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84" r:id="rId3"/>
    <p:sldId id="263" r:id="rId4"/>
    <p:sldId id="274" r:id="rId5"/>
    <p:sldId id="283" r:id="rId6"/>
    <p:sldId id="275" r:id="rId7"/>
    <p:sldId id="276" r:id="rId8"/>
    <p:sldId id="278" r:id="rId9"/>
    <p:sldId id="279" r:id="rId10"/>
    <p:sldId id="281" r:id="rId11"/>
    <p:sldId id="280" r:id="rId12"/>
    <p:sldId id="277" r:id="rId13"/>
    <p:sldId id="272" r:id="rId14"/>
    <p:sldId id="282" r:id="rId15"/>
    <p:sldId id="261" r:id="rId1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23C"/>
    <a:srgbClr val="7592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3"/>
    <p:restoredTop sz="94665"/>
  </p:normalViewPr>
  <p:slideViewPr>
    <p:cSldViewPr snapToGrid="0" snapToObjects="1">
      <p:cViewPr varScale="1">
        <p:scale>
          <a:sx n="46" d="100"/>
          <a:sy n="46" d="100"/>
        </p:scale>
        <p:origin x="2248" y="2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904B9-E99E-6749-8B45-D02DF23F753E}" type="doc">
      <dgm:prSet loTypeId="urn:microsoft.com/office/officeart/2005/8/layout/hierarchy2" loCatId="" qsTypeId="urn:microsoft.com/office/officeart/2005/8/quickstyle/simple4" qsCatId="simple" csTypeId="urn:microsoft.com/office/officeart/2005/8/colors/accent4_5" csCatId="accent4" phldr="1"/>
      <dgm:spPr/>
      <dgm:t>
        <a:bodyPr/>
        <a:lstStyle/>
        <a:p>
          <a:endParaRPr lang="en-US"/>
        </a:p>
      </dgm:t>
    </dgm:pt>
    <dgm:pt modelId="{823D45D8-4165-BC4F-ADB0-7862D81D4FF8}">
      <dgm:prSet phldrT="[Text]"/>
      <dgm:spPr/>
      <dgm:t>
        <a:bodyPr/>
        <a:lstStyle/>
        <a:p>
          <a:r>
            <a:rPr lang="en-US" dirty="0" err="1" smtClean="0"/>
            <a:t>Dx</a:t>
          </a:r>
          <a:r>
            <a:rPr lang="en-US" dirty="0" smtClean="0"/>
            <a:t> of HIV</a:t>
          </a:r>
          <a:endParaRPr lang="en-US" dirty="0"/>
        </a:p>
      </dgm:t>
    </dgm:pt>
    <dgm:pt modelId="{F97B016D-EE49-6540-94E4-C94104E08B0C}" type="parTrans" cxnId="{54285510-5317-E846-B7AC-57E7D494C20B}">
      <dgm:prSet/>
      <dgm:spPr/>
      <dgm:t>
        <a:bodyPr/>
        <a:lstStyle/>
        <a:p>
          <a:endParaRPr lang="en-US"/>
        </a:p>
      </dgm:t>
    </dgm:pt>
    <dgm:pt modelId="{4C0C38B5-4FC4-7043-9848-00CDC1BAAFA1}" type="sibTrans" cxnId="{54285510-5317-E846-B7AC-57E7D494C20B}">
      <dgm:prSet/>
      <dgm:spPr/>
      <dgm:t>
        <a:bodyPr/>
        <a:lstStyle/>
        <a:p>
          <a:endParaRPr lang="en-US"/>
        </a:p>
      </dgm:t>
    </dgm:pt>
    <dgm:pt modelId="{B7979826-B2CA-F849-A061-4D1E65149136}">
      <dgm:prSet phldrT="[Text]"/>
      <dgm:spPr/>
      <dgm:t>
        <a:bodyPr/>
        <a:lstStyle/>
        <a:p>
          <a:r>
            <a:rPr lang="en-US" dirty="0" smtClean="0"/>
            <a:t>ELISA, if positive, should be confirmed by:</a:t>
          </a:r>
          <a:endParaRPr lang="en-US" dirty="0"/>
        </a:p>
      </dgm:t>
    </dgm:pt>
    <dgm:pt modelId="{16B968D5-6221-C245-A46A-E369F5152164}" type="parTrans" cxnId="{A9720C84-8CF4-9643-BE62-CACD462C301F}">
      <dgm:prSet/>
      <dgm:spPr/>
      <dgm:t>
        <a:bodyPr/>
        <a:lstStyle/>
        <a:p>
          <a:endParaRPr lang="en-US"/>
        </a:p>
      </dgm:t>
    </dgm:pt>
    <dgm:pt modelId="{79CD65B1-5DEC-6242-9781-ED54FC32DCE9}" type="sibTrans" cxnId="{A9720C84-8CF4-9643-BE62-CACD462C301F}">
      <dgm:prSet/>
      <dgm:spPr/>
      <dgm:t>
        <a:bodyPr/>
        <a:lstStyle/>
        <a:p>
          <a:endParaRPr lang="en-US"/>
        </a:p>
      </dgm:t>
    </dgm:pt>
    <dgm:pt modelId="{47AFB804-F45F-6D49-9C74-08A57FC1C06C}">
      <dgm:prSet phldrT="[Text]"/>
      <dgm:spPr/>
      <dgm:t>
        <a:bodyPr/>
        <a:lstStyle/>
        <a:p>
          <a:r>
            <a:rPr lang="en-US" dirty="0" smtClean="0"/>
            <a:t>Western blot </a:t>
          </a:r>
          <a:r>
            <a:rPr lang="en-US" dirty="0" smtClean="0">
              <a:solidFill>
                <a:schemeClr val="accent3">
                  <a:lumMod val="50000"/>
                </a:schemeClr>
              </a:solidFill>
            </a:rPr>
            <a:t>which is a type</a:t>
          </a:r>
          <a:r>
            <a:rPr lang="en-US" baseline="0" dirty="0" smtClean="0">
              <a:solidFill>
                <a:schemeClr val="accent3">
                  <a:lumMod val="50000"/>
                </a:schemeClr>
              </a:solidFill>
            </a:rPr>
            <a:t> of PCR technique.</a:t>
          </a:r>
          <a:endParaRPr lang="en-US" dirty="0"/>
        </a:p>
      </dgm:t>
    </dgm:pt>
    <dgm:pt modelId="{B1848F83-2D2B-8444-99CC-504B83AECBA1}" type="parTrans" cxnId="{0FF27657-2CBD-E44E-96FA-7FBFEC6D9494}">
      <dgm:prSet/>
      <dgm:spPr/>
      <dgm:t>
        <a:bodyPr/>
        <a:lstStyle/>
        <a:p>
          <a:endParaRPr lang="en-US"/>
        </a:p>
      </dgm:t>
    </dgm:pt>
    <dgm:pt modelId="{D326B630-A177-8141-8EB6-87EA88C98C21}" type="sibTrans" cxnId="{0FF27657-2CBD-E44E-96FA-7FBFEC6D9494}">
      <dgm:prSet/>
      <dgm:spPr/>
      <dgm:t>
        <a:bodyPr/>
        <a:lstStyle/>
        <a:p>
          <a:endParaRPr lang="en-US"/>
        </a:p>
      </dgm:t>
    </dgm:pt>
    <dgm:pt modelId="{F5EFDE08-13C9-6840-87CE-C0057DF6074E}">
      <dgm:prSet phldrT="[Text]"/>
      <dgm:spPr/>
      <dgm:t>
        <a:bodyPr/>
        <a:lstStyle/>
        <a:p>
          <a:r>
            <a:rPr lang="en-US" dirty="0" smtClean="0"/>
            <a:t>IF</a:t>
          </a:r>
          <a:endParaRPr lang="en-US" dirty="0"/>
        </a:p>
      </dgm:t>
    </dgm:pt>
    <dgm:pt modelId="{28FF1D70-01A2-384D-9284-A45BA3D4B398}" type="parTrans" cxnId="{30680853-B15D-BC43-B0CC-B1C6C3B36DB6}">
      <dgm:prSet/>
      <dgm:spPr/>
      <dgm:t>
        <a:bodyPr/>
        <a:lstStyle/>
        <a:p>
          <a:endParaRPr lang="en-US"/>
        </a:p>
      </dgm:t>
    </dgm:pt>
    <dgm:pt modelId="{2914E79E-F6F9-9143-8320-935DC5343A56}" type="sibTrans" cxnId="{30680853-B15D-BC43-B0CC-B1C6C3B36DB6}">
      <dgm:prSet/>
      <dgm:spPr/>
      <dgm:t>
        <a:bodyPr/>
        <a:lstStyle/>
        <a:p>
          <a:endParaRPr lang="en-US"/>
        </a:p>
      </dgm:t>
    </dgm:pt>
    <dgm:pt modelId="{8B1B79F8-B035-B44D-9A0D-5948FB956EE0}" type="pres">
      <dgm:prSet presAssocID="{9CE904B9-E99E-6749-8B45-D02DF23F753E}" presName="diagram" presStyleCnt="0">
        <dgm:presLayoutVars>
          <dgm:chPref val="1"/>
          <dgm:dir/>
          <dgm:animOne val="branch"/>
          <dgm:animLvl val="lvl"/>
          <dgm:resizeHandles val="exact"/>
        </dgm:presLayoutVars>
      </dgm:prSet>
      <dgm:spPr/>
      <dgm:t>
        <a:bodyPr/>
        <a:lstStyle/>
        <a:p>
          <a:endParaRPr lang="en-US"/>
        </a:p>
      </dgm:t>
    </dgm:pt>
    <dgm:pt modelId="{C9D6A5A9-FD18-204B-8180-B2E067C2DB42}" type="pres">
      <dgm:prSet presAssocID="{823D45D8-4165-BC4F-ADB0-7862D81D4FF8}" presName="root1" presStyleCnt="0"/>
      <dgm:spPr/>
    </dgm:pt>
    <dgm:pt modelId="{B32B8957-0B17-584A-A0D0-97DB15B17B4F}" type="pres">
      <dgm:prSet presAssocID="{823D45D8-4165-BC4F-ADB0-7862D81D4FF8}" presName="LevelOneTextNode" presStyleLbl="node0" presStyleIdx="0" presStyleCnt="1">
        <dgm:presLayoutVars>
          <dgm:chPref val="3"/>
        </dgm:presLayoutVars>
      </dgm:prSet>
      <dgm:spPr/>
      <dgm:t>
        <a:bodyPr/>
        <a:lstStyle/>
        <a:p>
          <a:endParaRPr lang="en-US"/>
        </a:p>
      </dgm:t>
    </dgm:pt>
    <dgm:pt modelId="{91CF30A9-1DC7-AF4E-A19F-ECF3E9A9AE26}" type="pres">
      <dgm:prSet presAssocID="{823D45D8-4165-BC4F-ADB0-7862D81D4FF8}" presName="level2hierChild" presStyleCnt="0"/>
      <dgm:spPr/>
    </dgm:pt>
    <dgm:pt modelId="{4898D650-0723-3146-AE6D-853B778F5B01}" type="pres">
      <dgm:prSet presAssocID="{16B968D5-6221-C245-A46A-E369F5152164}" presName="conn2-1" presStyleLbl="parChTrans1D2" presStyleIdx="0" presStyleCnt="1"/>
      <dgm:spPr/>
      <dgm:t>
        <a:bodyPr/>
        <a:lstStyle/>
        <a:p>
          <a:endParaRPr lang="en-US"/>
        </a:p>
      </dgm:t>
    </dgm:pt>
    <dgm:pt modelId="{16791311-1DCD-814E-8745-D1D3CD23A16F}" type="pres">
      <dgm:prSet presAssocID="{16B968D5-6221-C245-A46A-E369F5152164}" presName="connTx" presStyleLbl="parChTrans1D2" presStyleIdx="0" presStyleCnt="1"/>
      <dgm:spPr/>
      <dgm:t>
        <a:bodyPr/>
        <a:lstStyle/>
        <a:p>
          <a:endParaRPr lang="en-US"/>
        </a:p>
      </dgm:t>
    </dgm:pt>
    <dgm:pt modelId="{34E1FBA3-9555-3F44-A5D7-737DC73B54AE}" type="pres">
      <dgm:prSet presAssocID="{B7979826-B2CA-F849-A061-4D1E65149136}" presName="root2" presStyleCnt="0"/>
      <dgm:spPr/>
    </dgm:pt>
    <dgm:pt modelId="{950E2E1E-ADDC-814C-9E30-A37D36D679EE}" type="pres">
      <dgm:prSet presAssocID="{B7979826-B2CA-F849-A061-4D1E65149136}" presName="LevelTwoTextNode" presStyleLbl="node2" presStyleIdx="0" presStyleCnt="1">
        <dgm:presLayoutVars>
          <dgm:chPref val="3"/>
        </dgm:presLayoutVars>
      </dgm:prSet>
      <dgm:spPr/>
      <dgm:t>
        <a:bodyPr/>
        <a:lstStyle/>
        <a:p>
          <a:endParaRPr lang="en-US"/>
        </a:p>
      </dgm:t>
    </dgm:pt>
    <dgm:pt modelId="{DA801D67-5493-D54B-88C6-4853BE3111E7}" type="pres">
      <dgm:prSet presAssocID="{B7979826-B2CA-F849-A061-4D1E65149136}" presName="level3hierChild" presStyleCnt="0"/>
      <dgm:spPr/>
    </dgm:pt>
    <dgm:pt modelId="{C66E4538-771F-CB4A-8AE7-21C0019562AA}" type="pres">
      <dgm:prSet presAssocID="{B1848F83-2D2B-8444-99CC-504B83AECBA1}" presName="conn2-1" presStyleLbl="parChTrans1D3" presStyleIdx="0" presStyleCnt="2"/>
      <dgm:spPr/>
      <dgm:t>
        <a:bodyPr/>
        <a:lstStyle/>
        <a:p>
          <a:endParaRPr lang="en-US"/>
        </a:p>
      </dgm:t>
    </dgm:pt>
    <dgm:pt modelId="{BBBC721B-B6BE-3249-A3C1-425EF08B24AE}" type="pres">
      <dgm:prSet presAssocID="{B1848F83-2D2B-8444-99CC-504B83AECBA1}" presName="connTx" presStyleLbl="parChTrans1D3" presStyleIdx="0" presStyleCnt="2"/>
      <dgm:spPr/>
      <dgm:t>
        <a:bodyPr/>
        <a:lstStyle/>
        <a:p>
          <a:endParaRPr lang="en-US"/>
        </a:p>
      </dgm:t>
    </dgm:pt>
    <dgm:pt modelId="{68D1BE21-5B88-7C47-B5E5-18BF766D27D6}" type="pres">
      <dgm:prSet presAssocID="{47AFB804-F45F-6D49-9C74-08A57FC1C06C}" presName="root2" presStyleCnt="0"/>
      <dgm:spPr/>
    </dgm:pt>
    <dgm:pt modelId="{5E8D9EFB-F54D-8144-8D37-0778859D9761}" type="pres">
      <dgm:prSet presAssocID="{47AFB804-F45F-6D49-9C74-08A57FC1C06C}" presName="LevelTwoTextNode" presStyleLbl="node3" presStyleIdx="0" presStyleCnt="2">
        <dgm:presLayoutVars>
          <dgm:chPref val="3"/>
        </dgm:presLayoutVars>
      </dgm:prSet>
      <dgm:spPr/>
      <dgm:t>
        <a:bodyPr/>
        <a:lstStyle/>
        <a:p>
          <a:endParaRPr lang="en-US"/>
        </a:p>
      </dgm:t>
    </dgm:pt>
    <dgm:pt modelId="{ABA918E1-53C1-D741-B9D0-E9517212ED9D}" type="pres">
      <dgm:prSet presAssocID="{47AFB804-F45F-6D49-9C74-08A57FC1C06C}" presName="level3hierChild" presStyleCnt="0"/>
      <dgm:spPr/>
    </dgm:pt>
    <dgm:pt modelId="{7F4EEB69-D44F-154E-BA95-88CB367EC44D}" type="pres">
      <dgm:prSet presAssocID="{28FF1D70-01A2-384D-9284-A45BA3D4B398}" presName="conn2-1" presStyleLbl="parChTrans1D3" presStyleIdx="1" presStyleCnt="2"/>
      <dgm:spPr/>
      <dgm:t>
        <a:bodyPr/>
        <a:lstStyle/>
        <a:p>
          <a:endParaRPr lang="en-US"/>
        </a:p>
      </dgm:t>
    </dgm:pt>
    <dgm:pt modelId="{E0019C60-3753-E641-AF35-C550963DDFA9}" type="pres">
      <dgm:prSet presAssocID="{28FF1D70-01A2-384D-9284-A45BA3D4B398}" presName="connTx" presStyleLbl="parChTrans1D3" presStyleIdx="1" presStyleCnt="2"/>
      <dgm:spPr/>
      <dgm:t>
        <a:bodyPr/>
        <a:lstStyle/>
        <a:p>
          <a:endParaRPr lang="en-US"/>
        </a:p>
      </dgm:t>
    </dgm:pt>
    <dgm:pt modelId="{69B785DE-2C3B-8140-87AC-1C3CA84987B6}" type="pres">
      <dgm:prSet presAssocID="{F5EFDE08-13C9-6840-87CE-C0057DF6074E}" presName="root2" presStyleCnt="0"/>
      <dgm:spPr/>
    </dgm:pt>
    <dgm:pt modelId="{2660EF7D-CE56-1E40-8395-3EE201A59D41}" type="pres">
      <dgm:prSet presAssocID="{F5EFDE08-13C9-6840-87CE-C0057DF6074E}" presName="LevelTwoTextNode" presStyleLbl="node3" presStyleIdx="1" presStyleCnt="2">
        <dgm:presLayoutVars>
          <dgm:chPref val="3"/>
        </dgm:presLayoutVars>
      </dgm:prSet>
      <dgm:spPr/>
      <dgm:t>
        <a:bodyPr/>
        <a:lstStyle/>
        <a:p>
          <a:endParaRPr lang="en-US"/>
        </a:p>
      </dgm:t>
    </dgm:pt>
    <dgm:pt modelId="{E0E2A162-DFBE-CA45-B51C-4E267D72109A}" type="pres">
      <dgm:prSet presAssocID="{F5EFDE08-13C9-6840-87CE-C0057DF6074E}" presName="level3hierChild" presStyleCnt="0"/>
      <dgm:spPr/>
    </dgm:pt>
  </dgm:ptLst>
  <dgm:cxnLst>
    <dgm:cxn modelId="{BD75CE7B-3C37-7A42-90DA-D84FED6A2B81}" type="presOf" srcId="{16B968D5-6221-C245-A46A-E369F5152164}" destId="{16791311-1DCD-814E-8745-D1D3CD23A16F}" srcOrd="1" destOrd="0" presId="urn:microsoft.com/office/officeart/2005/8/layout/hierarchy2"/>
    <dgm:cxn modelId="{7BEB65A1-8FAF-4A41-9342-DCB3FC84952F}" type="presOf" srcId="{B1848F83-2D2B-8444-99CC-504B83AECBA1}" destId="{C66E4538-771F-CB4A-8AE7-21C0019562AA}" srcOrd="0" destOrd="0" presId="urn:microsoft.com/office/officeart/2005/8/layout/hierarchy2"/>
    <dgm:cxn modelId="{8F4819DD-4334-C94D-9F0D-9B94A8E6A626}" type="presOf" srcId="{B1848F83-2D2B-8444-99CC-504B83AECBA1}" destId="{BBBC721B-B6BE-3249-A3C1-425EF08B24AE}" srcOrd="1" destOrd="0" presId="urn:microsoft.com/office/officeart/2005/8/layout/hierarchy2"/>
    <dgm:cxn modelId="{9AF56AD1-A8E7-1F49-A058-EA78164D232F}" type="presOf" srcId="{9CE904B9-E99E-6749-8B45-D02DF23F753E}" destId="{8B1B79F8-B035-B44D-9A0D-5948FB956EE0}" srcOrd="0" destOrd="0" presId="urn:microsoft.com/office/officeart/2005/8/layout/hierarchy2"/>
    <dgm:cxn modelId="{C3C373A0-B3E4-964D-9EFD-76240FC7ABBB}" type="presOf" srcId="{28FF1D70-01A2-384D-9284-A45BA3D4B398}" destId="{E0019C60-3753-E641-AF35-C550963DDFA9}" srcOrd="1" destOrd="0" presId="urn:microsoft.com/office/officeart/2005/8/layout/hierarchy2"/>
    <dgm:cxn modelId="{0FF27657-2CBD-E44E-96FA-7FBFEC6D9494}" srcId="{B7979826-B2CA-F849-A061-4D1E65149136}" destId="{47AFB804-F45F-6D49-9C74-08A57FC1C06C}" srcOrd="0" destOrd="0" parTransId="{B1848F83-2D2B-8444-99CC-504B83AECBA1}" sibTransId="{D326B630-A177-8141-8EB6-87EA88C98C21}"/>
    <dgm:cxn modelId="{30680853-B15D-BC43-B0CC-B1C6C3B36DB6}" srcId="{B7979826-B2CA-F849-A061-4D1E65149136}" destId="{F5EFDE08-13C9-6840-87CE-C0057DF6074E}" srcOrd="1" destOrd="0" parTransId="{28FF1D70-01A2-384D-9284-A45BA3D4B398}" sibTransId="{2914E79E-F6F9-9143-8320-935DC5343A56}"/>
    <dgm:cxn modelId="{0B4F2F63-BE2E-6D44-A317-48E59FF9DA73}" type="presOf" srcId="{823D45D8-4165-BC4F-ADB0-7862D81D4FF8}" destId="{B32B8957-0B17-584A-A0D0-97DB15B17B4F}" srcOrd="0" destOrd="0" presId="urn:microsoft.com/office/officeart/2005/8/layout/hierarchy2"/>
    <dgm:cxn modelId="{53F43775-1AE9-644D-BE9B-86B0AA34D8E1}" type="presOf" srcId="{28FF1D70-01A2-384D-9284-A45BA3D4B398}" destId="{7F4EEB69-D44F-154E-BA95-88CB367EC44D}" srcOrd="0" destOrd="0" presId="urn:microsoft.com/office/officeart/2005/8/layout/hierarchy2"/>
    <dgm:cxn modelId="{54285510-5317-E846-B7AC-57E7D494C20B}" srcId="{9CE904B9-E99E-6749-8B45-D02DF23F753E}" destId="{823D45D8-4165-BC4F-ADB0-7862D81D4FF8}" srcOrd="0" destOrd="0" parTransId="{F97B016D-EE49-6540-94E4-C94104E08B0C}" sibTransId="{4C0C38B5-4FC4-7043-9848-00CDC1BAAFA1}"/>
    <dgm:cxn modelId="{A9720C84-8CF4-9643-BE62-CACD462C301F}" srcId="{823D45D8-4165-BC4F-ADB0-7862D81D4FF8}" destId="{B7979826-B2CA-F849-A061-4D1E65149136}" srcOrd="0" destOrd="0" parTransId="{16B968D5-6221-C245-A46A-E369F5152164}" sibTransId="{79CD65B1-5DEC-6242-9781-ED54FC32DCE9}"/>
    <dgm:cxn modelId="{520CB206-B265-A246-AC6A-BFFB2BA9ADED}" type="presOf" srcId="{47AFB804-F45F-6D49-9C74-08A57FC1C06C}" destId="{5E8D9EFB-F54D-8144-8D37-0778859D9761}" srcOrd="0" destOrd="0" presId="urn:microsoft.com/office/officeart/2005/8/layout/hierarchy2"/>
    <dgm:cxn modelId="{11C9F112-7726-6443-BC3E-3BC37848E22E}" type="presOf" srcId="{B7979826-B2CA-F849-A061-4D1E65149136}" destId="{950E2E1E-ADDC-814C-9E30-A37D36D679EE}" srcOrd="0" destOrd="0" presId="urn:microsoft.com/office/officeart/2005/8/layout/hierarchy2"/>
    <dgm:cxn modelId="{96E47905-09F3-164B-8A93-1A4CCBFEC09C}" type="presOf" srcId="{F5EFDE08-13C9-6840-87CE-C0057DF6074E}" destId="{2660EF7D-CE56-1E40-8395-3EE201A59D41}" srcOrd="0" destOrd="0" presId="urn:microsoft.com/office/officeart/2005/8/layout/hierarchy2"/>
    <dgm:cxn modelId="{3C0355F4-2430-7F43-9C5B-288DC5C2B26F}" type="presOf" srcId="{16B968D5-6221-C245-A46A-E369F5152164}" destId="{4898D650-0723-3146-AE6D-853B778F5B01}" srcOrd="0" destOrd="0" presId="urn:microsoft.com/office/officeart/2005/8/layout/hierarchy2"/>
    <dgm:cxn modelId="{996CF99F-1529-2545-9435-7BD2A4FB5A0B}" type="presParOf" srcId="{8B1B79F8-B035-B44D-9A0D-5948FB956EE0}" destId="{C9D6A5A9-FD18-204B-8180-B2E067C2DB42}" srcOrd="0" destOrd="0" presId="urn:microsoft.com/office/officeart/2005/8/layout/hierarchy2"/>
    <dgm:cxn modelId="{CFBACD93-A851-E544-A583-BD8E38DC7C90}" type="presParOf" srcId="{C9D6A5A9-FD18-204B-8180-B2E067C2DB42}" destId="{B32B8957-0B17-584A-A0D0-97DB15B17B4F}" srcOrd="0" destOrd="0" presId="urn:microsoft.com/office/officeart/2005/8/layout/hierarchy2"/>
    <dgm:cxn modelId="{64CD963D-5591-C440-AD36-3441E0705E62}" type="presParOf" srcId="{C9D6A5A9-FD18-204B-8180-B2E067C2DB42}" destId="{91CF30A9-1DC7-AF4E-A19F-ECF3E9A9AE26}" srcOrd="1" destOrd="0" presId="urn:microsoft.com/office/officeart/2005/8/layout/hierarchy2"/>
    <dgm:cxn modelId="{8F9F5F4C-8329-9140-8376-AA3BCE1AC0DE}" type="presParOf" srcId="{91CF30A9-1DC7-AF4E-A19F-ECF3E9A9AE26}" destId="{4898D650-0723-3146-AE6D-853B778F5B01}" srcOrd="0" destOrd="0" presId="urn:microsoft.com/office/officeart/2005/8/layout/hierarchy2"/>
    <dgm:cxn modelId="{66BE8AFD-475A-0944-98B0-CB77F7E512FB}" type="presParOf" srcId="{4898D650-0723-3146-AE6D-853B778F5B01}" destId="{16791311-1DCD-814E-8745-D1D3CD23A16F}" srcOrd="0" destOrd="0" presId="urn:microsoft.com/office/officeart/2005/8/layout/hierarchy2"/>
    <dgm:cxn modelId="{3D2090B0-FD30-C246-8520-662E283056A9}" type="presParOf" srcId="{91CF30A9-1DC7-AF4E-A19F-ECF3E9A9AE26}" destId="{34E1FBA3-9555-3F44-A5D7-737DC73B54AE}" srcOrd="1" destOrd="0" presId="urn:microsoft.com/office/officeart/2005/8/layout/hierarchy2"/>
    <dgm:cxn modelId="{4F769A86-A231-3E4F-A86F-1DFBB7CB0E5C}" type="presParOf" srcId="{34E1FBA3-9555-3F44-A5D7-737DC73B54AE}" destId="{950E2E1E-ADDC-814C-9E30-A37D36D679EE}" srcOrd="0" destOrd="0" presId="urn:microsoft.com/office/officeart/2005/8/layout/hierarchy2"/>
    <dgm:cxn modelId="{9715CB59-709F-F346-9BFC-F6AB482FBDC0}" type="presParOf" srcId="{34E1FBA3-9555-3F44-A5D7-737DC73B54AE}" destId="{DA801D67-5493-D54B-88C6-4853BE3111E7}" srcOrd="1" destOrd="0" presId="urn:microsoft.com/office/officeart/2005/8/layout/hierarchy2"/>
    <dgm:cxn modelId="{88DD97C1-3CDD-3145-A4DC-326583F427BF}" type="presParOf" srcId="{DA801D67-5493-D54B-88C6-4853BE3111E7}" destId="{C66E4538-771F-CB4A-8AE7-21C0019562AA}" srcOrd="0" destOrd="0" presId="urn:microsoft.com/office/officeart/2005/8/layout/hierarchy2"/>
    <dgm:cxn modelId="{5773221E-16AA-1745-B353-F6E0D0ECBF01}" type="presParOf" srcId="{C66E4538-771F-CB4A-8AE7-21C0019562AA}" destId="{BBBC721B-B6BE-3249-A3C1-425EF08B24AE}" srcOrd="0" destOrd="0" presId="urn:microsoft.com/office/officeart/2005/8/layout/hierarchy2"/>
    <dgm:cxn modelId="{EC1F3605-E769-AF4A-888D-0D2611779752}" type="presParOf" srcId="{DA801D67-5493-D54B-88C6-4853BE3111E7}" destId="{68D1BE21-5B88-7C47-B5E5-18BF766D27D6}" srcOrd="1" destOrd="0" presId="urn:microsoft.com/office/officeart/2005/8/layout/hierarchy2"/>
    <dgm:cxn modelId="{13876AE5-16DC-B042-A36D-76EE63E6564B}" type="presParOf" srcId="{68D1BE21-5B88-7C47-B5E5-18BF766D27D6}" destId="{5E8D9EFB-F54D-8144-8D37-0778859D9761}" srcOrd="0" destOrd="0" presId="urn:microsoft.com/office/officeart/2005/8/layout/hierarchy2"/>
    <dgm:cxn modelId="{1A9E285D-E35A-764C-BEB9-ABBEEFF52CEE}" type="presParOf" srcId="{68D1BE21-5B88-7C47-B5E5-18BF766D27D6}" destId="{ABA918E1-53C1-D741-B9D0-E9517212ED9D}" srcOrd="1" destOrd="0" presId="urn:microsoft.com/office/officeart/2005/8/layout/hierarchy2"/>
    <dgm:cxn modelId="{6F4BB629-B11B-ED4D-8F4D-CF4E083D11CF}" type="presParOf" srcId="{DA801D67-5493-D54B-88C6-4853BE3111E7}" destId="{7F4EEB69-D44F-154E-BA95-88CB367EC44D}" srcOrd="2" destOrd="0" presId="urn:microsoft.com/office/officeart/2005/8/layout/hierarchy2"/>
    <dgm:cxn modelId="{742BE70B-8490-AC45-A4BB-564C4D33D8BE}" type="presParOf" srcId="{7F4EEB69-D44F-154E-BA95-88CB367EC44D}" destId="{E0019C60-3753-E641-AF35-C550963DDFA9}" srcOrd="0" destOrd="0" presId="urn:microsoft.com/office/officeart/2005/8/layout/hierarchy2"/>
    <dgm:cxn modelId="{54F1B955-5AD7-3043-A939-7E3E9CE351BB}" type="presParOf" srcId="{DA801D67-5493-D54B-88C6-4853BE3111E7}" destId="{69B785DE-2C3B-8140-87AC-1C3CA84987B6}" srcOrd="3" destOrd="0" presId="urn:microsoft.com/office/officeart/2005/8/layout/hierarchy2"/>
    <dgm:cxn modelId="{A05B7C54-F6E4-DC4B-8814-B73BD90AB78F}" type="presParOf" srcId="{69B785DE-2C3B-8140-87AC-1C3CA84987B6}" destId="{2660EF7D-CE56-1E40-8395-3EE201A59D41}" srcOrd="0" destOrd="0" presId="urn:microsoft.com/office/officeart/2005/8/layout/hierarchy2"/>
    <dgm:cxn modelId="{B536F207-2BA9-E04B-9B5D-E57D44188826}" type="presParOf" srcId="{69B785DE-2C3B-8140-87AC-1C3CA84987B6}" destId="{E0E2A162-DFBE-CA45-B51C-4E267D72109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B8957-0B17-584A-A0D0-97DB15B17B4F}">
      <dsp:nvSpPr>
        <dsp:cNvPr id="0" name=""/>
        <dsp:cNvSpPr/>
      </dsp:nvSpPr>
      <dsp:spPr>
        <a:xfrm>
          <a:off x="1190" y="1223367"/>
          <a:ext cx="1202531" cy="601265"/>
        </a:xfrm>
        <a:prstGeom prst="roundRect">
          <a:avLst>
            <a:gd name="adj" fmla="val 10000"/>
          </a:avLst>
        </a:prstGeom>
        <a:gradFill rotWithShape="0">
          <a:gsLst>
            <a:gs pos="0">
              <a:schemeClr val="accent4">
                <a:alpha val="80000"/>
                <a:hueOff val="0"/>
                <a:satOff val="0"/>
                <a:lumOff val="0"/>
                <a:alphaOff val="0"/>
                <a:tint val="100000"/>
                <a:shade val="100000"/>
                <a:satMod val="130000"/>
              </a:schemeClr>
            </a:gs>
            <a:gs pos="100000">
              <a:schemeClr val="accent4">
                <a:alpha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Dx</a:t>
          </a:r>
          <a:r>
            <a:rPr lang="en-US" sz="1200" kern="1200" dirty="0" smtClean="0"/>
            <a:t> of HIV</a:t>
          </a:r>
          <a:endParaRPr lang="en-US" sz="1200" kern="1200" dirty="0"/>
        </a:p>
      </dsp:txBody>
      <dsp:txXfrm>
        <a:off x="18800" y="1240977"/>
        <a:ext cx="1167311" cy="566045"/>
      </dsp:txXfrm>
    </dsp:sp>
    <dsp:sp modelId="{4898D650-0723-3146-AE6D-853B778F5B01}">
      <dsp:nvSpPr>
        <dsp:cNvPr id="0" name=""/>
        <dsp:cNvSpPr/>
      </dsp:nvSpPr>
      <dsp:spPr>
        <a:xfrm>
          <a:off x="1203721" y="1506246"/>
          <a:ext cx="481012" cy="35507"/>
        </a:xfrm>
        <a:custGeom>
          <a:avLst/>
          <a:gdLst/>
          <a:ahLst/>
          <a:cxnLst/>
          <a:rect l="0" t="0" r="0" b="0"/>
          <a:pathLst>
            <a:path>
              <a:moveTo>
                <a:pt x="0" y="17753"/>
              </a:moveTo>
              <a:lnTo>
                <a:pt x="481012" y="17753"/>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32202" y="1511974"/>
        <a:ext cx="24050" cy="24050"/>
      </dsp:txXfrm>
    </dsp:sp>
    <dsp:sp modelId="{950E2E1E-ADDC-814C-9E30-A37D36D679EE}">
      <dsp:nvSpPr>
        <dsp:cNvPr id="0" name=""/>
        <dsp:cNvSpPr/>
      </dsp:nvSpPr>
      <dsp:spPr>
        <a:xfrm>
          <a:off x="1684734" y="1223367"/>
          <a:ext cx="1202531" cy="601265"/>
        </a:xfrm>
        <a:prstGeom prst="roundRect">
          <a:avLst>
            <a:gd name="adj" fmla="val 10000"/>
          </a:avLst>
        </a:prstGeom>
        <a:gradFill rotWithShape="0">
          <a:gsLst>
            <a:gs pos="0">
              <a:schemeClr val="accent4">
                <a:alpha val="70000"/>
                <a:hueOff val="0"/>
                <a:satOff val="0"/>
                <a:lumOff val="0"/>
                <a:alphaOff val="0"/>
                <a:tint val="100000"/>
                <a:shade val="100000"/>
                <a:satMod val="130000"/>
              </a:schemeClr>
            </a:gs>
            <a:gs pos="100000">
              <a:schemeClr val="accent4">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ELISA, if positive, should be confirmed by:</a:t>
          </a:r>
          <a:endParaRPr lang="en-US" sz="1200" kern="1200" dirty="0"/>
        </a:p>
      </dsp:txBody>
      <dsp:txXfrm>
        <a:off x="1702344" y="1240977"/>
        <a:ext cx="1167311" cy="566045"/>
      </dsp:txXfrm>
    </dsp:sp>
    <dsp:sp modelId="{C66E4538-771F-CB4A-8AE7-21C0019562AA}">
      <dsp:nvSpPr>
        <dsp:cNvPr id="0" name=""/>
        <dsp:cNvSpPr/>
      </dsp:nvSpPr>
      <dsp:spPr>
        <a:xfrm rot="19457599">
          <a:off x="2831587" y="1333382"/>
          <a:ext cx="592368" cy="35507"/>
        </a:xfrm>
        <a:custGeom>
          <a:avLst/>
          <a:gdLst/>
          <a:ahLst/>
          <a:cxnLst/>
          <a:rect l="0" t="0" r="0" b="0"/>
          <a:pathLst>
            <a:path>
              <a:moveTo>
                <a:pt x="0" y="17753"/>
              </a:moveTo>
              <a:lnTo>
                <a:pt x="592368" y="17753"/>
              </a:lnTo>
            </a:path>
          </a:pathLst>
        </a:custGeom>
        <a:noFill/>
        <a:ln w="9525" cap="flat" cmpd="sng" algn="ctr">
          <a:solidFill>
            <a:schemeClr val="accent4">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12962" y="1336326"/>
        <a:ext cx="29618" cy="29618"/>
      </dsp:txXfrm>
    </dsp:sp>
    <dsp:sp modelId="{5E8D9EFB-F54D-8144-8D37-0778859D9761}">
      <dsp:nvSpPr>
        <dsp:cNvPr id="0" name=""/>
        <dsp:cNvSpPr/>
      </dsp:nvSpPr>
      <dsp:spPr>
        <a:xfrm>
          <a:off x="3368278" y="877639"/>
          <a:ext cx="1202531" cy="601265"/>
        </a:xfrm>
        <a:prstGeom prst="roundRect">
          <a:avLst>
            <a:gd name="adj" fmla="val 10000"/>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Western blot </a:t>
          </a:r>
          <a:r>
            <a:rPr lang="en-US" sz="1200" kern="1200" dirty="0" smtClean="0">
              <a:solidFill>
                <a:schemeClr val="accent3">
                  <a:lumMod val="50000"/>
                </a:schemeClr>
              </a:solidFill>
            </a:rPr>
            <a:t>which is a type</a:t>
          </a:r>
          <a:r>
            <a:rPr lang="en-US" sz="1200" kern="1200" baseline="0" dirty="0" smtClean="0">
              <a:solidFill>
                <a:schemeClr val="accent3">
                  <a:lumMod val="50000"/>
                </a:schemeClr>
              </a:solidFill>
            </a:rPr>
            <a:t> of PCR technique.</a:t>
          </a:r>
          <a:endParaRPr lang="en-US" sz="1200" kern="1200" dirty="0"/>
        </a:p>
      </dsp:txBody>
      <dsp:txXfrm>
        <a:off x="3385888" y="895249"/>
        <a:ext cx="1167311" cy="566045"/>
      </dsp:txXfrm>
    </dsp:sp>
    <dsp:sp modelId="{7F4EEB69-D44F-154E-BA95-88CB367EC44D}">
      <dsp:nvSpPr>
        <dsp:cNvPr id="0" name=""/>
        <dsp:cNvSpPr/>
      </dsp:nvSpPr>
      <dsp:spPr>
        <a:xfrm rot="2142401">
          <a:off x="2831587" y="1679109"/>
          <a:ext cx="592368" cy="35507"/>
        </a:xfrm>
        <a:custGeom>
          <a:avLst/>
          <a:gdLst/>
          <a:ahLst/>
          <a:cxnLst/>
          <a:rect l="0" t="0" r="0" b="0"/>
          <a:pathLst>
            <a:path>
              <a:moveTo>
                <a:pt x="0" y="17753"/>
              </a:moveTo>
              <a:lnTo>
                <a:pt x="592368" y="17753"/>
              </a:lnTo>
            </a:path>
          </a:pathLst>
        </a:custGeom>
        <a:noFill/>
        <a:ln w="9525" cap="flat" cmpd="sng" algn="ctr">
          <a:solidFill>
            <a:schemeClr val="accent4">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12962" y="1682054"/>
        <a:ext cx="29618" cy="29618"/>
      </dsp:txXfrm>
    </dsp:sp>
    <dsp:sp modelId="{2660EF7D-CE56-1E40-8395-3EE201A59D41}">
      <dsp:nvSpPr>
        <dsp:cNvPr id="0" name=""/>
        <dsp:cNvSpPr/>
      </dsp:nvSpPr>
      <dsp:spPr>
        <a:xfrm>
          <a:off x="3368278" y="1569094"/>
          <a:ext cx="1202531" cy="601265"/>
        </a:xfrm>
        <a:prstGeom prst="roundRect">
          <a:avLst>
            <a:gd name="adj" fmla="val 10000"/>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IF</a:t>
          </a:r>
          <a:endParaRPr lang="en-US" sz="1200" kern="1200" dirty="0"/>
        </a:p>
      </dsp:txBody>
      <dsp:txXfrm>
        <a:off x="3385888" y="1586704"/>
        <a:ext cx="1167311" cy="5660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3B89E-D6D5-B544-9162-99C53D8CE4A0}" type="datetimeFigureOut">
              <a:rPr lang="en-US" smtClean="0"/>
              <a:t>4/17/2018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F9BE1-BFF6-0345-A7DC-A5E3241100EB}" type="slidenum">
              <a:rPr lang="en-US" smtClean="0"/>
              <a:t>‹#›</a:t>
            </a:fld>
            <a:endParaRPr lang="en-US"/>
          </a:p>
        </p:txBody>
      </p:sp>
    </p:spTree>
    <p:extLst>
      <p:ext uri="{BB962C8B-B14F-4D97-AF65-F5344CB8AC3E}">
        <p14:creationId xmlns:p14="http://schemas.microsoft.com/office/powerpoint/2010/main" val="207653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3</a:t>
            </a:fld>
            <a:endParaRPr lang="en-US"/>
          </a:p>
        </p:txBody>
      </p:sp>
    </p:spTree>
    <p:extLst>
      <p:ext uri="{BB962C8B-B14F-4D97-AF65-F5344CB8AC3E}">
        <p14:creationId xmlns:p14="http://schemas.microsoft.com/office/powerpoint/2010/main" val="102721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4</a:t>
            </a:fld>
            <a:endParaRPr lang="en-US"/>
          </a:p>
        </p:txBody>
      </p:sp>
    </p:spTree>
    <p:extLst>
      <p:ext uri="{BB962C8B-B14F-4D97-AF65-F5344CB8AC3E}">
        <p14:creationId xmlns:p14="http://schemas.microsoft.com/office/powerpoint/2010/main" val="187748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5</a:t>
            </a:fld>
            <a:endParaRPr lang="en-US"/>
          </a:p>
        </p:txBody>
      </p:sp>
    </p:spTree>
    <p:extLst>
      <p:ext uri="{BB962C8B-B14F-4D97-AF65-F5344CB8AC3E}">
        <p14:creationId xmlns:p14="http://schemas.microsoft.com/office/powerpoint/2010/main" val="182748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6</a:t>
            </a:fld>
            <a:endParaRPr lang="en-US"/>
          </a:p>
        </p:txBody>
      </p:sp>
    </p:spTree>
    <p:extLst>
      <p:ext uri="{BB962C8B-B14F-4D97-AF65-F5344CB8AC3E}">
        <p14:creationId xmlns:p14="http://schemas.microsoft.com/office/powerpoint/2010/main" val="12428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7</a:t>
            </a:fld>
            <a:endParaRPr lang="en-US"/>
          </a:p>
        </p:txBody>
      </p:sp>
    </p:spTree>
    <p:extLst>
      <p:ext uri="{BB962C8B-B14F-4D97-AF65-F5344CB8AC3E}">
        <p14:creationId xmlns:p14="http://schemas.microsoft.com/office/powerpoint/2010/main" val="35443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8</a:t>
            </a:fld>
            <a:endParaRPr lang="en-US"/>
          </a:p>
        </p:txBody>
      </p:sp>
    </p:spTree>
    <p:extLst>
      <p:ext uri="{BB962C8B-B14F-4D97-AF65-F5344CB8AC3E}">
        <p14:creationId xmlns:p14="http://schemas.microsoft.com/office/powerpoint/2010/main" val="208229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9</a:t>
            </a:fld>
            <a:endParaRPr lang="en-US"/>
          </a:p>
        </p:txBody>
      </p:sp>
    </p:spTree>
    <p:extLst>
      <p:ext uri="{BB962C8B-B14F-4D97-AF65-F5344CB8AC3E}">
        <p14:creationId xmlns:p14="http://schemas.microsoft.com/office/powerpoint/2010/main" val="44678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10</a:t>
            </a:fld>
            <a:endParaRPr lang="en-US"/>
          </a:p>
        </p:txBody>
      </p:sp>
    </p:spTree>
    <p:extLst>
      <p:ext uri="{BB962C8B-B14F-4D97-AF65-F5344CB8AC3E}">
        <p14:creationId xmlns:p14="http://schemas.microsoft.com/office/powerpoint/2010/main" val="106488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11</a:t>
            </a:fld>
            <a:endParaRPr lang="en-US"/>
          </a:p>
        </p:txBody>
      </p:sp>
    </p:spTree>
    <p:extLst>
      <p:ext uri="{BB962C8B-B14F-4D97-AF65-F5344CB8AC3E}">
        <p14:creationId xmlns:p14="http://schemas.microsoft.com/office/powerpoint/2010/main" val="112323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8273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5166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185"/>
            <a:ext cx="1543051"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1"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6350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1241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702D4-3AA9-334A-89F7-0B1DDB4E5A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4754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702D4-3AA9-334A-89F7-0B1DDB4E5AA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002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9"/>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2046819"/>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702D4-3AA9-334A-89F7-0B1DDB4E5AA2}"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7797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702D4-3AA9-334A-89F7-0B1DDB4E5AA2}"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7363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702D4-3AA9-334A-89F7-0B1DDB4E5AA2}"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64556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407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96303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78459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8E1702D4-3AA9-334A-89F7-0B1DDB4E5AA2}" type="datetimeFigureOut">
              <a:rPr lang="en-US" smtClean="0"/>
              <a:t>4/17/2018</a:t>
            </a:fld>
            <a:endParaRPr lang="en-US"/>
          </a:p>
        </p:txBody>
      </p:sp>
      <p:sp>
        <p:nvSpPr>
          <p:cNvPr id="5" name="Footer Placeholder 4"/>
          <p:cNvSpPr>
            <a:spLocks noGrp="1"/>
          </p:cNvSpPr>
          <p:nvPr>
            <p:ph type="ftr" sz="quarter" idx="3"/>
          </p:nvPr>
        </p:nvSpPr>
        <p:spPr>
          <a:xfrm>
            <a:off x="2343151" y="8475134"/>
            <a:ext cx="2171700"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3007746C-A738-E64E-9C13-BDDB58B9FCAA}" type="slidenum">
              <a:rPr lang="en-US" smtClean="0"/>
              <a:t>‹#›</a:t>
            </a:fld>
            <a:endParaRPr lang="en-US"/>
          </a:p>
        </p:txBody>
      </p:sp>
    </p:spTree>
    <p:extLst>
      <p:ext uri="{BB962C8B-B14F-4D97-AF65-F5344CB8AC3E}">
        <p14:creationId xmlns:p14="http://schemas.microsoft.com/office/powerpoint/2010/main" val="305296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onedrive.live.com/view.aspx?resid=E0947849CE6A90D1!120&amp;ithint=file,pptx&amp;app=PowerPoint&amp;authkey=!ALNSNNVHKfyykhY"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13"/>
          <p:cNvSpPr/>
          <p:nvPr/>
        </p:nvSpPr>
        <p:spPr>
          <a:xfrm>
            <a:off x="5745480" y="218953"/>
            <a:ext cx="1112520" cy="88011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مستطيل 14"/>
          <p:cNvSpPr/>
          <p:nvPr/>
        </p:nvSpPr>
        <p:spPr>
          <a:xfrm>
            <a:off x="0" y="218953"/>
            <a:ext cx="1043940" cy="94869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10"/>
          <p:cNvSpPr txBox="1"/>
          <p:nvPr/>
        </p:nvSpPr>
        <p:spPr>
          <a:xfrm>
            <a:off x="153252" y="8458200"/>
            <a:ext cx="6348986" cy="685800"/>
          </a:xfrm>
          <a:prstGeom prst="rect">
            <a:avLst/>
          </a:prstGeom>
          <a:noFill/>
          <a:ln w="6350">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dirty="0">
                <a:effectLst/>
                <a:latin typeface="Tahoma"/>
                <a:ea typeface="Times New Roman"/>
                <a:cs typeface="Tahoma"/>
              </a:rPr>
              <a:t>•</a:t>
            </a:r>
            <a:r>
              <a:rPr lang="en-US" sz="1100" b="1" dirty="0">
                <a:effectLst/>
                <a:latin typeface="Century Schoolbook"/>
                <a:ea typeface="Times New Roman"/>
                <a:cs typeface="Times New Roman"/>
              </a:rPr>
              <a:t> </a:t>
            </a:r>
            <a:r>
              <a:rPr lang="en-US" sz="1100" dirty="0">
                <a:effectLst/>
                <a:latin typeface="Tahoma"/>
                <a:ea typeface="Calibri"/>
                <a:cs typeface="Tahoma"/>
              </a:rPr>
              <a:t>Black: Doctors’ slides.</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dirty="0">
                <a:solidFill>
                  <a:srgbClr val="FF0000"/>
                </a:solidFill>
                <a:effectLst/>
                <a:latin typeface="Tahoma"/>
                <a:ea typeface="Calibri"/>
                <a:cs typeface="Tahoma"/>
              </a:rPr>
              <a:t>Red: Important!     </a:t>
            </a:r>
            <a:r>
              <a:rPr lang="en-US" sz="1100" b="1" dirty="0">
                <a:effectLst/>
                <a:latin typeface="Tahoma"/>
                <a:ea typeface="Times New Roman"/>
                <a:cs typeface="Tahoma"/>
              </a:rPr>
              <a:t>• </a:t>
            </a:r>
            <a:r>
              <a:rPr lang="en-US" sz="1100" dirty="0">
                <a:solidFill>
                  <a:srgbClr val="76923C"/>
                </a:solidFill>
                <a:effectLst/>
                <a:latin typeface="Tahoma"/>
                <a:ea typeface="Calibri"/>
                <a:cs typeface="Tahoma"/>
              </a:rPr>
              <a:t>Light Green: </a:t>
            </a:r>
            <a:r>
              <a:rPr lang="en-US" sz="1100" dirty="0">
                <a:solidFill>
                  <a:srgbClr val="75923C"/>
                </a:solidFill>
                <a:effectLst/>
                <a:latin typeface="Tahoma"/>
                <a:ea typeface="Calibri"/>
                <a:cs typeface="Tahoma"/>
              </a:rPr>
              <a:t>Doctors</a:t>
            </a:r>
            <a:r>
              <a:rPr lang="en-US" sz="1100" dirty="0">
                <a:solidFill>
                  <a:srgbClr val="76923C"/>
                </a:solidFill>
                <a:effectLst/>
                <a:latin typeface="Tahoma"/>
                <a:ea typeface="Calibri"/>
                <a:cs typeface="Tahoma"/>
              </a:rPr>
              <a:t>’ notes     </a:t>
            </a:r>
            <a:r>
              <a:rPr lang="en-US" sz="1100" b="1" dirty="0">
                <a:effectLst/>
                <a:latin typeface="Tahoma"/>
                <a:ea typeface="Times New Roman"/>
                <a:cs typeface="Tahoma"/>
              </a:rPr>
              <a:t>• </a:t>
            </a:r>
            <a:r>
              <a:rPr lang="en-US" sz="1100" dirty="0">
                <a:solidFill>
                  <a:srgbClr val="7F7F7F"/>
                </a:solidFill>
                <a:effectLst/>
                <a:latin typeface="Tahoma"/>
                <a:ea typeface="Calibri"/>
                <a:cs typeface="Tahoma"/>
              </a:rPr>
              <a:t>Grey: Extra.</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i="1" dirty="0">
                <a:effectLst/>
                <a:latin typeface="Tahoma"/>
                <a:ea typeface="Calibri"/>
                <a:cs typeface="Tahoma"/>
              </a:rPr>
              <a:t>Italic black: New terminology.</a:t>
            </a:r>
            <a:endParaRPr lang="en-US" sz="1100" dirty="0">
              <a:effectLst/>
              <a:latin typeface="Calibri"/>
              <a:ea typeface="Calibri"/>
              <a:cs typeface="Arial"/>
            </a:endParaRPr>
          </a:p>
        </p:txBody>
      </p:sp>
      <p:cxnSp>
        <p:nvCxnSpPr>
          <p:cNvPr id="9" name="Straight Connector 8"/>
          <p:cNvCxnSpPr/>
          <p:nvPr/>
        </p:nvCxnSpPr>
        <p:spPr>
          <a:xfrm>
            <a:off x="1352722" y="4654282"/>
            <a:ext cx="4114800" cy="0"/>
          </a:xfrm>
          <a:prstGeom prst="line">
            <a:avLst/>
          </a:prstGeom>
        </p:spPr>
        <p:style>
          <a:lnRef idx="1">
            <a:schemeClr val="dk1"/>
          </a:lnRef>
          <a:fillRef idx="0">
            <a:schemeClr val="dk1"/>
          </a:fillRef>
          <a:effectRef idx="0">
            <a:schemeClr val="dk1"/>
          </a:effectRef>
          <a:fontRef idx="minor">
            <a:schemeClr val="tx1"/>
          </a:fontRef>
        </p:style>
      </p:cxnSp>
      <p:sp>
        <p:nvSpPr>
          <p:cNvPr id="10" name="Text Box 5"/>
          <p:cNvSpPr txBox="1"/>
          <p:nvPr/>
        </p:nvSpPr>
        <p:spPr>
          <a:xfrm>
            <a:off x="0" y="4700001"/>
            <a:ext cx="6857999" cy="7654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400" dirty="0" smtClean="0">
                <a:effectLst/>
                <a:latin typeface="Tahoma" charset="0"/>
                <a:ea typeface="Tahoma" charset="0"/>
                <a:cs typeface="Tahoma" charset="0"/>
              </a:rPr>
              <a:t>Systemic Manifestations of AIDS</a:t>
            </a:r>
            <a:endParaRPr lang="en-US" sz="2400" dirty="0">
              <a:effectLst/>
              <a:latin typeface="Tahoma" charset="0"/>
              <a:ea typeface="Tahoma" charset="0"/>
              <a:cs typeface="Tahoma" charset="0"/>
            </a:endParaRPr>
          </a:p>
        </p:txBody>
      </p:sp>
      <p:sp>
        <p:nvSpPr>
          <p:cNvPr id="12" name="Text Box 7"/>
          <p:cNvSpPr txBox="1"/>
          <p:nvPr/>
        </p:nvSpPr>
        <p:spPr>
          <a:xfrm>
            <a:off x="153252" y="5465494"/>
            <a:ext cx="6528218" cy="284030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effectLst/>
                <a:latin typeface="Tahoma"/>
                <a:ea typeface="Calibri"/>
                <a:cs typeface="Tahoma"/>
              </a:rPr>
              <a:t>Objectives</a:t>
            </a:r>
            <a:r>
              <a:rPr lang="en-US" sz="1400" dirty="0" smtClean="0">
                <a:effectLst/>
                <a:latin typeface="Tahoma"/>
                <a:ea typeface="Calibri"/>
                <a:cs typeface="Tahoma"/>
              </a:rPr>
              <a:t>:</a:t>
            </a:r>
          </a:p>
          <a:p>
            <a:pPr marL="0" marR="0">
              <a:lnSpc>
                <a:spcPct val="115000"/>
              </a:lnSpc>
              <a:spcBef>
                <a:spcPts val="0"/>
              </a:spcBef>
              <a:spcAft>
                <a:spcPts val="1000"/>
              </a:spcAft>
            </a:pPr>
            <a:endParaRPr lang="en-US" sz="1100" dirty="0">
              <a:latin typeface="Calibri"/>
              <a:ea typeface="Calibri"/>
              <a:cs typeface="Arial"/>
            </a:endParaRPr>
          </a:p>
          <a:p>
            <a:pPr marL="171450" marR="0" indent="-171450">
              <a:lnSpc>
                <a:spcPct val="115000"/>
              </a:lnSpc>
              <a:spcBef>
                <a:spcPts val="0"/>
              </a:spcBef>
              <a:spcAft>
                <a:spcPts val="1000"/>
              </a:spcAft>
              <a:buFont typeface="Arial" charset="0"/>
              <a:buChar char="•"/>
            </a:pPr>
            <a:r>
              <a:rPr lang="en-US" sz="1300" dirty="0">
                <a:effectLst/>
                <a:latin typeface="Tahoma"/>
                <a:ea typeface="Calibri"/>
                <a:cs typeface="Tahoma"/>
              </a:rPr>
              <a:t> </a:t>
            </a:r>
            <a:r>
              <a:rPr lang="en-US" sz="1300" dirty="0" smtClean="0">
                <a:effectLst/>
                <a:latin typeface="Tahoma"/>
                <a:ea typeface="Calibri"/>
                <a:cs typeface="Tahoma"/>
              </a:rPr>
              <a:t>Understand the pathogenesis of the AIDS syndrome.</a:t>
            </a:r>
          </a:p>
          <a:p>
            <a:pPr marL="171450" marR="0" indent="-171450">
              <a:lnSpc>
                <a:spcPct val="115000"/>
              </a:lnSpc>
              <a:spcBef>
                <a:spcPts val="0"/>
              </a:spcBef>
              <a:spcAft>
                <a:spcPts val="1000"/>
              </a:spcAft>
              <a:buFont typeface="Arial" charset="0"/>
              <a:buChar char="•"/>
            </a:pPr>
            <a:r>
              <a:rPr lang="en-US" sz="1300" dirty="0" smtClean="0">
                <a:latin typeface="Tahoma"/>
                <a:ea typeface="Calibri"/>
                <a:cs typeface="Tahoma"/>
              </a:rPr>
              <a:t>Recognize the systemic manifestations of AIDS syndrome with a special emphasis on Kaposi sarcoma and opportunistic infections that could be encountered in AIDS patients.</a:t>
            </a:r>
            <a:r>
              <a:rPr lang="en-US" sz="1200" dirty="0">
                <a:effectLst/>
                <a:latin typeface="Tahoma"/>
                <a:ea typeface="Calibri"/>
                <a:cs typeface="Tahoma"/>
              </a:rPr>
              <a:t> </a:t>
            </a:r>
            <a:endParaRPr lang="en-US" sz="1100" dirty="0">
              <a:effectLst/>
              <a:latin typeface="Calibri"/>
              <a:ea typeface="Calibri"/>
              <a:cs typeface="Arial"/>
            </a:endParaRPr>
          </a:p>
          <a:p>
            <a:pPr marL="457200" marR="0">
              <a:lnSpc>
                <a:spcPct val="115000"/>
              </a:lnSpc>
              <a:spcBef>
                <a:spcPts val="0"/>
              </a:spcBef>
              <a:spcAft>
                <a:spcPts val="1000"/>
              </a:spcAft>
            </a:pPr>
            <a:r>
              <a:rPr lang="en-US" sz="1000" dirty="0">
                <a:effectLst/>
                <a:latin typeface="Tahoma"/>
                <a:ea typeface="Calibri"/>
                <a:cs typeface="Tahoma"/>
              </a:rPr>
              <a:t> </a:t>
            </a:r>
            <a:endParaRPr lang="en-US" sz="1100" dirty="0">
              <a:effectLst/>
              <a:latin typeface="Calibri"/>
              <a:ea typeface="Calibri"/>
              <a:cs typeface="Arial"/>
            </a:endParaRPr>
          </a:p>
        </p:txBody>
      </p:sp>
      <p:cxnSp>
        <p:nvCxnSpPr>
          <p:cNvPr id="13" name="Straight Connector 12"/>
          <p:cNvCxnSpPr/>
          <p:nvPr/>
        </p:nvCxnSpPr>
        <p:spPr>
          <a:xfrm flipH="1">
            <a:off x="6529070" y="13844270"/>
            <a:ext cx="1600200" cy="0"/>
          </a:xfrm>
          <a:prstGeom prst="line">
            <a:avLst/>
          </a:prstGeom>
          <a:noFill/>
          <a:ln w="3175" cap="flat" cmpd="sng" algn="ctr">
            <a:solidFill>
              <a:schemeClr val="tx1">
                <a:lumMod val="50000"/>
                <a:lumOff val="50000"/>
              </a:schemeClr>
            </a:solidFill>
            <a:prstDash val="solid"/>
            <a:headEnd type="none"/>
            <a:tailEnd type="none"/>
          </a:ln>
          <a:effectLst/>
        </p:spPr>
      </p:cxnSp>
      <p:cxnSp>
        <p:nvCxnSpPr>
          <p:cNvPr id="14" name="Straight Connector 13"/>
          <p:cNvCxnSpPr/>
          <p:nvPr/>
        </p:nvCxnSpPr>
        <p:spPr>
          <a:xfrm flipH="1">
            <a:off x="6681470" y="13996670"/>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3" y="1232600"/>
            <a:ext cx="5449077" cy="332646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480" y="1167643"/>
            <a:ext cx="1193738" cy="1058056"/>
          </a:xfrm>
          <a:prstGeom prst="rect">
            <a:avLst/>
          </a:prstGeom>
        </p:spPr>
      </p:pic>
    </p:spTree>
    <p:extLst>
      <p:ext uri="{BB962C8B-B14F-4D97-AF65-F5344CB8AC3E}">
        <p14:creationId xmlns:p14="http://schemas.microsoft.com/office/powerpoint/2010/main" val="1703833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graphicFrame>
        <p:nvGraphicFramePr>
          <p:cNvPr id="2" name="Table 1"/>
          <p:cNvGraphicFramePr>
            <a:graphicFrameLocks noGrp="1"/>
          </p:cNvGraphicFramePr>
          <p:nvPr>
            <p:extLst>
              <p:ext uri="{D42A27DB-BD31-4B8C-83A1-F6EECF244321}">
                <p14:modId xmlns:p14="http://schemas.microsoft.com/office/powerpoint/2010/main" val="215872611"/>
              </p:ext>
            </p:extLst>
          </p:nvPr>
        </p:nvGraphicFramePr>
        <p:xfrm>
          <a:off x="152395" y="236193"/>
          <a:ext cx="6553204" cy="8506155"/>
        </p:xfrm>
        <a:graphic>
          <a:graphicData uri="http://schemas.openxmlformats.org/drawingml/2006/table">
            <a:tbl>
              <a:tblPr firstRow="1" bandRow="1">
                <a:tableStyleId>{1E171933-4619-4E11-9A3F-F7608DF75F80}</a:tableStyleId>
              </a:tblPr>
              <a:tblGrid>
                <a:gridCol w="3276602">
                  <a:extLst>
                    <a:ext uri="{9D8B030D-6E8A-4147-A177-3AD203B41FA5}">
                      <a16:colId xmlns:a16="http://schemas.microsoft.com/office/drawing/2014/main" val="20000"/>
                    </a:ext>
                  </a:extLst>
                </a:gridCol>
                <a:gridCol w="3276602">
                  <a:extLst>
                    <a:ext uri="{9D8B030D-6E8A-4147-A177-3AD203B41FA5}">
                      <a16:colId xmlns:a16="http://schemas.microsoft.com/office/drawing/2014/main" val="20001"/>
                    </a:ext>
                  </a:extLst>
                </a:gridCol>
              </a:tblGrid>
              <a:tr h="370840">
                <a:tc gridSpan="2">
                  <a:txBody>
                    <a:bodyPr/>
                    <a:lstStyle/>
                    <a:p>
                      <a:pPr algn="ctr"/>
                      <a:r>
                        <a:rPr lang="en-US" dirty="0" smtClean="0">
                          <a:latin typeface="Tahoma" charset="0"/>
                          <a:ea typeface="Tahoma" charset="0"/>
                          <a:cs typeface="Tahoma" charset="0"/>
                        </a:rPr>
                        <a:t>Infections</a:t>
                      </a:r>
                      <a:endParaRPr lang="en-US" dirty="0">
                        <a:latin typeface="Tahoma" charset="0"/>
                        <a:ea typeface="Tahoma" charset="0"/>
                        <a:cs typeface="Tahoma" charset="0"/>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300" dirty="0" smtClean="0">
                          <a:latin typeface="Tahoma" charset="0"/>
                          <a:ea typeface="Tahoma" charset="0"/>
                          <a:cs typeface="Tahoma" charset="0"/>
                        </a:rPr>
                        <a:t>Pneumocystis</a:t>
                      </a:r>
                      <a:r>
                        <a:rPr lang="en-US" sz="1300" baseline="0" dirty="0" smtClean="0">
                          <a:latin typeface="Tahoma" charset="0"/>
                          <a:ea typeface="Tahoma" charset="0"/>
                          <a:cs typeface="Tahoma" charset="0"/>
                        </a:rPr>
                        <a:t> </a:t>
                      </a:r>
                      <a:r>
                        <a:rPr lang="en-US" sz="1300" baseline="0" dirty="0" err="1" smtClean="0">
                          <a:latin typeface="Tahoma" charset="0"/>
                          <a:ea typeface="Tahoma" charset="0"/>
                          <a:cs typeface="Tahoma" charset="0"/>
                        </a:rPr>
                        <a:t>Jeroveci</a:t>
                      </a:r>
                      <a:r>
                        <a:rPr lang="en-US" sz="1300" baseline="0" dirty="0" smtClean="0">
                          <a:latin typeface="Tahoma" charset="0"/>
                          <a:ea typeface="Tahoma" charset="0"/>
                          <a:cs typeface="Tahoma" charset="0"/>
                        </a:rPr>
                        <a:t> (</a:t>
                      </a:r>
                      <a:r>
                        <a:rPr lang="en-US" sz="1300" baseline="0" dirty="0" err="1" smtClean="0">
                          <a:latin typeface="Tahoma" charset="0"/>
                          <a:ea typeface="Tahoma" charset="0"/>
                          <a:cs typeface="Tahoma" charset="0"/>
                        </a:rPr>
                        <a:t>P.carinii</a:t>
                      </a:r>
                      <a:r>
                        <a:rPr lang="en-US" sz="1300" baseline="0" dirty="0" smtClean="0">
                          <a:latin typeface="Tahoma" charset="0"/>
                          <a:ea typeface="Tahoma" charset="0"/>
                          <a:cs typeface="Tahoma" charset="0"/>
                        </a:rPr>
                        <a:t>)</a:t>
                      </a:r>
                      <a:endParaRPr lang="en-US" sz="1300" dirty="0">
                        <a:latin typeface="Tahoma" charset="0"/>
                        <a:ea typeface="Tahoma" charset="0"/>
                        <a:cs typeface="Tahoma" charset="0"/>
                      </a:endParaRPr>
                    </a:p>
                  </a:txBody>
                  <a:tcPr/>
                </a:tc>
                <a:tc>
                  <a:txBody>
                    <a:bodyPr/>
                    <a:lstStyle/>
                    <a:p>
                      <a:pPr marL="285750" indent="-285750">
                        <a:buFont typeface="Courier New" charset="0"/>
                        <a:buChar char="o"/>
                      </a:pPr>
                      <a:r>
                        <a:rPr lang="en-US" sz="1300" dirty="0" smtClean="0">
                          <a:latin typeface="Tahoma" charset="0"/>
                          <a:ea typeface="Tahoma" charset="0"/>
                          <a:cs typeface="Tahoma" charset="0"/>
                        </a:rPr>
                        <a:t>The most frequent opportunistic infection and</a:t>
                      </a:r>
                      <a:r>
                        <a:rPr lang="en-US" sz="1300" baseline="0" dirty="0" smtClean="0">
                          <a:latin typeface="Tahoma" charset="0"/>
                          <a:ea typeface="Tahoma" charset="0"/>
                          <a:cs typeface="Tahoma" charset="0"/>
                        </a:rPr>
                        <a:t> it commonly produces a </a:t>
                      </a:r>
                      <a:r>
                        <a:rPr lang="en-US" sz="1300" b="1" baseline="0" dirty="0" smtClean="0">
                          <a:latin typeface="Tahoma" charset="0"/>
                          <a:ea typeface="Tahoma" charset="0"/>
                          <a:cs typeface="Tahoma" charset="0"/>
                        </a:rPr>
                        <a:t>pulmonary infection</a:t>
                      </a:r>
                      <a:r>
                        <a:rPr lang="en-US" sz="1300" baseline="0" dirty="0" smtClean="0">
                          <a:latin typeface="Tahoma" charset="0"/>
                          <a:ea typeface="Tahoma" charset="0"/>
                          <a:cs typeface="Tahoma" charset="0"/>
                        </a:rPr>
                        <a:t>.</a:t>
                      </a:r>
                    </a:p>
                    <a:p>
                      <a:pPr marL="285750" indent="-285750">
                        <a:buFont typeface="Courier New" charset="0"/>
                        <a:buChar char="o"/>
                      </a:pPr>
                      <a:r>
                        <a:rPr lang="en-US" sz="1300" baseline="0" dirty="0" smtClean="0">
                          <a:latin typeface="Tahoma" charset="0"/>
                          <a:ea typeface="Tahoma" charset="0"/>
                          <a:cs typeface="Tahoma" charset="0"/>
                        </a:rPr>
                        <a:t>The diagnosis is made histologically by finding the organisms in </a:t>
                      </a:r>
                      <a:r>
                        <a:rPr lang="en-US" sz="1300" baseline="0" dirty="0" err="1" smtClean="0">
                          <a:latin typeface="Tahoma" charset="0"/>
                          <a:ea typeface="Tahoma" charset="0"/>
                          <a:cs typeface="Tahoma" charset="0"/>
                        </a:rPr>
                        <a:t>cytologic</a:t>
                      </a:r>
                      <a:r>
                        <a:rPr lang="en-US" sz="1300" baseline="0" dirty="0" smtClean="0">
                          <a:latin typeface="Tahoma" charset="0"/>
                          <a:ea typeface="Tahoma" charset="0"/>
                          <a:cs typeface="Tahoma" charset="0"/>
                        </a:rPr>
                        <a:t> (</a:t>
                      </a:r>
                      <a:r>
                        <a:rPr lang="en-US" sz="1300" baseline="0" dirty="0" err="1" smtClean="0">
                          <a:latin typeface="Tahoma" charset="0"/>
                          <a:ea typeface="Tahoma" charset="0"/>
                          <a:cs typeface="Tahoma" charset="0"/>
                        </a:rPr>
                        <a:t>bronchoalveolar</a:t>
                      </a:r>
                      <a:r>
                        <a:rPr lang="en-US" sz="1300" baseline="0" dirty="0" smtClean="0">
                          <a:latin typeface="Tahoma" charset="0"/>
                          <a:ea typeface="Tahoma" charset="0"/>
                          <a:cs typeface="Tahoma" charset="0"/>
                        </a:rPr>
                        <a:t> lavage) or biopsy (</a:t>
                      </a:r>
                      <a:r>
                        <a:rPr lang="en-US" sz="1300" baseline="0" dirty="0" err="1" smtClean="0">
                          <a:latin typeface="Tahoma" charset="0"/>
                          <a:ea typeface="Tahoma" charset="0"/>
                          <a:cs typeface="Tahoma" charset="0"/>
                        </a:rPr>
                        <a:t>transbrnochial</a:t>
                      </a:r>
                      <a:r>
                        <a:rPr lang="en-US" sz="1300" baseline="0" dirty="0" smtClean="0">
                          <a:latin typeface="Tahoma" charset="0"/>
                          <a:ea typeface="Tahoma" charset="0"/>
                          <a:cs typeface="Tahoma" charset="0"/>
                        </a:rPr>
                        <a:t> biopsy) material from lung.</a:t>
                      </a:r>
                    </a:p>
                    <a:p>
                      <a:pPr marL="285750" indent="-285750">
                        <a:buFont typeface="Courier New" charset="0"/>
                        <a:buChar char="o"/>
                      </a:pPr>
                      <a:r>
                        <a:rPr lang="en-US" sz="1300" baseline="0" dirty="0" smtClean="0">
                          <a:latin typeface="Tahoma" charset="0"/>
                          <a:ea typeface="Tahoma" charset="0"/>
                          <a:cs typeface="Tahoma" charset="0"/>
                        </a:rPr>
                        <a:t>In the lung, there is </a:t>
                      </a:r>
                      <a:r>
                        <a:rPr lang="en-US" sz="1300" b="1" baseline="0" dirty="0" smtClean="0">
                          <a:latin typeface="Tahoma" charset="0"/>
                          <a:ea typeface="Tahoma" charset="0"/>
                          <a:cs typeface="Tahoma" charset="0"/>
                        </a:rPr>
                        <a:t>soap bubble like intra-alveolar exudate </a:t>
                      </a:r>
                      <a:r>
                        <a:rPr lang="ar-SA" sz="1300" b="1" baseline="0" dirty="0" smtClean="0">
                          <a:solidFill>
                            <a:schemeClr val="accent3">
                              <a:lumMod val="50000"/>
                            </a:schemeClr>
                          </a:solidFill>
                          <a:latin typeface="Tahoma" charset="0"/>
                          <a:ea typeface="Tahoma" charset="0"/>
                          <a:cs typeface="Tahoma" charset="0"/>
                        </a:rPr>
                        <a:t>زي فقاعات الصابون </a:t>
                      </a:r>
                      <a:r>
                        <a:rPr lang="en-US" sz="1300" baseline="0" dirty="0" smtClean="0">
                          <a:latin typeface="Tahoma" charset="0"/>
                          <a:ea typeface="Tahoma" charset="0"/>
                          <a:cs typeface="Tahoma" charset="0"/>
                        </a:rPr>
                        <a:t>and the organism appears as cyst like structures that are positive with silver stain.</a:t>
                      </a:r>
                    </a:p>
                  </a:txBody>
                  <a:tcPr/>
                </a:tc>
                <a:extLst>
                  <a:ext uri="{0D108BD9-81ED-4DB2-BD59-A6C34878D82A}">
                    <a16:rowId xmlns:a16="http://schemas.microsoft.com/office/drawing/2014/main" val="10001"/>
                  </a:ext>
                </a:extLst>
              </a:tr>
              <a:tr h="1917395">
                <a:tc>
                  <a:txBody>
                    <a:bodyPr/>
                    <a:lstStyle/>
                    <a:p>
                      <a:r>
                        <a:rPr lang="en-US" sz="1300" dirty="0" smtClean="0">
                          <a:latin typeface="Tahoma" charset="0"/>
                          <a:ea typeface="Tahoma" charset="0"/>
                          <a:cs typeface="Tahoma" charset="0"/>
                        </a:rPr>
                        <a:t>Cytomegalovirus</a:t>
                      </a:r>
                      <a:r>
                        <a:rPr lang="en-US" sz="1300" baseline="0" dirty="0" smtClean="0">
                          <a:latin typeface="Tahoma" charset="0"/>
                          <a:ea typeface="Tahoma" charset="0"/>
                          <a:cs typeface="Tahoma" charset="0"/>
                        </a:rPr>
                        <a:t> (CMV)</a:t>
                      </a:r>
                      <a:endParaRPr lang="en-US" sz="1300" dirty="0">
                        <a:latin typeface="Tahoma" charset="0"/>
                        <a:ea typeface="Tahoma" charset="0"/>
                        <a:cs typeface="Tahoma" charset="0"/>
                      </a:endParaRPr>
                    </a:p>
                  </a:txBody>
                  <a:tcPr/>
                </a:tc>
                <a:tc>
                  <a:txBody>
                    <a:bodyPr/>
                    <a:lstStyle/>
                    <a:p>
                      <a:pPr marL="285750" indent="-285750">
                        <a:buFont typeface="Courier New" charset="0"/>
                        <a:buChar char="o"/>
                      </a:pPr>
                      <a:r>
                        <a:rPr lang="en-US" sz="1300" dirty="0" err="1" smtClean="0">
                          <a:solidFill>
                            <a:schemeClr val="accent3">
                              <a:lumMod val="50000"/>
                            </a:schemeClr>
                          </a:solidFill>
                          <a:latin typeface="Tahoma" charset="0"/>
                          <a:ea typeface="Tahoma" charset="0"/>
                          <a:cs typeface="Tahoma" charset="0"/>
                        </a:rPr>
                        <a:t>Cyto</a:t>
                      </a:r>
                      <a:r>
                        <a:rPr lang="en-US" sz="1300" dirty="0" smtClean="0">
                          <a:solidFill>
                            <a:schemeClr val="accent3">
                              <a:lumMod val="50000"/>
                            </a:schemeClr>
                          </a:solidFill>
                          <a:latin typeface="Tahoma" charset="0"/>
                          <a:ea typeface="Tahoma" charset="0"/>
                          <a:cs typeface="Tahoma" charset="0"/>
                        </a:rPr>
                        <a:t>: cell. </a:t>
                      </a:r>
                      <a:r>
                        <a:rPr lang="en-US" sz="1300" dirty="0" err="1" smtClean="0">
                          <a:solidFill>
                            <a:schemeClr val="accent3">
                              <a:lumMod val="50000"/>
                            </a:schemeClr>
                          </a:solidFill>
                          <a:latin typeface="Tahoma" charset="0"/>
                          <a:ea typeface="Tahoma" charset="0"/>
                          <a:cs typeface="Tahoma" charset="0"/>
                        </a:rPr>
                        <a:t>Megalo</a:t>
                      </a:r>
                      <a:r>
                        <a:rPr lang="en-US" sz="1300" dirty="0" smtClean="0">
                          <a:solidFill>
                            <a:schemeClr val="accent3">
                              <a:lumMod val="50000"/>
                            </a:schemeClr>
                          </a:solidFill>
                          <a:latin typeface="Tahoma" charset="0"/>
                          <a:ea typeface="Tahoma" charset="0"/>
                          <a:cs typeface="Tahoma" charset="0"/>
                        </a:rPr>
                        <a:t>: big.</a:t>
                      </a:r>
                      <a:r>
                        <a:rPr lang="en-US" sz="1300" baseline="0" dirty="0" smtClean="0">
                          <a:solidFill>
                            <a:schemeClr val="accent3">
                              <a:lumMod val="50000"/>
                            </a:schemeClr>
                          </a:solidFill>
                          <a:latin typeface="Tahoma" charset="0"/>
                          <a:ea typeface="Tahoma" charset="0"/>
                          <a:cs typeface="Tahoma" charset="0"/>
                        </a:rPr>
                        <a:t> Virus.: Big inclusions within the cell.</a:t>
                      </a:r>
                      <a:endParaRPr lang="en-US" sz="1300" dirty="0" smtClean="0">
                        <a:solidFill>
                          <a:schemeClr val="accent3">
                            <a:lumMod val="50000"/>
                          </a:schemeClr>
                        </a:solidFill>
                        <a:latin typeface="Tahoma" charset="0"/>
                        <a:ea typeface="Tahoma" charset="0"/>
                        <a:cs typeface="Tahoma" charset="0"/>
                      </a:endParaRPr>
                    </a:p>
                    <a:p>
                      <a:pPr marL="285750" indent="-285750">
                        <a:buFont typeface="Courier New" charset="0"/>
                        <a:buChar char="o"/>
                      </a:pPr>
                      <a:r>
                        <a:rPr lang="en-US" sz="1300" dirty="0" smtClean="0">
                          <a:latin typeface="Tahoma" charset="0"/>
                          <a:ea typeface="Tahoma" charset="0"/>
                          <a:cs typeface="Tahoma" charset="0"/>
                        </a:rPr>
                        <a:t>It causes </a:t>
                      </a:r>
                      <a:r>
                        <a:rPr lang="en-US" sz="1300" dirty="0" smtClean="0">
                          <a:solidFill>
                            <a:schemeClr val="accent3">
                              <a:lumMod val="50000"/>
                            </a:schemeClr>
                          </a:solidFill>
                          <a:latin typeface="Tahoma" charset="0"/>
                          <a:ea typeface="Tahoma" charset="0"/>
                          <a:cs typeface="Tahoma" charset="0"/>
                        </a:rPr>
                        <a:t>unexplained</a:t>
                      </a:r>
                      <a:r>
                        <a:rPr lang="en-US" sz="1300" baseline="0" dirty="0" smtClean="0">
                          <a:solidFill>
                            <a:schemeClr val="accent3">
                              <a:lumMod val="50000"/>
                            </a:schemeClr>
                          </a:solidFill>
                          <a:latin typeface="Tahoma" charset="0"/>
                          <a:ea typeface="Tahoma" charset="0"/>
                          <a:cs typeface="Tahoma" charset="0"/>
                        </a:rPr>
                        <a:t> </a:t>
                      </a:r>
                      <a:r>
                        <a:rPr lang="en-US" sz="1300" dirty="0" smtClean="0">
                          <a:latin typeface="Tahoma" charset="0"/>
                          <a:ea typeface="Tahoma" charset="0"/>
                          <a:cs typeface="Tahoma" charset="0"/>
                        </a:rPr>
                        <a:t>pneumonia</a:t>
                      </a:r>
                      <a:r>
                        <a:rPr lang="en-US" sz="1300" baseline="0" dirty="0" smtClean="0">
                          <a:latin typeface="Tahoma" charset="0"/>
                          <a:ea typeface="Tahoma" charset="0"/>
                          <a:cs typeface="Tahoma" charset="0"/>
                        </a:rPr>
                        <a:t> and serious diseases in the brain and gastrointestinal tract.</a:t>
                      </a:r>
                    </a:p>
                    <a:p>
                      <a:pPr marL="285750" indent="-285750">
                        <a:buFont typeface="Courier New" charset="0"/>
                        <a:buChar char="o"/>
                      </a:pPr>
                      <a:r>
                        <a:rPr lang="en-US" sz="1300" dirty="0" smtClean="0">
                          <a:latin typeface="Tahoma" charset="0"/>
                          <a:ea typeface="Tahoma" charset="0"/>
                          <a:cs typeface="Tahoma" charset="0"/>
                        </a:rPr>
                        <a:t>It is also a common cause for retinitis and blindness in persons with AIDS.</a:t>
                      </a:r>
                      <a:endParaRPr lang="en-US" sz="1300" dirty="0">
                        <a:latin typeface="Tahoma" charset="0"/>
                        <a:ea typeface="Tahoma" charset="0"/>
                        <a:cs typeface="Tahoma" charset="0"/>
                      </a:endParaRPr>
                    </a:p>
                  </a:txBody>
                  <a:tcPr/>
                </a:tc>
                <a:extLst>
                  <a:ext uri="{0D108BD9-81ED-4DB2-BD59-A6C34878D82A}">
                    <a16:rowId xmlns:a16="http://schemas.microsoft.com/office/drawing/2014/main" val="10002"/>
                  </a:ext>
                </a:extLst>
              </a:tr>
              <a:tr h="370840">
                <a:tc>
                  <a:txBody>
                    <a:bodyPr/>
                    <a:lstStyle/>
                    <a:p>
                      <a:r>
                        <a:rPr lang="en-US" sz="1300" dirty="0" smtClean="0">
                          <a:latin typeface="Tahoma" charset="0"/>
                          <a:ea typeface="Tahoma" charset="0"/>
                          <a:cs typeface="Tahoma" charset="0"/>
                        </a:rPr>
                        <a:t>Mycobacterial infections</a:t>
                      </a:r>
                      <a:endParaRPr lang="en-US" sz="1300" dirty="0">
                        <a:latin typeface="Tahoma" charset="0"/>
                        <a:ea typeface="Tahoma" charset="0"/>
                        <a:cs typeface="Tahoma" charset="0"/>
                      </a:endParaRPr>
                    </a:p>
                  </a:txBody>
                  <a:tcPr/>
                </a:tc>
                <a:tc>
                  <a:txBody>
                    <a:bodyPr/>
                    <a:lstStyle/>
                    <a:p>
                      <a:pPr marL="285750" indent="-285750">
                        <a:buFont typeface="Courier New" charset="0"/>
                        <a:buChar char="o"/>
                      </a:pPr>
                      <a:r>
                        <a:rPr lang="en-US" sz="1300" dirty="0" smtClean="0">
                          <a:latin typeface="Tahoma" charset="0"/>
                          <a:ea typeface="Tahoma" charset="0"/>
                          <a:cs typeface="Tahoma" charset="0"/>
                        </a:rPr>
                        <a:t>Mycobacterium</a:t>
                      </a:r>
                      <a:r>
                        <a:rPr lang="en-US" sz="1300" baseline="0" dirty="0" smtClean="0">
                          <a:latin typeface="Tahoma" charset="0"/>
                          <a:ea typeface="Tahoma" charset="0"/>
                          <a:cs typeface="Tahoma" charset="0"/>
                        </a:rPr>
                        <a:t> tuberculosis.</a:t>
                      </a:r>
                    </a:p>
                    <a:p>
                      <a:pPr marL="285750" indent="-285750">
                        <a:buFont typeface="Courier New" charset="0"/>
                        <a:buChar char="o"/>
                      </a:pPr>
                      <a:r>
                        <a:rPr lang="en-US" sz="1300" dirty="0" smtClean="0">
                          <a:latin typeface="Tahoma" charset="0"/>
                          <a:ea typeface="Tahoma" charset="0"/>
                          <a:cs typeface="Tahoma" charset="0"/>
                        </a:rPr>
                        <a:t>Mycobacterium </a:t>
                      </a:r>
                      <a:r>
                        <a:rPr lang="en-US" sz="1300" dirty="0" err="1" smtClean="0">
                          <a:latin typeface="Tahoma" charset="0"/>
                          <a:ea typeface="Tahoma" charset="0"/>
                          <a:cs typeface="Tahoma" charset="0"/>
                        </a:rPr>
                        <a:t>avium</a:t>
                      </a:r>
                      <a:r>
                        <a:rPr lang="en-US" sz="1300" dirty="0" smtClean="0">
                          <a:latin typeface="Tahoma" charset="0"/>
                          <a:ea typeface="Tahoma" charset="0"/>
                          <a:cs typeface="Tahoma" charset="0"/>
                        </a:rPr>
                        <a:t> complex (MAC).</a:t>
                      </a:r>
                    </a:p>
                    <a:p>
                      <a:pPr marL="285750" indent="-285750">
                        <a:buFont typeface="Courier New" charset="0"/>
                        <a:buChar char="o"/>
                      </a:pPr>
                      <a:r>
                        <a:rPr lang="en-US" sz="1300" dirty="0" smtClean="0">
                          <a:latin typeface="Tahoma" charset="0"/>
                          <a:ea typeface="Tahoma" charset="0"/>
                          <a:cs typeface="Tahoma" charset="0"/>
                        </a:rPr>
                        <a:t>Definitive diagnosis</a:t>
                      </a:r>
                      <a:r>
                        <a:rPr lang="en-US" sz="1300" baseline="0" dirty="0" smtClean="0">
                          <a:latin typeface="Tahoma" charset="0"/>
                          <a:ea typeface="Tahoma" charset="0"/>
                          <a:cs typeface="Tahoma" charset="0"/>
                        </a:rPr>
                        <a:t> of mycobacterial disease is made by culture and PCR.</a:t>
                      </a:r>
                      <a:endParaRPr lang="en-US" sz="1300" dirty="0">
                        <a:latin typeface="Tahoma" charset="0"/>
                        <a:ea typeface="Tahoma" charset="0"/>
                        <a:cs typeface="Tahoma" charset="0"/>
                      </a:endParaRPr>
                    </a:p>
                  </a:txBody>
                  <a:tcPr/>
                </a:tc>
                <a:extLst>
                  <a:ext uri="{0D108BD9-81ED-4DB2-BD59-A6C34878D82A}">
                    <a16:rowId xmlns:a16="http://schemas.microsoft.com/office/drawing/2014/main" val="10003"/>
                  </a:ext>
                </a:extLst>
              </a:tr>
              <a:tr h="370840">
                <a:tc>
                  <a:txBody>
                    <a:bodyPr/>
                    <a:lstStyle/>
                    <a:p>
                      <a:r>
                        <a:rPr lang="en-US" sz="1300" dirty="0" smtClean="0">
                          <a:latin typeface="Tahoma" charset="0"/>
                          <a:ea typeface="Tahoma" charset="0"/>
                          <a:cs typeface="Tahoma" charset="0"/>
                        </a:rPr>
                        <a:t>Others</a:t>
                      </a:r>
                      <a:endParaRPr lang="en-US" sz="1300" dirty="0">
                        <a:latin typeface="Tahoma" charset="0"/>
                        <a:ea typeface="Tahoma" charset="0"/>
                        <a:cs typeface="Tahoma" charset="0"/>
                      </a:endParaRPr>
                    </a:p>
                  </a:txBody>
                  <a:tcPr/>
                </a:tc>
                <a:tc>
                  <a:txBody>
                    <a:bodyPr/>
                    <a:lstStyle/>
                    <a:p>
                      <a:pPr marL="285750" indent="-285750">
                        <a:buFont typeface="Courier New" charset="0"/>
                        <a:buChar char="o"/>
                      </a:pPr>
                      <a:r>
                        <a:rPr lang="en-US" sz="1300" dirty="0" smtClean="0">
                          <a:latin typeface="Tahoma" charset="0"/>
                          <a:ea typeface="Tahoma" charset="0"/>
                          <a:cs typeface="Tahoma" charset="0"/>
                        </a:rPr>
                        <a:t>Toxoplasmosis caused by</a:t>
                      </a:r>
                      <a:r>
                        <a:rPr lang="en-US" sz="1300" baseline="0" dirty="0" smtClean="0">
                          <a:latin typeface="Tahoma" charset="0"/>
                          <a:ea typeface="Tahoma" charset="0"/>
                          <a:cs typeface="Tahoma" charset="0"/>
                        </a:rPr>
                        <a:t> Toxoplasma </a:t>
                      </a:r>
                      <a:r>
                        <a:rPr lang="en-US" sz="1300" baseline="0" dirty="0" err="1" smtClean="0">
                          <a:latin typeface="Tahoma" charset="0"/>
                          <a:ea typeface="Tahoma" charset="0"/>
                          <a:cs typeface="Tahoma" charset="0"/>
                        </a:rPr>
                        <a:t>gondii</a:t>
                      </a:r>
                      <a:r>
                        <a:rPr lang="en-US" sz="1300" baseline="0" dirty="0" smtClean="0">
                          <a:latin typeface="Tahoma" charset="0"/>
                          <a:ea typeface="Tahoma" charset="0"/>
                          <a:cs typeface="Tahoma" charset="0"/>
                        </a:rPr>
                        <a:t> is a protozoan parasite that most often leads to infection of the brain with AIDS.</a:t>
                      </a:r>
                    </a:p>
                    <a:p>
                      <a:pPr marL="285750" indent="-285750">
                        <a:buFont typeface="Courier New" charset="0"/>
                        <a:buChar char="o"/>
                      </a:pPr>
                      <a:r>
                        <a:rPr lang="en-US" sz="1300" dirty="0" smtClean="0">
                          <a:latin typeface="Tahoma" charset="0"/>
                          <a:ea typeface="Tahoma" charset="0"/>
                          <a:cs typeface="Tahoma" charset="0"/>
                        </a:rPr>
                        <a:t>Herpes simplex infection in the mucosa.</a:t>
                      </a:r>
                    </a:p>
                    <a:p>
                      <a:pPr marL="285750" indent="-285750">
                        <a:buFont typeface="Courier New" charset="0"/>
                        <a:buChar char="o"/>
                      </a:pPr>
                      <a:r>
                        <a:rPr lang="en-US" sz="1300" dirty="0" err="1" smtClean="0">
                          <a:latin typeface="Tahoma" charset="0"/>
                          <a:ea typeface="Tahoma" charset="0"/>
                          <a:cs typeface="Tahoma" charset="0"/>
                        </a:rPr>
                        <a:t>Aspergillosis</a:t>
                      </a:r>
                      <a:r>
                        <a:rPr lang="en-US" sz="1300" baseline="0" dirty="0" smtClean="0">
                          <a:latin typeface="Tahoma" charset="0"/>
                          <a:ea typeface="Tahoma" charset="0"/>
                          <a:cs typeface="Tahoma" charset="0"/>
                        </a:rPr>
                        <a:t> especially in the lung.</a:t>
                      </a:r>
                    </a:p>
                    <a:p>
                      <a:pPr marL="285750" indent="-285750">
                        <a:buFont typeface="Courier New" charset="0"/>
                        <a:buChar char="o"/>
                      </a:pPr>
                      <a:r>
                        <a:rPr lang="en-US" sz="1300" dirty="0" smtClean="0">
                          <a:latin typeface="Tahoma" charset="0"/>
                          <a:ea typeface="Tahoma" charset="0"/>
                          <a:cs typeface="Tahoma" charset="0"/>
                        </a:rPr>
                        <a:t>Cryptosporidium</a:t>
                      </a:r>
                      <a:r>
                        <a:rPr lang="en-US" sz="1300" baseline="0" dirty="0" smtClean="0">
                          <a:latin typeface="Tahoma" charset="0"/>
                          <a:ea typeface="Tahoma" charset="0"/>
                          <a:cs typeface="Tahoma" charset="0"/>
                        </a:rPr>
                        <a:t> and </a:t>
                      </a:r>
                      <a:r>
                        <a:rPr lang="en-US" sz="1300" baseline="0" dirty="0" err="1" smtClean="0">
                          <a:latin typeface="Tahoma" charset="0"/>
                          <a:ea typeface="Tahoma" charset="0"/>
                          <a:cs typeface="Tahoma" charset="0"/>
                        </a:rPr>
                        <a:t>Microsporidium</a:t>
                      </a:r>
                      <a:r>
                        <a:rPr lang="en-US" sz="1300" baseline="0" dirty="0" smtClean="0">
                          <a:latin typeface="Tahoma" charset="0"/>
                          <a:ea typeface="Tahoma" charset="0"/>
                          <a:cs typeface="Tahoma" charset="0"/>
                        </a:rPr>
                        <a:t> produce voluminous watery diarrhea in patients with AIDS.</a:t>
                      </a:r>
                    </a:p>
                    <a:p>
                      <a:pPr marL="285750" indent="-285750">
                        <a:buFont typeface="Courier New" charset="0"/>
                        <a:buChar char="o"/>
                      </a:pPr>
                      <a:r>
                        <a:rPr lang="en-US" sz="1300" dirty="0" smtClean="0">
                          <a:latin typeface="Tahoma" charset="0"/>
                          <a:ea typeface="Tahoma" charset="0"/>
                          <a:cs typeface="Tahoma" charset="0"/>
                        </a:rPr>
                        <a:t>Viral HIV encephalitis.</a:t>
                      </a:r>
                    </a:p>
                    <a:p>
                      <a:pPr marL="285750" indent="-285750">
                        <a:buFont typeface="Courier New" charset="0"/>
                        <a:buChar char="o"/>
                      </a:pPr>
                      <a:r>
                        <a:rPr lang="en-US" sz="1300" dirty="0" smtClean="0">
                          <a:latin typeface="Tahoma" charset="0"/>
                          <a:ea typeface="Tahoma" charset="0"/>
                          <a:cs typeface="Tahoma" charset="0"/>
                        </a:rPr>
                        <a:t>Syphilis (primary, secondary</a:t>
                      </a:r>
                      <a:r>
                        <a:rPr lang="en-US" sz="1300" baseline="0" dirty="0" smtClean="0">
                          <a:latin typeface="Tahoma" charset="0"/>
                          <a:ea typeface="Tahoma" charset="0"/>
                          <a:cs typeface="Tahoma" charset="0"/>
                        </a:rPr>
                        <a:t> and tertiary).</a:t>
                      </a:r>
                      <a:endParaRPr lang="en-US" sz="1300" dirty="0">
                        <a:latin typeface="Tahoma" charset="0"/>
                        <a:ea typeface="Tahoma" charset="0"/>
                        <a:cs typeface="Tahoma" charset="0"/>
                      </a:endParaRPr>
                    </a:p>
                  </a:txBody>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a:blip r:embed="rId3"/>
          <a:stretch>
            <a:fillRect/>
          </a:stretch>
        </p:blipFill>
        <p:spPr>
          <a:xfrm>
            <a:off x="221850" y="1106546"/>
            <a:ext cx="1576135" cy="1173284"/>
          </a:xfrm>
          <a:prstGeom prst="rect">
            <a:avLst/>
          </a:prstGeom>
        </p:spPr>
      </p:pic>
      <p:sp>
        <p:nvSpPr>
          <p:cNvPr id="10" name="TextBox 9"/>
          <p:cNvSpPr txBox="1"/>
          <p:nvPr/>
        </p:nvSpPr>
        <p:spPr>
          <a:xfrm>
            <a:off x="221850" y="2279830"/>
            <a:ext cx="1576135" cy="938719"/>
          </a:xfrm>
          <a:prstGeom prst="rect">
            <a:avLst/>
          </a:prstGeom>
          <a:noFill/>
        </p:spPr>
        <p:txBody>
          <a:bodyPr wrap="square" rtlCol="0">
            <a:spAutoFit/>
          </a:bodyPr>
          <a:lstStyle/>
          <a:p>
            <a:r>
              <a:rPr lang="en-US" sz="1100" dirty="0" smtClean="0">
                <a:solidFill>
                  <a:schemeClr val="accent3">
                    <a:lumMod val="50000"/>
                  </a:schemeClr>
                </a:solidFill>
                <a:latin typeface="Tahoma" charset="0"/>
                <a:ea typeface="Tahoma" charset="0"/>
                <a:cs typeface="Tahoma" charset="0"/>
              </a:rPr>
              <a:t>Inflammatory cells within the space of alveoli, but are not enough/effective to defeat the organism.</a:t>
            </a:r>
            <a:endParaRPr lang="en-US" sz="1100" dirty="0">
              <a:solidFill>
                <a:schemeClr val="accent3">
                  <a:lumMod val="50000"/>
                </a:schemeClr>
              </a:solidFill>
              <a:latin typeface="Tahoma" charset="0"/>
              <a:ea typeface="Tahoma" charset="0"/>
              <a:cs typeface="Tahoma" charset="0"/>
            </a:endParaRPr>
          </a:p>
        </p:txBody>
      </p:sp>
      <p:pic>
        <p:nvPicPr>
          <p:cNvPr id="12" name="Picture 11"/>
          <p:cNvPicPr>
            <a:picLocks noChangeAspect="1"/>
          </p:cNvPicPr>
          <p:nvPr/>
        </p:nvPicPr>
        <p:blipFill>
          <a:blip r:embed="rId4"/>
          <a:stretch>
            <a:fillRect/>
          </a:stretch>
        </p:blipFill>
        <p:spPr>
          <a:xfrm>
            <a:off x="1898254" y="1106546"/>
            <a:ext cx="1467246" cy="1173284"/>
          </a:xfrm>
          <a:prstGeom prst="rect">
            <a:avLst/>
          </a:prstGeom>
        </p:spPr>
      </p:pic>
      <p:pic>
        <p:nvPicPr>
          <p:cNvPr id="14" name="Picture 13"/>
          <p:cNvPicPr>
            <a:picLocks noChangeAspect="1"/>
          </p:cNvPicPr>
          <p:nvPr/>
        </p:nvPicPr>
        <p:blipFill>
          <a:blip r:embed="rId5"/>
          <a:stretch>
            <a:fillRect/>
          </a:stretch>
        </p:blipFill>
        <p:spPr>
          <a:xfrm>
            <a:off x="255566" y="3639096"/>
            <a:ext cx="1573233" cy="1402804"/>
          </a:xfrm>
          <a:prstGeom prst="rect">
            <a:avLst/>
          </a:prstGeom>
        </p:spPr>
      </p:pic>
      <p:sp>
        <p:nvSpPr>
          <p:cNvPr id="15" name="TextBox 14"/>
          <p:cNvSpPr txBox="1"/>
          <p:nvPr/>
        </p:nvSpPr>
        <p:spPr>
          <a:xfrm>
            <a:off x="1802733" y="3556708"/>
            <a:ext cx="1651667" cy="1615827"/>
          </a:xfrm>
          <a:prstGeom prst="rect">
            <a:avLst/>
          </a:prstGeom>
          <a:noFill/>
        </p:spPr>
        <p:txBody>
          <a:bodyPr wrap="square" rtlCol="0">
            <a:spAutoFit/>
          </a:bodyPr>
          <a:lstStyle/>
          <a:p>
            <a:pPr marL="171450" indent="-171450">
              <a:buFont typeface="Arial" charset="0"/>
              <a:buChar char="•"/>
            </a:pPr>
            <a:r>
              <a:rPr lang="en-US" sz="1100" dirty="0" smtClean="0">
                <a:solidFill>
                  <a:srgbClr val="C00000"/>
                </a:solidFill>
                <a:latin typeface="Tahoma" charset="0"/>
                <a:ea typeface="Tahoma" charset="0"/>
                <a:cs typeface="Tahoma" charset="0"/>
              </a:rPr>
              <a:t>The cells and nuclei are enlarged.</a:t>
            </a:r>
          </a:p>
          <a:p>
            <a:pPr marL="171450" indent="-171450">
              <a:buFont typeface="Arial" charset="0"/>
              <a:buChar char="•"/>
            </a:pPr>
            <a:r>
              <a:rPr lang="en-US" sz="1100" dirty="0" smtClean="0">
                <a:solidFill>
                  <a:srgbClr val="C00000"/>
                </a:solidFill>
                <a:latin typeface="Tahoma" charset="0"/>
                <a:ea typeface="Tahoma" charset="0"/>
                <a:cs typeface="Tahoma" charset="0"/>
              </a:rPr>
              <a:t>The cells show an owl eye shape, large basophilic </a:t>
            </a:r>
            <a:r>
              <a:rPr lang="en-US" sz="1100" dirty="0" err="1" smtClean="0">
                <a:solidFill>
                  <a:srgbClr val="C00000"/>
                </a:solidFill>
                <a:latin typeface="Tahoma" charset="0"/>
                <a:ea typeface="Tahoma" charset="0"/>
                <a:cs typeface="Tahoma" charset="0"/>
              </a:rPr>
              <a:t>intranuclear</a:t>
            </a:r>
            <a:r>
              <a:rPr lang="en-US" sz="1100" dirty="0" smtClean="0">
                <a:solidFill>
                  <a:srgbClr val="C00000"/>
                </a:solidFill>
                <a:latin typeface="Tahoma" charset="0"/>
                <a:ea typeface="Tahoma" charset="0"/>
                <a:cs typeface="Tahoma" charset="0"/>
              </a:rPr>
              <a:t> inclusions.</a:t>
            </a:r>
          </a:p>
          <a:p>
            <a:pPr marL="171450" indent="-171450">
              <a:buFont typeface="Arial" charset="0"/>
              <a:buChar char="•"/>
            </a:pPr>
            <a:r>
              <a:rPr lang="en-US" sz="1100" dirty="0" smtClean="0">
                <a:solidFill>
                  <a:srgbClr val="C00000"/>
                </a:solidFill>
                <a:latin typeface="Tahoma" charset="0"/>
                <a:ea typeface="Tahoma" charset="0"/>
                <a:cs typeface="Tahoma" charset="0"/>
              </a:rPr>
              <a:t>Multiple cytoplasmic inclusions.</a:t>
            </a:r>
            <a:endParaRPr lang="en-US" sz="1100" dirty="0">
              <a:solidFill>
                <a:srgbClr val="C00000"/>
              </a:solidFill>
              <a:latin typeface="Tahoma" charset="0"/>
              <a:ea typeface="Tahoma" charset="0"/>
              <a:cs typeface="Tahoma" charset="0"/>
            </a:endParaRPr>
          </a:p>
        </p:txBody>
      </p:sp>
      <p:sp>
        <p:nvSpPr>
          <p:cNvPr id="13" name="TextBox 12"/>
          <p:cNvSpPr txBox="1"/>
          <p:nvPr/>
        </p:nvSpPr>
        <p:spPr>
          <a:xfrm>
            <a:off x="209505" y="844936"/>
            <a:ext cx="1576135" cy="261610"/>
          </a:xfrm>
          <a:prstGeom prst="rect">
            <a:avLst/>
          </a:prstGeom>
          <a:noFill/>
        </p:spPr>
        <p:txBody>
          <a:bodyPr wrap="square" rtlCol="0">
            <a:spAutoFit/>
          </a:bodyPr>
          <a:lstStyle/>
          <a:p>
            <a:pPr algn="ctr"/>
            <a:r>
              <a:rPr lang="en-US" sz="1100" dirty="0" smtClean="0">
                <a:latin typeface="Tahoma" charset="0"/>
                <a:ea typeface="Tahoma" charset="0"/>
                <a:cs typeface="Tahoma" charset="0"/>
              </a:rPr>
              <a:t>H&amp;E stain</a:t>
            </a:r>
            <a:endParaRPr lang="en-US" sz="1100" dirty="0">
              <a:latin typeface="Tahoma" charset="0"/>
              <a:ea typeface="Tahoma" charset="0"/>
              <a:cs typeface="Tahoma" charset="0"/>
            </a:endParaRPr>
          </a:p>
        </p:txBody>
      </p:sp>
      <p:sp>
        <p:nvSpPr>
          <p:cNvPr id="16" name="TextBox 15"/>
          <p:cNvSpPr txBox="1"/>
          <p:nvPr/>
        </p:nvSpPr>
        <p:spPr>
          <a:xfrm>
            <a:off x="1828799" y="844936"/>
            <a:ext cx="1576135" cy="261610"/>
          </a:xfrm>
          <a:prstGeom prst="rect">
            <a:avLst/>
          </a:prstGeom>
          <a:noFill/>
        </p:spPr>
        <p:txBody>
          <a:bodyPr wrap="square" rtlCol="0">
            <a:spAutoFit/>
          </a:bodyPr>
          <a:lstStyle/>
          <a:p>
            <a:pPr algn="ctr"/>
            <a:r>
              <a:rPr lang="en-US" sz="1100" dirty="0" smtClean="0">
                <a:latin typeface="Tahoma" charset="0"/>
                <a:ea typeface="Tahoma" charset="0"/>
                <a:cs typeface="Tahoma" charset="0"/>
              </a:rPr>
              <a:t>Silver stain</a:t>
            </a:r>
            <a:endParaRPr lang="en-US" sz="1100" dirty="0">
              <a:latin typeface="Tahoma" charset="0"/>
              <a:ea typeface="Tahoma" charset="0"/>
              <a:cs typeface="Tahoma" charset="0"/>
            </a:endParaRPr>
          </a:p>
        </p:txBody>
      </p:sp>
      <p:sp>
        <p:nvSpPr>
          <p:cNvPr id="17" name="TextBox 16"/>
          <p:cNvSpPr txBox="1"/>
          <p:nvPr/>
        </p:nvSpPr>
        <p:spPr>
          <a:xfrm>
            <a:off x="1830670" y="2279830"/>
            <a:ext cx="1576135" cy="769441"/>
          </a:xfrm>
          <a:prstGeom prst="rect">
            <a:avLst/>
          </a:prstGeom>
          <a:noFill/>
        </p:spPr>
        <p:txBody>
          <a:bodyPr wrap="square" rtlCol="0">
            <a:spAutoFit/>
          </a:bodyPr>
          <a:lstStyle/>
          <a:p>
            <a:r>
              <a:rPr lang="ar-SA" sz="1100" dirty="0" smtClean="0">
                <a:solidFill>
                  <a:schemeClr val="accent3">
                    <a:lumMod val="50000"/>
                  </a:schemeClr>
                </a:solidFill>
                <a:latin typeface="Tahoma" charset="0"/>
                <a:ea typeface="Tahoma" charset="0"/>
                <a:cs typeface="Tahoma" charset="0"/>
              </a:rPr>
              <a:t>تكيسات مدورين وجواتهم الاورقانيزم </a:t>
            </a:r>
            <a:r>
              <a:rPr lang="en-US" sz="1100" dirty="0" smtClean="0">
                <a:solidFill>
                  <a:schemeClr val="accent3">
                    <a:lumMod val="50000"/>
                  </a:schemeClr>
                </a:solidFill>
                <a:latin typeface="Tahoma" charset="0"/>
                <a:ea typeface="Tahoma" charset="0"/>
                <a:cs typeface="Tahoma" charset="0"/>
              </a:rPr>
              <a:t>comma shaped.</a:t>
            </a:r>
          </a:p>
          <a:p>
            <a:r>
              <a:rPr lang="en-US" sz="1100" dirty="0">
                <a:solidFill>
                  <a:schemeClr val="bg1">
                    <a:lumMod val="50000"/>
                  </a:schemeClr>
                </a:solidFill>
                <a:latin typeface="Tahoma" charset="0"/>
                <a:ea typeface="Tahoma" charset="0"/>
                <a:cs typeface="Tahoma" charset="0"/>
              </a:rPr>
              <a:t>(Hence the name</a:t>
            </a:r>
            <a:r>
              <a:rPr lang="en-US" sz="1100" dirty="0" smtClean="0">
                <a:solidFill>
                  <a:schemeClr val="bg1">
                    <a:lumMod val="50000"/>
                  </a:schemeClr>
                </a:solidFill>
                <a:latin typeface="Tahoma" charset="0"/>
                <a:ea typeface="Tahoma" charset="0"/>
                <a:cs typeface="Tahoma" charset="0"/>
              </a:rPr>
              <a:t>)</a:t>
            </a:r>
            <a:endParaRPr lang="en-US" sz="1100" dirty="0">
              <a:solidFill>
                <a:schemeClr val="bg1">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1102106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1" name="TextBox 10"/>
          <p:cNvSpPr txBox="1"/>
          <p:nvPr/>
        </p:nvSpPr>
        <p:spPr>
          <a:xfrm>
            <a:off x="89776" y="206740"/>
            <a:ext cx="6653048" cy="3585597"/>
          </a:xfrm>
          <a:prstGeom prst="rect">
            <a:avLst/>
          </a:prstGeom>
          <a:noFill/>
        </p:spPr>
        <p:txBody>
          <a:bodyPr wrap="square" rtlCol="0">
            <a:spAutoFit/>
          </a:bodyPr>
          <a:lstStyle/>
          <a:p>
            <a:r>
              <a:rPr lang="en-US" b="1" dirty="0" smtClean="0">
                <a:latin typeface="Tahoma" charset="0"/>
                <a:ea typeface="Tahoma" charset="0"/>
                <a:cs typeface="Tahoma" charset="0"/>
              </a:rPr>
              <a:t>Neoplasms:</a:t>
            </a:r>
          </a:p>
          <a:p>
            <a:endParaRPr lang="en-US" sz="1300" b="1" dirty="0">
              <a:latin typeface="Tahoma" charset="0"/>
              <a:ea typeface="Tahoma" charset="0"/>
              <a:cs typeface="Tahoma" charset="0"/>
            </a:endParaRPr>
          </a:p>
          <a:p>
            <a:pPr marL="285750" indent="-285750">
              <a:buFont typeface="Wingdings" charset="2"/>
              <a:buChar char="Ø"/>
            </a:pPr>
            <a:r>
              <a:rPr lang="en-US" sz="1300" b="1" dirty="0" smtClean="0">
                <a:solidFill>
                  <a:srgbClr val="C00000"/>
                </a:solidFill>
                <a:latin typeface="Tahoma" charset="0"/>
                <a:ea typeface="Tahoma" charset="0"/>
                <a:cs typeface="Tahoma" charset="0"/>
              </a:rPr>
              <a:t>Kaposi’s sarcoma (KS) </a:t>
            </a:r>
            <a:r>
              <a:rPr lang="en-US" sz="1300" dirty="0" smtClean="0">
                <a:latin typeface="Tahoma" charset="0"/>
                <a:ea typeface="Tahoma" charset="0"/>
                <a:cs typeface="Tahoma" charset="0"/>
              </a:rPr>
              <a:t>produces reddish purple patches or nodules over the skin and can be diagnosed with skin biopsy. Visceral organs can also be involved with KS.</a:t>
            </a:r>
          </a:p>
          <a:p>
            <a:pPr marL="285750" indent="-285750">
              <a:buFont typeface="Wingdings" charset="2"/>
              <a:buChar char="Ø"/>
            </a:pPr>
            <a:r>
              <a:rPr lang="en-US" sz="1300" dirty="0" smtClean="0">
                <a:latin typeface="Tahoma" charset="0"/>
                <a:ea typeface="Tahoma" charset="0"/>
                <a:cs typeface="Tahoma" charset="0"/>
              </a:rPr>
              <a:t>It is a sarcoma of the blood vessels </a:t>
            </a:r>
            <a:r>
              <a:rPr lang="en-US" sz="1300" dirty="0" smtClean="0">
                <a:solidFill>
                  <a:schemeClr val="accent3">
                    <a:lumMod val="50000"/>
                  </a:schemeClr>
                </a:solidFill>
                <a:latin typeface="Tahoma" charset="0"/>
                <a:ea typeface="Tahoma" charset="0"/>
                <a:cs typeface="Tahoma" charset="0"/>
              </a:rPr>
              <a:t>which is common in homosexuals.</a:t>
            </a: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It is associated with </a:t>
            </a:r>
            <a:r>
              <a:rPr lang="en-US" sz="1300" dirty="0" smtClean="0">
                <a:solidFill>
                  <a:srgbClr val="C00000"/>
                </a:solidFill>
                <a:latin typeface="Tahoma" charset="0"/>
                <a:ea typeface="Tahoma" charset="0"/>
                <a:cs typeface="Tahoma" charset="0"/>
              </a:rPr>
              <a:t>HHV-8 </a:t>
            </a:r>
            <a:r>
              <a:rPr lang="en-US" sz="1300" dirty="0" smtClean="0">
                <a:solidFill>
                  <a:schemeClr val="accent3">
                    <a:lumMod val="50000"/>
                  </a:schemeClr>
                </a:solidFill>
                <a:latin typeface="Tahoma" charset="0"/>
                <a:ea typeface="Tahoma" charset="0"/>
                <a:cs typeface="Tahoma" charset="0"/>
              </a:rPr>
              <a:t>–human herpes virus type 8- (so if a patient comes with the same features of KS but is </a:t>
            </a:r>
            <a:r>
              <a:rPr lang="en-US" sz="1300" b="1" dirty="0" smtClean="0">
                <a:solidFill>
                  <a:schemeClr val="accent3">
                    <a:lumMod val="50000"/>
                  </a:schemeClr>
                </a:solidFill>
                <a:latin typeface="Tahoma" charset="0"/>
                <a:ea typeface="Tahoma" charset="0"/>
                <a:cs typeface="Tahoma" charset="0"/>
              </a:rPr>
              <a:t>NOT </a:t>
            </a:r>
            <a:r>
              <a:rPr lang="en-US" sz="1300" dirty="0" smtClean="0">
                <a:solidFill>
                  <a:schemeClr val="accent3">
                    <a:lumMod val="50000"/>
                  </a:schemeClr>
                </a:solidFill>
                <a:latin typeface="Tahoma" charset="0"/>
                <a:ea typeface="Tahoma" charset="0"/>
                <a:cs typeface="Tahoma" charset="0"/>
              </a:rPr>
              <a:t>affected with HHV-8 we don</a:t>
            </a:r>
            <a:r>
              <a:rPr lang="fr-FR" sz="1300" dirty="0" smtClean="0">
                <a:solidFill>
                  <a:schemeClr val="accent3">
                    <a:lumMod val="50000"/>
                  </a:schemeClr>
                </a:solidFill>
                <a:latin typeface="Tahoma" charset="0"/>
                <a:ea typeface="Tahoma" charset="0"/>
                <a:cs typeface="Tahoma" charset="0"/>
              </a:rPr>
              <a:t>’</a:t>
            </a:r>
            <a:r>
              <a:rPr lang="en-US" sz="1300" dirty="0" smtClean="0">
                <a:solidFill>
                  <a:schemeClr val="accent3">
                    <a:lumMod val="50000"/>
                  </a:schemeClr>
                </a:solidFill>
                <a:latin typeface="Tahoma" charset="0"/>
                <a:ea typeface="Tahoma" charset="0"/>
                <a:cs typeface="Tahoma" charset="0"/>
              </a:rPr>
              <a:t>t call it KS!) </a:t>
            </a:r>
            <a:r>
              <a:rPr lang="en-US" sz="1300" dirty="0" smtClean="0">
                <a:latin typeface="Tahoma" charset="0"/>
                <a:ea typeface="Tahoma" charset="0"/>
                <a:cs typeface="Tahoma" charset="0"/>
              </a:rPr>
              <a:t>and on histology, it shows malignant spindle cells of vascular origin.</a:t>
            </a:r>
          </a:p>
          <a:p>
            <a:pPr marL="285750" indent="-285750">
              <a:buFont typeface="Wingdings" charset="2"/>
              <a:buChar char="Ø"/>
            </a:pPr>
            <a:r>
              <a:rPr lang="en-US" sz="1300" dirty="0" smtClean="0">
                <a:solidFill>
                  <a:schemeClr val="accent3">
                    <a:lumMod val="50000"/>
                  </a:schemeClr>
                </a:solidFill>
                <a:latin typeface="Tahoma" charset="0"/>
                <a:ea typeface="Tahoma" charset="0"/>
                <a:cs typeface="Tahoma" charset="0"/>
              </a:rPr>
              <a:t>HHV-8 affects the endothelium of blood vessels, gets integrated into their nuclei and leads to cells proliferation </a:t>
            </a:r>
            <a:r>
              <a:rPr lang="en-US" sz="1300" dirty="0" smtClean="0">
                <a:solidFill>
                  <a:schemeClr val="accent3">
                    <a:lumMod val="50000"/>
                  </a:schemeClr>
                </a:solidFill>
                <a:latin typeface="Tahoma" charset="0"/>
                <a:ea typeface="Tahoma" charset="0"/>
                <a:cs typeface="Tahoma" charset="0"/>
                <a:sym typeface="Wingdings"/>
              </a:rPr>
              <a:t> cancer.</a:t>
            </a:r>
          </a:p>
          <a:p>
            <a:pPr marL="285750" indent="-285750">
              <a:buFont typeface="Wingdings" charset="2"/>
              <a:buChar char="Ø"/>
            </a:pPr>
            <a:r>
              <a:rPr lang="en-US" sz="1300" dirty="0" smtClean="0">
                <a:solidFill>
                  <a:schemeClr val="accent3">
                    <a:lumMod val="50000"/>
                  </a:schemeClr>
                </a:solidFill>
                <a:latin typeface="Tahoma" charset="0"/>
                <a:ea typeface="Tahoma" charset="0"/>
                <a:cs typeface="Tahoma" charset="0"/>
                <a:sym typeface="Wingdings"/>
              </a:rPr>
              <a:t>Any significant reduction in the immunity can lead to KS, examples: post-renal transplant, post-chemotherapy, AIDS and post-bone marrow transplant.</a:t>
            </a:r>
            <a:endParaRPr lang="en-US" sz="1300" dirty="0" smtClean="0">
              <a:solidFill>
                <a:schemeClr val="accent3">
                  <a:lumMod val="50000"/>
                </a:schemeClr>
              </a:solidFill>
              <a:latin typeface="Tahoma" charset="0"/>
              <a:ea typeface="Tahoma" charset="0"/>
              <a:cs typeface="Tahoma" charset="0"/>
            </a:endParaRPr>
          </a:p>
          <a:p>
            <a:pPr marL="285750" indent="-285750">
              <a:buFont typeface="Wingdings" charset="2"/>
              <a:buChar char="Ø"/>
            </a:pPr>
            <a:endParaRPr lang="en-US" sz="1300" dirty="0" smtClean="0">
              <a:latin typeface="Tahoma" charset="0"/>
              <a:ea typeface="Tahoma" charset="0"/>
              <a:cs typeface="Tahoma" charset="0"/>
            </a:endParaRPr>
          </a:p>
          <a:p>
            <a:pPr marL="285750" indent="-285750">
              <a:buFont typeface="Wingdings" charset="2"/>
              <a:buChar char="Ø"/>
            </a:pPr>
            <a:r>
              <a:rPr lang="en-US" sz="1300" b="1" dirty="0" smtClean="0">
                <a:latin typeface="Tahoma" charset="0"/>
                <a:ea typeface="Tahoma" charset="0"/>
                <a:cs typeface="Tahoma" charset="0"/>
              </a:rPr>
              <a:t>Malignant lymphomas</a:t>
            </a:r>
            <a:r>
              <a:rPr lang="en-US" sz="1300" dirty="0" smtClean="0">
                <a:latin typeface="Tahoma" charset="0"/>
                <a:ea typeface="Tahoma" charset="0"/>
                <a:cs typeface="Tahoma" charset="0"/>
              </a:rPr>
              <a:t> are commonly B-cell non-</a:t>
            </a:r>
            <a:r>
              <a:rPr lang="en-US" sz="1300" dirty="0" err="1" smtClean="0">
                <a:latin typeface="Tahoma" charset="0"/>
                <a:ea typeface="Tahoma" charset="0"/>
                <a:cs typeface="Tahoma" charset="0"/>
              </a:rPr>
              <a:t>Hodgkins</a:t>
            </a:r>
            <a:r>
              <a:rPr lang="en-US" sz="1300" dirty="0" smtClean="0">
                <a:latin typeface="Tahoma" charset="0"/>
                <a:ea typeface="Tahoma" charset="0"/>
                <a:cs typeface="Tahoma" charset="0"/>
              </a:rPr>
              <a:t> lymphoma. They are typically of high grade and often </a:t>
            </a:r>
            <a:r>
              <a:rPr lang="en-US" sz="1300" dirty="0" smtClean="0">
                <a:solidFill>
                  <a:srgbClr val="C00000"/>
                </a:solidFill>
                <a:latin typeface="Tahoma" charset="0"/>
                <a:ea typeface="Tahoma" charset="0"/>
                <a:cs typeface="Tahoma" charset="0"/>
              </a:rPr>
              <a:t>in the brain</a:t>
            </a:r>
            <a:r>
              <a:rPr lang="en-US" sz="1300" dirty="0" smtClean="0">
                <a:latin typeface="Tahoma" charset="0"/>
                <a:ea typeface="Tahoma" charset="0"/>
                <a:cs typeface="Tahoma" charset="0"/>
              </a:rPr>
              <a:t>.</a:t>
            </a:r>
          </a:p>
          <a:p>
            <a:pPr marL="285750" indent="-285750">
              <a:buFont typeface="Wingdings" charset="2"/>
              <a:buChar char="Ø"/>
            </a:pPr>
            <a:r>
              <a:rPr lang="en-US" sz="1300" dirty="0" smtClean="0">
                <a:latin typeface="Tahoma" charset="0"/>
                <a:ea typeface="Tahoma" charset="0"/>
                <a:cs typeface="Tahoma" charset="0"/>
              </a:rPr>
              <a:t>They are very aggressive and respond poorly to therapy.</a:t>
            </a:r>
          </a:p>
          <a:p>
            <a:pPr marL="285750" indent="-285750">
              <a:buFont typeface="Wingdings" charset="2"/>
              <a:buChar char="Ø"/>
            </a:pPr>
            <a:endParaRPr lang="en-US" sz="1400" b="1" dirty="0"/>
          </a:p>
        </p:txBody>
      </p:sp>
      <p:pic>
        <p:nvPicPr>
          <p:cNvPr id="9" name="Picture 8"/>
          <p:cNvPicPr>
            <a:picLocks noChangeAspect="1"/>
          </p:cNvPicPr>
          <p:nvPr/>
        </p:nvPicPr>
        <p:blipFill rotWithShape="1">
          <a:blip r:embed="rId3"/>
          <a:stretch>
            <a:fillRect/>
          </a:stretch>
        </p:blipFill>
        <p:spPr>
          <a:xfrm>
            <a:off x="529378" y="4753929"/>
            <a:ext cx="2001154" cy="1677698"/>
          </a:xfrm>
          <a:prstGeom prst="rect">
            <a:avLst/>
          </a:prstGeom>
        </p:spPr>
      </p:pic>
      <p:pic>
        <p:nvPicPr>
          <p:cNvPr id="10" name="Picture 9"/>
          <p:cNvPicPr>
            <a:picLocks noChangeAspect="1"/>
          </p:cNvPicPr>
          <p:nvPr/>
        </p:nvPicPr>
        <p:blipFill rotWithShape="1">
          <a:blip r:embed="rId4"/>
          <a:stretch>
            <a:fillRect/>
          </a:stretch>
        </p:blipFill>
        <p:spPr>
          <a:xfrm>
            <a:off x="3724331" y="4753929"/>
            <a:ext cx="2104166" cy="1677699"/>
          </a:xfrm>
          <a:prstGeom prst="rect">
            <a:avLst/>
          </a:prstGeom>
        </p:spPr>
      </p:pic>
      <p:sp>
        <p:nvSpPr>
          <p:cNvPr id="2" name="TextBox 1"/>
          <p:cNvSpPr txBox="1"/>
          <p:nvPr/>
        </p:nvSpPr>
        <p:spPr>
          <a:xfrm>
            <a:off x="529378" y="4351137"/>
            <a:ext cx="1572846" cy="292388"/>
          </a:xfrm>
          <a:prstGeom prst="rect">
            <a:avLst/>
          </a:prstGeom>
          <a:noFill/>
        </p:spPr>
        <p:txBody>
          <a:bodyPr wrap="square" rtlCol="0">
            <a:spAutoFit/>
          </a:bodyPr>
          <a:lstStyle/>
          <a:p>
            <a:r>
              <a:rPr lang="en-US" sz="1300" dirty="0" smtClean="0">
                <a:latin typeface="Tahoma" charset="0"/>
                <a:ea typeface="Tahoma" charset="0"/>
                <a:cs typeface="Tahoma" charset="0"/>
              </a:rPr>
              <a:t>Clinically:</a:t>
            </a:r>
            <a:endParaRPr lang="en-US" sz="1300" dirty="0">
              <a:latin typeface="Tahoma" charset="0"/>
              <a:ea typeface="Tahoma" charset="0"/>
              <a:cs typeface="Tahoma" charset="0"/>
            </a:endParaRPr>
          </a:p>
        </p:txBody>
      </p:sp>
      <p:sp>
        <p:nvSpPr>
          <p:cNvPr id="12" name="TextBox 11"/>
          <p:cNvSpPr txBox="1"/>
          <p:nvPr/>
        </p:nvSpPr>
        <p:spPr>
          <a:xfrm>
            <a:off x="3724331" y="4351137"/>
            <a:ext cx="1572846" cy="292388"/>
          </a:xfrm>
          <a:prstGeom prst="rect">
            <a:avLst/>
          </a:prstGeom>
          <a:noFill/>
        </p:spPr>
        <p:txBody>
          <a:bodyPr wrap="square" rtlCol="0">
            <a:spAutoFit/>
          </a:bodyPr>
          <a:lstStyle/>
          <a:p>
            <a:r>
              <a:rPr lang="en-US" sz="1300" dirty="0" smtClean="0">
                <a:latin typeface="Tahoma" charset="0"/>
                <a:ea typeface="Tahoma" charset="0"/>
                <a:cs typeface="Tahoma" charset="0"/>
              </a:rPr>
              <a:t>Microscopically:</a:t>
            </a:r>
            <a:endParaRPr lang="en-US" sz="1300" dirty="0">
              <a:latin typeface="Tahoma" charset="0"/>
              <a:ea typeface="Tahoma" charset="0"/>
              <a:cs typeface="Tahoma" charset="0"/>
            </a:endParaRPr>
          </a:p>
        </p:txBody>
      </p:sp>
      <p:pic>
        <p:nvPicPr>
          <p:cNvPr id="13" name="Picture 12"/>
          <p:cNvPicPr>
            <a:picLocks noChangeAspect="1"/>
          </p:cNvPicPr>
          <p:nvPr/>
        </p:nvPicPr>
        <p:blipFill rotWithShape="1">
          <a:blip r:embed="rId5"/>
          <a:srcRect b="31810"/>
          <a:stretch>
            <a:fillRect/>
          </a:stretch>
        </p:blipFill>
        <p:spPr>
          <a:xfrm>
            <a:off x="529378" y="6769109"/>
            <a:ext cx="2001154" cy="1605689"/>
          </a:xfrm>
          <a:prstGeom prst="rect">
            <a:avLst/>
          </a:prstGeom>
        </p:spPr>
      </p:pic>
      <p:sp>
        <p:nvSpPr>
          <p:cNvPr id="14" name="TextBox 13"/>
          <p:cNvSpPr txBox="1"/>
          <p:nvPr/>
        </p:nvSpPr>
        <p:spPr>
          <a:xfrm>
            <a:off x="514697" y="6454174"/>
            <a:ext cx="1572846" cy="292388"/>
          </a:xfrm>
          <a:prstGeom prst="rect">
            <a:avLst/>
          </a:prstGeom>
          <a:noFill/>
        </p:spPr>
        <p:txBody>
          <a:bodyPr wrap="square" rtlCol="0">
            <a:spAutoFit/>
          </a:bodyPr>
          <a:lstStyle/>
          <a:p>
            <a:r>
              <a:rPr lang="en-US" sz="1300" dirty="0" smtClean="0">
                <a:solidFill>
                  <a:schemeClr val="bg1">
                    <a:lumMod val="50000"/>
                  </a:schemeClr>
                </a:solidFill>
                <a:latin typeface="Tahoma" charset="0"/>
                <a:ea typeface="Tahoma" charset="0"/>
                <a:cs typeface="Tahoma" charset="0"/>
              </a:rPr>
              <a:t>Extra:</a:t>
            </a:r>
            <a:endParaRPr lang="en-US" sz="1300" dirty="0">
              <a:solidFill>
                <a:schemeClr val="bg1">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306594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203200" y="723903"/>
            <a:ext cx="6426200" cy="8089897"/>
          </a:xfrm>
        </p:spPr>
        <p:txBody>
          <a:bodyPr>
            <a:normAutofi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latin typeface="Tahoma" panose="020B0604030504040204" pitchFamily="34" charset="0"/>
                <a:ea typeface="Tahoma" panose="020B0604030504040204" pitchFamily="34" charset="0"/>
                <a:cs typeface="Tahoma" panose="020B0604030504040204" pitchFamily="34" charset="0"/>
              </a:rPr>
              <a:t>HIV </a:t>
            </a:r>
            <a:r>
              <a:rPr lang="en-US" sz="1400" dirty="0" err="1">
                <a:latin typeface="Tahoma" panose="020B0604030504040204" pitchFamily="34" charset="0"/>
                <a:ea typeface="Tahoma" panose="020B0604030504040204" pitchFamily="34" charset="0"/>
                <a:cs typeface="Tahoma" panose="020B0604030504040204" pitchFamily="34" charset="0"/>
              </a:rPr>
              <a:t>virion</a:t>
            </a:r>
            <a:r>
              <a:rPr lang="en-US" sz="1400" dirty="0">
                <a:latin typeface="Tahoma" panose="020B0604030504040204" pitchFamily="34" charset="0"/>
                <a:ea typeface="Tahoma" panose="020B0604030504040204" pitchFamily="34" charset="0"/>
                <a:cs typeface="Tahoma" panose="020B0604030504040204" pitchFamily="34" charset="0"/>
              </a:rPr>
              <a:t> expresses a cell surface protein/antigen called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gp120.</a:t>
            </a: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smtClean="0">
                <a:latin typeface="Tahoma" panose="020B0604030504040204" pitchFamily="34" charset="0"/>
                <a:ea typeface="Tahoma" panose="020B0604030504040204" pitchFamily="34" charset="0"/>
                <a:cs typeface="Tahoma" panose="020B0604030504040204" pitchFamily="34" charset="0"/>
              </a:rPr>
              <a:t>Once </a:t>
            </a:r>
            <a:r>
              <a:rPr lang="en-US" sz="1400" dirty="0">
                <a:latin typeface="Tahoma" panose="020B0604030504040204" pitchFamily="34" charset="0"/>
                <a:ea typeface="Tahoma" panose="020B0604030504040204" pitchFamily="34" charset="0"/>
                <a:cs typeface="Tahoma" panose="020B0604030504040204" pitchFamily="34" charset="0"/>
              </a:rPr>
              <a:t>the virus enters the human body it attaches itself to the target cell via the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CD4 receptors.</a:t>
            </a:r>
          </a:p>
          <a:p>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T-lymphocytes</a:t>
            </a:r>
            <a:r>
              <a:rPr lang="en-US" sz="1400" dirty="0">
                <a:latin typeface="Tahoma" panose="020B0604030504040204" pitchFamily="34" charset="0"/>
                <a:ea typeface="Tahoma" panose="020B0604030504040204" pitchFamily="34" charset="0"/>
                <a:cs typeface="Tahoma" panose="020B0604030504040204" pitchFamily="34" charset="0"/>
              </a:rPr>
              <a:t> have surface CD4 receptors (CD4+T lymphocytes). </a:t>
            </a:r>
            <a:endParaRPr lang="ar-SA"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ar-SA" sz="1400" dirty="0">
                <a:latin typeface="Tahoma" panose="020B0604030504040204" pitchFamily="34" charset="0"/>
                <a:ea typeface="Tahoma" panose="020B0604030504040204" pitchFamily="34" charset="0"/>
                <a:cs typeface="Tahoma" panose="020B0604030504040204" pitchFamily="34" charset="0"/>
              </a:rPr>
              <a:t>عشان كذا تتأثر أكثر من غيرها لأن عدد هذا الريسيبتور عندها كثير</a:t>
            </a:r>
          </a:p>
          <a:p>
            <a:r>
              <a:rPr lang="en-US" sz="1400" dirty="0" smtClean="0">
                <a:latin typeface="Tahoma" panose="020B0604030504040204" pitchFamily="34" charset="0"/>
                <a:ea typeface="Tahoma" panose="020B0604030504040204" pitchFamily="34" charset="0"/>
                <a:cs typeface="Tahoma" panose="020B0604030504040204" pitchFamily="34" charset="0"/>
              </a:rPr>
              <a:t>Macrophages </a:t>
            </a:r>
            <a:r>
              <a:rPr lang="en-US" sz="1400" dirty="0">
                <a:latin typeface="Tahoma" panose="020B0604030504040204" pitchFamily="34" charset="0"/>
                <a:ea typeface="Tahoma" panose="020B0604030504040204" pitchFamily="34" charset="0"/>
                <a:cs typeface="Tahoma" panose="020B0604030504040204" pitchFamily="34" charset="0"/>
              </a:rPr>
              <a:t>and Langerhans cells are both important as </a:t>
            </a:r>
            <a:r>
              <a:rPr lang="en-US" sz="1400" b="1" dirty="0">
                <a:latin typeface="Tahoma" panose="020B0604030504040204" pitchFamily="34" charset="0"/>
                <a:ea typeface="Tahoma" panose="020B0604030504040204" pitchFamily="34" charset="0"/>
                <a:cs typeface="Tahoma" panose="020B0604030504040204" pitchFamily="34" charset="0"/>
              </a:rPr>
              <a:t>reservoirs</a:t>
            </a:r>
            <a:r>
              <a:rPr lang="en-US" sz="1400" dirty="0">
                <a:latin typeface="Tahoma" panose="020B0604030504040204" pitchFamily="34" charset="0"/>
                <a:ea typeface="Tahoma" panose="020B0604030504040204" pitchFamily="34" charset="0"/>
                <a:cs typeface="Tahoma" panose="020B0604030504040204" pitchFamily="34" charset="0"/>
              </a:rPr>
              <a:t> and </a:t>
            </a:r>
            <a:r>
              <a:rPr lang="en-US" sz="1400" b="1" dirty="0">
                <a:latin typeface="Tahoma" panose="020B0604030504040204" pitchFamily="34" charset="0"/>
                <a:ea typeface="Tahoma" panose="020B0604030504040204" pitchFamily="34" charset="0"/>
                <a:cs typeface="Tahoma" panose="020B0604030504040204" pitchFamily="34" charset="0"/>
              </a:rPr>
              <a:t>vectors</a:t>
            </a:r>
            <a:r>
              <a:rPr lang="en-US" sz="1400" dirty="0">
                <a:latin typeface="Tahoma" panose="020B0604030504040204" pitchFamily="34" charset="0"/>
                <a:ea typeface="Tahoma" panose="020B0604030504040204" pitchFamily="34" charset="0"/>
                <a:cs typeface="Tahoma" panose="020B0604030504040204" pitchFamily="34" charset="0"/>
              </a:rPr>
              <a:t> for the spread of HIV in the body including the CNS.</a:t>
            </a:r>
          </a:p>
          <a:p>
            <a:r>
              <a:rPr lang="en-US" sz="1400" dirty="0" smtClean="0">
                <a:latin typeface="Tahoma" panose="020B0604030504040204" pitchFamily="34" charset="0"/>
                <a:ea typeface="Tahoma" panose="020B0604030504040204" pitchFamily="34" charset="0"/>
                <a:cs typeface="Tahoma" panose="020B0604030504040204" pitchFamily="34" charset="0"/>
              </a:rPr>
              <a:t>Modes </a:t>
            </a:r>
            <a:r>
              <a:rPr lang="en-US" sz="1400" dirty="0">
                <a:latin typeface="Tahoma" panose="020B0604030504040204" pitchFamily="34" charset="0"/>
                <a:ea typeface="Tahoma" panose="020B0604030504040204" pitchFamily="34" charset="0"/>
                <a:cs typeface="Tahoma" panose="020B0604030504040204" pitchFamily="34" charset="0"/>
              </a:rPr>
              <a:t>of Transmission of HIV: HIV can be present in a variety of body fluids and </a:t>
            </a:r>
            <a:r>
              <a:rPr lang="en-US" sz="1400" dirty="0" smtClean="0">
                <a:latin typeface="Tahoma" panose="020B0604030504040204" pitchFamily="34" charset="0"/>
                <a:ea typeface="Tahoma" panose="020B0604030504040204" pitchFamily="34" charset="0"/>
                <a:cs typeface="Tahoma" panose="020B0604030504040204" pitchFamily="34" charset="0"/>
              </a:rPr>
              <a:t>secretions.</a:t>
            </a: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smtClean="0">
                <a:latin typeface="Tahoma" panose="020B0604030504040204" pitchFamily="34" charset="0"/>
                <a:ea typeface="Tahoma" panose="020B0604030504040204" pitchFamily="34" charset="0"/>
                <a:cs typeface="Tahoma" panose="020B0604030504040204" pitchFamily="34" charset="0"/>
              </a:rPr>
              <a:t>HIV </a:t>
            </a:r>
            <a:r>
              <a:rPr lang="en-US" sz="1400" dirty="0">
                <a:latin typeface="Tahoma" panose="020B0604030504040204" pitchFamily="34" charset="0"/>
                <a:ea typeface="Tahoma" panose="020B0604030504040204" pitchFamily="34" charset="0"/>
                <a:cs typeface="Tahoma" panose="020B0604030504040204" pitchFamily="34" charset="0"/>
              </a:rPr>
              <a:t>concentration is high in genital secretions and has low concentration in saliva, urine etc. that’s why they’re not have clinical importance.</a:t>
            </a:r>
          </a:p>
          <a:p>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latin typeface="Tahoma" panose="020B0604030504040204" pitchFamily="34" charset="0"/>
                <a:ea typeface="Tahoma" panose="020B0604030504040204" pitchFamily="34" charset="0"/>
                <a:cs typeface="Tahoma" panose="020B0604030504040204" pitchFamily="34" charset="0"/>
              </a:rPr>
              <a:t>progression to clinical AIDS is also marked by the appearance of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syncytia-forming (SI) variants </a:t>
            </a:r>
            <a:r>
              <a:rPr lang="en-US" sz="1400" dirty="0">
                <a:latin typeface="Tahoma" panose="020B0604030504040204" pitchFamily="34" charset="0"/>
                <a:ea typeface="Tahoma" panose="020B0604030504040204" pitchFamily="34" charset="0"/>
                <a:cs typeface="Tahoma" panose="020B0604030504040204" pitchFamily="34" charset="0"/>
              </a:rPr>
              <a:t>of HIV.</a:t>
            </a:r>
          </a:p>
          <a:p>
            <a:r>
              <a:rPr lang="en-US" sz="1400" dirty="0" smtClean="0">
                <a:latin typeface="Tahoma" panose="020B0604030504040204" pitchFamily="34" charset="0"/>
                <a:ea typeface="Tahoma" panose="020B0604030504040204" pitchFamily="34" charset="0"/>
                <a:cs typeface="Tahoma" panose="020B0604030504040204" pitchFamily="34" charset="0"/>
              </a:rPr>
              <a:t>These </a:t>
            </a:r>
            <a:r>
              <a:rPr lang="en-US" sz="1400" b="1" dirty="0">
                <a:latin typeface="Tahoma" panose="020B0604030504040204" pitchFamily="34" charset="0"/>
                <a:ea typeface="Tahoma" panose="020B0604030504040204" pitchFamily="34" charset="0"/>
                <a:cs typeface="Tahoma" panose="020B0604030504040204" pitchFamily="34" charset="0"/>
              </a:rPr>
              <a:t>SI</a:t>
            </a:r>
            <a:r>
              <a:rPr lang="en-US" sz="1400" dirty="0">
                <a:latin typeface="Tahoma" panose="020B0604030504040204" pitchFamily="34" charset="0"/>
                <a:ea typeface="Tahoma" panose="020B0604030504040204" pitchFamily="34" charset="0"/>
                <a:cs typeface="Tahoma" panose="020B0604030504040204" pitchFamily="34" charset="0"/>
              </a:rPr>
              <a:t> variants are associated with more rapid CD4+ cell decline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“Destroy T-cells”.</a:t>
            </a:r>
          </a:p>
          <a:p>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Pneumocystis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jiroveci</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(P.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carinii</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rPr>
              <a:t> is the </a:t>
            </a:r>
            <a:r>
              <a:rPr lang="en-US" sz="1400" b="1" dirty="0">
                <a:latin typeface="Tahoma" panose="020B0604030504040204" pitchFamily="34" charset="0"/>
                <a:ea typeface="Tahoma" panose="020B0604030504040204" pitchFamily="34" charset="0"/>
                <a:cs typeface="Tahoma" panose="020B0604030504040204" pitchFamily="34" charset="0"/>
              </a:rPr>
              <a:t>most frequent opportunistic</a:t>
            </a:r>
            <a:r>
              <a:rPr lang="en-US" sz="1400" dirty="0">
                <a:latin typeface="Tahoma" panose="020B0604030504040204" pitchFamily="34" charset="0"/>
                <a:ea typeface="Tahoma" panose="020B0604030504040204" pitchFamily="34" charset="0"/>
                <a:cs typeface="Tahoma" panose="020B0604030504040204" pitchFamily="34" charset="0"/>
              </a:rPr>
              <a:t> infection seen in AIDS. It commonly produces a </a:t>
            </a:r>
            <a:r>
              <a:rPr lang="en-US" sz="1400" b="1" dirty="0">
                <a:latin typeface="Tahoma" panose="020B0604030504040204" pitchFamily="34" charset="0"/>
                <a:ea typeface="Tahoma" panose="020B0604030504040204" pitchFamily="34" charset="0"/>
                <a:cs typeface="Tahoma" panose="020B0604030504040204" pitchFamily="34" charset="0"/>
              </a:rPr>
              <a:t>pulmonary infection.</a:t>
            </a:r>
            <a:r>
              <a:rPr lang="en-US" sz="1400" dirty="0">
                <a:latin typeface="Tahoma" panose="020B0604030504040204" pitchFamily="34" charset="0"/>
                <a:ea typeface="Tahoma" panose="020B0604030504040204" pitchFamily="34" charset="0"/>
                <a:cs typeface="Tahoma" panose="020B0604030504040204" pitchFamily="34" charset="0"/>
              </a:rPr>
              <a:t> </a:t>
            </a:r>
          </a:p>
          <a:p>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latin typeface="Tahoma" panose="020B0604030504040204" pitchFamily="34" charset="0"/>
                <a:ea typeface="Tahoma" panose="020B0604030504040204" pitchFamily="34" charset="0"/>
                <a:cs typeface="Tahoma" panose="020B0604030504040204" pitchFamily="34" charset="0"/>
              </a:rPr>
              <a:t>diagnosis of Pneumocystis </a:t>
            </a:r>
            <a:r>
              <a:rPr lang="en-US" sz="1400" dirty="0" err="1">
                <a:latin typeface="Tahoma" panose="020B0604030504040204" pitchFamily="34" charset="0"/>
                <a:ea typeface="Tahoma" panose="020B0604030504040204" pitchFamily="34" charset="0"/>
                <a:cs typeface="Tahoma" panose="020B0604030504040204" pitchFamily="34" charset="0"/>
              </a:rPr>
              <a:t>jiroveci</a:t>
            </a:r>
            <a:r>
              <a:rPr lang="en-US" sz="1400" dirty="0">
                <a:latin typeface="Tahoma" panose="020B0604030504040204" pitchFamily="34" charset="0"/>
                <a:ea typeface="Tahoma" panose="020B0604030504040204" pitchFamily="34" charset="0"/>
                <a:cs typeface="Tahoma" panose="020B0604030504040204" pitchFamily="34" charset="0"/>
              </a:rPr>
              <a:t> is made histologically. the lung, there is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soap bubble like intra-alveolar exudate</a:t>
            </a:r>
            <a:r>
              <a:rPr lang="en-US" sz="1400" dirty="0">
                <a:latin typeface="Tahoma" panose="020B0604030504040204" pitchFamily="34" charset="0"/>
                <a:ea typeface="Tahoma" panose="020B0604030504040204" pitchFamily="34" charset="0"/>
                <a:cs typeface="Tahoma" panose="020B0604030504040204" pitchFamily="34" charset="0"/>
              </a:rPr>
              <a:t> and the organism appears as cyst like structures that are positive with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silver stain “GMS”.</a:t>
            </a:r>
          </a:p>
          <a:p>
            <a:r>
              <a:rPr lang="en-US" sz="1400" dirty="0" smtClean="0">
                <a:latin typeface="Tahoma" panose="020B0604030504040204" pitchFamily="34" charset="0"/>
                <a:ea typeface="Tahoma" panose="020B0604030504040204" pitchFamily="34" charset="0"/>
                <a:cs typeface="Tahoma" panose="020B0604030504040204" pitchFamily="34" charset="0"/>
              </a:rPr>
              <a:t>Owl's </a:t>
            </a:r>
            <a:r>
              <a:rPr lang="en-US" sz="1400" dirty="0">
                <a:latin typeface="Tahoma" panose="020B0604030504040204" pitchFamily="34" charset="0"/>
                <a:ea typeface="Tahoma" panose="020B0604030504040204" pitchFamily="34" charset="0"/>
                <a:cs typeface="Tahoma" panose="020B0604030504040204" pitchFamily="34" charset="0"/>
              </a:rPr>
              <a:t>eye appearance of inclusion bodies is highly specific for cytomegalovirus</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(CMV) </a:t>
            </a:r>
            <a:r>
              <a:rPr lang="en-US" sz="1400" dirty="0">
                <a:latin typeface="Tahoma" panose="020B0604030504040204" pitchFamily="34" charset="0"/>
                <a:ea typeface="Tahoma" panose="020B0604030504040204" pitchFamily="34" charset="0"/>
                <a:cs typeface="Tahoma" panose="020B0604030504040204" pitchFamily="34" charset="0"/>
              </a:rPr>
              <a:t>infection.</a:t>
            </a:r>
          </a:p>
          <a:p>
            <a:r>
              <a:rPr lang="en-US" sz="1400" b="1" dirty="0" smtClean="0">
                <a:latin typeface="Tahoma" panose="020B0604030504040204" pitchFamily="34" charset="0"/>
                <a:ea typeface="Tahoma" panose="020B0604030504040204" pitchFamily="34" charset="0"/>
                <a:cs typeface="Tahoma" panose="020B0604030504040204" pitchFamily="34" charset="0"/>
              </a:rPr>
              <a:t>Kaposi's </a:t>
            </a:r>
            <a:r>
              <a:rPr lang="en-US" sz="1400" b="1" dirty="0">
                <a:latin typeface="Tahoma" panose="020B0604030504040204" pitchFamily="34" charset="0"/>
                <a:ea typeface="Tahoma" panose="020B0604030504040204" pitchFamily="34" charset="0"/>
                <a:cs typeface="Tahoma" panose="020B0604030504040204" pitchFamily="34" charset="0"/>
              </a:rPr>
              <a:t>sarcoma (KS)</a:t>
            </a:r>
            <a:r>
              <a:rPr lang="en-US" sz="1400" dirty="0">
                <a:latin typeface="Tahoma" panose="020B0604030504040204" pitchFamily="34" charset="0"/>
                <a:ea typeface="Tahoma" panose="020B0604030504040204" pitchFamily="34" charset="0"/>
                <a:cs typeface="Tahoma" panose="020B0604030504040204" pitchFamily="34" charset="0"/>
              </a:rPr>
              <a:t> produces reddish purple patches or nodules over the skin and can be diagnosed with skin biopsy. Visceral organs &amp; lymph nodes can also be involved.</a:t>
            </a:r>
          </a:p>
          <a:p>
            <a:r>
              <a:rPr lang="en-US" sz="1400" dirty="0" smtClean="0">
                <a:latin typeface="Tahoma" panose="020B0604030504040204" pitchFamily="34" charset="0"/>
                <a:ea typeface="Tahoma" panose="020B0604030504040204" pitchFamily="34" charset="0"/>
                <a:cs typeface="Tahoma" panose="020B0604030504040204" pitchFamily="34" charset="0"/>
              </a:rPr>
              <a:t>KS </a:t>
            </a:r>
            <a:r>
              <a:rPr lang="en-US" sz="1400" dirty="0">
                <a:latin typeface="Tahoma" panose="020B0604030504040204" pitchFamily="34" charset="0"/>
                <a:ea typeface="Tahoma" panose="020B0604030504040204" pitchFamily="34" charset="0"/>
                <a:cs typeface="Tahoma" panose="020B0604030504040204" pitchFamily="34" charset="0"/>
              </a:rPr>
              <a:t>is associated with </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HHV-8</a:t>
            </a:r>
            <a:r>
              <a:rPr lang="en-US" sz="1400" dirty="0">
                <a:latin typeface="Tahoma" panose="020B0604030504040204" pitchFamily="34" charset="0"/>
                <a:ea typeface="Tahoma" panose="020B0604030504040204" pitchFamily="34" charset="0"/>
                <a:cs typeface="Tahoma" panose="020B0604030504040204" pitchFamily="34" charset="0"/>
              </a:rPr>
              <a:t> “Human Herpes virus-8”.</a:t>
            </a:r>
          </a:p>
          <a:p>
            <a:pPr marL="324000" algn="ctr"/>
            <a:endParaRPr 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696307" y="140677"/>
            <a:ext cx="3083170" cy="400110"/>
          </a:xfrm>
          <a:prstGeom prst="rect">
            <a:avLst/>
          </a:prstGeom>
          <a:noFill/>
        </p:spPr>
        <p:txBody>
          <a:bodyPr wrap="square" rtlCol="0">
            <a:spAutoFit/>
          </a:bodyPr>
          <a:lstStyle/>
          <a:p>
            <a:r>
              <a:rPr lang="en-US" sz="2000" dirty="0" smtClean="0">
                <a:solidFill>
                  <a:schemeClr val="tx1">
                    <a:lumMod val="95000"/>
                    <a:lumOff val="5000"/>
                  </a:schemeClr>
                </a:solidFill>
                <a:latin typeface="Tahoma" charset="0"/>
                <a:ea typeface="Tahoma" charset="0"/>
                <a:cs typeface="Tahoma" charset="0"/>
              </a:rPr>
              <a:t>Summary </a:t>
            </a:r>
            <a:endParaRPr lang="en-US" sz="2000" dirty="0">
              <a:solidFill>
                <a:schemeClr val="tx1">
                  <a:lumMod val="95000"/>
                  <a:lumOff val="5000"/>
                </a:schemeClr>
              </a:solidFill>
              <a:latin typeface="Tahoma" charset="0"/>
              <a:ea typeface="Tahoma" charset="0"/>
              <a:cs typeface="Tahoma" charset="0"/>
            </a:endParaRPr>
          </a:p>
        </p:txBody>
      </p:sp>
      <p:cxnSp>
        <p:nvCxnSpPr>
          <p:cNvPr id="4" name="Straight Connector 3"/>
          <p:cNvCxnSpPr/>
          <p:nvPr/>
        </p:nvCxnSpPr>
        <p:spPr>
          <a:xfrm>
            <a:off x="2696308" y="515815"/>
            <a:ext cx="124264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0938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6307" y="140677"/>
            <a:ext cx="3083170" cy="400110"/>
          </a:xfrm>
          <a:prstGeom prst="rect">
            <a:avLst/>
          </a:prstGeom>
          <a:noFill/>
        </p:spPr>
        <p:txBody>
          <a:bodyPr wrap="square" rtlCol="0">
            <a:spAutoFit/>
          </a:bodyPr>
          <a:lstStyle/>
          <a:p>
            <a:r>
              <a:rPr lang="en-US" sz="2000" dirty="0" smtClean="0">
                <a:solidFill>
                  <a:schemeClr val="tx1">
                    <a:lumMod val="95000"/>
                    <a:lumOff val="5000"/>
                  </a:schemeClr>
                </a:solidFill>
                <a:latin typeface="Tahoma" charset="0"/>
                <a:ea typeface="Tahoma" charset="0"/>
                <a:cs typeface="Tahoma" charset="0"/>
              </a:rPr>
              <a:t>Questions</a:t>
            </a:r>
            <a:endParaRPr lang="en-US" sz="2000" dirty="0">
              <a:solidFill>
                <a:schemeClr val="tx1">
                  <a:lumMod val="95000"/>
                  <a:lumOff val="5000"/>
                </a:schemeClr>
              </a:solidFill>
              <a:latin typeface="Tahoma" charset="0"/>
              <a:ea typeface="Tahoma" charset="0"/>
              <a:cs typeface="Tahoma" charset="0"/>
            </a:endParaRPr>
          </a:p>
        </p:txBody>
      </p:sp>
      <p:cxnSp>
        <p:nvCxnSpPr>
          <p:cNvPr id="6" name="Straight Connector 5"/>
          <p:cNvCxnSpPr/>
          <p:nvPr/>
        </p:nvCxnSpPr>
        <p:spPr>
          <a:xfrm>
            <a:off x="2696308" y="515815"/>
            <a:ext cx="1242646" cy="0"/>
          </a:xfrm>
          <a:prstGeom prst="line">
            <a:avLst/>
          </a:prstGeom>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234460" y="915925"/>
            <a:ext cx="6382239" cy="7432804"/>
          </a:xfrm>
          <a:prstGeom prst="rect">
            <a:avLst/>
          </a:prstGeom>
          <a:noFill/>
        </p:spPr>
        <p:txBody>
          <a:bodyPr wrap="square" rtlCol="0">
            <a:spAutoFit/>
          </a:bodyPr>
          <a:lstStyle/>
          <a:p>
            <a:r>
              <a:rPr lang="en-US" sz="1300" dirty="0" smtClean="0">
                <a:solidFill>
                  <a:schemeClr val="tx1">
                    <a:lumMod val="95000"/>
                    <a:lumOff val="5000"/>
                  </a:schemeClr>
                </a:solidFill>
                <a:latin typeface="Tahoma" charset="0"/>
                <a:ea typeface="Tahoma" charset="0"/>
                <a:cs typeface="Tahoma" charset="0"/>
              </a:rPr>
              <a:t>Q1) Which of the following is a cause of death in HIV infected persons?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Opportunistic infections.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Tumors.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AIDS.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All of the above.</a:t>
            </a:r>
          </a:p>
          <a:p>
            <a:r>
              <a:rPr lang="en-US" sz="1100" dirty="0" err="1" smtClean="0">
                <a:solidFill>
                  <a:schemeClr val="bg1">
                    <a:lumMod val="50000"/>
                  </a:schemeClr>
                </a:solidFill>
                <a:latin typeface="Tahoma" charset="0"/>
                <a:ea typeface="Tahoma" charset="0"/>
                <a:cs typeface="Tahoma" charset="0"/>
              </a:rPr>
              <a:t>Ans</a:t>
            </a:r>
            <a:r>
              <a:rPr lang="en-US" sz="1100" dirty="0" smtClean="0">
                <a:solidFill>
                  <a:schemeClr val="bg1">
                    <a:lumMod val="50000"/>
                  </a:schemeClr>
                </a:solidFill>
                <a:latin typeface="Tahoma" charset="0"/>
                <a:ea typeface="Tahoma" charset="0"/>
                <a:cs typeface="Tahoma" charset="0"/>
              </a:rPr>
              <a:t>: D</a:t>
            </a:r>
          </a:p>
          <a:p>
            <a:endParaRPr lang="en-US" sz="1300" dirty="0">
              <a:solidFill>
                <a:schemeClr val="tx1">
                  <a:lumMod val="95000"/>
                  <a:lumOff val="5000"/>
                </a:schemeClr>
              </a:solidFill>
              <a:latin typeface="Tahoma" charset="0"/>
              <a:ea typeface="Tahoma" charset="0"/>
              <a:cs typeface="Tahoma" charset="0"/>
            </a:endParaRPr>
          </a:p>
          <a:p>
            <a:r>
              <a:rPr lang="en-US" sz="1300" dirty="0" smtClean="0">
                <a:solidFill>
                  <a:schemeClr val="tx1">
                    <a:lumMod val="95000"/>
                    <a:lumOff val="5000"/>
                  </a:schemeClr>
                </a:solidFill>
                <a:latin typeface="Tahoma" charset="0"/>
                <a:ea typeface="Tahoma" charset="0"/>
                <a:cs typeface="Tahoma" charset="0"/>
              </a:rPr>
              <a:t>Q2) Which of the following enzymes does HIV contain?</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Reverse transcriptase.</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Protease.</a:t>
            </a:r>
          </a:p>
          <a:p>
            <a:pPr marL="342900" indent="-342900">
              <a:buFont typeface="+mj-lt"/>
              <a:buAutoNum type="alphaUcPeriod"/>
            </a:pPr>
            <a:r>
              <a:rPr lang="en-US" sz="1300" dirty="0" err="1" smtClean="0">
                <a:solidFill>
                  <a:schemeClr val="tx1">
                    <a:lumMod val="95000"/>
                    <a:lumOff val="5000"/>
                  </a:schemeClr>
                </a:solidFill>
                <a:latin typeface="Tahoma" charset="0"/>
                <a:ea typeface="Tahoma" charset="0"/>
                <a:cs typeface="Tahoma" charset="0"/>
              </a:rPr>
              <a:t>Integrase</a:t>
            </a:r>
            <a:r>
              <a:rPr lang="en-US" sz="1300" dirty="0" smtClean="0">
                <a:solidFill>
                  <a:schemeClr val="tx1">
                    <a:lumMod val="95000"/>
                    <a:lumOff val="5000"/>
                  </a:schemeClr>
                </a:solidFill>
                <a:latin typeface="Tahoma" charset="0"/>
                <a:ea typeface="Tahoma" charset="0"/>
                <a:cs typeface="Tahoma" charset="0"/>
              </a:rPr>
              <a:t>.</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All of the above.</a:t>
            </a:r>
          </a:p>
          <a:p>
            <a:r>
              <a:rPr lang="en-US" sz="1100" dirty="0" err="1" smtClean="0">
                <a:solidFill>
                  <a:schemeClr val="bg1">
                    <a:lumMod val="50000"/>
                  </a:schemeClr>
                </a:solidFill>
                <a:latin typeface="Tahoma" charset="0"/>
                <a:ea typeface="Tahoma" charset="0"/>
                <a:cs typeface="Tahoma" charset="0"/>
              </a:rPr>
              <a:t>Ans</a:t>
            </a:r>
            <a:r>
              <a:rPr lang="en-US" sz="1100" dirty="0" smtClean="0">
                <a:solidFill>
                  <a:schemeClr val="bg1">
                    <a:lumMod val="50000"/>
                  </a:schemeClr>
                </a:solidFill>
                <a:latin typeface="Tahoma" charset="0"/>
                <a:ea typeface="Tahoma" charset="0"/>
                <a:cs typeface="Tahoma" charset="0"/>
              </a:rPr>
              <a:t>: D</a:t>
            </a:r>
          </a:p>
          <a:p>
            <a:endParaRPr lang="en-US" sz="1300" dirty="0">
              <a:solidFill>
                <a:schemeClr val="tx1">
                  <a:lumMod val="95000"/>
                  <a:lumOff val="5000"/>
                </a:schemeClr>
              </a:solidFill>
              <a:latin typeface="Tahoma" charset="0"/>
              <a:ea typeface="Tahoma" charset="0"/>
              <a:cs typeface="Tahoma" charset="0"/>
            </a:endParaRPr>
          </a:p>
          <a:p>
            <a:r>
              <a:rPr lang="en-US" sz="1300" dirty="0" smtClean="0">
                <a:solidFill>
                  <a:schemeClr val="tx1">
                    <a:lumMod val="95000"/>
                    <a:lumOff val="5000"/>
                  </a:schemeClr>
                </a:solidFill>
                <a:latin typeface="Tahoma" charset="0"/>
                <a:ea typeface="Tahoma" charset="0"/>
                <a:cs typeface="Tahoma" charset="0"/>
              </a:rPr>
              <a:t>Q3) HIV can spread by all of the following except?</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Blood.</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By mother.</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Contact by touch.</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Sexual intercourse.</a:t>
            </a:r>
          </a:p>
          <a:p>
            <a:r>
              <a:rPr lang="en-US" sz="1100" dirty="0" smtClean="0">
                <a:solidFill>
                  <a:schemeClr val="bg1">
                    <a:lumMod val="50000"/>
                  </a:schemeClr>
                </a:solidFill>
                <a:latin typeface="Tahoma" charset="0"/>
                <a:ea typeface="Tahoma" charset="0"/>
                <a:cs typeface="Tahoma" charset="0"/>
              </a:rPr>
              <a:t>ANS: C</a:t>
            </a:r>
          </a:p>
          <a:p>
            <a:endParaRPr lang="en-US" sz="1300" dirty="0">
              <a:solidFill>
                <a:schemeClr val="tx1">
                  <a:lumMod val="95000"/>
                  <a:lumOff val="5000"/>
                </a:schemeClr>
              </a:solidFill>
              <a:latin typeface="Tahoma" charset="0"/>
              <a:ea typeface="Tahoma" charset="0"/>
              <a:cs typeface="Tahoma" charset="0"/>
            </a:endParaRPr>
          </a:p>
          <a:p>
            <a:r>
              <a:rPr lang="en-US" sz="1300" dirty="0" smtClean="0">
                <a:solidFill>
                  <a:schemeClr val="tx1">
                    <a:lumMod val="95000"/>
                    <a:lumOff val="5000"/>
                  </a:schemeClr>
                </a:solidFill>
                <a:latin typeface="Tahoma" charset="0"/>
                <a:ea typeface="Tahoma" charset="0"/>
                <a:cs typeface="Tahoma" charset="0"/>
              </a:rPr>
              <a:t>Q4) What is the infection that can cause blindness and retinitis in patients with AIDS?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CMV.</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Fungal infection.</a:t>
            </a:r>
          </a:p>
          <a:p>
            <a:pPr marL="342900" indent="-342900">
              <a:buFont typeface="+mj-lt"/>
              <a:buAutoNum type="alphaUcPeriod"/>
            </a:pPr>
            <a:r>
              <a:rPr lang="en-US" sz="1300" dirty="0" err="1" smtClean="0">
                <a:solidFill>
                  <a:schemeClr val="tx1">
                    <a:lumMod val="95000"/>
                    <a:lumOff val="5000"/>
                  </a:schemeClr>
                </a:solidFill>
                <a:latin typeface="Tahoma" charset="0"/>
                <a:ea typeface="Tahoma" charset="0"/>
                <a:cs typeface="Tahoma" charset="0"/>
              </a:rPr>
              <a:t>Aspergillosis</a:t>
            </a:r>
            <a:r>
              <a:rPr lang="en-US" sz="1300" dirty="0" smtClean="0">
                <a:solidFill>
                  <a:schemeClr val="tx1">
                    <a:lumMod val="95000"/>
                    <a:lumOff val="5000"/>
                  </a:schemeClr>
                </a:solidFill>
                <a:latin typeface="Tahoma" charset="0"/>
                <a:ea typeface="Tahoma" charset="0"/>
                <a:cs typeface="Tahoma" charset="0"/>
              </a:rPr>
              <a:t>.</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Cryptosporidium.</a:t>
            </a:r>
          </a:p>
          <a:p>
            <a:r>
              <a:rPr lang="en-US" sz="1100" dirty="0" smtClean="0">
                <a:solidFill>
                  <a:schemeClr val="bg1">
                    <a:lumMod val="50000"/>
                  </a:schemeClr>
                </a:solidFill>
                <a:latin typeface="Tahoma" charset="0"/>
                <a:ea typeface="Tahoma" charset="0"/>
                <a:cs typeface="Tahoma" charset="0"/>
              </a:rPr>
              <a:t>ANS: A</a:t>
            </a:r>
          </a:p>
          <a:p>
            <a:endParaRPr lang="en-US" sz="1300" dirty="0">
              <a:solidFill>
                <a:schemeClr val="tx1">
                  <a:lumMod val="95000"/>
                  <a:lumOff val="5000"/>
                </a:schemeClr>
              </a:solidFill>
              <a:latin typeface="Tahoma" charset="0"/>
              <a:ea typeface="Tahoma" charset="0"/>
              <a:cs typeface="Tahoma" charset="0"/>
            </a:endParaRPr>
          </a:p>
          <a:p>
            <a:r>
              <a:rPr lang="en-US" sz="1300" dirty="0" smtClean="0">
                <a:solidFill>
                  <a:schemeClr val="tx1">
                    <a:lumMod val="95000"/>
                    <a:lumOff val="5000"/>
                  </a:schemeClr>
                </a:solidFill>
                <a:latin typeface="Tahoma" charset="0"/>
                <a:ea typeface="Tahoma" charset="0"/>
                <a:cs typeface="Tahoma" charset="0"/>
              </a:rPr>
              <a:t>Q5) A patient with AIDS came to the hospital suffering from reddish purple nodules over his skin, on examination, he was infected with HHV-8 and his blood vessels show spindle cells. Which of the following is the diagnosis?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Malignant lymphoma.</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Syphilis.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Kaposi’s Sarcoma.</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HSV</a:t>
            </a:r>
          </a:p>
          <a:p>
            <a:r>
              <a:rPr lang="en-US" sz="1100" dirty="0" smtClean="0">
                <a:solidFill>
                  <a:schemeClr val="bg1">
                    <a:lumMod val="50000"/>
                  </a:schemeClr>
                </a:solidFill>
                <a:latin typeface="Tahoma" charset="0"/>
                <a:ea typeface="Tahoma" charset="0"/>
                <a:cs typeface="Tahoma" charset="0"/>
              </a:rPr>
              <a:t>ANS: C</a:t>
            </a:r>
            <a:endParaRPr lang="en-US" sz="1100" dirty="0">
              <a:solidFill>
                <a:schemeClr val="bg1">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932040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6307" y="140677"/>
            <a:ext cx="3083170" cy="400110"/>
          </a:xfrm>
          <a:prstGeom prst="rect">
            <a:avLst/>
          </a:prstGeom>
          <a:noFill/>
        </p:spPr>
        <p:txBody>
          <a:bodyPr wrap="square" rtlCol="0">
            <a:spAutoFit/>
          </a:bodyPr>
          <a:lstStyle/>
          <a:p>
            <a:r>
              <a:rPr lang="en-US" sz="2000" dirty="0" smtClean="0">
                <a:solidFill>
                  <a:schemeClr val="tx1">
                    <a:lumMod val="95000"/>
                    <a:lumOff val="5000"/>
                  </a:schemeClr>
                </a:solidFill>
                <a:latin typeface="Tahoma" charset="0"/>
                <a:ea typeface="Tahoma" charset="0"/>
                <a:cs typeface="Tahoma" charset="0"/>
              </a:rPr>
              <a:t>Questions</a:t>
            </a:r>
            <a:endParaRPr lang="en-US" sz="2000" dirty="0">
              <a:solidFill>
                <a:schemeClr val="tx1">
                  <a:lumMod val="95000"/>
                  <a:lumOff val="5000"/>
                </a:schemeClr>
              </a:solidFill>
              <a:latin typeface="Tahoma" charset="0"/>
              <a:ea typeface="Tahoma" charset="0"/>
              <a:cs typeface="Tahoma" charset="0"/>
            </a:endParaRPr>
          </a:p>
        </p:txBody>
      </p:sp>
      <p:cxnSp>
        <p:nvCxnSpPr>
          <p:cNvPr id="6" name="Straight Connector 5"/>
          <p:cNvCxnSpPr/>
          <p:nvPr/>
        </p:nvCxnSpPr>
        <p:spPr>
          <a:xfrm>
            <a:off x="2696308" y="515815"/>
            <a:ext cx="1242646" cy="0"/>
          </a:xfrm>
          <a:prstGeom prst="line">
            <a:avLst/>
          </a:prstGeom>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234460" y="915925"/>
            <a:ext cx="6382239" cy="5370701"/>
          </a:xfrm>
          <a:prstGeom prst="rect">
            <a:avLst/>
          </a:prstGeom>
          <a:noFill/>
        </p:spPr>
        <p:txBody>
          <a:bodyPr wrap="square" rtlCol="0">
            <a:spAutoFit/>
          </a:bodyPr>
          <a:lstStyle/>
          <a:p>
            <a:r>
              <a:rPr lang="en-US" sz="1300" dirty="0" smtClean="0">
                <a:solidFill>
                  <a:schemeClr val="tx1">
                    <a:lumMod val="95000"/>
                    <a:lumOff val="5000"/>
                  </a:schemeClr>
                </a:solidFill>
                <a:latin typeface="Tahoma" charset="0"/>
                <a:ea typeface="Tahoma" charset="0"/>
                <a:cs typeface="Tahoma" charset="0"/>
              </a:rPr>
              <a:t>Q6) Which of the following cells in the mucosal surfaces are most instrumental in transmitting HIV to CD4+ T-lymphocytes?</a:t>
            </a:r>
          </a:p>
          <a:p>
            <a:pPr marL="228600" indent="-228600">
              <a:buFont typeface="+mj-lt"/>
              <a:buAutoNum type="alphaUcPeriod"/>
            </a:pPr>
            <a:r>
              <a:rPr lang="en-US" sz="1300" dirty="0" smtClean="0">
                <a:solidFill>
                  <a:schemeClr val="tx1">
                    <a:lumMod val="95000"/>
                    <a:lumOff val="5000"/>
                  </a:schemeClr>
                </a:solidFill>
                <a:latin typeface="Tahoma" charset="0"/>
                <a:ea typeface="Tahoma" charset="0"/>
                <a:cs typeface="Tahoma" charset="0"/>
              </a:rPr>
              <a:t>CD8+ cells.</a:t>
            </a:r>
          </a:p>
          <a:p>
            <a:pPr marL="228600" indent="-228600">
              <a:buFont typeface="+mj-lt"/>
              <a:buAutoNum type="alphaUcPeriod"/>
            </a:pPr>
            <a:r>
              <a:rPr lang="en-US" sz="1300" dirty="0" smtClean="0">
                <a:solidFill>
                  <a:schemeClr val="tx1">
                    <a:lumMod val="95000"/>
                    <a:lumOff val="5000"/>
                  </a:schemeClr>
                </a:solidFill>
                <a:latin typeface="Tahoma" charset="0"/>
                <a:ea typeface="Tahoma" charset="0"/>
                <a:cs typeface="Tahoma" charset="0"/>
              </a:rPr>
              <a:t>Natural killer cells.</a:t>
            </a:r>
          </a:p>
          <a:p>
            <a:pPr marL="228600" indent="-228600">
              <a:buFont typeface="+mj-lt"/>
              <a:buAutoNum type="alphaUcPeriod"/>
            </a:pPr>
            <a:r>
              <a:rPr lang="en-US" sz="1300" dirty="0" smtClean="0">
                <a:solidFill>
                  <a:schemeClr val="tx1">
                    <a:lumMod val="95000"/>
                    <a:lumOff val="5000"/>
                  </a:schemeClr>
                </a:solidFill>
                <a:latin typeface="Tahoma" charset="0"/>
                <a:ea typeface="Tahoma" charset="0"/>
                <a:cs typeface="Tahoma" charset="0"/>
              </a:rPr>
              <a:t>Neutrophils.</a:t>
            </a:r>
          </a:p>
          <a:p>
            <a:pPr marL="228600" indent="-228600">
              <a:buFont typeface="+mj-lt"/>
              <a:buAutoNum type="alphaUcPeriod"/>
            </a:pPr>
            <a:r>
              <a:rPr lang="en-US" sz="1300" dirty="0" smtClean="0">
                <a:solidFill>
                  <a:schemeClr val="tx1">
                    <a:lumMod val="95000"/>
                    <a:lumOff val="5000"/>
                  </a:schemeClr>
                </a:solidFill>
                <a:latin typeface="Tahoma" charset="0"/>
                <a:ea typeface="Tahoma" charset="0"/>
                <a:cs typeface="Tahoma" charset="0"/>
              </a:rPr>
              <a:t>Dendritic cells.</a:t>
            </a:r>
          </a:p>
          <a:p>
            <a:r>
              <a:rPr lang="en-US" sz="1100" dirty="0" smtClean="0">
                <a:solidFill>
                  <a:schemeClr val="bg1">
                    <a:lumMod val="50000"/>
                  </a:schemeClr>
                </a:solidFill>
                <a:latin typeface="Tahoma" charset="0"/>
                <a:ea typeface="Tahoma" charset="0"/>
                <a:cs typeface="Tahoma" charset="0"/>
              </a:rPr>
              <a:t>ANS: D</a:t>
            </a:r>
          </a:p>
          <a:p>
            <a:endParaRPr lang="en-US" sz="1300" dirty="0">
              <a:solidFill>
                <a:schemeClr val="tx1">
                  <a:lumMod val="95000"/>
                  <a:lumOff val="5000"/>
                </a:schemeClr>
              </a:solidFill>
              <a:latin typeface="Tahoma" charset="0"/>
              <a:ea typeface="Tahoma" charset="0"/>
              <a:cs typeface="Tahoma" charset="0"/>
            </a:endParaRPr>
          </a:p>
          <a:p>
            <a:r>
              <a:rPr lang="en-US" sz="1300" dirty="0" smtClean="0">
                <a:solidFill>
                  <a:schemeClr val="tx1">
                    <a:lumMod val="95000"/>
                    <a:lumOff val="5000"/>
                  </a:schemeClr>
                </a:solidFill>
                <a:latin typeface="Tahoma" charset="0"/>
                <a:ea typeface="Tahoma" charset="0"/>
                <a:cs typeface="Tahoma" charset="0"/>
              </a:rPr>
              <a:t>Q7) HIV can not be carried in macrophages nor Langerhans cells since it destroys them.</a:t>
            </a:r>
          </a:p>
          <a:p>
            <a:pPr marL="228600" indent="-228600">
              <a:buFont typeface="+mj-lt"/>
              <a:buAutoNum type="alphaUcPeriod"/>
            </a:pPr>
            <a:r>
              <a:rPr lang="en-US" sz="1300" dirty="0" smtClean="0">
                <a:solidFill>
                  <a:schemeClr val="tx1">
                    <a:lumMod val="95000"/>
                    <a:lumOff val="5000"/>
                  </a:schemeClr>
                </a:solidFill>
                <a:latin typeface="Tahoma" charset="0"/>
                <a:ea typeface="Tahoma" charset="0"/>
                <a:cs typeface="Tahoma" charset="0"/>
              </a:rPr>
              <a:t>True.</a:t>
            </a:r>
          </a:p>
          <a:p>
            <a:pPr marL="228600" indent="-228600">
              <a:buFont typeface="+mj-lt"/>
              <a:buAutoNum type="alphaUcPeriod"/>
            </a:pPr>
            <a:r>
              <a:rPr lang="en-US" sz="1300" dirty="0" smtClean="0">
                <a:solidFill>
                  <a:schemeClr val="tx1">
                    <a:lumMod val="95000"/>
                    <a:lumOff val="5000"/>
                  </a:schemeClr>
                </a:solidFill>
                <a:latin typeface="Tahoma" charset="0"/>
                <a:ea typeface="Tahoma" charset="0"/>
                <a:cs typeface="Tahoma" charset="0"/>
              </a:rPr>
              <a:t>False.</a:t>
            </a:r>
          </a:p>
          <a:p>
            <a:r>
              <a:rPr lang="en-US" sz="1100" dirty="0" smtClean="0">
                <a:solidFill>
                  <a:schemeClr val="bg1">
                    <a:lumMod val="50000"/>
                  </a:schemeClr>
                </a:solidFill>
                <a:latin typeface="Tahoma" charset="0"/>
                <a:ea typeface="Tahoma" charset="0"/>
                <a:cs typeface="Tahoma" charset="0"/>
              </a:rPr>
              <a:t>ANS: B</a:t>
            </a:r>
          </a:p>
          <a:p>
            <a:endParaRPr lang="en-US" sz="1300" dirty="0">
              <a:solidFill>
                <a:schemeClr val="tx1">
                  <a:lumMod val="95000"/>
                  <a:lumOff val="5000"/>
                </a:schemeClr>
              </a:solidFill>
              <a:latin typeface="Tahoma" charset="0"/>
              <a:ea typeface="Tahoma" charset="0"/>
              <a:cs typeface="Tahoma" charset="0"/>
            </a:endParaRPr>
          </a:p>
          <a:p>
            <a:r>
              <a:rPr lang="en-US" sz="1300" dirty="0" smtClean="0">
                <a:solidFill>
                  <a:schemeClr val="tx1">
                    <a:lumMod val="95000"/>
                    <a:lumOff val="5000"/>
                  </a:schemeClr>
                </a:solidFill>
                <a:latin typeface="Tahoma" charset="0"/>
                <a:ea typeface="Tahoma" charset="0"/>
                <a:cs typeface="Tahoma" charset="0"/>
              </a:rPr>
              <a:t>Q8) Which of these is not a target cell for HIV infections?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Hematopoietic stem cells.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Dendritic cells.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Skin stem cells.</a:t>
            </a:r>
          </a:p>
          <a:p>
            <a:pPr marL="342900" indent="-342900">
              <a:buFont typeface="+mj-lt"/>
              <a:buAutoNum type="alphaUcPeriod"/>
            </a:pPr>
            <a:r>
              <a:rPr lang="en-US" sz="1300" dirty="0" smtClean="0">
                <a:solidFill>
                  <a:schemeClr val="tx1">
                    <a:lumMod val="95000"/>
                    <a:lumOff val="5000"/>
                  </a:schemeClr>
                </a:solidFill>
                <a:latin typeface="Tahoma" charset="0"/>
                <a:ea typeface="Tahoma" charset="0"/>
                <a:cs typeface="Tahoma" charset="0"/>
              </a:rPr>
              <a:t>B and T lymphocytes.</a:t>
            </a:r>
          </a:p>
          <a:p>
            <a:r>
              <a:rPr lang="en-US" sz="1100" dirty="0" smtClean="0">
                <a:solidFill>
                  <a:schemeClr val="bg1">
                    <a:lumMod val="50000"/>
                  </a:schemeClr>
                </a:solidFill>
                <a:latin typeface="Tahoma" charset="0"/>
                <a:ea typeface="Tahoma" charset="0"/>
                <a:cs typeface="Tahoma" charset="0"/>
              </a:rPr>
              <a:t>ANS: C</a:t>
            </a:r>
          </a:p>
          <a:p>
            <a:endParaRPr lang="en-US" sz="1100" dirty="0">
              <a:solidFill>
                <a:schemeClr val="bg1">
                  <a:lumMod val="50000"/>
                </a:schemeClr>
              </a:solidFill>
              <a:latin typeface="Tahoma" charset="0"/>
              <a:ea typeface="Tahoma" charset="0"/>
              <a:cs typeface="Tahoma" charset="0"/>
            </a:endParaRPr>
          </a:p>
          <a:p>
            <a:r>
              <a:rPr lang="en-US" sz="1300" dirty="0" smtClean="0">
                <a:latin typeface="Tahoma" charset="0"/>
                <a:ea typeface="Tahoma" charset="0"/>
                <a:cs typeface="Tahoma" charset="0"/>
              </a:rPr>
              <a:t>Q9) which of the following is an antigen expressed on the surface of HIV </a:t>
            </a:r>
            <a:r>
              <a:rPr lang="en-US" sz="1300" dirty="0" err="1" smtClean="0">
                <a:latin typeface="Tahoma" charset="0"/>
                <a:ea typeface="Tahoma" charset="0"/>
                <a:cs typeface="Tahoma" charset="0"/>
              </a:rPr>
              <a:t>virion</a:t>
            </a:r>
            <a:r>
              <a:rPr lang="en-US" sz="1300" dirty="0" smtClean="0">
                <a:latin typeface="Tahoma" charset="0"/>
                <a:ea typeface="Tahoma" charset="0"/>
                <a:cs typeface="Tahoma" charset="0"/>
              </a:rPr>
              <a:t>?</a:t>
            </a:r>
          </a:p>
          <a:p>
            <a:pPr marL="342900" indent="-342900">
              <a:buFont typeface="+mj-lt"/>
              <a:buAutoNum type="alphaUcPeriod"/>
            </a:pPr>
            <a:r>
              <a:rPr lang="en-US" sz="1300" dirty="0" smtClean="0">
                <a:latin typeface="Tahoma" charset="0"/>
                <a:ea typeface="Tahoma" charset="0"/>
                <a:cs typeface="Tahoma" charset="0"/>
              </a:rPr>
              <a:t>Gp120.</a:t>
            </a:r>
          </a:p>
          <a:p>
            <a:pPr marL="342900" indent="-342900">
              <a:buFont typeface="+mj-lt"/>
              <a:buAutoNum type="alphaUcPeriod"/>
            </a:pPr>
            <a:r>
              <a:rPr lang="en-US" sz="1300" dirty="0" smtClean="0">
                <a:latin typeface="Tahoma" charset="0"/>
                <a:ea typeface="Tahoma" charset="0"/>
                <a:cs typeface="Tahoma" charset="0"/>
              </a:rPr>
              <a:t>CD4.</a:t>
            </a:r>
          </a:p>
          <a:p>
            <a:pPr marL="342900" indent="-342900">
              <a:buFont typeface="+mj-lt"/>
              <a:buAutoNum type="alphaUcPeriod"/>
            </a:pPr>
            <a:r>
              <a:rPr lang="en-US" sz="1300" dirty="0" smtClean="0">
                <a:latin typeface="Tahoma" charset="0"/>
                <a:ea typeface="Tahoma" charset="0"/>
                <a:cs typeface="Tahoma" charset="0"/>
              </a:rPr>
              <a:t>Gp210.</a:t>
            </a:r>
          </a:p>
          <a:p>
            <a:pPr marL="342900" indent="-342900">
              <a:buFont typeface="+mj-lt"/>
              <a:buAutoNum type="alphaUcPeriod"/>
            </a:pPr>
            <a:r>
              <a:rPr lang="en-US" sz="1300" dirty="0" smtClean="0">
                <a:latin typeface="Tahoma" charset="0"/>
                <a:ea typeface="Tahoma" charset="0"/>
                <a:cs typeface="Tahoma" charset="0"/>
              </a:rPr>
              <a:t>CCR5.</a:t>
            </a:r>
          </a:p>
          <a:p>
            <a:r>
              <a:rPr lang="en-US" sz="1100" dirty="0" smtClean="0">
                <a:solidFill>
                  <a:schemeClr val="bg1">
                    <a:lumMod val="50000"/>
                  </a:schemeClr>
                </a:solidFill>
                <a:latin typeface="Tahoma" charset="0"/>
                <a:ea typeface="Tahoma" charset="0"/>
                <a:cs typeface="Tahoma" charset="0"/>
              </a:rPr>
              <a:t>ANS: A</a:t>
            </a:r>
          </a:p>
        </p:txBody>
      </p:sp>
    </p:spTree>
    <p:extLst>
      <p:ext uri="{BB962C8B-B14F-4D97-AF65-F5344CB8AC3E}">
        <p14:creationId xmlns:p14="http://schemas.microsoft.com/office/powerpoint/2010/main" val="1685318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2247"/>
          <p:cNvSpPr txBox="1"/>
          <p:nvPr/>
        </p:nvSpPr>
        <p:spPr>
          <a:xfrm>
            <a:off x="193039" y="266438"/>
            <a:ext cx="6471919" cy="2186914"/>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a:lnSpc>
                <a:spcPct val="115000"/>
              </a:lnSpc>
              <a:spcBef>
                <a:spcPts val="0"/>
              </a:spcBef>
              <a:spcAft>
                <a:spcPts val="1000"/>
              </a:spcAft>
            </a:pPr>
            <a:r>
              <a:rPr lang="ar-SA" sz="1400" b="1" u="sng" dirty="0" smtClean="0">
                <a:effectLst/>
                <a:latin typeface="Tahoma" charset="0"/>
                <a:ea typeface="Tahoma" charset="0"/>
                <a:cs typeface="Tahoma" charset="0"/>
              </a:rPr>
              <a:t>تم بحمد الله!</a:t>
            </a:r>
          </a:p>
          <a:p>
            <a:pPr marL="0" marR="0" algn="r">
              <a:lnSpc>
                <a:spcPct val="115000"/>
              </a:lnSpc>
              <a:spcBef>
                <a:spcPts val="0"/>
              </a:spcBef>
              <a:spcAft>
                <a:spcPts val="1000"/>
              </a:spcAft>
            </a:pPr>
            <a:r>
              <a:rPr lang="ar-SA" sz="1400" b="1" dirty="0" smtClean="0">
                <a:latin typeface="Tahoma" charset="0"/>
                <a:ea typeface="Tahoma" charset="0"/>
                <a:cs typeface="Tahoma" charset="0"/>
              </a:rPr>
              <a:t>جزيل الشكر لكل من ساهم في إنجاز هذا العمل من قادة وأعضاء، نسأل الله لهم التوفيق فيما تبقى من مسيرتهم الدراسية.</a:t>
            </a:r>
          </a:p>
          <a:p>
            <a:pPr marL="0" marR="0" algn="r">
              <a:lnSpc>
                <a:spcPct val="115000"/>
              </a:lnSpc>
              <a:spcBef>
                <a:spcPts val="0"/>
              </a:spcBef>
              <a:spcAft>
                <a:spcPts val="1000"/>
              </a:spcAft>
            </a:pPr>
            <a:r>
              <a:rPr lang="ar-SA" sz="1400" b="1" dirty="0" smtClean="0">
                <a:effectLst/>
                <a:latin typeface="Tahoma" charset="0"/>
                <a:ea typeface="Tahoma" charset="0"/>
                <a:cs typeface="Tahoma" charset="0"/>
              </a:rPr>
              <a:t>اللهم أفدنا بما علمتنا وانفعنا وانفع بنا، لا تنسونا من دعواتكم ♡</a:t>
            </a:r>
          </a:p>
          <a:p>
            <a:pPr marL="0" marR="0" algn="r">
              <a:lnSpc>
                <a:spcPct val="115000"/>
              </a:lnSpc>
              <a:spcBef>
                <a:spcPts val="0"/>
              </a:spcBef>
              <a:spcAft>
                <a:spcPts val="1000"/>
              </a:spcAft>
            </a:pPr>
            <a:r>
              <a:rPr lang="ar-SA" sz="1400" b="1" dirty="0" smtClean="0">
                <a:latin typeface="Tahoma" charset="0"/>
                <a:ea typeface="Tahoma" charset="0"/>
                <a:cs typeface="Tahoma" charset="0"/>
              </a:rPr>
              <a:t>قادة فريق علم الأمراض:</a:t>
            </a:r>
          </a:p>
          <a:p>
            <a:pPr marL="0" marR="0" algn="r">
              <a:lnSpc>
                <a:spcPct val="115000"/>
              </a:lnSpc>
              <a:spcBef>
                <a:spcPts val="0"/>
              </a:spcBef>
              <a:spcAft>
                <a:spcPts val="1000"/>
              </a:spcAft>
            </a:pPr>
            <a:r>
              <a:rPr lang="ar-SA" sz="1400" b="1" dirty="0" smtClean="0">
                <a:latin typeface="Tahoma" charset="0"/>
                <a:ea typeface="Tahoma" charset="0"/>
                <a:cs typeface="Tahoma" charset="0"/>
              </a:rPr>
              <a:t>حنين السبكي ، هبه الناصر ، عبدالله أبو عمارة</a:t>
            </a:r>
          </a:p>
        </p:txBody>
      </p:sp>
      <p:sp>
        <p:nvSpPr>
          <p:cNvPr id="5" name="Rectangle 4"/>
          <p:cNvSpPr/>
          <p:nvPr/>
        </p:nvSpPr>
        <p:spPr>
          <a:xfrm>
            <a:off x="1992086" y="6384923"/>
            <a:ext cx="2962275" cy="1092200"/>
          </a:xfrm>
          <a:prstGeom prst="rect">
            <a:avLst/>
          </a:prstGeom>
          <a:noFill/>
          <a:ln>
            <a:noFill/>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u="none" strike="noStrike" dirty="0">
                <a:solidFill>
                  <a:srgbClr val="0070C0"/>
                </a:solidFill>
                <a:effectLst/>
                <a:latin typeface="Tahoma"/>
                <a:ea typeface="Calibri"/>
                <a:cs typeface="Tahoma"/>
                <a:hlinkClick r:id="rId2"/>
              </a:rPr>
              <a:t>Editing File</a:t>
            </a:r>
            <a:endParaRPr lang="en-US" sz="1100" dirty="0">
              <a:effectLst/>
              <a:latin typeface="Calibri"/>
              <a:ea typeface="Calibri"/>
              <a:cs typeface="Arial"/>
            </a:endParaRPr>
          </a:p>
          <a:p>
            <a:pPr marL="0" marR="0" algn="ctr">
              <a:lnSpc>
                <a:spcPct val="115000"/>
              </a:lnSpc>
              <a:spcBef>
                <a:spcPts val="0"/>
              </a:spcBef>
              <a:spcAft>
                <a:spcPts val="1000"/>
              </a:spcAft>
            </a:pPr>
            <a:r>
              <a:rPr lang="en-US" sz="1400" b="1" dirty="0">
                <a:solidFill>
                  <a:srgbClr val="0070C0"/>
                </a:solidFill>
                <a:effectLst/>
                <a:latin typeface="Tahoma"/>
                <a:ea typeface="Calibri"/>
                <a:cs typeface="Tahoma"/>
              </a:rPr>
              <a:t>Email: </a:t>
            </a:r>
            <a:r>
              <a:rPr lang="en-US" sz="1400" dirty="0">
                <a:solidFill>
                  <a:srgbClr val="0070C0"/>
                </a:solidFill>
                <a:effectLst/>
                <a:latin typeface="Tahoma"/>
                <a:ea typeface="Calibri"/>
                <a:cs typeface="Tahoma"/>
              </a:rPr>
              <a:t>pathology436@gmail.com</a:t>
            </a:r>
            <a:r>
              <a:rPr lang="en-US" sz="1400" b="1" dirty="0">
                <a:solidFill>
                  <a:srgbClr val="0070C0"/>
                </a:solidFill>
                <a:effectLst/>
                <a:latin typeface="Tahoma"/>
                <a:ea typeface="Calibri"/>
                <a:cs typeface="Tahoma"/>
              </a:rPr>
              <a:t> Twitter: </a:t>
            </a:r>
            <a:r>
              <a:rPr lang="en-US" sz="1400" dirty="0">
                <a:solidFill>
                  <a:srgbClr val="0070C0"/>
                </a:solidFill>
                <a:effectLst/>
                <a:latin typeface="Tahoma"/>
                <a:ea typeface="Calibri"/>
                <a:cs typeface="Tahoma"/>
              </a:rPr>
              <a:t>@pathology436</a:t>
            </a:r>
            <a:endParaRPr lang="en-US" sz="1100" dirty="0">
              <a:effectLst/>
              <a:latin typeface="Calibri"/>
              <a:ea typeface="Calibri"/>
              <a:cs typeface="Arial"/>
            </a:endParaRPr>
          </a:p>
        </p:txBody>
      </p:sp>
      <p:sp>
        <p:nvSpPr>
          <p:cNvPr id="6" name="Text Box 29707"/>
          <p:cNvSpPr txBox="1"/>
          <p:nvPr/>
        </p:nvSpPr>
        <p:spPr>
          <a:xfrm>
            <a:off x="302578" y="8696584"/>
            <a:ext cx="6252845" cy="3759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solidFill>
                  <a:srgbClr val="0070C0"/>
                </a:solidFill>
                <a:effectLst/>
                <a:latin typeface="Tahoma"/>
                <a:ea typeface="Calibri"/>
                <a:cs typeface="Tahoma"/>
              </a:rPr>
              <a:t>References: </a:t>
            </a:r>
            <a:r>
              <a:rPr lang="en-US" sz="1400">
                <a:solidFill>
                  <a:srgbClr val="0070C0"/>
                </a:solidFill>
                <a:effectLst/>
                <a:latin typeface="Tahoma"/>
                <a:ea typeface="Calibri"/>
                <a:cs typeface="Tahoma"/>
              </a:rPr>
              <a:t>Doctor’s slides + notes, Robbins basic pathology </a:t>
            </a:r>
            <a:r>
              <a:rPr lang="x-none" sz="1400">
                <a:solidFill>
                  <a:srgbClr val="0070C0"/>
                </a:solidFill>
                <a:effectLst/>
                <a:latin typeface="Tahoma"/>
                <a:ea typeface="Calibri"/>
                <a:cs typeface="Tahoma"/>
              </a:rPr>
              <a:t>10</a:t>
            </a:r>
            <a:r>
              <a:rPr lang="en-US" sz="1400" baseline="30000">
                <a:solidFill>
                  <a:srgbClr val="0070C0"/>
                </a:solidFill>
                <a:effectLst/>
                <a:latin typeface="Tahoma"/>
                <a:ea typeface="Calibri"/>
                <a:cs typeface="Tahoma"/>
              </a:rPr>
              <a:t>th </a:t>
            </a:r>
            <a:r>
              <a:rPr lang="en-US" sz="1400">
                <a:solidFill>
                  <a:srgbClr val="0070C0"/>
                </a:solidFill>
                <a:effectLst/>
                <a:latin typeface="Tahoma"/>
                <a:ea typeface="Calibri"/>
                <a:cs typeface="Tahoma"/>
              </a:rPr>
              <a:t>edition.</a:t>
            </a:r>
            <a:endParaRPr lang="en-US" sz="1100">
              <a:effectLst/>
              <a:ea typeface="Calibri"/>
              <a:cs typeface="Arial"/>
            </a:endParaRPr>
          </a:p>
        </p:txBody>
      </p:sp>
      <p:cxnSp>
        <p:nvCxnSpPr>
          <p:cNvPr id="7" name="Straight Connector 6"/>
          <p:cNvCxnSpPr/>
          <p:nvPr/>
        </p:nvCxnSpPr>
        <p:spPr>
          <a:xfrm flipH="1">
            <a:off x="2731453" y="8538469"/>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8" name="Picture 7"/>
          <p:cNvPicPr/>
          <p:nvPr/>
        </p:nvPicPr>
        <p:blipFill rotWithShape="1">
          <a:blip r:embed="rId3">
            <a:extLst>
              <a:ext uri="{BEBA8EAE-BF5A-486C-A8C5-ECC9F3942E4B}">
                <a14:imgProps xmlns:a14="http://schemas.microsoft.com/office/drawing/2010/main">
                  <a14:imgLayer r:embed="rId4">
                    <a14:imgEffect>
                      <a14:backgroundRemoval t="0" b="63462" l="20349" r="77907"/>
                    </a14:imgEffect>
                  </a14:imgLayer>
                </a14:imgProps>
              </a:ext>
              <a:ext uri="{28A0092B-C50C-407E-A947-70E740481C1C}">
                <a14:useLocalDpi xmlns:a14="http://schemas.microsoft.com/office/drawing/2010/main" val="0"/>
              </a:ext>
            </a:extLst>
          </a:blip>
          <a:srcRect l="20834" r="25085" b="30602"/>
          <a:stretch/>
        </p:blipFill>
        <p:spPr bwMode="auto">
          <a:xfrm>
            <a:off x="2931159" y="7444364"/>
            <a:ext cx="1122680" cy="1094105"/>
          </a:xfrm>
          <a:prstGeom prst="rect">
            <a:avLst/>
          </a:prstGeom>
          <a:noFill/>
          <a:ln>
            <a:noFill/>
          </a:ln>
          <a:effectLst>
            <a:outerShdw blurRad="38100" sx="1000" sy="1000" algn="ctr" rotWithShape="0">
              <a:srgbClr val="000000"/>
            </a:outerShdw>
          </a:effectLst>
          <a:extLst>
            <a:ext uri="{53640926-AAD7-44d8-BBD7-CCE9431645EC}">
              <a14:shadowObscured xmlns="" xmlns:a14="http://schemas.microsoft.com/office/drawing/2010/main"/>
            </a:ext>
          </a:extLst>
        </p:spPr>
      </p:pic>
      <p:sp>
        <p:nvSpPr>
          <p:cNvPr id="9" name="Text Box 52247"/>
          <p:cNvSpPr txBox="1"/>
          <p:nvPr/>
        </p:nvSpPr>
        <p:spPr>
          <a:xfrm>
            <a:off x="193040" y="2578100"/>
            <a:ext cx="6471919" cy="3806822"/>
          </a:xfrm>
          <a:prstGeom prst="rect">
            <a:avLst/>
          </a:prstGeom>
          <a:noFill/>
          <a:ln w="6350">
            <a:noFill/>
          </a:ln>
        </p:spPr>
        <p:txBody>
          <a:bodyPr rot="0" spcFirstLastPara="0" vert="horz" wrap="square" lIns="91440" tIns="45720" rIns="91440" bIns="45720" numCol="4" spcCol="0" rtlCol="1" fromWordArt="0" anchor="t" anchorCtr="0" forceAA="0" compatLnSpc="1">
            <a:prstTxWarp prst="textNoShape">
              <a:avLst/>
            </a:prstTxWarp>
            <a:noAutofit/>
          </a:bodyPr>
          <a:lstStyle/>
          <a:p>
            <a:pPr marL="0" marR="0" algn="r">
              <a:lnSpc>
                <a:spcPct val="115000"/>
              </a:lnSpc>
              <a:spcBef>
                <a:spcPts val="0"/>
              </a:spcBef>
              <a:spcAft>
                <a:spcPts val="1000"/>
              </a:spcAft>
            </a:pPr>
            <a:r>
              <a:rPr lang="ar-SA" sz="1300" b="1" dirty="0" smtClean="0">
                <a:latin typeface="Tahoma" charset="0"/>
                <a:ea typeface="Tahoma" charset="0"/>
                <a:cs typeface="Tahoma" charset="0"/>
              </a:rPr>
              <a:t>الأعضاء:</a:t>
            </a:r>
          </a:p>
          <a:p>
            <a:pPr marL="0" marR="0" algn="r">
              <a:lnSpc>
                <a:spcPct val="115000"/>
              </a:lnSpc>
              <a:spcBef>
                <a:spcPts val="0"/>
              </a:spcBef>
              <a:spcAft>
                <a:spcPts val="1000"/>
              </a:spcAft>
            </a:pPr>
            <a:r>
              <a:rPr lang="ar-SA" sz="1300" b="1" dirty="0" smtClean="0">
                <a:latin typeface="Tahoma" charset="0"/>
                <a:ea typeface="Tahoma" charset="0"/>
                <a:cs typeface="Tahoma" charset="0"/>
              </a:rPr>
              <a:t>أمل القرني</a:t>
            </a:r>
          </a:p>
          <a:p>
            <a:pPr marL="0" marR="0" algn="r">
              <a:lnSpc>
                <a:spcPct val="115000"/>
              </a:lnSpc>
              <a:spcBef>
                <a:spcPts val="0"/>
              </a:spcBef>
              <a:spcAft>
                <a:spcPts val="1000"/>
              </a:spcAft>
            </a:pPr>
            <a:r>
              <a:rPr lang="ar-SA" sz="1300" b="1" dirty="0" smtClean="0">
                <a:latin typeface="Tahoma" charset="0"/>
                <a:ea typeface="Tahoma" charset="0"/>
                <a:cs typeface="Tahoma" charset="0"/>
              </a:rPr>
              <a:t>أميرة نيازي</a:t>
            </a:r>
          </a:p>
          <a:p>
            <a:pPr marL="0" marR="0" algn="r">
              <a:lnSpc>
                <a:spcPct val="115000"/>
              </a:lnSpc>
              <a:spcBef>
                <a:spcPts val="0"/>
              </a:spcBef>
              <a:spcAft>
                <a:spcPts val="1000"/>
              </a:spcAft>
            </a:pPr>
            <a:r>
              <a:rPr lang="ar-SA" sz="1300" b="1" dirty="0" smtClean="0">
                <a:latin typeface="Tahoma" charset="0"/>
                <a:ea typeface="Tahoma" charset="0"/>
                <a:cs typeface="Tahoma" charset="0"/>
              </a:rPr>
              <a:t>العنود أبو حيمد</a:t>
            </a:r>
          </a:p>
          <a:p>
            <a:pPr marL="0" marR="0" algn="r">
              <a:lnSpc>
                <a:spcPct val="115000"/>
              </a:lnSpc>
              <a:spcBef>
                <a:spcPts val="0"/>
              </a:spcBef>
              <a:spcAft>
                <a:spcPts val="1000"/>
              </a:spcAft>
            </a:pPr>
            <a:r>
              <a:rPr lang="ar-SA" sz="1300" b="1" dirty="0" smtClean="0">
                <a:latin typeface="Tahoma" charset="0"/>
                <a:ea typeface="Tahoma" charset="0"/>
                <a:cs typeface="Tahoma" charset="0"/>
              </a:rPr>
              <a:t>إبتسام المطيري</a:t>
            </a:r>
          </a:p>
          <a:p>
            <a:pPr marL="0" marR="0" algn="r">
              <a:lnSpc>
                <a:spcPct val="115000"/>
              </a:lnSpc>
              <a:spcBef>
                <a:spcPts val="0"/>
              </a:spcBef>
              <a:spcAft>
                <a:spcPts val="1000"/>
              </a:spcAft>
            </a:pPr>
            <a:r>
              <a:rPr lang="ar-SA" sz="1300" b="1" dirty="0" smtClean="0">
                <a:latin typeface="Tahoma" charset="0"/>
                <a:ea typeface="Tahoma" charset="0"/>
                <a:cs typeface="Tahoma" charset="0"/>
              </a:rPr>
              <a:t>دينا النويصر</a:t>
            </a:r>
          </a:p>
          <a:p>
            <a:pPr marL="0" marR="0" algn="r">
              <a:lnSpc>
                <a:spcPct val="115000"/>
              </a:lnSpc>
              <a:spcBef>
                <a:spcPts val="0"/>
              </a:spcBef>
              <a:spcAft>
                <a:spcPts val="1000"/>
              </a:spcAft>
            </a:pPr>
            <a:r>
              <a:rPr lang="ar-SA" sz="1300" b="1" dirty="0" smtClean="0">
                <a:latin typeface="Tahoma" charset="0"/>
                <a:ea typeface="Tahoma" charset="0"/>
                <a:cs typeface="Tahoma" charset="0"/>
              </a:rPr>
              <a:t>جواهر أبانمي</a:t>
            </a:r>
          </a:p>
          <a:p>
            <a:pPr marL="0" marR="0" algn="r">
              <a:lnSpc>
                <a:spcPct val="115000"/>
              </a:lnSpc>
              <a:spcBef>
                <a:spcPts val="0"/>
              </a:spcBef>
              <a:spcAft>
                <a:spcPts val="1000"/>
              </a:spcAft>
            </a:pPr>
            <a:r>
              <a:rPr lang="ar-SA" sz="1300" b="1" dirty="0" smtClean="0">
                <a:latin typeface="Tahoma" charset="0"/>
                <a:ea typeface="Tahoma" charset="0"/>
                <a:cs typeface="Tahoma" charset="0"/>
              </a:rPr>
              <a:t>حنين باشيخ</a:t>
            </a:r>
          </a:p>
          <a:p>
            <a:pPr marL="0" marR="0" algn="r">
              <a:lnSpc>
                <a:spcPct val="115000"/>
              </a:lnSpc>
              <a:spcBef>
                <a:spcPts val="0"/>
              </a:spcBef>
              <a:spcAft>
                <a:spcPts val="1000"/>
              </a:spcAft>
            </a:pPr>
            <a:r>
              <a:rPr lang="ar-SA" sz="1300" b="1" dirty="0" smtClean="0">
                <a:latin typeface="Tahoma" charset="0"/>
                <a:ea typeface="Tahoma" charset="0"/>
                <a:cs typeface="Tahoma" charset="0"/>
              </a:rPr>
              <a:t>فاطمة الطاسان</a:t>
            </a:r>
          </a:p>
          <a:p>
            <a:pPr marL="0" marR="0" algn="r">
              <a:lnSpc>
                <a:spcPct val="115000"/>
              </a:lnSpc>
              <a:spcBef>
                <a:spcPts val="0"/>
              </a:spcBef>
              <a:spcAft>
                <a:spcPts val="1000"/>
              </a:spcAft>
            </a:pPr>
            <a:r>
              <a:rPr lang="ar-SA" sz="1300" b="1" dirty="0" smtClean="0">
                <a:latin typeface="Tahoma" charset="0"/>
                <a:ea typeface="Tahoma" charset="0"/>
                <a:cs typeface="Tahoma" charset="0"/>
              </a:rPr>
              <a:t>سمية الغامدي</a:t>
            </a:r>
          </a:p>
          <a:p>
            <a:pPr marL="0" marR="0" algn="r">
              <a:lnSpc>
                <a:spcPct val="115000"/>
              </a:lnSpc>
              <a:spcBef>
                <a:spcPts val="0"/>
              </a:spcBef>
              <a:spcAft>
                <a:spcPts val="1000"/>
              </a:spcAft>
            </a:pPr>
            <a:r>
              <a:rPr lang="ar-SA" sz="1300" b="1" dirty="0" smtClean="0">
                <a:latin typeface="Tahoma" charset="0"/>
                <a:ea typeface="Tahoma" charset="0"/>
                <a:cs typeface="Tahoma" charset="0"/>
              </a:rPr>
              <a:t>غادة المهنا</a:t>
            </a:r>
          </a:p>
          <a:p>
            <a:pPr marL="0" marR="0" algn="r">
              <a:lnSpc>
                <a:spcPct val="115000"/>
              </a:lnSpc>
              <a:spcBef>
                <a:spcPts val="0"/>
              </a:spcBef>
              <a:spcAft>
                <a:spcPts val="1000"/>
              </a:spcAft>
            </a:pPr>
            <a:r>
              <a:rPr lang="ar-SA" sz="1300" b="1" dirty="0" smtClean="0">
                <a:latin typeface="Tahoma" charset="0"/>
                <a:ea typeface="Tahoma" charset="0"/>
                <a:cs typeface="Tahoma" charset="0"/>
              </a:rPr>
              <a:t>لمى التميمي</a:t>
            </a:r>
          </a:p>
          <a:p>
            <a:pPr marL="0" marR="0" algn="r">
              <a:lnSpc>
                <a:spcPct val="115000"/>
              </a:lnSpc>
              <a:spcBef>
                <a:spcPts val="0"/>
              </a:spcBef>
              <a:spcAft>
                <a:spcPts val="1000"/>
              </a:spcAft>
            </a:pPr>
            <a:r>
              <a:rPr lang="ar-SA" sz="1300" b="1" dirty="0" smtClean="0">
                <a:latin typeface="Tahoma" charset="0"/>
                <a:ea typeface="Tahoma" charset="0"/>
                <a:cs typeface="Tahoma" charset="0"/>
              </a:rPr>
              <a:t>ليلى البريكان</a:t>
            </a:r>
          </a:p>
          <a:p>
            <a:pPr marL="0" marR="0" algn="r">
              <a:lnSpc>
                <a:spcPct val="115000"/>
              </a:lnSpc>
              <a:spcBef>
                <a:spcPts val="0"/>
              </a:spcBef>
              <a:spcAft>
                <a:spcPts val="1000"/>
              </a:spcAft>
            </a:pPr>
            <a:r>
              <a:rPr lang="ar-SA" sz="1300" b="1" dirty="0" smtClean="0">
                <a:latin typeface="Tahoma" charset="0"/>
                <a:ea typeface="Tahoma" charset="0"/>
                <a:cs typeface="Tahoma" charset="0"/>
              </a:rPr>
              <a:t>منيرة الضفيان</a:t>
            </a:r>
          </a:p>
          <a:p>
            <a:pPr marL="0" marR="0" algn="r">
              <a:lnSpc>
                <a:spcPct val="115000"/>
              </a:lnSpc>
              <a:spcBef>
                <a:spcPts val="0"/>
              </a:spcBef>
              <a:spcAft>
                <a:spcPts val="1000"/>
              </a:spcAft>
            </a:pPr>
            <a:r>
              <a:rPr lang="ar-SA" sz="1300" b="1" dirty="0" smtClean="0">
                <a:latin typeface="Tahoma" charset="0"/>
                <a:ea typeface="Tahoma" charset="0"/>
                <a:cs typeface="Tahoma" charset="0"/>
              </a:rPr>
              <a:t>مها الغامدي</a:t>
            </a:r>
          </a:p>
          <a:p>
            <a:pPr marL="0" marR="0" algn="r">
              <a:lnSpc>
                <a:spcPct val="115000"/>
              </a:lnSpc>
              <a:spcBef>
                <a:spcPts val="0"/>
              </a:spcBef>
              <a:spcAft>
                <a:spcPts val="1000"/>
              </a:spcAft>
            </a:pPr>
            <a:r>
              <a:rPr lang="ar-SA" sz="1300" b="1" dirty="0" smtClean="0">
                <a:latin typeface="Tahoma" charset="0"/>
                <a:ea typeface="Tahoma" charset="0"/>
                <a:cs typeface="Tahoma" charset="0"/>
              </a:rPr>
              <a:t>نورة السهلي</a:t>
            </a:r>
          </a:p>
          <a:p>
            <a:pPr marL="0" marR="0" algn="r">
              <a:lnSpc>
                <a:spcPct val="115000"/>
              </a:lnSpc>
              <a:spcBef>
                <a:spcPts val="0"/>
              </a:spcBef>
              <a:spcAft>
                <a:spcPts val="1000"/>
              </a:spcAft>
            </a:pPr>
            <a:r>
              <a:rPr lang="ar-SA" sz="1300" b="1" dirty="0" smtClean="0">
                <a:latin typeface="Tahoma" charset="0"/>
                <a:ea typeface="Tahoma" charset="0"/>
                <a:cs typeface="Tahoma" charset="0"/>
              </a:rPr>
              <a:t>نوف العماري</a:t>
            </a:r>
          </a:p>
          <a:p>
            <a:pPr marL="0" marR="0" algn="r">
              <a:lnSpc>
                <a:spcPct val="115000"/>
              </a:lnSpc>
              <a:spcBef>
                <a:spcPts val="0"/>
              </a:spcBef>
              <a:spcAft>
                <a:spcPts val="1000"/>
              </a:spcAft>
            </a:pPr>
            <a:r>
              <a:rPr lang="ar-SA" sz="1300" b="1" dirty="0" smtClean="0">
                <a:latin typeface="Tahoma" charset="0"/>
                <a:ea typeface="Tahoma" charset="0"/>
                <a:cs typeface="Tahoma" charset="0"/>
              </a:rPr>
              <a:t>ريم الشثري</a:t>
            </a:r>
          </a:p>
          <a:p>
            <a:pPr marL="0" marR="0" algn="r">
              <a:lnSpc>
                <a:spcPct val="115000"/>
              </a:lnSpc>
              <a:spcBef>
                <a:spcPts val="0"/>
              </a:spcBef>
              <a:spcAft>
                <a:spcPts val="1000"/>
              </a:spcAft>
            </a:pPr>
            <a:r>
              <a:rPr lang="ar-SA" sz="1300" b="1" dirty="0" smtClean="0">
                <a:latin typeface="Tahoma" charset="0"/>
                <a:ea typeface="Tahoma" charset="0"/>
                <a:cs typeface="Tahoma" charset="0"/>
              </a:rPr>
              <a:t>ريما الشايع</a:t>
            </a:r>
          </a:p>
          <a:p>
            <a:pPr marL="0" marR="0" algn="r">
              <a:lnSpc>
                <a:spcPct val="115000"/>
              </a:lnSpc>
              <a:spcBef>
                <a:spcPts val="0"/>
              </a:spcBef>
              <a:spcAft>
                <a:spcPts val="1000"/>
              </a:spcAft>
            </a:pPr>
            <a:r>
              <a:rPr lang="ar-SA" sz="1300" b="1" dirty="0" smtClean="0">
                <a:latin typeface="Tahoma" charset="0"/>
                <a:ea typeface="Tahoma" charset="0"/>
                <a:cs typeface="Tahoma" charset="0"/>
              </a:rPr>
              <a:t>شروق الصومالي</a:t>
            </a:r>
          </a:p>
          <a:p>
            <a:pPr marL="0" marR="0" algn="r">
              <a:lnSpc>
                <a:spcPct val="115000"/>
              </a:lnSpc>
              <a:spcBef>
                <a:spcPts val="0"/>
              </a:spcBef>
              <a:spcAft>
                <a:spcPts val="1000"/>
              </a:spcAft>
            </a:pPr>
            <a:r>
              <a:rPr lang="ar-SA" sz="1300" b="1" dirty="0" smtClean="0">
                <a:latin typeface="Tahoma" charset="0"/>
                <a:ea typeface="Tahoma" charset="0"/>
                <a:cs typeface="Tahoma" charset="0"/>
              </a:rPr>
              <a:t>يارا الدعيجي</a:t>
            </a:r>
          </a:p>
          <a:p>
            <a:pPr marL="0" marR="0" algn="r">
              <a:lnSpc>
                <a:spcPct val="115000"/>
              </a:lnSpc>
              <a:spcBef>
                <a:spcPts val="0"/>
              </a:spcBef>
              <a:spcAft>
                <a:spcPts val="1000"/>
              </a:spcAft>
            </a:pPr>
            <a:r>
              <a:rPr lang="ar-SA" sz="1300" b="1" dirty="0" smtClean="0">
                <a:latin typeface="Tahoma" charset="0"/>
                <a:ea typeface="Tahoma" charset="0"/>
                <a:cs typeface="Tahoma" charset="0"/>
              </a:rPr>
              <a:t>عبدالمجيد العمار</a:t>
            </a:r>
          </a:p>
          <a:p>
            <a:pPr marL="0" marR="0" algn="r">
              <a:lnSpc>
                <a:spcPct val="115000"/>
              </a:lnSpc>
              <a:spcBef>
                <a:spcPts val="0"/>
              </a:spcBef>
              <a:spcAft>
                <a:spcPts val="1000"/>
              </a:spcAft>
            </a:pPr>
            <a:r>
              <a:rPr lang="ar-SA" sz="1300" b="1" dirty="0" smtClean="0">
                <a:latin typeface="Tahoma" charset="0"/>
                <a:ea typeface="Tahoma" charset="0"/>
                <a:cs typeface="Tahoma" charset="0"/>
              </a:rPr>
              <a:t>إبراهيم الفتياني</a:t>
            </a:r>
          </a:p>
          <a:p>
            <a:pPr marL="0" marR="0" algn="r">
              <a:lnSpc>
                <a:spcPct val="115000"/>
              </a:lnSpc>
              <a:spcBef>
                <a:spcPts val="0"/>
              </a:spcBef>
              <a:spcAft>
                <a:spcPts val="1000"/>
              </a:spcAft>
            </a:pPr>
            <a:r>
              <a:rPr lang="ar-SA" sz="1300" b="1" dirty="0" smtClean="0">
                <a:latin typeface="Tahoma" charset="0"/>
                <a:ea typeface="Tahoma" charset="0"/>
                <a:cs typeface="Tahoma" charset="0"/>
              </a:rPr>
              <a:t>صقر التميمي</a:t>
            </a:r>
          </a:p>
          <a:p>
            <a:pPr marL="0" marR="0" algn="r">
              <a:lnSpc>
                <a:spcPct val="115000"/>
              </a:lnSpc>
              <a:spcBef>
                <a:spcPts val="0"/>
              </a:spcBef>
              <a:spcAft>
                <a:spcPts val="1000"/>
              </a:spcAft>
            </a:pPr>
            <a:r>
              <a:rPr lang="ar-SA" sz="1300" b="1" dirty="0" smtClean="0">
                <a:latin typeface="Tahoma" charset="0"/>
                <a:ea typeface="Tahoma" charset="0"/>
                <a:cs typeface="Tahoma" charset="0"/>
              </a:rPr>
              <a:t>عمر المغير</a:t>
            </a:r>
          </a:p>
          <a:p>
            <a:pPr marL="0" marR="0" algn="r">
              <a:lnSpc>
                <a:spcPct val="115000"/>
              </a:lnSpc>
              <a:spcBef>
                <a:spcPts val="0"/>
              </a:spcBef>
              <a:spcAft>
                <a:spcPts val="1000"/>
              </a:spcAft>
            </a:pPr>
            <a:r>
              <a:rPr lang="ar-SA" sz="1300" b="1" dirty="0" smtClean="0">
                <a:latin typeface="Tahoma" charset="0"/>
                <a:ea typeface="Tahoma" charset="0"/>
                <a:cs typeface="Tahoma" charset="0"/>
              </a:rPr>
              <a:t>عبدالملك الهدلق</a:t>
            </a:r>
          </a:p>
          <a:p>
            <a:pPr marL="0" marR="0" algn="r">
              <a:lnSpc>
                <a:spcPct val="115000"/>
              </a:lnSpc>
              <a:spcBef>
                <a:spcPts val="0"/>
              </a:spcBef>
              <a:spcAft>
                <a:spcPts val="1000"/>
              </a:spcAft>
            </a:pPr>
            <a:r>
              <a:rPr lang="ar-SA" sz="1300" b="1" dirty="0" smtClean="0">
                <a:latin typeface="Tahoma" charset="0"/>
                <a:ea typeface="Tahoma" charset="0"/>
                <a:cs typeface="Tahoma" charset="0"/>
              </a:rPr>
              <a:t>عبدالرحمن الراشد</a:t>
            </a:r>
          </a:p>
          <a:p>
            <a:pPr marL="0" marR="0" algn="r">
              <a:lnSpc>
                <a:spcPct val="115000"/>
              </a:lnSpc>
              <a:spcBef>
                <a:spcPts val="0"/>
              </a:spcBef>
              <a:spcAft>
                <a:spcPts val="1000"/>
              </a:spcAft>
            </a:pPr>
            <a:r>
              <a:rPr lang="ar-SA" sz="1300" b="1" dirty="0" smtClean="0">
                <a:latin typeface="Tahoma" charset="0"/>
                <a:ea typeface="Tahoma" charset="0"/>
                <a:cs typeface="Tahoma" charset="0"/>
              </a:rPr>
              <a:t>ريان القرني</a:t>
            </a:r>
          </a:p>
          <a:p>
            <a:pPr marL="0" marR="0" algn="r">
              <a:lnSpc>
                <a:spcPct val="115000"/>
              </a:lnSpc>
              <a:spcBef>
                <a:spcPts val="0"/>
              </a:spcBef>
              <a:spcAft>
                <a:spcPts val="1000"/>
              </a:spcAft>
            </a:pPr>
            <a:r>
              <a:rPr lang="ar-SA" sz="1300" b="1" dirty="0" smtClean="0">
                <a:latin typeface="Tahoma" charset="0"/>
                <a:ea typeface="Tahoma" charset="0"/>
                <a:cs typeface="Tahoma" charset="0"/>
              </a:rPr>
              <a:t>طلال العنزي</a:t>
            </a:r>
          </a:p>
          <a:p>
            <a:pPr marL="0" marR="0" algn="r">
              <a:lnSpc>
                <a:spcPct val="115000"/>
              </a:lnSpc>
              <a:spcBef>
                <a:spcPts val="0"/>
              </a:spcBef>
              <a:spcAft>
                <a:spcPts val="1000"/>
              </a:spcAft>
            </a:pPr>
            <a:r>
              <a:rPr lang="ar-SA" sz="1300" b="1" dirty="0" smtClean="0">
                <a:latin typeface="Tahoma" charset="0"/>
                <a:ea typeface="Tahoma" charset="0"/>
                <a:cs typeface="Tahoma" charset="0"/>
              </a:rPr>
              <a:t>حسام المطيري</a:t>
            </a:r>
          </a:p>
          <a:p>
            <a:pPr marL="0" marR="0" algn="r">
              <a:lnSpc>
                <a:spcPct val="115000"/>
              </a:lnSpc>
              <a:spcBef>
                <a:spcPts val="0"/>
              </a:spcBef>
              <a:spcAft>
                <a:spcPts val="1000"/>
              </a:spcAft>
            </a:pPr>
            <a:r>
              <a:rPr lang="ar-SA" sz="1300" b="1" dirty="0" smtClean="0">
                <a:latin typeface="Tahoma" charset="0"/>
                <a:ea typeface="Tahoma" charset="0"/>
                <a:cs typeface="Tahoma" charset="0"/>
              </a:rPr>
              <a:t>خالد العيدان</a:t>
            </a:r>
          </a:p>
          <a:p>
            <a:pPr marL="0" marR="0" algn="r">
              <a:lnSpc>
                <a:spcPct val="115000"/>
              </a:lnSpc>
              <a:spcBef>
                <a:spcPts val="0"/>
              </a:spcBef>
              <a:spcAft>
                <a:spcPts val="1000"/>
              </a:spcAft>
            </a:pPr>
            <a:r>
              <a:rPr lang="ar-SA" sz="1300" b="1" dirty="0" smtClean="0">
                <a:latin typeface="Tahoma" charset="0"/>
                <a:ea typeface="Tahoma" charset="0"/>
                <a:cs typeface="Tahoma" charset="0"/>
              </a:rPr>
              <a:t>محمد اليوسف</a:t>
            </a:r>
          </a:p>
          <a:p>
            <a:pPr marL="0" marR="0" algn="r">
              <a:lnSpc>
                <a:spcPct val="115000"/>
              </a:lnSpc>
              <a:spcBef>
                <a:spcPts val="0"/>
              </a:spcBef>
              <a:spcAft>
                <a:spcPts val="1000"/>
              </a:spcAft>
            </a:pPr>
            <a:r>
              <a:rPr lang="ar-SA" sz="1300" b="1" dirty="0" smtClean="0">
                <a:latin typeface="Tahoma" charset="0"/>
                <a:ea typeface="Tahoma" charset="0"/>
                <a:cs typeface="Tahoma" charset="0"/>
              </a:rPr>
              <a:t>صادق عرب</a:t>
            </a:r>
          </a:p>
          <a:p>
            <a:pPr marL="0" marR="0" algn="r">
              <a:lnSpc>
                <a:spcPct val="115000"/>
              </a:lnSpc>
              <a:spcBef>
                <a:spcPts val="0"/>
              </a:spcBef>
              <a:spcAft>
                <a:spcPts val="1000"/>
              </a:spcAft>
            </a:pPr>
            <a:r>
              <a:rPr lang="ar-SA" sz="1300" b="1" dirty="0" smtClean="0">
                <a:latin typeface="Tahoma" charset="0"/>
                <a:ea typeface="Tahoma" charset="0"/>
                <a:cs typeface="Tahoma" charset="0"/>
              </a:rPr>
              <a:t>عبدالكريم الحربي</a:t>
            </a:r>
          </a:p>
          <a:p>
            <a:pPr marL="0" marR="0" algn="r">
              <a:lnSpc>
                <a:spcPct val="115000"/>
              </a:lnSpc>
              <a:spcBef>
                <a:spcPts val="0"/>
              </a:spcBef>
              <a:spcAft>
                <a:spcPts val="1000"/>
              </a:spcAft>
            </a:pPr>
            <a:r>
              <a:rPr lang="ar-SA" sz="1300" b="1" dirty="0" smtClean="0">
                <a:latin typeface="Tahoma" charset="0"/>
                <a:ea typeface="Tahoma" charset="0"/>
                <a:cs typeface="Tahoma" charset="0"/>
              </a:rPr>
              <a:t>عبدالله الطويرقي</a:t>
            </a:r>
          </a:p>
          <a:p>
            <a:pPr marL="0" marR="0" algn="r">
              <a:lnSpc>
                <a:spcPct val="115000"/>
              </a:lnSpc>
              <a:spcBef>
                <a:spcPts val="0"/>
              </a:spcBef>
              <a:spcAft>
                <a:spcPts val="1000"/>
              </a:spcAft>
            </a:pPr>
            <a:r>
              <a:rPr lang="ar-SA" sz="1300" b="1" dirty="0" smtClean="0">
                <a:latin typeface="Tahoma" charset="0"/>
                <a:ea typeface="Tahoma" charset="0"/>
                <a:cs typeface="Tahoma" charset="0"/>
              </a:rPr>
              <a:t>فهد الزهراني</a:t>
            </a:r>
          </a:p>
          <a:p>
            <a:pPr marL="0" marR="0" algn="r">
              <a:lnSpc>
                <a:spcPct val="115000"/>
              </a:lnSpc>
              <a:spcBef>
                <a:spcPts val="0"/>
              </a:spcBef>
              <a:spcAft>
                <a:spcPts val="1000"/>
              </a:spcAft>
            </a:pPr>
            <a:r>
              <a:rPr lang="ar-SA" sz="1300" b="1" dirty="0" smtClean="0">
                <a:latin typeface="Tahoma" charset="0"/>
                <a:ea typeface="Tahoma" charset="0"/>
                <a:cs typeface="Tahoma" charset="0"/>
              </a:rPr>
              <a:t>محمد الكحيل</a:t>
            </a:r>
          </a:p>
        </p:txBody>
      </p:sp>
    </p:spTree>
    <p:extLst>
      <p:ext uri="{BB962C8B-B14F-4D97-AF65-F5344CB8AC3E}">
        <p14:creationId xmlns:p14="http://schemas.microsoft.com/office/powerpoint/2010/main" val="2793259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2985"/>
            <a:ext cx="6172200" cy="408515"/>
          </a:xfrm>
        </p:spPr>
        <p:txBody>
          <a:bodyPr>
            <a:normAutofit/>
          </a:bodyPr>
          <a:lstStyle/>
          <a:p>
            <a:r>
              <a:rPr lang="en-US" sz="1800" b="1" dirty="0" err="1" smtClean="0">
                <a:solidFill>
                  <a:schemeClr val="accent3">
                    <a:lumMod val="50000"/>
                  </a:schemeClr>
                </a:solidFill>
                <a:latin typeface="Tahoma" charset="0"/>
                <a:ea typeface="Tahoma" charset="0"/>
                <a:cs typeface="Tahoma" charset="0"/>
              </a:rPr>
              <a:t>Dr.Ammar</a:t>
            </a:r>
            <a:r>
              <a:rPr lang="en-US" sz="1800" b="1" dirty="0" smtClean="0">
                <a:solidFill>
                  <a:schemeClr val="accent3">
                    <a:lumMod val="50000"/>
                  </a:schemeClr>
                </a:solidFill>
                <a:latin typeface="Tahoma" charset="0"/>
                <a:ea typeface="Tahoma" charset="0"/>
                <a:cs typeface="Tahoma" charset="0"/>
              </a:rPr>
              <a:t> </a:t>
            </a:r>
            <a:r>
              <a:rPr lang="en-US" sz="1800" b="1" dirty="0" err="1" smtClean="0">
                <a:solidFill>
                  <a:schemeClr val="accent3">
                    <a:lumMod val="50000"/>
                  </a:schemeClr>
                </a:solidFill>
                <a:latin typeface="Tahoma" charset="0"/>
                <a:ea typeface="Tahoma" charset="0"/>
                <a:cs typeface="Tahoma" charset="0"/>
              </a:rPr>
              <a:t>Alrikabi’s</a:t>
            </a:r>
            <a:r>
              <a:rPr lang="en-US" sz="1800" b="1" dirty="0" smtClean="0">
                <a:solidFill>
                  <a:schemeClr val="accent3">
                    <a:lumMod val="50000"/>
                  </a:schemeClr>
                </a:solidFill>
                <a:latin typeface="Tahoma" charset="0"/>
                <a:ea typeface="Tahoma" charset="0"/>
                <a:cs typeface="Tahoma" charset="0"/>
              </a:rPr>
              <a:t> notes</a:t>
            </a:r>
            <a:endParaRPr lang="en-US" sz="1800" b="1" dirty="0">
              <a:solidFill>
                <a:schemeClr val="accent3">
                  <a:lumMod val="50000"/>
                </a:schemeClr>
              </a:solidFill>
              <a:latin typeface="Tahoma" charset="0"/>
              <a:ea typeface="Tahoma" charset="0"/>
              <a:cs typeface="Tahoma" charset="0"/>
            </a:endParaRPr>
          </a:p>
        </p:txBody>
      </p:sp>
      <p:sp>
        <p:nvSpPr>
          <p:cNvPr id="3" name="Content Placeholder 2"/>
          <p:cNvSpPr>
            <a:spLocks noGrp="1"/>
          </p:cNvSpPr>
          <p:nvPr>
            <p:ph idx="1"/>
          </p:nvPr>
        </p:nvSpPr>
        <p:spPr>
          <a:xfrm>
            <a:off x="139700" y="711203"/>
            <a:ext cx="6565900" cy="8191497"/>
          </a:xfrm>
        </p:spPr>
        <p:txBody>
          <a:bodyPr>
            <a:normAutofit/>
          </a:bodyPr>
          <a:lstStyle/>
          <a:p>
            <a:pPr>
              <a:buFont typeface="Wingdings" charset="2"/>
              <a:buChar char="v"/>
            </a:pPr>
            <a:r>
              <a:rPr lang="en-US" sz="1300" dirty="0" smtClean="0">
                <a:solidFill>
                  <a:schemeClr val="accent3">
                    <a:lumMod val="50000"/>
                  </a:schemeClr>
                </a:solidFill>
                <a:latin typeface="Tahoma" charset="0"/>
                <a:ea typeface="Tahoma" charset="0"/>
                <a:cs typeface="Tahoma" charset="0"/>
              </a:rPr>
              <a:t>The most common sexually transmitted diseases (also called venereal diseases) are:</a:t>
            </a:r>
          </a:p>
          <a:p>
            <a:pPr>
              <a:buFont typeface="Wingdings" charset="2"/>
              <a:buChar char="v"/>
            </a:pPr>
            <a:endParaRPr lang="en-US" sz="1300" dirty="0" smtClean="0">
              <a:solidFill>
                <a:schemeClr val="accent3">
                  <a:lumMod val="50000"/>
                </a:schemeClr>
              </a:solidFill>
              <a:latin typeface="Tahoma" charset="0"/>
              <a:ea typeface="Tahoma" charset="0"/>
              <a:cs typeface="Tahoma" charset="0"/>
            </a:endParaRPr>
          </a:p>
          <a:p>
            <a:pPr marL="0" indent="0">
              <a:buNone/>
            </a:pPr>
            <a:r>
              <a:rPr lang="en-US" sz="1300" dirty="0" smtClean="0">
                <a:solidFill>
                  <a:schemeClr val="accent3">
                    <a:lumMod val="50000"/>
                  </a:schemeClr>
                </a:solidFill>
                <a:latin typeface="Tahoma" charset="0"/>
                <a:ea typeface="Tahoma" charset="0"/>
                <a:cs typeface="Tahoma" charset="0"/>
              </a:rPr>
              <a:t>1. Syphilis</a:t>
            </a:r>
            <a:r>
              <a:rPr lang="en-US" sz="1300" dirty="0">
                <a:solidFill>
                  <a:schemeClr val="accent3">
                    <a:lumMod val="50000"/>
                  </a:schemeClr>
                </a:solidFill>
                <a:latin typeface="Tahoma" charset="0"/>
                <a:ea typeface="Tahoma" charset="0"/>
                <a:cs typeface="Tahoma" charset="0"/>
              </a:rPr>
              <a:t>: it is a sexually transmitted disease caused by the bacteria </a:t>
            </a:r>
            <a:r>
              <a:rPr lang="en-US" sz="1300" b="1" dirty="0" err="1">
                <a:solidFill>
                  <a:schemeClr val="accent3">
                    <a:lumMod val="50000"/>
                  </a:schemeClr>
                </a:solidFill>
                <a:latin typeface="Tahoma" charset="0"/>
                <a:ea typeface="Tahoma" charset="0"/>
                <a:cs typeface="Tahoma" charset="0"/>
              </a:rPr>
              <a:t>Treponema</a:t>
            </a:r>
            <a:r>
              <a:rPr lang="en-US" sz="1300" b="1" dirty="0">
                <a:solidFill>
                  <a:schemeClr val="accent3">
                    <a:lumMod val="50000"/>
                  </a:schemeClr>
                </a:solidFill>
                <a:latin typeface="Tahoma" charset="0"/>
                <a:ea typeface="Tahoma" charset="0"/>
                <a:cs typeface="Tahoma" charset="0"/>
              </a:rPr>
              <a:t> </a:t>
            </a:r>
            <a:r>
              <a:rPr lang="en-US" sz="1300" b="1" dirty="0" err="1" smtClean="0">
                <a:solidFill>
                  <a:schemeClr val="accent3">
                    <a:lumMod val="50000"/>
                  </a:schemeClr>
                </a:solidFill>
                <a:latin typeface="Tahoma" charset="0"/>
                <a:ea typeface="Tahoma" charset="0"/>
                <a:cs typeface="Tahoma" charset="0"/>
              </a:rPr>
              <a:t>pallidum</a:t>
            </a:r>
            <a:r>
              <a:rPr lang="en-US" sz="1300" b="1" dirty="0" smtClean="0">
                <a:solidFill>
                  <a:schemeClr val="accent3">
                    <a:lumMod val="50000"/>
                  </a:schemeClr>
                </a:solidFill>
                <a:latin typeface="Tahoma" charset="0"/>
                <a:ea typeface="Tahoma" charset="0"/>
                <a:cs typeface="Tahoma" charset="0"/>
              </a:rPr>
              <a:t> </a:t>
            </a:r>
            <a:r>
              <a:rPr lang="en-US" sz="1300" dirty="0" smtClean="0">
                <a:solidFill>
                  <a:schemeClr val="accent3">
                    <a:lumMod val="50000"/>
                  </a:schemeClr>
                </a:solidFill>
                <a:latin typeface="Tahoma" charset="0"/>
                <a:ea typeface="Tahoma" charset="0"/>
                <a:cs typeface="Tahoma" charset="0"/>
              </a:rPr>
              <a:t>(responsive to penicillin). </a:t>
            </a:r>
            <a:r>
              <a:rPr lang="en-US" sz="1300" dirty="0">
                <a:solidFill>
                  <a:schemeClr val="accent3">
                    <a:lumMod val="50000"/>
                  </a:schemeClr>
                </a:solidFill>
                <a:latin typeface="Tahoma" charset="0"/>
                <a:ea typeface="Tahoma" charset="0"/>
                <a:cs typeface="Tahoma" charset="0"/>
              </a:rPr>
              <a:t>It starts with a primary infection which is characterized by painless, shallow ulcers (</a:t>
            </a:r>
            <a:r>
              <a:rPr lang="ar-SA" sz="1300" dirty="0">
                <a:solidFill>
                  <a:schemeClr val="accent3">
                    <a:lumMod val="50000"/>
                  </a:schemeClr>
                </a:solidFill>
                <a:latin typeface="Tahoma" charset="0"/>
                <a:ea typeface="Tahoma" charset="0"/>
                <a:cs typeface="Tahoma" charset="0"/>
              </a:rPr>
              <a:t>سطحية</a:t>
            </a:r>
            <a:r>
              <a:rPr lang="en-US" sz="1300" dirty="0">
                <a:solidFill>
                  <a:schemeClr val="accent3">
                    <a:lumMod val="50000"/>
                  </a:schemeClr>
                </a:solidFill>
                <a:latin typeface="Tahoma" charset="0"/>
                <a:ea typeface="Tahoma" charset="0"/>
                <a:cs typeface="Tahoma" charset="0"/>
              </a:rPr>
              <a:t>) which disappear spontaneously (within 2 to 6 weeks) or with treatment, then the patient gets a serology +</a:t>
            </a:r>
            <a:r>
              <a:rPr lang="en-US" sz="1300" dirty="0" err="1">
                <a:solidFill>
                  <a:schemeClr val="accent3">
                    <a:lumMod val="50000"/>
                  </a:schemeClr>
                </a:solidFill>
                <a:latin typeface="Tahoma" charset="0"/>
                <a:ea typeface="Tahoma" charset="0"/>
                <a:cs typeface="Tahoma" charset="0"/>
              </a:rPr>
              <a:t>ve</a:t>
            </a:r>
            <a:r>
              <a:rPr lang="en-US" sz="1300" dirty="0">
                <a:solidFill>
                  <a:schemeClr val="accent3">
                    <a:lumMod val="50000"/>
                  </a:schemeClr>
                </a:solidFill>
                <a:latin typeface="Tahoma" charset="0"/>
                <a:ea typeface="Tahoma" charset="0"/>
                <a:cs typeface="Tahoma" charset="0"/>
              </a:rPr>
              <a:t> test for syphilis.</a:t>
            </a:r>
          </a:p>
          <a:p>
            <a:pPr marL="0" indent="0">
              <a:buNone/>
            </a:pPr>
            <a:r>
              <a:rPr lang="en-US" sz="1300" dirty="0">
                <a:solidFill>
                  <a:schemeClr val="accent3">
                    <a:lumMod val="50000"/>
                  </a:schemeClr>
                </a:solidFill>
                <a:latin typeface="Tahoma" charset="0"/>
                <a:ea typeface="Tahoma" charset="0"/>
                <a:cs typeface="Tahoma" charset="0"/>
              </a:rPr>
              <a:t>The most common serological test used for the identification of the disease is venereal disease research laboratory (VDRL).</a:t>
            </a:r>
          </a:p>
          <a:p>
            <a:pPr marL="0" indent="0">
              <a:buNone/>
            </a:pPr>
            <a:r>
              <a:rPr lang="en-US" sz="1300" dirty="0">
                <a:solidFill>
                  <a:schemeClr val="accent3">
                    <a:lumMod val="50000"/>
                  </a:schemeClr>
                </a:solidFill>
                <a:latin typeface="Tahoma" charset="0"/>
                <a:ea typeface="Tahoma" charset="0"/>
                <a:cs typeface="Tahoma" charset="0"/>
              </a:rPr>
              <a:t>In primary syphilis, we can take a sample from the ulcer and stain it with IF to see the </a:t>
            </a:r>
            <a:r>
              <a:rPr lang="en-US" sz="1300" dirty="0" err="1">
                <a:solidFill>
                  <a:schemeClr val="accent3">
                    <a:lumMod val="50000"/>
                  </a:schemeClr>
                </a:solidFill>
                <a:latin typeface="Tahoma" charset="0"/>
                <a:ea typeface="Tahoma" charset="0"/>
                <a:cs typeface="Tahoma" charset="0"/>
              </a:rPr>
              <a:t>treponema</a:t>
            </a:r>
            <a:r>
              <a:rPr lang="en-US" sz="1300" dirty="0">
                <a:solidFill>
                  <a:schemeClr val="accent3">
                    <a:lumMod val="50000"/>
                  </a:schemeClr>
                </a:solidFill>
                <a:latin typeface="Tahoma" charset="0"/>
                <a:ea typeface="Tahoma" charset="0"/>
                <a:cs typeface="Tahoma" charset="0"/>
              </a:rPr>
              <a:t> </a:t>
            </a:r>
            <a:r>
              <a:rPr lang="en-US" sz="1300" dirty="0" err="1">
                <a:solidFill>
                  <a:schemeClr val="accent3">
                    <a:lumMod val="50000"/>
                  </a:schemeClr>
                </a:solidFill>
                <a:latin typeface="Tahoma" charset="0"/>
                <a:ea typeface="Tahoma" charset="0"/>
                <a:cs typeface="Tahoma" charset="0"/>
              </a:rPr>
              <a:t>pallidum</a:t>
            </a:r>
            <a:r>
              <a:rPr lang="en-US" sz="1300" dirty="0">
                <a:solidFill>
                  <a:schemeClr val="accent3">
                    <a:lumMod val="50000"/>
                  </a:schemeClr>
                </a:solidFill>
                <a:latin typeface="Tahoma" charset="0"/>
                <a:ea typeface="Tahoma" charset="0"/>
                <a:cs typeface="Tahoma" charset="0"/>
              </a:rPr>
              <a:t> under </a:t>
            </a:r>
            <a:r>
              <a:rPr lang="en-US" sz="1300" b="1" dirty="0">
                <a:solidFill>
                  <a:schemeClr val="accent3">
                    <a:lumMod val="50000"/>
                  </a:schemeClr>
                </a:solidFill>
                <a:latin typeface="Tahoma" charset="0"/>
                <a:ea typeface="Tahoma" charset="0"/>
                <a:cs typeface="Tahoma" charset="0"/>
              </a:rPr>
              <a:t>dark field microscopy.</a:t>
            </a:r>
            <a:endParaRPr lang="en-US" sz="1300" dirty="0">
              <a:solidFill>
                <a:schemeClr val="accent3">
                  <a:lumMod val="50000"/>
                </a:schemeClr>
              </a:solidFill>
              <a:latin typeface="Tahoma" charset="0"/>
              <a:ea typeface="Tahoma" charset="0"/>
              <a:cs typeface="Tahoma" charset="0"/>
            </a:endParaRPr>
          </a:p>
          <a:p>
            <a:pPr marL="0" indent="0">
              <a:buNone/>
            </a:pPr>
            <a:r>
              <a:rPr lang="en-US" sz="1300" dirty="0">
                <a:solidFill>
                  <a:schemeClr val="accent3">
                    <a:lumMod val="50000"/>
                  </a:schemeClr>
                </a:solidFill>
                <a:latin typeface="Tahoma" charset="0"/>
                <a:ea typeface="Tahoma" charset="0"/>
                <a:cs typeface="Tahoma" charset="0"/>
              </a:rPr>
              <a:t>Secondary syphilis follows primary syphilis </a:t>
            </a:r>
            <a:r>
              <a:rPr lang="en-US" sz="1300" dirty="0" smtClean="0">
                <a:solidFill>
                  <a:schemeClr val="accent3">
                    <a:lumMod val="50000"/>
                  </a:schemeClr>
                </a:solidFill>
                <a:latin typeface="Tahoma" charset="0"/>
                <a:ea typeface="Tahoma" charset="0"/>
                <a:cs typeface="Tahoma" charset="0"/>
              </a:rPr>
              <a:t>(if no/inadequate treatment was used) after </a:t>
            </a:r>
            <a:r>
              <a:rPr lang="en-US" sz="1300" dirty="0">
                <a:solidFill>
                  <a:schemeClr val="accent3">
                    <a:lumMod val="50000"/>
                  </a:schemeClr>
                </a:solidFill>
                <a:latin typeface="Tahoma" charset="0"/>
                <a:ea typeface="Tahoma" charset="0"/>
                <a:cs typeface="Tahoma" charset="0"/>
              </a:rPr>
              <a:t>months or years, the patient presents with rash and erythematous papules (which can also be found in plenty of other diseases) but what specializes syphilis is that </a:t>
            </a:r>
            <a:r>
              <a:rPr lang="en-US" sz="1300" b="1" dirty="0">
                <a:solidFill>
                  <a:schemeClr val="accent3">
                    <a:lumMod val="50000"/>
                  </a:schemeClr>
                </a:solidFill>
                <a:latin typeface="Tahoma" charset="0"/>
                <a:ea typeface="Tahoma" charset="0"/>
                <a:cs typeface="Tahoma" charset="0"/>
              </a:rPr>
              <a:t>it affects the palms and soles of foot. </a:t>
            </a:r>
            <a:r>
              <a:rPr lang="en-US" sz="1300" dirty="0">
                <a:solidFill>
                  <a:schemeClr val="accent3">
                    <a:lumMod val="50000"/>
                  </a:schemeClr>
                </a:solidFill>
                <a:latin typeface="Tahoma" charset="0"/>
                <a:ea typeface="Tahoma" charset="0"/>
                <a:cs typeface="Tahoma" charset="0"/>
              </a:rPr>
              <a:t>A biopsy from the skin shows inflammatory cells including a lot of </a:t>
            </a:r>
            <a:r>
              <a:rPr lang="en-US" sz="1300" b="1" dirty="0">
                <a:solidFill>
                  <a:schemeClr val="accent3">
                    <a:lumMod val="50000"/>
                  </a:schemeClr>
                </a:solidFill>
                <a:latin typeface="Tahoma" charset="0"/>
                <a:ea typeface="Tahoma" charset="0"/>
                <a:cs typeface="Tahoma" charset="0"/>
              </a:rPr>
              <a:t>plasma cells</a:t>
            </a:r>
            <a:r>
              <a:rPr lang="en-US" sz="1300" dirty="0">
                <a:solidFill>
                  <a:schemeClr val="accent3">
                    <a:lumMod val="50000"/>
                  </a:schemeClr>
                </a:solidFill>
                <a:latin typeface="Tahoma" charset="0"/>
                <a:ea typeface="Tahoma" charset="0"/>
                <a:cs typeface="Tahoma" charset="0"/>
              </a:rPr>
              <a:t>. The diagnosis can be confirmed by VDRL.</a:t>
            </a:r>
          </a:p>
          <a:p>
            <a:pPr marL="0" indent="0">
              <a:buNone/>
            </a:pPr>
            <a:r>
              <a:rPr lang="en-US" sz="1300" b="1" dirty="0" smtClean="0">
                <a:solidFill>
                  <a:schemeClr val="accent3">
                    <a:lumMod val="50000"/>
                  </a:schemeClr>
                </a:solidFill>
                <a:latin typeface="Tahoma" charset="0"/>
                <a:ea typeface="Tahoma" charset="0"/>
                <a:cs typeface="Tahoma" charset="0"/>
              </a:rPr>
              <a:t>We have two types of </a:t>
            </a:r>
            <a:r>
              <a:rPr lang="en-US" sz="1300" b="1" dirty="0" err="1" smtClean="0">
                <a:solidFill>
                  <a:schemeClr val="accent3">
                    <a:lumMod val="50000"/>
                  </a:schemeClr>
                </a:solidFill>
                <a:latin typeface="Tahoma" charset="0"/>
                <a:ea typeface="Tahoma" charset="0"/>
                <a:cs typeface="Tahoma" charset="0"/>
              </a:rPr>
              <a:t>condylomas</a:t>
            </a:r>
            <a:r>
              <a:rPr lang="en-US" sz="1300" b="1" dirty="0" smtClean="0">
                <a:solidFill>
                  <a:schemeClr val="accent3">
                    <a:lumMod val="50000"/>
                  </a:schemeClr>
                </a:solidFill>
                <a:latin typeface="Tahoma" charset="0"/>
                <a:ea typeface="Tahoma" charset="0"/>
                <a:cs typeface="Tahoma" charset="0"/>
              </a:rPr>
              <a:t> </a:t>
            </a:r>
            <a:r>
              <a:rPr lang="ar-SA" sz="1300" b="1" dirty="0" smtClean="0">
                <a:solidFill>
                  <a:schemeClr val="accent3">
                    <a:lumMod val="50000"/>
                  </a:schemeClr>
                </a:solidFill>
                <a:latin typeface="Tahoma" charset="0"/>
                <a:ea typeface="Tahoma" charset="0"/>
                <a:cs typeface="Tahoma" charset="0"/>
              </a:rPr>
              <a:t>-نتوءفي عنق الرحم-</a:t>
            </a:r>
            <a:r>
              <a:rPr lang="en-US" sz="1300" b="1" dirty="0" smtClean="0">
                <a:solidFill>
                  <a:schemeClr val="accent3">
                    <a:lumMod val="50000"/>
                  </a:schemeClr>
                </a:solidFill>
                <a:latin typeface="Tahoma" charset="0"/>
                <a:ea typeface="Tahoma" charset="0"/>
                <a:cs typeface="Tahoma" charset="0"/>
              </a:rPr>
              <a:t>: 1)</a:t>
            </a:r>
            <a:r>
              <a:rPr lang="en-US" sz="1300" b="1" dirty="0">
                <a:solidFill>
                  <a:schemeClr val="accent3">
                    <a:lumMod val="50000"/>
                  </a:schemeClr>
                </a:solidFill>
                <a:latin typeface="Tahoma" charset="0"/>
                <a:ea typeface="Tahoma" charset="0"/>
                <a:cs typeface="Tahoma" charset="0"/>
              </a:rPr>
              <a:t> </a:t>
            </a:r>
            <a:r>
              <a:rPr lang="en-US" sz="1300" b="1" dirty="0" err="1" smtClean="0">
                <a:solidFill>
                  <a:schemeClr val="accent3">
                    <a:lumMod val="50000"/>
                  </a:schemeClr>
                </a:solidFill>
                <a:latin typeface="Tahoma" charset="0"/>
                <a:ea typeface="Tahoma" charset="0"/>
                <a:cs typeface="Tahoma" charset="0"/>
              </a:rPr>
              <a:t>Exophytic</a:t>
            </a:r>
            <a:r>
              <a:rPr lang="en-US" sz="1300" b="1" dirty="0" smtClean="0">
                <a:solidFill>
                  <a:schemeClr val="accent3">
                    <a:lumMod val="50000"/>
                  </a:schemeClr>
                </a:solidFill>
                <a:latin typeface="Tahoma" charset="0"/>
                <a:ea typeface="Tahoma" charset="0"/>
                <a:cs typeface="Tahoma" charset="0"/>
              </a:rPr>
              <a:t> </a:t>
            </a:r>
            <a:r>
              <a:rPr lang="en-US" sz="1300" b="1" dirty="0" err="1" smtClean="0">
                <a:solidFill>
                  <a:schemeClr val="accent3">
                    <a:lumMod val="50000"/>
                  </a:schemeClr>
                </a:solidFill>
                <a:latin typeface="Tahoma" charset="0"/>
                <a:ea typeface="Tahoma" charset="0"/>
                <a:cs typeface="Tahoma" charset="0"/>
              </a:rPr>
              <a:t>condyloma</a:t>
            </a:r>
            <a:r>
              <a:rPr lang="en-US" sz="1300" b="1" dirty="0">
                <a:solidFill>
                  <a:schemeClr val="accent3">
                    <a:lumMod val="50000"/>
                  </a:schemeClr>
                </a:solidFill>
                <a:latin typeface="Tahoma" charset="0"/>
                <a:ea typeface="Tahoma" charset="0"/>
                <a:cs typeface="Tahoma" charset="0"/>
              </a:rPr>
              <a:t> </a:t>
            </a:r>
            <a:r>
              <a:rPr lang="ar-SA" sz="1300" b="1" dirty="0" smtClean="0">
                <a:solidFill>
                  <a:schemeClr val="accent3">
                    <a:lumMod val="50000"/>
                  </a:schemeClr>
                </a:solidFill>
                <a:latin typeface="Tahoma" charset="0"/>
                <a:ea typeface="Tahoma" charset="0"/>
                <a:cs typeface="Tahoma" charset="0"/>
              </a:rPr>
              <a:t>-طالعة-</a:t>
            </a:r>
            <a:r>
              <a:rPr lang="en-US" sz="1300" b="1" dirty="0" smtClean="0">
                <a:solidFill>
                  <a:schemeClr val="accent3">
                    <a:lumMod val="50000"/>
                  </a:schemeClr>
                </a:solidFill>
                <a:latin typeface="Tahoma" charset="0"/>
                <a:ea typeface="Tahoma" charset="0"/>
                <a:cs typeface="Tahoma" charset="0"/>
              </a:rPr>
              <a:t> which are caused by HPV infection (the malignant type), also called </a:t>
            </a:r>
            <a:r>
              <a:rPr lang="en-US" sz="1300" b="1" dirty="0" err="1" smtClean="0">
                <a:solidFill>
                  <a:schemeClr val="accent3">
                    <a:lumMod val="50000"/>
                  </a:schemeClr>
                </a:solidFill>
                <a:latin typeface="Tahoma" charset="0"/>
                <a:ea typeface="Tahoma" charset="0"/>
                <a:cs typeface="Tahoma" charset="0"/>
              </a:rPr>
              <a:t>condyloma</a:t>
            </a:r>
            <a:r>
              <a:rPr lang="en-US" sz="1300" b="1" dirty="0" smtClean="0">
                <a:solidFill>
                  <a:schemeClr val="accent3">
                    <a:lumMod val="50000"/>
                  </a:schemeClr>
                </a:solidFill>
                <a:latin typeface="Tahoma" charset="0"/>
                <a:ea typeface="Tahoma" charset="0"/>
                <a:cs typeface="Tahoma" charset="0"/>
              </a:rPr>
              <a:t> </a:t>
            </a:r>
            <a:r>
              <a:rPr lang="en-US" sz="1300" b="1" dirty="0" err="1" smtClean="0">
                <a:solidFill>
                  <a:schemeClr val="accent3">
                    <a:lumMod val="50000"/>
                  </a:schemeClr>
                </a:solidFill>
                <a:latin typeface="Tahoma" charset="0"/>
                <a:ea typeface="Tahoma" charset="0"/>
                <a:cs typeface="Tahoma" charset="0"/>
              </a:rPr>
              <a:t>accumenato</a:t>
            </a:r>
            <a:r>
              <a:rPr lang="en-US" sz="1300" b="1" dirty="0" smtClean="0">
                <a:solidFill>
                  <a:schemeClr val="accent3">
                    <a:lumMod val="50000"/>
                  </a:schemeClr>
                </a:solidFill>
                <a:latin typeface="Tahoma" charset="0"/>
                <a:ea typeface="Tahoma" charset="0"/>
                <a:cs typeface="Tahoma" charset="0"/>
              </a:rPr>
              <a:t>. 2) Flat </a:t>
            </a:r>
            <a:r>
              <a:rPr lang="en-US" sz="1300" b="1" dirty="0" err="1" smtClean="0">
                <a:solidFill>
                  <a:schemeClr val="accent3">
                    <a:lumMod val="50000"/>
                  </a:schemeClr>
                </a:solidFill>
                <a:latin typeface="Tahoma" charset="0"/>
                <a:ea typeface="Tahoma" charset="0"/>
                <a:cs typeface="Tahoma" charset="0"/>
              </a:rPr>
              <a:t>condyloma</a:t>
            </a:r>
            <a:r>
              <a:rPr lang="en-US" sz="1300" b="1" dirty="0" smtClean="0">
                <a:solidFill>
                  <a:schemeClr val="accent3">
                    <a:lumMod val="50000"/>
                  </a:schemeClr>
                </a:solidFill>
                <a:latin typeface="Tahoma" charset="0"/>
                <a:ea typeface="Tahoma" charset="0"/>
                <a:cs typeface="Tahoma" charset="0"/>
              </a:rPr>
              <a:t> which are caused by secondary syphilis, also called </a:t>
            </a:r>
            <a:r>
              <a:rPr lang="en-US" sz="1300" b="1" dirty="0" err="1" smtClean="0">
                <a:solidFill>
                  <a:schemeClr val="accent3">
                    <a:lumMod val="50000"/>
                  </a:schemeClr>
                </a:solidFill>
                <a:latin typeface="Tahoma" charset="0"/>
                <a:ea typeface="Tahoma" charset="0"/>
                <a:cs typeface="Tahoma" charset="0"/>
              </a:rPr>
              <a:t>condylomata</a:t>
            </a:r>
            <a:r>
              <a:rPr lang="en-US" sz="1300" b="1" dirty="0" smtClean="0">
                <a:solidFill>
                  <a:schemeClr val="accent3">
                    <a:lumMod val="50000"/>
                  </a:schemeClr>
                </a:solidFill>
                <a:latin typeface="Tahoma" charset="0"/>
                <a:ea typeface="Tahoma" charset="0"/>
                <a:cs typeface="Tahoma" charset="0"/>
              </a:rPr>
              <a:t> </a:t>
            </a:r>
            <a:r>
              <a:rPr lang="en-US" sz="1300" b="1" dirty="0" err="1" smtClean="0">
                <a:solidFill>
                  <a:schemeClr val="accent3">
                    <a:lumMod val="50000"/>
                  </a:schemeClr>
                </a:solidFill>
                <a:latin typeface="Tahoma" charset="0"/>
                <a:ea typeface="Tahoma" charset="0"/>
                <a:cs typeface="Tahoma" charset="0"/>
              </a:rPr>
              <a:t>lata</a:t>
            </a:r>
            <a:r>
              <a:rPr lang="en-US" sz="1300" b="1" dirty="0" smtClean="0">
                <a:solidFill>
                  <a:schemeClr val="accent3">
                    <a:lumMod val="50000"/>
                  </a:schemeClr>
                </a:solidFill>
                <a:latin typeface="Tahoma" charset="0"/>
                <a:ea typeface="Tahoma" charset="0"/>
                <a:cs typeface="Tahoma" charset="0"/>
              </a:rPr>
              <a:t>.</a:t>
            </a:r>
          </a:p>
          <a:p>
            <a:pPr marL="0" indent="0">
              <a:buNone/>
            </a:pPr>
            <a:r>
              <a:rPr lang="en-US" sz="1300" dirty="0" smtClean="0">
                <a:solidFill>
                  <a:schemeClr val="accent3">
                    <a:lumMod val="50000"/>
                  </a:schemeClr>
                </a:solidFill>
                <a:latin typeface="Tahoma" charset="0"/>
                <a:ea typeface="Tahoma" charset="0"/>
                <a:cs typeface="Tahoma" charset="0"/>
              </a:rPr>
              <a:t>Tertiary syphilis comes after secondary syphilis (but is rare now), it affects the CNS.</a:t>
            </a:r>
          </a:p>
          <a:p>
            <a:pPr marL="0" indent="0">
              <a:buNone/>
            </a:pPr>
            <a:endParaRPr lang="en-US" sz="1300" dirty="0" smtClean="0">
              <a:solidFill>
                <a:schemeClr val="accent3">
                  <a:lumMod val="50000"/>
                </a:schemeClr>
              </a:solidFill>
              <a:latin typeface="Tahoma" charset="0"/>
              <a:ea typeface="Tahoma" charset="0"/>
              <a:cs typeface="Tahoma" charset="0"/>
            </a:endParaRPr>
          </a:p>
          <a:p>
            <a:pPr marL="0" indent="0">
              <a:buNone/>
            </a:pPr>
            <a:r>
              <a:rPr lang="en-US" sz="1300" dirty="0" smtClean="0">
                <a:solidFill>
                  <a:schemeClr val="accent3">
                    <a:lumMod val="50000"/>
                  </a:schemeClr>
                </a:solidFill>
                <a:latin typeface="Tahoma" charset="0"/>
                <a:ea typeface="Tahoma" charset="0"/>
                <a:cs typeface="Tahoma" charset="0"/>
              </a:rPr>
              <a:t>2. Chlamydia: only lives </a:t>
            </a:r>
            <a:r>
              <a:rPr lang="en-US" sz="1300" dirty="0" err="1" smtClean="0">
                <a:solidFill>
                  <a:schemeClr val="accent3">
                    <a:lumMod val="50000"/>
                  </a:schemeClr>
                </a:solidFill>
                <a:latin typeface="Tahoma" charset="0"/>
                <a:ea typeface="Tahoma" charset="0"/>
                <a:cs typeface="Tahoma" charset="0"/>
              </a:rPr>
              <a:t>intracellularly</a:t>
            </a:r>
            <a:r>
              <a:rPr lang="en-US" sz="1300" dirty="0" smtClean="0">
                <a:solidFill>
                  <a:schemeClr val="accent3">
                    <a:lumMod val="50000"/>
                  </a:schemeClr>
                </a:solidFill>
                <a:latin typeface="Tahoma" charset="0"/>
                <a:ea typeface="Tahoma" charset="0"/>
                <a:cs typeface="Tahoma" charset="0"/>
              </a:rPr>
              <a:t>, causes atypical pneumonia in the lungs, trachoma in the eyes and inflammation in the urethra (non-specific urethritis), vagina and cervix. In non-specific urethritis there is a yellowish discharge which </a:t>
            </a:r>
            <a:r>
              <a:rPr lang="en-US" sz="1300" b="1" dirty="0" smtClean="0">
                <a:solidFill>
                  <a:schemeClr val="accent3">
                    <a:lumMod val="50000"/>
                  </a:schemeClr>
                </a:solidFill>
                <a:latin typeface="Tahoma" charset="0"/>
                <a:ea typeface="Tahoma" charset="0"/>
                <a:cs typeface="Tahoma" charset="0"/>
              </a:rPr>
              <a:t>DOES NOT</a:t>
            </a:r>
            <a:r>
              <a:rPr lang="en-US" sz="1300" dirty="0" smtClean="0">
                <a:solidFill>
                  <a:schemeClr val="accent3">
                    <a:lumMod val="50000"/>
                  </a:schemeClr>
                </a:solidFill>
                <a:latin typeface="Tahoma" charset="0"/>
                <a:ea typeface="Tahoma" charset="0"/>
                <a:cs typeface="Tahoma" charset="0"/>
              </a:rPr>
              <a:t> contain bacteria, this way we can differentiate chlamydia from gonorrhea (gonorrhea contains bacteria in the discharge).</a:t>
            </a:r>
          </a:p>
          <a:p>
            <a:pPr marL="0" indent="0">
              <a:buNone/>
            </a:pPr>
            <a:r>
              <a:rPr lang="en-US" sz="1300" dirty="0" smtClean="0">
                <a:solidFill>
                  <a:schemeClr val="accent3">
                    <a:lumMod val="50000"/>
                  </a:schemeClr>
                </a:solidFill>
                <a:latin typeface="Tahoma" charset="0"/>
                <a:ea typeface="Tahoma" charset="0"/>
                <a:cs typeface="Tahoma" charset="0"/>
              </a:rPr>
              <a:t>Chlamydia is treated by tetracycline and erythromycin.</a:t>
            </a:r>
          </a:p>
          <a:p>
            <a:pPr marL="0" indent="0">
              <a:buNone/>
            </a:pPr>
            <a:endParaRPr lang="en-US" sz="1300" dirty="0" smtClean="0">
              <a:solidFill>
                <a:schemeClr val="accent3">
                  <a:lumMod val="50000"/>
                </a:schemeClr>
              </a:solidFill>
              <a:latin typeface="Tahoma" charset="0"/>
              <a:ea typeface="Tahoma" charset="0"/>
              <a:cs typeface="Tahoma" charset="0"/>
            </a:endParaRPr>
          </a:p>
          <a:p>
            <a:pPr marL="0" indent="0">
              <a:buNone/>
            </a:pPr>
            <a:r>
              <a:rPr lang="en-US" sz="1300" dirty="0" smtClean="0">
                <a:solidFill>
                  <a:schemeClr val="accent3">
                    <a:lumMod val="50000"/>
                  </a:schemeClr>
                </a:solidFill>
                <a:latin typeface="Tahoma" charset="0"/>
                <a:ea typeface="Tahoma" charset="0"/>
                <a:cs typeface="Tahoma" charset="0"/>
              </a:rPr>
              <a:t>3. Gonorrhea: causes urethritis with brownish discharge, the organism can live outside or inside the host cell.</a:t>
            </a:r>
          </a:p>
          <a:p>
            <a:pPr marL="0" indent="0">
              <a:buNone/>
            </a:pPr>
            <a:r>
              <a:rPr lang="en-US" sz="1300" dirty="0" smtClean="0">
                <a:solidFill>
                  <a:schemeClr val="accent3">
                    <a:lumMod val="50000"/>
                  </a:schemeClr>
                </a:solidFill>
                <a:latin typeface="Tahoma" charset="0"/>
                <a:ea typeface="Tahoma" charset="0"/>
                <a:cs typeface="Tahoma" charset="0"/>
              </a:rPr>
              <a:t>It is treated with ampicillin or penicillin (with a very high dose). Inadequate treatment leads to epididymitis </a:t>
            </a:r>
            <a:r>
              <a:rPr lang="en-US" sz="1300" dirty="0" smtClean="0">
                <a:solidFill>
                  <a:schemeClr val="accent3">
                    <a:lumMod val="50000"/>
                  </a:schemeClr>
                </a:solidFill>
                <a:latin typeface="Tahoma" charset="0"/>
                <a:ea typeface="Tahoma" charset="0"/>
                <a:cs typeface="Tahoma" charset="0"/>
                <a:sym typeface="Wingdings"/>
              </a:rPr>
              <a:t> chronic inflammation  fibrosis  blocking of epididymis  infertility.</a:t>
            </a:r>
          </a:p>
          <a:p>
            <a:pPr marL="0" indent="0">
              <a:buNone/>
            </a:pPr>
            <a:endParaRPr lang="en-US" sz="1300" dirty="0">
              <a:solidFill>
                <a:schemeClr val="accent3">
                  <a:lumMod val="50000"/>
                </a:schemeClr>
              </a:solidFill>
              <a:latin typeface="Tahoma" charset="0"/>
              <a:ea typeface="Tahoma" charset="0"/>
              <a:cs typeface="Tahoma" charset="0"/>
              <a:sym typeface="Wingdings"/>
            </a:endParaRPr>
          </a:p>
          <a:p>
            <a:pPr marL="0" indent="0">
              <a:buNone/>
            </a:pPr>
            <a:r>
              <a:rPr lang="en-US" sz="1300" dirty="0" smtClean="0">
                <a:solidFill>
                  <a:schemeClr val="accent3">
                    <a:lumMod val="50000"/>
                  </a:schemeClr>
                </a:solidFill>
                <a:latin typeface="Tahoma" charset="0"/>
                <a:ea typeface="Tahoma" charset="0"/>
                <a:cs typeface="Tahoma" charset="0"/>
                <a:sym typeface="Wingdings"/>
              </a:rPr>
              <a:t>4. AIDS: </a:t>
            </a:r>
            <a:r>
              <a:rPr lang="en-US" sz="1300" dirty="0" smtClean="0">
                <a:solidFill>
                  <a:schemeClr val="bg1">
                    <a:lumMod val="50000"/>
                  </a:schemeClr>
                </a:solidFill>
                <a:latin typeface="Tahoma" charset="0"/>
                <a:ea typeface="Tahoma" charset="0"/>
                <a:cs typeface="Tahoma" charset="0"/>
                <a:sym typeface="Wingdings"/>
              </a:rPr>
              <a:t>explained in the upcoming slides.</a:t>
            </a:r>
            <a:endParaRPr lang="en-US" sz="1300" dirty="0" smtClean="0">
              <a:solidFill>
                <a:schemeClr val="bg1">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2061309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1" name="TextBox 10"/>
          <p:cNvSpPr txBox="1"/>
          <p:nvPr/>
        </p:nvSpPr>
        <p:spPr>
          <a:xfrm>
            <a:off x="89776" y="251235"/>
            <a:ext cx="6653048" cy="5062924"/>
          </a:xfrm>
          <a:prstGeom prst="rect">
            <a:avLst/>
          </a:prstGeom>
          <a:noFill/>
        </p:spPr>
        <p:txBody>
          <a:bodyPr wrap="square" rtlCol="0">
            <a:spAutoFit/>
          </a:bodyPr>
          <a:lstStyle/>
          <a:p>
            <a:r>
              <a:rPr lang="en-US" b="1" dirty="0" smtClean="0">
                <a:latin typeface="Tahoma" charset="0"/>
                <a:ea typeface="Tahoma" charset="0"/>
                <a:cs typeface="Tahoma" charset="0"/>
              </a:rPr>
              <a:t>Human Immunodeficiency Virus </a:t>
            </a:r>
            <a:r>
              <a:rPr lang="en-US" dirty="0">
                <a:latin typeface="Tahoma" charset="0"/>
                <a:ea typeface="Tahoma" charset="0"/>
                <a:cs typeface="Tahoma" charset="0"/>
              </a:rPr>
              <a:t>(Introduction</a:t>
            </a:r>
            <a:r>
              <a:rPr lang="en-US" dirty="0" smtClean="0">
                <a:latin typeface="Tahoma" charset="0"/>
                <a:ea typeface="Tahoma" charset="0"/>
                <a:cs typeface="Tahoma" charset="0"/>
              </a:rPr>
              <a:t>)</a:t>
            </a:r>
            <a:r>
              <a:rPr lang="en-US" b="1" dirty="0" smtClean="0">
                <a:latin typeface="Tahoma" charset="0"/>
                <a:ea typeface="Tahoma" charset="0"/>
                <a:cs typeface="Tahoma" charset="0"/>
              </a:rPr>
              <a:t>:</a:t>
            </a:r>
            <a:endParaRPr lang="en-US" b="1" dirty="0">
              <a:latin typeface="Tahoma" charset="0"/>
              <a:ea typeface="Tahoma" charset="0"/>
              <a:cs typeface="Tahoma" charset="0"/>
            </a:endParaRPr>
          </a:p>
          <a:p>
            <a:pPr marL="285750" indent="-285750">
              <a:buFont typeface="Wingdings" charset="2"/>
              <a:buChar char="Ø"/>
            </a:pP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Human immunodeficiency virus (HIV) is the causative agent for AIDS.</a:t>
            </a:r>
          </a:p>
          <a:p>
            <a:pPr marL="285750" indent="-285750">
              <a:buFont typeface="Wingdings" charset="2"/>
              <a:buChar char="Ø"/>
            </a:pPr>
            <a:r>
              <a:rPr lang="en-US" sz="1300" dirty="0" smtClean="0">
                <a:latin typeface="Tahoma" charset="0"/>
                <a:ea typeface="Tahoma" charset="0"/>
                <a:cs typeface="Tahoma" charset="0"/>
              </a:rPr>
              <a:t>HIV is caused by a retrovirus of the </a:t>
            </a:r>
            <a:r>
              <a:rPr lang="en-US" sz="1300" dirty="0" err="1" smtClean="0">
                <a:latin typeface="Tahoma" charset="0"/>
                <a:ea typeface="Tahoma" charset="0"/>
                <a:cs typeface="Tahoma" charset="0"/>
              </a:rPr>
              <a:t>lentivirus</a:t>
            </a:r>
            <a:r>
              <a:rPr lang="en-US" sz="1300" dirty="0" smtClean="0">
                <a:latin typeface="Tahoma" charset="0"/>
                <a:ea typeface="Tahoma" charset="0"/>
                <a:cs typeface="Tahoma" charset="0"/>
              </a:rPr>
              <a:t> family that contains only RNA.</a:t>
            </a:r>
          </a:p>
          <a:p>
            <a:pPr marL="285750" indent="-285750">
              <a:buFont typeface="Wingdings" charset="2"/>
              <a:buChar char="Ø"/>
            </a:pPr>
            <a:r>
              <a:rPr lang="en-US" sz="1300" dirty="0" smtClean="0">
                <a:latin typeface="Tahoma" charset="0"/>
                <a:ea typeface="Tahoma" charset="0"/>
                <a:cs typeface="Tahoma" charset="0"/>
              </a:rPr>
              <a:t>It was known until the early 1980s, but since then it has spread around the world to infect millions of people.</a:t>
            </a:r>
          </a:p>
          <a:p>
            <a:pPr marL="285750" indent="-285750">
              <a:buFont typeface="Wingdings" charset="2"/>
              <a:buChar char="Ø"/>
            </a:pPr>
            <a:r>
              <a:rPr lang="en-US" sz="1300" dirty="0" smtClean="0">
                <a:latin typeface="Tahoma" charset="0"/>
                <a:ea typeface="Tahoma" charset="0"/>
                <a:cs typeface="Tahoma" charset="0"/>
              </a:rPr>
              <a:t>All HIV infected persons are at risk of illness and death from the development of </a:t>
            </a:r>
            <a:r>
              <a:rPr lang="en-US" sz="1300" dirty="0" smtClean="0">
                <a:solidFill>
                  <a:srgbClr val="C00000"/>
                </a:solidFill>
                <a:latin typeface="Tahoma" charset="0"/>
                <a:ea typeface="Tahoma" charset="0"/>
                <a:cs typeface="Tahoma" charset="0"/>
              </a:rPr>
              <a:t>opportunistic infections, tumors </a:t>
            </a:r>
            <a:r>
              <a:rPr lang="en-US" sz="1300" dirty="0" smtClean="0">
                <a:latin typeface="Tahoma" charset="0"/>
                <a:ea typeface="Tahoma" charset="0"/>
                <a:cs typeface="Tahoma" charset="0"/>
              </a:rPr>
              <a:t>and the inevitable manifestations of </a:t>
            </a:r>
            <a:r>
              <a:rPr lang="en-US" sz="1300" dirty="0" smtClean="0">
                <a:solidFill>
                  <a:srgbClr val="C00000"/>
                </a:solidFill>
                <a:latin typeface="Tahoma" charset="0"/>
                <a:ea typeface="Tahoma" charset="0"/>
                <a:cs typeface="Tahoma" charset="0"/>
              </a:rPr>
              <a:t>AIDS</a:t>
            </a:r>
            <a:r>
              <a:rPr lang="en-US" sz="1300" dirty="0" smtClean="0">
                <a:latin typeface="Tahoma" charset="0"/>
                <a:ea typeface="Tahoma" charset="0"/>
                <a:cs typeface="Tahoma" charset="0"/>
              </a:rPr>
              <a:t>.</a:t>
            </a:r>
          </a:p>
          <a:p>
            <a:pPr marL="285750" indent="-285750">
              <a:buFont typeface="Wingdings" charset="2"/>
              <a:buChar char="Ø"/>
            </a:pPr>
            <a:r>
              <a:rPr lang="en-US" sz="1300" dirty="0" smtClean="0">
                <a:latin typeface="Tahoma" charset="0"/>
                <a:ea typeface="Tahoma" charset="0"/>
                <a:cs typeface="Tahoma" charset="0"/>
              </a:rPr>
              <a:t>The most common type of HIV infections is known as HIV-1 and is the type that has led to the worldwide AIDS epidemic. </a:t>
            </a:r>
            <a:r>
              <a:rPr lang="en-US" sz="1300" dirty="0" smtClean="0">
                <a:solidFill>
                  <a:schemeClr val="accent3">
                    <a:lumMod val="50000"/>
                  </a:schemeClr>
                </a:solidFill>
                <a:latin typeface="Tahoma" charset="0"/>
                <a:ea typeface="Tahoma" charset="0"/>
                <a:cs typeface="Tahoma" charset="0"/>
              </a:rPr>
              <a:t>Responsible for most of the tumor associated with HIV.</a:t>
            </a: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There’s also an HIV-2 that is much less common.</a:t>
            </a:r>
          </a:p>
          <a:p>
            <a:pPr marL="285750" indent="-285750">
              <a:buFont typeface="Wingdings" charset="2"/>
              <a:buChar char="Ø"/>
            </a:pPr>
            <a:r>
              <a:rPr lang="en-US" sz="1300" dirty="0" smtClean="0">
                <a:latin typeface="Tahoma" charset="0"/>
                <a:ea typeface="Tahoma" charset="0"/>
                <a:cs typeface="Tahoma" charset="0"/>
              </a:rPr>
              <a:t>The result of HIV infections is the </a:t>
            </a:r>
            <a:r>
              <a:rPr lang="en-US" sz="1300" dirty="0" smtClean="0">
                <a:solidFill>
                  <a:srgbClr val="C00000"/>
                </a:solidFill>
                <a:latin typeface="Tahoma" charset="0"/>
                <a:ea typeface="Tahoma" charset="0"/>
                <a:cs typeface="Tahoma" charset="0"/>
              </a:rPr>
              <a:t>destruction of the immune system</a:t>
            </a:r>
            <a:r>
              <a:rPr lang="en-US" sz="1300" dirty="0" smtClean="0">
                <a:latin typeface="Tahoma" charset="0"/>
                <a:ea typeface="Tahoma" charset="0"/>
                <a:cs typeface="Tahoma" charset="0"/>
              </a:rPr>
              <a:t>.</a:t>
            </a:r>
          </a:p>
          <a:p>
            <a:pPr marL="285750" indent="-285750">
              <a:buFont typeface="Wingdings" charset="2"/>
              <a:buChar char="Ø"/>
            </a:pPr>
            <a:endParaRPr lang="en-US" sz="1300" dirty="0">
              <a:latin typeface="Tahoma" charset="0"/>
              <a:ea typeface="Tahoma" charset="0"/>
              <a:cs typeface="Tahoma" charset="0"/>
            </a:endParaRPr>
          </a:p>
          <a:p>
            <a:r>
              <a:rPr lang="en-US" b="1" dirty="0" smtClean="0">
                <a:latin typeface="Tahoma" charset="0"/>
                <a:ea typeface="Tahoma" charset="0"/>
                <a:cs typeface="Tahoma" charset="0"/>
              </a:rPr>
              <a:t>HIV Structure:</a:t>
            </a:r>
          </a:p>
          <a:p>
            <a:endParaRPr lang="en-US" b="1"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The mature virus consists of an electron dense core containing the viral genome consisting of </a:t>
            </a:r>
            <a:r>
              <a:rPr lang="en-US" sz="1300" dirty="0" smtClean="0">
                <a:solidFill>
                  <a:srgbClr val="C00000"/>
                </a:solidFill>
                <a:latin typeface="Tahoma" charset="0"/>
                <a:ea typeface="Tahoma" charset="0"/>
                <a:cs typeface="Tahoma" charset="0"/>
              </a:rPr>
              <a:t>two short strands of RNA </a:t>
            </a:r>
            <a:r>
              <a:rPr lang="en-US" sz="1300" dirty="0" smtClean="0">
                <a:latin typeface="Tahoma" charset="0"/>
                <a:ea typeface="Tahoma" charset="0"/>
                <a:cs typeface="Tahoma" charset="0"/>
              </a:rPr>
              <a:t>(ribonucleic acid).</a:t>
            </a:r>
          </a:p>
          <a:p>
            <a:pPr marL="285750" indent="-285750">
              <a:buFont typeface="Wingdings" charset="2"/>
              <a:buChar char="Ø"/>
            </a:pPr>
            <a:r>
              <a:rPr lang="en-US" sz="1300" dirty="0" smtClean="0">
                <a:latin typeface="Tahoma" charset="0"/>
                <a:ea typeface="Tahoma" charset="0"/>
                <a:cs typeface="Tahoma" charset="0"/>
              </a:rPr>
              <a:t>It also contains enzymes like:</a:t>
            </a:r>
          </a:p>
          <a:p>
            <a:pPr marL="800100" lvl="1" indent="-342900">
              <a:buFont typeface="+mj-lt"/>
              <a:buAutoNum type="arabicPeriod"/>
            </a:pPr>
            <a:r>
              <a:rPr lang="en-US" sz="1200" dirty="0" smtClean="0">
                <a:solidFill>
                  <a:srgbClr val="C00000"/>
                </a:solidFill>
                <a:latin typeface="Tahoma" charset="0"/>
                <a:ea typeface="Tahoma" charset="0"/>
                <a:cs typeface="Tahoma" charset="0"/>
              </a:rPr>
              <a:t>Reverse transcriptase.</a:t>
            </a:r>
          </a:p>
          <a:p>
            <a:pPr marL="800100" lvl="1" indent="-342900">
              <a:buFont typeface="+mj-lt"/>
              <a:buAutoNum type="arabicPeriod"/>
            </a:pPr>
            <a:r>
              <a:rPr lang="en-US" sz="1200" dirty="0" smtClean="0">
                <a:solidFill>
                  <a:srgbClr val="C00000"/>
                </a:solidFill>
                <a:latin typeface="Tahoma" charset="0"/>
                <a:ea typeface="Tahoma" charset="0"/>
                <a:cs typeface="Tahoma" charset="0"/>
              </a:rPr>
              <a:t>Protease.</a:t>
            </a:r>
          </a:p>
          <a:p>
            <a:pPr marL="800100" lvl="1" indent="-342900">
              <a:buFont typeface="+mj-lt"/>
              <a:buAutoNum type="arabicPeriod"/>
            </a:pPr>
            <a:r>
              <a:rPr lang="en-US" sz="1200" dirty="0" err="1" smtClean="0">
                <a:solidFill>
                  <a:srgbClr val="C00000"/>
                </a:solidFill>
                <a:latin typeface="Tahoma" charset="0"/>
                <a:ea typeface="Tahoma" charset="0"/>
                <a:cs typeface="Tahoma" charset="0"/>
              </a:rPr>
              <a:t>Ribonuclease</a:t>
            </a:r>
            <a:endParaRPr lang="en-US" sz="1200" dirty="0" smtClean="0">
              <a:solidFill>
                <a:srgbClr val="C00000"/>
              </a:solidFill>
              <a:latin typeface="Tahoma" charset="0"/>
              <a:ea typeface="Tahoma" charset="0"/>
              <a:cs typeface="Tahoma" charset="0"/>
            </a:endParaRPr>
          </a:p>
          <a:p>
            <a:pPr marL="800100" lvl="1" indent="-342900">
              <a:buFont typeface="+mj-lt"/>
              <a:buAutoNum type="arabicPeriod"/>
            </a:pPr>
            <a:r>
              <a:rPr lang="en-US" sz="1200" dirty="0" err="1" smtClean="0">
                <a:solidFill>
                  <a:srgbClr val="C00000"/>
                </a:solidFill>
                <a:latin typeface="Tahoma" charset="0"/>
                <a:ea typeface="Tahoma" charset="0"/>
                <a:cs typeface="Tahoma" charset="0"/>
              </a:rPr>
              <a:t>Integrase</a:t>
            </a:r>
            <a:r>
              <a:rPr lang="en-US" sz="1200" dirty="0" smtClean="0">
                <a:solidFill>
                  <a:srgbClr val="C00000"/>
                </a:solidFill>
                <a:latin typeface="Tahoma" charset="0"/>
                <a:ea typeface="Tahoma" charset="0"/>
                <a:cs typeface="Tahoma" charset="0"/>
              </a:rPr>
              <a:t>.</a:t>
            </a:r>
            <a:endParaRPr lang="en-US" sz="1200" dirty="0">
              <a:solidFill>
                <a:srgbClr val="C00000"/>
              </a:solidFill>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All are encased by an outer lipid envelope.</a:t>
            </a:r>
            <a:endParaRPr lang="en-US" sz="1300" dirty="0">
              <a:latin typeface="Tahoma" charset="0"/>
              <a:ea typeface="Tahoma" charset="0"/>
              <a:cs typeface="Tahoma"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507" t="3607" r="2442" b="1835"/>
          <a:stretch/>
        </p:blipFill>
        <p:spPr>
          <a:xfrm>
            <a:off x="3580937" y="5555999"/>
            <a:ext cx="3015949" cy="2340626"/>
          </a:xfrm>
          <a:prstGeom prst="rect">
            <a:avLst/>
          </a:prstGeom>
        </p:spPr>
      </p:pic>
      <p:pic>
        <p:nvPicPr>
          <p:cNvPr id="10" name="Picture 9">
            <a:extLst>
              <a:ext uri="{FF2B5EF4-FFF2-40B4-BE49-F238E27FC236}">
                <a16:creationId xmlns:a16="http://schemas.microsoft.com/office/drawing/2014/main" id="{AD62068C-D648-4266-A63C-AB7C24E152FF}"/>
              </a:ext>
            </a:extLst>
          </p:cNvPr>
          <p:cNvPicPr>
            <a:picLocks noChangeAspect="1"/>
          </p:cNvPicPr>
          <p:nvPr/>
        </p:nvPicPr>
        <p:blipFill>
          <a:blip r:embed="rId4"/>
          <a:stretch>
            <a:fillRect/>
          </a:stretch>
        </p:blipFill>
        <p:spPr>
          <a:xfrm>
            <a:off x="167740" y="5555999"/>
            <a:ext cx="3183620" cy="2435469"/>
          </a:xfrm>
          <a:prstGeom prst="rect">
            <a:avLst/>
          </a:prstGeom>
        </p:spPr>
      </p:pic>
      <p:sp>
        <p:nvSpPr>
          <p:cNvPr id="12" name="TextBox 11">
            <a:extLst>
              <a:ext uri="{FF2B5EF4-FFF2-40B4-BE49-F238E27FC236}">
                <a16:creationId xmlns:a16="http://schemas.microsoft.com/office/drawing/2014/main" id="{092996DC-9152-4CE3-945A-AD701F9567CE}"/>
              </a:ext>
            </a:extLst>
          </p:cNvPr>
          <p:cNvSpPr txBox="1"/>
          <p:nvPr/>
        </p:nvSpPr>
        <p:spPr>
          <a:xfrm>
            <a:off x="167740" y="8003287"/>
            <a:ext cx="3413197" cy="461665"/>
          </a:xfrm>
          <a:prstGeom prst="rect">
            <a:avLst/>
          </a:prstGeom>
          <a:noFill/>
        </p:spPr>
        <p:txBody>
          <a:bodyPr wrap="square" rtlCol="0">
            <a:spAutoFit/>
          </a:bodyPr>
          <a:lstStyle/>
          <a:p>
            <a:r>
              <a:rPr lang="en-US" sz="12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This picture is different than that in the lecture, but this </a:t>
            </a:r>
            <a:r>
              <a:rPr lang="en-US" sz="120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one has more details</a:t>
            </a:r>
            <a:endPar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0577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3" name="TextBox 12"/>
          <p:cNvSpPr txBox="1"/>
          <p:nvPr/>
        </p:nvSpPr>
        <p:spPr>
          <a:xfrm>
            <a:off x="0" y="139685"/>
            <a:ext cx="6858000" cy="340093"/>
          </a:xfrm>
          <a:prstGeom prst="rect">
            <a:avLst/>
          </a:prstGeom>
          <a:solidFill>
            <a:schemeClr val="accent4">
              <a:lumMod val="40000"/>
              <a:lumOff val="60000"/>
            </a:schemeClr>
          </a:solidFill>
        </p:spPr>
        <p:txBody>
          <a:bodyPr wrap="square" rtlCol="0">
            <a:spAutoFit/>
          </a:bodyPr>
          <a:lstStyle/>
          <a:p>
            <a:pPr marL="285750" marR="0" indent="-285750">
              <a:lnSpc>
                <a:spcPct val="115000"/>
              </a:lnSpc>
              <a:spcBef>
                <a:spcPts val="0"/>
              </a:spcBef>
              <a:spcAft>
                <a:spcPts val="1000"/>
              </a:spcAft>
              <a:buFont typeface="Wingdings" charset="2"/>
              <a:buChar char="ü"/>
            </a:pPr>
            <a:r>
              <a:rPr lang="en-US" sz="1400" dirty="0" smtClean="0">
                <a:latin typeface="Tahoma"/>
                <a:ea typeface="Calibri"/>
                <a:cs typeface="Tahoma"/>
              </a:rPr>
              <a:t>Understand the pathogenesis of the AIDS syndrome.</a:t>
            </a:r>
            <a:endParaRPr lang="en-US" sz="1400" dirty="0">
              <a:latin typeface="Tahoma"/>
              <a:ea typeface="Calibri"/>
              <a:cs typeface="Tahoma"/>
            </a:endParaRPr>
          </a:p>
        </p:txBody>
      </p:sp>
      <p:sp>
        <p:nvSpPr>
          <p:cNvPr id="11" name="TextBox 10"/>
          <p:cNvSpPr txBox="1"/>
          <p:nvPr/>
        </p:nvSpPr>
        <p:spPr>
          <a:xfrm>
            <a:off x="102476" y="479778"/>
            <a:ext cx="6653048" cy="3170099"/>
          </a:xfrm>
          <a:prstGeom prst="rect">
            <a:avLst/>
          </a:prstGeom>
          <a:noFill/>
        </p:spPr>
        <p:txBody>
          <a:bodyPr wrap="square" rtlCol="0">
            <a:spAutoFit/>
          </a:bodyPr>
          <a:lstStyle/>
          <a:p>
            <a:r>
              <a:rPr lang="en-US" b="1" dirty="0" smtClean="0">
                <a:solidFill>
                  <a:srgbClr val="C00000"/>
                </a:solidFill>
                <a:latin typeface="Tahoma" charset="0"/>
                <a:ea typeface="Tahoma" charset="0"/>
                <a:cs typeface="Tahoma" charset="0"/>
              </a:rPr>
              <a:t>Pathogenesis of HIV Infection:</a:t>
            </a:r>
          </a:p>
          <a:p>
            <a:endParaRPr lang="en-US" sz="1100" b="1"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The HIV </a:t>
            </a:r>
            <a:r>
              <a:rPr lang="en-US" sz="1300" dirty="0" err="1" smtClean="0">
                <a:latin typeface="Tahoma" charset="0"/>
                <a:ea typeface="Tahoma" charset="0"/>
                <a:cs typeface="Tahoma" charset="0"/>
              </a:rPr>
              <a:t>virion</a:t>
            </a:r>
            <a:r>
              <a:rPr lang="en-US" sz="1300" dirty="0" smtClean="0">
                <a:latin typeface="Tahoma" charset="0"/>
                <a:ea typeface="Tahoma" charset="0"/>
                <a:cs typeface="Tahoma" charset="0"/>
              </a:rPr>
              <a:t> expresses a cell surface protein/antigen called </a:t>
            </a:r>
            <a:r>
              <a:rPr lang="en-US" sz="1300" dirty="0" smtClean="0">
                <a:solidFill>
                  <a:srgbClr val="C00000"/>
                </a:solidFill>
                <a:latin typeface="Tahoma" charset="0"/>
                <a:ea typeface="Tahoma" charset="0"/>
                <a:cs typeface="Tahoma" charset="0"/>
              </a:rPr>
              <a:t>gp120</a:t>
            </a:r>
            <a:r>
              <a:rPr lang="en-US" sz="1300" dirty="0" smtClean="0">
                <a:latin typeface="Tahoma" charset="0"/>
                <a:ea typeface="Tahoma" charset="0"/>
                <a:cs typeface="Tahoma" charset="0"/>
              </a:rPr>
              <a:t>. </a:t>
            </a:r>
            <a:r>
              <a:rPr lang="en-US" sz="1300" dirty="0" smtClean="0">
                <a:solidFill>
                  <a:schemeClr val="accent3">
                    <a:lumMod val="50000"/>
                  </a:schemeClr>
                </a:solidFill>
                <a:latin typeface="Tahoma" charset="0"/>
                <a:ea typeface="Tahoma" charset="0"/>
                <a:cs typeface="Tahoma" charset="0"/>
              </a:rPr>
              <a:t>They enable the virus to attach itself to different types of cells.</a:t>
            </a: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Gp120 aids in the binding of the virus to the target cells.</a:t>
            </a:r>
          </a:p>
          <a:p>
            <a:pPr marL="285750" indent="-285750">
              <a:buFont typeface="Wingdings" charset="2"/>
              <a:buChar char="Ø"/>
            </a:pPr>
            <a:r>
              <a:rPr lang="en-US" sz="1300" dirty="0" smtClean="0">
                <a:latin typeface="Tahoma" charset="0"/>
                <a:ea typeface="Tahoma" charset="0"/>
                <a:cs typeface="Tahoma" charset="0"/>
              </a:rPr>
              <a:t>Once the virus enters the human body it attaches itself to the target cell </a:t>
            </a:r>
            <a:r>
              <a:rPr lang="en-US" sz="1300" dirty="0" smtClean="0">
                <a:solidFill>
                  <a:srgbClr val="C00000"/>
                </a:solidFill>
                <a:latin typeface="Tahoma" charset="0"/>
                <a:ea typeface="Tahoma" charset="0"/>
                <a:cs typeface="Tahoma" charset="0"/>
              </a:rPr>
              <a:t>via the CD4 receptors</a:t>
            </a:r>
            <a:r>
              <a:rPr lang="en-US" sz="1300" dirty="0" smtClean="0">
                <a:latin typeface="Tahoma" charset="0"/>
                <a:ea typeface="Tahoma" charset="0"/>
                <a:cs typeface="Tahoma" charset="0"/>
              </a:rPr>
              <a:t> on the surface of the target cell and therefore gains entry into the target cell.</a:t>
            </a:r>
          </a:p>
          <a:p>
            <a:pPr marL="285750" indent="-285750">
              <a:buFont typeface="Wingdings" charset="2"/>
              <a:buChar char="Ø"/>
            </a:pPr>
            <a:r>
              <a:rPr lang="en-US" sz="1300" dirty="0" smtClean="0">
                <a:solidFill>
                  <a:srgbClr val="C00000"/>
                </a:solidFill>
                <a:latin typeface="Tahoma" charset="0"/>
                <a:ea typeface="Tahoma" charset="0"/>
                <a:cs typeface="Tahoma" charset="0"/>
              </a:rPr>
              <a:t>Gp120</a:t>
            </a:r>
            <a:r>
              <a:rPr lang="en-US" sz="1300" dirty="0" smtClean="0">
                <a:latin typeface="Tahoma" charset="0"/>
                <a:ea typeface="Tahoma" charset="0"/>
                <a:cs typeface="Tahoma" charset="0"/>
              </a:rPr>
              <a:t> </a:t>
            </a:r>
            <a:r>
              <a:rPr lang="en-US" sz="1300" dirty="0" smtClean="0">
                <a:solidFill>
                  <a:schemeClr val="accent3">
                    <a:lumMod val="50000"/>
                  </a:schemeClr>
                </a:solidFill>
                <a:latin typeface="Tahoma" charset="0"/>
                <a:ea typeface="Tahoma" charset="0"/>
                <a:cs typeface="Tahoma" charset="0"/>
              </a:rPr>
              <a:t>on the surface of the virus</a:t>
            </a:r>
            <a:r>
              <a:rPr lang="en-US" sz="1300" dirty="0" smtClean="0">
                <a:latin typeface="Tahoma" charset="0"/>
                <a:ea typeface="Tahoma" charset="0"/>
                <a:cs typeface="Tahoma" charset="0"/>
              </a:rPr>
              <a:t> is responsible for tropism/attraction to </a:t>
            </a:r>
            <a:r>
              <a:rPr lang="en-US" sz="1300" dirty="0" smtClean="0">
                <a:solidFill>
                  <a:srgbClr val="C00000"/>
                </a:solidFill>
                <a:latin typeface="Tahoma" charset="0"/>
                <a:ea typeface="Tahoma" charset="0"/>
                <a:cs typeface="Tahoma" charset="0"/>
              </a:rPr>
              <a:t>CD4 receptors</a:t>
            </a:r>
            <a:r>
              <a:rPr lang="en-US" sz="1300" dirty="0" smtClean="0">
                <a:latin typeface="Tahoma" charset="0"/>
                <a:ea typeface="Tahoma" charset="0"/>
                <a:cs typeface="Tahoma" charset="0"/>
              </a:rPr>
              <a:t> </a:t>
            </a:r>
            <a:r>
              <a:rPr lang="en-US" sz="1300" dirty="0" smtClean="0">
                <a:solidFill>
                  <a:schemeClr val="accent3">
                    <a:lumMod val="50000"/>
                  </a:schemeClr>
                </a:solidFill>
                <a:latin typeface="Tahoma" charset="0"/>
                <a:ea typeface="Tahoma" charset="0"/>
                <a:cs typeface="Tahoma" charset="0"/>
              </a:rPr>
              <a:t>on the surface of the host cell</a:t>
            </a:r>
            <a:r>
              <a:rPr lang="en-US" sz="1300" dirty="0" smtClean="0">
                <a:latin typeface="Tahoma" charset="0"/>
                <a:ea typeface="Tahoma" charset="0"/>
                <a:cs typeface="Tahoma" charset="0"/>
              </a:rPr>
              <a:t>, this function helps in entry of HIV into the host cell.</a:t>
            </a:r>
          </a:p>
          <a:p>
            <a:pPr marL="285750" indent="-285750">
              <a:buFont typeface="Wingdings" charset="2"/>
              <a:buChar char="Ø"/>
            </a:pPr>
            <a:r>
              <a:rPr lang="en-US" sz="1300" dirty="0" smtClean="0">
                <a:latin typeface="Tahoma" charset="0"/>
                <a:ea typeface="Tahoma" charset="0"/>
                <a:cs typeface="Tahoma" charset="0"/>
              </a:rPr>
              <a:t>In addition, gp120 also binds to two co-receptors CXCR4 and CCR5 on the host cell surface, they also assist in the entry of the virus into the host cell.</a:t>
            </a:r>
          </a:p>
          <a:p>
            <a:pPr marL="285750" indent="-285750">
              <a:buFont typeface="Wingdings" charset="2"/>
              <a:buChar char="Ø"/>
            </a:pPr>
            <a:r>
              <a:rPr lang="en-US" sz="1300" dirty="0" smtClean="0">
                <a:solidFill>
                  <a:srgbClr val="C00000"/>
                </a:solidFill>
                <a:latin typeface="Tahoma" charset="0"/>
                <a:ea typeface="Tahoma" charset="0"/>
                <a:cs typeface="Tahoma" charset="0"/>
              </a:rPr>
              <a:t>The T-lymphocytes have surface CD4 receptors</a:t>
            </a:r>
            <a:r>
              <a:rPr lang="en-US" sz="1300" dirty="0" smtClean="0">
                <a:latin typeface="Tahoma" charset="0"/>
                <a:ea typeface="Tahoma" charset="0"/>
                <a:cs typeface="Tahoma" charset="0"/>
              </a:rPr>
              <a:t> (CD4+ T-lymphocytes) to which HIV can attach to promote entry into the cell.</a:t>
            </a:r>
            <a:endParaRPr lang="en-US" sz="1200" dirty="0">
              <a:latin typeface="Tahoma" charset="0"/>
              <a:ea typeface="Tahoma" charset="0"/>
              <a:cs typeface="Tahoma" charset="0"/>
            </a:endParaRPr>
          </a:p>
        </p:txBody>
      </p:sp>
      <p:pic>
        <p:nvPicPr>
          <p:cNvPr id="8" name="Picture 7"/>
          <p:cNvPicPr>
            <a:picLocks noChangeAspect="1"/>
          </p:cNvPicPr>
          <p:nvPr/>
        </p:nvPicPr>
        <p:blipFill>
          <a:blip r:embed="rId3"/>
          <a:stretch>
            <a:fillRect/>
          </a:stretch>
        </p:blipFill>
        <p:spPr>
          <a:xfrm>
            <a:off x="102476" y="3831596"/>
            <a:ext cx="2005724" cy="1598957"/>
          </a:xfrm>
          <a:prstGeom prst="rect">
            <a:avLst/>
          </a:prstGeom>
          <a:effectLst/>
        </p:spPr>
      </p:pic>
      <p:sp>
        <p:nvSpPr>
          <p:cNvPr id="2" name="TextBox 1"/>
          <p:cNvSpPr txBox="1"/>
          <p:nvPr/>
        </p:nvSpPr>
        <p:spPr>
          <a:xfrm>
            <a:off x="2108200" y="3860893"/>
            <a:ext cx="4647324" cy="1569660"/>
          </a:xfrm>
          <a:prstGeom prst="rect">
            <a:avLst/>
          </a:prstGeom>
          <a:noFill/>
          <a:ln>
            <a:solidFill>
              <a:schemeClr val="tx1"/>
            </a:solidFill>
            <a:prstDash val="dashDot"/>
          </a:ln>
        </p:spPr>
        <p:txBody>
          <a:bodyPr wrap="square" rtlCol="0">
            <a:spAutoFit/>
          </a:bodyPr>
          <a:lstStyle/>
          <a:p>
            <a:pPr marL="285750" indent="-285750">
              <a:buFont typeface="Courier New" charset="0"/>
              <a:buChar char="o"/>
            </a:pPr>
            <a:r>
              <a:rPr lang="en-US" sz="1200" dirty="0" smtClean="0">
                <a:latin typeface="Tahoma" charset="0"/>
                <a:ea typeface="Tahoma" charset="0"/>
                <a:cs typeface="Tahoma" charset="0"/>
              </a:rPr>
              <a:t>HIV is shown crossing the mucosa of the genital tract to infect CD4+ T-lymphocytes.</a:t>
            </a:r>
          </a:p>
          <a:p>
            <a:pPr marL="285750" indent="-285750">
              <a:buFont typeface="Courier New" charset="0"/>
              <a:buChar char="o"/>
            </a:pPr>
            <a:r>
              <a:rPr lang="en-US" sz="1200" dirty="0" smtClean="0">
                <a:latin typeface="Tahoma" charset="0"/>
                <a:ea typeface="Tahoma" charset="0"/>
                <a:cs typeface="Tahoma" charset="0"/>
              </a:rPr>
              <a:t>The probability of infection depends </a:t>
            </a:r>
            <a:r>
              <a:rPr lang="en-US" sz="1200" b="1" dirty="0" smtClean="0">
                <a:latin typeface="Tahoma" charset="0"/>
                <a:ea typeface="Tahoma" charset="0"/>
                <a:cs typeface="Tahoma" charset="0"/>
              </a:rPr>
              <a:t>on both the number of the infective HIV </a:t>
            </a:r>
            <a:r>
              <a:rPr lang="en-US" sz="1200" b="1" dirty="0" err="1" smtClean="0">
                <a:latin typeface="Tahoma" charset="0"/>
                <a:ea typeface="Tahoma" charset="0"/>
                <a:cs typeface="Tahoma" charset="0"/>
              </a:rPr>
              <a:t>virions</a:t>
            </a:r>
            <a:r>
              <a:rPr lang="en-US" sz="1200" b="1" dirty="0" smtClean="0">
                <a:latin typeface="Tahoma" charset="0"/>
                <a:ea typeface="Tahoma" charset="0"/>
                <a:cs typeface="Tahoma" charset="0"/>
              </a:rPr>
              <a:t> in the body fluid which contacts the host as well as the number of cells with CD4 receptors available at the site of contact. </a:t>
            </a:r>
            <a:r>
              <a:rPr lang="en-US" sz="1200" b="1" dirty="0" smtClean="0">
                <a:solidFill>
                  <a:schemeClr val="accent3">
                    <a:lumMod val="50000"/>
                  </a:schemeClr>
                </a:solidFill>
                <a:latin typeface="Tahoma" charset="0"/>
                <a:ea typeface="Tahoma" charset="0"/>
                <a:cs typeface="Tahoma" charset="0"/>
              </a:rPr>
              <a:t>That’s why it infects/spreads by blood not through any other organ.</a:t>
            </a:r>
            <a:endParaRPr lang="en-US" sz="1200" dirty="0">
              <a:latin typeface="Tahoma" charset="0"/>
              <a:ea typeface="Tahoma" charset="0"/>
              <a:cs typeface="Tahoma" charset="0"/>
            </a:endParaRPr>
          </a:p>
        </p:txBody>
      </p:sp>
      <p:sp>
        <p:nvSpPr>
          <p:cNvPr id="16" name="TextBox 15"/>
          <p:cNvSpPr txBox="1"/>
          <p:nvPr/>
        </p:nvSpPr>
        <p:spPr>
          <a:xfrm>
            <a:off x="89069" y="5747131"/>
            <a:ext cx="6679862" cy="2492990"/>
          </a:xfrm>
          <a:prstGeom prst="rect">
            <a:avLst/>
          </a:prstGeom>
          <a:noFill/>
        </p:spPr>
        <p:txBody>
          <a:bodyPr wrap="square" rtlCol="0">
            <a:spAutoFit/>
          </a:bodyPr>
          <a:lstStyle/>
          <a:p>
            <a:pPr marL="285750" indent="-285750">
              <a:buFont typeface="Wingdings" charset="2"/>
              <a:buChar char="Ø"/>
            </a:pPr>
            <a:r>
              <a:rPr lang="en-US" sz="1300" dirty="0" smtClean="0">
                <a:latin typeface="Tahoma" charset="0"/>
                <a:ea typeface="Tahoma" charset="0"/>
                <a:cs typeface="Tahoma" charset="0"/>
              </a:rPr>
              <a:t>Retroviruses are </a:t>
            </a:r>
            <a:r>
              <a:rPr lang="en-US" sz="1300" dirty="0" smtClean="0">
                <a:solidFill>
                  <a:srgbClr val="C00000"/>
                </a:solidFill>
                <a:latin typeface="Tahoma" charset="0"/>
                <a:ea typeface="Tahoma" charset="0"/>
                <a:cs typeface="Tahoma" charset="0"/>
              </a:rPr>
              <a:t>unable to replicate outside the living host cells because they only contain RNA and do not contain DNA</a:t>
            </a:r>
            <a:r>
              <a:rPr lang="en-US" sz="1300" dirty="0" smtClean="0">
                <a:latin typeface="Tahoma" charset="0"/>
                <a:ea typeface="Tahoma" charset="0"/>
                <a:cs typeface="Tahoma" charset="0"/>
              </a:rPr>
              <a:t>.</a:t>
            </a:r>
          </a:p>
          <a:p>
            <a:pPr marL="285750" indent="-285750">
              <a:buFont typeface="Wingdings" charset="2"/>
              <a:buChar char="Ø"/>
            </a:pPr>
            <a:r>
              <a:rPr lang="en-US" sz="1300" dirty="0" smtClean="0">
                <a:latin typeface="Tahoma" charset="0"/>
                <a:ea typeface="Tahoma" charset="0"/>
                <a:cs typeface="Tahoma" charset="0"/>
              </a:rPr>
              <a:t>Therefore, once HIV infects a cell, it must use its </a:t>
            </a:r>
            <a:r>
              <a:rPr lang="en-US" sz="1300" b="1" dirty="0" smtClean="0">
                <a:latin typeface="Tahoma" charset="0"/>
                <a:ea typeface="Tahoma" charset="0"/>
                <a:cs typeface="Tahoma" charset="0"/>
              </a:rPr>
              <a:t>reverse transcriptase enzyme </a:t>
            </a:r>
            <a:r>
              <a:rPr lang="en-US" sz="1300" dirty="0" smtClean="0">
                <a:latin typeface="Tahoma" charset="0"/>
                <a:ea typeface="Tahoma" charset="0"/>
                <a:cs typeface="Tahoma" charset="0"/>
              </a:rPr>
              <a:t>to transcribe/convert its RNA to host cell </a:t>
            </a:r>
            <a:r>
              <a:rPr lang="en-US" sz="1300" dirty="0" err="1" smtClean="0">
                <a:latin typeface="Tahoma" charset="0"/>
                <a:ea typeface="Tahoma" charset="0"/>
                <a:cs typeface="Tahoma" charset="0"/>
              </a:rPr>
              <a:t>proviral</a:t>
            </a:r>
            <a:r>
              <a:rPr lang="en-US" sz="1300" dirty="0" smtClean="0">
                <a:latin typeface="Tahoma" charset="0"/>
                <a:ea typeface="Tahoma" charset="0"/>
                <a:cs typeface="Tahoma" charset="0"/>
              </a:rPr>
              <a:t> DNA for replication.</a:t>
            </a:r>
          </a:p>
          <a:p>
            <a:pPr marL="285750" indent="-285750">
              <a:buFont typeface="Wingdings" charset="2"/>
              <a:buChar char="Ø"/>
            </a:pPr>
            <a:r>
              <a:rPr lang="en-US" sz="1300" dirty="0" smtClean="0">
                <a:latin typeface="Tahoma" charset="0"/>
                <a:ea typeface="Tahoma" charset="0"/>
                <a:cs typeface="Tahoma" charset="0"/>
              </a:rPr>
              <a:t>The enzyme reverse transcriptase in the HIV helps in the reverse transcription (i.e. conversion) of RNA to </a:t>
            </a:r>
            <a:r>
              <a:rPr lang="en-US" sz="1300" dirty="0" err="1" smtClean="0">
                <a:latin typeface="Tahoma" charset="0"/>
                <a:ea typeface="Tahoma" charset="0"/>
                <a:cs typeface="Tahoma" charset="0"/>
              </a:rPr>
              <a:t>proviral</a:t>
            </a:r>
            <a:r>
              <a:rPr lang="en-US" sz="1300" dirty="0" smtClean="0">
                <a:latin typeface="Tahoma" charset="0"/>
                <a:ea typeface="Tahoma" charset="0"/>
                <a:cs typeface="Tahoma" charset="0"/>
              </a:rPr>
              <a:t> DNA, the </a:t>
            </a:r>
            <a:r>
              <a:rPr lang="en-US" sz="1300" dirty="0" err="1" smtClean="0">
                <a:latin typeface="Tahoma" charset="0"/>
                <a:ea typeface="Tahoma" charset="0"/>
                <a:cs typeface="Tahoma" charset="0"/>
              </a:rPr>
              <a:t>proviral</a:t>
            </a:r>
            <a:r>
              <a:rPr lang="en-US" sz="1300" dirty="0" smtClean="0">
                <a:latin typeface="Tahoma" charset="0"/>
                <a:ea typeface="Tahoma" charset="0"/>
                <a:cs typeface="Tahoma" charset="0"/>
              </a:rPr>
              <a:t> HIV DNA is then inserted into host cell genomic DNA by the </a:t>
            </a:r>
            <a:r>
              <a:rPr lang="en-US" sz="1300" b="1" dirty="0" err="1" smtClean="0">
                <a:latin typeface="Tahoma" charset="0"/>
                <a:ea typeface="Tahoma" charset="0"/>
                <a:cs typeface="Tahoma" charset="0"/>
              </a:rPr>
              <a:t>integrase</a:t>
            </a:r>
            <a:r>
              <a:rPr lang="en-US" sz="1300" dirty="0" smtClean="0">
                <a:latin typeface="Tahoma" charset="0"/>
                <a:ea typeface="Tahoma" charset="0"/>
                <a:cs typeface="Tahoma" charset="0"/>
              </a:rPr>
              <a:t> enzyme.</a:t>
            </a:r>
          </a:p>
          <a:p>
            <a:pPr marL="285750" indent="-285750">
              <a:buFont typeface="Wingdings" charset="2"/>
              <a:buChar char="Ø"/>
            </a:pPr>
            <a:r>
              <a:rPr lang="en-US" sz="1300" dirty="0" smtClean="0">
                <a:latin typeface="Tahoma" charset="0"/>
                <a:ea typeface="Tahoma" charset="0"/>
                <a:cs typeface="Tahoma" charset="0"/>
              </a:rPr>
              <a:t>Once the HIV </a:t>
            </a:r>
            <a:r>
              <a:rPr lang="en-US" sz="1300" dirty="0" err="1" smtClean="0">
                <a:latin typeface="Tahoma" charset="0"/>
                <a:ea typeface="Tahoma" charset="0"/>
                <a:cs typeface="Tahoma" charset="0"/>
              </a:rPr>
              <a:t>proviral</a:t>
            </a:r>
            <a:r>
              <a:rPr lang="en-US" sz="1300" dirty="0" smtClean="0">
                <a:latin typeface="Tahoma" charset="0"/>
                <a:ea typeface="Tahoma" charset="0"/>
                <a:cs typeface="Tahoma" charset="0"/>
              </a:rPr>
              <a:t> DNA is within the infected cell’s genome, the HIV provirus is replicated by the host cell to produce additional HIV </a:t>
            </a:r>
            <a:r>
              <a:rPr lang="en-US" sz="1300" dirty="0" err="1" smtClean="0">
                <a:latin typeface="Tahoma" charset="0"/>
                <a:ea typeface="Tahoma" charset="0"/>
                <a:cs typeface="Tahoma" charset="0"/>
              </a:rPr>
              <a:t>virions</a:t>
            </a:r>
            <a:r>
              <a:rPr lang="en-US" sz="1300" dirty="0" smtClean="0">
                <a:latin typeface="Tahoma" charset="0"/>
                <a:ea typeface="Tahoma" charset="0"/>
                <a:cs typeface="Tahoma" charset="0"/>
              </a:rPr>
              <a:t> which are released by surface budding.</a:t>
            </a:r>
          </a:p>
          <a:p>
            <a:pPr marL="285750" indent="-285750">
              <a:buFont typeface="Wingdings" charset="2"/>
              <a:buChar char="Ø"/>
            </a:pPr>
            <a:r>
              <a:rPr lang="en-US" sz="1300" dirty="0" smtClean="0">
                <a:latin typeface="Tahoma" charset="0"/>
                <a:ea typeface="Tahoma" charset="0"/>
                <a:cs typeface="Tahoma" charset="0"/>
              </a:rPr>
              <a:t>Alternatively, the infected cells can undergo lysis with release of new HIV </a:t>
            </a:r>
            <a:r>
              <a:rPr lang="en-US" sz="1300" dirty="0" err="1" smtClean="0">
                <a:latin typeface="Tahoma" charset="0"/>
                <a:ea typeface="Tahoma" charset="0"/>
                <a:cs typeface="Tahoma" charset="0"/>
              </a:rPr>
              <a:t>virions</a:t>
            </a:r>
            <a:r>
              <a:rPr lang="en-US" sz="1300" dirty="0" smtClean="0">
                <a:latin typeface="Tahoma" charset="0"/>
                <a:ea typeface="Tahoma" charset="0"/>
                <a:cs typeface="Tahoma" charset="0"/>
              </a:rPr>
              <a:t> which can then infect additional cells.</a:t>
            </a:r>
            <a:endParaRPr lang="en-US" sz="1300" dirty="0">
              <a:latin typeface="Tahoma" charset="0"/>
              <a:ea typeface="Tahoma" charset="0"/>
              <a:cs typeface="Tahoma" charset="0"/>
            </a:endParaRPr>
          </a:p>
        </p:txBody>
      </p:sp>
    </p:spTree>
    <p:extLst>
      <p:ext uri="{BB962C8B-B14F-4D97-AF65-F5344CB8AC3E}">
        <p14:creationId xmlns:p14="http://schemas.microsoft.com/office/powerpoint/2010/main" val="98715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6" name="TextBox 15"/>
          <p:cNvSpPr txBox="1"/>
          <p:nvPr/>
        </p:nvSpPr>
        <p:spPr>
          <a:xfrm>
            <a:off x="25569" y="5151961"/>
            <a:ext cx="6679862" cy="2446824"/>
          </a:xfrm>
          <a:prstGeom prst="rect">
            <a:avLst/>
          </a:prstGeom>
          <a:noFill/>
        </p:spPr>
        <p:txBody>
          <a:bodyPr wrap="square" rtlCol="0">
            <a:spAutoFit/>
          </a:bodyPr>
          <a:lstStyle/>
          <a:p>
            <a:pPr algn="ctr"/>
            <a:r>
              <a:rPr lang="en-US" b="1" dirty="0" smtClean="0">
                <a:latin typeface="Tahoma" charset="0"/>
                <a:ea typeface="Tahoma" charset="0"/>
                <a:cs typeface="Tahoma" charset="0"/>
              </a:rPr>
              <a:t>Doctor’s explanation of the pathogenesis </a:t>
            </a:r>
            <a:r>
              <a:rPr lang="en-US" sz="1100" b="1" dirty="0" smtClean="0">
                <a:solidFill>
                  <a:schemeClr val="bg1">
                    <a:lumMod val="50000"/>
                  </a:schemeClr>
                </a:solidFill>
                <a:latin typeface="Tahoma" charset="0"/>
                <a:ea typeface="Tahoma" charset="0"/>
                <a:cs typeface="Tahoma" charset="0"/>
              </a:rPr>
              <a:t>(as a summary)</a:t>
            </a:r>
            <a:endParaRPr lang="en-US" b="1" dirty="0" smtClean="0">
              <a:solidFill>
                <a:schemeClr val="bg1">
                  <a:lumMod val="50000"/>
                </a:schemeClr>
              </a:solidFill>
              <a:latin typeface="Tahoma" charset="0"/>
              <a:ea typeface="Tahoma" charset="0"/>
              <a:cs typeface="Tahoma" charset="0"/>
            </a:endParaRPr>
          </a:p>
          <a:p>
            <a:pPr algn="ctr"/>
            <a:endParaRPr lang="en-US" b="1" dirty="0">
              <a:latin typeface="Tahoma" charset="0"/>
              <a:ea typeface="Tahoma" charset="0"/>
              <a:cs typeface="Tahoma" charset="0"/>
            </a:endParaRPr>
          </a:p>
          <a:p>
            <a:pPr marL="342900" indent="-342900">
              <a:buFont typeface="+mj-lt"/>
              <a:buAutoNum type="arabicPeriod"/>
            </a:pPr>
            <a:r>
              <a:rPr lang="en-US" sz="1300" dirty="0" smtClean="0">
                <a:solidFill>
                  <a:schemeClr val="accent3">
                    <a:lumMod val="50000"/>
                  </a:schemeClr>
                </a:solidFill>
                <a:latin typeface="Tahoma" charset="0"/>
                <a:ea typeface="Tahoma" charset="0"/>
                <a:cs typeface="Tahoma" charset="0"/>
              </a:rPr>
              <a:t>Once the virus is attached through gp120 to CD4 cells, it will insert its RNA into the cytoplasm to the nucleus.</a:t>
            </a:r>
          </a:p>
          <a:p>
            <a:pPr marL="342900" indent="-342900">
              <a:buFont typeface="+mj-lt"/>
              <a:buAutoNum type="arabicPeriod"/>
            </a:pPr>
            <a:r>
              <a:rPr lang="en-US" sz="1300" dirty="0" smtClean="0">
                <a:solidFill>
                  <a:schemeClr val="accent3">
                    <a:lumMod val="50000"/>
                  </a:schemeClr>
                </a:solidFill>
                <a:latin typeface="Tahoma" charset="0"/>
                <a:ea typeface="Tahoma" charset="0"/>
                <a:cs typeface="Tahoma" charset="0"/>
              </a:rPr>
              <a:t>It will use its enzyme </a:t>
            </a:r>
            <a:r>
              <a:rPr lang="en-US" sz="1300" b="1" dirty="0" smtClean="0">
                <a:solidFill>
                  <a:schemeClr val="accent3">
                    <a:lumMod val="50000"/>
                  </a:schemeClr>
                </a:solidFill>
                <a:latin typeface="Tahoma" charset="0"/>
                <a:ea typeface="Tahoma" charset="0"/>
                <a:cs typeface="Tahoma" charset="0"/>
              </a:rPr>
              <a:t>reverse transcriptase </a:t>
            </a:r>
            <a:r>
              <a:rPr lang="en-US" sz="1300" dirty="0" smtClean="0">
                <a:solidFill>
                  <a:schemeClr val="accent3">
                    <a:lumMod val="50000"/>
                  </a:schemeClr>
                </a:solidFill>
                <a:latin typeface="Tahoma" charset="0"/>
                <a:ea typeface="Tahoma" charset="0"/>
                <a:cs typeface="Tahoma" charset="0"/>
              </a:rPr>
              <a:t>to convert RNA to </a:t>
            </a:r>
            <a:r>
              <a:rPr lang="en-US" sz="1300" dirty="0" err="1" smtClean="0">
                <a:solidFill>
                  <a:schemeClr val="accent3">
                    <a:lumMod val="50000"/>
                  </a:schemeClr>
                </a:solidFill>
                <a:latin typeface="Tahoma" charset="0"/>
                <a:ea typeface="Tahoma" charset="0"/>
                <a:cs typeface="Tahoma" charset="0"/>
              </a:rPr>
              <a:t>proviral</a:t>
            </a:r>
            <a:r>
              <a:rPr lang="en-US" sz="1300" dirty="0" smtClean="0">
                <a:solidFill>
                  <a:schemeClr val="accent3">
                    <a:lumMod val="50000"/>
                  </a:schemeClr>
                </a:solidFill>
                <a:latin typeface="Tahoma" charset="0"/>
                <a:ea typeface="Tahoma" charset="0"/>
                <a:cs typeface="Tahoma" charset="0"/>
              </a:rPr>
              <a:t> DNA.</a:t>
            </a:r>
          </a:p>
          <a:p>
            <a:pPr marL="342900" indent="-342900">
              <a:buFont typeface="+mj-lt"/>
              <a:buAutoNum type="arabicPeriod"/>
            </a:pPr>
            <a:r>
              <a:rPr lang="en-US" sz="1300" dirty="0" smtClean="0">
                <a:solidFill>
                  <a:schemeClr val="accent3">
                    <a:lumMod val="50000"/>
                  </a:schemeClr>
                </a:solidFill>
                <a:latin typeface="Tahoma" charset="0"/>
                <a:ea typeface="Tahoma" charset="0"/>
                <a:cs typeface="Tahoma" charset="0"/>
              </a:rPr>
              <a:t>Then it uses its second enzyme </a:t>
            </a:r>
            <a:r>
              <a:rPr lang="en-US" sz="1300" b="1" dirty="0" err="1" smtClean="0">
                <a:solidFill>
                  <a:schemeClr val="accent3">
                    <a:lumMod val="50000"/>
                  </a:schemeClr>
                </a:solidFill>
                <a:latin typeface="Tahoma" charset="0"/>
                <a:ea typeface="Tahoma" charset="0"/>
                <a:cs typeface="Tahoma" charset="0"/>
              </a:rPr>
              <a:t>integrase</a:t>
            </a:r>
            <a:r>
              <a:rPr lang="en-US" sz="1300" dirty="0" smtClean="0">
                <a:solidFill>
                  <a:schemeClr val="accent3">
                    <a:lumMod val="50000"/>
                  </a:schemeClr>
                </a:solidFill>
                <a:latin typeface="Tahoma" charset="0"/>
                <a:ea typeface="Tahoma" charset="0"/>
                <a:cs typeface="Tahoma" charset="0"/>
              </a:rPr>
              <a:t> to integrate the viral DNA into the host’s DNA so the viral DNA becomes part of the host’s DNA.</a:t>
            </a:r>
          </a:p>
          <a:p>
            <a:pPr marL="342900" indent="-342900">
              <a:buFont typeface="+mj-lt"/>
              <a:buAutoNum type="arabicPeriod"/>
            </a:pPr>
            <a:r>
              <a:rPr lang="en-US" sz="1300" dirty="0" smtClean="0">
                <a:solidFill>
                  <a:schemeClr val="accent3">
                    <a:lumMod val="50000"/>
                  </a:schemeClr>
                </a:solidFill>
                <a:latin typeface="Tahoma" charset="0"/>
                <a:ea typeface="Tahoma" charset="0"/>
                <a:cs typeface="Tahoma" charset="0"/>
              </a:rPr>
              <a:t>Then it will use the host’s proteins, enzymes or glycoproteins to replicate within the cell.</a:t>
            </a:r>
          </a:p>
          <a:p>
            <a:pPr marL="342900" indent="-342900">
              <a:buFont typeface="+mj-lt"/>
              <a:buAutoNum type="arabicPeriod"/>
            </a:pPr>
            <a:r>
              <a:rPr lang="en-US" sz="1300" dirty="0" smtClean="0">
                <a:solidFill>
                  <a:schemeClr val="accent3">
                    <a:lumMod val="50000"/>
                  </a:schemeClr>
                </a:solidFill>
                <a:latin typeface="Tahoma" charset="0"/>
                <a:ea typeface="Tahoma" charset="0"/>
                <a:cs typeface="Tahoma" charset="0"/>
              </a:rPr>
              <a:t>Then the new millions of </a:t>
            </a:r>
            <a:r>
              <a:rPr lang="en-US" sz="1300" dirty="0" err="1" smtClean="0">
                <a:solidFill>
                  <a:schemeClr val="accent3">
                    <a:lumMod val="50000"/>
                  </a:schemeClr>
                </a:solidFill>
                <a:latin typeface="Tahoma" charset="0"/>
                <a:ea typeface="Tahoma" charset="0"/>
                <a:cs typeface="Tahoma" charset="0"/>
              </a:rPr>
              <a:t>virions</a:t>
            </a:r>
            <a:r>
              <a:rPr lang="en-US" sz="1300" dirty="0" smtClean="0">
                <a:solidFill>
                  <a:schemeClr val="accent3">
                    <a:lumMod val="50000"/>
                  </a:schemeClr>
                </a:solidFill>
                <a:latin typeface="Tahoma" charset="0"/>
                <a:ea typeface="Tahoma" charset="0"/>
                <a:cs typeface="Tahoma" charset="0"/>
              </a:rPr>
              <a:t> will leave the cell by either </a:t>
            </a:r>
            <a:r>
              <a:rPr lang="en-US" sz="1300" b="1" dirty="0" smtClean="0">
                <a:solidFill>
                  <a:schemeClr val="accent3">
                    <a:lumMod val="50000"/>
                  </a:schemeClr>
                </a:solidFill>
                <a:latin typeface="Tahoma" charset="0"/>
                <a:ea typeface="Tahoma" charset="0"/>
                <a:cs typeface="Tahoma" charset="0"/>
              </a:rPr>
              <a:t>surface budding</a:t>
            </a:r>
            <a:r>
              <a:rPr lang="en-US" sz="1300" dirty="0" smtClean="0">
                <a:solidFill>
                  <a:schemeClr val="accent3">
                    <a:lumMod val="50000"/>
                  </a:schemeClr>
                </a:solidFill>
                <a:latin typeface="Tahoma" charset="0"/>
                <a:ea typeface="Tahoma" charset="0"/>
                <a:cs typeface="Tahoma" charset="0"/>
              </a:rPr>
              <a:t> or </a:t>
            </a:r>
            <a:r>
              <a:rPr lang="en-US" sz="1300" b="1" dirty="0" smtClean="0">
                <a:solidFill>
                  <a:schemeClr val="accent3">
                    <a:lumMod val="50000"/>
                  </a:schemeClr>
                </a:solidFill>
                <a:latin typeface="Tahoma" charset="0"/>
                <a:ea typeface="Tahoma" charset="0"/>
                <a:cs typeface="Tahoma" charset="0"/>
              </a:rPr>
              <a:t>lysis</a:t>
            </a:r>
            <a:r>
              <a:rPr lang="en-US" sz="1300" dirty="0" smtClean="0">
                <a:solidFill>
                  <a:schemeClr val="accent3">
                    <a:lumMod val="50000"/>
                  </a:schemeClr>
                </a:solidFill>
                <a:latin typeface="Tahoma" charset="0"/>
                <a:ea typeface="Tahoma" charset="0"/>
                <a:cs typeface="Tahoma" charset="0"/>
              </a:rPr>
              <a:t> of the cell.</a:t>
            </a:r>
            <a:endParaRPr lang="en-US" sz="1300" dirty="0">
              <a:solidFill>
                <a:schemeClr val="accent3">
                  <a:lumMod val="50000"/>
                </a:schemeClr>
              </a:solidFill>
              <a:latin typeface="Tahoma" charset="0"/>
              <a:ea typeface="Tahoma" charset="0"/>
              <a:cs typeface="Tahoma" charset="0"/>
            </a:endParaRPr>
          </a:p>
        </p:txBody>
      </p:sp>
      <p:sp>
        <p:nvSpPr>
          <p:cNvPr id="17" name="TextBox 16"/>
          <p:cNvSpPr txBox="1"/>
          <p:nvPr/>
        </p:nvSpPr>
        <p:spPr>
          <a:xfrm>
            <a:off x="570336" y="2042258"/>
            <a:ext cx="5602036" cy="430887"/>
          </a:xfrm>
          <a:prstGeom prst="rect">
            <a:avLst/>
          </a:prstGeom>
          <a:noFill/>
        </p:spPr>
        <p:txBody>
          <a:bodyPr wrap="square" rtlCol="0">
            <a:spAutoFit/>
          </a:bodyPr>
          <a:lstStyle/>
          <a:p>
            <a:r>
              <a:rPr lang="en-US" sz="1100" dirty="0" smtClean="0">
                <a:latin typeface="Tahoma" charset="0"/>
                <a:ea typeface="Tahoma" charset="0"/>
                <a:cs typeface="Tahoma" charset="0"/>
              </a:rPr>
              <a:t>A Langerhans cell in the epithelium is shown in red in this diagram. </a:t>
            </a:r>
            <a:r>
              <a:rPr lang="en-US" sz="1100" dirty="0" smtClean="0">
                <a:solidFill>
                  <a:schemeClr val="accent3">
                    <a:lumMod val="50000"/>
                  </a:schemeClr>
                </a:solidFill>
                <a:latin typeface="Tahoma" charset="0"/>
                <a:ea typeface="Tahoma" charset="0"/>
                <a:cs typeface="Tahoma" charset="0"/>
              </a:rPr>
              <a:t>Infects the damaged skin not the intact one.</a:t>
            </a:r>
            <a:endParaRPr lang="en-US" sz="1100" dirty="0">
              <a:latin typeface="Tahoma" charset="0"/>
              <a:ea typeface="Tahoma" charset="0"/>
              <a:cs typeface="Tahoma" charset="0"/>
            </a:endParaRPr>
          </a:p>
        </p:txBody>
      </p:sp>
      <p:pic>
        <p:nvPicPr>
          <p:cNvPr id="18" name="Picture 17"/>
          <p:cNvPicPr>
            <a:picLocks noChangeAspect="1"/>
          </p:cNvPicPr>
          <p:nvPr/>
        </p:nvPicPr>
        <p:blipFill>
          <a:blip r:embed="rId3"/>
          <a:stretch>
            <a:fillRect/>
          </a:stretch>
        </p:blipFill>
        <p:spPr>
          <a:xfrm>
            <a:off x="647700" y="592865"/>
            <a:ext cx="5435600" cy="1449394"/>
          </a:xfrm>
          <a:prstGeom prst="rect">
            <a:avLst/>
          </a:prstGeom>
          <a:effectLst/>
        </p:spPr>
      </p:pic>
      <p:pic>
        <p:nvPicPr>
          <p:cNvPr id="19" name="Picture 18"/>
          <p:cNvPicPr>
            <a:picLocks noChangeAspect="1"/>
          </p:cNvPicPr>
          <p:nvPr/>
        </p:nvPicPr>
        <p:blipFill>
          <a:blip r:embed="rId4"/>
          <a:stretch>
            <a:fillRect/>
          </a:stretch>
        </p:blipFill>
        <p:spPr>
          <a:xfrm>
            <a:off x="647700" y="2790680"/>
            <a:ext cx="5435600" cy="1559994"/>
          </a:xfrm>
          <a:prstGeom prst="rect">
            <a:avLst/>
          </a:prstGeom>
        </p:spPr>
      </p:pic>
      <p:sp>
        <p:nvSpPr>
          <p:cNvPr id="20" name="TextBox 19"/>
          <p:cNvSpPr txBox="1"/>
          <p:nvPr/>
        </p:nvSpPr>
        <p:spPr>
          <a:xfrm>
            <a:off x="647700" y="4350672"/>
            <a:ext cx="5435600" cy="261610"/>
          </a:xfrm>
          <a:prstGeom prst="rect">
            <a:avLst/>
          </a:prstGeom>
          <a:noFill/>
        </p:spPr>
        <p:txBody>
          <a:bodyPr wrap="square" rtlCol="0">
            <a:spAutoFit/>
          </a:bodyPr>
          <a:lstStyle/>
          <a:p>
            <a:r>
              <a:rPr lang="en-US" sz="1100" dirty="0" smtClean="0">
                <a:latin typeface="Tahoma" charset="0"/>
                <a:ea typeface="Tahoma" charset="0"/>
                <a:cs typeface="Tahoma" charset="0"/>
              </a:rPr>
              <a:t>HIV viral particles are seen adjacent to the cell surface in the electron micrograph.</a:t>
            </a:r>
            <a:endParaRPr lang="en-US" sz="1100" dirty="0">
              <a:latin typeface="Tahoma" charset="0"/>
              <a:ea typeface="Tahoma" charset="0"/>
              <a:cs typeface="Tahoma" charset="0"/>
            </a:endParaRPr>
          </a:p>
        </p:txBody>
      </p:sp>
    </p:spTree>
    <p:extLst>
      <p:ext uri="{BB962C8B-B14F-4D97-AF65-F5344CB8AC3E}">
        <p14:creationId xmlns:p14="http://schemas.microsoft.com/office/powerpoint/2010/main" val="79328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1" name="TextBox 10"/>
          <p:cNvSpPr txBox="1"/>
          <p:nvPr/>
        </p:nvSpPr>
        <p:spPr>
          <a:xfrm>
            <a:off x="102476" y="247588"/>
            <a:ext cx="6653048" cy="7309693"/>
          </a:xfrm>
          <a:prstGeom prst="rect">
            <a:avLst/>
          </a:prstGeom>
          <a:noFill/>
        </p:spPr>
        <p:txBody>
          <a:bodyPr wrap="square" rtlCol="0">
            <a:spAutoFit/>
          </a:bodyPr>
          <a:lstStyle/>
          <a:p>
            <a:r>
              <a:rPr lang="en-US" b="1" dirty="0" smtClean="0">
                <a:latin typeface="Tahoma" charset="0"/>
                <a:ea typeface="Tahoma" charset="0"/>
                <a:cs typeface="Tahoma" charset="0"/>
              </a:rPr>
              <a:t>HIV Infection:</a:t>
            </a:r>
          </a:p>
          <a:p>
            <a:endParaRPr lang="en-US" sz="1300" b="1" dirty="0">
              <a:latin typeface="Tahoma" charset="0"/>
              <a:ea typeface="Tahoma" charset="0"/>
              <a:cs typeface="Tahoma" charset="0"/>
            </a:endParaRPr>
          </a:p>
          <a:p>
            <a:endParaRPr lang="en-US" sz="1300" b="1" dirty="0" smtClean="0">
              <a:latin typeface="Tahoma" charset="0"/>
              <a:ea typeface="Tahoma" charset="0"/>
              <a:cs typeface="Tahoma" charset="0"/>
            </a:endParaRPr>
          </a:p>
          <a:p>
            <a:endParaRPr lang="en-US" sz="1300" b="1" dirty="0">
              <a:latin typeface="Tahoma" charset="0"/>
              <a:ea typeface="Tahoma" charset="0"/>
              <a:cs typeface="Tahoma" charset="0"/>
            </a:endParaRPr>
          </a:p>
          <a:p>
            <a:endParaRPr lang="en-US" sz="1300" b="1" dirty="0" smtClean="0">
              <a:latin typeface="Tahoma" charset="0"/>
              <a:ea typeface="Tahoma" charset="0"/>
              <a:cs typeface="Tahoma" charset="0"/>
            </a:endParaRPr>
          </a:p>
          <a:p>
            <a:endParaRPr lang="en-US" sz="1300" b="1" dirty="0" smtClean="0">
              <a:latin typeface="Tahoma" charset="0"/>
              <a:ea typeface="Tahoma" charset="0"/>
              <a:cs typeface="Tahoma" charset="0"/>
            </a:endParaRPr>
          </a:p>
          <a:p>
            <a:endParaRPr lang="en-US" sz="1300" b="1" dirty="0">
              <a:latin typeface="Tahoma" charset="0"/>
              <a:ea typeface="Tahoma" charset="0"/>
              <a:cs typeface="Tahoma" charset="0"/>
            </a:endParaRPr>
          </a:p>
          <a:p>
            <a:endParaRPr lang="en-US" sz="1300" b="1" dirty="0">
              <a:latin typeface="Tahoma" charset="0"/>
              <a:ea typeface="Tahoma" charset="0"/>
              <a:cs typeface="Tahoma" charset="0"/>
            </a:endParaRPr>
          </a:p>
          <a:p>
            <a:endParaRPr lang="en-US" b="1"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Macrophages and Langerhans cells are both important as </a:t>
            </a:r>
            <a:r>
              <a:rPr lang="en-US" sz="1300" b="1" dirty="0" smtClean="0">
                <a:latin typeface="Tahoma" charset="0"/>
                <a:ea typeface="Tahoma" charset="0"/>
                <a:cs typeface="Tahoma" charset="0"/>
              </a:rPr>
              <a:t>reservoirs</a:t>
            </a:r>
            <a:r>
              <a:rPr lang="en-US" sz="1300" dirty="0" smtClean="0">
                <a:latin typeface="Tahoma" charset="0"/>
                <a:ea typeface="Tahoma" charset="0"/>
                <a:cs typeface="Tahoma" charset="0"/>
              </a:rPr>
              <a:t> and vectors for the spread of HIV in the body including the CNS.</a:t>
            </a:r>
          </a:p>
          <a:p>
            <a:pPr marL="285750" indent="-285750">
              <a:buFont typeface="Wingdings" charset="2"/>
              <a:buChar char="Ø"/>
            </a:pPr>
            <a:r>
              <a:rPr lang="en-US" sz="1300" dirty="0" smtClean="0">
                <a:latin typeface="Tahoma" charset="0"/>
                <a:ea typeface="Tahoma" charset="0"/>
                <a:cs typeface="Tahoma" charset="0"/>
              </a:rPr>
              <a:t>Both macrophages and Langerhans cells can be infected by HIV but are not destroyed themselves </a:t>
            </a:r>
            <a:r>
              <a:rPr lang="en-US" sz="1300" dirty="0" smtClean="0">
                <a:solidFill>
                  <a:schemeClr val="accent3">
                    <a:lumMod val="50000"/>
                  </a:schemeClr>
                </a:solidFill>
                <a:latin typeface="Tahoma" charset="0"/>
                <a:ea typeface="Tahoma" charset="0"/>
                <a:cs typeface="Tahoma" charset="0"/>
              </a:rPr>
              <a:t>(they don’t undergo lysis, this way they work as reservoirs)</a:t>
            </a:r>
            <a:r>
              <a:rPr lang="en-US" sz="1300" dirty="0" smtClean="0">
                <a:latin typeface="Tahoma" charset="0"/>
                <a:ea typeface="Tahoma" charset="0"/>
                <a:cs typeface="Tahoma" charset="0"/>
              </a:rPr>
              <a:t>. HIV can then be carried via these cells elsewhere in the body.</a:t>
            </a:r>
          </a:p>
          <a:p>
            <a:pPr marL="285750" indent="-285750">
              <a:buFont typeface="Wingdings" charset="2"/>
              <a:buChar char="Ø"/>
            </a:pPr>
            <a:r>
              <a:rPr lang="en-US" sz="1300" dirty="0" smtClean="0">
                <a:latin typeface="Tahoma" charset="0"/>
                <a:ea typeface="Tahoma" charset="0"/>
                <a:cs typeface="Tahoma" charset="0"/>
              </a:rPr>
              <a:t>Once the infection extends to the lymph nodes, the HIV </a:t>
            </a:r>
            <a:r>
              <a:rPr lang="en-US" sz="1300" dirty="0" err="1" smtClean="0">
                <a:latin typeface="Tahoma" charset="0"/>
                <a:ea typeface="Tahoma" charset="0"/>
                <a:cs typeface="Tahoma" charset="0"/>
              </a:rPr>
              <a:t>virions</a:t>
            </a:r>
            <a:r>
              <a:rPr lang="en-US" sz="1300" dirty="0" smtClean="0">
                <a:latin typeface="Tahoma" charset="0"/>
                <a:ea typeface="Tahoma" charset="0"/>
                <a:cs typeface="Tahoma" charset="0"/>
              </a:rPr>
              <a:t> are trapped in the processes of follicular </a:t>
            </a:r>
            <a:r>
              <a:rPr lang="en-US" sz="1300" u="sng" dirty="0" smtClean="0">
                <a:latin typeface="Tahoma" charset="0"/>
                <a:ea typeface="Tahoma" charset="0"/>
                <a:cs typeface="Tahoma" charset="0"/>
              </a:rPr>
              <a:t>dendritic cells</a:t>
            </a:r>
            <a:r>
              <a:rPr lang="en-US" sz="1300" dirty="0" smtClean="0">
                <a:latin typeface="Tahoma" charset="0"/>
                <a:ea typeface="Tahoma" charset="0"/>
                <a:cs typeface="Tahoma" charset="0"/>
              </a:rPr>
              <a:t> (FDC’s), where they provide a reservoir and infect CD4+ T-lymphocytes that are passing through the lymph nodes. The FDC’s themselves become infected, but are not destroyed.</a:t>
            </a:r>
          </a:p>
          <a:p>
            <a:pPr marL="285750" indent="-285750">
              <a:buFont typeface="Wingdings" charset="2"/>
              <a:buChar char="Ø"/>
            </a:pPr>
            <a:r>
              <a:rPr lang="en-US" sz="1300" dirty="0" smtClean="0">
                <a:latin typeface="Tahoma" charset="0"/>
                <a:ea typeface="Tahoma" charset="0"/>
                <a:cs typeface="Tahoma" charset="0"/>
              </a:rPr>
              <a:t>The target cells are: </a:t>
            </a:r>
            <a:r>
              <a:rPr lang="en-US" sz="1300" dirty="0" smtClean="0">
                <a:solidFill>
                  <a:schemeClr val="accent3">
                    <a:lumMod val="50000"/>
                  </a:schemeClr>
                </a:solidFill>
                <a:latin typeface="Tahoma" charset="0"/>
                <a:ea typeface="Tahoma" charset="0"/>
                <a:cs typeface="Tahoma" charset="0"/>
              </a:rPr>
              <a:t>are all hematopoietic cells (except for RBCs and granulocytes).</a:t>
            </a:r>
            <a:endParaRPr lang="en-US" sz="1300" dirty="0" smtClean="0">
              <a:latin typeface="Tahoma" charset="0"/>
              <a:ea typeface="Tahoma" charset="0"/>
              <a:cs typeface="Tahoma" charset="0"/>
            </a:endParaRPr>
          </a:p>
          <a:p>
            <a:pPr marL="800100" lvl="1" indent="-342900">
              <a:buFont typeface="+mj-lt"/>
              <a:buAutoNum type="arabicPeriod"/>
            </a:pPr>
            <a:r>
              <a:rPr lang="en-US" sz="1200" dirty="0">
                <a:latin typeface="Tahoma" charset="0"/>
                <a:ea typeface="Tahoma" charset="0"/>
                <a:cs typeface="Tahoma" charset="0"/>
              </a:rPr>
              <a:t>B</a:t>
            </a:r>
            <a:r>
              <a:rPr lang="en-US" sz="1200" dirty="0" smtClean="0">
                <a:latin typeface="Tahoma" charset="0"/>
                <a:ea typeface="Tahoma" charset="0"/>
                <a:cs typeface="Tahoma" charset="0"/>
              </a:rPr>
              <a:t>lood monocytes.</a:t>
            </a:r>
          </a:p>
          <a:p>
            <a:pPr marL="800100" lvl="1" indent="-342900">
              <a:buFont typeface="+mj-lt"/>
              <a:buAutoNum type="arabicPeriod"/>
            </a:pPr>
            <a:r>
              <a:rPr lang="en-US" sz="1200" dirty="0">
                <a:latin typeface="Tahoma" charset="0"/>
                <a:ea typeface="Tahoma" charset="0"/>
                <a:cs typeface="Tahoma" charset="0"/>
              </a:rPr>
              <a:t>T</a:t>
            </a:r>
            <a:r>
              <a:rPr lang="en-US" sz="1200" dirty="0" smtClean="0">
                <a:latin typeface="Tahoma" charset="0"/>
                <a:ea typeface="Tahoma" charset="0"/>
                <a:cs typeface="Tahoma" charset="0"/>
              </a:rPr>
              <a:t>issue macrophages.</a:t>
            </a:r>
          </a:p>
          <a:p>
            <a:pPr marL="800100" lvl="1" indent="-342900">
              <a:buFont typeface="+mj-lt"/>
              <a:buAutoNum type="arabicPeriod"/>
            </a:pPr>
            <a:r>
              <a:rPr lang="en-US" sz="1200" dirty="0" smtClean="0">
                <a:latin typeface="Tahoma" charset="0"/>
                <a:ea typeface="Tahoma" charset="0"/>
                <a:cs typeface="Tahoma" charset="0"/>
              </a:rPr>
              <a:t>T-lymphocytes and B-lymphocytes.</a:t>
            </a:r>
          </a:p>
          <a:p>
            <a:pPr marL="800100" lvl="1" indent="-342900">
              <a:buFont typeface="+mj-lt"/>
              <a:buAutoNum type="arabicPeriod"/>
            </a:pPr>
            <a:r>
              <a:rPr lang="en-US" sz="1200" dirty="0">
                <a:latin typeface="Tahoma" charset="0"/>
                <a:ea typeface="Tahoma" charset="0"/>
                <a:cs typeface="Tahoma" charset="0"/>
              </a:rPr>
              <a:t>N</a:t>
            </a:r>
            <a:r>
              <a:rPr lang="en-US" sz="1200" dirty="0" smtClean="0">
                <a:latin typeface="Tahoma" charset="0"/>
                <a:ea typeface="Tahoma" charset="0"/>
                <a:cs typeface="Tahoma" charset="0"/>
              </a:rPr>
              <a:t>atural killer (NK) lymphocytes.</a:t>
            </a:r>
          </a:p>
          <a:p>
            <a:pPr marL="800100" lvl="1" indent="-342900">
              <a:buFont typeface="+mj-lt"/>
              <a:buAutoNum type="arabicPeriod"/>
            </a:pPr>
            <a:r>
              <a:rPr lang="en-US" sz="1200" dirty="0">
                <a:latin typeface="Tahoma" charset="0"/>
                <a:ea typeface="Tahoma" charset="0"/>
                <a:cs typeface="Tahoma" charset="0"/>
              </a:rPr>
              <a:t>D</a:t>
            </a:r>
            <a:r>
              <a:rPr lang="en-US" sz="1200" dirty="0" smtClean="0">
                <a:latin typeface="Tahoma" charset="0"/>
                <a:ea typeface="Tahoma" charset="0"/>
                <a:cs typeface="Tahoma" charset="0"/>
              </a:rPr>
              <a:t>endritic cells (i.e. Langerhans cells of epithelia and follicular dendritic cells in </a:t>
            </a:r>
            <a:r>
              <a:rPr lang="en-US" sz="1200" b="1" dirty="0" smtClean="0">
                <a:latin typeface="Tahoma" charset="0"/>
                <a:ea typeface="Tahoma" charset="0"/>
                <a:cs typeface="Tahoma" charset="0"/>
              </a:rPr>
              <a:t>lymph nodes</a:t>
            </a:r>
            <a:r>
              <a:rPr lang="en-US" sz="1200" dirty="0" smtClean="0">
                <a:latin typeface="Tahoma" charset="0"/>
                <a:ea typeface="Tahoma" charset="0"/>
                <a:cs typeface="Tahoma" charset="0"/>
              </a:rPr>
              <a:t>).</a:t>
            </a:r>
          </a:p>
          <a:p>
            <a:pPr marL="800100" lvl="1" indent="-342900">
              <a:buFont typeface="+mj-lt"/>
              <a:buAutoNum type="arabicPeriod"/>
            </a:pPr>
            <a:r>
              <a:rPr lang="en-US" sz="1200" dirty="0" smtClean="0">
                <a:latin typeface="Tahoma" charset="0"/>
                <a:ea typeface="Tahoma" charset="0"/>
                <a:cs typeface="Tahoma" charset="0"/>
              </a:rPr>
              <a:t>Hematopoietic stem cells.</a:t>
            </a:r>
          </a:p>
          <a:p>
            <a:pPr marL="800100" lvl="1" indent="-342900">
              <a:buFont typeface="+mj-lt"/>
              <a:buAutoNum type="arabicPeriod"/>
            </a:pPr>
            <a:r>
              <a:rPr lang="en-US" sz="1200" dirty="0" smtClean="0">
                <a:latin typeface="Tahoma" charset="0"/>
                <a:ea typeface="Tahoma" charset="0"/>
                <a:cs typeface="Tahoma" charset="0"/>
              </a:rPr>
              <a:t>Endothelial cells.</a:t>
            </a:r>
          </a:p>
          <a:p>
            <a:pPr marL="800100" lvl="1" indent="-342900">
              <a:buFont typeface="+mj-lt"/>
              <a:buAutoNum type="arabicPeriod"/>
            </a:pPr>
            <a:r>
              <a:rPr lang="en-US" sz="1200" b="1" dirty="0" err="1" smtClean="0">
                <a:latin typeface="Tahoma" charset="0"/>
                <a:ea typeface="Tahoma" charset="0"/>
                <a:cs typeface="Tahoma" charset="0"/>
              </a:rPr>
              <a:t>Macroglial</a:t>
            </a:r>
            <a:r>
              <a:rPr lang="en-US" sz="1200" b="1" dirty="0" smtClean="0">
                <a:latin typeface="Tahoma" charset="0"/>
                <a:ea typeface="Tahoma" charset="0"/>
                <a:cs typeface="Tahoma" charset="0"/>
              </a:rPr>
              <a:t> cells </a:t>
            </a:r>
            <a:r>
              <a:rPr lang="en-US" sz="1200" dirty="0" smtClean="0">
                <a:latin typeface="Tahoma" charset="0"/>
                <a:ea typeface="Tahoma" charset="0"/>
                <a:cs typeface="Tahoma" charset="0"/>
              </a:rPr>
              <a:t>in the brain.</a:t>
            </a:r>
          </a:p>
          <a:p>
            <a:pPr marL="800100" lvl="1" indent="-342900">
              <a:buFont typeface="+mj-lt"/>
              <a:buAutoNum type="arabicPeriod"/>
            </a:pPr>
            <a:r>
              <a:rPr lang="en-US" sz="1200" dirty="0" smtClean="0">
                <a:latin typeface="Tahoma" charset="0"/>
                <a:ea typeface="Tahoma" charset="0"/>
                <a:cs typeface="Tahoma" charset="0"/>
              </a:rPr>
              <a:t>Gastrointestinal epithelial cells.</a:t>
            </a:r>
          </a:p>
          <a:p>
            <a:pPr marL="285750" indent="-285750">
              <a:buFont typeface="Wingdings" charset="2"/>
              <a:buChar char="Ø"/>
            </a:pPr>
            <a:r>
              <a:rPr lang="en-US" sz="1300" dirty="0" smtClean="0">
                <a:latin typeface="Tahoma" charset="0"/>
                <a:ea typeface="Tahoma" charset="0"/>
                <a:cs typeface="Tahoma" charset="0"/>
              </a:rPr>
              <a:t>In addition, HIV has the ability to </a:t>
            </a:r>
            <a:r>
              <a:rPr lang="en-US" sz="1300" b="1" dirty="0" smtClean="0">
                <a:latin typeface="Tahoma" charset="0"/>
                <a:ea typeface="Tahoma" charset="0"/>
                <a:cs typeface="Tahoma" charset="0"/>
              </a:rPr>
              <a:t>mutate easily.</a:t>
            </a:r>
            <a:r>
              <a:rPr lang="en-US" sz="1300" dirty="0" smtClean="0">
                <a:latin typeface="Tahoma" charset="0"/>
                <a:ea typeface="Tahoma" charset="0"/>
                <a:cs typeface="Tahoma" charset="0"/>
              </a:rPr>
              <a:t> This high mutation rate leads to the emergence of </a:t>
            </a:r>
            <a:r>
              <a:rPr lang="en-US" sz="1300" b="1" dirty="0" smtClean="0">
                <a:latin typeface="Tahoma" charset="0"/>
                <a:ea typeface="Tahoma" charset="0"/>
                <a:cs typeface="Tahoma" charset="0"/>
              </a:rPr>
              <a:t>HIV variants </a:t>
            </a:r>
            <a:r>
              <a:rPr lang="en-US" sz="1300" dirty="0" smtClean="0">
                <a:latin typeface="Tahoma" charset="0"/>
                <a:ea typeface="Tahoma" charset="0"/>
                <a:cs typeface="Tahoma" charset="0"/>
              </a:rPr>
              <a:t>within the infected person’s cells that are more toxic and can resist drug therapy.</a:t>
            </a:r>
          </a:p>
          <a:p>
            <a:pPr marL="285750" indent="-285750">
              <a:buFont typeface="Wingdings" charset="2"/>
              <a:buChar char="Ø"/>
            </a:pPr>
            <a:r>
              <a:rPr lang="en-US" sz="1300" dirty="0" smtClean="0">
                <a:latin typeface="Tahoma" charset="0"/>
                <a:ea typeface="Tahoma" charset="0"/>
                <a:cs typeface="Tahoma" charset="0"/>
              </a:rPr>
              <a:t>Over time, different tissues of the body may harbor differing HIV variants.</a:t>
            </a:r>
            <a:endParaRPr lang="en-US" sz="1300" dirty="0">
              <a:latin typeface="Tahoma" charset="0"/>
              <a:ea typeface="Tahoma" charset="0"/>
              <a:cs typeface="Tahoma" charset="0"/>
            </a:endParaRPr>
          </a:p>
          <a:p>
            <a:pPr marL="742950" lvl="1" indent="-285750">
              <a:buFont typeface="Courier New" charset="0"/>
              <a:buChar char="o"/>
            </a:pPr>
            <a:endParaRPr lang="en-US" sz="1300" dirty="0">
              <a:latin typeface="Tahoma" charset="0"/>
              <a:ea typeface="Tahoma" charset="0"/>
              <a:cs typeface="Tahoma" charset="0"/>
            </a:endParaRPr>
          </a:p>
          <a:p>
            <a:pPr marL="285750" indent="-285750">
              <a:buFont typeface="Wingdings" charset="2"/>
              <a:buChar char="Ø"/>
            </a:pPr>
            <a:endParaRPr lang="en-US" sz="1400" b="1" dirty="0"/>
          </a:p>
        </p:txBody>
      </p:sp>
      <p:pic>
        <p:nvPicPr>
          <p:cNvPr id="13" name="Picture 12">
            <a:extLst>
              <a:ext uri="{FF2B5EF4-FFF2-40B4-BE49-F238E27FC236}">
                <a16:creationId xmlns:a16="http://schemas.microsoft.com/office/drawing/2014/main" id="{E789EDDA-3D1C-244A-9184-48041D0EC3CF}"/>
              </a:ext>
            </a:extLst>
          </p:cNvPr>
          <p:cNvPicPr>
            <a:picLocks noChangeAspect="1"/>
          </p:cNvPicPr>
          <p:nvPr/>
        </p:nvPicPr>
        <p:blipFill rotWithShape="1">
          <a:blip r:embed="rId3"/>
          <a:srcRect l="1426" t="5619" r="1056" b="2845"/>
          <a:stretch/>
        </p:blipFill>
        <p:spPr>
          <a:xfrm>
            <a:off x="738554" y="589082"/>
            <a:ext cx="2307303" cy="1456960"/>
          </a:xfrm>
          <a:prstGeom prst="rect">
            <a:avLst/>
          </a:prstGeom>
        </p:spPr>
      </p:pic>
      <p:pic>
        <p:nvPicPr>
          <p:cNvPr id="14" name="Picture 13">
            <a:extLst>
              <a:ext uri="{FF2B5EF4-FFF2-40B4-BE49-F238E27FC236}">
                <a16:creationId xmlns:a16="http://schemas.microsoft.com/office/drawing/2014/main" id="{0689EBA7-0557-3346-A713-22A58FFA5FEE}"/>
              </a:ext>
            </a:extLst>
          </p:cNvPr>
          <p:cNvPicPr>
            <a:picLocks noChangeAspect="1"/>
          </p:cNvPicPr>
          <p:nvPr/>
        </p:nvPicPr>
        <p:blipFill rotWithShape="1">
          <a:blip r:embed="rId4"/>
          <a:srcRect l="437" t="1034" r="561" b="841"/>
          <a:stretch/>
        </p:blipFill>
        <p:spPr>
          <a:xfrm>
            <a:off x="3503058" y="589082"/>
            <a:ext cx="2307303" cy="1456960"/>
          </a:xfrm>
          <a:prstGeom prst="rect">
            <a:avLst/>
          </a:prstGeom>
        </p:spPr>
      </p:pic>
      <p:sp>
        <p:nvSpPr>
          <p:cNvPr id="9" name="TextBox 8"/>
          <p:cNvSpPr txBox="1"/>
          <p:nvPr/>
        </p:nvSpPr>
        <p:spPr>
          <a:xfrm>
            <a:off x="241738" y="7260465"/>
            <a:ext cx="6374524" cy="1015663"/>
          </a:xfrm>
          <a:prstGeom prst="rect">
            <a:avLst/>
          </a:prstGeom>
          <a:noFill/>
          <a:ln>
            <a:solidFill>
              <a:schemeClr val="tx1"/>
            </a:solidFill>
            <a:prstDash val="dashDot"/>
          </a:ln>
        </p:spPr>
        <p:txBody>
          <a:bodyPr wrap="square" rtlCol="0">
            <a:spAutoFit/>
          </a:bodyPr>
          <a:lstStyle/>
          <a:p>
            <a:pPr marL="285750" indent="-285750">
              <a:buFont typeface="Courier New" charset="0"/>
              <a:buChar char="o"/>
            </a:pPr>
            <a:r>
              <a:rPr lang="en-US" sz="1200" dirty="0" smtClean="0">
                <a:solidFill>
                  <a:schemeClr val="accent3">
                    <a:lumMod val="50000"/>
                  </a:schemeClr>
                </a:solidFill>
                <a:latin typeface="Tahoma" charset="0"/>
                <a:ea typeface="Tahoma" charset="0"/>
                <a:cs typeface="Tahoma" charset="0"/>
              </a:rPr>
              <a:t>Why didn’t they invent a vaccination or treatment for HIV?</a:t>
            </a:r>
          </a:p>
          <a:p>
            <a:r>
              <a:rPr lang="en-US" sz="1200" dirty="0" smtClean="0">
                <a:solidFill>
                  <a:schemeClr val="accent3">
                    <a:lumMod val="50000"/>
                  </a:schemeClr>
                </a:solidFill>
                <a:latin typeface="Tahoma" charset="0"/>
                <a:ea typeface="Tahoma" charset="0"/>
                <a:cs typeface="Tahoma" charset="0"/>
              </a:rPr>
              <a:t>Because the virus itself has a lot of mutations making new versions of it. So by the time you try to invent a vaccine or a drug for one version, there’s already 50 new other versions made within the same host, so there’s no effective treatment, single drug therapy nor vaccination to be used.</a:t>
            </a:r>
            <a:endParaRPr lang="en-US" sz="1200" dirty="0">
              <a:solidFill>
                <a:schemeClr val="accent3">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561059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1" name="TextBox 10"/>
          <p:cNvSpPr txBox="1"/>
          <p:nvPr/>
        </p:nvSpPr>
        <p:spPr>
          <a:xfrm>
            <a:off x="102476" y="247588"/>
            <a:ext cx="6653048" cy="6478697"/>
          </a:xfrm>
          <a:prstGeom prst="rect">
            <a:avLst/>
          </a:prstGeom>
          <a:noFill/>
        </p:spPr>
        <p:txBody>
          <a:bodyPr wrap="square" rtlCol="0">
            <a:spAutoFit/>
          </a:bodyPr>
          <a:lstStyle/>
          <a:p>
            <a:r>
              <a:rPr lang="en-US" b="1" dirty="0" smtClean="0">
                <a:latin typeface="Tahoma" charset="0"/>
                <a:ea typeface="Tahoma" charset="0"/>
                <a:cs typeface="Tahoma" charset="0"/>
              </a:rPr>
              <a:t>Modes of Transmission of HIV:</a:t>
            </a:r>
          </a:p>
          <a:p>
            <a:endParaRPr lang="en-US" b="1"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HIV can be present in a variety of body fluids and secretions. They include:</a:t>
            </a:r>
          </a:p>
          <a:p>
            <a:pPr marL="800100" lvl="1" indent="-342900">
              <a:buFont typeface="+mj-lt"/>
              <a:buAutoNum type="arabicPeriod"/>
            </a:pPr>
            <a:r>
              <a:rPr lang="en-US" sz="1200" dirty="0" smtClean="0">
                <a:latin typeface="Tahoma" charset="0"/>
                <a:ea typeface="Tahoma" charset="0"/>
                <a:cs typeface="Tahoma" charset="0"/>
              </a:rPr>
              <a:t>Genital secretions. </a:t>
            </a:r>
            <a:r>
              <a:rPr lang="en-US" sz="1200" dirty="0" smtClean="0">
                <a:solidFill>
                  <a:schemeClr val="accent3">
                    <a:lumMod val="50000"/>
                  </a:schemeClr>
                </a:solidFill>
                <a:latin typeface="Tahoma" charset="0"/>
                <a:ea typeface="Tahoma" charset="0"/>
                <a:cs typeface="Tahoma" charset="0"/>
              </a:rPr>
              <a:t>The highest amount is present there.</a:t>
            </a:r>
            <a:endParaRPr lang="en-US" sz="1200" dirty="0" smtClean="0">
              <a:latin typeface="Tahoma" charset="0"/>
              <a:ea typeface="Tahoma" charset="0"/>
              <a:cs typeface="Tahoma" charset="0"/>
            </a:endParaRPr>
          </a:p>
          <a:p>
            <a:pPr marL="800100" lvl="1" indent="-342900">
              <a:buFont typeface="+mj-lt"/>
              <a:buAutoNum type="arabicPeriod"/>
            </a:pPr>
            <a:r>
              <a:rPr lang="en-US" sz="1200" dirty="0" smtClean="0">
                <a:latin typeface="Tahoma" charset="0"/>
                <a:ea typeface="Tahoma" charset="0"/>
                <a:cs typeface="Tahoma" charset="0"/>
              </a:rPr>
              <a:t>Blood.</a:t>
            </a:r>
          </a:p>
          <a:p>
            <a:pPr marL="800100" lvl="1" indent="-342900">
              <a:buFont typeface="+mj-lt"/>
              <a:buAutoNum type="arabicPeriod"/>
            </a:pPr>
            <a:r>
              <a:rPr lang="en-US" sz="1200" dirty="0" smtClean="0">
                <a:latin typeface="Tahoma" charset="0"/>
                <a:ea typeface="Tahoma" charset="0"/>
                <a:cs typeface="Tahoma" charset="0"/>
              </a:rPr>
              <a:t>Breast milk. </a:t>
            </a:r>
            <a:r>
              <a:rPr lang="en-US" sz="1200" dirty="0" smtClean="0">
                <a:solidFill>
                  <a:schemeClr val="bg1">
                    <a:lumMod val="50000"/>
                  </a:schemeClr>
                </a:solidFill>
                <a:latin typeface="Tahoma" charset="0"/>
                <a:ea typeface="Tahoma" charset="0"/>
                <a:cs typeface="Tahoma" charset="0"/>
              </a:rPr>
              <a:t>So keep in mind that a breastfeeding mother can transmit the disease.</a:t>
            </a:r>
          </a:p>
          <a:p>
            <a:pPr marL="800100" lvl="1" indent="-342900">
              <a:buFont typeface="+mj-lt"/>
              <a:buAutoNum type="arabicPeriod"/>
            </a:pPr>
            <a:endParaRPr lang="en-US" sz="1200" dirty="0" smtClean="0">
              <a:latin typeface="Tahoma" charset="0"/>
              <a:ea typeface="Tahoma" charset="0"/>
              <a:cs typeface="Tahoma" charset="0"/>
            </a:endParaRPr>
          </a:p>
          <a:p>
            <a:pPr marL="800100" lvl="1" indent="-342900">
              <a:buFont typeface="+mj-lt"/>
              <a:buAutoNum type="arabicPeriod"/>
            </a:pPr>
            <a:r>
              <a:rPr lang="en-US" sz="1200" dirty="0" smtClean="0">
                <a:latin typeface="Tahoma" charset="0"/>
                <a:ea typeface="Tahoma" charset="0"/>
                <a:cs typeface="Tahoma" charset="0"/>
              </a:rPr>
              <a:t>Saliva.</a:t>
            </a:r>
          </a:p>
          <a:p>
            <a:pPr marL="800100" lvl="1" indent="-342900">
              <a:buFont typeface="+mj-lt"/>
              <a:buAutoNum type="arabicPeriod"/>
            </a:pPr>
            <a:r>
              <a:rPr lang="en-US" sz="1200" dirty="0" smtClean="0">
                <a:latin typeface="Tahoma" charset="0"/>
                <a:ea typeface="Tahoma" charset="0"/>
                <a:cs typeface="Tahoma" charset="0"/>
              </a:rPr>
              <a:t>Urine.</a:t>
            </a:r>
          </a:p>
          <a:p>
            <a:pPr marL="800100" lvl="1" indent="-342900">
              <a:buFont typeface="+mj-lt"/>
              <a:buAutoNum type="arabicPeriod"/>
            </a:pPr>
            <a:r>
              <a:rPr lang="en-US" sz="1200" dirty="0" smtClean="0">
                <a:latin typeface="Tahoma" charset="0"/>
                <a:ea typeface="Tahoma" charset="0"/>
                <a:cs typeface="Tahoma" charset="0"/>
              </a:rPr>
              <a:t>Tears.</a:t>
            </a:r>
          </a:p>
          <a:p>
            <a:pPr marL="800100" lvl="1" indent="-342900">
              <a:buFont typeface="+mj-lt"/>
              <a:buAutoNum type="arabicPeriod"/>
            </a:pPr>
            <a:r>
              <a:rPr lang="en-US" sz="1200" dirty="0" smtClean="0">
                <a:latin typeface="Tahoma" charset="0"/>
                <a:ea typeface="Tahoma" charset="0"/>
                <a:cs typeface="Tahoma" charset="0"/>
              </a:rPr>
              <a:t>Sweat.</a:t>
            </a:r>
          </a:p>
          <a:p>
            <a:pPr marL="285750" indent="-285750">
              <a:buFont typeface="Wingdings" charset="2"/>
              <a:buChar char="Ø"/>
            </a:pP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HIV is primarily spread as a sexually transmitted disease.</a:t>
            </a:r>
          </a:p>
          <a:p>
            <a:pPr marL="285750" indent="-285750">
              <a:buFont typeface="Wingdings" charset="2"/>
              <a:buChar char="Ø"/>
            </a:pPr>
            <a:r>
              <a:rPr lang="en-US" sz="1300" dirty="0" smtClean="0">
                <a:latin typeface="Tahoma" charset="0"/>
                <a:ea typeface="Tahoma" charset="0"/>
                <a:cs typeface="Tahoma" charset="0"/>
              </a:rPr>
              <a:t>Transmission of HIV can occur from male to male, male to female, and female to male. Female to female transmission remains extremely rare.</a:t>
            </a:r>
          </a:p>
          <a:p>
            <a:pPr marL="285750" indent="-285750">
              <a:buFont typeface="Wingdings" charset="2"/>
              <a:buChar char="Ø"/>
            </a:pPr>
            <a:r>
              <a:rPr lang="en-US" sz="1300" dirty="0" smtClean="0">
                <a:latin typeface="Tahoma" charset="0"/>
                <a:ea typeface="Tahoma" charset="0"/>
                <a:cs typeface="Tahoma" charset="0"/>
              </a:rPr>
              <a:t>HIV can be transmitted through parenteral routes.</a:t>
            </a:r>
          </a:p>
          <a:p>
            <a:pPr marL="285750" indent="-285750">
              <a:buFont typeface="Wingdings" charset="2"/>
              <a:buChar char="Ø"/>
            </a:pPr>
            <a:r>
              <a:rPr lang="en-US" sz="1300" dirty="0" smtClean="0">
                <a:latin typeface="Tahoma" charset="0"/>
                <a:ea typeface="Tahoma" charset="0"/>
                <a:cs typeface="Tahoma" charset="0"/>
              </a:rPr>
              <a:t>IV drug users sharing infected needles, less common practice like the use of instruments such as tattoo needles that are not properly disinfected also carry a potential risk.</a:t>
            </a:r>
          </a:p>
          <a:p>
            <a:pPr marL="285750" indent="-285750">
              <a:buFont typeface="Wingdings" charset="2"/>
              <a:buChar char="Ø"/>
            </a:pPr>
            <a:r>
              <a:rPr lang="en-US" sz="1300" dirty="0" smtClean="0">
                <a:latin typeface="Tahoma" charset="0"/>
                <a:ea typeface="Tahoma" charset="0"/>
                <a:cs typeface="Tahoma" charset="0"/>
              </a:rPr>
              <a:t>Health care workers with percutaneous exposures (needle puncture) to HIV-containing blood.</a:t>
            </a:r>
          </a:p>
          <a:p>
            <a:pPr marL="285750" indent="-285750">
              <a:buFont typeface="Wingdings" charset="2"/>
              <a:buChar char="Ø"/>
            </a:pPr>
            <a:r>
              <a:rPr lang="en-US" sz="1300" dirty="0" smtClean="0">
                <a:latin typeface="Tahoma" charset="0"/>
                <a:ea typeface="Tahoma" charset="0"/>
                <a:cs typeface="Tahoma" charset="0"/>
              </a:rPr>
              <a:t>Persons receiving multiple blood transfusions (e.g. hemophiliacs).</a:t>
            </a:r>
          </a:p>
          <a:p>
            <a:pPr marL="285750" indent="-285750">
              <a:buFont typeface="Wingdings" charset="2"/>
              <a:buChar char="Ø"/>
            </a:pPr>
            <a:r>
              <a:rPr lang="en-US" sz="1300" dirty="0" smtClean="0">
                <a:latin typeface="Tahoma" charset="0"/>
                <a:ea typeface="Tahoma" charset="0"/>
                <a:cs typeface="Tahoma" charset="0"/>
              </a:rPr>
              <a:t>Screening of blood products for HIV has significantly reduced HIV transmission by this means.</a:t>
            </a:r>
          </a:p>
          <a:p>
            <a:pPr marL="285750" indent="-285750">
              <a:buFont typeface="Wingdings" charset="2"/>
              <a:buChar char="Ø"/>
            </a:pPr>
            <a:r>
              <a:rPr lang="en-US" sz="1300" b="1" dirty="0" smtClean="0">
                <a:latin typeface="Tahoma" charset="0"/>
                <a:ea typeface="Tahoma" charset="0"/>
                <a:cs typeface="Tahoma" charset="0"/>
              </a:rPr>
              <a:t>HIV infection can also be acquired as a congenital infection either </a:t>
            </a:r>
            <a:r>
              <a:rPr lang="en-US" sz="1300" b="1" dirty="0" err="1" smtClean="0">
                <a:latin typeface="Tahoma" charset="0"/>
                <a:ea typeface="Tahoma" charset="0"/>
                <a:cs typeface="Tahoma" charset="0"/>
              </a:rPr>
              <a:t>perinatally</a:t>
            </a:r>
            <a:r>
              <a:rPr lang="en-US" sz="1300" b="1" dirty="0" smtClean="0">
                <a:latin typeface="Tahoma" charset="0"/>
                <a:ea typeface="Tahoma" charset="0"/>
                <a:cs typeface="Tahoma" charset="0"/>
              </a:rPr>
              <a:t> or in infancy. Mothers with HIV infection can pass the virus by:</a:t>
            </a:r>
          </a:p>
          <a:p>
            <a:pPr marL="800100" lvl="1" indent="-342900">
              <a:buFont typeface="+mj-lt"/>
              <a:buAutoNum type="arabicPeriod"/>
            </a:pPr>
            <a:r>
              <a:rPr lang="en-US" sz="1200" dirty="0" err="1" smtClean="0">
                <a:latin typeface="Tahoma" charset="0"/>
                <a:ea typeface="Tahoma" charset="0"/>
                <a:cs typeface="Tahoma" charset="0"/>
              </a:rPr>
              <a:t>Transplacentally</a:t>
            </a:r>
            <a:r>
              <a:rPr lang="en-US" sz="1200" dirty="0" smtClean="0">
                <a:latin typeface="Tahoma" charset="0"/>
                <a:ea typeface="Tahoma" charset="0"/>
                <a:cs typeface="Tahoma" charset="0"/>
              </a:rPr>
              <a:t> (i.e. in uterus).</a:t>
            </a:r>
          </a:p>
          <a:p>
            <a:pPr marL="800100" lvl="1" indent="-342900">
              <a:buFont typeface="+mj-lt"/>
              <a:buAutoNum type="arabicPeriod"/>
            </a:pPr>
            <a:r>
              <a:rPr lang="en-US" sz="1200" dirty="0" smtClean="0">
                <a:latin typeface="Tahoma" charset="0"/>
                <a:ea typeface="Tahoma" charset="0"/>
                <a:cs typeface="Tahoma" charset="0"/>
              </a:rPr>
              <a:t>At the time of delivery through the birth canal.</a:t>
            </a:r>
          </a:p>
          <a:p>
            <a:pPr marL="800100" lvl="1" indent="-342900">
              <a:buFont typeface="+mj-lt"/>
              <a:buAutoNum type="arabicPeriod"/>
            </a:pPr>
            <a:r>
              <a:rPr lang="en-US" sz="1200" dirty="0" smtClean="0">
                <a:latin typeface="Tahoma" charset="0"/>
                <a:ea typeface="Tahoma" charset="0"/>
                <a:cs typeface="Tahoma" charset="0"/>
              </a:rPr>
              <a:t>Through breast milk.</a:t>
            </a:r>
          </a:p>
          <a:p>
            <a:pPr marL="342900" indent="-342900">
              <a:buFont typeface="Wingdings" charset="2"/>
              <a:buChar char="Ø"/>
            </a:pPr>
            <a:r>
              <a:rPr lang="en-US" sz="1300" b="1" dirty="0" smtClean="0">
                <a:latin typeface="Tahoma" charset="0"/>
                <a:ea typeface="Tahoma" charset="0"/>
                <a:cs typeface="Tahoma" charset="0"/>
              </a:rPr>
              <a:t>HIV infection is not spread by casual contact in public places, households, or in the workplace. </a:t>
            </a:r>
            <a:r>
              <a:rPr lang="en-US" sz="1300" dirty="0" smtClean="0">
                <a:latin typeface="Tahoma" charset="0"/>
                <a:ea typeface="Tahoma" charset="0"/>
                <a:cs typeface="Tahoma" charset="0"/>
              </a:rPr>
              <a:t>HIV is not spread by insect vectors.</a:t>
            </a:r>
          </a:p>
          <a:p>
            <a:pPr marL="342900" indent="-342900">
              <a:buFont typeface="Wingdings" charset="2"/>
              <a:buChar char="Ø"/>
            </a:pPr>
            <a:r>
              <a:rPr lang="en-US" sz="1300" dirty="0" smtClean="0">
                <a:latin typeface="Tahoma" charset="0"/>
                <a:ea typeface="Tahoma" charset="0"/>
                <a:cs typeface="Tahoma" charset="0"/>
              </a:rPr>
              <a:t>There is no vaccine to prevent HIV infection.</a:t>
            </a:r>
            <a:endParaRPr lang="en-US" sz="1300" dirty="0">
              <a:latin typeface="Tahoma" charset="0"/>
              <a:ea typeface="Tahoma" charset="0"/>
              <a:cs typeface="Tahoma" charset="0"/>
            </a:endParaRPr>
          </a:p>
        </p:txBody>
      </p:sp>
      <p:sp>
        <p:nvSpPr>
          <p:cNvPr id="2" name="TextBox 1"/>
          <p:cNvSpPr txBox="1"/>
          <p:nvPr/>
        </p:nvSpPr>
        <p:spPr>
          <a:xfrm>
            <a:off x="2032000" y="1765300"/>
            <a:ext cx="4229100" cy="830997"/>
          </a:xfrm>
          <a:prstGeom prst="rect">
            <a:avLst/>
          </a:prstGeom>
          <a:noFill/>
          <a:ln>
            <a:solidFill>
              <a:schemeClr val="tx1"/>
            </a:solidFill>
            <a:prstDash val="dashDot"/>
          </a:ln>
        </p:spPr>
        <p:txBody>
          <a:bodyPr wrap="square" rtlCol="0">
            <a:spAutoFit/>
          </a:bodyPr>
          <a:lstStyle/>
          <a:p>
            <a:r>
              <a:rPr lang="en-US" sz="1200" dirty="0" smtClean="0">
                <a:latin typeface="Tahoma" charset="0"/>
                <a:ea typeface="Tahoma" charset="0"/>
                <a:cs typeface="Tahoma" charset="0"/>
              </a:rPr>
              <a:t>However, these four are of no major clinical importance, as transmission of HIV through these fluids does not routinely occur because of the </a:t>
            </a:r>
            <a:r>
              <a:rPr lang="en-US" sz="1200" smtClean="0">
                <a:latin typeface="Tahoma" charset="0"/>
                <a:ea typeface="Tahoma" charset="0"/>
                <a:cs typeface="Tahoma" charset="0"/>
              </a:rPr>
              <a:t>low concentration of HIV in these fluids.</a:t>
            </a:r>
            <a:endParaRPr lang="en-US" sz="1200" dirty="0">
              <a:latin typeface="Tahoma" charset="0"/>
              <a:ea typeface="Tahoma" charset="0"/>
              <a:cs typeface="Tahoma" charset="0"/>
            </a:endParaRPr>
          </a:p>
        </p:txBody>
      </p:sp>
      <p:sp>
        <p:nvSpPr>
          <p:cNvPr id="8" name="Right Brace 7"/>
          <p:cNvSpPr/>
          <p:nvPr/>
        </p:nvSpPr>
        <p:spPr>
          <a:xfrm>
            <a:off x="1529955" y="1812498"/>
            <a:ext cx="502045" cy="6386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0" name="Picture 9"/>
          <p:cNvPicPr>
            <a:picLocks noChangeAspect="1"/>
          </p:cNvPicPr>
          <p:nvPr/>
        </p:nvPicPr>
        <p:blipFill rotWithShape="1">
          <a:blip r:embed="rId3"/>
          <a:stretch>
            <a:fillRect/>
          </a:stretch>
        </p:blipFill>
        <p:spPr>
          <a:xfrm>
            <a:off x="1529955" y="6812875"/>
            <a:ext cx="3637424" cy="2051002"/>
          </a:xfrm>
          <a:prstGeom prst="rect">
            <a:avLst/>
          </a:prstGeom>
        </p:spPr>
      </p:pic>
    </p:spTree>
    <p:extLst>
      <p:ext uri="{BB962C8B-B14F-4D97-AF65-F5344CB8AC3E}">
        <p14:creationId xmlns:p14="http://schemas.microsoft.com/office/powerpoint/2010/main" val="1347389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1" name="TextBox 10"/>
          <p:cNvSpPr txBox="1"/>
          <p:nvPr/>
        </p:nvSpPr>
        <p:spPr>
          <a:xfrm>
            <a:off x="102476" y="247588"/>
            <a:ext cx="6653048" cy="5509200"/>
          </a:xfrm>
          <a:prstGeom prst="rect">
            <a:avLst/>
          </a:prstGeom>
          <a:noFill/>
        </p:spPr>
        <p:txBody>
          <a:bodyPr wrap="square" rtlCol="0">
            <a:spAutoFit/>
          </a:bodyPr>
          <a:lstStyle/>
          <a:p>
            <a:r>
              <a:rPr lang="en-US" b="1" dirty="0" smtClean="0">
                <a:latin typeface="Tahoma" charset="0"/>
                <a:ea typeface="Tahoma" charset="0"/>
                <a:cs typeface="Tahoma" charset="0"/>
              </a:rPr>
              <a:t>Diagnosis of HIV:</a:t>
            </a:r>
          </a:p>
          <a:p>
            <a:endParaRPr lang="en-US" b="1" dirty="0">
              <a:latin typeface="Tahoma" charset="0"/>
              <a:ea typeface="Tahoma" charset="0"/>
              <a:cs typeface="Tahoma" charset="0"/>
            </a:endParaRPr>
          </a:p>
          <a:p>
            <a:endParaRPr lang="en-US" b="1" dirty="0" smtClean="0">
              <a:latin typeface="Tahoma" charset="0"/>
              <a:ea typeface="Tahoma" charset="0"/>
              <a:cs typeface="Tahoma" charset="0"/>
            </a:endParaRPr>
          </a:p>
          <a:p>
            <a:endParaRPr lang="en-US" b="1" dirty="0">
              <a:latin typeface="Tahoma" charset="0"/>
              <a:ea typeface="Tahoma" charset="0"/>
              <a:cs typeface="Tahoma" charset="0"/>
            </a:endParaRPr>
          </a:p>
          <a:p>
            <a:endParaRPr lang="en-US" b="1" dirty="0" smtClean="0">
              <a:latin typeface="Tahoma" charset="0"/>
              <a:ea typeface="Tahoma" charset="0"/>
              <a:cs typeface="Tahoma" charset="0"/>
            </a:endParaRPr>
          </a:p>
          <a:p>
            <a:endParaRPr lang="en-US" b="1" dirty="0" smtClean="0">
              <a:latin typeface="Tahoma" charset="0"/>
              <a:ea typeface="Tahoma" charset="0"/>
              <a:cs typeface="Tahoma" charset="0"/>
            </a:endParaRPr>
          </a:p>
          <a:p>
            <a:endParaRPr lang="en-US" b="1"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Test for HIV antibodies is done with a rapid test using an enzyme-linked </a:t>
            </a:r>
            <a:r>
              <a:rPr lang="en-US" sz="1300" dirty="0" err="1" smtClean="0">
                <a:latin typeface="Tahoma" charset="0"/>
                <a:ea typeface="Tahoma" charset="0"/>
                <a:cs typeface="Tahoma" charset="0"/>
              </a:rPr>
              <a:t>immunosorbent</a:t>
            </a:r>
            <a:r>
              <a:rPr lang="en-US" sz="1300" dirty="0" smtClean="0">
                <a:latin typeface="Tahoma" charset="0"/>
                <a:ea typeface="Tahoma" charset="0"/>
                <a:cs typeface="Tahoma" charset="0"/>
              </a:rPr>
              <a:t> assay (ELISA) technique.</a:t>
            </a:r>
          </a:p>
          <a:p>
            <a:pPr marL="285750" indent="-285750">
              <a:buFont typeface="Wingdings" charset="2"/>
              <a:buChar char="Ø"/>
            </a:pPr>
            <a:r>
              <a:rPr lang="en-US" sz="1300" dirty="0" smtClean="0">
                <a:latin typeface="Tahoma" charset="0"/>
                <a:ea typeface="Tahoma" charset="0"/>
                <a:cs typeface="Tahoma" charset="0"/>
              </a:rPr>
              <a:t>If rapid test is positive, then the next step is to confirm HIV infection with western blot or immunofluorescence assay (IFA).</a:t>
            </a:r>
          </a:p>
          <a:p>
            <a:pPr marL="285750" indent="-285750">
              <a:buFont typeface="Wingdings" charset="2"/>
              <a:buChar char="Ø"/>
            </a:pPr>
            <a:r>
              <a:rPr lang="en-US" sz="1300" dirty="0" smtClean="0">
                <a:latin typeface="Tahoma" charset="0"/>
                <a:ea typeface="Tahoma" charset="0"/>
                <a:cs typeface="Tahoma" charset="0"/>
              </a:rPr>
              <a:t>The average HIV-infected person may take up to </a:t>
            </a:r>
            <a:r>
              <a:rPr lang="en-US" sz="1300" b="1" dirty="0" smtClean="0">
                <a:latin typeface="Tahoma" charset="0"/>
                <a:ea typeface="Tahoma" charset="0"/>
                <a:cs typeface="Tahoma" charset="0"/>
              </a:rPr>
              <a:t>several weeks </a:t>
            </a:r>
            <a:r>
              <a:rPr lang="en-US" sz="1300" dirty="0" smtClean="0">
                <a:latin typeface="Tahoma" charset="0"/>
                <a:ea typeface="Tahoma" charset="0"/>
                <a:cs typeface="Tahoma" charset="0"/>
              </a:rPr>
              <a:t>to become seropositive, and then may live up to 8 or 10 years, on average, before the development of the clinical signs and symptoms of AIDS.</a:t>
            </a:r>
            <a:endParaRPr lang="en-US" sz="1300" dirty="0">
              <a:latin typeface="Tahoma" charset="0"/>
              <a:ea typeface="Tahoma" charset="0"/>
              <a:cs typeface="Tahoma" charset="0"/>
            </a:endParaRPr>
          </a:p>
          <a:p>
            <a:pPr marL="285750" indent="-285750">
              <a:buFont typeface="Wingdings" charset="2"/>
              <a:buChar char="Ø"/>
            </a:pPr>
            <a:endParaRPr lang="en-US" sz="1300" dirty="0" smtClean="0">
              <a:latin typeface="Tahoma" charset="0"/>
              <a:ea typeface="Tahoma" charset="0"/>
              <a:cs typeface="Tahoma" charset="0"/>
            </a:endParaRPr>
          </a:p>
          <a:p>
            <a:r>
              <a:rPr lang="en-US" b="1" dirty="0" smtClean="0">
                <a:latin typeface="Tahoma" charset="0"/>
                <a:ea typeface="Tahoma" charset="0"/>
                <a:cs typeface="Tahoma" charset="0"/>
              </a:rPr>
              <a:t>Clinical presentation:</a:t>
            </a:r>
          </a:p>
          <a:p>
            <a:pPr marL="285750" indent="-285750">
              <a:buFont typeface="Wingdings" charset="2"/>
              <a:buChar char="Ø"/>
            </a:pP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Primary HIV infection may go unnoticed in at least half of cases, produce a mild disease </a:t>
            </a:r>
            <a:r>
              <a:rPr lang="en-US" sz="1300" dirty="0" smtClean="0">
                <a:solidFill>
                  <a:schemeClr val="accent3">
                    <a:lumMod val="50000"/>
                  </a:schemeClr>
                </a:solidFill>
                <a:latin typeface="Tahoma" charset="0"/>
                <a:ea typeface="Tahoma" charset="0"/>
                <a:cs typeface="Tahoma" charset="0"/>
              </a:rPr>
              <a:t>(malaise, muscle weakness and common cold symptoms) </a:t>
            </a:r>
            <a:r>
              <a:rPr lang="en-US" sz="1300" dirty="0" smtClean="0">
                <a:latin typeface="Tahoma" charset="0"/>
                <a:ea typeface="Tahoma" charset="0"/>
                <a:cs typeface="Tahoma" charset="0"/>
              </a:rPr>
              <a:t>which quickly subsides, or produce an acute HIV infection, followed by a </a:t>
            </a:r>
            <a:r>
              <a:rPr lang="en-US" sz="1300" dirty="0" smtClean="0">
                <a:solidFill>
                  <a:srgbClr val="C00000"/>
                </a:solidFill>
                <a:latin typeface="Tahoma" charset="0"/>
                <a:ea typeface="Tahoma" charset="0"/>
                <a:cs typeface="Tahoma" charset="0"/>
              </a:rPr>
              <a:t>long clinical “latent” period lasting for years.</a:t>
            </a:r>
          </a:p>
          <a:p>
            <a:pPr marL="285750" indent="-285750">
              <a:buFont typeface="Wingdings" charset="2"/>
              <a:buChar char="Ø"/>
            </a:pPr>
            <a:r>
              <a:rPr lang="en-US" sz="1300" dirty="0" smtClean="0">
                <a:latin typeface="Tahoma" charset="0"/>
                <a:ea typeface="Tahoma" charset="0"/>
                <a:cs typeface="Tahoma" charset="0"/>
              </a:rPr>
              <a:t>Primary acute HIV infections may include </a:t>
            </a:r>
            <a:r>
              <a:rPr lang="en-US" sz="1300" dirty="0" smtClean="0">
                <a:solidFill>
                  <a:srgbClr val="C00000"/>
                </a:solidFill>
                <a:latin typeface="Tahoma" charset="0"/>
                <a:ea typeface="Tahoma" charset="0"/>
                <a:cs typeface="Tahoma" charset="0"/>
              </a:rPr>
              <a:t>fever, generalized lymphadenopathy, pharyngitis, rash, arthralgia and diarrhea</a:t>
            </a:r>
            <a:r>
              <a:rPr lang="en-US" sz="1300" dirty="0" smtClean="0">
                <a:latin typeface="Tahoma" charset="0"/>
                <a:ea typeface="Tahoma" charset="0"/>
                <a:cs typeface="Tahoma" charset="0"/>
              </a:rPr>
              <a:t>. These symptoms </a:t>
            </a:r>
            <a:r>
              <a:rPr lang="en-US" sz="1300" dirty="0" smtClean="0">
                <a:solidFill>
                  <a:srgbClr val="C00000"/>
                </a:solidFill>
                <a:latin typeface="Tahoma" charset="0"/>
                <a:ea typeface="Tahoma" charset="0"/>
                <a:cs typeface="Tahoma" charset="0"/>
              </a:rPr>
              <a:t>diminish</a:t>
            </a:r>
            <a:r>
              <a:rPr lang="en-US" sz="1300" dirty="0" smtClean="0">
                <a:latin typeface="Tahoma" charset="0"/>
                <a:ea typeface="Tahoma" charset="0"/>
                <a:cs typeface="Tahoma" charset="0"/>
              </a:rPr>
              <a:t> over 1 to 2 months.</a:t>
            </a:r>
            <a:endParaRPr lang="en-US" sz="1300" dirty="0">
              <a:latin typeface="Tahoma" charset="0"/>
              <a:ea typeface="Tahoma" charset="0"/>
              <a:cs typeface="Tahoma" charset="0"/>
            </a:endParaRPr>
          </a:p>
        </p:txBody>
      </p:sp>
      <p:graphicFrame>
        <p:nvGraphicFramePr>
          <p:cNvPr id="2" name="Diagram 1"/>
          <p:cNvGraphicFramePr/>
          <p:nvPr>
            <p:extLst>
              <p:ext uri="{D42A27DB-BD31-4B8C-83A1-F6EECF244321}">
                <p14:modId xmlns:p14="http://schemas.microsoft.com/office/powerpoint/2010/main" val="2122600550"/>
              </p:ext>
            </p:extLst>
          </p:nvPr>
        </p:nvGraphicFramePr>
        <p:xfrm>
          <a:off x="738554" y="-206438"/>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208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38554" y="76554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5" name="Rectangle 5"/>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6" name="Rectangle 6"/>
          <p:cNvSpPr>
            <a:spLocks noChangeArrowheads="1"/>
          </p:cNvSpPr>
          <p:nvPr/>
        </p:nvSpPr>
        <p:spPr bwMode="auto">
          <a:xfrm>
            <a:off x="738554" y="97655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4406" tIns="42203" rIns="84406" bIns="42203" numCol="1" anchor="ctr" anchorCtr="0" compatLnSpc="1">
            <a:prstTxWarp prst="textNoShape">
              <a:avLst/>
            </a:prstTxWarp>
            <a:spAutoFit/>
          </a:bodyPr>
          <a:lstStyle/>
          <a:p>
            <a:endParaRPr lang="en-US" sz="1662"/>
          </a:p>
        </p:txBody>
      </p:sp>
      <p:sp>
        <p:nvSpPr>
          <p:cNvPr id="7" name="TextBox 6"/>
          <p:cNvSpPr txBox="1"/>
          <p:nvPr/>
        </p:nvSpPr>
        <p:spPr>
          <a:xfrm>
            <a:off x="1345224" y="8138465"/>
            <a:ext cx="184731" cy="603883"/>
          </a:xfrm>
          <a:prstGeom prst="rect">
            <a:avLst/>
          </a:prstGeom>
          <a:noFill/>
        </p:spPr>
        <p:txBody>
          <a:bodyPr wrap="none" rtlCol="0">
            <a:spAutoFit/>
          </a:bodyPr>
          <a:lstStyle/>
          <a:p>
            <a:endParaRPr lang="en-US" sz="1662" dirty="0"/>
          </a:p>
          <a:p>
            <a:endParaRPr lang="en-US" sz="1662" dirty="0"/>
          </a:p>
        </p:txBody>
      </p:sp>
      <p:sp>
        <p:nvSpPr>
          <p:cNvPr id="11" name="TextBox 10"/>
          <p:cNvSpPr txBox="1"/>
          <p:nvPr/>
        </p:nvSpPr>
        <p:spPr>
          <a:xfrm>
            <a:off x="102476" y="765540"/>
            <a:ext cx="6653048" cy="7340471"/>
          </a:xfrm>
          <a:prstGeom prst="rect">
            <a:avLst/>
          </a:prstGeom>
          <a:noFill/>
        </p:spPr>
        <p:txBody>
          <a:bodyPr wrap="square" rtlCol="0">
            <a:spAutoFit/>
          </a:bodyPr>
          <a:lstStyle/>
          <a:p>
            <a:r>
              <a:rPr lang="en-US" b="1" dirty="0" smtClean="0">
                <a:latin typeface="Tahoma" charset="0"/>
                <a:ea typeface="Tahoma" charset="0"/>
                <a:cs typeface="Tahoma" charset="0"/>
              </a:rPr>
              <a:t>Pathogenesis of AIDS/clinical AIDS:</a:t>
            </a:r>
          </a:p>
          <a:p>
            <a:endParaRPr lang="en-US" b="1" dirty="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The primary target of HIV is the </a:t>
            </a:r>
            <a:r>
              <a:rPr lang="en-US" sz="1300" dirty="0" smtClean="0">
                <a:solidFill>
                  <a:srgbClr val="C00000"/>
                </a:solidFill>
                <a:latin typeface="Tahoma" charset="0"/>
                <a:ea typeface="Tahoma" charset="0"/>
                <a:cs typeface="Tahoma" charset="0"/>
              </a:rPr>
              <a:t>immune system</a:t>
            </a:r>
            <a:r>
              <a:rPr lang="en-US" sz="1300" dirty="0" smtClean="0">
                <a:latin typeface="Tahoma" charset="0"/>
                <a:ea typeface="Tahoma" charset="0"/>
                <a:cs typeface="Tahoma" charset="0"/>
              </a:rPr>
              <a:t>, which is gradually destroyed.</a:t>
            </a:r>
          </a:p>
          <a:p>
            <a:pPr marL="285750" indent="-285750">
              <a:buFont typeface="Wingdings" charset="2"/>
              <a:buChar char="Ø"/>
            </a:pPr>
            <a:r>
              <a:rPr lang="en-US" sz="1300" dirty="0" smtClean="0">
                <a:latin typeface="Tahoma" charset="0"/>
                <a:ea typeface="Tahoma" charset="0"/>
                <a:cs typeface="Tahoma" charset="0"/>
              </a:rPr>
              <a:t>Clinically, </a:t>
            </a:r>
            <a:r>
              <a:rPr lang="en-US" sz="1300" dirty="0" smtClean="0">
                <a:solidFill>
                  <a:srgbClr val="C00000"/>
                </a:solidFill>
                <a:latin typeface="Tahoma" charset="0"/>
                <a:ea typeface="Tahoma" charset="0"/>
                <a:cs typeface="Tahoma" charset="0"/>
              </a:rPr>
              <a:t>HIV infection may appear “latent” for years</a:t>
            </a:r>
            <a:r>
              <a:rPr lang="en-US" sz="1300" dirty="0" smtClean="0">
                <a:latin typeface="Tahoma" charset="0"/>
                <a:ea typeface="Tahoma" charset="0"/>
                <a:cs typeface="Tahoma" charset="0"/>
              </a:rPr>
              <a:t>, during this period there is ongoing immune system destruction but still enough of the immune system remains intact to provide immunity and prevent most infections.</a:t>
            </a:r>
          </a:p>
          <a:p>
            <a:pPr marL="285750" indent="-285750">
              <a:buFont typeface="Wingdings" charset="2"/>
              <a:buChar char="Ø"/>
            </a:pPr>
            <a:r>
              <a:rPr lang="en-US" sz="1300" dirty="0" smtClean="0">
                <a:latin typeface="Tahoma" charset="0"/>
                <a:ea typeface="Tahoma" charset="0"/>
                <a:cs typeface="Tahoma" charset="0"/>
              </a:rPr>
              <a:t>Eventually, </a:t>
            </a:r>
            <a:r>
              <a:rPr lang="en-US" sz="1300" dirty="0" smtClean="0">
                <a:solidFill>
                  <a:srgbClr val="C00000"/>
                </a:solidFill>
                <a:latin typeface="Tahoma" charset="0"/>
                <a:ea typeface="Tahoma" charset="0"/>
                <a:cs typeface="Tahoma" charset="0"/>
              </a:rPr>
              <a:t>when a significant number of CD4+ T-lymphocytes have been destroyed and when production of new CD4+ cells cannot match destruction</a:t>
            </a:r>
            <a:r>
              <a:rPr lang="en-US" sz="1300" dirty="0" smtClean="0">
                <a:latin typeface="Tahoma" charset="0"/>
                <a:ea typeface="Tahoma" charset="0"/>
                <a:cs typeface="Tahoma" charset="0"/>
              </a:rPr>
              <a:t>, failure of the immune system leads to the appearance of clinical AIDS. </a:t>
            </a:r>
            <a:r>
              <a:rPr lang="en-US" sz="1300" dirty="0" smtClean="0">
                <a:solidFill>
                  <a:schemeClr val="accent3">
                    <a:lumMod val="50000"/>
                  </a:schemeClr>
                </a:solidFill>
                <a:latin typeface="Tahoma" charset="0"/>
                <a:ea typeface="Tahoma" charset="0"/>
                <a:cs typeface="Tahoma" charset="0"/>
              </a:rPr>
              <a:t>When the immune system can’t compensate anymore for its loss of immune cells.</a:t>
            </a:r>
            <a:endParaRPr lang="en-US" sz="1300" dirty="0" smtClean="0">
              <a:latin typeface="Tahoma" charset="0"/>
              <a:ea typeface="Tahoma" charset="0"/>
              <a:cs typeface="Tahoma" charset="0"/>
            </a:endParaRPr>
          </a:p>
          <a:p>
            <a:pPr marL="285750" indent="-285750">
              <a:buFont typeface="Wingdings" charset="2"/>
              <a:buChar char="Ø"/>
            </a:pPr>
            <a:r>
              <a:rPr lang="en-US" sz="1300" dirty="0" smtClean="0">
                <a:latin typeface="Tahoma" charset="0"/>
                <a:ea typeface="Tahoma" charset="0"/>
                <a:cs typeface="Tahoma" charset="0"/>
              </a:rPr>
              <a:t>The progression to clinical AIDS is also marked by the appearance of </a:t>
            </a:r>
            <a:r>
              <a:rPr lang="en-US" sz="1300" dirty="0" smtClean="0">
                <a:solidFill>
                  <a:srgbClr val="C00000"/>
                </a:solidFill>
                <a:latin typeface="Tahoma" charset="0"/>
                <a:ea typeface="Tahoma" charset="0"/>
                <a:cs typeface="Tahoma" charset="0"/>
              </a:rPr>
              <a:t>syncytia-forming (SI) variants of HIV</a:t>
            </a:r>
            <a:r>
              <a:rPr lang="en-US" sz="1300" dirty="0" smtClean="0">
                <a:latin typeface="Tahoma" charset="0"/>
                <a:ea typeface="Tahoma" charset="0"/>
                <a:cs typeface="Tahoma" charset="0"/>
              </a:rPr>
              <a:t> in about half of HIV infected patients. These SI variants are associated with more rapid CD4+ cell decline.</a:t>
            </a:r>
          </a:p>
          <a:p>
            <a:pPr marL="285750" indent="-285750">
              <a:buFont typeface="Wingdings" charset="2"/>
              <a:buChar char="Ø"/>
            </a:pPr>
            <a:r>
              <a:rPr lang="en-US" sz="1300" dirty="0" smtClean="0">
                <a:solidFill>
                  <a:srgbClr val="C00000"/>
                </a:solidFill>
                <a:latin typeface="Tahoma" charset="0"/>
                <a:ea typeface="Tahoma" charset="0"/>
                <a:cs typeface="Tahoma" charset="0"/>
              </a:rPr>
              <a:t>The development of signs and symptoms of AIDS correlates with the CD4+ lymphocyte count, when the CD4+ lymphocyte count drops below 200/microliter, then the stage of clinical AIDS has been reached</a:t>
            </a:r>
            <a:r>
              <a:rPr lang="en-US" sz="1300" dirty="0" smtClean="0">
                <a:latin typeface="Tahoma" charset="0"/>
                <a:ea typeface="Tahoma" charset="0"/>
                <a:cs typeface="Tahoma" charset="0"/>
              </a:rPr>
              <a:t>. This is the point at which the characteristic opportunistic infections and neoplasms of aids appear.</a:t>
            </a:r>
          </a:p>
          <a:p>
            <a:pPr marL="285750" indent="-285750">
              <a:buFont typeface="Wingdings" charset="2"/>
              <a:buChar char="Ø"/>
            </a:pPr>
            <a:r>
              <a:rPr lang="en-US" sz="1300" dirty="0" smtClean="0">
                <a:solidFill>
                  <a:srgbClr val="C00000"/>
                </a:solidFill>
                <a:latin typeface="Tahoma" charset="0"/>
                <a:ea typeface="Tahoma" charset="0"/>
                <a:cs typeface="Tahoma" charset="0"/>
              </a:rPr>
              <a:t>The CD4+ T-cells to CD8+ </a:t>
            </a:r>
            <a:r>
              <a:rPr lang="en-US" sz="1300" b="1" dirty="0" smtClean="0">
                <a:solidFill>
                  <a:srgbClr val="C00000"/>
                </a:solidFill>
                <a:latin typeface="Tahoma" charset="0"/>
                <a:ea typeface="Tahoma" charset="0"/>
                <a:cs typeface="Tahoma" charset="0"/>
              </a:rPr>
              <a:t>ratio</a:t>
            </a:r>
            <a:r>
              <a:rPr lang="en-US" sz="1300" dirty="0" smtClean="0">
                <a:solidFill>
                  <a:srgbClr val="C00000"/>
                </a:solidFill>
                <a:latin typeface="Tahoma" charset="0"/>
                <a:ea typeface="Tahoma" charset="0"/>
                <a:cs typeface="Tahoma" charset="0"/>
              </a:rPr>
              <a:t> is also greatly reduced, often to less than 1.0</a:t>
            </a:r>
            <a:r>
              <a:rPr lang="en-US" sz="1300" dirty="0" smtClean="0">
                <a:latin typeface="Tahoma" charset="0"/>
                <a:ea typeface="Tahoma" charset="0"/>
                <a:cs typeface="Tahoma" charset="0"/>
              </a:rPr>
              <a:t>.</a:t>
            </a:r>
          </a:p>
          <a:p>
            <a:pPr marL="285750" indent="-285750">
              <a:buFont typeface="Wingdings" charset="2"/>
              <a:buChar char="Ø"/>
            </a:pPr>
            <a:endParaRPr lang="en-US" sz="1300" dirty="0">
              <a:latin typeface="Tahoma" charset="0"/>
              <a:ea typeface="Tahoma" charset="0"/>
              <a:cs typeface="Tahoma" charset="0"/>
            </a:endParaRPr>
          </a:p>
          <a:p>
            <a:pPr marL="285750" indent="-285750">
              <a:buFont typeface="Wingdings" charset="2"/>
              <a:buChar char="Ø"/>
            </a:pPr>
            <a:endParaRPr lang="en-US" sz="1300" dirty="0" smtClean="0">
              <a:latin typeface="Tahoma" charset="0"/>
              <a:ea typeface="Tahoma" charset="0"/>
              <a:cs typeface="Tahoma" charset="0"/>
            </a:endParaRPr>
          </a:p>
          <a:p>
            <a:r>
              <a:rPr lang="en-US" b="1" dirty="0" smtClean="0">
                <a:latin typeface="Tahoma" charset="0"/>
                <a:ea typeface="Tahoma" charset="0"/>
                <a:cs typeface="Tahoma" charset="0"/>
              </a:rPr>
              <a:t>Acquired Immunodeficiency Syndrome (AIDS):</a:t>
            </a:r>
          </a:p>
          <a:p>
            <a:endParaRPr lang="en-US" b="1" dirty="0" smtClean="0">
              <a:latin typeface="Tahoma" charset="0"/>
              <a:ea typeface="Tahoma" charset="0"/>
              <a:cs typeface="Tahoma" charset="0"/>
            </a:endParaRPr>
          </a:p>
          <a:p>
            <a:pPr marL="342900" indent="-342900">
              <a:buFont typeface="Wingdings" charset="2"/>
              <a:buChar char="Ø"/>
            </a:pPr>
            <a:r>
              <a:rPr lang="en-US" sz="1300" dirty="0" smtClean="0">
                <a:latin typeface="Tahoma" charset="0"/>
                <a:ea typeface="Tahoma" charset="0"/>
                <a:cs typeface="Tahoma" charset="0"/>
              </a:rPr>
              <a:t>The stage of clinical AIDS is reached years after the initial infection and is marked by the development of one or more of the typical opportunistic infections or neoplasms common to AIDS.</a:t>
            </a:r>
          </a:p>
          <a:p>
            <a:pPr marL="342900" indent="-342900">
              <a:buFont typeface="Wingdings" charset="2"/>
              <a:buChar char="Ø"/>
            </a:pPr>
            <a:r>
              <a:rPr lang="en-US" sz="1300" dirty="0" smtClean="0">
                <a:solidFill>
                  <a:schemeClr val="accent3">
                    <a:lumMod val="50000"/>
                  </a:schemeClr>
                </a:solidFill>
                <a:latin typeface="Tahoma" charset="0"/>
                <a:ea typeface="Tahoma" charset="0"/>
                <a:cs typeface="Tahoma" charset="0"/>
              </a:rPr>
              <a:t>Symptoms of AIDS could be persistent diarrhea, lymphadenopathy, unexplained fever, early dementia, neurological symptoms, early encephalopathy and weakness.</a:t>
            </a:r>
          </a:p>
          <a:p>
            <a:pPr marL="342900" indent="-342900">
              <a:buFont typeface="Wingdings" charset="2"/>
              <a:buChar char="Ø"/>
            </a:pPr>
            <a:r>
              <a:rPr lang="en-US" sz="1300" dirty="0" smtClean="0">
                <a:solidFill>
                  <a:schemeClr val="accent3">
                    <a:lumMod val="50000"/>
                  </a:schemeClr>
                </a:solidFill>
                <a:latin typeface="Tahoma" charset="0"/>
                <a:ea typeface="Tahoma" charset="0"/>
                <a:cs typeface="Tahoma" charset="0"/>
              </a:rPr>
              <a:t>A patient could have HIV but never get AIDS for a long time, </a:t>
            </a:r>
            <a:r>
              <a:rPr lang="en-US" sz="1300" b="1" dirty="0" smtClean="0">
                <a:solidFill>
                  <a:schemeClr val="accent3">
                    <a:lumMod val="50000"/>
                  </a:schemeClr>
                </a:solidFill>
                <a:latin typeface="Tahoma" charset="0"/>
                <a:ea typeface="Tahoma" charset="0"/>
                <a:cs typeface="Tahoma" charset="0"/>
              </a:rPr>
              <a:t>it is the reduction in immunity that determines the development to AIDS.</a:t>
            </a:r>
            <a:endParaRPr lang="en-US" sz="1300" dirty="0" smtClean="0">
              <a:solidFill>
                <a:schemeClr val="accent3">
                  <a:lumMod val="50000"/>
                </a:schemeClr>
              </a:solidFill>
              <a:latin typeface="Tahoma" charset="0"/>
              <a:ea typeface="Tahoma" charset="0"/>
              <a:cs typeface="Tahoma" charset="0"/>
            </a:endParaRPr>
          </a:p>
          <a:p>
            <a:pPr marL="342900" indent="-342900">
              <a:buFont typeface="Wingdings" charset="2"/>
              <a:buChar char="Ø"/>
            </a:pPr>
            <a:r>
              <a:rPr lang="en-US" sz="1300" dirty="0" smtClean="0">
                <a:latin typeface="Tahoma" charset="0"/>
                <a:ea typeface="Tahoma" charset="0"/>
                <a:cs typeface="Tahoma" charset="0"/>
              </a:rPr>
              <a:t>Following are some of the more common complications seen in AIDS:</a:t>
            </a:r>
          </a:p>
          <a:p>
            <a:pPr marL="800100" lvl="1" indent="-342900">
              <a:buFont typeface="+mj-lt"/>
              <a:buAutoNum type="arabicPeriod"/>
            </a:pPr>
            <a:r>
              <a:rPr lang="en-US" sz="1200" dirty="0" smtClean="0">
                <a:latin typeface="Tahoma" charset="0"/>
                <a:ea typeface="Tahoma" charset="0"/>
                <a:cs typeface="Tahoma" charset="0"/>
              </a:rPr>
              <a:t>Infections e.g. pneumocystis </a:t>
            </a:r>
            <a:r>
              <a:rPr lang="en-US" sz="1200" dirty="0" err="1" smtClean="0">
                <a:latin typeface="Tahoma" charset="0"/>
                <a:ea typeface="Tahoma" charset="0"/>
                <a:cs typeface="Tahoma" charset="0"/>
              </a:rPr>
              <a:t>jeroveci</a:t>
            </a:r>
            <a:r>
              <a:rPr lang="en-US" sz="1200" dirty="0" smtClean="0">
                <a:latin typeface="Tahoma" charset="0"/>
                <a:ea typeface="Tahoma" charset="0"/>
                <a:cs typeface="Tahoma" charset="0"/>
              </a:rPr>
              <a:t>, CMV, mycobacteria and fungi.</a:t>
            </a:r>
          </a:p>
          <a:p>
            <a:pPr marL="800100" lvl="1" indent="-342900">
              <a:buFont typeface="+mj-lt"/>
              <a:buAutoNum type="arabicPeriod"/>
            </a:pPr>
            <a:r>
              <a:rPr lang="en-US" sz="1200" dirty="0" smtClean="0">
                <a:latin typeface="Tahoma" charset="0"/>
                <a:ea typeface="Tahoma" charset="0"/>
                <a:cs typeface="Tahoma" charset="0"/>
              </a:rPr>
              <a:t>Neoplasms.</a:t>
            </a:r>
          </a:p>
          <a:p>
            <a:pPr marL="800100" lvl="1" indent="-342900">
              <a:buFont typeface="+mj-lt"/>
              <a:buAutoNum type="arabicPeriod"/>
            </a:pPr>
            <a:r>
              <a:rPr lang="en-US" sz="1200" dirty="0" smtClean="0">
                <a:latin typeface="Tahoma" charset="0"/>
                <a:ea typeface="Tahoma" charset="0"/>
                <a:cs typeface="Tahoma" charset="0"/>
              </a:rPr>
              <a:t>Miscellaneous (e.g. lymphoid) interstitial pneumonitis which is a condition involving the lung that can be seen in AIDS in children.</a:t>
            </a:r>
          </a:p>
        </p:txBody>
      </p:sp>
      <p:sp>
        <p:nvSpPr>
          <p:cNvPr id="8" name="TextBox 7"/>
          <p:cNvSpPr txBox="1"/>
          <p:nvPr/>
        </p:nvSpPr>
        <p:spPr>
          <a:xfrm>
            <a:off x="0" y="139685"/>
            <a:ext cx="6858000" cy="517065"/>
          </a:xfrm>
          <a:prstGeom prst="rect">
            <a:avLst/>
          </a:prstGeom>
          <a:solidFill>
            <a:schemeClr val="accent4">
              <a:lumMod val="40000"/>
              <a:lumOff val="60000"/>
            </a:schemeClr>
          </a:solidFill>
        </p:spPr>
        <p:txBody>
          <a:bodyPr wrap="square" rtlCol="0">
            <a:spAutoFit/>
          </a:bodyPr>
          <a:lstStyle/>
          <a:p>
            <a:pPr marL="285750" marR="0" indent="-285750">
              <a:lnSpc>
                <a:spcPct val="115000"/>
              </a:lnSpc>
              <a:spcBef>
                <a:spcPts val="0"/>
              </a:spcBef>
              <a:spcAft>
                <a:spcPts val="1000"/>
              </a:spcAft>
              <a:buFont typeface="Wingdings" charset="2"/>
              <a:buChar char="ü"/>
            </a:pPr>
            <a:r>
              <a:rPr lang="en-US" sz="1200" dirty="0">
                <a:latin typeface="Tahoma"/>
                <a:ea typeface="Calibri"/>
                <a:cs typeface="Tahoma"/>
              </a:rPr>
              <a:t>Recognize the systemic manifestations of AIDS syndrome with a special emphasis on Kaposi sarcoma and opportunistic infections that could be encountered in AIDS patients. </a:t>
            </a:r>
            <a:endParaRPr lang="en-US" sz="1200" dirty="0">
              <a:ea typeface="Calibri"/>
              <a:cs typeface="Arial"/>
            </a:endParaRPr>
          </a:p>
        </p:txBody>
      </p:sp>
    </p:spTree>
    <p:extLst>
      <p:ext uri="{BB962C8B-B14F-4D97-AF65-F5344CB8AC3E}">
        <p14:creationId xmlns:p14="http://schemas.microsoft.com/office/powerpoint/2010/main" val="1261914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TotalTime>
  <Words>3518</Words>
  <Application>Microsoft Office PowerPoint</Application>
  <PresentationFormat>On-screen Show (4:3)</PresentationFormat>
  <Paragraphs>331</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Schoolbook</vt:lpstr>
      <vt:lpstr>Courier New</vt:lpstr>
      <vt:lpstr>Tahoma</vt:lpstr>
      <vt:lpstr>Times New Roman</vt:lpstr>
      <vt:lpstr>Wingdings</vt:lpstr>
      <vt:lpstr>Office Theme</vt:lpstr>
      <vt:lpstr>PowerPoint Presentation</vt:lpstr>
      <vt:lpstr>Dr.Ammar Alrikabi’s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c:creator>
  <cp:lastModifiedBy>abdulaziz abdullah</cp:lastModifiedBy>
  <cp:revision>423</cp:revision>
  <dcterms:created xsi:type="dcterms:W3CDTF">2018-01-23T10:16:13Z</dcterms:created>
  <dcterms:modified xsi:type="dcterms:W3CDTF">2018-04-17T07:24:35Z</dcterms:modified>
</cp:coreProperties>
</file>