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8" r:id="rId3"/>
    <p:sldId id="262" r:id="rId4"/>
    <p:sldId id="263" r:id="rId5"/>
    <p:sldId id="265" r:id="rId6"/>
    <p:sldId id="287" r:id="rId7"/>
    <p:sldId id="269" r:id="rId8"/>
    <p:sldId id="270" r:id="rId9"/>
    <p:sldId id="271" r:id="rId10"/>
    <p:sldId id="272" r:id="rId11"/>
    <p:sldId id="273" r:id="rId12"/>
    <p:sldId id="276" r:id="rId13"/>
    <p:sldId id="277" r:id="rId14"/>
    <p:sldId id="278" r:id="rId15"/>
    <p:sldId id="279" r:id="rId16"/>
    <p:sldId id="280" r:id="rId17"/>
    <p:sldId id="289" r:id="rId18"/>
    <p:sldId id="282" r:id="rId19"/>
    <p:sldId id="283" r:id="rId20"/>
    <p:sldId id="284" r:id="rId21"/>
    <p:sldId id="285" r:id="rId22"/>
    <p:sldId id="261" r:id="rId2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3F8"/>
    <a:srgbClr val="F9BBF1"/>
    <a:srgbClr val="759239"/>
    <a:srgbClr val="759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6" autoAdjust="0"/>
    <p:restoredTop sz="94679"/>
  </p:normalViewPr>
  <p:slideViewPr>
    <p:cSldViewPr snapToGrid="0" snapToObjects="1">
      <p:cViewPr varScale="1">
        <p:scale>
          <a:sx n="55" d="100"/>
          <a:sy n="55" d="100"/>
        </p:scale>
        <p:origin x="2056" y="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D3B56-B10B-A843-956C-4D3C4CFA8C67}" type="doc">
      <dgm:prSet loTypeId="urn:microsoft.com/office/officeart/2005/8/layout/orgChart1" loCatId="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B308037F-D55A-684E-9DA1-FBAD42D24444}">
      <dgm:prSet phldrT="[Text]"/>
      <dgm:spPr/>
      <dgm:t>
        <a:bodyPr/>
        <a:lstStyle/>
        <a:p>
          <a:r>
            <a:rPr lang="en-US" dirty="0"/>
            <a:t>Endometrial hyperplasia is classified</a:t>
          </a:r>
          <a:r>
            <a:rPr lang="en-US" baseline="0" dirty="0"/>
            <a:t> based on:</a:t>
          </a:r>
          <a:endParaRPr lang="en-US" dirty="0"/>
        </a:p>
      </dgm:t>
    </dgm:pt>
    <dgm:pt modelId="{3BC12E6E-0E3A-B347-8EE6-B6C22D9E0B74}" type="parTrans" cxnId="{D3A85231-10F8-364A-B73B-B18BC24E577E}">
      <dgm:prSet/>
      <dgm:spPr/>
      <dgm:t>
        <a:bodyPr/>
        <a:lstStyle/>
        <a:p>
          <a:endParaRPr lang="en-US"/>
        </a:p>
      </dgm:t>
    </dgm:pt>
    <dgm:pt modelId="{6BD85383-E9A7-A743-B19B-A2838172F5E2}" type="sibTrans" cxnId="{D3A85231-10F8-364A-B73B-B18BC24E577E}">
      <dgm:prSet/>
      <dgm:spPr/>
      <dgm:t>
        <a:bodyPr/>
        <a:lstStyle/>
        <a:p>
          <a:endParaRPr lang="en-US"/>
        </a:p>
      </dgm:t>
    </dgm:pt>
    <dgm:pt modelId="{B82DF7B3-8348-CF48-A79C-EFD28A15CB83}">
      <dgm:prSet phldrT="[Text]"/>
      <dgm:spPr/>
      <dgm:t>
        <a:bodyPr/>
        <a:lstStyle/>
        <a:p>
          <a:r>
            <a:rPr lang="en-US" dirty="0"/>
            <a:t>The architecture</a:t>
          </a:r>
          <a:r>
            <a:rPr lang="en-US" baseline="0" dirty="0"/>
            <a:t> of the endometrial glands, i.e. depending on the degree of </a:t>
          </a:r>
          <a:r>
            <a:rPr lang="en-US" baseline="0" dirty="0" err="1"/>
            <a:t>grandular</a:t>
          </a:r>
          <a:r>
            <a:rPr lang="en-US" baseline="0" dirty="0"/>
            <a:t> complexity and crowding.</a:t>
          </a:r>
        </a:p>
        <a:p>
          <a:r>
            <a:rPr lang="en-US" baseline="0" dirty="0"/>
            <a:t>It can be:</a:t>
          </a:r>
          <a:endParaRPr lang="en-US" dirty="0"/>
        </a:p>
      </dgm:t>
    </dgm:pt>
    <dgm:pt modelId="{DD18A40A-0D81-6B48-AAC2-C1C61704C5D2}" type="parTrans" cxnId="{6CB1DBC0-F72C-B04B-AC24-EB57AAB507CD}">
      <dgm:prSet/>
      <dgm:spPr/>
      <dgm:t>
        <a:bodyPr/>
        <a:lstStyle/>
        <a:p>
          <a:endParaRPr lang="en-US"/>
        </a:p>
      </dgm:t>
    </dgm:pt>
    <dgm:pt modelId="{014FEB4D-E742-8748-BD8A-7856E924DB94}" type="sibTrans" cxnId="{6CB1DBC0-F72C-B04B-AC24-EB57AAB507CD}">
      <dgm:prSet/>
      <dgm:spPr/>
      <dgm:t>
        <a:bodyPr/>
        <a:lstStyle/>
        <a:p>
          <a:endParaRPr lang="en-US"/>
        </a:p>
      </dgm:t>
    </dgm:pt>
    <dgm:pt modelId="{80FB0504-1599-9040-9FD0-723B684F40DB}">
      <dgm:prSet phldrT="[Text]"/>
      <dgm:spPr/>
      <dgm:t>
        <a:bodyPr/>
        <a:lstStyle/>
        <a:p>
          <a:r>
            <a:rPr lang="en-US" dirty="0"/>
            <a:t>Presence or absence of </a:t>
          </a:r>
          <a:r>
            <a:rPr lang="en-US" dirty="0" err="1"/>
            <a:t>atypia</a:t>
          </a:r>
          <a:r>
            <a:rPr lang="en-US" dirty="0"/>
            <a:t> of the cells lining the endometrial glands.</a:t>
          </a:r>
        </a:p>
      </dgm:t>
    </dgm:pt>
    <dgm:pt modelId="{FE4BF4EE-10F5-A04B-B7B1-6E26BB7E21F7}" type="parTrans" cxnId="{2158FD2E-C00E-AD4A-BF2F-A261A9CAF128}">
      <dgm:prSet/>
      <dgm:spPr/>
      <dgm:t>
        <a:bodyPr/>
        <a:lstStyle/>
        <a:p>
          <a:endParaRPr lang="en-US"/>
        </a:p>
      </dgm:t>
    </dgm:pt>
    <dgm:pt modelId="{B5767700-1366-B349-8FBF-186EE42AB28C}" type="sibTrans" cxnId="{2158FD2E-C00E-AD4A-BF2F-A261A9CAF128}">
      <dgm:prSet/>
      <dgm:spPr/>
      <dgm:t>
        <a:bodyPr/>
        <a:lstStyle/>
        <a:p>
          <a:endParaRPr lang="en-US"/>
        </a:p>
      </dgm:t>
    </dgm:pt>
    <dgm:pt modelId="{2F8396D9-E010-7E4C-A0C0-AC0B5661295F}">
      <dgm:prSet/>
      <dgm:spPr/>
      <dgm:t>
        <a:bodyPr/>
        <a:lstStyle/>
        <a:p>
          <a:r>
            <a:rPr lang="en-US" b="1" dirty="0"/>
            <a:t>Simple</a:t>
          </a:r>
        </a:p>
      </dgm:t>
    </dgm:pt>
    <dgm:pt modelId="{F1208AF5-DA65-DB49-8AE6-325C83610A53}" type="parTrans" cxnId="{11A8B75B-3AAA-3641-BB95-324C2E1773A2}">
      <dgm:prSet/>
      <dgm:spPr/>
      <dgm:t>
        <a:bodyPr/>
        <a:lstStyle/>
        <a:p>
          <a:endParaRPr lang="en-US"/>
        </a:p>
      </dgm:t>
    </dgm:pt>
    <dgm:pt modelId="{276D66BD-7736-2640-9511-0971F9691148}" type="sibTrans" cxnId="{11A8B75B-3AAA-3641-BB95-324C2E1773A2}">
      <dgm:prSet/>
      <dgm:spPr/>
      <dgm:t>
        <a:bodyPr/>
        <a:lstStyle/>
        <a:p>
          <a:endParaRPr lang="en-US"/>
        </a:p>
      </dgm:t>
    </dgm:pt>
    <dgm:pt modelId="{260CBFB8-48BF-3A41-9107-A3F7F7FE754F}">
      <dgm:prSet/>
      <dgm:spPr/>
      <dgm:t>
        <a:bodyPr/>
        <a:lstStyle/>
        <a:p>
          <a:r>
            <a:rPr lang="en-US" b="1" dirty="0"/>
            <a:t>Complex</a:t>
          </a:r>
        </a:p>
      </dgm:t>
    </dgm:pt>
    <dgm:pt modelId="{0B6EE2A8-1173-C646-987F-E995BC7DA936}" type="parTrans" cxnId="{6CACCB93-115B-8949-A18B-14860A4C1A16}">
      <dgm:prSet/>
      <dgm:spPr/>
      <dgm:t>
        <a:bodyPr/>
        <a:lstStyle/>
        <a:p>
          <a:endParaRPr lang="en-US"/>
        </a:p>
      </dgm:t>
    </dgm:pt>
    <dgm:pt modelId="{4E0839F4-6E2E-9E4B-8769-1152F3C9D7F0}" type="sibTrans" cxnId="{6CACCB93-115B-8949-A18B-14860A4C1A16}">
      <dgm:prSet/>
      <dgm:spPr/>
      <dgm:t>
        <a:bodyPr/>
        <a:lstStyle/>
        <a:p>
          <a:endParaRPr lang="en-US"/>
        </a:p>
      </dgm:t>
    </dgm:pt>
    <dgm:pt modelId="{243B3CE8-ACAE-BD4A-A4E1-5659B0F5D0C6}">
      <dgm:prSet/>
      <dgm:spPr/>
      <dgm:t>
        <a:bodyPr/>
        <a:lstStyle/>
        <a:p>
          <a:r>
            <a:rPr lang="en-US" b="1" dirty="0"/>
            <a:t>Without </a:t>
          </a:r>
          <a:r>
            <a:rPr lang="en-US" b="1" dirty="0" err="1"/>
            <a:t>atypia</a:t>
          </a:r>
          <a:endParaRPr lang="en-US" b="1" dirty="0"/>
        </a:p>
      </dgm:t>
    </dgm:pt>
    <dgm:pt modelId="{E4E7BBA7-585F-F04B-AFFD-5A8F5D698CEF}" type="parTrans" cxnId="{A0428507-AED9-4C42-87F9-2F1B9FF92B8E}">
      <dgm:prSet/>
      <dgm:spPr/>
      <dgm:t>
        <a:bodyPr/>
        <a:lstStyle/>
        <a:p>
          <a:endParaRPr lang="en-US"/>
        </a:p>
      </dgm:t>
    </dgm:pt>
    <dgm:pt modelId="{D7AEE7BC-0B65-D64C-9E5C-63A5E0011D52}" type="sibTrans" cxnId="{A0428507-AED9-4C42-87F9-2F1B9FF92B8E}">
      <dgm:prSet/>
      <dgm:spPr/>
      <dgm:t>
        <a:bodyPr/>
        <a:lstStyle/>
        <a:p>
          <a:endParaRPr lang="en-US"/>
        </a:p>
      </dgm:t>
    </dgm:pt>
    <dgm:pt modelId="{017B2A3D-89A9-E145-8A09-7B8571C7939F}">
      <dgm:prSet/>
      <dgm:spPr/>
      <dgm:t>
        <a:bodyPr/>
        <a:lstStyle/>
        <a:p>
          <a:r>
            <a:rPr lang="en-US" b="1" dirty="0"/>
            <a:t>With </a:t>
          </a:r>
          <a:r>
            <a:rPr lang="en-US" b="1" dirty="0" err="1"/>
            <a:t>atypia</a:t>
          </a:r>
          <a:endParaRPr lang="en-US" b="1" dirty="0"/>
        </a:p>
      </dgm:t>
    </dgm:pt>
    <dgm:pt modelId="{58E5ECF2-5978-C24D-9CB1-C03F359BE250}" type="parTrans" cxnId="{4B6BCD06-5BB7-1A41-8FBF-E8152EBAD0DC}">
      <dgm:prSet/>
      <dgm:spPr/>
      <dgm:t>
        <a:bodyPr/>
        <a:lstStyle/>
        <a:p>
          <a:endParaRPr lang="en-US"/>
        </a:p>
      </dgm:t>
    </dgm:pt>
    <dgm:pt modelId="{709F0364-20C0-774F-A86E-998242ACC28D}" type="sibTrans" cxnId="{4B6BCD06-5BB7-1A41-8FBF-E8152EBAD0DC}">
      <dgm:prSet/>
      <dgm:spPr/>
      <dgm:t>
        <a:bodyPr/>
        <a:lstStyle/>
        <a:p>
          <a:endParaRPr lang="en-US"/>
        </a:p>
      </dgm:t>
    </dgm:pt>
    <dgm:pt modelId="{EEFBC542-A99D-E545-BE4E-8C8156495D97}" type="pres">
      <dgm:prSet presAssocID="{D24D3B56-B10B-A843-956C-4D3C4CFA8C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34A6B85-F854-EB40-B98D-41BC4B0843F5}" type="pres">
      <dgm:prSet presAssocID="{B308037F-D55A-684E-9DA1-FBAD42D24444}" presName="hierRoot1" presStyleCnt="0">
        <dgm:presLayoutVars>
          <dgm:hierBranch val="init"/>
        </dgm:presLayoutVars>
      </dgm:prSet>
      <dgm:spPr/>
    </dgm:pt>
    <dgm:pt modelId="{35E79B73-5215-7042-9BD9-4292561EFFBE}" type="pres">
      <dgm:prSet presAssocID="{B308037F-D55A-684E-9DA1-FBAD42D24444}" presName="rootComposite1" presStyleCnt="0"/>
      <dgm:spPr/>
    </dgm:pt>
    <dgm:pt modelId="{BB9C6437-B6D1-224A-94AE-B47865078554}" type="pres">
      <dgm:prSet presAssocID="{B308037F-D55A-684E-9DA1-FBAD42D2444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3B68AB-B700-E040-8B70-D0AB67988242}" type="pres">
      <dgm:prSet presAssocID="{B308037F-D55A-684E-9DA1-FBAD42D2444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0197408-1944-4746-980C-D34916497A45}" type="pres">
      <dgm:prSet presAssocID="{B308037F-D55A-684E-9DA1-FBAD42D24444}" presName="hierChild2" presStyleCnt="0"/>
      <dgm:spPr/>
    </dgm:pt>
    <dgm:pt modelId="{C1A38E26-7FE8-D747-A313-3F34DF4B22AF}" type="pres">
      <dgm:prSet presAssocID="{DD18A40A-0D81-6B48-AAC2-C1C61704C5D2}" presName="Name37" presStyleLbl="parChTrans1D2" presStyleIdx="0" presStyleCnt="2"/>
      <dgm:spPr/>
      <dgm:t>
        <a:bodyPr/>
        <a:lstStyle/>
        <a:p>
          <a:endParaRPr lang="en-US"/>
        </a:p>
      </dgm:t>
    </dgm:pt>
    <dgm:pt modelId="{06B4AA9D-C6BB-1043-98F7-9B6CDCD0C852}" type="pres">
      <dgm:prSet presAssocID="{B82DF7B3-8348-CF48-A79C-EFD28A15CB83}" presName="hierRoot2" presStyleCnt="0">
        <dgm:presLayoutVars>
          <dgm:hierBranch val="init"/>
        </dgm:presLayoutVars>
      </dgm:prSet>
      <dgm:spPr/>
    </dgm:pt>
    <dgm:pt modelId="{322755C0-2451-BA4C-A967-6B474E4EB7AD}" type="pres">
      <dgm:prSet presAssocID="{B82DF7B3-8348-CF48-A79C-EFD28A15CB83}" presName="rootComposite" presStyleCnt="0"/>
      <dgm:spPr/>
    </dgm:pt>
    <dgm:pt modelId="{437030C6-EA6D-BA4E-8F50-F9A202685B30}" type="pres">
      <dgm:prSet presAssocID="{B82DF7B3-8348-CF48-A79C-EFD28A15CB83}" presName="rootText" presStyleLbl="node2" presStyleIdx="0" presStyleCnt="2" custScaleX="2488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DA41A3-EABA-E14B-B3C6-847CB17AD8F8}" type="pres">
      <dgm:prSet presAssocID="{B82DF7B3-8348-CF48-A79C-EFD28A15CB83}" presName="rootConnector" presStyleLbl="node2" presStyleIdx="0" presStyleCnt="2"/>
      <dgm:spPr/>
      <dgm:t>
        <a:bodyPr/>
        <a:lstStyle/>
        <a:p>
          <a:endParaRPr lang="en-US"/>
        </a:p>
      </dgm:t>
    </dgm:pt>
    <dgm:pt modelId="{62D8A272-EEF3-5544-B92B-BE3D7DD0ADCD}" type="pres">
      <dgm:prSet presAssocID="{B82DF7B3-8348-CF48-A79C-EFD28A15CB83}" presName="hierChild4" presStyleCnt="0"/>
      <dgm:spPr/>
    </dgm:pt>
    <dgm:pt modelId="{5695F1DE-0E38-0940-9F30-CA92416A9853}" type="pres">
      <dgm:prSet presAssocID="{F1208AF5-DA65-DB49-8AE6-325C83610A53}" presName="Name37" presStyleLbl="parChTrans1D3" presStyleIdx="0" presStyleCnt="4"/>
      <dgm:spPr/>
      <dgm:t>
        <a:bodyPr/>
        <a:lstStyle/>
        <a:p>
          <a:endParaRPr lang="en-US"/>
        </a:p>
      </dgm:t>
    </dgm:pt>
    <dgm:pt modelId="{96F7DE18-F19F-9C42-966F-6F1E7B5B3256}" type="pres">
      <dgm:prSet presAssocID="{2F8396D9-E010-7E4C-A0C0-AC0B5661295F}" presName="hierRoot2" presStyleCnt="0">
        <dgm:presLayoutVars>
          <dgm:hierBranch val="init"/>
        </dgm:presLayoutVars>
      </dgm:prSet>
      <dgm:spPr/>
    </dgm:pt>
    <dgm:pt modelId="{20407C08-9140-B340-B218-5302FD0D99F7}" type="pres">
      <dgm:prSet presAssocID="{2F8396D9-E010-7E4C-A0C0-AC0B5661295F}" presName="rootComposite" presStyleCnt="0"/>
      <dgm:spPr/>
    </dgm:pt>
    <dgm:pt modelId="{171CB561-9068-5340-AF88-84929A3BE3BD}" type="pres">
      <dgm:prSet presAssocID="{2F8396D9-E010-7E4C-A0C0-AC0B5661295F}" presName="rootText" presStyleLbl="node3" presStyleIdx="0" presStyleCnt="4" custScaleY="446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F667AD-61DA-874C-B094-41DF35BA5665}" type="pres">
      <dgm:prSet presAssocID="{2F8396D9-E010-7E4C-A0C0-AC0B5661295F}" presName="rootConnector" presStyleLbl="node3" presStyleIdx="0" presStyleCnt="4"/>
      <dgm:spPr/>
      <dgm:t>
        <a:bodyPr/>
        <a:lstStyle/>
        <a:p>
          <a:endParaRPr lang="en-US"/>
        </a:p>
      </dgm:t>
    </dgm:pt>
    <dgm:pt modelId="{CF2C4A42-27C8-5A47-96BF-6858BE87591F}" type="pres">
      <dgm:prSet presAssocID="{2F8396D9-E010-7E4C-A0C0-AC0B5661295F}" presName="hierChild4" presStyleCnt="0"/>
      <dgm:spPr/>
    </dgm:pt>
    <dgm:pt modelId="{A4073FE7-6454-5A42-B4CF-279701E46793}" type="pres">
      <dgm:prSet presAssocID="{2F8396D9-E010-7E4C-A0C0-AC0B5661295F}" presName="hierChild5" presStyleCnt="0"/>
      <dgm:spPr/>
    </dgm:pt>
    <dgm:pt modelId="{A20BA0B4-6A5E-1C4A-8576-3F24832F11C0}" type="pres">
      <dgm:prSet presAssocID="{0B6EE2A8-1173-C646-987F-E995BC7DA936}" presName="Name37" presStyleLbl="parChTrans1D3" presStyleIdx="1" presStyleCnt="4"/>
      <dgm:spPr/>
      <dgm:t>
        <a:bodyPr/>
        <a:lstStyle/>
        <a:p>
          <a:endParaRPr lang="en-US"/>
        </a:p>
      </dgm:t>
    </dgm:pt>
    <dgm:pt modelId="{655D8BF1-FEEE-A047-B340-661F15704153}" type="pres">
      <dgm:prSet presAssocID="{260CBFB8-48BF-3A41-9107-A3F7F7FE754F}" presName="hierRoot2" presStyleCnt="0">
        <dgm:presLayoutVars>
          <dgm:hierBranch val="init"/>
        </dgm:presLayoutVars>
      </dgm:prSet>
      <dgm:spPr/>
    </dgm:pt>
    <dgm:pt modelId="{94F49C91-3557-4149-85E4-E8E2C8D1900B}" type="pres">
      <dgm:prSet presAssocID="{260CBFB8-48BF-3A41-9107-A3F7F7FE754F}" presName="rootComposite" presStyleCnt="0"/>
      <dgm:spPr/>
    </dgm:pt>
    <dgm:pt modelId="{471E8781-E4F2-4740-9A70-993B177C360C}" type="pres">
      <dgm:prSet presAssocID="{260CBFB8-48BF-3A41-9107-A3F7F7FE754F}" presName="rootText" presStyleLbl="node3" presStyleIdx="1" presStyleCnt="4" custScaleY="41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9D75F8-EA83-B941-85A8-4A86B83BB072}" type="pres">
      <dgm:prSet presAssocID="{260CBFB8-48BF-3A41-9107-A3F7F7FE754F}" presName="rootConnector" presStyleLbl="node3" presStyleIdx="1" presStyleCnt="4"/>
      <dgm:spPr/>
      <dgm:t>
        <a:bodyPr/>
        <a:lstStyle/>
        <a:p>
          <a:endParaRPr lang="en-US"/>
        </a:p>
      </dgm:t>
    </dgm:pt>
    <dgm:pt modelId="{BEA59199-21D2-2B46-8925-9DC89AD5EF92}" type="pres">
      <dgm:prSet presAssocID="{260CBFB8-48BF-3A41-9107-A3F7F7FE754F}" presName="hierChild4" presStyleCnt="0"/>
      <dgm:spPr/>
    </dgm:pt>
    <dgm:pt modelId="{37911E6C-7262-D342-8680-37F24D7118B1}" type="pres">
      <dgm:prSet presAssocID="{260CBFB8-48BF-3A41-9107-A3F7F7FE754F}" presName="hierChild5" presStyleCnt="0"/>
      <dgm:spPr/>
    </dgm:pt>
    <dgm:pt modelId="{AFFE1090-3B9C-004A-B30C-3F23010BB5B6}" type="pres">
      <dgm:prSet presAssocID="{B82DF7B3-8348-CF48-A79C-EFD28A15CB83}" presName="hierChild5" presStyleCnt="0"/>
      <dgm:spPr/>
    </dgm:pt>
    <dgm:pt modelId="{66DF6793-F53D-3346-B5F5-A9AF18DEE79D}" type="pres">
      <dgm:prSet presAssocID="{FE4BF4EE-10F5-A04B-B7B1-6E26BB7E21F7}" presName="Name37" presStyleLbl="parChTrans1D2" presStyleIdx="1" presStyleCnt="2"/>
      <dgm:spPr/>
      <dgm:t>
        <a:bodyPr/>
        <a:lstStyle/>
        <a:p>
          <a:endParaRPr lang="en-US"/>
        </a:p>
      </dgm:t>
    </dgm:pt>
    <dgm:pt modelId="{7ADA2BB6-59AB-F642-88E1-6C179A679186}" type="pres">
      <dgm:prSet presAssocID="{80FB0504-1599-9040-9FD0-723B684F40DB}" presName="hierRoot2" presStyleCnt="0">
        <dgm:presLayoutVars>
          <dgm:hierBranch val="init"/>
        </dgm:presLayoutVars>
      </dgm:prSet>
      <dgm:spPr/>
    </dgm:pt>
    <dgm:pt modelId="{8FB12025-71C0-4F47-BA2A-2C4916ABEC2C}" type="pres">
      <dgm:prSet presAssocID="{80FB0504-1599-9040-9FD0-723B684F40DB}" presName="rootComposite" presStyleCnt="0"/>
      <dgm:spPr/>
    </dgm:pt>
    <dgm:pt modelId="{E2BA5F05-2F5E-DF45-8BA7-ED0981D4C1BA}" type="pres">
      <dgm:prSet presAssocID="{80FB0504-1599-9040-9FD0-723B684F40DB}" presName="rootText" presStyleLbl="node2" presStyleIdx="1" presStyleCnt="2" custScaleX="1667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82AB01-2CC6-AD4F-824D-49C131C55CA7}" type="pres">
      <dgm:prSet presAssocID="{80FB0504-1599-9040-9FD0-723B684F40DB}" presName="rootConnector" presStyleLbl="node2" presStyleIdx="1" presStyleCnt="2"/>
      <dgm:spPr/>
      <dgm:t>
        <a:bodyPr/>
        <a:lstStyle/>
        <a:p>
          <a:endParaRPr lang="en-US"/>
        </a:p>
      </dgm:t>
    </dgm:pt>
    <dgm:pt modelId="{0BDA592C-66F6-3E44-8A43-031AD3B77D39}" type="pres">
      <dgm:prSet presAssocID="{80FB0504-1599-9040-9FD0-723B684F40DB}" presName="hierChild4" presStyleCnt="0"/>
      <dgm:spPr/>
    </dgm:pt>
    <dgm:pt modelId="{86396FDD-2DB0-CC44-9BD9-4ADBE2991256}" type="pres">
      <dgm:prSet presAssocID="{E4E7BBA7-585F-F04B-AFFD-5A8F5D698CEF}" presName="Name37" presStyleLbl="parChTrans1D3" presStyleIdx="2" presStyleCnt="4"/>
      <dgm:spPr/>
      <dgm:t>
        <a:bodyPr/>
        <a:lstStyle/>
        <a:p>
          <a:endParaRPr lang="en-US"/>
        </a:p>
      </dgm:t>
    </dgm:pt>
    <dgm:pt modelId="{FDB0A9A1-3C8F-154E-A00D-484382C85E0E}" type="pres">
      <dgm:prSet presAssocID="{243B3CE8-ACAE-BD4A-A4E1-5659B0F5D0C6}" presName="hierRoot2" presStyleCnt="0">
        <dgm:presLayoutVars>
          <dgm:hierBranch val="init"/>
        </dgm:presLayoutVars>
      </dgm:prSet>
      <dgm:spPr/>
    </dgm:pt>
    <dgm:pt modelId="{59C4A530-0C56-924B-9833-990950A20514}" type="pres">
      <dgm:prSet presAssocID="{243B3CE8-ACAE-BD4A-A4E1-5659B0F5D0C6}" presName="rootComposite" presStyleCnt="0"/>
      <dgm:spPr/>
    </dgm:pt>
    <dgm:pt modelId="{F9FDD8D4-5FAF-8341-906A-D50DF01F9709}" type="pres">
      <dgm:prSet presAssocID="{243B3CE8-ACAE-BD4A-A4E1-5659B0F5D0C6}" presName="rootText" presStyleLbl="node3" presStyleIdx="2" presStyleCnt="4" custScaleY="421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CDBE58-80F7-F740-819E-02E2C200D0D5}" type="pres">
      <dgm:prSet presAssocID="{243B3CE8-ACAE-BD4A-A4E1-5659B0F5D0C6}" presName="rootConnector" presStyleLbl="node3" presStyleIdx="2" presStyleCnt="4"/>
      <dgm:spPr/>
      <dgm:t>
        <a:bodyPr/>
        <a:lstStyle/>
        <a:p>
          <a:endParaRPr lang="en-US"/>
        </a:p>
      </dgm:t>
    </dgm:pt>
    <dgm:pt modelId="{FFDB051F-4291-C346-BC56-3D0F42057566}" type="pres">
      <dgm:prSet presAssocID="{243B3CE8-ACAE-BD4A-A4E1-5659B0F5D0C6}" presName="hierChild4" presStyleCnt="0"/>
      <dgm:spPr/>
    </dgm:pt>
    <dgm:pt modelId="{EE2779E2-66E1-8E40-9DAF-0265105C0C1B}" type="pres">
      <dgm:prSet presAssocID="{243B3CE8-ACAE-BD4A-A4E1-5659B0F5D0C6}" presName="hierChild5" presStyleCnt="0"/>
      <dgm:spPr/>
    </dgm:pt>
    <dgm:pt modelId="{26F03AB3-0028-9247-8E48-8405152B0146}" type="pres">
      <dgm:prSet presAssocID="{58E5ECF2-5978-C24D-9CB1-C03F359BE250}" presName="Name37" presStyleLbl="parChTrans1D3" presStyleIdx="3" presStyleCnt="4"/>
      <dgm:spPr/>
      <dgm:t>
        <a:bodyPr/>
        <a:lstStyle/>
        <a:p>
          <a:endParaRPr lang="en-US"/>
        </a:p>
      </dgm:t>
    </dgm:pt>
    <dgm:pt modelId="{8DE23C17-B79A-C845-A764-64836FD0AA79}" type="pres">
      <dgm:prSet presAssocID="{017B2A3D-89A9-E145-8A09-7B8571C7939F}" presName="hierRoot2" presStyleCnt="0">
        <dgm:presLayoutVars>
          <dgm:hierBranch val="init"/>
        </dgm:presLayoutVars>
      </dgm:prSet>
      <dgm:spPr/>
    </dgm:pt>
    <dgm:pt modelId="{4494F332-983F-5F4F-A436-9CAE72A13390}" type="pres">
      <dgm:prSet presAssocID="{017B2A3D-89A9-E145-8A09-7B8571C7939F}" presName="rootComposite" presStyleCnt="0"/>
      <dgm:spPr/>
    </dgm:pt>
    <dgm:pt modelId="{A8D44CE1-29E7-8341-B571-9FC2F4EFFD9F}" type="pres">
      <dgm:prSet presAssocID="{017B2A3D-89A9-E145-8A09-7B8571C7939F}" presName="rootText" presStyleLbl="node3" presStyleIdx="3" presStyleCnt="4" custScaleY="478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379092-6B8A-9D44-BAD4-D51E1D083A8F}" type="pres">
      <dgm:prSet presAssocID="{017B2A3D-89A9-E145-8A09-7B8571C7939F}" presName="rootConnector" presStyleLbl="node3" presStyleIdx="3" presStyleCnt="4"/>
      <dgm:spPr/>
      <dgm:t>
        <a:bodyPr/>
        <a:lstStyle/>
        <a:p>
          <a:endParaRPr lang="en-US"/>
        </a:p>
      </dgm:t>
    </dgm:pt>
    <dgm:pt modelId="{5B33D5FF-EBDF-4244-98BD-3D50C0F41FA7}" type="pres">
      <dgm:prSet presAssocID="{017B2A3D-89A9-E145-8A09-7B8571C7939F}" presName="hierChild4" presStyleCnt="0"/>
      <dgm:spPr/>
    </dgm:pt>
    <dgm:pt modelId="{7CC77F18-1026-394C-A6DF-3751EC6F0245}" type="pres">
      <dgm:prSet presAssocID="{017B2A3D-89A9-E145-8A09-7B8571C7939F}" presName="hierChild5" presStyleCnt="0"/>
      <dgm:spPr/>
    </dgm:pt>
    <dgm:pt modelId="{C354577E-0DA9-D847-924F-62BAF465F876}" type="pres">
      <dgm:prSet presAssocID="{80FB0504-1599-9040-9FD0-723B684F40DB}" presName="hierChild5" presStyleCnt="0"/>
      <dgm:spPr/>
    </dgm:pt>
    <dgm:pt modelId="{F78D04BC-F5C8-C445-A170-D5CC24A2CD42}" type="pres">
      <dgm:prSet presAssocID="{B308037F-D55A-684E-9DA1-FBAD42D24444}" presName="hierChild3" presStyleCnt="0"/>
      <dgm:spPr/>
    </dgm:pt>
  </dgm:ptLst>
  <dgm:cxnLst>
    <dgm:cxn modelId="{4A8F03CB-1778-7A40-94D8-F2972062E8EC}" type="presOf" srcId="{243B3CE8-ACAE-BD4A-A4E1-5659B0F5D0C6}" destId="{BECDBE58-80F7-F740-819E-02E2C200D0D5}" srcOrd="1" destOrd="0" presId="urn:microsoft.com/office/officeart/2005/8/layout/orgChart1"/>
    <dgm:cxn modelId="{F98A88E7-153E-A744-A727-50DA01F80D3F}" type="presOf" srcId="{58E5ECF2-5978-C24D-9CB1-C03F359BE250}" destId="{26F03AB3-0028-9247-8E48-8405152B0146}" srcOrd="0" destOrd="0" presId="urn:microsoft.com/office/officeart/2005/8/layout/orgChart1"/>
    <dgm:cxn modelId="{6F3D1A37-0211-8947-BCF0-847079642C04}" type="presOf" srcId="{017B2A3D-89A9-E145-8A09-7B8571C7939F}" destId="{A8D44CE1-29E7-8341-B571-9FC2F4EFFD9F}" srcOrd="0" destOrd="0" presId="urn:microsoft.com/office/officeart/2005/8/layout/orgChart1"/>
    <dgm:cxn modelId="{3CE1F55A-10DF-BF43-B9FB-69B034468FE5}" type="presOf" srcId="{FE4BF4EE-10F5-A04B-B7B1-6E26BB7E21F7}" destId="{66DF6793-F53D-3346-B5F5-A9AF18DEE79D}" srcOrd="0" destOrd="0" presId="urn:microsoft.com/office/officeart/2005/8/layout/orgChart1"/>
    <dgm:cxn modelId="{6CACCB93-115B-8949-A18B-14860A4C1A16}" srcId="{B82DF7B3-8348-CF48-A79C-EFD28A15CB83}" destId="{260CBFB8-48BF-3A41-9107-A3F7F7FE754F}" srcOrd="1" destOrd="0" parTransId="{0B6EE2A8-1173-C646-987F-E995BC7DA936}" sibTransId="{4E0839F4-6E2E-9E4B-8769-1152F3C9D7F0}"/>
    <dgm:cxn modelId="{D3A85231-10F8-364A-B73B-B18BC24E577E}" srcId="{D24D3B56-B10B-A843-956C-4D3C4CFA8C67}" destId="{B308037F-D55A-684E-9DA1-FBAD42D24444}" srcOrd="0" destOrd="0" parTransId="{3BC12E6E-0E3A-B347-8EE6-B6C22D9E0B74}" sibTransId="{6BD85383-E9A7-A743-B19B-A2838172F5E2}"/>
    <dgm:cxn modelId="{2158FD2E-C00E-AD4A-BF2F-A261A9CAF128}" srcId="{B308037F-D55A-684E-9DA1-FBAD42D24444}" destId="{80FB0504-1599-9040-9FD0-723B684F40DB}" srcOrd="1" destOrd="0" parTransId="{FE4BF4EE-10F5-A04B-B7B1-6E26BB7E21F7}" sibTransId="{B5767700-1366-B349-8FBF-186EE42AB28C}"/>
    <dgm:cxn modelId="{A0428507-AED9-4C42-87F9-2F1B9FF92B8E}" srcId="{80FB0504-1599-9040-9FD0-723B684F40DB}" destId="{243B3CE8-ACAE-BD4A-A4E1-5659B0F5D0C6}" srcOrd="0" destOrd="0" parTransId="{E4E7BBA7-585F-F04B-AFFD-5A8F5D698CEF}" sibTransId="{D7AEE7BC-0B65-D64C-9E5C-63A5E0011D52}"/>
    <dgm:cxn modelId="{6CB1DBC0-F72C-B04B-AC24-EB57AAB507CD}" srcId="{B308037F-D55A-684E-9DA1-FBAD42D24444}" destId="{B82DF7B3-8348-CF48-A79C-EFD28A15CB83}" srcOrd="0" destOrd="0" parTransId="{DD18A40A-0D81-6B48-AAC2-C1C61704C5D2}" sibTransId="{014FEB4D-E742-8748-BD8A-7856E924DB94}"/>
    <dgm:cxn modelId="{A7E04180-DBE5-D742-B781-CD689B45AD59}" type="presOf" srcId="{243B3CE8-ACAE-BD4A-A4E1-5659B0F5D0C6}" destId="{F9FDD8D4-5FAF-8341-906A-D50DF01F9709}" srcOrd="0" destOrd="0" presId="urn:microsoft.com/office/officeart/2005/8/layout/orgChart1"/>
    <dgm:cxn modelId="{85D0E469-E2FB-CF48-9943-9A84B60AE385}" type="presOf" srcId="{DD18A40A-0D81-6B48-AAC2-C1C61704C5D2}" destId="{C1A38E26-7FE8-D747-A313-3F34DF4B22AF}" srcOrd="0" destOrd="0" presId="urn:microsoft.com/office/officeart/2005/8/layout/orgChart1"/>
    <dgm:cxn modelId="{8F790E7B-6291-554C-ADD2-A524F83000C9}" type="presOf" srcId="{017B2A3D-89A9-E145-8A09-7B8571C7939F}" destId="{06379092-6B8A-9D44-BAD4-D51E1D083A8F}" srcOrd="1" destOrd="0" presId="urn:microsoft.com/office/officeart/2005/8/layout/orgChart1"/>
    <dgm:cxn modelId="{7F8B8B66-3525-3D45-8ABB-B53D161B90F6}" type="presOf" srcId="{B308037F-D55A-684E-9DA1-FBAD42D24444}" destId="{473B68AB-B700-E040-8B70-D0AB67988242}" srcOrd="1" destOrd="0" presId="urn:microsoft.com/office/officeart/2005/8/layout/orgChart1"/>
    <dgm:cxn modelId="{11A8B75B-3AAA-3641-BB95-324C2E1773A2}" srcId="{B82DF7B3-8348-CF48-A79C-EFD28A15CB83}" destId="{2F8396D9-E010-7E4C-A0C0-AC0B5661295F}" srcOrd="0" destOrd="0" parTransId="{F1208AF5-DA65-DB49-8AE6-325C83610A53}" sibTransId="{276D66BD-7736-2640-9511-0971F9691148}"/>
    <dgm:cxn modelId="{4B6BCD06-5BB7-1A41-8FBF-E8152EBAD0DC}" srcId="{80FB0504-1599-9040-9FD0-723B684F40DB}" destId="{017B2A3D-89A9-E145-8A09-7B8571C7939F}" srcOrd="1" destOrd="0" parTransId="{58E5ECF2-5978-C24D-9CB1-C03F359BE250}" sibTransId="{709F0364-20C0-774F-A86E-998242ACC28D}"/>
    <dgm:cxn modelId="{A67B0A2C-6EDC-5942-AD8E-D3B1024BD0BC}" type="presOf" srcId="{260CBFB8-48BF-3A41-9107-A3F7F7FE754F}" destId="{471E8781-E4F2-4740-9A70-993B177C360C}" srcOrd="0" destOrd="0" presId="urn:microsoft.com/office/officeart/2005/8/layout/orgChart1"/>
    <dgm:cxn modelId="{6BA07E13-E80E-4749-A163-053B4F7AD931}" type="presOf" srcId="{E4E7BBA7-585F-F04B-AFFD-5A8F5D698CEF}" destId="{86396FDD-2DB0-CC44-9BD9-4ADBE2991256}" srcOrd="0" destOrd="0" presId="urn:microsoft.com/office/officeart/2005/8/layout/orgChart1"/>
    <dgm:cxn modelId="{8B180B89-1CDD-6B45-B879-89F14CA61173}" type="presOf" srcId="{80FB0504-1599-9040-9FD0-723B684F40DB}" destId="{D682AB01-2CC6-AD4F-824D-49C131C55CA7}" srcOrd="1" destOrd="0" presId="urn:microsoft.com/office/officeart/2005/8/layout/orgChart1"/>
    <dgm:cxn modelId="{C0F81FC2-7A9C-C040-B4A2-BFB36D18CD4B}" type="presOf" srcId="{B82DF7B3-8348-CF48-A79C-EFD28A15CB83}" destId="{C2DA41A3-EABA-E14B-B3C6-847CB17AD8F8}" srcOrd="1" destOrd="0" presId="urn:microsoft.com/office/officeart/2005/8/layout/orgChart1"/>
    <dgm:cxn modelId="{EFF482B0-7BAA-7045-9857-86E6B91770C3}" type="presOf" srcId="{80FB0504-1599-9040-9FD0-723B684F40DB}" destId="{E2BA5F05-2F5E-DF45-8BA7-ED0981D4C1BA}" srcOrd="0" destOrd="0" presId="urn:microsoft.com/office/officeart/2005/8/layout/orgChart1"/>
    <dgm:cxn modelId="{F26EC089-EAE9-7148-A3B9-2E7DC85B8D39}" type="presOf" srcId="{0B6EE2A8-1173-C646-987F-E995BC7DA936}" destId="{A20BA0B4-6A5E-1C4A-8576-3F24832F11C0}" srcOrd="0" destOrd="0" presId="urn:microsoft.com/office/officeart/2005/8/layout/orgChart1"/>
    <dgm:cxn modelId="{64EBA5A3-BCED-E643-B59A-442985782B34}" type="presOf" srcId="{D24D3B56-B10B-A843-956C-4D3C4CFA8C67}" destId="{EEFBC542-A99D-E545-BE4E-8C8156495D97}" srcOrd="0" destOrd="0" presId="urn:microsoft.com/office/officeart/2005/8/layout/orgChart1"/>
    <dgm:cxn modelId="{727364AC-2A8B-2648-8A06-A7A57194CB46}" type="presOf" srcId="{2F8396D9-E010-7E4C-A0C0-AC0B5661295F}" destId="{171CB561-9068-5340-AF88-84929A3BE3BD}" srcOrd="0" destOrd="0" presId="urn:microsoft.com/office/officeart/2005/8/layout/orgChart1"/>
    <dgm:cxn modelId="{983A300D-DAF0-4340-AB5F-32D6CFA1976B}" type="presOf" srcId="{F1208AF5-DA65-DB49-8AE6-325C83610A53}" destId="{5695F1DE-0E38-0940-9F30-CA92416A9853}" srcOrd="0" destOrd="0" presId="urn:microsoft.com/office/officeart/2005/8/layout/orgChart1"/>
    <dgm:cxn modelId="{02D4F1F6-2C59-A84D-8565-D3426B2EADE9}" type="presOf" srcId="{B308037F-D55A-684E-9DA1-FBAD42D24444}" destId="{BB9C6437-B6D1-224A-94AE-B47865078554}" srcOrd="0" destOrd="0" presId="urn:microsoft.com/office/officeart/2005/8/layout/orgChart1"/>
    <dgm:cxn modelId="{5DBEF502-8C9D-5C4A-AFAB-26CAA6ABF91B}" type="presOf" srcId="{2F8396D9-E010-7E4C-A0C0-AC0B5661295F}" destId="{A6F667AD-61DA-874C-B094-41DF35BA5665}" srcOrd="1" destOrd="0" presId="urn:microsoft.com/office/officeart/2005/8/layout/orgChart1"/>
    <dgm:cxn modelId="{35A6A7BE-E743-BA41-933B-A826D53470DC}" type="presOf" srcId="{260CBFB8-48BF-3A41-9107-A3F7F7FE754F}" destId="{269D75F8-EA83-B941-85A8-4A86B83BB072}" srcOrd="1" destOrd="0" presId="urn:microsoft.com/office/officeart/2005/8/layout/orgChart1"/>
    <dgm:cxn modelId="{081443A5-4566-6944-A09F-5E3F32F57820}" type="presOf" srcId="{B82DF7B3-8348-CF48-A79C-EFD28A15CB83}" destId="{437030C6-EA6D-BA4E-8F50-F9A202685B30}" srcOrd="0" destOrd="0" presId="urn:microsoft.com/office/officeart/2005/8/layout/orgChart1"/>
    <dgm:cxn modelId="{13E24E93-EDB7-1E49-B7A7-F6F697DD6BE7}" type="presParOf" srcId="{EEFBC542-A99D-E545-BE4E-8C8156495D97}" destId="{234A6B85-F854-EB40-B98D-41BC4B0843F5}" srcOrd="0" destOrd="0" presId="urn:microsoft.com/office/officeart/2005/8/layout/orgChart1"/>
    <dgm:cxn modelId="{0090C910-CBAD-3748-B634-A893C87D38AF}" type="presParOf" srcId="{234A6B85-F854-EB40-B98D-41BC4B0843F5}" destId="{35E79B73-5215-7042-9BD9-4292561EFFBE}" srcOrd="0" destOrd="0" presId="urn:microsoft.com/office/officeart/2005/8/layout/orgChart1"/>
    <dgm:cxn modelId="{AD939E2D-92E6-394E-B95A-4D76DCBF0965}" type="presParOf" srcId="{35E79B73-5215-7042-9BD9-4292561EFFBE}" destId="{BB9C6437-B6D1-224A-94AE-B47865078554}" srcOrd="0" destOrd="0" presId="urn:microsoft.com/office/officeart/2005/8/layout/orgChart1"/>
    <dgm:cxn modelId="{4DF56D16-F6BC-5D4B-9992-466420F7ADD6}" type="presParOf" srcId="{35E79B73-5215-7042-9BD9-4292561EFFBE}" destId="{473B68AB-B700-E040-8B70-D0AB67988242}" srcOrd="1" destOrd="0" presId="urn:microsoft.com/office/officeart/2005/8/layout/orgChart1"/>
    <dgm:cxn modelId="{8B4E8705-5A6B-6B4B-841A-CB479DB38F13}" type="presParOf" srcId="{234A6B85-F854-EB40-B98D-41BC4B0843F5}" destId="{60197408-1944-4746-980C-D34916497A45}" srcOrd="1" destOrd="0" presId="urn:microsoft.com/office/officeart/2005/8/layout/orgChart1"/>
    <dgm:cxn modelId="{AFAACB8C-3541-CE4F-8996-D91B3AC2A23F}" type="presParOf" srcId="{60197408-1944-4746-980C-D34916497A45}" destId="{C1A38E26-7FE8-D747-A313-3F34DF4B22AF}" srcOrd="0" destOrd="0" presId="urn:microsoft.com/office/officeart/2005/8/layout/orgChart1"/>
    <dgm:cxn modelId="{51E31091-7CAD-E94E-B411-4909AEB69977}" type="presParOf" srcId="{60197408-1944-4746-980C-D34916497A45}" destId="{06B4AA9D-C6BB-1043-98F7-9B6CDCD0C852}" srcOrd="1" destOrd="0" presId="urn:microsoft.com/office/officeart/2005/8/layout/orgChart1"/>
    <dgm:cxn modelId="{135510E1-85D1-A24E-9317-6CC6537606B3}" type="presParOf" srcId="{06B4AA9D-C6BB-1043-98F7-9B6CDCD0C852}" destId="{322755C0-2451-BA4C-A967-6B474E4EB7AD}" srcOrd="0" destOrd="0" presId="urn:microsoft.com/office/officeart/2005/8/layout/orgChart1"/>
    <dgm:cxn modelId="{6B77F6D0-7146-1048-8B27-C2071566C6AB}" type="presParOf" srcId="{322755C0-2451-BA4C-A967-6B474E4EB7AD}" destId="{437030C6-EA6D-BA4E-8F50-F9A202685B30}" srcOrd="0" destOrd="0" presId="urn:microsoft.com/office/officeart/2005/8/layout/orgChart1"/>
    <dgm:cxn modelId="{D10E5ABB-677F-DC4B-86DB-D7C88038EF89}" type="presParOf" srcId="{322755C0-2451-BA4C-A967-6B474E4EB7AD}" destId="{C2DA41A3-EABA-E14B-B3C6-847CB17AD8F8}" srcOrd="1" destOrd="0" presId="urn:microsoft.com/office/officeart/2005/8/layout/orgChart1"/>
    <dgm:cxn modelId="{51D12945-22D3-D343-B2ED-FF3BD526E0C5}" type="presParOf" srcId="{06B4AA9D-C6BB-1043-98F7-9B6CDCD0C852}" destId="{62D8A272-EEF3-5544-B92B-BE3D7DD0ADCD}" srcOrd="1" destOrd="0" presId="urn:microsoft.com/office/officeart/2005/8/layout/orgChart1"/>
    <dgm:cxn modelId="{9A293E4C-D8C8-EE45-960D-66218ABEADF4}" type="presParOf" srcId="{62D8A272-EEF3-5544-B92B-BE3D7DD0ADCD}" destId="{5695F1DE-0E38-0940-9F30-CA92416A9853}" srcOrd="0" destOrd="0" presId="urn:microsoft.com/office/officeart/2005/8/layout/orgChart1"/>
    <dgm:cxn modelId="{8DC26E47-8BAD-A44D-8B45-433391159AA2}" type="presParOf" srcId="{62D8A272-EEF3-5544-B92B-BE3D7DD0ADCD}" destId="{96F7DE18-F19F-9C42-966F-6F1E7B5B3256}" srcOrd="1" destOrd="0" presId="urn:microsoft.com/office/officeart/2005/8/layout/orgChart1"/>
    <dgm:cxn modelId="{ABB7D099-90EC-B84E-9ABE-ADC45AB8F58C}" type="presParOf" srcId="{96F7DE18-F19F-9C42-966F-6F1E7B5B3256}" destId="{20407C08-9140-B340-B218-5302FD0D99F7}" srcOrd="0" destOrd="0" presId="urn:microsoft.com/office/officeart/2005/8/layout/orgChart1"/>
    <dgm:cxn modelId="{AAF4C1FE-2759-4D45-9E91-AF24928C6F73}" type="presParOf" srcId="{20407C08-9140-B340-B218-5302FD0D99F7}" destId="{171CB561-9068-5340-AF88-84929A3BE3BD}" srcOrd="0" destOrd="0" presId="urn:microsoft.com/office/officeart/2005/8/layout/orgChart1"/>
    <dgm:cxn modelId="{C2DD75E8-2AC7-ED46-85B0-1365AC60F266}" type="presParOf" srcId="{20407C08-9140-B340-B218-5302FD0D99F7}" destId="{A6F667AD-61DA-874C-B094-41DF35BA5665}" srcOrd="1" destOrd="0" presId="urn:microsoft.com/office/officeart/2005/8/layout/orgChart1"/>
    <dgm:cxn modelId="{7C3AF78A-BA85-0245-B4A6-E38617D75934}" type="presParOf" srcId="{96F7DE18-F19F-9C42-966F-6F1E7B5B3256}" destId="{CF2C4A42-27C8-5A47-96BF-6858BE87591F}" srcOrd="1" destOrd="0" presId="urn:microsoft.com/office/officeart/2005/8/layout/orgChart1"/>
    <dgm:cxn modelId="{14DA8D67-FFE4-6941-B86B-17ADE2F7ED6A}" type="presParOf" srcId="{96F7DE18-F19F-9C42-966F-6F1E7B5B3256}" destId="{A4073FE7-6454-5A42-B4CF-279701E46793}" srcOrd="2" destOrd="0" presId="urn:microsoft.com/office/officeart/2005/8/layout/orgChart1"/>
    <dgm:cxn modelId="{88C7FF67-428B-6F4C-8BC3-712AF7817084}" type="presParOf" srcId="{62D8A272-EEF3-5544-B92B-BE3D7DD0ADCD}" destId="{A20BA0B4-6A5E-1C4A-8576-3F24832F11C0}" srcOrd="2" destOrd="0" presId="urn:microsoft.com/office/officeart/2005/8/layout/orgChart1"/>
    <dgm:cxn modelId="{1DB65CA2-0B2B-2F4D-A22E-C9D7C9167C8C}" type="presParOf" srcId="{62D8A272-EEF3-5544-B92B-BE3D7DD0ADCD}" destId="{655D8BF1-FEEE-A047-B340-661F15704153}" srcOrd="3" destOrd="0" presId="urn:microsoft.com/office/officeart/2005/8/layout/orgChart1"/>
    <dgm:cxn modelId="{7F6A357E-06E7-8945-A2C5-6D730886FCE9}" type="presParOf" srcId="{655D8BF1-FEEE-A047-B340-661F15704153}" destId="{94F49C91-3557-4149-85E4-E8E2C8D1900B}" srcOrd="0" destOrd="0" presId="urn:microsoft.com/office/officeart/2005/8/layout/orgChart1"/>
    <dgm:cxn modelId="{27D37FC8-8A6D-6A46-95B5-4A91473E4AC2}" type="presParOf" srcId="{94F49C91-3557-4149-85E4-E8E2C8D1900B}" destId="{471E8781-E4F2-4740-9A70-993B177C360C}" srcOrd="0" destOrd="0" presId="urn:microsoft.com/office/officeart/2005/8/layout/orgChart1"/>
    <dgm:cxn modelId="{02A24DD2-4F62-2B4D-898E-14258ACD79E3}" type="presParOf" srcId="{94F49C91-3557-4149-85E4-E8E2C8D1900B}" destId="{269D75F8-EA83-B941-85A8-4A86B83BB072}" srcOrd="1" destOrd="0" presId="urn:microsoft.com/office/officeart/2005/8/layout/orgChart1"/>
    <dgm:cxn modelId="{E0B6326F-3FE8-5E4C-A37E-141FE6CCCBE3}" type="presParOf" srcId="{655D8BF1-FEEE-A047-B340-661F15704153}" destId="{BEA59199-21D2-2B46-8925-9DC89AD5EF92}" srcOrd="1" destOrd="0" presId="urn:microsoft.com/office/officeart/2005/8/layout/orgChart1"/>
    <dgm:cxn modelId="{70FD7BFC-F17C-F94D-A4B7-CD5E088C3793}" type="presParOf" srcId="{655D8BF1-FEEE-A047-B340-661F15704153}" destId="{37911E6C-7262-D342-8680-37F24D7118B1}" srcOrd="2" destOrd="0" presId="urn:microsoft.com/office/officeart/2005/8/layout/orgChart1"/>
    <dgm:cxn modelId="{4B6DAB91-C8E7-F64E-9E95-7E8DA14277A6}" type="presParOf" srcId="{06B4AA9D-C6BB-1043-98F7-9B6CDCD0C852}" destId="{AFFE1090-3B9C-004A-B30C-3F23010BB5B6}" srcOrd="2" destOrd="0" presId="urn:microsoft.com/office/officeart/2005/8/layout/orgChart1"/>
    <dgm:cxn modelId="{3B9E81CB-09F3-BD4D-A917-D860CAF79A14}" type="presParOf" srcId="{60197408-1944-4746-980C-D34916497A45}" destId="{66DF6793-F53D-3346-B5F5-A9AF18DEE79D}" srcOrd="2" destOrd="0" presId="urn:microsoft.com/office/officeart/2005/8/layout/orgChart1"/>
    <dgm:cxn modelId="{CF00DFAF-85E4-6244-BF57-9D8ABF8512DC}" type="presParOf" srcId="{60197408-1944-4746-980C-D34916497A45}" destId="{7ADA2BB6-59AB-F642-88E1-6C179A679186}" srcOrd="3" destOrd="0" presId="urn:microsoft.com/office/officeart/2005/8/layout/orgChart1"/>
    <dgm:cxn modelId="{89551DDD-39AB-8F45-B595-4A53B2C61F2B}" type="presParOf" srcId="{7ADA2BB6-59AB-F642-88E1-6C179A679186}" destId="{8FB12025-71C0-4F47-BA2A-2C4916ABEC2C}" srcOrd="0" destOrd="0" presId="urn:microsoft.com/office/officeart/2005/8/layout/orgChart1"/>
    <dgm:cxn modelId="{986FAA37-2A84-D34E-9EC0-E5F5E61D3468}" type="presParOf" srcId="{8FB12025-71C0-4F47-BA2A-2C4916ABEC2C}" destId="{E2BA5F05-2F5E-DF45-8BA7-ED0981D4C1BA}" srcOrd="0" destOrd="0" presId="urn:microsoft.com/office/officeart/2005/8/layout/orgChart1"/>
    <dgm:cxn modelId="{F98C7473-7BA1-9D47-BE91-702690FCC956}" type="presParOf" srcId="{8FB12025-71C0-4F47-BA2A-2C4916ABEC2C}" destId="{D682AB01-2CC6-AD4F-824D-49C131C55CA7}" srcOrd="1" destOrd="0" presId="urn:microsoft.com/office/officeart/2005/8/layout/orgChart1"/>
    <dgm:cxn modelId="{708636D5-0DA0-C24B-B6CD-0ADF7F234375}" type="presParOf" srcId="{7ADA2BB6-59AB-F642-88E1-6C179A679186}" destId="{0BDA592C-66F6-3E44-8A43-031AD3B77D39}" srcOrd="1" destOrd="0" presId="urn:microsoft.com/office/officeart/2005/8/layout/orgChart1"/>
    <dgm:cxn modelId="{FD074D38-12BC-3E49-905D-1A9A71D93D62}" type="presParOf" srcId="{0BDA592C-66F6-3E44-8A43-031AD3B77D39}" destId="{86396FDD-2DB0-CC44-9BD9-4ADBE2991256}" srcOrd="0" destOrd="0" presId="urn:microsoft.com/office/officeart/2005/8/layout/orgChart1"/>
    <dgm:cxn modelId="{73AFFEF2-6849-1E4E-A321-F7BCABECF17B}" type="presParOf" srcId="{0BDA592C-66F6-3E44-8A43-031AD3B77D39}" destId="{FDB0A9A1-3C8F-154E-A00D-484382C85E0E}" srcOrd="1" destOrd="0" presId="urn:microsoft.com/office/officeart/2005/8/layout/orgChart1"/>
    <dgm:cxn modelId="{1C1830BF-A6D0-7E49-9E59-8269DF6DBF34}" type="presParOf" srcId="{FDB0A9A1-3C8F-154E-A00D-484382C85E0E}" destId="{59C4A530-0C56-924B-9833-990950A20514}" srcOrd="0" destOrd="0" presId="urn:microsoft.com/office/officeart/2005/8/layout/orgChart1"/>
    <dgm:cxn modelId="{A7913FDB-36FC-F14B-9060-063358E9C620}" type="presParOf" srcId="{59C4A530-0C56-924B-9833-990950A20514}" destId="{F9FDD8D4-5FAF-8341-906A-D50DF01F9709}" srcOrd="0" destOrd="0" presId="urn:microsoft.com/office/officeart/2005/8/layout/orgChart1"/>
    <dgm:cxn modelId="{F5421F57-E227-2744-8147-AA186FD67B1E}" type="presParOf" srcId="{59C4A530-0C56-924B-9833-990950A20514}" destId="{BECDBE58-80F7-F740-819E-02E2C200D0D5}" srcOrd="1" destOrd="0" presId="urn:microsoft.com/office/officeart/2005/8/layout/orgChart1"/>
    <dgm:cxn modelId="{76CF3536-5317-5141-9FBD-0C02CCEA146F}" type="presParOf" srcId="{FDB0A9A1-3C8F-154E-A00D-484382C85E0E}" destId="{FFDB051F-4291-C346-BC56-3D0F42057566}" srcOrd="1" destOrd="0" presId="urn:microsoft.com/office/officeart/2005/8/layout/orgChart1"/>
    <dgm:cxn modelId="{466F69BC-853D-5644-998F-8C379887332A}" type="presParOf" srcId="{FDB0A9A1-3C8F-154E-A00D-484382C85E0E}" destId="{EE2779E2-66E1-8E40-9DAF-0265105C0C1B}" srcOrd="2" destOrd="0" presId="urn:microsoft.com/office/officeart/2005/8/layout/orgChart1"/>
    <dgm:cxn modelId="{AEC27EAF-1548-7947-8668-D1A7C53E2940}" type="presParOf" srcId="{0BDA592C-66F6-3E44-8A43-031AD3B77D39}" destId="{26F03AB3-0028-9247-8E48-8405152B0146}" srcOrd="2" destOrd="0" presId="urn:microsoft.com/office/officeart/2005/8/layout/orgChart1"/>
    <dgm:cxn modelId="{DA8D8973-2BE6-654D-9203-C7F926B60C5F}" type="presParOf" srcId="{0BDA592C-66F6-3E44-8A43-031AD3B77D39}" destId="{8DE23C17-B79A-C845-A764-64836FD0AA79}" srcOrd="3" destOrd="0" presId="urn:microsoft.com/office/officeart/2005/8/layout/orgChart1"/>
    <dgm:cxn modelId="{E824B102-1142-234D-8776-7C107B26F772}" type="presParOf" srcId="{8DE23C17-B79A-C845-A764-64836FD0AA79}" destId="{4494F332-983F-5F4F-A436-9CAE72A13390}" srcOrd="0" destOrd="0" presId="urn:microsoft.com/office/officeart/2005/8/layout/orgChart1"/>
    <dgm:cxn modelId="{A3FF4357-47E0-3B4D-A8AA-820AA33DACD6}" type="presParOf" srcId="{4494F332-983F-5F4F-A436-9CAE72A13390}" destId="{A8D44CE1-29E7-8341-B571-9FC2F4EFFD9F}" srcOrd="0" destOrd="0" presId="urn:microsoft.com/office/officeart/2005/8/layout/orgChart1"/>
    <dgm:cxn modelId="{2D7B4CEB-4331-2042-93E3-0F34C6E3CDC2}" type="presParOf" srcId="{4494F332-983F-5F4F-A436-9CAE72A13390}" destId="{06379092-6B8A-9D44-BAD4-D51E1D083A8F}" srcOrd="1" destOrd="0" presId="urn:microsoft.com/office/officeart/2005/8/layout/orgChart1"/>
    <dgm:cxn modelId="{B3FA9BCC-154D-B142-A2E7-A7E5C13333FB}" type="presParOf" srcId="{8DE23C17-B79A-C845-A764-64836FD0AA79}" destId="{5B33D5FF-EBDF-4244-98BD-3D50C0F41FA7}" srcOrd="1" destOrd="0" presId="urn:microsoft.com/office/officeart/2005/8/layout/orgChart1"/>
    <dgm:cxn modelId="{990042EB-A6AC-DF41-8986-2057C9B097CC}" type="presParOf" srcId="{8DE23C17-B79A-C845-A764-64836FD0AA79}" destId="{7CC77F18-1026-394C-A6DF-3751EC6F0245}" srcOrd="2" destOrd="0" presId="urn:microsoft.com/office/officeart/2005/8/layout/orgChart1"/>
    <dgm:cxn modelId="{CFD24F14-C20A-0647-BC9D-C19403808858}" type="presParOf" srcId="{7ADA2BB6-59AB-F642-88E1-6C179A679186}" destId="{C354577E-0DA9-D847-924F-62BAF465F876}" srcOrd="2" destOrd="0" presId="urn:microsoft.com/office/officeart/2005/8/layout/orgChart1"/>
    <dgm:cxn modelId="{8911FFF4-E0D6-CA45-8876-3ABEE44F4AC0}" type="presParOf" srcId="{234A6B85-F854-EB40-B98D-41BC4B0843F5}" destId="{F78D04BC-F5C8-C445-A170-D5CC24A2CD4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03AB3-0028-9247-8E48-8405152B0146}">
      <dsp:nvSpPr>
        <dsp:cNvPr id="0" name=""/>
        <dsp:cNvSpPr/>
      </dsp:nvSpPr>
      <dsp:spPr>
        <a:xfrm>
          <a:off x="4283123" y="2024226"/>
          <a:ext cx="373762" cy="1121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1344"/>
              </a:lnTo>
              <a:lnTo>
                <a:pt x="373762" y="1121344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96FDD-2DB0-CC44-9BD9-4ADBE2991256}">
      <dsp:nvSpPr>
        <dsp:cNvPr id="0" name=""/>
        <dsp:cNvSpPr/>
      </dsp:nvSpPr>
      <dsp:spPr>
        <a:xfrm>
          <a:off x="4283123" y="2024226"/>
          <a:ext cx="373762" cy="471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263"/>
              </a:lnTo>
              <a:lnTo>
                <a:pt x="373762" y="471263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F6793-F53D-3346-B5F5-A9AF18DEE79D}">
      <dsp:nvSpPr>
        <dsp:cNvPr id="0" name=""/>
        <dsp:cNvSpPr/>
      </dsp:nvSpPr>
      <dsp:spPr>
        <a:xfrm>
          <a:off x="3263900" y="963419"/>
          <a:ext cx="2015922" cy="313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79"/>
              </a:lnTo>
              <a:lnTo>
                <a:pt x="2015922" y="156879"/>
              </a:lnTo>
              <a:lnTo>
                <a:pt x="2015922" y="313759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BA0B4-6A5E-1C4A-8576-3F24832F11C0}">
      <dsp:nvSpPr>
        <dsp:cNvPr id="0" name=""/>
        <dsp:cNvSpPr/>
      </dsp:nvSpPr>
      <dsp:spPr>
        <a:xfrm>
          <a:off x="373912" y="2024226"/>
          <a:ext cx="557712" cy="1115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5775"/>
              </a:lnTo>
              <a:lnTo>
                <a:pt x="557712" y="1115775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95F1DE-0E38-0940-9F30-CA92416A9853}">
      <dsp:nvSpPr>
        <dsp:cNvPr id="0" name=""/>
        <dsp:cNvSpPr/>
      </dsp:nvSpPr>
      <dsp:spPr>
        <a:xfrm>
          <a:off x="373912" y="2024226"/>
          <a:ext cx="557712" cy="480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620"/>
              </a:lnTo>
              <a:lnTo>
                <a:pt x="557712" y="480620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38E26-7FE8-D747-A313-3F34DF4B22AF}">
      <dsp:nvSpPr>
        <dsp:cNvPr id="0" name=""/>
        <dsp:cNvSpPr/>
      </dsp:nvSpPr>
      <dsp:spPr>
        <a:xfrm>
          <a:off x="1861146" y="963419"/>
          <a:ext cx="1402753" cy="313759"/>
        </a:xfrm>
        <a:custGeom>
          <a:avLst/>
          <a:gdLst/>
          <a:ahLst/>
          <a:cxnLst/>
          <a:rect l="0" t="0" r="0" b="0"/>
          <a:pathLst>
            <a:path>
              <a:moveTo>
                <a:pt x="1402753" y="0"/>
              </a:moveTo>
              <a:lnTo>
                <a:pt x="1402753" y="156879"/>
              </a:lnTo>
              <a:lnTo>
                <a:pt x="0" y="156879"/>
              </a:lnTo>
              <a:lnTo>
                <a:pt x="0" y="313759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9C6437-B6D1-224A-94AE-B47865078554}">
      <dsp:nvSpPr>
        <dsp:cNvPr id="0" name=""/>
        <dsp:cNvSpPr/>
      </dsp:nvSpPr>
      <dsp:spPr>
        <a:xfrm>
          <a:off x="2516852" y="216371"/>
          <a:ext cx="1494094" cy="747047"/>
        </a:xfrm>
        <a:prstGeom prst="rect">
          <a:avLst/>
        </a:prstGeom>
        <a:gradFill rotWithShape="0">
          <a:gsLst>
            <a:gs pos="0">
              <a:schemeClr val="accent4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Endometrial hyperplasia is classified</a:t>
          </a:r>
          <a:r>
            <a:rPr lang="en-US" sz="1200" kern="1200" baseline="0" dirty="0"/>
            <a:t> based on:</a:t>
          </a:r>
          <a:endParaRPr lang="en-US" sz="1200" kern="1200" dirty="0"/>
        </a:p>
      </dsp:txBody>
      <dsp:txXfrm>
        <a:off x="2516852" y="216371"/>
        <a:ext cx="1494094" cy="747047"/>
      </dsp:txXfrm>
    </dsp:sp>
    <dsp:sp modelId="{437030C6-EA6D-BA4E-8F50-F9A202685B30}">
      <dsp:nvSpPr>
        <dsp:cNvPr id="0" name=""/>
        <dsp:cNvSpPr/>
      </dsp:nvSpPr>
      <dsp:spPr>
        <a:xfrm>
          <a:off x="2104" y="1277179"/>
          <a:ext cx="3718084" cy="747047"/>
        </a:xfrm>
        <a:prstGeom prst="rect">
          <a:avLst/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The architecture</a:t>
          </a:r>
          <a:r>
            <a:rPr lang="en-US" sz="1200" kern="1200" baseline="0" dirty="0"/>
            <a:t> of the endometrial glands, i.e. depending on the degree of </a:t>
          </a:r>
          <a:r>
            <a:rPr lang="en-US" sz="1200" kern="1200" baseline="0" dirty="0" err="1"/>
            <a:t>grandular</a:t>
          </a:r>
          <a:r>
            <a:rPr lang="en-US" sz="1200" kern="1200" baseline="0" dirty="0"/>
            <a:t> complexity and crowding.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/>
            <a:t>It can be:</a:t>
          </a:r>
          <a:endParaRPr lang="en-US" sz="1200" kern="1200" dirty="0"/>
        </a:p>
      </dsp:txBody>
      <dsp:txXfrm>
        <a:off x="2104" y="1277179"/>
        <a:ext cx="3718084" cy="747047"/>
      </dsp:txXfrm>
    </dsp:sp>
    <dsp:sp modelId="{171CB561-9068-5340-AF88-84929A3BE3BD}">
      <dsp:nvSpPr>
        <dsp:cNvPr id="0" name=""/>
        <dsp:cNvSpPr/>
      </dsp:nvSpPr>
      <dsp:spPr>
        <a:xfrm>
          <a:off x="931625" y="2337986"/>
          <a:ext cx="1494094" cy="333721"/>
        </a:xfrm>
        <a:prstGeom prst="rect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Simple</a:t>
          </a:r>
        </a:p>
      </dsp:txBody>
      <dsp:txXfrm>
        <a:off x="931625" y="2337986"/>
        <a:ext cx="1494094" cy="333721"/>
      </dsp:txXfrm>
    </dsp:sp>
    <dsp:sp modelId="{471E8781-E4F2-4740-9A70-993B177C360C}">
      <dsp:nvSpPr>
        <dsp:cNvPr id="0" name=""/>
        <dsp:cNvSpPr/>
      </dsp:nvSpPr>
      <dsp:spPr>
        <a:xfrm>
          <a:off x="931625" y="2985467"/>
          <a:ext cx="1494094" cy="309068"/>
        </a:xfrm>
        <a:prstGeom prst="rect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Complex</a:t>
          </a:r>
        </a:p>
      </dsp:txBody>
      <dsp:txXfrm>
        <a:off x="931625" y="2985467"/>
        <a:ext cx="1494094" cy="309068"/>
      </dsp:txXfrm>
    </dsp:sp>
    <dsp:sp modelId="{E2BA5F05-2F5E-DF45-8BA7-ED0981D4C1BA}">
      <dsp:nvSpPr>
        <dsp:cNvPr id="0" name=""/>
        <dsp:cNvSpPr/>
      </dsp:nvSpPr>
      <dsp:spPr>
        <a:xfrm>
          <a:off x="4033949" y="1277179"/>
          <a:ext cx="2491746" cy="747047"/>
        </a:xfrm>
        <a:prstGeom prst="rect">
          <a:avLst/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Presence or absence of </a:t>
          </a:r>
          <a:r>
            <a:rPr lang="en-US" sz="1200" kern="1200" dirty="0" err="1"/>
            <a:t>atypia</a:t>
          </a:r>
          <a:r>
            <a:rPr lang="en-US" sz="1200" kern="1200" dirty="0"/>
            <a:t> of the cells lining the endometrial glands.</a:t>
          </a:r>
        </a:p>
      </dsp:txBody>
      <dsp:txXfrm>
        <a:off x="4033949" y="1277179"/>
        <a:ext cx="2491746" cy="747047"/>
      </dsp:txXfrm>
    </dsp:sp>
    <dsp:sp modelId="{F9FDD8D4-5FAF-8341-906A-D50DF01F9709}">
      <dsp:nvSpPr>
        <dsp:cNvPr id="0" name=""/>
        <dsp:cNvSpPr/>
      </dsp:nvSpPr>
      <dsp:spPr>
        <a:xfrm>
          <a:off x="4656885" y="2337986"/>
          <a:ext cx="1494094" cy="315007"/>
        </a:xfrm>
        <a:prstGeom prst="rect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Without </a:t>
          </a:r>
          <a:r>
            <a:rPr lang="en-US" sz="1200" b="1" kern="1200" dirty="0" err="1"/>
            <a:t>atypia</a:t>
          </a:r>
          <a:endParaRPr lang="en-US" sz="1200" b="1" kern="1200" dirty="0"/>
        </a:p>
      </dsp:txBody>
      <dsp:txXfrm>
        <a:off x="4656885" y="2337986"/>
        <a:ext cx="1494094" cy="315007"/>
      </dsp:txXfrm>
    </dsp:sp>
    <dsp:sp modelId="{A8D44CE1-29E7-8341-B571-9FC2F4EFFD9F}">
      <dsp:nvSpPr>
        <dsp:cNvPr id="0" name=""/>
        <dsp:cNvSpPr/>
      </dsp:nvSpPr>
      <dsp:spPr>
        <a:xfrm>
          <a:off x="4656885" y="2966754"/>
          <a:ext cx="1494094" cy="357634"/>
        </a:xfrm>
        <a:prstGeom prst="rect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With </a:t>
          </a:r>
          <a:r>
            <a:rPr lang="en-US" sz="1200" b="1" kern="1200" dirty="0" err="1"/>
            <a:t>atypia</a:t>
          </a:r>
          <a:endParaRPr lang="en-US" sz="1200" b="1" kern="1200" dirty="0"/>
        </a:p>
      </dsp:txBody>
      <dsp:txXfrm>
        <a:off x="4656885" y="2966754"/>
        <a:ext cx="1494094" cy="357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3B89E-D6D5-B544-9162-99C53D8CE4A0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F9BE1-BFF6-0345-A7DC-A5E324110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F9BE1-BFF6-0345-A7DC-A5E3241100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2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A6BE-2BB0-42BD-9850-F14BC8660A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4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1" y="2840568"/>
            <a:ext cx="5829300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185"/>
            <a:ext cx="1543051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1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1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9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5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3"/>
            <a:ext cx="302895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3"/>
            <a:ext cx="302895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9"/>
            <a:ext cx="3030141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2046819"/>
            <a:ext cx="3031331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9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6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6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2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3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3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02D4-3AA9-334A-89F7-0B1DDB4E5AA2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1" y="8475134"/>
            <a:ext cx="21717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6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onedrive.live.com/view.aspx?resid=E0947849CE6A90D1!120&amp;ithint=file,pptx&amp;app=PowerPoint&amp;authkey=!ALNSNNVHKfyykhY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3"/>
          <p:cNvSpPr/>
          <p:nvPr/>
        </p:nvSpPr>
        <p:spPr>
          <a:xfrm>
            <a:off x="5568950" y="238113"/>
            <a:ext cx="1112520" cy="88011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مستطيل 14"/>
          <p:cNvSpPr/>
          <p:nvPr/>
        </p:nvSpPr>
        <p:spPr>
          <a:xfrm>
            <a:off x="153252" y="238113"/>
            <a:ext cx="1043940" cy="9486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10"/>
          <p:cNvSpPr txBox="1"/>
          <p:nvPr/>
        </p:nvSpPr>
        <p:spPr>
          <a:xfrm>
            <a:off x="153252" y="8458200"/>
            <a:ext cx="6348986" cy="685800"/>
          </a:xfrm>
          <a:prstGeom prst="rect">
            <a:avLst/>
          </a:prstGeom>
          <a:noFill/>
          <a:ln w="6350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</a:t>
            </a:r>
            <a:r>
              <a:rPr lang="en-US" sz="1100" b="1" dirty="0">
                <a:effectLst/>
                <a:latin typeface="Century Schoolbook"/>
                <a:ea typeface="Times New Roman"/>
                <a:cs typeface="Times New Roman"/>
              </a:rPr>
              <a:t> </a:t>
            </a:r>
            <a:r>
              <a:rPr lang="en-US" sz="1100" dirty="0">
                <a:effectLst/>
                <a:latin typeface="Tahoma"/>
                <a:ea typeface="Calibri"/>
                <a:cs typeface="Tahoma"/>
              </a:rPr>
              <a:t>Black: Doctors’ slides.</a:t>
            </a:r>
            <a:r>
              <a:rPr lang="en-US" sz="1100" dirty="0">
                <a:solidFill>
                  <a:srgbClr val="C00000"/>
                </a:solidFill>
                <a:effectLst/>
                <a:latin typeface="Tahoma"/>
                <a:ea typeface="Calibri"/>
                <a:cs typeface="Tahoma"/>
              </a:rPr>
              <a:t>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dirty="0">
                <a:solidFill>
                  <a:srgbClr val="FF0000"/>
                </a:solidFill>
                <a:effectLst/>
                <a:latin typeface="Tahoma"/>
                <a:ea typeface="Calibri"/>
                <a:cs typeface="Tahoma"/>
              </a:rPr>
              <a:t>Red: Important!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dirty="0">
                <a:solidFill>
                  <a:srgbClr val="76923C"/>
                </a:solidFill>
                <a:effectLst/>
                <a:latin typeface="Tahoma"/>
                <a:ea typeface="Calibri"/>
                <a:cs typeface="Tahoma"/>
              </a:rPr>
              <a:t>Light Green: </a:t>
            </a:r>
            <a:r>
              <a:rPr lang="en-US" sz="1100" dirty="0">
                <a:solidFill>
                  <a:srgbClr val="75923C"/>
                </a:solidFill>
                <a:effectLst/>
                <a:latin typeface="Tahoma"/>
                <a:ea typeface="Calibri"/>
                <a:cs typeface="Tahoma"/>
              </a:rPr>
              <a:t>Doctors</a:t>
            </a:r>
            <a:r>
              <a:rPr lang="en-US" sz="1100" dirty="0">
                <a:solidFill>
                  <a:srgbClr val="76923C"/>
                </a:solidFill>
                <a:effectLst/>
                <a:latin typeface="Tahoma"/>
                <a:ea typeface="Calibri"/>
                <a:cs typeface="Tahoma"/>
              </a:rPr>
              <a:t>’ notes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dirty="0">
                <a:solidFill>
                  <a:srgbClr val="7F7F7F"/>
                </a:solidFill>
                <a:effectLst/>
                <a:latin typeface="Tahoma"/>
                <a:ea typeface="Calibri"/>
                <a:cs typeface="Tahoma"/>
              </a:rPr>
              <a:t>Grey: Extra.</a:t>
            </a:r>
            <a:r>
              <a:rPr lang="en-US" sz="1100" dirty="0">
                <a:solidFill>
                  <a:srgbClr val="C00000"/>
                </a:solidFill>
                <a:effectLst/>
                <a:latin typeface="Tahoma"/>
                <a:ea typeface="Calibri"/>
                <a:cs typeface="Tahoma"/>
              </a:rPr>
              <a:t>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i="1" dirty="0">
                <a:effectLst/>
                <a:latin typeface="Tahoma"/>
                <a:ea typeface="Calibri"/>
                <a:cs typeface="Tahoma"/>
              </a:rPr>
              <a:t>Italic black: New terminology.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52722" y="4654282"/>
            <a:ext cx="411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Box 5"/>
          <p:cNvSpPr txBox="1"/>
          <p:nvPr/>
        </p:nvSpPr>
        <p:spPr>
          <a:xfrm>
            <a:off x="1022377" y="4787820"/>
            <a:ext cx="4610735" cy="76549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The Uterine Corpus</a:t>
            </a:r>
          </a:p>
        </p:txBody>
      </p:sp>
      <p:sp>
        <p:nvSpPr>
          <p:cNvPr id="12" name="Text Box 7"/>
          <p:cNvSpPr txBox="1"/>
          <p:nvPr/>
        </p:nvSpPr>
        <p:spPr>
          <a:xfrm>
            <a:off x="153252" y="5465494"/>
            <a:ext cx="5314270" cy="278950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Tahoma" charset="0"/>
                <a:ea typeface="Tahoma" charset="0"/>
                <a:cs typeface="Tahoma" charset="0"/>
              </a:rPr>
              <a:t>Objectives</a:t>
            </a:r>
            <a:r>
              <a:rPr lang="en-US" sz="1400" dirty="0">
                <a:effectLst/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r>
              <a:rPr lang="en-US" sz="1500" dirty="0"/>
              <a:t>At the end of this lecture, the student should know: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Lesions of </a:t>
            </a:r>
            <a:r>
              <a:rPr lang="en-US" sz="1500" u="sng" dirty="0"/>
              <a:t>endometrium</a:t>
            </a:r>
            <a:r>
              <a:rPr lang="en-US" sz="1500" dirty="0"/>
              <a:t> of uterus: know the risk factors, clinical presentation, macroscopic and histological features of: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500" dirty="0"/>
              <a:t>Endometrial hyperplasia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500" dirty="0"/>
              <a:t>Endometrial carcinoma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Lesions of </a:t>
            </a:r>
            <a:r>
              <a:rPr lang="en-US" sz="1500" u="sng" dirty="0"/>
              <a:t>myometrium</a:t>
            </a:r>
            <a:r>
              <a:rPr lang="en-US" sz="1500" dirty="0"/>
              <a:t> of uterus: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500" dirty="0"/>
              <a:t>Leiomyoma : understand the pathology and clinical features of uterine </a:t>
            </a:r>
            <a:r>
              <a:rPr lang="en-US" sz="1500" dirty="0" err="1"/>
              <a:t>leiomyomas</a:t>
            </a:r>
            <a:r>
              <a:rPr lang="en-US" sz="1500" dirty="0"/>
              <a:t> and is aware that leiomyoma (fibroid) is the commonest neoplasm arising in the female genital tract.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500" dirty="0" err="1"/>
              <a:t>Leiomyosarcoma</a:t>
            </a:r>
            <a:r>
              <a:rPr lang="en-US" sz="1500" dirty="0"/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2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529070" y="13844270"/>
            <a:ext cx="1600200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>
            <a:off x="6681470" y="13996670"/>
            <a:ext cx="1600200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/>
            <a:tailEnd type="non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1232600"/>
            <a:ext cx="5449077" cy="33264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50" y="1270622"/>
            <a:ext cx="1112520" cy="9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33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I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carcinoma: genetics</a:t>
            </a:r>
            <a:r>
              <a:rPr lang="en-US" altLang="en-US" b="1" dirty="0"/>
              <a:t>: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0" y="646331"/>
            <a:ext cx="6858000" cy="4433888"/>
          </a:xfrm>
        </p:spPr>
        <p:txBody>
          <a:bodyPr rtlCol="0">
            <a:no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Majority of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carcinomas have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PTEN gene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mutations.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there maybe inactivation of DNA mismatch repair genes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p53</a:t>
            </a:r>
            <a:r>
              <a:rPr lang="en-US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mutations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seen in half of the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poorly differentiated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carcinomas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" y="1775044"/>
            <a:ext cx="536098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21871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Tahoma" charset="0"/>
                <a:ea typeface="Tahoma" charset="0"/>
                <a:cs typeface="Tahoma" charset="0"/>
              </a:rPr>
              <a:t>Endometrial carcinoma:</a:t>
            </a:r>
            <a:endParaRPr lang="en-US" b="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" y="5749410"/>
            <a:ext cx="5360988" cy="310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527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prstClr val="black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Type II endometrial carcinomas:</a:t>
            </a:r>
            <a:br>
              <a:rPr lang="en-US" b="1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b="1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Serous carcinoma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0" y="923330"/>
            <a:ext cx="6858000" cy="339467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Serous carcinoma arises in older women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(60+, which is the opposite of type 1),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with endometrial atrophy (small atrophic uterus).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In contrary type 1 because of hyperplasia and estrogen. </a:t>
            </a:r>
            <a:endParaRPr lang="en-US" sz="1400" dirty="0">
              <a:solidFill>
                <a:srgbClr val="C000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They occur in late in life, about one decade later than type I carcinoma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There is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no association with </a:t>
            </a:r>
            <a:r>
              <a:rPr lang="en-US" sz="1400" dirty="0" err="1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hyperestrinism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 estrogen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)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or preexisting hyperplasia 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They represent 15% of cases of all endometrial carcinoma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Mutations in </a:t>
            </a:r>
            <a:r>
              <a:rPr lang="en-US" sz="1400" b="1" i="1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p53</a:t>
            </a:r>
            <a:r>
              <a:rPr lang="en-US" sz="1400" b="1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are present in at least 90% of serous endometrial carcinoma.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in serous than type 1. </a:t>
            </a:r>
            <a:r>
              <a:rPr lang="ar-SA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لو جاء بالإختبار أي نوع يكون فيه ميوتيشن بهذا الجين نختار السيرس لأنه أكثر شيوعًا فيه من اللي قبله.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precursor of serous carcinoma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–if present- 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 </a:t>
            </a:r>
            <a:r>
              <a:rPr lang="en-US" sz="14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endometrial intraepithelial carcinoma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(it’s like carcinoma in situ)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 the stage before serous carcinoma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These tumors are large bulky poorly differentiated tumors which invade early into the myometrium and have a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poor prognosis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en-US" sz="1400" dirty="0" err="1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Extrauterine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 extension is common.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415830"/>
            <a:ext cx="5994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258053"/>
              </p:ext>
            </p:extLst>
          </p:nvPr>
        </p:nvGraphicFramePr>
        <p:xfrm>
          <a:off x="86348" y="5203872"/>
          <a:ext cx="6685304" cy="388590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004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9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1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007">
                <a:tc gridSpan="3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CHARACTERISTICS OF TYPE I AND TYPE II ENDOMETRIAL CARCINOMAS 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(differences)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00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FEATURES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TYPE I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TYPE II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01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HISTOLOGIC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TYPE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Endometriod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adenocarcinoma 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Serous or clear cell carcinoma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01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AGE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Premenopausal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and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perimenopausal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(50-60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yrs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)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Post menopausal (~ 70 </a:t>
                      </a:r>
                      <a:r>
                        <a:rPr kumimoji="0" lang="en-US" altLang="en-US" sz="12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yrs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)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799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UNOPPOSED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ESTROGEN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Present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Absent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01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PRECURSOR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LESION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Hyperplasia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with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atypia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Endometrial intraepithelial carcinoma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00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GROWTH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Slow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growing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Rapidly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progressing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00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GRADE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Low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High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799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MYOMETRIAL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INVASION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Usually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superficial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Usually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deep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00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PROGNOSIS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Favorable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Poor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001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GENETIC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ALTERATIONS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NOTED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PTEN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,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microsatellite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instability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900">
                          <a:solidFill>
                            <a:schemeClr val="tx1"/>
                          </a:solidFill>
                          <a:latin typeface="Century Gothic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entury Gothic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300">
                          <a:solidFill>
                            <a:schemeClr val="tx1"/>
                          </a:solidFill>
                          <a:latin typeface="Century Gothic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100">
                          <a:solidFill>
                            <a:schemeClr val="tx1"/>
                          </a:solidFill>
                          <a:latin typeface="Century Gothic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P53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kumimoji="0" lang="en-US" altLang="en-US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mutations</a:t>
                      </a:r>
                      <a:endParaRPr kumimoji="0" lang="en-US" altLang="en-US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9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24323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features of Endometrial Adenocarcinoma: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-2" y="717100"/>
            <a:ext cx="6858000" cy="2089600"/>
          </a:xfrm>
        </p:spPr>
        <p:txBody>
          <a:bodyPr rtlCol="0">
            <a:normAutofit/>
          </a:bodyPr>
          <a:lstStyle/>
          <a:p>
            <a:pPr marL="395287" indent="-285750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patients are between 50 and 60 years. </a:t>
            </a:r>
          </a:p>
          <a:p>
            <a:pPr marL="395287" indent="-285750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of the patients tend to be nulliparous and obese. </a:t>
            </a:r>
          </a:p>
          <a:p>
            <a:pPr marL="395287" indent="-285750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 have abnormal vaginal bleeding and excessive leucorrhea</a:t>
            </a:r>
            <a:r>
              <a:rPr lang="en-US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(whitish or yellowish discharge of mucus from the vagina).</a:t>
            </a:r>
          </a:p>
          <a:p>
            <a:pPr marL="395287" indent="-285750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Elderly women present with postmenopausal bleeding.</a:t>
            </a:r>
          </a:p>
          <a:p>
            <a:pPr marL="395287" indent="-285750"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diagnosis of endometrial cancer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must be confirmed by biopsy or curettage</a:t>
            </a:r>
            <a:r>
              <a:rPr lang="en-US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histologic examination of the tissue. 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6889" y="2492292"/>
            <a:ext cx="2231409" cy="1518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" y="403373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morphology of Endometrial Carcinoma: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4519492"/>
            <a:ext cx="6858000" cy="4083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Grossly:</a:t>
            </a:r>
          </a:p>
          <a:p>
            <a:pPr marL="709613" lvl="1" indent="-342900">
              <a:buFont typeface="Courier New" charset="0"/>
              <a:buChar char="o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look close to normal or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exophytic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infiltrative</a:t>
            </a:r>
          </a:p>
          <a:p>
            <a:pPr>
              <a:buFont typeface="Wingdings" charset="2"/>
              <a:buChar char="Ø"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Microscopy:</a:t>
            </a:r>
          </a:p>
          <a:p>
            <a:pPr marL="709613" lvl="1" indent="-342900">
              <a:buFont typeface="Courier New" charset="0"/>
              <a:buChar char="o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type I and II are adenocarcinomas.</a:t>
            </a:r>
          </a:p>
          <a:p>
            <a:pPr marL="709613" lvl="1" indent="-342900">
              <a:buFont typeface="Courier New" charset="0"/>
              <a:buChar char="o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both cases tumors originate in the endometrium and can eventually infiltrate the underlying myometrium, enter vascular spaces and metastasize to lymph nodes.</a:t>
            </a:r>
          </a:p>
          <a:p>
            <a:pPr marL="709613" lvl="1" indent="-342900">
              <a:buFont typeface="Courier New" charset="0"/>
              <a:buChar char="o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Serous carcinoma has much greater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cytologic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are more poorly differentiated and is therefore more aggressive</a:t>
            </a:r>
          </a:p>
          <a:p>
            <a:pPr>
              <a:buFont typeface="Wingdings" charset="2"/>
              <a:buChar char="Ø"/>
              <a:defRPr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 spreads by: </a:t>
            </a:r>
          </a:p>
          <a:p>
            <a:pPr marL="709613" lvl="1" indent="-342900">
              <a:buFont typeface="+mj-lt"/>
              <a:buAutoNum type="arabicPeriod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myometrial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invasion with extension to the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periuterine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structures.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the Cervix, Vagina, Bladder &amp; Rectum.</a:t>
            </a:r>
          </a:p>
          <a:p>
            <a:pPr marL="709613" lvl="1" indent="-342900">
              <a:buFont typeface="+mj-lt"/>
              <a:buAutoNum type="arabicPeriod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lymphatics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lymph nodes</a:t>
            </a:r>
          </a:p>
          <a:p>
            <a:pPr marL="709613" lvl="1" indent="-342900">
              <a:buFont typeface="+mj-lt"/>
              <a:buAutoNum type="arabicPeriod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 stages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metastasize to the lungs, liver, bones, others</a:t>
            </a:r>
          </a:p>
          <a:p>
            <a:pPr marL="650876" lvl="1" indent="-284163"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74320" indent="-274320"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74320" indent="-274320"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74320" indent="-274320">
              <a:buFontTx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8821177"/>
            <a:ext cx="6858000" cy="322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0">
              <a:buNone/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1:Leucorrhea: excessive leukocytes in the vaginal discharge</a:t>
            </a:r>
          </a:p>
          <a:p>
            <a:pPr marL="109537" indent="0">
              <a:buNone/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2:to scrape the uterus for a sample . </a:t>
            </a:r>
          </a:p>
        </p:txBody>
      </p:sp>
    </p:spTree>
    <p:extLst>
      <p:ext uri="{BB962C8B-B14F-4D97-AF65-F5344CB8AC3E}">
        <p14:creationId xmlns:p14="http://schemas.microsoft.com/office/powerpoint/2010/main" val="1525379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Prognosis of Endometrial Adenocarcinoma: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678379"/>
            <a:ext cx="6858000" cy="1812415"/>
          </a:xfrm>
        </p:spPr>
        <p:txBody>
          <a:bodyPr rtlCol="0">
            <a:normAutofit/>
          </a:bodyPr>
          <a:lstStyle/>
          <a:p>
            <a:pPr marL="395287" indent="-285750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behavior of endometrial adenocarcinoma depends on the histologic type, the grade (degree of differentiation) and the stage (extent of spread).</a:t>
            </a:r>
          </a:p>
          <a:p>
            <a:pPr marL="395287" indent="-285750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carcinoma (type I) has a </a:t>
            </a:r>
            <a:r>
              <a:rPr lang="en-US" alt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prognosis 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the other histologic types.</a:t>
            </a:r>
          </a:p>
          <a:p>
            <a:pPr marL="395287" indent="-285750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Serous carcinomas (type II) have </a:t>
            </a:r>
            <a:r>
              <a:rPr lang="en-US" alt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poorer prognosis</a:t>
            </a:r>
          </a:p>
          <a:p>
            <a:pPr marL="395287" indent="-285750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alt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(how far does it go? Like lungs or bones) 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major determinant of </a:t>
            </a:r>
            <a:r>
              <a:rPr lang="en-US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survival.</a:t>
            </a:r>
            <a:r>
              <a:rPr lang="en-US" altLang="en-US" sz="13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altLang="en-US" sz="1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rate of extension</a:t>
            </a:r>
            <a:endParaRPr lang="en-US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490794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ahoma" charset="0"/>
                <a:ea typeface="Tahoma" charset="0"/>
                <a:cs typeface="Tahoma" charset="0"/>
              </a:rPr>
              <a:t>How endometrial carcinoma can spread :</a:t>
            </a:r>
            <a:br>
              <a:rPr lang="en-US" b="1" dirty="0">
                <a:latin typeface="Tahoma" charset="0"/>
                <a:ea typeface="Tahoma" charset="0"/>
                <a:cs typeface="Tahoma" charset="0"/>
              </a:rPr>
            </a:br>
            <a:r>
              <a:rPr lang="en-US" sz="1400" b="1" dirty="0">
                <a:latin typeface="Tahoma" charset="0"/>
                <a:ea typeface="Tahoma" charset="0"/>
                <a:cs typeface="Tahoma" charset="0"/>
              </a:rPr>
              <a:t>(stages 1, 2 and 3 of endometrial carcinoma)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768" y="3295691"/>
            <a:ext cx="1859672" cy="130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3" y="3298763"/>
            <a:ext cx="1915260" cy="129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27" y="3298079"/>
            <a:ext cx="1914418" cy="129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7203" y="5026173"/>
            <a:ext cx="6269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1 &gt; (uterine) hysterectomy</a:t>
            </a:r>
          </a:p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2 &gt; (uterine + lymph nodes) hysterectomy + chemotherapy</a:t>
            </a:r>
          </a:p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3 &gt; Imaging &gt;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(if only uterine + lungs + liver) still a chance with chemotherapy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(if reached bones) dead end </a:t>
            </a:r>
          </a:p>
          <a:p>
            <a:r>
              <a:rPr lang="ar-SA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والشفاء بيد الله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8776" y="4592447"/>
            <a:ext cx="872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1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4890" y="4580207"/>
            <a:ext cx="872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0205" y="4602851"/>
            <a:ext cx="872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3</a:t>
            </a:r>
          </a:p>
        </p:txBody>
      </p:sp>
    </p:spTree>
    <p:extLst>
      <p:ext uri="{BB962C8B-B14F-4D97-AF65-F5344CB8AC3E}">
        <p14:creationId xmlns:p14="http://schemas.microsoft.com/office/powerpoint/2010/main" val="1771418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8717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Tahoma" charset="0"/>
                <a:ea typeface="Tahoma" charset="0"/>
                <a:cs typeface="Tahoma" charset="0"/>
              </a:rPr>
              <a:t>1- LEIOMYOMA (fibroid) of uterus: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050153"/>
            <a:ext cx="6858000" cy="2448581"/>
          </a:xfrm>
        </p:spPr>
        <p:txBody>
          <a:bodyPr rtlCol="0">
            <a:noAutofit/>
          </a:bodyPr>
          <a:lstStyle/>
          <a:p>
            <a:pPr marL="395478" indent="-285750" eaLnBrk="1" fontAlgn="auto" hangingPunct="1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Leiomyoma is a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benign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tumor of smooth muscle origin.</a:t>
            </a:r>
          </a:p>
          <a:p>
            <a:pPr marL="395478" indent="-285750" eaLnBrk="1" fontAlgn="auto" hangingPunct="1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the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common neoplasm of the female genital tract and probably the most common neoplasm in women.</a:t>
            </a:r>
          </a:p>
          <a:p>
            <a:pPr marL="395478" indent="-285750" eaLnBrk="1" fontAlgn="auto" hangingPunct="1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tumor is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estrogen responsive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Estrogen stimulates their growth. Leiomyomas often increases in size during pregnancy and decrease in size after menopause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(because Estrogen levels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).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95478" indent="-285750" eaLnBrk="1" fontAlgn="auto" hangingPunct="1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40% of leiomyomas have an associated  chromosomal abnormality</a:t>
            </a:r>
          </a:p>
          <a:p>
            <a:pPr marL="395478" indent="-285750" eaLnBrk="1" fontAlgn="auto" hangingPunct="1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are benign tumors with no appreciable malignant potential (incidence of malignant transformation to sarcoma is 0.1-0.5%)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we only treat the patient if she has bad symptoms.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3585916"/>
            <a:ext cx="6858000" cy="2990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56032"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Clinical features:</a:t>
            </a:r>
          </a:p>
          <a:p>
            <a:pPr marL="566928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 can be single or multiple (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mostly multiple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). </a:t>
            </a:r>
          </a:p>
          <a:p>
            <a:pPr marL="566928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Irregular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abnormal bleeding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and sometimes pelvic pain.</a:t>
            </a:r>
          </a:p>
          <a:p>
            <a:pPr marL="566928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 may cause anemia from heavy bleeding.</a:t>
            </a:r>
          </a:p>
          <a:p>
            <a:pPr marL="566928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Can have urinary frequency if the fibroid is compressing the urinary bladder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(mainly if the tumor was in the cervix).</a:t>
            </a:r>
          </a:p>
          <a:p>
            <a:pPr marL="566928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 may interfere with implantation and therefore cause infertility.</a:t>
            </a:r>
          </a:p>
          <a:p>
            <a:pPr marL="566928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In pregnant women it may cause abortion, obstructed labor, post partum hemorrhage etc.</a:t>
            </a:r>
          </a:p>
          <a:p>
            <a:pPr marL="566928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Alternatively it maybe entirely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asymptomatic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5444"/>
            <a:ext cx="6858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Lesions of Myometrium</a:t>
            </a:r>
            <a:r>
              <a:rPr lang="en-US">
                <a:latin typeface="Tahoma" charset="0"/>
                <a:ea typeface="Tahoma" charset="0"/>
                <a:cs typeface="Tahoma" charset="0"/>
              </a:rPr>
              <a:t>: Leiomyoma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08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Uterine Leiomyoma</a:t>
            </a:r>
            <a:r>
              <a:rPr lang="en-US" altLang="en-US" b="1" dirty="0"/>
              <a:t>: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0" y="750621"/>
            <a:ext cx="6858000" cy="2917204"/>
          </a:xfrm>
        </p:spPr>
        <p:txBody>
          <a:bodyPr rtlCol="0">
            <a:normAutofit/>
          </a:bodyPr>
          <a:lstStyle/>
          <a:p>
            <a:pPr marL="395478" indent="-285750" eaLnBrk="1" fontAlgn="auto" hangingPunct="1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Leiomyoma may be located anywhere in the myometrium:</a:t>
            </a:r>
          </a:p>
          <a:p>
            <a:pPr marL="365760" indent="-256032" fontAlgn="auto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Submucosal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tumors are present immediately below the endometrium.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(present with heavy bleeding because it irritate the endometrium).</a:t>
            </a:r>
          </a:p>
          <a:p>
            <a:pPr marL="365760" indent="-256032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Intramural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tumors, the most common, lie within the myometrium.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 symptoms. Discovers by accidental findings)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Subserosal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fibroids lie beneath the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serosal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surface of the uterus or are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pedunculated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attached to the serosa. 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Pedunculated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ones may loose their connection to the uterus forming a "parasitic leiomyoma”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(it's benign proliferation of smooth muscle cells found floating in the pelvic cavity). 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45" y="3496195"/>
            <a:ext cx="2109355" cy="199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3496195"/>
            <a:ext cx="1765300" cy="199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635167"/>
            <a:ext cx="642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Gross features of Leiomyoma</a:t>
            </a:r>
            <a:r>
              <a:rPr lang="en-US" altLang="en-US" b="1" dirty="0"/>
              <a:t>: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6066234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628" indent="-342900"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 circumscribed, spherical, dense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firm-to-hard masses</a:t>
            </a:r>
            <a:r>
              <a:rPr 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2628" indent="-342900"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 section shows </a:t>
            </a:r>
            <a:r>
              <a:rPr lang="en-US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whorled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tan-white cut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surfaces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.reminds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you of fibroma huh?  </a:t>
            </a:r>
          </a:p>
          <a:p>
            <a:pPr marL="452628" indent="-342900"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ON KEYWORDS HERE! Specially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whorled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7082076"/>
            <a:ext cx="2019300" cy="199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45" y="7082076"/>
            <a:ext cx="2109355" cy="199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856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0" y="0"/>
            <a:ext cx="6838949" cy="32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Leiomyoma: </a:t>
            </a:r>
          </a:p>
          <a:p>
            <a:pPr>
              <a:buFont typeface="Wingdings" charset="2"/>
              <a:buChar char="Ø"/>
              <a:defRPr/>
            </a:pP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Microscopically, there are interlacing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(crossing) 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bundles of smooth muscle cells with collagenous </a:t>
            </a:r>
            <a:r>
              <a:rPr lang="en-US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stroma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between bundles. </a:t>
            </a:r>
          </a:p>
          <a:p>
            <a:pPr>
              <a:buFont typeface="Wingdings" charset="2"/>
              <a:buChar char="Ø"/>
              <a:defRPr/>
            </a:pP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individual muscle cells are uniform in size and shape. </a:t>
            </a:r>
          </a:p>
          <a:p>
            <a:pPr>
              <a:buFont typeface="Wingdings" charset="2"/>
              <a:buChar char="Ø"/>
              <a:defRPr/>
            </a:pP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have the characteristic </a:t>
            </a:r>
            <a:r>
              <a:rPr lang="en-US" alt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oval to elongated nucleus. </a:t>
            </a:r>
          </a:p>
          <a:p>
            <a:pPr>
              <a:buFont typeface="Wingdings" charset="2"/>
              <a:buChar char="Ø"/>
              <a:defRPr/>
            </a:pPr>
            <a:r>
              <a:rPr lang="en-US" altLang="en-US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Mitotic figures are scarce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buFont typeface="Wingdings" charset="2"/>
              <a:buChar char="Ø"/>
              <a:defRPr/>
            </a:pP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necrosis, No </a:t>
            </a:r>
            <a:r>
              <a:rPr lang="en-US" altLang="en-US" sz="14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No mitosis. If there is, then it’s </a:t>
            </a:r>
            <a:r>
              <a:rPr lang="en-US" altLang="en-US" sz="14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leiomyosarcoma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.</a:t>
            </a:r>
            <a:endParaRPr lang="ar-SA" alt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Content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9201" y="2389673"/>
            <a:ext cx="2536799" cy="2042627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389673"/>
            <a:ext cx="2824554" cy="204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847178"/>
            <a:ext cx="252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</a:t>
            </a:r>
            <a:r>
              <a:rPr lang="en-US" altLang="en-US" b="1" dirty="0"/>
              <a:t> 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Leiomyosarcoma: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0" y="6317821"/>
            <a:ext cx="6858000" cy="14209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It is the malignant tumor of the smooth muscle.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 It is rare.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Sites include the uterus and soft tissue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 Poor prognosis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it spreads very fast.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035410"/>
            <a:ext cx="6858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Lesions of Myometrium: </a:t>
            </a:r>
            <a:r>
              <a:rPr lang="en-US" dirty="0" err="1">
                <a:latin typeface="Tahoma" charset="0"/>
                <a:ea typeface="Tahoma" charset="0"/>
                <a:cs typeface="Tahoma" charset="0"/>
              </a:rPr>
              <a:t>Leiomyosarcoma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8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0A57A3-C682-475A-BCCE-74B386768467}"/>
              </a:ext>
            </a:extLst>
          </p:cNvPr>
          <p:cNvSpPr txBox="1"/>
          <p:nvPr/>
        </p:nvSpPr>
        <p:spPr>
          <a:xfrm>
            <a:off x="421420" y="191386"/>
            <a:ext cx="56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Extra:  </a:t>
            </a:r>
            <a:r>
              <a:rPr lang="en-GB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Notes </a:t>
            </a:r>
            <a:r>
              <a:rPr lang="en-GB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Robins basic pathology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30BE3-B327-4D74-BA88-3645D4E0676B}"/>
              </a:ext>
            </a:extLst>
          </p:cNvPr>
          <p:cNvSpPr txBox="1"/>
          <p:nvPr/>
        </p:nvSpPr>
        <p:spPr>
          <a:xfrm>
            <a:off x="0" y="837717"/>
            <a:ext cx="6858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endometrial hyperplasia the risk of developing carcinoma is related to the </a:t>
            </a:r>
            <a:r>
              <a:rPr lang="en-GB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presence of cellular atypia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endometrial hyperplasia </a:t>
            </a:r>
            <a:r>
              <a:rPr lang="en-GB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Acquisition of PTEN mutations is believed to be one of several key steps in the transformation of hyperplasia to endometrial carcinoma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Mutations in </a:t>
            </a:r>
            <a:r>
              <a:rPr lang="en-GB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mismatch repair genes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the </a:t>
            </a:r>
            <a:r>
              <a:rPr lang="en-GB" sz="16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</a:t>
            </a:r>
            <a:r>
              <a:rPr lang="en-GB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suppressor gene PTEN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early events in the stepwise development of endometrioid carcinoma.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Women with germline mutations in PTEN (</a:t>
            </a:r>
            <a:r>
              <a:rPr lang="en-GB" sz="16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cowden</a:t>
            </a:r>
            <a:r>
              <a:rPr lang="en-GB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syndrome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are at high risk for endometrial carcinoma.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Endometroid carcinomas include a range of histological types , including those showing mucinous , tubal (ciliated) , and squamous (occasionally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adneosquamous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differentiation.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Serous carcinomas , form small tufts and papillae , rather than the glands seen in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endometerioid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carcinoma, and exhibit much greater cytological atypia.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Leiomyomas are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monocolonal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tumors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associated with different chromosomal abnormalities including rearrangement of chromosomes </a:t>
            </a:r>
            <a:r>
              <a:rPr lang="en-GB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and 12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Leiomyosarcomas are almost always solitary and most often occur in postmenopausal women.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Leiomyosarcomas are </a:t>
            </a:r>
            <a:r>
              <a:rPr lang="en-GB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 , </a:t>
            </a:r>
            <a:r>
              <a:rPr lang="en-GB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hemorahgic</a:t>
            </a:r>
            <a:r>
              <a:rPr lang="en-GB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necrotic mases.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diagnosic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features of overt leiomyosarcoma include </a:t>
            </a:r>
            <a:r>
              <a:rPr lang="en-GB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</a:t>
            </a:r>
            <a:r>
              <a:rPr lang="en-GB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necrosis , cytological atypia and mitotic activity.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72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A71978-7673-4671-89DE-2350075BCB98}"/>
              </a:ext>
            </a:extLst>
          </p:cNvPr>
          <p:cNvPicPr/>
          <p:nvPr/>
        </p:nvPicPr>
        <p:blipFill rotWithShape="1">
          <a:blip r:embed="rId2"/>
          <a:srcRect l="6922" t="15179" r="7436" b="4615"/>
          <a:stretch/>
        </p:blipFill>
        <p:spPr bwMode="auto">
          <a:xfrm>
            <a:off x="288681" y="915925"/>
            <a:ext cx="6057900" cy="7514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6307" y="140677"/>
            <a:ext cx="3083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Summary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696308" y="515815"/>
            <a:ext cx="12426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96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D7217-CAE8-453D-90DF-CACE67AEA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3C599-E469-459E-B27F-58BFAFCB4444}"/>
              </a:ext>
            </a:extLst>
          </p:cNvPr>
          <p:cNvPicPr/>
          <p:nvPr/>
        </p:nvPicPr>
        <p:blipFill rotWithShape="1">
          <a:blip r:embed="rId2"/>
          <a:srcRect l="10513" t="21538" r="14872" b="7898"/>
          <a:stretch/>
        </p:blipFill>
        <p:spPr bwMode="auto">
          <a:xfrm>
            <a:off x="127928" y="658446"/>
            <a:ext cx="6602144" cy="8358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6307" y="140677"/>
            <a:ext cx="3083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Summary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696308" y="515815"/>
            <a:ext cx="12426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64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65597" y="1874823"/>
            <a:ext cx="8183456" cy="5577841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-573331" y="7644930"/>
            <a:ext cx="185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Lecture outline : </a:t>
            </a:r>
          </a:p>
        </p:txBody>
      </p:sp>
    </p:spTree>
    <p:extLst>
      <p:ext uri="{BB962C8B-B14F-4D97-AF65-F5344CB8AC3E}">
        <p14:creationId xmlns:p14="http://schemas.microsoft.com/office/powerpoint/2010/main" val="1939037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236D3D-518C-4836-9960-FD4FAFBAA491}"/>
              </a:ext>
            </a:extLst>
          </p:cNvPr>
          <p:cNvSpPr txBox="1"/>
          <p:nvPr/>
        </p:nvSpPr>
        <p:spPr>
          <a:xfrm>
            <a:off x="225085" y="590839"/>
            <a:ext cx="6407833" cy="76328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 Severity of Endometrial hyperplasia is classified according to which of the following?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 Mitotic figures.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 Anaplasia.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 Microvascular proliferation.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D- Cytologic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ANS: D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lady present with dysfunctional uterine bleeding, a mass was found in the muscle. Cut surface showed gray-white whorled areas. What is most probably the diagnosis of this case?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 Endometrial hyperplasia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 Endometrial carcinoma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 Leiomyoma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D-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Leiomyosarcoma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ANS: C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 Which of the following is the most common benign tumor in females?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 Leiomyoma.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 Lipoma.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 Thecoma.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D- Brenner tumor.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ANS: A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 Obesity, Hypertension and diabetes are risk factors for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carcinomas. Why is that?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 They are part of Metabolic syndrome.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 They increase estrogen levels.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 They decrease mortality.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D- A&amp;C.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ANS: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6307" y="140677"/>
            <a:ext cx="3083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charset="0"/>
                <a:ea typeface="Tahoma" charset="0"/>
                <a:cs typeface="Tahoma" charset="0"/>
              </a:rPr>
              <a:t>Questions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696308" y="515815"/>
            <a:ext cx="12426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951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236D3D-518C-4836-9960-FD4FAFBAA491}"/>
              </a:ext>
            </a:extLst>
          </p:cNvPr>
          <p:cNvSpPr txBox="1"/>
          <p:nvPr/>
        </p:nvSpPr>
        <p:spPr>
          <a:xfrm>
            <a:off x="212385" y="915925"/>
            <a:ext cx="6645615" cy="67710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5- A 65-year-old female presented to the hospital with intermittent post-menopausal vaginal bleeding. Ultra-sound showed a mass in the uterus, Biopsy and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histopathological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examination showed small tufts and papillae. Genetic studies revealed high levels of P53 mutation. What is the most likely diagnosis ?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 Leiomyosarcoma.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 Endometrioid. 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 Serous carcinoma of the endometrium. 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D- Leiomyoma.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ANS: C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6-  A 62-year-old obese, nulliparous woman has an episode of vaginal bleeding, which produces only 5 mL of blood. A Pap smear shows cells consistent with adenocarcinoma. Which of the following preexisting conditions is most likely to have contributed to the development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this malignancy?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 Leiomyoma.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 Endometrial hyperplasia. 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 Chronic Endometritis.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D-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Adenomyosis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ANS: B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7- A well differentiated Leiomyosarcoma can be told apart from leiomyoma by?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 Capsular invasion.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 Immunohistochemistry.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 Necrosis.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D- Vascular invasion.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ANS: 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6307" y="140677"/>
            <a:ext cx="3083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charset="0"/>
                <a:ea typeface="Tahoma" charset="0"/>
                <a:cs typeface="Tahoma" charset="0"/>
              </a:rPr>
              <a:t>Questions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696308" y="515815"/>
            <a:ext cx="12426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351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/>
          <p:nvPr/>
        </p:nvSpPr>
        <p:spPr>
          <a:xfrm>
            <a:off x="193040" y="195918"/>
            <a:ext cx="6471920" cy="73850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x-none" sz="1800" b="1" dirty="0">
                <a:effectLst/>
                <a:latin typeface="Calibri"/>
                <a:ea typeface="Calibri"/>
                <a:cs typeface="Calibri Light"/>
              </a:rPr>
              <a:t>حسبي </a:t>
            </a:r>
            <a:r>
              <a:rPr lang="x-none" sz="1800" b="1" dirty="0">
                <a:solidFill>
                  <a:srgbClr val="FF0000"/>
                </a:solidFill>
                <a:effectLst/>
                <a:latin typeface="Calibri"/>
                <a:ea typeface="Calibri"/>
                <a:cs typeface="Calibri Light"/>
              </a:rPr>
              <a:t>الله</a:t>
            </a:r>
            <a:r>
              <a:rPr lang="x-none" sz="1800" b="1" dirty="0">
                <a:effectLst/>
                <a:latin typeface="Calibri"/>
                <a:ea typeface="Calibri"/>
                <a:cs typeface="Calibri Light"/>
              </a:rPr>
              <a:t> لا إله إلَّا هو عليه توكلت وهو رب العرش العظيم.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3" name="Text Box 52247"/>
          <p:cNvSpPr txBox="1"/>
          <p:nvPr/>
        </p:nvSpPr>
        <p:spPr>
          <a:xfrm>
            <a:off x="3783965" y="1458967"/>
            <a:ext cx="2695575" cy="198564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x-none" sz="1800" b="1" dirty="0">
                <a:effectLst/>
                <a:latin typeface="Calibri"/>
                <a:ea typeface="Calibri"/>
                <a:cs typeface="Calibri Light"/>
              </a:rPr>
              <a:t>القادة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x-none" sz="1400" b="1" dirty="0">
                <a:effectLst/>
                <a:latin typeface="Calibri"/>
                <a:ea typeface="Calibri"/>
                <a:cs typeface="Calibri Light"/>
              </a:rPr>
              <a:t>حنين السبكي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"/>
            </a:pPr>
            <a:r>
              <a:rPr lang="ar-SA" sz="1400" b="1" dirty="0">
                <a:latin typeface="Calibri"/>
                <a:ea typeface="Calibri"/>
                <a:cs typeface="Calibri Light"/>
              </a:rPr>
              <a:t>هبة الناصر </a:t>
            </a:r>
            <a:endParaRPr lang="en-US" sz="1400" b="1" dirty="0">
              <a:effectLst/>
              <a:latin typeface="Calibri"/>
              <a:ea typeface="Calibri"/>
              <a:cs typeface="Calibri Light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"/>
            </a:pPr>
            <a:r>
              <a:rPr lang="x-none" sz="1400" b="1" dirty="0">
                <a:effectLst/>
                <a:latin typeface="Calibri"/>
                <a:ea typeface="Calibri"/>
                <a:cs typeface="Calibri Light"/>
              </a:rPr>
              <a:t>عبدالله أبو عمارة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1800" b="1" dirty="0">
                <a:solidFill>
                  <a:srgbClr val="000000"/>
                </a:solidFill>
                <a:effectLst/>
                <a:latin typeface="Calibri"/>
                <a:ea typeface="Times New Roman"/>
                <a:cs typeface="Calibri Light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1800" b="1" dirty="0">
                <a:solidFill>
                  <a:srgbClr val="000000"/>
                </a:solidFill>
                <a:effectLst/>
                <a:latin typeface="Calibri"/>
                <a:ea typeface="Times New Roman"/>
                <a:cs typeface="Calibri Light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 Light"/>
                <a:ea typeface="Calibri"/>
                <a:cs typeface="Arial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alibri Light"/>
                <a:ea typeface="Calibri"/>
                <a:cs typeface="Arial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4" name="Text Box 6"/>
          <p:cNvSpPr txBox="1"/>
          <p:nvPr/>
        </p:nvSpPr>
        <p:spPr>
          <a:xfrm>
            <a:off x="378460" y="1408802"/>
            <a:ext cx="3181350" cy="344360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x-none" sz="1800" b="1" dirty="0">
                <a:effectLst/>
                <a:latin typeface="Calibri"/>
                <a:ea typeface="Calibri"/>
                <a:cs typeface="Calibri Light"/>
              </a:rPr>
              <a:t>الأعضاء</a:t>
            </a:r>
            <a:endParaRPr lang="en-US" sz="1800" b="1" dirty="0">
              <a:effectLst/>
              <a:latin typeface="Calibri"/>
              <a:ea typeface="Calibri"/>
              <a:cs typeface="Calibri Light"/>
            </a:endParaRPr>
          </a:p>
          <a:p>
            <a:pPr marL="375920" marR="0" indent="-28575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latin typeface="Tahoma" charset="0"/>
                <a:ea typeface="Tahoma" charset="0"/>
                <a:cs typeface="Tahoma" charset="0"/>
              </a:rPr>
              <a:t>عبدالمجيد العمار</a:t>
            </a:r>
          </a:p>
          <a:p>
            <a:pPr marL="375920" marR="0" indent="-28575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effectLst/>
                <a:latin typeface="Tahoma" charset="0"/>
                <a:ea typeface="Tahoma" charset="0"/>
                <a:cs typeface="Tahoma" charset="0"/>
              </a:rPr>
              <a:t>ابراهيم الفتياني</a:t>
            </a:r>
          </a:p>
          <a:p>
            <a:pPr marL="375920" marR="0" indent="-28575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latin typeface="Tahoma" charset="0"/>
                <a:ea typeface="Tahoma" charset="0"/>
                <a:cs typeface="Tahoma" charset="0"/>
              </a:rPr>
              <a:t>محمد الكحيل</a:t>
            </a:r>
          </a:p>
          <a:p>
            <a:pPr marL="375920" marR="0" indent="-28575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effectLst/>
                <a:latin typeface="Tahoma" charset="0"/>
                <a:ea typeface="Tahoma" charset="0"/>
                <a:cs typeface="Tahoma" charset="0"/>
              </a:rPr>
              <a:t>فهد الزهراني</a:t>
            </a:r>
          </a:p>
          <a:p>
            <a:pPr marL="375920" marR="0" indent="-28575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latin typeface="Tahoma" charset="0"/>
                <a:ea typeface="Tahoma" charset="0"/>
                <a:cs typeface="Tahoma" charset="0"/>
              </a:rPr>
              <a:t>خالد العيدان</a:t>
            </a:r>
          </a:p>
          <a:p>
            <a:pPr marL="375920" marR="0" indent="-28575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effectLst/>
                <a:latin typeface="Tahoma" charset="0"/>
                <a:ea typeface="Tahoma" charset="0"/>
                <a:cs typeface="Tahoma" charset="0"/>
              </a:rPr>
              <a:t>محمد اليوسف</a:t>
            </a:r>
          </a:p>
          <a:p>
            <a:pPr marL="375920" marR="0" indent="-28575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latin typeface="Tahoma" charset="0"/>
                <a:ea typeface="Tahoma" charset="0"/>
                <a:cs typeface="Tahoma" charset="0"/>
              </a:rPr>
              <a:t>عمر المغير</a:t>
            </a:r>
            <a:endParaRPr lang="en-US" sz="1400" b="1" dirty="0">
              <a:latin typeface="Tahoma" charset="0"/>
              <a:ea typeface="Tahoma" charset="0"/>
              <a:cs typeface="Tahoma" charset="0"/>
            </a:endParaRPr>
          </a:p>
          <a:p>
            <a:pPr marL="261620" indent="-171450" algn="r" rtl="1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effectLst/>
                <a:latin typeface="Calibri Light"/>
                <a:ea typeface="Calibri"/>
                <a:cs typeface="Arial"/>
              </a:rPr>
              <a:t> </a:t>
            </a:r>
            <a:r>
              <a:rPr lang="ar-SA" sz="1400" b="1" dirty="0">
                <a:latin typeface="Tahoma" charset="0"/>
                <a:ea typeface="Tahoma" charset="0"/>
                <a:cs typeface="Tahoma" charset="0"/>
              </a:rPr>
              <a:t>نورة السهلي</a:t>
            </a:r>
            <a:endParaRPr lang="en-US" sz="1400" b="1" dirty="0">
              <a:latin typeface="Tahoma" charset="0"/>
              <a:ea typeface="Tahoma" charset="0"/>
              <a:cs typeface="Tahoma" charset="0"/>
            </a:endParaRPr>
          </a:p>
          <a:p>
            <a:pPr marL="90170" marR="0" algn="l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0186" y="5682295"/>
            <a:ext cx="2962275" cy="10922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u="none" strike="noStrike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  <a:hlinkClick r:id="rId2"/>
              </a:rPr>
              <a:t>Editing File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Email: </a:t>
            </a:r>
            <a:r>
              <a:rPr lang="en-US" sz="1400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pathology436@gmail.com</a:t>
            </a:r>
            <a:r>
              <a:rPr lang="en-US" sz="1400" b="1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 Twitter: </a:t>
            </a:r>
            <a:r>
              <a:rPr lang="en-US" sz="1400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@pathology436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6" name="Text Box 29707"/>
          <p:cNvSpPr txBox="1"/>
          <p:nvPr/>
        </p:nvSpPr>
        <p:spPr>
          <a:xfrm>
            <a:off x="302578" y="8696584"/>
            <a:ext cx="6252845" cy="3759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References: </a:t>
            </a:r>
            <a:r>
              <a:rPr lang="en-US" sz="14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Doctor’s slides + notes, Robbins basic pathology </a:t>
            </a:r>
            <a:r>
              <a:rPr lang="x-none" sz="14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10</a:t>
            </a:r>
            <a:r>
              <a:rPr lang="en-US" sz="1400" baseline="300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th </a:t>
            </a:r>
            <a:r>
              <a:rPr lang="en-US" sz="14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edition.</a:t>
            </a:r>
            <a:endParaRPr lang="en-US" sz="1100">
              <a:effectLst/>
              <a:ea typeface="Calibri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731453" y="8538469"/>
            <a:ext cx="1600200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/>
            <a:tailEnd type="none"/>
          </a:ln>
          <a:effectLst/>
        </p:spPr>
      </p:cxnSp>
      <p:pic>
        <p:nvPicPr>
          <p:cNvPr id="8" name="Picture 7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3462" l="20349" r="77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25085" b="30602"/>
          <a:stretch/>
        </p:blipFill>
        <p:spPr bwMode="auto">
          <a:xfrm>
            <a:off x="2969259" y="6741736"/>
            <a:ext cx="1122680" cy="1094105"/>
          </a:xfrm>
          <a:prstGeom prst="rect">
            <a:avLst/>
          </a:prstGeom>
          <a:noFill/>
          <a:ln>
            <a:noFill/>
          </a:ln>
          <a:effectLst>
            <a:outerShdw blurRad="38100" sx="1000" sy="1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3259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85282"/>
            <a:ext cx="6858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Endometrial hyperplasia is a process in which there is a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proliferation of endometrial glands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resulting in an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in the gland/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stroma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ratio of the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endometium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when compared to normal.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glands are proliferating faster than </a:t>
            </a:r>
            <a:r>
              <a:rPr lang="en-US" altLang="en-US" sz="14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stroma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induced by persistent, prolonged stimulation of the endometrium by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levels of estrogen.</a:t>
            </a:r>
          </a:p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Remember: In menstruation: 1- Proliferative phase “Estrogen dependent”. 2- Secretory phase “progesterone”. So endometrial hyperplasia could happen in the proliferative phase.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endometrial hyperplasia may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progress to endometrial carcinoma.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risk of developing carcinoma depends on the level and duration of the estrogen excess, the severity of the endometrial hyperplasia and associated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cellular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Causes of Endometrial Hyperplasia: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condition in which there is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estrogen level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lead to endometrial hyperplasia e.g.:</a:t>
            </a:r>
          </a:p>
          <a:p>
            <a:pPr marL="228600" indent="-228600">
              <a:buFont typeface="+mj-lt"/>
              <a:buAutoNum type="alphaUcPeriod"/>
            </a:pP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Anovulatory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menstrual cycles (failure of ovulation).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of various hormonal problems.</a:t>
            </a:r>
          </a:p>
          <a:p>
            <a:pPr marL="228600" indent="-228600">
              <a:buFont typeface="+mj-lt"/>
              <a:buAutoNum type="alphaUcPeriod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Excessive </a:t>
            </a:r>
            <a:r>
              <a:rPr lang="en-US" sz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endogenous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production of estrogen (by the body) e.g. in: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Polycystic ovary syndrome (Stein -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Leventhal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syndrome),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Granulosa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cell tumors of the ovary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Cortical stromal hyperplasia (excessive ovarian cortical function) </a:t>
            </a:r>
          </a:p>
          <a:p>
            <a:pPr marL="228600" indent="-228600">
              <a:buFont typeface="+mj-lt"/>
              <a:buAutoNum type="alphaUcPeriod"/>
            </a:pPr>
            <a:r>
              <a:rPr lang="en-US" sz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Exogenous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administration or intake of estrogenic steroids without counter balancing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progestins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over a long period of time,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chemotherapy for the treatment of cancer.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671"/>
          <a:stretch/>
        </p:blipFill>
        <p:spPr>
          <a:xfrm>
            <a:off x="996461" y="6090816"/>
            <a:ext cx="4865077" cy="17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966" y="7988300"/>
            <a:ext cx="1740157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73" y="542601"/>
            <a:ext cx="38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Endometrial Hyperplasia: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748811" y="7404100"/>
            <a:ext cx="495300" cy="1168400"/>
          </a:xfrm>
          <a:prstGeom prst="curv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5444"/>
            <a:ext cx="6858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Lesions of Endometrium: </a:t>
            </a:r>
            <a:r>
              <a:rPr lang="en-US">
                <a:latin typeface="Tahoma" charset="0"/>
                <a:ea typeface="Tahoma" charset="0"/>
                <a:cs typeface="Tahoma" charset="0"/>
              </a:rPr>
              <a:t>Endometrial Hyperplasia 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2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6858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features of Endometrial Hyperplasia:</a:t>
            </a:r>
            <a:r>
              <a:rPr lang="en-US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(mild, moderate and severe)</a:t>
            </a:r>
            <a:endParaRPr lang="en-US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Mild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of hyperplasia tends to occur in </a:t>
            </a:r>
            <a:r>
              <a: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younger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Most of the mild hyperplasia cases regress</a:t>
            </a:r>
            <a:r>
              <a:rPr lang="en-US" altLang="en-US" sz="1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either spontaneously or after treatment.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very dangerous.</a:t>
            </a:r>
          </a:p>
          <a:p>
            <a:pPr indent="-285750">
              <a:buFont typeface="Wingdings" charset="2"/>
              <a:buChar char="Ø"/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more </a:t>
            </a:r>
            <a:r>
              <a: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severe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of hyperplasia occur mainly in </a:t>
            </a:r>
            <a:r>
              <a:rPr lang="en-US" alt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perimenopausal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postmenopausal</a:t>
            </a:r>
            <a:r>
              <a:rPr lang="en-US" altLang="en-US" sz="1400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women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This form has a significant premalignant potential.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Scary kind.</a:t>
            </a:r>
          </a:p>
          <a:p>
            <a:pPr indent="-285750">
              <a:buFont typeface="Wingdings" charset="2"/>
              <a:buChar char="Ø"/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 with endometrial hyperplasia usually present with abnormal/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dysfunctional 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uterine bleeding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like when a 45 years female complains that her period comes 2 times a month or with a longer bleeding days.</a:t>
            </a:r>
          </a:p>
          <a:p>
            <a:pPr indent="-285750">
              <a:buFont typeface="Wingdings" charset="2"/>
              <a:buChar char="Ø"/>
            </a:pPr>
            <a:endParaRPr lang="en-US" alt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Classification of Endometrial Hyperplasia: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endometrial hyperplasia, there is proliferation of both glands and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stroma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but the proliferation of the glands is much more leading to over crowding of the glands.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480101"/>
            <a:ext cx="675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1:Regress: The action of returning to a former or less developed state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2:Perimenopause is the point when the ovaries stop releasing eggs. In the last 1 to 2 years of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perimenopause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this drop in estrogen speeds up. Which lasts up until menopause. After this stage there’s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postmenopause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14866116"/>
              </p:ext>
            </p:extLst>
          </p:nvPr>
        </p:nvGraphicFramePr>
        <p:xfrm>
          <a:off x="114300" y="3939540"/>
          <a:ext cx="6527800" cy="354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83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241238"/>
              </p:ext>
            </p:extLst>
          </p:nvPr>
        </p:nvGraphicFramePr>
        <p:xfrm>
          <a:off x="126168" y="3345445"/>
          <a:ext cx="6630232" cy="4739640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2591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3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5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3535">
                <a:tc>
                  <a:txBody>
                    <a:bodyPr/>
                    <a:lstStyle/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endParaRPr lang="en-US" altLang="en-US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Simple hyperplasia (cystic hyperplasia): glands are variably shaped and sized and </a:t>
                      </a:r>
                      <a:r>
                        <a:rPr lang="en-US" altLang="en-US" sz="1300" b="0" dirty="0" err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cystically</a:t>
                      </a:r>
                      <a:r>
                        <a:rPr lang="en-US" altLang="en-US" sz="1300" b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dilated </a:t>
                      </a:r>
                      <a:r>
                        <a:rPr lang="en-US" altLang="en-US" sz="13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with abundant cellular stroma and give a "</a:t>
                      </a:r>
                      <a:r>
                        <a:rPr lang="en-US" altLang="en-US" sz="13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</a:t>
                      </a:r>
                      <a:r>
                        <a:rPr lang="en-US" altLang="en-US" sz="1300" b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iss Cheese</a:t>
                      </a:r>
                      <a:r>
                        <a:rPr lang="en-US" altLang="en-US" sz="13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"  appearance. </a:t>
                      </a:r>
                      <a:r>
                        <a:rPr lang="en-US" altLang="en-US" sz="13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Bubble/holes seen in ultrasound.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There is a mild increase in the gland-to-</a:t>
                      </a:r>
                      <a:r>
                        <a:rPr lang="en-US" altLang="en-US" sz="1300" b="0" dirty="0" err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stroma</a:t>
                      </a:r>
                      <a:r>
                        <a:rPr lang="en-US" altLang="en-US" sz="1300" b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ratio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These lesions </a:t>
                      </a:r>
                      <a:r>
                        <a:rPr lang="en-US" altLang="en-US" sz="13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rarely progress to adenocarcinoma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Simple hyperplasia may progress to </a:t>
                      </a:r>
                      <a:r>
                        <a:rPr lang="en-US" altLang="en-US" sz="1300" b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cystic atrophy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1- Simple hyperplasia</a:t>
                      </a:r>
                      <a:r>
                        <a:rPr lang="en-US" sz="1600" b="1" baseline="0" dirty="0"/>
                        <a:t> without </a:t>
                      </a:r>
                      <a:r>
                        <a:rPr lang="en-US" sz="1600" b="1" baseline="0" dirty="0" err="1"/>
                        <a:t>atypia</a:t>
                      </a:r>
                      <a:endParaRPr lang="en-US" sz="1600" b="1" dirty="0"/>
                    </a:p>
                    <a:p>
                      <a:pPr algn="l" rtl="1"/>
                      <a:endParaRPr lang="ar-SA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3398">
                <a:tc>
                  <a:txBody>
                    <a:bodyPr/>
                    <a:lstStyle/>
                    <a:p>
                      <a:pPr algn="l" rtl="1"/>
                      <a:endParaRPr lang="ar-SA" sz="12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Uncommon.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 has the</a:t>
                      </a:r>
                      <a:r>
                        <a:rPr lang="en-US" altLang="en-US" sz="13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Architecture of simple hyperplasia, but there is </a:t>
                      </a:r>
                      <a:r>
                        <a:rPr lang="en-US" altLang="en-US" sz="1300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cytologic</a:t>
                      </a:r>
                      <a:r>
                        <a:rPr lang="en-US" altLang="en-US" sz="13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en-US" sz="1300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atypia</a:t>
                      </a:r>
                      <a:r>
                        <a:rPr lang="en-US" altLang="en-US" sz="13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within the </a:t>
                      </a:r>
                      <a:r>
                        <a:rPr lang="en-US" altLang="en-US" sz="1300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grandular</a:t>
                      </a:r>
                      <a:r>
                        <a:rPr lang="en-US" altLang="en-US" sz="13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epithelial cells.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10% of such</a:t>
                      </a:r>
                      <a:r>
                        <a:rPr lang="en-US" altLang="en-US" sz="1300" baseline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lesions progress to carcinoma</a:t>
                      </a:r>
                    </a:p>
                    <a:p>
                      <a:pPr marL="0" indent="-171450" algn="l" defTabSz="457200" rtl="0" eaLnBrk="1" latinLnBrk="0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Normal glands appearance “circular” but there’s an increase in number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2- Simple hyperplasia </a:t>
                      </a:r>
                      <a:r>
                        <a:rPr lang="en-US" sz="1600" b="1" u="sng" dirty="0"/>
                        <a:t>with </a:t>
                      </a:r>
                      <a:r>
                        <a:rPr lang="en-US" sz="1600" b="1" u="sng" dirty="0" err="1"/>
                        <a:t>atypia</a:t>
                      </a:r>
                      <a:endParaRPr lang="en-US" sz="1600" b="1" u="sng" dirty="0"/>
                    </a:p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You should immediately think “not good” when you see </a:t>
                      </a:r>
                      <a:r>
                        <a:rPr lang="en-US" sz="1200" b="0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atypia</a:t>
                      </a:r>
                      <a:endParaRPr lang="en-US" sz="1200" b="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 rtl="1"/>
                      <a:endParaRPr lang="ar-SA" sz="1200" b="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9" t="41908" r="16597" b="10191"/>
          <a:stretch>
            <a:fillRect/>
          </a:stretch>
        </p:blipFill>
        <p:spPr>
          <a:xfrm>
            <a:off x="5479804" y="4719868"/>
            <a:ext cx="1231069" cy="1045931"/>
          </a:xfrm>
          <a:prstGeom prst="rect">
            <a:avLst/>
          </a:prstGeom>
        </p:spPr>
      </p:pic>
      <p:pic>
        <p:nvPicPr>
          <p:cNvPr id="15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9804" y="3381025"/>
            <a:ext cx="1231069" cy="1338843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2" t="16196" r="16808" b="5151"/>
          <a:stretch>
            <a:fillRect/>
          </a:stretch>
        </p:blipFill>
        <p:spPr>
          <a:xfrm>
            <a:off x="4203043" y="3381025"/>
            <a:ext cx="1231236" cy="23847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21226"/>
            <a:ext cx="6756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Classification of endometrial hyperplasia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Cont.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hyperplasia: with or without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 hyperplasia: with or without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Note: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pleomorphism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loss of polarity, vesicular nuclei, prominent nucleoli and rounded cells.</a:t>
            </a:r>
          </a:p>
        </p:txBody>
      </p:sp>
      <p:pic>
        <p:nvPicPr>
          <p:cNvPr id="21" name="Picture 2" descr="http://www.mdconsult.com/books/bbmapAsset?appID=MDC&amp;isbn=978-1-4377-0792-2&amp;eid=4-u1.0-B978-1-4377-0792-2..50027-4..gr27&amp;assetType=fu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6" b="19023"/>
          <a:stretch>
            <a:fillRect/>
          </a:stretch>
        </p:blipFill>
        <p:spPr bwMode="auto">
          <a:xfrm>
            <a:off x="1315356" y="1780355"/>
            <a:ext cx="3820887" cy="140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32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232461"/>
              </p:ext>
            </p:extLst>
          </p:nvPr>
        </p:nvGraphicFramePr>
        <p:xfrm>
          <a:off x="51598" y="133615"/>
          <a:ext cx="6630232" cy="5135880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2591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3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5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13398">
                <a:tc>
                  <a:txBody>
                    <a:bodyPr/>
                    <a:lstStyle/>
                    <a:p>
                      <a:pPr algn="l" rtl="1"/>
                      <a:endParaRPr lang="ar-SA" sz="12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Proliferation</a:t>
                      </a:r>
                      <a:r>
                        <a:rPr lang="en-US" altLang="en-US" sz="1300" b="0" kern="12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of endometrial glands resulting in complex crowded glands with </a:t>
                      </a:r>
                      <a:r>
                        <a:rPr lang="en-US" altLang="en-US" sz="1300" b="0" kern="1200" baseline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papillary </a:t>
                      </a:r>
                      <a:r>
                        <a:rPr lang="en-US" altLang="en-US" sz="1300" b="0" kern="1200" baseline="0" dirty="0" err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infoldings</a:t>
                      </a:r>
                      <a:r>
                        <a:rPr lang="en-US" altLang="en-US" sz="1300" b="0" kern="1200" baseline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en-US" sz="1300" b="0" kern="12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irregular shapes.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kern="12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crowded glands are back-to-back with every </a:t>
                      </a:r>
                      <a:r>
                        <a:rPr lang="en-US" altLang="en-US" sz="1300" b="0" kern="1200" baseline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little intervening </a:t>
                      </a:r>
                      <a:r>
                        <a:rPr lang="en-US" altLang="en-US" sz="1300" b="0" kern="1200" baseline="0" dirty="0" err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stroma</a:t>
                      </a:r>
                      <a:r>
                        <a:rPr lang="en-US" altLang="en-US" sz="1300" b="0" kern="1200" baseline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kern="12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epithelial cells remain </a:t>
                      </a:r>
                      <a:r>
                        <a:rPr lang="en-US" altLang="en-US" sz="1300" b="0" kern="1200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cytologically</a:t>
                      </a:r>
                      <a:r>
                        <a:rPr lang="en-US" altLang="en-US" sz="1300" b="0" kern="12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normal.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1" kern="12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3% progression to carcinoma.</a:t>
                      </a:r>
                      <a:endParaRPr lang="en-US" altLang="en-US" sz="1300" b="1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3- Complex hyperplasia</a:t>
                      </a:r>
                      <a:r>
                        <a:rPr lang="en-US" sz="1600" b="1" baseline="0" dirty="0"/>
                        <a:t> without </a:t>
                      </a:r>
                      <a:r>
                        <a:rPr lang="en-US" sz="1600" b="1" baseline="0" dirty="0" err="1"/>
                        <a:t>atypia</a:t>
                      </a:r>
                      <a:endParaRPr lang="en-US" sz="1600" b="1" dirty="0"/>
                    </a:p>
                    <a:p>
                      <a:pPr algn="l" rtl="1"/>
                      <a:endParaRPr lang="ar-SA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083">
                <a:tc>
                  <a:txBody>
                    <a:bodyPr/>
                    <a:lstStyle/>
                    <a:p>
                      <a:pPr algn="l" rtl="1"/>
                      <a:endParaRPr lang="ar-SA" sz="12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Complex proliferation of endometrial</a:t>
                      </a:r>
                      <a:r>
                        <a:rPr lang="en-US" altLang="en-US" sz="13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glands (back-to-back irregular glands) with </a:t>
                      </a:r>
                      <a:r>
                        <a:rPr lang="en-US" altLang="en-US" sz="1300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atypia</a:t>
                      </a:r>
                      <a:r>
                        <a:rPr lang="en-US" altLang="en-US" sz="13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kern="12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nuclei show loss of polarity and are enlarged and rounded and may have irregular nuclear membranes.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kern="12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Commonly about 30% of women with this diagnosis have carcinoma somewhere in the uterus when a </a:t>
                      </a:r>
                      <a:r>
                        <a:rPr lang="en-US" altLang="en-US" sz="1300" b="0" kern="1200" baseline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hysterectomy is performed</a:t>
                      </a:r>
                      <a:r>
                        <a:rPr lang="en-US" altLang="en-US" sz="1300" b="0" kern="12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en-US" sz="1300" b="0" kern="12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but</a:t>
                      </a:r>
                      <a:r>
                        <a:rPr lang="en-US" altLang="en-US" sz="13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 not necessarily.</a:t>
                      </a:r>
                    </a:p>
                    <a:p>
                      <a:pPr eaLnBrk="1" hangingPunct="1">
                        <a:buClrTx/>
                        <a:buFont typeface="Wingdings" charset="2"/>
                        <a:buChar char="Ø"/>
                      </a:pPr>
                      <a:r>
                        <a:rPr lang="en-US" altLang="en-US" sz="1300" b="0" kern="1200" baseline="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About 30% progress to carcinoma</a:t>
                      </a:r>
                      <a:endParaRPr lang="en-US" altLang="en-US" sz="1300" b="0" kern="12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4- Complex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hyperplasia with atypia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you always have to do hysterectomy in this type because it may not show in the section  and you would lose the patient.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l" rtl="1"/>
                      <a:endParaRPr lang="ar-SA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1" t="36929" r="18198" b="18153"/>
          <a:stretch/>
        </p:blipFill>
        <p:spPr>
          <a:xfrm>
            <a:off x="4265623" y="1416050"/>
            <a:ext cx="1189439" cy="965200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5" t="12203" r="18680" b="4868"/>
          <a:stretch/>
        </p:blipFill>
        <p:spPr>
          <a:xfrm>
            <a:off x="5554624" y="581856"/>
            <a:ext cx="1103062" cy="1773359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5623" y="581856"/>
            <a:ext cx="1211971" cy="780764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8774" y="3048540"/>
            <a:ext cx="1211971" cy="1153829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7" t="18941" r="16586" b="34720"/>
          <a:stretch>
            <a:fillRect/>
          </a:stretch>
        </p:blipFill>
        <p:spPr>
          <a:xfrm>
            <a:off x="5456272" y="2485254"/>
            <a:ext cx="1231069" cy="1261771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2" t="43649" r="16283" b="10469"/>
          <a:stretch>
            <a:fillRect/>
          </a:stretch>
        </p:blipFill>
        <p:spPr>
          <a:xfrm>
            <a:off x="5455062" y="3779498"/>
            <a:ext cx="1226768" cy="9935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598" y="5753799"/>
            <a:ext cx="68580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Endometrial Hyperplasia: Clinical behavior and premalignant potential: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8046" indent="-285750"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endometrial hyperplasia revert to normal spontaneously or with medical treatment, others persist as hyperplasia, and a few progresses to endometrial adenocarcinoma. </a:t>
            </a:r>
          </a:p>
          <a:p>
            <a:pPr marL="368046" indent="-285750"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risks for developing adenocarcinoma in each are as follows:</a:t>
            </a:r>
          </a:p>
          <a:p>
            <a:pPr marL="849059" lvl="2" indent="-28575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hyperplasia without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1%</a:t>
            </a:r>
          </a:p>
          <a:p>
            <a:pPr marL="849059" lvl="2" indent="-28575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 hyperplasia without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3% </a:t>
            </a:r>
          </a:p>
          <a:p>
            <a:pPr marL="849059" lvl="2" indent="-28575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hyperplasia with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(simple atypical hyperplasia) —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 </a:t>
            </a:r>
          </a:p>
          <a:p>
            <a:pPr marL="849059" lvl="2" indent="-28575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 hyperplasia with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(complex atypical hyperplasia) —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30%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68046" indent="-285750"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Atypical hyperplasia in postmenopausal women appears to have a higher rate of progression to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adenocarcinoma.</a:t>
            </a:r>
          </a:p>
        </p:txBody>
      </p:sp>
    </p:spTree>
    <p:extLst>
      <p:ext uri="{BB962C8B-B14F-4D97-AF65-F5344CB8AC3E}">
        <p14:creationId xmlns:p14="http://schemas.microsoft.com/office/powerpoint/2010/main" val="103481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858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 Factors of Endometrial Hyperplasia: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anything that increases estrogen</a:t>
            </a:r>
          </a:p>
          <a:p>
            <a:pPr marL="285750" indent="-285750">
              <a:buFont typeface="Arial" charset="0"/>
              <a:buChar char="•"/>
            </a:pPr>
            <a:endParaRPr lang="en-US" alt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Obesity </a:t>
            </a:r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causes imbalance in hormones and alters Estrogen/progesterone ratio . 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Western diet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(junk food)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Nulliparity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 pregnancy) due to high estrogen exposure. In pregnancy progesterone takes over for 9 months.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Diabetes Mellitus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Hypertension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Hyperestrinism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estrogen , estrin is the precursor of estrogen .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Endometrial Hyperplasia  is the  platform on which cancer will grow. So endometrial adenocarcinoma will grow from Endometrial Hyperplasia  specially from complex Hyperplasia with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68046" indent="-285750">
              <a:buClr>
                <a:schemeClr val="tx1"/>
              </a:buClr>
              <a:buFont typeface="Wingdings" charset="2"/>
              <a:buChar char="Ø"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3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8881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 startAt="2"/>
            </a:pPr>
            <a:r>
              <a:rPr lang="en-US" b="1" dirty="0"/>
              <a:t>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Endometrial adenocarcinoma: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040546"/>
            <a:ext cx="6858000" cy="434194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a common neoplasm in women. Overall it is the </a:t>
            </a:r>
            <a:r>
              <a:rPr lang="en-US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commonest cancer in women.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Endometrial cancers arise mainly in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</a:t>
            </a:r>
            <a:r>
              <a:rPr lang="en-US" sz="14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postmenopausal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women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cause postmenopausal bleeding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 detection and cures are possible,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only do hysterectomy and send the patient home, not like other cancers in recurrence.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tumors are classified into two broad categories:</a:t>
            </a:r>
          </a:p>
          <a:p>
            <a:pPr marL="594360" lvl="1" eaLnBrk="1" fontAlgn="auto" hangingPunct="1">
              <a:spcAft>
                <a:spcPts val="0"/>
              </a:spcAft>
              <a:buFont typeface="Courier New" charset="0"/>
              <a:buChar char="o"/>
              <a:defRPr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I carcinomas (also known as </a:t>
            </a:r>
            <a:r>
              <a:rPr lang="en-US" sz="1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carcinoma):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accounts for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endometrial cancers. It is the most common type. e.g.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endometrioid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adenocarcinoma and its variants.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This type is related to endometrial hyperplasia and increase in estrogen . 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94360" lvl="1" eaLnBrk="1" fontAlgn="auto" hangingPunct="1">
              <a:spcAft>
                <a:spcPts val="0"/>
              </a:spcAft>
              <a:buFont typeface="Courier New" charset="0"/>
              <a:buChar char="o"/>
              <a:defRPr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II carcinomas: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 of population and estrogen independent.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are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papillary serous carcinoma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clear cell carcinoma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Papillary serous is the more common form of type II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carcinoma.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Nothing to do with estrogen or hyperplasia.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90" y="5564208"/>
            <a:ext cx="307570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64208"/>
            <a:ext cx="3782290" cy="3071792"/>
          </a:xfrm>
        </p:spPr>
      </p:pic>
      <p:sp>
        <p:nvSpPr>
          <p:cNvPr id="10" name="TextBox 9"/>
          <p:cNvSpPr txBox="1"/>
          <p:nvPr/>
        </p:nvSpPr>
        <p:spPr>
          <a:xfrm>
            <a:off x="0" y="105444"/>
            <a:ext cx="6858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Lesions of Endometrium: Endometrial Carcinoma </a:t>
            </a:r>
          </a:p>
        </p:txBody>
      </p:sp>
    </p:spTree>
    <p:extLst>
      <p:ext uri="{BB962C8B-B14F-4D97-AF65-F5344CB8AC3E}">
        <p14:creationId xmlns:p14="http://schemas.microsoft.com/office/powerpoint/2010/main" val="135324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I endometrial carcinoma (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carcinoma: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740604"/>
            <a:ext cx="6858000" cy="6536496"/>
          </a:xfrm>
        </p:spPr>
        <p:txBody>
          <a:bodyPr rtlCol="0">
            <a:normAutofit/>
          </a:bodyPr>
          <a:lstStyle/>
          <a:p>
            <a:pPr marL="395478" indent="-285750" eaLnBrk="1" fontAlgn="auto" hangingPunct="1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carcinoma is associated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estrogen excess and endometrial hyperplasia.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majority of the carcinomas are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 differentiated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95478" indent="-285750" eaLnBrk="1" fontAlgn="auto" hangingPunct="1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Endometrial hyperplasia is a precursor to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carcinoma </a:t>
            </a:r>
          </a:p>
          <a:p>
            <a:pPr marL="395478" indent="-285750" eaLnBrk="1" fontAlgn="auto" hangingPunct="1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 factors  for type I  are the  </a:t>
            </a: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as that of endometrial hyperplasia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include: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Obesity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Western diet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alt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Nulliparity</a:t>
            </a:r>
            <a:endParaRPr lang="en-US" alt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Diabetes Mellitus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Hypertension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alt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Hyperestrinism</a:t>
            </a:r>
            <a:endParaRPr lang="en-US" alt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Estrogen therapy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chronic anovulation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 menopause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Tamoxifen therapy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socioeconomic status.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disease may follow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atypical hyperplasia 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may occur independently of it especially in older patients.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89532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 sequence of events in Type I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endometrioid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carcinoma: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http://www.mdconsult.com/books/bbmapAsset?appID=MDC&amp;isbn=978-1-4377-0792-2&amp;eid=4-u1.0-B978-1-4377-0792-2..50027-4..gr27&amp;assetType=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633992"/>
            <a:ext cx="6604000" cy="173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2719" y="7369433"/>
            <a:ext cx="6332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Sometimes you jump to final stage without going throw these sequences events.</a:t>
            </a:r>
          </a:p>
        </p:txBody>
      </p:sp>
    </p:spTree>
    <p:extLst>
      <p:ext uri="{BB962C8B-B14F-4D97-AF65-F5344CB8AC3E}">
        <p14:creationId xmlns:p14="http://schemas.microsoft.com/office/powerpoint/2010/main" val="1747212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2973</Words>
  <Application>Microsoft Office PowerPoint</Application>
  <PresentationFormat>On-screen Show (4:3)</PresentationFormat>
  <Paragraphs>340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Century Schoolbook</vt:lpstr>
      <vt:lpstr>Courier New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maha</dc:creator>
  <cp:lastModifiedBy>abdulaziz abdullah</cp:lastModifiedBy>
  <cp:revision>290</cp:revision>
  <dcterms:created xsi:type="dcterms:W3CDTF">2018-01-23T10:16:13Z</dcterms:created>
  <dcterms:modified xsi:type="dcterms:W3CDTF">2018-03-24T19:27:08Z</dcterms:modified>
</cp:coreProperties>
</file>