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3" r:id="rId3"/>
    <p:sldId id="264" r:id="rId4"/>
    <p:sldId id="265" r:id="rId5"/>
    <p:sldId id="266" r:id="rId6"/>
    <p:sldId id="267" r:id="rId7"/>
    <p:sldId id="276" r:id="rId8"/>
    <p:sldId id="277" r:id="rId9"/>
    <p:sldId id="278" r:id="rId10"/>
    <p:sldId id="270" r:id="rId11"/>
    <p:sldId id="271" r:id="rId12"/>
    <p:sldId id="272" r:id="rId13"/>
    <p:sldId id="273" r:id="rId14"/>
    <p:sldId id="279" r:id="rId15"/>
    <p:sldId id="261" r:id="rId16"/>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923C"/>
    <a:srgbClr val="7592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2"/>
    <p:restoredTop sz="94665"/>
  </p:normalViewPr>
  <p:slideViewPr>
    <p:cSldViewPr snapToGrid="0" snapToObjects="1">
      <p:cViewPr>
        <p:scale>
          <a:sx n="74" d="100"/>
          <a:sy n="74" d="100"/>
        </p:scale>
        <p:origin x="616" y="36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3B89E-D6D5-B544-9162-99C53D8CE4A0}" type="datetimeFigureOut">
              <a:rPr lang="en-US" smtClean="0"/>
              <a:t>3/24/18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F9BE1-BFF6-0345-A7DC-A5E3241100EB}" type="slidenum">
              <a:rPr lang="en-US" smtClean="0"/>
              <a:t>‹#›</a:t>
            </a:fld>
            <a:endParaRPr lang="en-US"/>
          </a:p>
        </p:txBody>
      </p:sp>
    </p:spTree>
    <p:extLst>
      <p:ext uri="{BB962C8B-B14F-4D97-AF65-F5344CB8AC3E}">
        <p14:creationId xmlns:p14="http://schemas.microsoft.com/office/powerpoint/2010/main" val="207653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F9BE1-BFF6-0345-A7DC-A5E3241100EB}" type="slidenum">
              <a:rPr lang="en-US" smtClean="0"/>
              <a:t>2</a:t>
            </a:fld>
            <a:endParaRPr lang="en-US"/>
          </a:p>
        </p:txBody>
      </p:sp>
    </p:spTree>
    <p:extLst>
      <p:ext uri="{BB962C8B-B14F-4D97-AF65-F5344CB8AC3E}">
        <p14:creationId xmlns:p14="http://schemas.microsoft.com/office/powerpoint/2010/main" val="102721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1" y="2840568"/>
            <a:ext cx="5829300" cy="1960034"/>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1702D4-3AA9-334A-89F7-0B1DDB4E5AA2}" type="datetimeFigureOut">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98273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702D4-3AA9-334A-89F7-0B1DDB4E5AA2}" type="datetimeFigureOut">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51663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185"/>
            <a:ext cx="1543051" cy="78020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1" cy="78020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702D4-3AA9-334A-89F7-0B1DDB4E5AA2}" type="datetimeFigureOut">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63501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1702D4-3AA9-334A-89F7-0B1DDB4E5AA2}" type="datetimeFigureOut">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12416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8"/>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9"/>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1702D4-3AA9-334A-89F7-0B1DDB4E5AA2}" type="datetimeFigureOut">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47545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1" y="2133603"/>
            <a:ext cx="3028951"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3"/>
            <a:ext cx="3028951"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1702D4-3AA9-334A-89F7-0B1DDB4E5AA2}" type="datetimeFigureOut">
              <a:rPr lang="en-US" smtClean="0"/>
              <a:t>3/24/18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90023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9"/>
            <a:ext cx="3030141" cy="8530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1" y="2046819"/>
            <a:ext cx="3031331" cy="8530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1702D4-3AA9-334A-89F7-0B1DDB4E5AA2}" type="datetimeFigureOut">
              <a:rPr lang="en-US" smtClean="0"/>
              <a:t>3/24/18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177979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1702D4-3AA9-334A-89F7-0B1DDB4E5AA2}" type="datetimeFigureOut">
              <a:rPr lang="en-US" smtClean="0"/>
              <a:t>3/24/18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273636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702D4-3AA9-334A-89F7-0B1DDB4E5AA2}" type="datetimeFigureOut">
              <a:rPr lang="en-US" smtClean="0"/>
              <a:t>3/24/18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64556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9" y="364070"/>
            <a:ext cx="3833812"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913469"/>
            <a:ext cx="2256235"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702D4-3AA9-334A-89F7-0B1DDB4E5AA2}" type="datetimeFigureOut">
              <a:rPr lang="en-US" smtClean="0"/>
              <a:t>3/24/18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3963036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702D4-3AA9-334A-89F7-0B1DDB4E5AA2}" type="datetimeFigureOut">
              <a:rPr lang="en-US" smtClean="0"/>
              <a:t>3/24/18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7746C-A738-E64E-9C13-BDDB58B9FCAA}" type="slidenum">
              <a:rPr lang="en-US" smtClean="0"/>
              <a:t>‹#›</a:t>
            </a:fld>
            <a:endParaRPr lang="en-US"/>
          </a:p>
        </p:txBody>
      </p:sp>
    </p:spTree>
    <p:extLst>
      <p:ext uri="{BB962C8B-B14F-4D97-AF65-F5344CB8AC3E}">
        <p14:creationId xmlns:p14="http://schemas.microsoft.com/office/powerpoint/2010/main" val="7845942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5"/>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3"/>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4"/>
          </a:xfrm>
          <a:prstGeom prst="rect">
            <a:avLst/>
          </a:prstGeom>
        </p:spPr>
        <p:txBody>
          <a:bodyPr vert="horz" lIns="91440" tIns="45720" rIns="91440" bIns="45720" rtlCol="0" anchor="ctr"/>
          <a:lstStyle>
            <a:lvl1pPr algn="l">
              <a:defRPr sz="1200">
                <a:solidFill>
                  <a:schemeClr val="tx1">
                    <a:tint val="75000"/>
                  </a:schemeClr>
                </a:solidFill>
              </a:defRPr>
            </a:lvl1pPr>
          </a:lstStyle>
          <a:p>
            <a:fld id="{8E1702D4-3AA9-334A-89F7-0B1DDB4E5AA2}" type="datetimeFigureOut">
              <a:rPr lang="en-US" smtClean="0"/>
              <a:t>3/24/18</a:t>
            </a:fld>
            <a:endParaRPr lang="en-US"/>
          </a:p>
        </p:txBody>
      </p:sp>
      <p:sp>
        <p:nvSpPr>
          <p:cNvPr id="5" name="Footer Placeholder 4"/>
          <p:cNvSpPr>
            <a:spLocks noGrp="1"/>
          </p:cNvSpPr>
          <p:nvPr>
            <p:ph type="ftr" sz="quarter" idx="3"/>
          </p:nvPr>
        </p:nvSpPr>
        <p:spPr>
          <a:xfrm>
            <a:off x="2343151" y="8475134"/>
            <a:ext cx="2171700" cy="48683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4"/>
          </a:xfrm>
          <a:prstGeom prst="rect">
            <a:avLst/>
          </a:prstGeom>
        </p:spPr>
        <p:txBody>
          <a:bodyPr vert="horz" lIns="91440" tIns="45720" rIns="91440" bIns="45720" rtlCol="0" anchor="ctr"/>
          <a:lstStyle>
            <a:lvl1pPr algn="r">
              <a:defRPr sz="1200">
                <a:solidFill>
                  <a:schemeClr val="tx1">
                    <a:tint val="75000"/>
                  </a:schemeClr>
                </a:solidFill>
              </a:defRPr>
            </a:lvl1pPr>
          </a:lstStyle>
          <a:p>
            <a:fld id="{3007746C-A738-E64E-9C13-BDDB58B9FCAA}" type="slidenum">
              <a:rPr lang="en-US" smtClean="0"/>
              <a:t>‹#›</a:t>
            </a:fld>
            <a:endParaRPr lang="en-US"/>
          </a:p>
        </p:txBody>
      </p:sp>
    </p:spTree>
    <p:extLst>
      <p:ext uri="{BB962C8B-B14F-4D97-AF65-F5344CB8AC3E}">
        <p14:creationId xmlns:p14="http://schemas.microsoft.com/office/powerpoint/2010/main" val="3052962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hyperlink" Target="https://onedrive.live.com/view.aspx?resid=E0947849CE6A90D1!120&amp;ithint=file,pptx&amp;app=PowerPoint&amp;authkey=!ALNSNNVHKfyykh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5.png"/><Relationship Id="rId6" Type="http://schemas.openxmlformats.org/officeDocument/2006/relationships/image" Target="../media/image6.jpeg"/><Relationship Id="rId7" Type="http://schemas.microsoft.com/office/2007/relationships/hdphoto" Target="../media/hdphoto2.wdp"/><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0XVN8GWH7Ms&amp;app=desktop" TargetMode="Externa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13"/>
          <p:cNvSpPr/>
          <p:nvPr/>
        </p:nvSpPr>
        <p:spPr>
          <a:xfrm>
            <a:off x="5745480" y="218953"/>
            <a:ext cx="1112520" cy="88011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مستطيل 14"/>
          <p:cNvSpPr/>
          <p:nvPr/>
        </p:nvSpPr>
        <p:spPr>
          <a:xfrm>
            <a:off x="0" y="218953"/>
            <a:ext cx="1043940" cy="94869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905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10"/>
          <p:cNvSpPr txBox="1"/>
          <p:nvPr/>
        </p:nvSpPr>
        <p:spPr>
          <a:xfrm>
            <a:off x="153252" y="8458200"/>
            <a:ext cx="6348986" cy="685800"/>
          </a:xfrm>
          <a:prstGeom prst="rect">
            <a:avLst/>
          </a:prstGeom>
          <a:noFill/>
          <a:ln w="6350">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b="1" dirty="0">
                <a:effectLst/>
                <a:latin typeface="Tahoma"/>
                <a:ea typeface="Times New Roman"/>
                <a:cs typeface="Tahoma"/>
              </a:rPr>
              <a:t>•</a:t>
            </a:r>
            <a:r>
              <a:rPr lang="en-US" sz="1100" b="1" dirty="0">
                <a:effectLst/>
                <a:latin typeface="Century Schoolbook"/>
                <a:ea typeface="Times New Roman"/>
                <a:cs typeface="Times New Roman"/>
              </a:rPr>
              <a:t> </a:t>
            </a:r>
            <a:r>
              <a:rPr lang="en-US" sz="1100" dirty="0">
                <a:effectLst/>
                <a:latin typeface="Tahoma"/>
                <a:ea typeface="Calibri"/>
                <a:cs typeface="Tahoma"/>
              </a:rPr>
              <a:t>Black: Doctors’ slides.</a:t>
            </a:r>
            <a:r>
              <a:rPr lang="en-US" sz="1100" dirty="0">
                <a:solidFill>
                  <a:srgbClr val="C00000"/>
                </a:solidFill>
                <a:effectLst/>
                <a:latin typeface="Tahoma"/>
                <a:ea typeface="Calibri"/>
                <a:cs typeface="Tahoma"/>
              </a:rPr>
              <a:t>     </a:t>
            </a:r>
            <a:r>
              <a:rPr lang="en-US" sz="1100" b="1" dirty="0">
                <a:effectLst/>
                <a:latin typeface="Tahoma"/>
                <a:ea typeface="Times New Roman"/>
                <a:cs typeface="Tahoma"/>
              </a:rPr>
              <a:t>• </a:t>
            </a:r>
            <a:r>
              <a:rPr lang="en-US" sz="1100" dirty="0">
                <a:solidFill>
                  <a:srgbClr val="FF0000"/>
                </a:solidFill>
                <a:effectLst/>
                <a:latin typeface="Tahoma"/>
                <a:ea typeface="Calibri"/>
                <a:cs typeface="Tahoma"/>
              </a:rPr>
              <a:t>Red: Important!     </a:t>
            </a:r>
            <a:r>
              <a:rPr lang="en-US" sz="1100" b="1" dirty="0">
                <a:effectLst/>
                <a:latin typeface="Tahoma"/>
                <a:ea typeface="Times New Roman"/>
                <a:cs typeface="Tahoma"/>
              </a:rPr>
              <a:t>• </a:t>
            </a:r>
            <a:r>
              <a:rPr lang="en-US" sz="1100" dirty="0">
                <a:solidFill>
                  <a:srgbClr val="76923C"/>
                </a:solidFill>
                <a:effectLst/>
                <a:latin typeface="Tahoma"/>
                <a:ea typeface="Calibri"/>
                <a:cs typeface="Tahoma"/>
              </a:rPr>
              <a:t>Light Green: </a:t>
            </a:r>
            <a:r>
              <a:rPr lang="en-US" sz="1100" dirty="0">
                <a:solidFill>
                  <a:srgbClr val="75923C"/>
                </a:solidFill>
                <a:effectLst/>
                <a:latin typeface="Tahoma"/>
                <a:ea typeface="Calibri"/>
                <a:cs typeface="Tahoma"/>
              </a:rPr>
              <a:t>Doctors</a:t>
            </a:r>
            <a:r>
              <a:rPr lang="en-US" sz="1100" dirty="0">
                <a:solidFill>
                  <a:srgbClr val="76923C"/>
                </a:solidFill>
                <a:effectLst/>
                <a:latin typeface="Tahoma"/>
                <a:ea typeface="Calibri"/>
                <a:cs typeface="Tahoma"/>
              </a:rPr>
              <a:t>’ notes     </a:t>
            </a:r>
            <a:r>
              <a:rPr lang="en-US" sz="1100" b="1" dirty="0">
                <a:effectLst/>
                <a:latin typeface="Tahoma"/>
                <a:ea typeface="Times New Roman"/>
                <a:cs typeface="Tahoma"/>
              </a:rPr>
              <a:t>• </a:t>
            </a:r>
            <a:r>
              <a:rPr lang="en-US" sz="1100" dirty="0">
                <a:solidFill>
                  <a:srgbClr val="7F7F7F"/>
                </a:solidFill>
                <a:effectLst/>
                <a:latin typeface="Tahoma"/>
                <a:ea typeface="Calibri"/>
                <a:cs typeface="Tahoma"/>
              </a:rPr>
              <a:t>Grey: Extra.</a:t>
            </a:r>
            <a:r>
              <a:rPr lang="en-US" sz="1100" dirty="0">
                <a:solidFill>
                  <a:srgbClr val="C00000"/>
                </a:solidFill>
                <a:effectLst/>
                <a:latin typeface="Tahoma"/>
                <a:ea typeface="Calibri"/>
                <a:cs typeface="Tahoma"/>
              </a:rPr>
              <a:t>     </a:t>
            </a:r>
            <a:r>
              <a:rPr lang="en-US" sz="1100" b="1" dirty="0">
                <a:effectLst/>
                <a:latin typeface="Tahoma"/>
                <a:ea typeface="Times New Roman"/>
                <a:cs typeface="Tahoma"/>
              </a:rPr>
              <a:t>• </a:t>
            </a:r>
            <a:r>
              <a:rPr lang="en-US" sz="1100" i="1" dirty="0">
                <a:effectLst/>
                <a:latin typeface="Tahoma"/>
                <a:ea typeface="Calibri"/>
                <a:cs typeface="Tahoma"/>
              </a:rPr>
              <a:t>Italic black: New terminology.</a:t>
            </a:r>
            <a:endParaRPr lang="en-US" sz="1100" dirty="0">
              <a:effectLst/>
              <a:latin typeface="Calibri"/>
              <a:ea typeface="Calibri"/>
              <a:cs typeface="Arial"/>
            </a:endParaRPr>
          </a:p>
        </p:txBody>
      </p:sp>
      <p:cxnSp>
        <p:nvCxnSpPr>
          <p:cNvPr id="9" name="Straight Connector 8"/>
          <p:cNvCxnSpPr/>
          <p:nvPr/>
        </p:nvCxnSpPr>
        <p:spPr>
          <a:xfrm>
            <a:off x="1352722" y="4654282"/>
            <a:ext cx="4114800" cy="0"/>
          </a:xfrm>
          <a:prstGeom prst="line">
            <a:avLst/>
          </a:prstGeom>
        </p:spPr>
        <p:style>
          <a:lnRef idx="1">
            <a:schemeClr val="dk1"/>
          </a:lnRef>
          <a:fillRef idx="0">
            <a:schemeClr val="dk1"/>
          </a:fillRef>
          <a:effectRef idx="0">
            <a:schemeClr val="dk1"/>
          </a:effectRef>
          <a:fontRef idx="minor">
            <a:schemeClr val="tx1"/>
          </a:fontRef>
        </p:style>
      </p:cxnSp>
      <p:sp>
        <p:nvSpPr>
          <p:cNvPr id="10" name="Text Box 5"/>
          <p:cNvSpPr txBox="1"/>
          <p:nvPr/>
        </p:nvSpPr>
        <p:spPr>
          <a:xfrm>
            <a:off x="1022377" y="4787820"/>
            <a:ext cx="4610735" cy="76549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4000" dirty="0" smtClean="0">
                <a:effectLst/>
                <a:latin typeface="Tahoma" charset="0"/>
                <a:ea typeface="Tahoma" charset="0"/>
                <a:cs typeface="Tahoma" charset="0"/>
              </a:rPr>
              <a:t>Prostate pathology</a:t>
            </a:r>
            <a:endParaRPr lang="en-US" sz="4000" dirty="0">
              <a:effectLst/>
              <a:latin typeface="Tahoma" charset="0"/>
              <a:ea typeface="Tahoma" charset="0"/>
              <a:cs typeface="Tahoma" charset="0"/>
            </a:endParaRPr>
          </a:p>
        </p:txBody>
      </p:sp>
      <p:sp>
        <p:nvSpPr>
          <p:cNvPr id="12" name="Text Box 7"/>
          <p:cNvSpPr txBox="1"/>
          <p:nvPr/>
        </p:nvSpPr>
        <p:spPr>
          <a:xfrm>
            <a:off x="153252" y="5465494"/>
            <a:ext cx="6528218" cy="2840307"/>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400" b="1" dirty="0">
                <a:effectLst/>
                <a:latin typeface="Tahoma"/>
                <a:ea typeface="Calibri"/>
                <a:cs typeface="Tahoma"/>
              </a:rPr>
              <a:t>Objectives</a:t>
            </a:r>
            <a:r>
              <a:rPr lang="en-US" sz="1400" dirty="0" smtClean="0">
                <a:effectLst/>
                <a:latin typeface="Tahoma"/>
                <a:ea typeface="Calibri"/>
                <a:cs typeface="Tahoma"/>
              </a:rPr>
              <a:t>:</a:t>
            </a:r>
            <a:endParaRPr lang="en-US" sz="1100" dirty="0">
              <a:latin typeface="Calibri"/>
              <a:ea typeface="Calibri"/>
              <a:cs typeface="Arial"/>
            </a:endParaRPr>
          </a:p>
          <a:p>
            <a:pPr marL="0" marR="0">
              <a:lnSpc>
                <a:spcPct val="115000"/>
              </a:lnSpc>
              <a:spcBef>
                <a:spcPts val="0"/>
              </a:spcBef>
              <a:spcAft>
                <a:spcPts val="1000"/>
              </a:spcAft>
            </a:pPr>
            <a:r>
              <a:rPr lang="en-US" sz="1200" dirty="0">
                <a:effectLst/>
                <a:latin typeface="Tahoma"/>
                <a:ea typeface="Calibri"/>
                <a:cs typeface="Tahoma"/>
              </a:rPr>
              <a:t> </a:t>
            </a:r>
            <a:r>
              <a:rPr lang="en-US" sz="1500" dirty="0" smtClean="0">
                <a:latin typeface="Tahoma"/>
                <a:ea typeface="Calibri"/>
                <a:cs typeface="Tahoma"/>
              </a:rPr>
              <a:t>At the end of this lecture, the student should be able to:</a:t>
            </a:r>
          </a:p>
          <a:p>
            <a:pPr marL="171450" marR="0" indent="-171450">
              <a:lnSpc>
                <a:spcPct val="115000"/>
              </a:lnSpc>
              <a:spcBef>
                <a:spcPts val="0"/>
              </a:spcBef>
              <a:spcAft>
                <a:spcPts val="1000"/>
              </a:spcAft>
              <a:buFont typeface="Arial" charset="0"/>
              <a:buChar char="•"/>
            </a:pPr>
            <a:r>
              <a:rPr lang="en-US" sz="1500" dirty="0" smtClean="0">
                <a:latin typeface="Tahoma"/>
                <a:ea typeface="Calibri"/>
                <a:cs typeface="Tahoma"/>
              </a:rPr>
              <a:t>Understand the basic anatomical relations and zones of the prostatic gland.</a:t>
            </a:r>
          </a:p>
          <a:p>
            <a:pPr marL="171450" marR="0" indent="-171450">
              <a:lnSpc>
                <a:spcPct val="115000"/>
              </a:lnSpc>
              <a:spcBef>
                <a:spcPts val="0"/>
              </a:spcBef>
              <a:spcAft>
                <a:spcPts val="1000"/>
              </a:spcAft>
              <a:buFont typeface="Arial" charset="0"/>
              <a:buChar char="•"/>
            </a:pPr>
            <a:r>
              <a:rPr lang="en-US" sz="1500" dirty="0" smtClean="0">
                <a:effectLst/>
                <a:latin typeface="Tahoma"/>
                <a:ea typeface="Calibri"/>
                <a:cs typeface="Tahoma"/>
              </a:rPr>
              <a:t>Know the epidemiology, pathogenesis and </a:t>
            </a:r>
            <a:r>
              <a:rPr lang="en-US" sz="1500" dirty="0" err="1" smtClean="0">
                <a:effectLst/>
                <a:latin typeface="Tahoma"/>
                <a:ea typeface="Calibri"/>
                <a:cs typeface="Tahoma"/>
              </a:rPr>
              <a:t>histopathologic</a:t>
            </a:r>
            <a:r>
              <a:rPr lang="en-US" sz="1500" dirty="0" smtClean="0">
                <a:effectLst/>
                <a:latin typeface="Tahoma"/>
                <a:ea typeface="Calibri"/>
                <a:cs typeface="Tahoma"/>
              </a:rPr>
              <a:t> features of:</a:t>
            </a:r>
          </a:p>
          <a:p>
            <a:pPr marL="285750" marR="0" indent="-285750">
              <a:lnSpc>
                <a:spcPct val="115000"/>
              </a:lnSpc>
              <a:spcBef>
                <a:spcPts val="0"/>
              </a:spcBef>
              <a:spcAft>
                <a:spcPts val="1000"/>
              </a:spcAft>
              <a:buFont typeface="Courier New" charset="0"/>
              <a:buChar char="o"/>
            </a:pPr>
            <a:r>
              <a:rPr lang="en-US" sz="1500" dirty="0">
                <a:latin typeface="Tahoma"/>
                <a:ea typeface="Calibri"/>
                <a:cs typeface="Tahoma"/>
              </a:rPr>
              <a:t>B</a:t>
            </a:r>
            <a:r>
              <a:rPr lang="en-US" sz="1500" dirty="0" smtClean="0">
                <a:effectLst/>
                <a:latin typeface="Tahoma"/>
                <a:ea typeface="Calibri"/>
                <a:cs typeface="Tahoma"/>
              </a:rPr>
              <a:t>enign prostatic hyperplasia</a:t>
            </a:r>
          </a:p>
          <a:p>
            <a:pPr marL="285750" marR="0" indent="-285750">
              <a:lnSpc>
                <a:spcPct val="115000"/>
              </a:lnSpc>
              <a:spcBef>
                <a:spcPts val="0"/>
              </a:spcBef>
              <a:spcAft>
                <a:spcPts val="1000"/>
              </a:spcAft>
              <a:buFont typeface="Courier New" charset="0"/>
              <a:buChar char="o"/>
            </a:pPr>
            <a:r>
              <a:rPr lang="en-US" sz="1500" dirty="0">
                <a:latin typeface="Tahoma"/>
                <a:ea typeface="Calibri"/>
                <a:cs typeface="Tahoma"/>
              </a:rPr>
              <a:t>C</a:t>
            </a:r>
            <a:r>
              <a:rPr lang="en-US" sz="1500" dirty="0" smtClean="0">
                <a:effectLst/>
                <a:latin typeface="Tahoma"/>
                <a:ea typeface="Calibri"/>
                <a:cs typeface="Tahoma"/>
              </a:rPr>
              <a:t>arcinoma of the prostate</a:t>
            </a:r>
            <a:endParaRPr lang="en-US" sz="1100" dirty="0">
              <a:effectLst/>
              <a:latin typeface="Calibri"/>
              <a:ea typeface="Calibri"/>
              <a:cs typeface="Arial"/>
            </a:endParaRPr>
          </a:p>
          <a:p>
            <a:pPr marL="228600" marR="0">
              <a:lnSpc>
                <a:spcPct val="115000"/>
              </a:lnSpc>
              <a:spcBef>
                <a:spcPts val="0"/>
              </a:spcBef>
              <a:spcAft>
                <a:spcPts val="0"/>
              </a:spcAft>
            </a:pPr>
            <a:r>
              <a:rPr lang="en-US" sz="1200" dirty="0">
                <a:effectLst/>
                <a:latin typeface="Tahoma"/>
                <a:ea typeface="Calibri"/>
                <a:cs typeface="Tahoma"/>
              </a:rPr>
              <a:t> </a:t>
            </a:r>
            <a:endParaRPr lang="en-US" sz="1100" dirty="0">
              <a:effectLst/>
              <a:latin typeface="Calibri"/>
              <a:ea typeface="Calibri"/>
              <a:cs typeface="Arial"/>
            </a:endParaRPr>
          </a:p>
          <a:p>
            <a:pPr marL="457200" marR="0">
              <a:lnSpc>
                <a:spcPct val="115000"/>
              </a:lnSpc>
              <a:spcBef>
                <a:spcPts val="0"/>
              </a:spcBef>
              <a:spcAft>
                <a:spcPts val="1000"/>
              </a:spcAft>
            </a:pPr>
            <a:r>
              <a:rPr lang="en-US" sz="1000" dirty="0">
                <a:effectLst/>
                <a:latin typeface="Tahoma"/>
                <a:ea typeface="Calibri"/>
                <a:cs typeface="Tahoma"/>
              </a:rPr>
              <a:t> </a:t>
            </a:r>
            <a:endParaRPr lang="en-US" sz="1100" dirty="0">
              <a:effectLst/>
              <a:latin typeface="Calibri"/>
              <a:ea typeface="Calibri"/>
              <a:cs typeface="Arial"/>
            </a:endParaRPr>
          </a:p>
        </p:txBody>
      </p:sp>
      <p:cxnSp>
        <p:nvCxnSpPr>
          <p:cNvPr id="13" name="Straight Connector 12"/>
          <p:cNvCxnSpPr/>
          <p:nvPr/>
        </p:nvCxnSpPr>
        <p:spPr>
          <a:xfrm flipH="1">
            <a:off x="6529070" y="13844270"/>
            <a:ext cx="1600200" cy="0"/>
          </a:xfrm>
          <a:prstGeom prst="line">
            <a:avLst/>
          </a:prstGeom>
          <a:noFill/>
          <a:ln w="3175" cap="flat" cmpd="sng" algn="ctr">
            <a:solidFill>
              <a:schemeClr val="tx1">
                <a:lumMod val="50000"/>
                <a:lumOff val="50000"/>
              </a:schemeClr>
            </a:solidFill>
            <a:prstDash val="solid"/>
            <a:headEnd type="none"/>
            <a:tailEnd type="none"/>
          </a:ln>
          <a:effectLst/>
        </p:spPr>
      </p:cxnSp>
      <p:cxnSp>
        <p:nvCxnSpPr>
          <p:cNvPr id="14" name="Straight Connector 13"/>
          <p:cNvCxnSpPr/>
          <p:nvPr/>
        </p:nvCxnSpPr>
        <p:spPr>
          <a:xfrm flipH="1">
            <a:off x="6681470" y="13996670"/>
            <a:ext cx="1600200" cy="0"/>
          </a:xfrm>
          <a:prstGeom prst="line">
            <a:avLst/>
          </a:prstGeom>
          <a:noFill/>
          <a:ln w="3175" cap="flat" cmpd="sng" algn="ctr">
            <a:solidFill>
              <a:schemeClr val="tx1">
                <a:lumMod val="50000"/>
                <a:lumOff val="50000"/>
              </a:schemeClr>
            </a:solidFill>
            <a:prstDash val="solid"/>
            <a:headEnd type="none"/>
            <a:tailEnd type="none"/>
          </a:ln>
          <a:effectLst/>
        </p:spPr>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1232600"/>
            <a:ext cx="5449077" cy="3326466"/>
          </a:xfrm>
          <a:prstGeom prst="rect">
            <a:avLst/>
          </a:prstGeom>
        </p:spPr>
      </p:pic>
    </p:spTree>
    <p:extLst>
      <p:ext uri="{BB962C8B-B14F-4D97-AF65-F5344CB8AC3E}">
        <p14:creationId xmlns:p14="http://schemas.microsoft.com/office/powerpoint/2010/main" val="1703833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952" y="203450"/>
            <a:ext cx="6653048" cy="8710077"/>
          </a:xfrm>
          <a:prstGeom prst="rect">
            <a:avLst/>
          </a:prstGeom>
          <a:noFill/>
        </p:spPr>
        <p:txBody>
          <a:bodyPr wrap="square" rtlCol="0">
            <a:spAutoFit/>
          </a:bodyPr>
          <a:lstStyle/>
          <a:p>
            <a:r>
              <a:rPr lang="en-US" b="1" dirty="0" smtClean="0">
                <a:latin typeface="Tahoma" charset="0"/>
                <a:ea typeface="Tahoma" charset="0"/>
                <a:cs typeface="Tahoma" charset="0"/>
              </a:rPr>
              <a:t>Clinical features of Prostatic Adenocarcinoma:</a:t>
            </a:r>
            <a:endParaRPr lang="en-US" dirty="0" smtClean="0">
              <a:latin typeface="Tahoma" charset="0"/>
              <a:ea typeface="Tahoma" charset="0"/>
              <a:cs typeface="Tahoma" charset="0"/>
            </a:endParaRPr>
          </a:p>
          <a:p>
            <a:endParaRPr lang="en-US" b="1" dirty="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Microscopic (or very small size) cancers are asymptomatic and are discovered incidentally.</a:t>
            </a:r>
          </a:p>
          <a:p>
            <a:pPr marL="285750" indent="-285750">
              <a:buFont typeface="Wingdings" charset="2"/>
              <a:buChar char="Ø"/>
            </a:pPr>
            <a:r>
              <a:rPr lang="en-US" sz="1400" dirty="0" smtClean="0">
                <a:latin typeface="Tahoma" charset="0"/>
                <a:ea typeface="Tahoma" charset="0"/>
                <a:cs typeface="Tahoma" charset="0"/>
              </a:rPr>
              <a:t>Most arise in the </a:t>
            </a:r>
            <a:r>
              <a:rPr lang="en-US" sz="1400" dirty="0" smtClean="0">
                <a:solidFill>
                  <a:srgbClr val="C00000"/>
                </a:solidFill>
                <a:latin typeface="Tahoma" charset="0"/>
                <a:ea typeface="Tahoma" charset="0"/>
                <a:cs typeface="Tahoma" charset="0"/>
              </a:rPr>
              <a:t>peripheral zone</a:t>
            </a:r>
            <a:r>
              <a:rPr lang="en-US" sz="1400" dirty="0" smtClean="0">
                <a:latin typeface="Tahoma" charset="0"/>
                <a:ea typeface="Tahoma" charset="0"/>
                <a:cs typeface="Tahoma" charset="0"/>
              </a:rPr>
              <a:t>, away from the urethra and therefore the urinary symptoms occur late.</a:t>
            </a:r>
          </a:p>
          <a:p>
            <a:pPr marL="285750" indent="-285750">
              <a:buFont typeface="Wingdings" charset="2"/>
              <a:buChar char="Ø"/>
            </a:pPr>
            <a:r>
              <a:rPr lang="en-US" sz="1400" dirty="0" smtClean="0">
                <a:latin typeface="Tahoma" charset="0"/>
                <a:ea typeface="Tahoma" charset="0"/>
                <a:cs typeface="Tahoma" charset="0"/>
              </a:rPr>
              <a:t>Occasionally, patients present with </a:t>
            </a:r>
            <a:r>
              <a:rPr lang="en-US" sz="1400" b="1" dirty="0" smtClean="0">
                <a:latin typeface="Tahoma" charset="0"/>
                <a:ea typeface="Tahoma" charset="0"/>
                <a:cs typeface="Tahoma" charset="0"/>
              </a:rPr>
              <a:t>back pain</a:t>
            </a:r>
            <a:r>
              <a:rPr lang="en-US" sz="1400" dirty="0" smtClean="0">
                <a:latin typeface="Tahoma" charset="0"/>
                <a:ea typeface="Tahoma" charset="0"/>
                <a:cs typeface="Tahoma" charset="0"/>
              </a:rPr>
              <a:t> caused by </a:t>
            </a:r>
            <a:r>
              <a:rPr lang="en-US" sz="1400" b="1" dirty="0" smtClean="0">
                <a:solidFill>
                  <a:srgbClr val="C00000"/>
                </a:solidFill>
                <a:latin typeface="Tahoma" charset="0"/>
                <a:ea typeface="Tahoma" charset="0"/>
                <a:cs typeface="Tahoma" charset="0"/>
              </a:rPr>
              <a:t>vertebral metastasis.</a:t>
            </a:r>
            <a:endParaRPr lang="en-US" sz="1400" dirty="0" smtClean="0">
              <a:solidFill>
                <a:srgbClr val="C00000"/>
              </a:solidFill>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Careful digital rectal examination may detect some early cancers.</a:t>
            </a:r>
          </a:p>
          <a:p>
            <a:pPr marL="285750" indent="-285750">
              <a:buFont typeface="Wingdings" charset="2"/>
              <a:buChar char="Ø"/>
            </a:pPr>
            <a:r>
              <a:rPr lang="en-US" sz="1400" dirty="0" smtClean="0">
                <a:solidFill>
                  <a:srgbClr val="C00000"/>
                </a:solidFill>
                <a:latin typeface="Tahoma" charset="0"/>
                <a:ea typeface="Tahoma" charset="0"/>
                <a:cs typeface="Tahoma" charset="0"/>
              </a:rPr>
              <a:t>PSA (Prostate specific antigen) </a:t>
            </a:r>
            <a:r>
              <a:rPr lang="en-US" sz="1400" dirty="0" smtClean="0">
                <a:latin typeface="Tahoma" charset="0"/>
                <a:ea typeface="Tahoma" charset="0"/>
                <a:cs typeface="Tahoma" charset="0"/>
              </a:rPr>
              <a:t>levels are important in the diagnosis and management of prostate cancer. However, a minority </a:t>
            </a:r>
            <a:r>
              <a:rPr lang="en-US" sz="1400" dirty="0">
                <a:solidFill>
                  <a:schemeClr val="accent3">
                    <a:lumMod val="50000"/>
                  </a:schemeClr>
                </a:solidFill>
                <a:latin typeface="Tahoma" charset="0"/>
                <a:ea typeface="Tahoma" charset="0"/>
                <a:cs typeface="Tahoma" charset="0"/>
              </a:rPr>
              <a:t>and early stages </a:t>
            </a:r>
            <a:r>
              <a:rPr lang="en-US" sz="1400" dirty="0" smtClean="0">
                <a:latin typeface="Tahoma" charset="0"/>
                <a:ea typeface="Tahoma" charset="0"/>
                <a:cs typeface="Tahoma" charset="0"/>
              </a:rPr>
              <a:t>of prostate cancers may have low PSA.</a:t>
            </a:r>
          </a:p>
          <a:p>
            <a:pPr marL="285750" indent="-285750">
              <a:buFont typeface="Wingdings" charset="2"/>
              <a:buChar char="Ø"/>
            </a:pPr>
            <a:r>
              <a:rPr lang="en-US" sz="1400" dirty="0" smtClean="0">
                <a:latin typeface="Tahoma" charset="0"/>
                <a:ea typeface="Tahoma" charset="0"/>
                <a:cs typeface="Tahoma" charset="0"/>
              </a:rPr>
              <a:t>PSA is organ specific but not cancer specific because it could be increased in BPH and prostatitis.</a:t>
            </a:r>
          </a:p>
          <a:p>
            <a:pPr marL="285750" indent="-285750">
              <a:buFont typeface="Wingdings" charset="2"/>
              <a:buChar char="Ø"/>
            </a:pPr>
            <a:r>
              <a:rPr lang="en-US" sz="1400" dirty="0" smtClean="0">
                <a:solidFill>
                  <a:srgbClr val="C00000"/>
                </a:solidFill>
                <a:latin typeface="Tahoma" charset="0"/>
                <a:ea typeface="Tahoma" charset="0"/>
                <a:cs typeface="Tahoma" charset="0"/>
              </a:rPr>
              <a:t>A </a:t>
            </a:r>
            <a:r>
              <a:rPr lang="en-US" sz="1400" dirty="0" err="1" smtClean="0">
                <a:solidFill>
                  <a:srgbClr val="C00000"/>
                </a:solidFill>
                <a:latin typeface="Tahoma" charset="0"/>
                <a:ea typeface="Tahoma" charset="0"/>
                <a:cs typeface="Tahoma" charset="0"/>
              </a:rPr>
              <a:t>transrectal</a:t>
            </a:r>
            <a:r>
              <a:rPr lang="en-US" sz="1400" dirty="0" smtClean="0">
                <a:solidFill>
                  <a:srgbClr val="C00000"/>
                </a:solidFill>
                <a:latin typeface="Tahoma" charset="0"/>
                <a:ea typeface="Tahoma" charset="0"/>
                <a:cs typeface="Tahoma" charset="0"/>
              </a:rPr>
              <a:t> needle biopsy is required to confirm the diagnosis.</a:t>
            </a:r>
          </a:p>
          <a:p>
            <a:endParaRPr lang="en-US" sz="1400" dirty="0">
              <a:latin typeface="Tahoma" charset="0"/>
              <a:ea typeface="Tahoma" charset="0"/>
              <a:cs typeface="Tahoma" charset="0"/>
            </a:endParaRPr>
          </a:p>
          <a:p>
            <a:r>
              <a:rPr lang="en-US" b="1" dirty="0" smtClean="0">
                <a:latin typeface="Tahoma" charset="0"/>
                <a:ea typeface="Tahoma" charset="0"/>
                <a:cs typeface="Tahoma" charset="0"/>
              </a:rPr>
              <a:t>Treatment:</a:t>
            </a:r>
          </a:p>
          <a:p>
            <a:endParaRPr lang="en-US" b="1" dirty="0" smtClean="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Surgery, radiotherapy and hormonal therapy.</a:t>
            </a:r>
          </a:p>
          <a:p>
            <a:pPr marL="285750" indent="-285750">
              <a:buFont typeface="Wingdings" charset="2"/>
              <a:buChar char="Ø"/>
            </a:pPr>
            <a:r>
              <a:rPr lang="en-US" sz="1400" dirty="0" smtClean="0">
                <a:latin typeface="Tahoma" charset="0"/>
                <a:ea typeface="Tahoma" charset="0"/>
                <a:cs typeface="Tahoma" charset="0"/>
              </a:rPr>
              <a:t>90% of treated patients are expected to live for 15 years.</a:t>
            </a:r>
          </a:p>
          <a:p>
            <a:pPr marL="285750" indent="-285750">
              <a:buFont typeface="Wingdings" charset="2"/>
              <a:buChar char="Ø"/>
            </a:pPr>
            <a:r>
              <a:rPr lang="en-US" sz="1400" dirty="0" smtClean="0">
                <a:latin typeface="Tahoma" charset="0"/>
                <a:ea typeface="Tahoma" charset="0"/>
                <a:cs typeface="Tahoma" charset="0"/>
              </a:rPr>
              <a:t>Currently, the most acceptable treatment for clinically localized cancer is radical surgery.</a:t>
            </a:r>
          </a:p>
          <a:p>
            <a:pPr marL="285750" indent="-285750">
              <a:buFont typeface="Wingdings" charset="2"/>
              <a:buChar char="Ø"/>
            </a:pPr>
            <a:r>
              <a:rPr lang="en-US" sz="1400" dirty="0" smtClean="0">
                <a:latin typeface="Tahoma" charset="0"/>
                <a:ea typeface="Tahoma" charset="0"/>
                <a:cs typeface="Tahoma" charset="0"/>
              </a:rPr>
              <a:t>Locally advanced cancers can be treated by radiotherapy and hormonal therapy. Hormonal therapy (Anti-androgen therapy) can induce remission.</a:t>
            </a:r>
          </a:p>
          <a:p>
            <a:pPr marL="285750" indent="-285750">
              <a:buFont typeface="Wingdings" charset="2"/>
              <a:buChar char="Ø"/>
            </a:pPr>
            <a:r>
              <a:rPr lang="en-US" sz="1400" dirty="0" smtClean="0">
                <a:latin typeface="Tahoma" charset="0"/>
                <a:ea typeface="Tahoma" charset="0"/>
                <a:cs typeface="Tahoma" charset="0"/>
              </a:rPr>
              <a:t>Advanced, metastatic carcinoma is treated by androgen removal treatment, either by orchiectomy or by hormonal anti-androgen therapy.</a:t>
            </a:r>
            <a:endParaRPr lang="ar-SA" sz="1400" dirty="0" smtClean="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The prognosis depends on the Gleason score and stage of tumor.</a:t>
            </a:r>
          </a:p>
          <a:p>
            <a:pPr>
              <a:defRPr/>
            </a:pPr>
            <a:r>
              <a:rPr lang="en-US" sz="1400" dirty="0">
                <a:solidFill>
                  <a:schemeClr val="accent3">
                    <a:lumMod val="50000"/>
                  </a:schemeClr>
                </a:solidFill>
                <a:latin typeface="Tahoma" charset="0"/>
                <a:ea typeface="Tahoma" charset="0"/>
                <a:cs typeface="Tahoma" charset="0"/>
              </a:rPr>
              <a:t>Sometimes after the removal of the prostate the patient come after 2 years with high PSA levels, it means it is coming from the metastatic lesion.</a:t>
            </a:r>
          </a:p>
          <a:p>
            <a:pPr>
              <a:defRPr/>
            </a:pPr>
            <a:r>
              <a:rPr lang="en-US" sz="1400" dirty="0">
                <a:solidFill>
                  <a:schemeClr val="accent3">
                    <a:lumMod val="50000"/>
                  </a:schemeClr>
                </a:solidFill>
                <a:latin typeface="Tahoma" charset="0"/>
                <a:ea typeface="Tahoma" charset="0"/>
                <a:cs typeface="Tahoma" charset="0"/>
              </a:rPr>
              <a:t>Sometimes you can’t locate the metastatic cells, so you treat by anti-androgen therapy.</a:t>
            </a:r>
          </a:p>
          <a:p>
            <a:endParaRPr lang="en-US" sz="1400" dirty="0">
              <a:latin typeface="Tahoma" charset="0"/>
              <a:ea typeface="Tahoma" charset="0"/>
              <a:cs typeface="Tahoma" charset="0"/>
            </a:endParaRPr>
          </a:p>
          <a:p>
            <a:r>
              <a:rPr lang="en-US" b="1" dirty="0" smtClean="0">
                <a:latin typeface="Tahoma" charset="0"/>
                <a:ea typeface="Tahoma" charset="0"/>
                <a:cs typeface="Tahoma" charset="0"/>
              </a:rPr>
              <a:t>Prostatic intraepithelial neoplasia (PIN):</a:t>
            </a:r>
          </a:p>
          <a:p>
            <a:endParaRPr lang="en-US" b="1" dirty="0">
              <a:latin typeface="Tahoma" charset="0"/>
              <a:ea typeface="Tahoma" charset="0"/>
              <a:cs typeface="Tahoma" charset="0"/>
            </a:endParaRPr>
          </a:p>
          <a:p>
            <a:pPr marL="285750" indent="-285750">
              <a:buFont typeface="Wingdings" charset="2"/>
              <a:buChar char="Ø"/>
            </a:pPr>
            <a:r>
              <a:rPr lang="en-US" sz="1400" u="sng" dirty="0" smtClean="0">
                <a:latin typeface="Tahoma" charset="0"/>
                <a:ea typeface="Tahoma" charset="0"/>
                <a:cs typeface="Tahoma" charset="0"/>
              </a:rPr>
              <a:t>PIN is the precursor lesion for invasive carcinoma</a:t>
            </a:r>
            <a:r>
              <a:rPr lang="en-US" sz="1400" dirty="0" smtClean="0">
                <a:solidFill>
                  <a:schemeClr val="bg1">
                    <a:lumMod val="50000"/>
                  </a:schemeClr>
                </a:solidFill>
                <a:latin typeface="Tahoma" charset="0"/>
                <a:ea typeface="Tahoma" charset="0"/>
                <a:cs typeface="Tahoma" charset="0"/>
              </a:rPr>
              <a:t>(you only need to know this). </a:t>
            </a:r>
            <a:r>
              <a:rPr lang="en-US" sz="1400" dirty="0" smtClean="0">
                <a:latin typeface="Tahoma" charset="0"/>
                <a:ea typeface="Tahoma" charset="0"/>
                <a:cs typeface="Tahoma" charset="0"/>
              </a:rPr>
              <a:t>It can be low grade PIN or high grade PIN. </a:t>
            </a:r>
            <a:endParaRPr lang="en-US" sz="1400" dirty="0" smtClean="0">
              <a:solidFill>
                <a:srgbClr val="75923C"/>
              </a:solidFill>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High grade PIN is like carcinoma in situ.</a:t>
            </a:r>
          </a:p>
          <a:p>
            <a:pPr marL="285750" indent="-285750">
              <a:buFont typeface="Wingdings" charset="2"/>
              <a:buChar char="Ø"/>
            </a:pPr>
            <a:r>
              <a:rPr lang="en-US" sz="1400" dirty="0" smtClean="0">
                <a:latin typeface="Tahoma" charset="0"/>
                <a:ea typeface="Tahoma" charset="0"/>
                <a:cs typeface="Tahoma" charset="0"/>
              </a:rPr>
              <a:t>PIN like prostatic carcinoma occurs in the peripheral zone.</a:t>
            </a:r>
            <a:endParaRPr lang="en-US" sz="1400" dirty="0">
              <a:latin typeface="Tahoma" charset="0"/>
              <a:ea typeface="Tahoma" charset="0"/>
              <a:cs typeface="Tahoma" charset="0"/>
            </a:endParaRPr>
          </a:p>
        </p:txBody>
      </p:sp>
    </p:spTree>
    <p:extLst>
      <p:ext uri="{BB962C8B-B14F-4D97-AF65-F5344CB8AC3E}">
        <p14:creationId xmlns:p14="http://schemas.microsoft.com/office/powerpoint/2010/main" val="507299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74F108A3-B207-894D-B342-AEF62AE209A2}"/>
              </a:ext>
            </a:extLst>
          </p:cNvPr>
          <p:cNvGraphicFramePr>
            <a:graphicFrameLocks noGrp="1"/>
          </p:cNvGraphicFramePr>
          <p:nvPr>
            <p:extLst>
              <p:ext uri="{D42A27DB-BD31-4B8C-83A1-F6EECF244321}">
                <p14:modId xmlns:p14="http://schemas.microsoft.com/office/powerpoint/2010/main" val="1993104119"/>
              </p:ext>
            </p:extLst>
          </p:nvPr>
        </p:nvGraphicFramePr>
        <p:xfrm>
          <a:off x="141890" y="915925"/>
          <a:ext cx="6574220" cy="3937410"/>
        </p:xfrm>
        <a:graphic>
          <a:graphicData uri="http://schemas.openxmlformats.org/drawingml/2006/table">
            <a:tbl>
              <a:tblPr firstRow="1" bandRow="1">
                <a:tableStyleId>{69CF1AB2-1976-4502-BF36-3FF5EA218861}</a:tableStyleId>
              </a:tblPr>
              <a:tblGrid>
                <a:gridCol w="1815497">
                  <a:extLst>
                    <a:ext uri="{9D8B030D-6E8A-4147-A177-3AD203B41FA5}">
                      <a16:colId xmlns:a16="http://schemas.microsoft.com/office/drawing/2014/main" xmlns="" val="2061512995"/>
                    </a:ext>
                  </a:extLst>
                </a:gridCol>
                <a:gridCol w="4758723">
                  <a:extLst>
                    <a:ext uri="{9D8B030D-6E8A-4147-A177-3AD203B41FA5}">
                      <a16:colId xmlns:a16="http://schemas.microsoft.com/office/drawing/2014/main" xmlns="" val="2806477871"/>
                    </a:ext>
                  </a:extLst>
                </a:gridCol>
              </a:tblGrid>
              <a:tr h="231944">
                <a:tc gridSpan="2">
                  <a:txBody>
                    <a:bodyPr/>
                    <a:lstStyle/>
                    <a:p>
                      <a:pPr algn="ctr"/>
                      <a:r>
                        <a:rPr lang="en-US" sz="1000" dirty="0">
                          <a:latin typeface="Tahoma" panose="020B0604030504040204" pitchFamily="34" charset="0"/>
                          <a:ea typeface="Tahoma" panose="020B0604030504040204" pitchFamily="34" charset="0"/>
                          <a:cs typeface="Tahoma" panose="020B0604030504040204" pitchFamily="34" charset="0"/>
                        </a:rPr>
                        <a:t>Benign Prostatic Hyperplasia</a:t>
                      </a:r>
                    </a:p>
                  </a:txBody>
                  <a:tcPr marL="51435" marR="51435" marT="25718" marB="25718"/>
                </a:tc>
                <a:tc hMerge="1">
                  <a:txBody>
                    <a:bodyPr/>
                    <a:lstStyle/>
                    <a:p>
                      <a:endParaRPr lang="en-US" dirty="0"/>
                    </a:p>
                  </a:txBody>
                  <a:tcPr/>
                </a:tc>
                <a:extLst>
                  <a:ext uri="{0D108BD9-81ED-4DB2-BD59-A6C34878D82A}">
                    <a16:rowId xmlns:a16="http://schemas.microsoft.com/office/drawing/2014/main" xmlns="" val="3757046641"/>
                  </a:ext>
                </a:extLst>
              </a:tr>
              <a:tr h="410159">
                <a:tc gridSpan="2">
                  <a:txBody>
                    <a:bodyPr/>
                    <a:lstStyle/>
                    <a:p>
                      <a:pPr marL="395478" indent="-285750" algn="ctr" eaLnBrk="1" fontAlgn="auto" hangingPunct="1">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Also known as benign nodular hyperplasia</a:t>
                      </a:r>
                    </a:p>
                    <a:p>
                      <a:pPr marL="395478" indent="-285750" algn="ctr" eaLnBrk="1" fontAlgn="auto" hangingPunct="1">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Extremely common lesion in men over age 50.</a:t>
                      </a:r>
                    </a:p>
                  </a:txBody>
                  <a:tcPr marL="51435" marR="51435" marT="25718" marB="25718"/>
                </a:tc>
                <a:tc hMerge="1">
                  <a:txBody>
                    <a:bodyPr/>
                    <a:lstStyle/>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xmlns="" val="398942361"/>
                  </a:ext>
                </a:extLst>
              </a:tr>
              <a:tr h="581253">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Pathogenesis</a:t>
                      </a:r>
                    </a:p>
                  </a:txBody>
                  <a:tcPr marL="51435" marR="51435" marT="25718" marB="25718"/>
                </a:tc>
                <a:tc>
                  <a:txBody>
                    <a:bodyPr/>
                    <a:lstStyle/>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The pathogenesis is related to the action of androgens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latin typeface="Tahoma" panose="020B0604030504040204" pitchFamily="34" charset="0"/>
                          <a:ea typeface="Tahoma" panose="020B0604030504040204" pitchFamily="34" charset="0"/>
                          <a:cs typeface="Tahoma" panose="020B0604030504040204" pitchFamily="34" charset="0"/>
                        </a:rPr>
                        <a:t>Testosterone is converted to dihydrotestosterone (DHT) by 5-alpha reductase enzymes. </a:t>
                      </a:r>
                    </a:p>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extLst>
                  <a:ext uri="{0D108BD9-81ED-4DB2-BD59-A6C34878D82A}">
                    <a16:rowId xmlns:a16="http://schemas.microsoft.com/office/drawing/2014/main" xmlns="" val="3814137678"/>
                  </a:ext>
                </a:extLst>
              </a:tr>
              <a:tr h="410159">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Gross morphology</a:t>
                      </a:r>
                    </a:p>
                  </a:txBody>
                  <a:tcPr marL="51435" marR="51435" marT="25718" marB="25718"/>
                </a:tc>
                <a:tc>
                  <a:txBody>
                    <a:bodyPr/>
                    <a:lstStyle/>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The hallmark of BPH is nodularity due to glandular and  fibro-muscular proliferation</a:t>
                      </a:r>
                    </a:p>
                  </a:txBody>
                  <a:tcPr marL="51435" marR="51435" marT="25718" marB="25718"/>
                </a:tc>
                <a:extLst>
                  <a:ext uri="{0D108BD9-81ED-4DB2-BD59-A6C34878D82A}">
                    <a16:rowId xmlns:a16="http://schemas.microsoft.com/office/drawing/2014/main" xmlns="" val="365338836"/>
                  </a:ext>
                </a:extLst>
              </a:tr>
              <a:tr h="410159">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Microscopy</a:t>
                      </a:r>
                    </a:p>
                  </a:txBody>
                  <a:tcPr marL="51435" marR="51435" marT="25718" marB="25718"/>
                </a:tc>
                <a:tc>
                  <a:txBody>
                    <a:bodyPr/>
                    <a:lstStyle/>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Stromal nodules: fibro-epithelial with both glandular and fibromuscular component</a:t>
                      </a:r>
                    </a:p>
                  </a:txBody>
                  <a:tcPr marL="51435" marR="51435" marT="25718" marB="25718"/>
                </a:tc>
                <a:extLst>
                  <a:ext uri="{0D108BD9-81ED-4DB2-BD59-A6C34878D82A}">
                    <a16:rowId xmlns:a16="http://schemas.microsoft.com/office/drawing/2014/main" xmlns="" val="1661490522"/>
                  </a:ext>
                </a:extLst>
              </a:tr>
              <a:tr h="466289">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Diagnosis </a:t>
                      </a:r>
                    </a:p>
                  </a:txBody>
                  <a:tcPr marL="51435" marR="51435" marT="25718" marB="25718"/>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latin typeface="Tahoma" panose="020B0604030504040204" pitchFamily="34" charset="0"/>
                          <a:ea typeface="Tahoma" panose="020B0604030504040204" pitchFamily="34" charset="0"/>
                          <a:cs typeface="Tahoma" panose="020B0604030504040204" pitchFamily="34" charset="0"/>
                        </a:rPr>
                        <a:t>Dihydrotestosterone (DHT) is the ultimate mediator for prostatic growth. </a:t>
                      </a:r>
                    </a:p>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extLst>
                  <a:ext uri="{0D108BD9-81ED-4DB2-BD59-A6C34878D82A}">
                    <a16:rowId xmlns:a16="http://schemas.microsoft.com/office/drawing/2014/main" xmlns="" val="971006909"/>
                  </a:ext>
                </a:extLst>
              </a:tr>
              <a:tr h="761722">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Clinical features</a:t>
                      </a:r>
                    </a:p>
                  </a:txBody>
                  <a:tcPr marL="51435" marR="51435" marT="25718" marB="25718"/>
                </a:tc>
                <a:tc>
                  <a:txBody>
                    <a:bodyPr/>
                    <a:lstStyle/>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800" b="1" dirty="0" err="1">
                          <a:latin typeface="Tahoma" panose="020B0604030504040204" pitchFamily="34" charset="0"/>
                          <a:ea typeface="Tahoma" panose="020B0604030504040204" pitchFamily="34" charset="0"/>
                          <a:cs typeface="Tahoma" panose="020B0604030504040204" pitchFamily="34" charset="0"/>
                        </a:rPr>
                        <a:t>Nocturia</a:t>
                      </a:r>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Dysuria</a:t>
                      </a: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Urgency</a:t>
                      </a: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Some patients present with acute urinary retention</a:t>
                      </a:r>
                    </a:p>
                  </a:txBody>
                  <a:tcPr marL="51435" marR="51435" marT="25718" marB="25718"/>
                </a:tc>
                <a:extLst>
                  <a:ext uri="{0D108BD9-81ED-4DB2-BD59-A6C34878D82A}">
                    <a16:rowId xmlns:a16="http://schemas.microsoft.com/office/drawing/2014/main" xmlns="" val="3125951023"/>
                  </a:ext>
                </a:extLst>
              </a:tr>
              <a:tr h="585942">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Treatment</a:t>
                      </a:r>
                    </a:p>
                  </a:txBody>
                  <a:tcPr marL="51435" marR="51435" marT="25718" marB="25718"/>
                </a:tc>
                <a:tc>
                  <a:txBody>
                    <a:bodyPr/>
                    <a:lstStyle/>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Mild cases: α-blockers and 5-α-reductase  inhibitors</a:t>
                      </a: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Moderate to severe cases: require transurethral resection of the prostate (TURP) </a:t>
                      </a:r>
                    </a:p>
                  </a:txBody>
                  <a:tcPr marL="51435" marR="51435" marT="25718" marB="25718"/>
                </a:tc>
                <a:extLst>
                  <a:ext uri="{0D108BD9-81ED-4DB2-BD59-A6C34878D82A}">
                    <a16:rowId xmlns:a16="http://schemas.microsoft.com/office/drawing/2014/main" xmlns="" val="412819248"/>
                  </a:ext>
                </a:extLst>
              </a:tr>
            </a:tbl>
          </a:graphicData>
        </a:graphic>
      </p:graphicFrame>
      <p:sp>
        <p:nvSpPr>
          <p:cNvPr id="5" name="TextBox 4"/>
          <p:cNvSpPr txBox="1"/>
          <p:nvPr/>
        </p:nvSpPr>
        <p:spPr>
          <a:xfrm>
            <a:off x="2696307" y="140677"/>
            <a:ext cx="3083170" cy="400110"/>
          </a:xfrm>
          <a:prstGeom prst="rect">
            <a:avLst/>
          </a:prstGeom>
          <a:noFill/>
        </p:spPr>
        <p:txBody>
          <a:bodyPr wrap="square" rtlCol="0">
            <a:spAutoFit/>
          </a:bodyPr>
          <a:lstStyle/>
          <a:p>
            <a:r>
              <a:rPr lang="en-US" sz="2000" dirty="0" smtClean="0">
                <a:solidFill>
                  <a:schemeClr val="tx1">
                    <a:lumMod val="95000"/>
                    <a:lumOff val="5000"/>
                  </a:schemeClr>
                </a:solidFill>
                <a:latin typeface="Tahoma" charset="0"/>
                <a:ea typeface="Tahoma" charset="0"/>
                <a:cs typeface="Tahoma" charset="0"/>
              </a:rPr>
              <a:t>Summary </a:t>
            </a:r>
            <a:endParaRPr lang="en-US" sz="2000" dirty="0">
              <a:solidFill>
                <a:schemeClr val="tx1">
                  <a:lumMod val="95000"/>
                  <a:lumOff val="5000"/>
                </a:schemeClr>
              </a:solidFill>
              <a:latin typeface="Tahoma" charset="0"/>
              <a:ea typeface="Tahoma" charset="0"/>
              <a:cs typeface="Tahoma" charset="0"/>
            </a:endParaRPr>
          </a:p>
        </p:txBody>
      </p:sp>
      <p:cxnSp>
        <p:nvCxnSpPr>
          <p:cNvPr id="6" name="Straight Connector 5"/>
          <p:cNvCxnSpPr/>
          <p:nvPr/>
        </p:nvCxnSpPr>
        <p:spPr>
          <a:xfrm>
            <a:off x="2696308" y="515815"/>
            <a:ext cx="1242646"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7" name="Table 6">
            <a:extLst>
              <a:ext uri="{FF2B5EF4-FFF2-40B4-BE49-F238E27FC236}">
                <a16:creationId xmlns:a16="http://schemas.microsoft.com/office/drawing/2014/main" xmlns="" id="{2099B551-0053-1B46-B603-3A362610B274}"/>
              </a:ext>
            </a:extLst>
          </p:cNvPr>
          <p:cNvGraphicFramePr>
            <a:graphicFrameLocks noGrp="1"/>
          </p:cNvGraphicFramePr>
          <p:nvPr>
            <p:extLst>
              <p:ext uri="{D42A27DB-BD31-4B8C-83A1-F6EECF244321}">
                <p14:modId xmlns:p14="http://schemas.microsoft.com/office/powerpoint/2010/main" val="250225153"/>
              </p:ext>
            </p:extLst>
          </p:nvPr>
        </p:nvGraphicFramePr>
        <p:xfrm>
          <a:off x="141890" y="5023782"/>
          <a:ext cx="6574220" cy="3857625"/>
        </p:xfrm>
        <a:graphic>
          <a:graphicData uri="http://schemas.openxmlformats.org/drawingml/2006/table">
            <a:tbl>
              <a:tblPr firstRow="1" bandRow="1">
                <a:tableStyleId>{69CF1AB2-1976-4502-BF36-3FF5EA218861}</a:tableStyleId>
              </a:tblPr>
              <a:tblGrid>
                <a:gridCol w="1815496">
                  <a:extLst>
                    <a:ext uri="{9D8B030D-6E8A-4147-A177-3AD203B41FA5}">
                      <a16:colId xmlns:a16="http://schemas.microsoft.com/office/drawing/2014/main" xmlns="" val="2061512995"/>
                    </a:ext>
                  </a:extLst>
                </a:gridCol>
                <a:gridCol w="4758724">
                  <a:extLst>
                    <a:ext uri="{9D8B030D-6E8A-4147-A177-3AD203B41FA5}">
                      <a16:colId xmlns:a16="http://schemas.microsoft.com/office/drawing/2014/main" xmlns="" val="2806477871"/>
                    </a:ext>
                  </a:extLst>
                </a:gridCol>
              </a:tblGrid>
              <a:tr h="214627">
                <a:tc gridSpan="2">
                  <a:txBody>
                    <a:bodyPr/>
                    <a:lstStyle/>
                    <a:p>
                      <a:pPr algn="ctr"/>
                      <a:r>
                        <a:rPr lang="en-US" sz="1000" dirty="0">
                          <a:latin typeface="Tahoma" panose="020B0604030504040204" pitchFamily="34" charset="0"/>
                          <a:ea typeface="Tahoma" panose="020B0604030504040204" pitchFamily="34" charset="0"/>
                          <a:cs typeface="Tahoma" panose="020B0604030504040204" pitchFamily="34" charset="0"/>
                        </a:rPr>
                        <a:t>Prostatic Adenocarcinoma</a:t>
                      </a:r>
                    </a:p>
                  </a:txBody>
                  <a:tcPr marL="51435" marR="51435" marT="25718" marB="25718"/>
                </a:tc>
                <a:tc hMerge="1">
                  <a:txBody>
                    <a:bodyPr/>
                    <a:lstStyle/>
                    <a:p>
                      <a:endParaRPr lang="en-US" dirty="0"/>
                    </a:p>
                  </a:txBody>
                  <a:tcPr/>
                </a:tc>
                <a:extLst>
                  <a:ext uri="{0D108BD9-81ED-4DB2-BD59-A6C34878D82A}">
                    <a16:rowId xmlns:a16="http://schemas.microsoft.com/office/drawing/2014/main" xmlns="" val="3757046641"/>
                  </a:ext>
                </a:extLst>
              </a:tr>
              <a:tr h="429254">
                <a:tc gridSpan="2">
                  <a:txBody>
                    <a:bodyPr/>
                    <a:lstStyle/>
                    <a:p>
                      <a:pPr marL="395478" indent="-285750" algn="ctr" eaLnBrk="1" fontAlgn="auto" hangingPunct="1">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The a common form of cancer in men</a:t>
                      </a:r>
                    </a:p>
                    <a:p>
                      <a:pPr marL="395478" indent="-285750" algn="ctr" eaLnBrk="1" fontAlgn="auto" hangingPunct="1">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Disease of men over age 50</a:t>
                      </a:r>
                    </a:p>
                    <a:p>
                      <a:pPr marL="395478" indent="-285750" algn="ctr" eaLnBrk="1" fontAlgn="auto" hangingPunct="1">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More prevalent among African Americans</a:t>
                      </a:r>
                    </a:p>
                  </a:txBody>
                  <a:tcPr marL="51435" marR="51435" marT="25718" marB="25718"/>
                </a:tc>
                <a:tc hMerge="1">
                  <a:txBody>
                    <a:bodyPr/>
                    <a:lstStyle/>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xmlns="" val="3814137678"/>
                  </a:ext>
                </a:extLst>
              </a:tr>
              <a:tr h="558030">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Gross morphology</a:t>
                      </a:r>
                    </a:p>
                  </a:txBody>
                  <a:tcPr marL="51435" marR="51435" marT="25718" marB="25718"/>
                </a:tc>
                <a:tc>
                  <a:txBody>
                    <a:bodyPr/>
                    <a:lstStyle/>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395478" indent="-285750" eaLnBrk="1" fontAlgn="auto" hangingPunct="1">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Tumor is firm and gritty and is palpable on rectal exam</a:t>
                      </a:r>
                    </a:p>
                    <a:p>
                      <a:pPr marL="395478" marR="0" lvl="0" indent="-285750" algn="l" defTabSz="914400" rtl="0" eaLnBrk="1" fontAlgn="auto" latinLnBrk="0" hangingPunct="1">
                        <a:lnSpc>
                          <a:spcPct val="100000"/>
                        </a:lnSpc>
                        <a:spcBef>
                          <a:spcPts val="0"/>
                        </a:spcBef>
                        <a:spcAft>
                          <a:spcPts val="0"/>
                        </a:spcAft>
                        <a:buClr>
                          <a:schemeClr val="tx1">
                            <a:lumMod val="85000"/>
                            <a:lumOff val="15000"/>
                          </a:schemeClr>
                        </a:buClr>
                        <a:buSzTx/>
                        <a:buFont typeface="Arial" panose="020B0604020202020204" pitchFamily="34" charset="0"/>
                        <a:buChar char="•"/>
                        <a:tabLst/>
                        <a:defRPr/>
                      </a:pPr>
                      <a:r>
                        <a:rPr lang="en-US" sz="800" b="1" dirty="0">
                          <a:latin typeface="Tahoma" panose="020B0604030504040204" pitchFamily="34" charset="0"/>
                          <a:ea typeface="Tahoma" panose="020B0604030504040204" pitchFamily="34" charset="0"/>
                          <a:cs typeface="Tahoma" panose="020B0604030504040204" pitchFamily="34" charset="0"/>
                        </a:rPr>
                        <a:t>Spread by direct local invasion and through blood stream and lymphatics</a:t>
                      </a:r>
                    </a:p>
                    <a:p>
                      <a:pPr marL="109728" indent="0" eaLnBrk="1" fontAlgn="auto" hangingPunct="1">
                        <a:spcAft>
                          <a:spcPts val="0"/>
                        </a:spcAft>
                        <a:buClr>
                          <a:schemeClr val="tx1">
                            <a:lumMod val="85000"/>
                            <a:lumOff val="15000"/>
                          </a:schemeClr>
                        </a:buClr>
                        <a:buFont typeface="Wingdings 3"/>
                        <a:buNone/>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extLst>
                  <a:ext uri="{0D108BD9-81ED-4DB2-BD59-A6C34878D82A}">
                    <a16:rowId xmlns:a16="http://schemas.microsoft.com/office/drawing/2014/main" xmlns="" val="365338836"/>
                  </a:ext>
                </a:extLst>
              </a:tr>
              <a:tr h="652828">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Microscopy</a:t>
                      </a:r>
                    </a:p>
                  </a:txBody>
                  <a:tcPr marL="51435" marR="51435" marT="25718" marB="25718"/>
                </a:tc>
                <a:tc>
                  <a:txBody>
                    <a:bodyPr/>
                    <a:lstStyle/>
                    <a:p>
                      <a:pPr marL="285750" indent="-285750">
                        <a:buFont typeface="Arial" panose="020B0604020202020204" pitchFamily="34" charset="0"/>
                        <a:buChar char="•"/>
                      </a:pPr>
                      <a:r>
                        <a:rPr lang="en-US" sz="800" b="1" dirty="0">
                          <a:solidFill>
                            <a:prstClr val="black"/>
                          </a:solidFill>
                          <a:latin typeface="Tahoma" panose="020B0604030504040204" pitchFamily="34" charset="0"/>
                          <a:ea typeface="Tahoma" panose="020B0604030504040204" pitchFamily="34" charset="0"/>
                          <a:cs typeface="Tahoma" panose="020B0604030504040204" pitchFamily="34" charset="0"/>
                        </a:rPr>
                        <a:t>Malignant glands are lined by a single layer of cuboidal or low columnar epithelium with large n</a:t>
                      </a:r>
                      <a:r>
                        <a:rPr lang="en-US" sz="800" b="1" dirty="0">
                          <a:latin typeface="Tahoma" panose="020B0604030504040204" pitchFamily="34" charset="0"/>
                          <a:ea typeface="Tahoma" panose="020B0604030504040204" pitchFamily="34" charset="0"/>
                          <a:cs typeface="Tahoma" panose="020B0604030504040204" pitchFamily="34" charset="0"/>
                        </a:rPr>
                        <a:t>uclei and one or more large nucleoli.</a:t>
                      </a:r>
                    </a:p>
                    <a:p>
                      <a:pPr marL="285750" indent="-285750">
                        <a:buFont typeface="Arial" panose="020B0604020202020204" pitchFamily="34" charset="0"/>
                        <a:buChar char="•"/>
                      </a:pPr>
                      <a:r>
                        <a:rPr lang="en-US" sz="800" b="1" dirty="0">
                          <a:solidFill>
                            <a:prstClr val="black"/>
                          </a:solidFill>
                          <a:latin typeface="Tahoma" panose="020B0604030504040204" pitchFamily="34" charset="0"/>
                          <a:ea typeface="Tahoma" panose="020B0604030504040204" pitchFamily="34" charset="0"/>
                          <a:cs typeface="Tahoma" panose="020B0604030504040204" pitchFamily="34" charset="0"/>
                        </a:rPr>
                        <a:t>Basal cell layer typical of benign glands is absent</a:t>
                      </a:r>
                    </a:p>
                    <a:p>
                      <a:pPr marL="285750" indent="-285750">
                        <a:buFont typeface="Arial" panose="020B0604020202020204" pitchFamily="34" charset="0"/>
                        <a:buChar char="•"/>
                      </a:pPr>
                      <a:r>
                        <a:rPr lang="en-US" sz="800" b="1" dirty="0" err="1">
                          <a:solidFill>
                            <a:prstClr val="black"/>
                          </a:solidFill>
                          <a:latin typeface="Tahoma" panose="020B0604030504040204" pitchFamily="34" charset="0"/>
                          <a:ea typeface="Tahoma" panose="020B0604030504040204" pitchFamily="34" charset="0"/>
                          <a:cs typeface="Tahoma" panose="020B0604030504040204" pitchFamily="34" charset="0"/>
                        </a:rPr>
                        <a:t>Peri</a:t>
                      </a:r>
                      <a:r>
                        <a:rPr lang="en-US" sz="800" b="1" dirty="0">
                          <a:solidFill>
                            <a:prstClr val="black"/>
                          </a:solidFill>
                          <a:latin typeface="Tahoma" panose="020B0604030504040204" pitchFamily="34" charset="0"/>
                          <a:ea typeface="Tahoma" panose="020B0604030504040204" pitchFamily="34" charset="0"/>
                          <a:cs typeface="Tahoma" panose="020B0604030504040204" pitchFamily="34" charset="0"/>
                        </a:rPr>
                        <a:t>-neural invasion</a:t>
                      </a: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51435" marR="51435" marT="25718" marB="25718"/>
                </a:tc>
                <a:extLst>
                  <a:ext uri="{0D108BD9-81ED-4DB2-BD59-A6C34878D82A}">
                    <a16:rowId xmlns:a16="http://schemas.microsoft.com/office/drawing/2014/main" xmlns="" val="1661490522"/>
                  </a:ext>
                </a:extLst>
              </a:tr>
              <a:tr h="558030">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Diagnosis</a:t>
                      </a:r>
                    </a:p>
                  </a:txBody>
                  <a:tcPr marL="51435" marR="51435" marT="25718" marB="25718"/>
                </a:tc>
                <a:tc>
                  <a:txBody>
                    <a:bodyPr/>
                    <a:lstStyle/>
                    <a:p>
                      <a:pPr marL="285750" indent="-285750">
                        <a:buFont typeface="Arial" panose="020B0604020202020204" pitchFamily="34" charset="0"/>
                        <a:buChar cha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PSA (Prostate Specific Antigen) levels are important in the diagnosis and management of prostate cancer.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1" dirty="0">
                          <a:latin typeface="Tahoma" panose="020B0604030504040204" pitchFamily="34" charset="0"/>
                          <a:ea typeface="Tahoma" panose="020B0604030504040204" pitchFamily="34" charset="0"/>
                          <a:cs typeface="Tahoma" panose="020B0604030504040204" pitchFamily="34" charset="0"/>
                        </a:rPr>
                        <a:t>A trans-rectal needle biopsy is also required</a:t>
                      </a:r>
                    </a:p>
                  </a:txBody>
                  <a:tcPr marL="51435" marR="51435" marT="25718" marB="25718"/>
                </a:tc>
                <a:extLst>
                  <a:ext uri="{0D108BD9-81ED-4DB2-BD59-A6C34878D82A}">
                    <a16:rowId xmlns:a16="http://schemas.microsoft.com/office/drawing/2014/main" xmlns="" val="2131988019"/>
                  </a:ext>
                </a:extLst>
              </a:tr>
              <a:tr h="429254">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Clinical features</a:t>
                      </a:r>
                    </a:p>
                  </a:txBody>
                  <a:tcPr marL="51435" marR="51435" marT="25718" marB="25718"/>
                </a:tc>
                <a:tc>
                  <a:txBody>
                    <a:bodyPr/>
                    <a:lstStyle/>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Asymptomatic and are discovered incidentally</a:t>
                      </a: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Urinary symptoms occur late</a:t>
                      </a: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Back pain caused by vertebral metastases</a:t>
                      </a:r>
                    </a:p>
                  </a:txBody>
                  <a:tcPr marL="51435" marR="51435" marT="25718" marB="25718"/>
                </a:tc>
                <a:extLst>
                  <a:ext uri="{0D108BD9-81ED-4DB2-BD59-A6C34878D82A}">
                    <a16:rowId xmlns:a16="http://schemas.microsoft.com/office/drawing/2014/main" xmlns="" val="3125951023"/>
                  </a:ext>
                </a:extLst>
              </a:tr>
              <a:tr h="558030">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Risk factors </a:t>
                      </a:r>
                    </a:p>
                  </a:txBody>
                  <a:tcPr marL="51435" marR="51435" marT="25718" marB="25718"/>
                </a:tc>
                <a:tc>
                  <a:txBody>
                    <a:bodyPr/>
                    <a:lstStyle/>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Age </a:t>
                      </a: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Race</a:t>
                      </a: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Family history</a:t>
                      </a:r>
                    </a:p>
                    <a:p>
                      <a:pPr marL="285750" indent="-285750">
                        <a:buFont typeface="Arial" panose="020B0604020202020204" pitchFamily="34" charset="0"/>
                        <a:buChar char="•"/>
                      </a:pPr>
                      <a:r>
                        <a:rPr lang="en-US" sz="800" b="1" dirty="0">
                          <a:latin typeface="Tahoma" panose="020B0604030504040204" pitchFamily="34" charset="0"/>
                          <a:ea typeface="Tahoma" panose="020B0604030504040204" pitchFamily="34" charset="0"/>
                          <a:cs typeface="Tahoma" panose="020B0604030504040204" pitchFamily="34" charset="0"/>
                        </a:rPr>
                        <a:t>Hormone level (androgens) and environmental influences</a:t>
                      </a:r>
                    </a:p>
                  </a:txBody>
                  <a:tcPr marL="51435" marR="51435" marT="25718" marB="25718"/>
                </a:tc>
                <a:extLst>
                  <a:ext uri="{0D108BD9-81ED-4DB2-BD59-A6C34878D82A}">
                    <a16:rowId xmlns:a16="http://schemas.microsoft.com/office/drawing/2014/main" xmlns="" val="2146211335"/>
                  </a:ext>
                </a:extLst>
              </a:tr>
              <a:tr h="457572">
                <a:tc>
                  <a:txBody>
                    <a:bodyPr/>
                    <a:lstStyle/>
                    <a:p>
                      <a:pPr algn="ctr"/>
                      <a:endParaRPr lang="en-US" sz="800" b="1" dirty="0">
                        <a:latin typeface="Tahoma" panose="020B0604030504040204" pitchFamily="34" charset="0"/>
                        <a:ea typeface="Tahoma" panose="020B0604030504040204" pitchFamily="34" charset="0"/>
                        <a:cs typeface="Tahoma" panose="020B0604030504040204" pitchFamily="34" charset="0"/>
                      </a:endParaRPr>
                    </a:p>
                    <a:p>
                      <a:pPr algn="ctr"/>
                      <a:r>
                        <a:rPr lang="en-US" sz="800" b="1" dirty="0">
                          <a:latin typeface="Tahoma" panose="020B0604030504040204" pitchFamily="34" charset="0"/>
                          <a:ea typeface="Tahoma" panose="020B0604030504040204" pitchFamily="34" charset="0"/>
                          <a:cs typeface="Tahoma" panose="020B0604030504040204" pitchFamily="34" charset="0"/>
                        </a:rPr>
                        <a:t>Treatment</a:t>
                      </a:r>
                    </a:p>
                  </a:txBody>
                  <a:tcPr marL="51435" marR="51435" marT="25718" marB="25718"/>
                </a:tc>
                <a:tc>
                  <a:txBody>
                    <a:bodyPr/>
                    <a:lstStyle/>
                    <a:p>
                      <a:pPr marL="395478" indent="-285750" eaLnBrk="1" fontAlgn="auto" hangingPunct="1">
                        <a:lnSpc>
                          <a:spcPct val="80000"/>
                        </a:lnSpc>
                        <a:spcAft>
                          <a:spcPts val="0"/>
                        </a:spcAft>
                        <a:buClr>
                          <a:schemeClr val="tx1">
                            <a:lumMod val="85000"/>
                            <a:lumOff val="15000"/>
                          </a:schemeClr>
                        </a:buClr>
                        <a:buFont typeface="Arial" panose="020B0604020202020204" pitchFamily="34" charset="0"/>
                        <a:buChar char="•"/>
                        <a:defRPr/>
                      </a:pPr>
                      <a:endParaRPr lang="en-US" sz="800" b="1" dirty="0">
                        <a:latin typeface="Tahoma" panose="020B0604030504040204" pitchFamily="34" charset="0"/>
                        <a:ea typeface="Tahoma" panose="020B0604030504040204" pitchFamily="34" charset="0"/>
                        <a:cs typeface="Tahoma" panose="020B0604030504040204" pitchFamily="34" charset="0"/>
                      </a:endParaRPr>
                    </a:p>
                    <a:p>
                      <a:pPr marL="395478" indent="-285750" eaLnBrk="1" fontAlgn="auto" hangingPunct="1">
                        <a:lnSpc>
                          <a:spcPct val="80000"/>
                        </a:lnSpc>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Surgery</a:t>
                      </a:r>
                    </a:p>
                    <a:p>
                      <a:pPr marL="395478" indent="-285750" eaLnBrk="1" fontAlgn="auto" hangingPunct="1">
                        <a:lnSpc>
                          <a:spcPct val="80000"/>
                        </a:lnSpc>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Radiotherapy</a:t>
                      </a:r>
                    </a:p>
                    <a:p>
                      <a:pPr marL="395478" indent="-285750" eaLnBrk="1" fontAlgn="auto" hangingPunct="1">
                        <a:lnSpc>
                          <a:spcPct val="80000"/>
                        </a:lnSpc>
                        <a:spcAft>
                          <a:spcPts val="0"/>
                        </a:spcAft>
                        <a:buClr>
                          <a:schemeClr val="tx1">
                            <a:lumMod val="85000"/>
                            <a:lumOff val="15000"/>
                          </a:schemeClr>
                        </a:buClr>
                        <a:buFont typeface="Arial" panose="020B0604020202020204" pitchFamily="34" charset="0"/>
                        <a:buChar char="•"/>
                        <a:defRPr/>
                      </a:pPr>
                      <a:r>
                        <a:rPr lang="en-US" sz="800" b="1" dirty="0">
                          <a:latin typeface="Tahoma" panose="020B0604030504040204" pitchFamily="34" charset="0"/>
                          <a:ea typeface="Tahoma" panose="020B0604030504040204" pitchFamily="34" charset="0"/>
                          <a:cs typeface="Tahoma" panose="020B0604030504040204" pitchFamily="34" charset="0"/>
                        </a:rPr>
                        <a:t>Hormonal therapy</a:t>
                      </a:r>
                    </a:p>
                  </a:txBody>
                  <a:tcPr marL="51435" marR="51435" marT="25718" marB="25718"/>
                </a:tc>
                <a:extLst>
                  <a:ext uri="{0D108BD9-81ED-4DB2-BD59-A6C34878D82A}">
                    <a16:rowId xmlns:a16="http://schemas.microsoft.com/office/drawing/2014/main" xmlns="" val="412819248"/>
                  </a:ext>
                </a:extLst>
              </a:tr>
            </a:tbl>
          </a:graphicData>
        </a:graphic>
      </p:graphicFrame>
    </p:spTree>
    <p:extLst>
      <p:ext uri="{BB962C8B-B14F-4D97-AF65-F5344CB8AC3E}">
        <p14:creationId xmlns:p14="http://schemas.microsoft.com/office/powerpoint/2010/main" val="1583494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6307" y="140677"/>
            <a:ext cx="3083170" cy="400110"/>
          </a:xfrm>
          <a:prstGeom prst="rect">
            <a:avLst/>
          </a:prstGeom>
          <a:noFill/>
        </p:spPr>
        <p:txBody>
          <a:bodyPr wrap="square" rtlCol="0">
            <a:spAutoFit/>
          </a:bodyPr>
          <a:lstStyle/>
          <a:p>
            <a:r>
              <a:rPr lang="en-US" sz="2000" dirty="0" smtClean="0">
                <a:solidFill>
                  <a:schemeClr val="tx1">
                    <a:lumMod val="95000"/>
                    <a:lumOff val="5000"/>
                  </a:schemeClr>
                </a:solidFill>
                <a:latin typeface="Tahoma" charset="0"/>
                <a:ea typeface="Tahoma" charset="0"/>
                <a:cs typeface="Tahoma" charset="0"/>
              </a:rPr>
              <a:t>Questions</a:t>
            </a:r>
            <a:endParaRPr lang="en-US" sz="2000" dirty="0">
              <a:solidFill>
                <a:schemeClr val="tx1">
                  <a:lumMod val="95000"/>
                  <a:lumOff val="5000"/>
                </a:schemeClr>
              </a:solidFill>
              <a:latin typeface="Tahoma" charset="0"/>
              <a:ea typeface="Tahoma" charset="0"/>
              <a:cs typeface="Tahoma" charset="0"/>
            </a:endParaRPr>
          </a:p>
        </p:txBody>
      </p:sp>
      <p:cxnSp>
        <p:nvCxnSpPr>
          <p:cNvPr id="6" name="Straight Connector 5"/>
          <p:cNvCxnSpPr/>
          <p:nvPr/>
        </p:nvCxnSpPr>
        <p:spPr>
          <a:xfrm>
            <a:off x="2696308" y="515815"/>
            <a:ext cx="1242646" cy="0"/>
          </a:xfrm>
          <a:prstGeom prst="line">
            <a:avLst/>
          </a:prstGeom>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189571" y="915925"/>
            <a:ext cx="6668429" cy="7909858"/>
          </a:xfrm>
          <a:prstGeom prst="rect">
            <a:avLst/>
          </a:prstGeom>
          <a:noFill/>
        </p:spPr>
        <p:txBody>
          <a:bodyPr wrap="square" rtlCol="0">
            <a:spAutoFit/>
          </a:bodyPr>
          <a:lstStyle/>
          <a:p>
            <a:r>
              <a:rPr lang="en-US" sz="1400" dirty="0" smtClean="0">
                <a:latin typeface="Tahoma" charset="0"/>
                <a:ea typeface="Tahoma" charset="0"/>
                <a:cs typeface="Tahoma" charset="0"/>
              </a:rPr>
              <a:t>Q1) How to confirm the diagnosis of prostatic adenocarcinoma?</a:t>
            </a:r>
          </a:p>
          <a:p>
            <a:pPr marL="342900" indent="-342900">
              <a:buFont typeface="+mj-lt"/>
              <a:buAutoNum type="alphaUcPeriod"/>
            </a:pPr>
            <a:r>
              <a:rPr lang="en-US" sz="1400" dirty="0" smtClean="0">
                <a:latin typeface="Tahoma" charset="0"/>
                <a:ea typeface="Tahoma" charset="0"/>
                <a:cs typeface="Tahoma" charset="0"/>
              </a:rPr>
              <a:t>Transurethral resection of the prostate.</a:t>
            </a:r>
          </a:p>
          <a:p>
            <a:pPr marL="342900" indent="-342900">
              <a:buFont typeface="+mj-lt"/>
              <a:buAutoNum type="alphaUcPeriod"/>
            </a:pPr>
            <a:r>
              <a:rPr lang="en-US" sz="1400" dirty="0" smtClean="0">
                <a:latin typeface="Tahoma" charset="0"/>
                <a:ea typeface="Tahoma" charset="0"/>
                <a:cs typeface="Tahoma" charset="0"/>
              </a:rPr>
              <a:t>Per-rectal examination</a:t>
            </a:r>
          </a:p>
          <a:p>
            <a:pPr marL="342900" indent="-342900">
              <a:buFont typeface="+mj-lt"/>
              <a:buAutoNum type="alphaUcPeriod"/>
            </a:pPr>
            <a:r>
              <a:rPr lang="en-US" sz="1400" dirty="0" err="1" smtClean="0">
                <a:latin typeface="Tahoma" charset="0"/>
                <a:ea typeface="Tahoma" charset="0"/>
                <a:cs typeface="Tahoma" charset="0"/>
              </a:rPr>
              <a:t>Transrectal</a:t>
            </a:r>
            <a:r>
              <a:rPr lang="en-US" sz="1400" dirty="0" smtClean="0">
                <a:latin typeface="Tahoma" charset="0"/>
                <a:ea typeface="Tahoma" charset="0"/>
                <a:cs typeface="Tahoma" charset="0"/>
              </a:rPr>
              <a:t> needle biopsy</a:t>
            </a:r>
          </a:p>
          <a:p>
            <a:r>
              <a:rPr lang="en-US" sz="1200" dirty="0" smtClean="0">
                <a:solidFill>
                  <a:schemeClr val="bg1">
                    <a:lumMod val="50000"/>
                  </a:schemeClr>
                </a:solidFill>
                <a:latin typeface="Tahoma" charset="0"/>
                <a:ea typeface="Tahoma" charset="0"/>
                <a:cs typeface="Tahoma" charset="0"/>
              </a:rPr>
              <a:t>ANS: C</a:t>
            </a:r>
          </a:p>
          <a:p>
            <a:endParaRPr lang="en-US" sz="1400" dirty="0">
              <a:latin typeface="Tahoma" charset="0"/>
              <a:ea typeface="Tahoma" charset="0"/>
              <a:cs typeface="Tahoma" charset="0"/>
            </a:endParaRPr>
          </a:p>
          <a:p>
            <a:r>
              <a:rPr lang="en-US" sz="1400" dirty="0" smtClean="0">
                <a:latin typeface="Tahoma" charset="0"/>
                <a:ea typeface="Tahoma" charset="0"/>
                <a:cs typeface="Tahoma" charset="0"/>
              </a:rPr>
              <a:t>Q2) A 67 year old man is found to have a single, hard, irregular nodule within his prostate on rectal examination. A biopsy of this lesion reveals the presence of small glands lined by a single layer of cells with enlarged, prominent nucleoli. From what portion of the prostate did this lesion most likely originate?</a:t>
            </a:r>
          </a:p>
          <a:p>
            <a:pPr marL="342900" indent="-342900">
              <a:buFont typeface="+mj-lt"/>
              <a:buAutoNum type="alphaUcPeriod"/>
            </a:pPr>
            <a:r>
              <a:rPr lang="en-US" sz="1400" dirty="0" smtClean="0">
                <a:latin typeface="Tahoma" charset="0"/>
                <a:ea typeface="Tahoma" charset="0"/>
                <a:cs typeface="Tahoma" charset="0"/>
              </a:rPr>
              <a:t>Transitional zone</a:t>
            </a:r>
          </a:p>
          <a:p>
            <a:pPr marL="342900" indent="-342900">
              <a:buFont typeface="+mj-lt"/>
              <a:buAutoNum type="alphaUcPeriod"/>
            </a:pPr>
            <a:r>
              <a:rPr lang="en-US" sz="1400" dirty="0" err="1" smtClean="0">
                <a:latin typeface="Tahoma" charset="0"/>
                <a:ea typeface="Tahoma" charset="0"/>
                <a:cs typeface="Tahoma" charset="0"/>
              </a:rPr>
              <a:t>Periphral</a:t>
            </a:r>
            <a:r>
              <a:rPr lang="en-US" sz="1400" dirty="0" smtClean="0">
                <a:latin typeface="Tahoma" charset="0"/>
                <a:ea typeface="Tahoma" charset="0"/>
                <a:cs typeface="Tahoma" charset="0"/>
              </a:rPr>
              <a:t> zone</a:t>
            </a:r>
          </a:p>
          <a:p>
            <a:pPr marL="342900" indent="-342900">
              <a:buFont typeface="+mj-lt"/>
              <a:buAutoNum type="alphaUcPeriod"/>
            </a:pPr>
            <a:r>
              <a:rPr lang="en-US" sz="1400" dirty="0" err="1" smtClean="0">
                <a:latin typeface="Tahoma" charset="0"/>
                <a:ea typeface="Tahoma" charset="0"/>
                <a:cs typeface="Tahoma" charset="0"/>
              </a:rPr>
              <a:t>Periurethral</a:t>
            </a:r>
            <a:r>
              <a:rPr lang="en-US" sz="1400" dirty="0" smtClean="0">
                <a:latin typeface="Tahoma" charset="0"/>
                <a:ea typeface="Tahoma" charset="0"/>
                <a:cs typeface="Tahoma" charset="0"/>
              </a:rPr>
              <a:t> zone</a:t>
            </a:r>
          </a:p>
          <a:p>
            <a:pPr marL="342900" indent="-342900">
              <a:buFont typeface="+mj-lt"/>
              <a:buAutoNum type="alphaUcPeriod"/>
            </a:pPr>
            <a:r>
              <a:rPr lang="en-US" sz="1400" dirty="0" smtClean="0">
                <a:latin typeface="Tahoma" charset="0"/>
                <a:ea typeface="Tahoma" charset="0"/>
                <a:cs typeface="Tahoma" charset="0"/>
              </a:rPr>
              <a:t>Central zone</a:t>
            </a:r>
            <a:endParaRPr lang="en-US" sz="1400" dirty="0">
              <a:latin typeface="Tahoma" charset="0"/>
              <a:ea typeface="Tahoma" charset="0"/>
              <a:cs typeface="Tahoma" charset="0"/>
            </a:endParaRPr>
          </a:p>
          <a:p>
            <a:r>
              <a:rPr lang="en-US" sz="1200" dirty="0" smtClean="0">
                <a:solidFill>
                  <a:schemeClr val="bg1">
                    <a:lumMod val="50000"/>
                  </a:schemeClr>
                </a:solidFill>
                <a:latin typeface="Tahoma" charset="0"/>
                <a:ea typeface="Tahoma" charset="0"/>
                <a:cs typeface="Tahoma" charset="0"/>
              </a:rPr>
              <a:t>ANS: B</a:t>
            </a:r>
          </a:p>
          <a:p>
            <a:endParaRPr lang="en-US" sz="1400" dirty="0">
              <a:solidFill>
                <a:schemeClr val="bg1">
                  <a:lumMod val="50000"/>
                </a:schemeClr>
              </a:solidFill>
              <a:latin typeface="Tahoma" charset="0"/>
              <a:ea typeface="Tahoma" charset="0"/>
              <a:cs typeface="Tahoma" charset="0"/>
            </a:endParaRPr>
          </a:p>
          <a:p>
            <a:r>
              <a:rPr lang="en-US" sz="1400" dirty="0" smtClean="0">
                <a:latin typeface="Tahoma" charset="0"/>
                <a:ea typeface="Tahoma" charset="0"/>
                <a:cs typeface="Tahoma" charset="0"/>
              </a:rPr>
              <a:t>Q3) The </a:t>
            </a:r>
            <a:r>
              <a:rPr lang="en-US" sz="1400" u="sng" dirty="0" smtClean="0">
                <a:latin typeface="Tahoma" charset="0"/>
                <a:ea typeface="Tahoma" charset="0"/>
                <a:cs typeface="Tahoma" charset="0"/>
              </a:rPr>
              <a:t>essential</a:t>
            </a:r>
            <a:r>
              <a:rPr lang="en-US" sz="1400" dirty="0" smtClean="0">
                <a:latin typeface="Tahoma" charset="0"/>
                <a:ea typeface="Tahoma" charset="0"/>
                <a:cs typeface="Tahoma" charset="0"/>
              </a:rPr>
              <a:t> cause of Benign Prostatic Hyperplasia is:</a:t>
            </a:r>
          </a:p>
          <a:p>
            <a:pPr marL="342900" indent="-342900">
              <a:buFont typeface="+mj-lt"/>
              <a:buAutoNum type="alphaUcPeriod"/>
            </a:pPr>
            <a:r>
              <a:rPr lang="en-US" sz="1400" dirty="0" smtClean="0">
                <a:latin typeface="Tahoma" charset="0"/>
                <a:ea typeface="Tahoma" charset="0"/>
                <a:cs typeface="Tahoma" charset="0"/>
              </a:rPr>
              <a:t>Environment</a:t>
            </a:r>
          </a:p>
          <a:p>
            <a:pPr marL="342900" indent="-342900">
              <a:buFont typeface="+mj-lt"/>
              <a:buAutoNum type="alphaUcPeriod"/>
            </a:pPr>
            <a:r>
              <a:rPr lang="en-US" sz="1400" dirty="0" smtClean="0">
                <a:latin typeface="Tahoma" charset="0"/>
                <a:ea typeface="Tahoma" charset="0"/>
                <a:cs typeface="Tahoma" charset="0"/>
              </a:rPr>
              <a:t>Genetics</a:t>
            </a:r>
          </a:p>
          <a:p>
            <a:pPr marL="342900" indent="-342900">
              <a:buFont typeface="+mj-lt"/>
              <a:buAutoNum type="alphaUcPeriod"/>
            </a:pPr>
            <a:r>
              <a:rPr lang="en-US" sz="1400" dirty="0" smtClean="0">
                <a:latin typeface="Tahoma" charset="0"/>
                <a:ea typeface="Tahoma" charset="0"/>
                <a:cs typeface="Tahoma" charset="0"/>
              </a:rPr>
              <a:t>Unknown</a:t>
            </a:r>
          </a:p>
          <a:p>
            <a:pPr marL="342900" indent="-342900">
              <a:buFont typeface="+mj-lt"/>
              <a:buAutoNum type="alphaUcPeriod"/>
            </a:pPr>
            <a:r>
              <a:rPr lang="en-US" sz="1400" dirty="0" smtClean="0">
                <a:latin typeface="Tahoma" charset="0"/>
                <a:ea typeface="Tahoma" charset="0"/>
                <a:cs typeface="Tahoma" charset="0"/>
              </a:rPr>
              <a:t>Infection</a:t>
            </a:r>
            <a:endParaRPr lang="en-US" sz="1400" dirty="0">
              <a:latin typeface="Tahoma" charset="0"/>
              <a:ea typeface="Tahoma" charset="0"/>
              <a:cs typeface="Tahoma" charset="0"/>
            </a:endParaRPr>
          </a:p>
          <a:p>
            <a:r>
              <a:rPr lang="en-US" sz="1200" dirty="0" smtClean="0">
                <a:solidFill>
                  <a:schemeClr val="bg1">
                    <a:lumMod val="50000"/>
                  </a:schemeClr>
                </a:solidFill>
                <a:latin typeface="Tahoma" charset="0"/>
                <a:ea typeface="Tahoma" charset="0"/>
                <a:cs typeface="Tahoma" charset="0"/>
              </a:rPr>
              <a:t>ANS: C</a:t>
            </a:r>
          </a:p>
          <a:p>
            <a:endParaRPr lang="en-US" sz="1400" dirty="0">
              <a:latin typeface="Tahoma" charset="0"/>
              <a:ea typeface="Tahoma" charset="0"/>
              <a:cs typeface="Tahoma" charset="0"/>
            </a:endParaRPr>
          </a:p>
          <a:p>
            <a:r>
              <a:rPr lang="en-US" sz="1400" dirty="0" smtClean="0">
                <a:latin typeface="Tahoma" charset="0"/>
                <a:ea typeface="Tahoma" charset="0"/>
                <a:cs typeface="Tahoma" charset="0"/>
              </a:rPr>
              <a:t>Q4) In BPH, which of the following would lead to urethral obstruction?</a:t>
            </a:r>
          </a:p>
          <a:p>
            <a:pPr marL="342900" indent="-342900">
              <a:buFont typeface="+mj-lt"/>
              <a:buAutoNum type="alphaUcPeriod"/>
            </a:pPr>
            <a:r>
              <a:rPr lang="en-US" sz="1400" dirty="0" smtClean="0">
                <a:latin typeface="Tahoma" charset="0"/>
                <a:ea typeface="Tahoma" charset="0"/>
                <a:cs typeface="Tahoma" charset="0"/>
              </a:rPr>
              <a:t>Bladder hypertrophy</a:t>
            </a:r>
          </a:p>
          <a:p>
            <a:pPr marL="342900" indent="-342900">
              <a:buFont typeface="+mj-lt"/>
              <a:buAutoNum type="alphaUcPeriod"/>
            </a:pPr>
            <a:r>
              <a:rPr lang="en-US" sz="1400" dirty="0" smtClean="0">
                <a:latin typeface="Tahoma" charset="0"/>
                <a:ea typeface="Tahoma" charset="0"/>
                <a:cs typeface="Tahoma" charset="0"/>
              </a:rPr>
              <a:t>Kidney failure</a:t>
            </a:r>
          </a:p>
          <a:p>
            <a:pPr marL="342900" indent="-342900">
              <a:buFont typeface="+mj-lt"/>
              <a:buAutoNum type="alphaUcPeriod"/>
            </a:pPr>
            <a:r>
              <a:rPr lang="en-US" sz="1400" dirty="0" smtClean="0">
                <a:latin typeface="Tahoma" charset="0"/>
                <a:ea typeface="Tahoma" charset="0"/>
                <a:cs typeface="Tahoma" charset="0"/>
              </a:rPr>
              <a:t>Pyelonephritis</a:t>
            </a:r>
          </a:p>
          <a:p>
            <a:pPr marL="342900" indent="-342900">
              <a:buFont typeface="+mj-lt"/>
              <a:buAutoNum type="alphaUcPeriod"/>
            </a:pPr>
            <a:r>
              <a:rPr lang="en-US" sz="1400" dirty="0" err="1" smtClean="0">
                <a:latin typeface="Tahoma" charset="0"/>
                <a:ea typeface="Tahoma" charset="0"/>
                <a:cs typeface="Tahoma" charset="0"/>
              </a:rPr>
              <a:t>Nephrotic</a:t>
            </a:r>
            <a:r>
              <a:rPr lang="en-US" sz="1400" dirty="0" smtClean="0">
                <a:latin typeface="Tahoma" charset="0"/>
                <a:ea typeface="Tahoma" charset="0"/>
                <a:cs typeface="Tahoma" charset="0"/>
              </a:rPr>
              <a:t> syndrome</a:t>
            </a:r>
          </a:p>
          <a:p>
            <a:r>
              <a:rPr lang="en-US" sz="1200" dirty="0" smtClean="0">
                <a:solidFill>
                  <a:schemeClr val="bg1">
                    <a:lumMod val="50000"/>
                  </a:schemeClr>
                </a:solidFill>
                <a:latin typeface="Tahoma" charset="0"/>
                <a:ea typeface="Tahoma" charset="0"/>
                <a:cs typeface="Tahoma" charset="0"/>
              </a:rPr>
              <a:t>ANS: A</a:t>
            </a:r>
          </a:p>
          <a:p>
            <a:endParaRPr lang="en-US" sz="1400" dirty="0">
              <a:latin typeface="Tahoma" charset="0"/>
              <a:ea typeface="Tahoma" charset="0"/>
              <a:cs typeface="Tahoma" charset="0"/>
            </a:endParaRPr>
          </a:p>
          <a:p>
            <a:r>
              <a:rPr lang="en-US" sz="1400" dirty="0" smtClean="0">
                <a:latin typeface="Tahoma" charset="0"/>
                <a:ea typeface="Tahoma" charset="0"/>
                <a:cs typeface="Tahoma" charset="0"/>
              </a:rPr>
              <a:t>Q5) Mild cases of BPH may be treated with:</a:t>
            </a:r>
          </a:p>
          <a:p>
            <a:pPr marL="342900" indent="-342900">
              <a:buFont typeface="+mj-lt"/>
              <a:buAutoNum type="alphaUcPeriod"/>
            </a:pPr>
            <a:r>
              <a:rPr lang="en-US" sz="1400" dirty="0" smtClean="0">
                <a:latin typeface="Tahoma" charset="0"/>
                <a:ea typeface="Tahoma" charset="0"/>
                <a:cs typeface="Tahoma" charset="0"/>
              </a:rPr>
              <a:t>Alpha-blockers</a:t>
            </a:r>
          </a:p>
          <a:p>
            <a:pPr marL="342900" indent="-342900">
              <a:buFont typeface="+mj-lt"/>
              <a:buAutoNum type="alphaUcPeriod"/>
            </a:pPr>
            <a:r>
              <a:rPr lang="en-US" sz="1400" dirty="0" smtClean="0">
                <a:latin typeface="Tahoma" charset="0"/>
                <a:ea typeface="Tahoma" charset="0"/>
                <a:cs typeface="Tahoma" charset="0"/>
              </a:rPr>
              <a:t>5-alpha-reductae inhibitors</a:t>
            </a:r>
          </a:p>
          <a:p>
            <a:pPr marL="342900" indent="-342900">
              <a:buFont typeface="+mj-lt"/>
              <a:buAutoNum type="alphaUcPeriod"/>
            </a:pPr>
            <a:r>
              <a:rPr lang="en-US" sz="1400" dirty="0" smtClean="0">
                <a:latin typeface="Tahoma" charset="0"/>
                <a:ea typeface="Tahoma" charset="0"/>
                <a:cs typeface="Tahoma" charset="0"/>
              </a:rPr>
              <a:t>5-alpha-reductase agonists</a:t>
            </a:r>
          </a:p>
          <a:p>
            <a:pPr marL="342900" indent="-342900">
              <a:buFont typeface="+mj-lt"/>
              <a:buAutoNum type="alphaUcPeriod"/>
            </a:pPr>
            <a:r>
              <a:rPr lang="en-US" sz="1400" dirty="0" smtClean="0">
                <a:latin typeface="Tahoma" charset="0"/>
                <a:ea typeface="Tahoma" charset="0"/>
                <a:cs typeface="Tahoma" charset="0"/>
              </a:rPr>
              <a:t>Both A+B</a:t>
            </a:r>
          </a:p>
          <a:p>
            <a:r>
              <a:rPr lang="en-US" sz="1200" dirty="0" smtClean="0">
                <a:solidFill>
                  <a:schemeClr val="bg1">
                    <a:lumMod val="50000"/>
                  </a:schemeClr>
                </a:solidFill>
                <a:latin typeface="Tahoma" charset="0"/>
                <a:ea typeface="Tahoma" charset="0"/>
                <a:cs typeface="Tahoma" charset="0"/>
              </a:rPr>
              <a:t>ANS: D</a:t>
            </a:r>
          </a:p>
          <a:p>
            <a:endParaRPr lang="en-US" sz="1400" dirty="0">
              <a:latin typeface="Tahoma" charset="0"/>
              <a:ea typeface="Tahoma" charset="0"/>
              <a:cs typeface="Tahoma" charset="0"/>
            </a:endParaRPr>
          </a:p>
        </p:txBody>
      </p:sp>
    </p:spTree>
    <p:extLst>
      <p:ext uri="{BB962C8B-B14F-4D97-AF65-F5344CB8AC3E}">
        <p14:creationId xmlns:p14="http://schemas.microsoft.com/office/powerpoint/2010/main" val="932040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6307" y="140677"/>
            <a:ext cx="3083170" cy="400110"/>
          </a:xfrm>
          <a:prstGeom prst="rect">
            <a:avLst/>
          </a:prstGeom>
          <a:noFill/>
        </p:spPr>
        <p:txBody>
          <a:bodyPr wrap="square" rtlCol="0">
            <a:spAutoFit/>
          </a:bodyPr>
          <a:lstStyle/>
          <a:p>
            <a:r>
              <a:rPr lang="en-US" sz="2000" dirty="0" smtClean="0">
                <a:solidFill>
                  <a:schemeClr val="tx1">
                    <a:lumMod val="95000"/>
                    <a:lumOff val="5000"/>
                  </a:schemeClr>
                </a:solidFill>
                <a:latin typeface="Tahoma" charset="0"/>
                <a:ea typeface="Tahoma" charset="0"/>
                <a:cs typeface="Tahoma" charset="0"/>
              </a:rPr>
              <a:t>Questions</a:t>
            </a:r>
            <a:endParaRPr lang="en-US" sz="2000" dirty="0">
              <a:solidFill>
                <a:schemeClr val="tx1">
                  <a:lumMod val="95000"/>
                  <a:lumOff val="5000"/>
                </a:schemeClr>
              </a:solidFill>
              <a:latin typeface="Tahoma" charset="0"/>
              <a:ea typeface="Tahoma" charset="0"/>
              <a:cs typeface="Tahoma" charset="0"/>
            </a:endParaRPr>
          </a:p>
        </p:txBody>
      </p:sp>
      <p:cxnSp>
        <p:nvCxnSpPr>
          <p:cNvPr id="6" name="Straight Connector 5"/>
          <p:cNvCxnSpPr/>
          <p:nvPr/>
        </p:nvCxnSpPr>
        <p:spPr>
          <a:xfrm>
            <a:off x="2696308" y="515815"/>
            <a:ext cx="1242646" cy="0"/>
          </a:xfrm>
          <a:prstGeom prst="line">
            <a:avLst/>
          </a:prstGeom>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189571" y="915925"/>
            <a:ext cx="6668429" cy="6463308"/>
          </a:xfrm>
          <a:prstGeom prst="rect">
            <a:avLst/>
          </a:prstGeom>
          <a:noFill/>
        </p:spPr>
        <p:txBody>
          <a:bodyPr wrap="square" rtlCol="0">
            <a:spAutoFit/>
          </a:bodyPr>
          <a:lstStyle/>
          <a:p>
            <a:r>
              <a:rPr lang="en-US" sz="1400" dirty="0">
                <a:solidFill>
                  <a:srgbClr val="C00000"/>
                </a:solidFill>
                <a:latin typeface="Tahoma" charset="0"/>
                <a:ea typeface="Tahoma" charset="0"/>
                <a:cs typeface="Tahoma" charset="0"/>
              </a:rPr>
              <a:t>Q6) The diagnosis of BPH can be made with a per-rectal needle biopsy.</a:t>
            </a:r>
          </a:p>
          <a:p>
            <a:pPr marL="342900" indent="-342900">
              <a:buFont typeface="+mj-lt"/>
              <a:buAutoNum type="alphaUcPeriod"/>
            </a:pPr>
            <a:r>
              <a:rPr lang="en-US" sz="1400" dirty="0">
                <a:latin typeface="Tahoma" charset="0"/>
                <a:ea typeface="Tahoma" charset="0"/>
                <a:cs typeface="Tahoma" charset="0"/>
              </a:rPr>
              <a:t>True</a:t>
            </a:r>
          </a:p>
          <a:p>
            <a:pPr marL="342900" indent="-342900">
              <a:buFont typeface="+mj-lt"/>
              <a:buAutoNum type="alphaUcPeriod"/>
            </a:pPr>
            <a:r>
              <a:rPr lang="en-US" sz="1400" dirty="0">
                <a:latin typeface="Tahoma" charset="0"/>
                <a:ea typeface="Tahoma" charset="0"/>
                <a:cs typeface="Tahoma" charset="0"/>
              </a:rPr>
              <a:t>False</a:t>
            </a:r>
          </a:p>
          <a:p>
            <a:r>
              <a:rPr lang="en-US" sz="1200" dirty="0">
                <a:solidFill>
                  <a:schemeClr val="bg1">
                    <a:lumMod val="50000"/>
                  </a:schemeClr>
                </a:solidFill>
                <a:latin typeface="Tahoma" charset="0"/>
                <a:ea typeface="Tahoma" charset="0"/>
                <a:cs typeface="Tahoma" charset="0"/>
              </a:rPr>
              <a:t>ANS: </a:t>
            </a:r>
            <a:r>
              <a:rPr lang="en-US" sz="1200" dirty="0" smtClean="0">
                <a:solidFill>
                  <a:schemeClr val="bg1">
                    <a:lumMod val="50000"/>
                  </a:schemeClr>
                </a:solidFill>
                <a:latin typeface="Tahoma" charset="0"/>
                <a:ea typeface="Tahoma" charset="0"/>
                <a:cs typeface="Tahoma" charset="0"/>
              </a:rPr>
              <a:t>B</a:t>
            </a:r>
          </a:p>
          <a:p>
            <a:r>
              <a:rPr lang="en-US" sz="1200" dirty="0" smtClean="0">
                <a:solidFill>
                  <a:schemeClr val="bg1">
                    <a:lumMod val="50000"/>
                  </a:schemeClr>
                </a:solidFill>
                <a:latin typeface="Tahoma" charset="0"/>
                <a:ea typeface="Tahoma" charset="0"/>
                <a:cs typeface="Tahoma" charset="0"/>
              </a:rPr>
              <a:t>Confirmatory diagnosis of prostatic </a:t>
            </a:r>
            <a:r>
              <a:rPr lang="en-US" sz="1200" b="1" dirty="0" smtClean="0">
                <a:solidFill>
                  <a:schemeClr val="bg1">
                    <a:lumMod val="50000"/>
                  </a:schemeClr>
                </a:solidFill>
                <a:latin typeface="Tahoma" charset="0"/>
                <a:ea typeface="Tahoma" charset="0"/>
                <a:cs typeface="Tahoma" charset="0"/>
              </a:rPr>
              <a:t>adenocarcinoma</a:t>
            </a:r>
            <a:r>
              <a:rPr lang="en-US" sz="1200" dirty="0" smtClean="0">
                <a:solidFill>
                  <a:schemeClr val="bg1">
                    <a:lumMod val="50000"/>
                  </a:schemeClr>
                </a:solidFill>
                <a:latin typeface="Tahoma" charset="0"/>
                <a:ea typeface="Tahoma" charset="0"/>
                <a:cs typeface="Tahoma" charset="0"/>
              </a:rPr>
              <a:t> is made by </a:t>
            </a:r>
            <a:r>
              <a:rPr lang="en-US" sz="1200" u="sng" dirty="0" smtClean="0">
                <a:solidFill>
                  <a:schemeClr val="bg1">
                    <a:lumMod val="50000"/>
                  </a:schemeClr>
                </a:solidFill>
                <a:latin typeface="Tahoma" charset="0"/>
                <a:ea typeface="Tahoma" charset="0"/>
                <a:cs typeface="Tahoma" charset="0"/>
              </a:rPr>
              <a:t>per-rectal needle biopsy.</a:t>
            </a:r>
            <a:endParaRPr lang="en-US" sz="1200" dirty="0" smtClean="0">
              <a:solidFill>
                <a:schemeClr val="bg1">
                  <a:lumMod val="50000"/>
                </a:schemeClr>
              </a:solidFill>
              <a:latin typeface="Tahoma" charset="0"/>
              <a:ea typeface="Tahoma" charset="0"/>
              <a:cs typeface="Tahoma" charset="0"/>
            </a:endParaRPr>
          </a:p>
          <a:p>
            <a:endParaRPr lang="en-US" sz="1200" dirty="0">
              <a:solidFill>
                <a:schemeClr val="bg1">
                  <a:lumMod val="50000"/>
                </a:schemeClr>
              </a:solidFill>
              <a:latin typeface="Tahoma" charset="0"/>
              <a:ea typeface="Tahoma" charset="0"/>
              <a:cs typeface="Tahoma" charset="0"/>
            </a:endParaRPr>
          </a:p>
          <a:p>
            <a:r>
              <a:rPr lang="en-US" sz="1400" dirty="0" smtClean="0">
                <a:solidFill>
                  <a:srgbClr val="C00000"/>
                </a:solidFill>
                <a:latin typeface="Tahoma" charset="0"/>
                <a:ea typeface="Tahoma" charset="0"/>
                <a:cs typeface="Tahoma" charset="0"/>
              </a:rPr>
              <a:t>Q7) What is the most common location of </a:t>
            </a:r>
            <a:r>
              <a:rPr lang="en-US" sz="1400" u="sng" dirty="0" smtClean="0">
                <a:solidFill>
                  <a:srgbClr val="C00000"/>
                </a:solidFill>
                <a:latin typeface="Tahoma" charset="0"/>
                <a:ea typeface="Tahoma" charset="0"/>
                <a:cs typeface="Tahoma" charset="0"/>
              </a:rPr>
              <a:t>benign prostatic hyperplasia</a:t>
            </a:r>
            <a:r>
              <a:rPr lang="en-US" sz="1400" dirty="0" smtClean="0">
                <a:solidFill>
                  <a:srgbClr val="C00000"/>
                </a:solidFill>
                <a:latin typeface="Tahoma" charset="0"/>
                <a:ea typeface="Tahoma" charset="0"/>
                <a:cs typeface="Tahoma" charset="0"/>
              </a:rPr>
              <a:t>?</a:t>
            </a:r>
          </a:p>
          <a:p>
            <a:pPr marL="228600" indent="-228600">
              <a:buFont typeface="+mj-lt"/>
              <a:buAutoNum type="alphaUcPeriod"/>
            </a:pPr>
            <a:r>
              <a:rPr lang="en-US" sz="1400" dirty="0" smtClean="0">
                <a:latin typeface="Tahoma" charset="0"/>
                <a:ea typeface="Tahoma" charset="0"/>
                <a:cs typeface="Tahoma" charset="0"/>
              </a:rPr>
              <a:t>Peripheral zone</a:t>
            </a:r>
          </a:p>
          <a:p>
            <a:pPr marL="228600" indent="-228600">
              <a:buFont typeface="+mj-lt"/>
              <a:buAutoNum type="alphaUcPeriod"/>
            </a:pPr>
            <a:r>
              <a:rPr lang="en-US" sz="1400" dirty="0" smtClean="0">
                <a:latin typeface="Tahoma" charset="0"/>
                <a:ea typeface="Tahoma" charset="0"/>
                <a:cs typeface="Tahoma" charset="0"/>
              </a:rPr>
              <a:t>Transitional zone</a:t>
            </a:r>
          </a:p>
          <a:p>
            <a:pPr marL="228600" indent="-228600">
              <a:buFont typeface="+mj-lt"/>
              <a:buAutoNum type="alphaUcPeriod"/>
            </a:pPr>
            <a:r>
              <a:rPr lang="en-US" sz="1400" dirty="0" smtClean="0">
                <a:latin typeface="Tahoma" charset="0"/>
                <a:ea typeface="Tahoma" charset="0"/>
                <a:cs typeface="Tahoma" charset="0"/>
              </a:rPr>
              <a:t>None of the above</a:t>
            </a:r>
          </a:p>
          <a:p>
            <a:r>
              <a:rPr lang="en-US" sz="1200" dirty="0" smtClean="0">
                <a:solidFill>
                  <a:schemeClr val="bg1">
                    <a:lumMod val="50000"/>
                  </a:schemeClr>
                </a:solidFill>
                <a:latin typeface="Tahoma" charset="0"/>
                <a:ea typeface="Tahoma" charset="0"/>
                <a:cs typeface="Tahoma" charset="0"/>
              </a:rPr>
              <a:t>ANS: B</a:t>
            </a:r>
          </a:p>
          <a:p>
            <a:endParaRPr lang="en-US" sz="1200" dirty="0">
              <a:solidFill>
                <a:schemeClr val="bg1">
                  <a:lumMod val="50000"/>
                </a:schemeClr>
              </a:solidFill>
              <a:latin typeface="Tahoma" charset="0"/>
              <a:ea typeface="Tahoma" charset="0"/>
              <a:cs typeface="Tahoma" charset="0"/>
            </a:endParaRPr>
          </a:p>
          <a:p>
            <a:r>
              <a:rPr lang="en-US" sz="1400" dirty="0" smtClean="0">
                <a:solidFill>
                  <a:srgbClr val="C00000"/>
                </a:solidFill>
                <a:latin typeface="Tahoma" charset="0"/>
                <a:ea typeface="Tahoma" charset="0"/>
                <a:cs typeface="Tahoma" charset="0"/>
              </a:rPr>
              <a:t>Q8) What is the most common location of </a:t>
            </a:r>
            <a:r>
              <a:rPr lang="en-US" sz="1400" u="sng" dirty="0" smtClean="0">
                <a:solidFill>
                  <a:srgbClr val="C00000"/>
                </a:solidFill>
                <a:latin typeface="Tahoma" charset="0"/>
                <a:ea typeface="Tahoma" charset="0"/>
                <a:cs typeface="Tahoma" charset="0"/>
              </a:rPr>
              <a:t>prostatic adenocarcinoma</a:t>
            </a:r>
            <a:r>
              <a:rPr lang="en-US" sz="1400" dirty="0" smtClean="0">
                <a:solidFill>
                  <a:srgbClr val="C00000"/>
                </a:solidFill>
                <a:latin typeface="Tahoma" charset="0"/>
                <a:ea typeface="Tahoma" charset="0"/>
                <a:cs typeface="Tahoma" charset="0"/>
              </a:rPr>
              <a:t>?</a:t>
            </a:r>
          </a:p>
          <a:p>
            <a:pPr marL="228600" indent="-228600">
              <a:buFont typeface="+mj-lt"/>
              <a:buAutoNum type="alphaUcPeriod"/>
            </a:pPr>
            <a:r>
              <a:rPr lang="en-US" sz="1400" dirty="0">
                <a:latin typeface="Tahoma" charset="0"/>
                <a:ea typeface="Tahoma" charset="0"/>
                <a:cs typeface="Tahoma" charset="0"/>
              </a:rPr>
              <a:t>Peripheral zone</a:t>
            </a:r>
          </a:p>
          <a:p>
            <a:pPr marL="228600" indent="-228600">
              <a:buFont typeface="+mj-lt"/>
              <a:buAutoNum type="alphaUcPeriod"/>
            </a:pPr>
            <a:r>
              <a:rPr lang="en-US" sz="1400" dirty="0">
                <a:latin typeface="Tahoma" charset="0"/>
                <a:ea typeface="Tahoma" charset="0"/>
                <a:cs typeface="Tahoma" charset="0"/>
              </a:rPr>
              <a:t>Transitional zone</a:t>
            </a:r>
          </a:p>
          <a:p>
            <a:pPr marL="228600" indent="-228600">
              <a:buFont typeface="+mj-lt"/>
              <a:buAutoNum type="alphaUcPeriod"/>
            </a:pPr>
            <a:r>
              <a:rPr lang="en-US" sz="1400" dirty="0">
                <a:latin typeface="Tahoma" charset="0"/>
                <a:ea typeface="Tahoma" charset="0"/>
                <a:cs typeface="Tahoma" charset="0"/>
              </a:rPr>
              <a:t>None of the above</a:t>
            </a:r>
          </a:p>
          <a:p>
            <a:r>
              <a:rPr lang="en-US" sz="1200" dirty="0" smtClean="0">
                <a:solidFill>
                  <a:schemeClr val="bg1">
                    <a:lumMod val="50000"/>
                  </a:schemeClr>
                </a:solidFill>
                <a:latin typeface="Tahoma" charset="0"/>
                <a:ea typeface="Tahoma" charset="0"/>
                <a:cs typeface="Tahoma" charset="0"/>
              </a:rPr>
              <a:t>ANS: A</a:t>
            </a:r>
          </a:p>
          <a:p>
            <a:endParaRPr lang="en-US" sz="1200" dirty="0">
              <a:solidFill>
                <a:schemeClr val="bg1">
                  <a:lumMod val="50000"/>
                </a:schemeClr>
              </a:solidFill>
              <a:latin typeface="Tahoma" charset="0"/>
              <a:ea typeface="Tahoma" charset="0"/>
              <a:cs typeface="Tahoma" charset="0"/>
            </a:endParaRPr>
          </a:p>
          <a:p>
            <a:r>
              <a:rPr lang="en-US" sz="1400" dirty="0" smtClean="0">
                <a:solidFill>
                  <a:srgbClr val="C00000"/>
                </a:solidFill>
                <a:latin typeface="Tahoma" charset="0"/>
                <a:ea typeface="Tahoma" charset="0"/>
                <a:cs typeface="Tahoma" charset="0"/>
              </a:rPr>
              <a:t>Q9) Microscopic examination of a prostatic adenocarcinoma shows glands that have two layers.</a:t>
            </a:r>
          </a:p>
          <a:p>
            <a:pPr marL="342900" indent="-342900">
              <a:buFont typeface="+mj-lt"/>
              <a:buAutoNum type="alphaUcPeriod"/>
            </a:pPr>
            <a:r>
              <a:rPr lang="en-US" sz="1400" dirty="0" smtClean="0">
                <a:latin typeface="Tahoma" charset="0"/>
                <a:ea typeface="Tahoma" charset="0"/>
                <a:cs typeface="Tahoma" charset="0"/>
              </a:rPr>
              <a:t>True</a:t>
            </a:r>
          </a:p>
          <a:p>
            <a:pPr marL="342900" indent="-342900">
              <a:buFont typeface="+mj-lt"/>
              <a:buAutoNum type="alphaUcPeriod"/>
            </a:pPr>
            <a:r>
              <a:rPr lang="en-US" sz="1400" dirty="0" smtClean="0">
                <a:latin typeface="Tahoma" charset="0"/>
                <a:ea typeface="Tahoma" charset="0"/>
                <a:cs typeface="Tahoma" charset="0"/>
              </a:rPr>
              <a:t>False</a:t>
            </a:r>
          </a:p>
          <a:p>
            <a:r>
              <a:rPr lang="en-US" sz="1200" dirty="0" smtClean="0">
                <a:solidFill>
                  <a:schemeClr val="bg1">
                    <a:lumMod val="50000"/>
                  </a:schemeClr>
                </a:solidFill>
                <a:latin typeface="Tahoma" charset="0"/>
                <a:ea typeface="Tahoma" charset="0"/>
                <a:cs typeface="Tahoma" charset="0"/>
              </a:rPr>
              <a:t>ANS: B</a:t>
            </a:r>
          </a:p>
          <a:p>
            <a:endParaRPr lang="en-US" sz="1200" dirty="0">
              <a:solidFill>
                <a:schemeClr val="bg1">
                  <a:lumMod val="50000"/>
                </a:schemeClr>
              </a:solidFill>
              <a:latin typeface="Tahoma" charset="0"/>
              <a:ea typeface="Tahoma" charset="0"/>
              <a:cs typeface="Tahoma" charset="0"/>
            </a:endParaRPr>
          </a:p>
          <a:p>
            <a:r>
              <a:rPr lang="en-US" sz="1400" dirty="0" smtClean="0">
                <a:solidFill>
                  <a:srgbClr val="C00000"/>
                </a:solidFill>
                <a:latin typeface="Tahoma" charset="0"/>
                <a:ea typeface="Tahoma" charset="0"/>
                <a:cs typeface="Tahoma" charset="0"/>
              </a:rPr>
              <a:t>Q10) 60 years old man comes to the clinic complaining of back pain. His scan shows metastasis to the vertebrae. What is the most likely site of primary tumor?</a:t>
            </a:r>
          </a:p>
          <a:p>
            <a:pPr marL="228600" indent="-228600">
              <a:buFont typeface="+mj-lt"/>
              <a:buAutoNum type="alphaUcPeriod"/>
            </a:pPr>
            <a:r>
              <a:rPr lang="en-US" sz="1400" dirty="0" smtClean="0">
                <a:latin typeface="Tahoma" charset="0"/>
                <a:ea typeface="Tahoma" charset="0"/>
                <a:cs typeface="Tahoma" charset="0"/>
              </a:rPr>
              <a:t>Kidney</a:t>
            </a:r>
          </a:p>
          <a:p>
            <a:pPr marL="228600" indent="-228600">
              <a:buFont typeface="+mj-lt"/>
              <a:buAutoNum type="alphaUcPeriod"/>
            </a:pPr>
            <a:r>
              <a:rPr lang="en-US" sz="1400" dirty="0" smtClean="0">
                <a:latin typeface="Tahoma" charset="0"/>
                <a:ea typeface="Tahoma" charset="0"/>
                <a:cs typeface="Tahoma" charset="0"/>
              </a:rPr>
              <a:t>Liver</a:t>
            </a:r>
          </a:p>
          <a:p>
            <a:pPr marL="228600" indent="-228600">
              <a:buFont typeface="+mj-lt"/>
              <a:buAutoNum type="alphaUcPeriod"/>
            </a:pPr>
            <a:r>
              <a:rPr lang="en-US" sz="1400" dirty="0" smtClean="0">
                <a:latin typeface="Tahoma" charset="0"/>
                <a:ea typeface="Tahoma" charset="0"/>
                <a:cs typeface="Tahoma" charset="0"/>
              </a:rPr>
              <a:t>Bladder</a:t>
            </a:r>
          </a:p>
          <a:p>
            <a:pPr marL="228600" indent="-228600">
              <a:buFont typeface="+mj-lt"/>
              <a:buAutoNum type="alphaUcPeriod"/>
            </a:pPr>
            <a:r>
              <a:rPr lang="en-US" sz="1400" dirty="0" smtClean="0">
                <a:latin typeface="Tahoma" charset="0"/>
                <a:ea typeface="Tahoma" charset="0"/>
                <a:cs typeface="Tahoma" charset="0"/>
              </a:rPr>
              <a:t>Prostate gland</a:t>
            </a:r>
          </a:p>
          <a:p>
            <a:r>
              <a:rPr lang="en-US" sz="1200" dirty="0" smtClean="0">
                <a:solidFill>
                  <a:schemeClr val="bg1">
                    <a:lumMod val="50000"/>
                  </a:schemeClr>
                </a:solidFill>
                <a:latin typeface="Tahoma" charset="0"/>
                <a:ea typeface="Tahoma" charset="0"/>
                <a:cs typeface="Tahoma" charset="0"/>
              </a:rPr>
              <a:t>ANS: D</a:t>
            </a:r>
            <a:endParaRPr lang="en-US" sz="1200" dirty="0">
              <a:solidFill>
                <a:schemeClr val="bg1">
                  <a:lumMod val="50000"/>
                </a:schemeClr>
              </a:solidFill>
              <a:latin typeface="Tahoma" charset="0"/>
              <a:ea typeface="Tahoma" charset="0"/>
              <a:cs typeface="Tahoma" charset="0"/>
            </a:endParaRPr>
          </a:p>
        </p:txBody>
      </p:sp>
    </p:spTree>
    <p:extLst>
      <p:ext uri="{BB962C8B-B14F-4D97-AF65-F5344CB8AC3E}">
        <p14:creationId xmlns:p14="http://schemas.microsoft.com/office/powerpoint/2010/main" val="227159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6307" y="140677"/>
            <a:ext cx="3083170" cy="400110"/>
          </a:xfrm>
          <a:prstGeom prst="rect">
            <a:avLst/>
          </a:prstGeom>
          <a:noFill/>
        </p:spPr>
        <p:txBody>
          <a:bodyPr wrap="square" rtlCol="0">
            <a:spAutoFit/>
          </a:bodyPr>
          <a:lstStyle/>
          <a:p>
            <a:r>
              <a:rPr lang="en-US" sz="2000" dirty="0" smtClean="0">
                <a:solidFill>
                  <a:schemeClr val="tx1">
                    <a:lumMod val="95000"/>
                    <a:lumOff val="5000"/>
                  </a:schemeClr>
                </a:solidFill>
                <a:latin typeface="Tahoma" charset="0"/>
                <a:ea typeface="Tahoma" charset="0"/>
                <a:cs typeface="Tahoma" charset="0"/>
              </a:rPr>
              <a:t>Questions</a:t>
            </a:r>
            <a:endParaRPr lang="en-US" sz="2000" dirty="0">
              <a:solidFill>
                <a:schemeClr val="tx1">
                  <a:lumMod val="95000"/>
                  <a:lumOff val="5000"/>
                </a:schemeClr>
              </a:solidFill>
              <a:latin typeface="Tahoma" charset="0"/>
              <a:ea typeface="Tahoma" charset="0"/>
              <a:cs typeface="Tahoma" charset="0"/>
            </a:endParaRPr>
          </a:p>
        </p:txBody>
      </p:sp>
      <p:cxnSp>
        <p:nvCxnSpPr>
          <p:cNvPr id="6" name="Straight Connector 5"/>
          <p:cNvCxnSpPr/>
          <p:nvPr/>
        </p:nvCxnSpPr>
        <p:spPr>
          <a:xfrm>
            <a:off x="2696308" y="515815"/>
            <a:ext cx="1242646" cy="0"/>
          </a:xfrm>
          <a:prstGeom prst="line">
            <a:avLst/>
          </a:prstGeom>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189571" y="915925"/>
            <a:ext cx="6668429" cy="4862870"/>
          </a:xfrm>
          <a:prstGeom prst="rect">
            <a:avLst/>
          </a:prstGeom>
          <a:noFill/>
        </p:spPr>
        <p:txBody>
          <a:bodyPr wrap="square" rtlCol="0">
            <a:spAutoFit/>
          </a:bodyPr>
          <a:lstStyle/>
          <a:p>
            <a:r>
              <a:rPr lang="en-US" sz="1400" dirty="0" smtClean="0">
                <a:latin typeface="Tahoma" charset="0"/>
                <a:ea typeface="Tahoma" charset="0"/>
                <a:cs typeface="Tahoma" charset="0"/>
              </a:rPr>
              <a:t>Q11) </a:t>
            </a:r>
            <a:r>
              <a:rPr lang="en-US" sz="1400" dirty="0">
                <a:latin typeface="Tahoma" charset="0"/>
                <a:ea typeface="Tahoma" charset="0"/>
                <a:cs typeface="Tahoma" charset="0"/>
              </a:rPr>
              <a:t>Which of the following is the most important mediator of BPH?</a:t>
            </a:r>
          </a:p>
          <a:p>
            <a:r>
              <a:rPr lang="en-US" sz="1400" dirty="0">
                <a:latin typeface="Tahoma" charset="0"/>
                <a:ea typeface="Tahoma" charset="0"/>
                <a:cs typeface="Tahoma" charset="0"/>
              </a:rPr>
              <a:t>A- Estrogen.</a:t>
            </a:r>
          </a:p>
          <a:p>
            <a:r>
              <a:rPr lang="en-US" sz="1400" dirty="0">
                <a:latin typeface="Tahoma" charset="0"/>
                <a:ea typeface="Tahoma" charset="0"/>
                <a:cs typeface="Tahoma" charset="0"/>
              </a:rPr>
              <a:t>B- DHT.</a:t>
            </a:r>
          </a:p>
          <a:p>
            <a:r>
              <a:rPr lang="en-US" sz="1400" dirty="0">
                <a:latin typeface="Tahoma" charset="0"/>
                <a:ea typeface="Tahoma" charset="0"/>
                <a:cs typeface="Tahoma" charset="0"/>
              </a:rPr>
              <a:t>C- Testosterone. </a:t>
            </a:r>
          </a:p>
          <a:p>
            <a:r>
              <a:rPr lang="en-US" sz="1400" dirty="0">
                <a:latin typeface="Tahoma" charset="0"/>
                <a:ea typeface="Tahoma" charset="0"/>
                <a:cs typeface="Tahoma" charset="0"/>
              </a:rPr>
              <a:t>D- DHET.</a:t>
            </a:r>
          </a:p>
          <a:p>
            <a:r>
              <a:rPr lang="en-US" sz="1200" dirty="0">
                <a:solidFill>
                  <a:schemeClr val="bg1">
                    <a:lumMod val="50000"/>
                  </a:schemeClr>
                </a:solidFill>
                <a:latin typeface="Tahoma" charset="0"/>
                <a:ea typeface="Tahoma" charset="0"/>
                <a:cs typeface="Tahoma" charset="0"/>
              </a:rPr>
              <a:t>ANS: </a:t>
            </a:r>
            <a:r>
              <a:rPr lang="en-US" sz="1200" dirty="0" smtClean="0">
                <a:solidFill>
                  <a:schemeClr val="bg1">
                    <a:lumMod val="50000"/>
                  </a:schemeClr>
                </a:solidFill>
                <a:latin typeface="Tahoma" charset="0"/>
                <a:ea typeface="Tahoma" charset="0"/>
                <a:cs typeface="Tahoma" charset="0"/>
              </a:rPr>
              <a:t>B</a:t>
            </a:r>
          </a:p>
          <a:p>
            <a:endParaRPr lang="en-US" sz="1200" dirty="0">
              <a:solidFill>
                <a:schemeClr val="bg1">
                  <a:lumMod val="50000"/>
                </a:schemeClr>
              </a:solidFill>
              <a:latin typeface="Tahoma" charset="0"/>
              <a:ea typeface="Tahoma" charset="0"/>
              <a:cs typeface="Tahoma" charset="0"/>
            </a:endParaRPr>
          </a:p>
          <a:p>
            <a:r>
              <a:rPr lang="en-US" sz="1400" dirty="0" smtClean="0">
                <a:latin typeface="Tahoma" charset="0"/>
                <a:ea typeface="Tahoma" charset="0"/>
                <a:cs typeface="Tahoma" charset="0"/>
              </a:rPr>
              <a:t>Q12) </a:t>
            </a:r>
            <a:r>
              <a:rPr lang="en-US" sz="1400" dirty="0">
                <a:latin typeface="Tahoma" panose="020B0604030504040204" pitchFamily="34" charset="0"/>
                <a:ea typeface="Tahoma" panose="020B0604030504040204" pitchFamily="34" charset="0"/>
                <a:cs typeface="Tahoma" panose="020B0604030504040204" pitchFamily="34" charset="0"/>
              </a:rPr>
              <a:t>50-year-old male came to the hospital for a routine check up. He was found to have a prostatic cancer. What was the most likely way of diagnosing it?</a:t>
            </a:r>
          </a:p>
          <a:p>
            <a:r>
              <a:rPr lang="en-US" sz="1400" dirty="0">
                <a:latin typeface="Tahoma" panose="020B0604030504040204" pitchFamily="34" charset="0"/>
                <a:ea typeface="Tahoma" panose="020B0604030504040204" pitchFamily="34" charset="0"/>
                <a:cs typeface="Tahoma" panose="020B0604030504040204" pitchFamily="34" charset="0"/>
              </a:rPr>
              <a:t>A- Digital rectal examination.</a:t>
            </a:r>
          </a:p>
          <a:p>
            <a:r>
              <a:rPr lang="en-US" sz="1400" dirty="0">
                <a:latin typeface="Tahoma" panose="020B0604030504040204" pitchFamily="34" charset="0"/>
                <a:ea typeface="Tahoma" panose="020B0604030504040204" pitchFamily="34" charset="0"/>
                <a:cs typeface="Tahoma" panose="020B0604030504040204" pitchFamily="34" charset="0"/>
              </a:rPr>
              <a:t>B- Elevated PSA level.</a:t>
            </a:r>
          </a:p>
          <a:p>
            <a:r>
              <a:rPr lang="en-US" sz="1400" dirty="0">
                <a:latin typeface="Tahoma" panose="020B0604030504040204" pitchFamily="34" charset="0"/>
                <a:ea typeface="Tahoma" panose="020B0604030504040204" pitchFamily="34" charset="0"/>
                <a:cs typeface="Tahoma" panose="020B0604030504040204" pitchFamily="34" charset="0"/>
              </a:rPr>
              <a:t>C- Elevated DHT levels.</a:t>
            </a:r>
          </a:p>
          <a:p>
            <a:r>
              <a:rPr lang="en-US" sz="1400" dirty="0">
                <a:latin typeface="Tahoma" panose="020B0604030504040204" pitchFamily="34" charset="0"/>
                <a:ea typeface="Tahoma" panose="020B0604030504040204" pitchFamily="34" charset="0"/>
                <a:cs typeface="Tahoma" panose="020B0604030504040204" pitchFamily="34" charset="0"/>
              </a:rPr>
              <a:t>D- Low sperm count.</a:t>
            </a:r>
          </a:p>
          <a:p>
            <a:r>
              <a:rPr lang="en-US" sz="1200" dirty="0">
                <a:solidFill>
                  <a:schemeClr val="bg1">
                    <a:lumMod val="50000"/>
                  </a:schemeClr>
                </a:solidFill>
                <a:latin typeface="Tahoma" charset="0"/>
                <a:ea typeface="Tahoma" charset="0"/>
                <a:cs typeface="Tahoma" charset="0"/>
              </a:rPr>
              <a:t>ANS: B</a:t>
            </a:r>
          </a:p>
          <a:p>
            <a:endParaRPr lang="en-US" sz="1200" dirty="0" smtClean="0">
              <a:solidFill>
                <a:schemeClr val="bg1">
                  <a:lumMod val="50000"/>
                </a:schemeClr>
              </a:solidFill>
              <a:latin typeface="Tahoma" charset="0"/>
              <a:ea typeface="Tahoma" charset="0"/>
              <a:cs typeface="Tahoma" charset="0"/>
            </a:endParaRPr>
          </a:p>
          <a:p>
            <a:r>
              <a:rPr lang="en-US" sz="1400" dirty="0" smtClean="0">
                <a:latin typeface="Tahoma" charset="0"/>
                <a:ea typeface="Tahoma" charset="0"/>
                <a:cs typeface="Tahoma" charset="0"/>
              </a:rPr>
              <a:t>Q13) </a:t>
            </a:r>
            <a:r>
              <a:rPr lang="en-US" sz="1400" dirty="0">
                <a:latin typeface="Tahoma" charset="0"/>
                <a:ea typeface="Tahoma" charset="0"/>
                <a:cs typeface="Tahoma" charset="0"/>
              </a:rPr>
              <a:t>Which of the following is a limitation of the test used in the previous question? </a:t>
            </a:r>
          </a:p>
          <a:p>
            <a:r>
              <a:rPr lang="en-US" sz="1400" dirty="0">
                <a:latin typeface="Tahoma" charset="0"/>
                <a:ea typeface="Tahoma" charset="0"/>
                <a:cs typeface="Tahoma" charset="0"/>
              </a:rPr>
              <a:t>A- Non-organ specific.</a:t>
            </a:r>
          </a:p>
          <a:p>
            <a:r>
              <a:rPr lang="en-US" sz="1400" dirty="0">
                <a:latin typeface="Tahoma" charset="0"/>
                <a:ea typeface="Tahoma" charset="0"/>
                <a:cs typeface="Tahoma" charset="0"/>
              </a:rPr>
              <a:t>B- Non-cancer specific.</a:t>
            </a:r>
          </a:p>
          <a:p>
            <a:r>
              <a:rPr lang="en-US" sz="1400" dirty="0">
                <a:latin typeface="Tahoma" charset="0"/>
                <a:ea typeface="Tahoma" charset="0"/>
                <a:cs typeface="Tahoma" charset="0"/>
              </a:rPr>
              <a:t>C- Causes infertility.</a:t>
            </a:r>
          </a:p>
          <a:p>
            <a:r>
              <a:rPr lang="en-US" sz="1400" dirty="0">
                <a:latin typeface="Tahoma" charset="0"/>
                <a:ea typeface="Tahoma" charset="0"/>
                <a:cs typeface="Tahoma" charset="0"/>
              </a:rPr>
              <a:t>D- Inadequate for follow up.</a:t>
            </a:r>
          </a:p>
          <a:p>
            <a:r>
              <a:rPr lang="en-US" sz="1200" dirty="0">
                <a:solidFill>
                  <a:schemeClr val="bg1">
                    <a:lumMod val="50000"/>
                  </a:schemeClr>
                </a:solidFill>
                <a:latin typeface="Tahoma" charset="0"/>
                <a:ea typeface="Tahoma" charset="0"/>
                <a:cs typeface="Tahoma" charset="0"/>
              </a:rPr>
              <a:t>ANS: B</a:t>
            </a:r>
          </a:p>
          <a:p>
            <a:endParaRPr lang="en-US" sz="1200" dirty="0">
              <a:solidFill>
                <a:schemeClr val="bg1">
                  <a:lumMod val="50000"/>
                </a:schemeClr>
              </a:solidFill>
              <a:latin typeface="Tahoma" charset="0"/>
              <a:ea typeface="Tahoma" charset="0"/>
              <a:cs typeface="Tahoma" charset="0"/>
            </a:endParaRPr>
          </a:p>
        </p:txBody>
      </p:sp>
    </p:spTree>
    <p:extLst>
      <p:ext uri="{BB962C8B-B14F-4D97-AF65-F5344CB8AC3E}">
        <p14:creationId xmlns:p14="http://schemas.microsoft.com/office/powerpoint/2010/main" val="139282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p:nvPr/>
        </p:nvSpPr>
        <p:spPr>
          <a:xfrm>
            <a:off x="193040" y="195918"/>
            <a:ext cx="6471920" cy="73850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x-none" sz="1800" b="1">
                <a:effectLst/>
                <a:latin typeface="Calibri"/>
                <a:ea typeface="Calibri"/>
                <a:cs typeface="Calibri Light"/>
              </a:rPr>
              <a:t>حسبي </a:t>
            </a:r>
            <a:r>
              <a:rPr lang="x-none" sz="1800" b="1">
                <a:solidFill>
                  <a:srgbClr val="FF0000"/>
                </a:solidFill>
                <a:effectLst/>
                <a:latin typeface="Calibri"/>
                <a:ea typeface="Calibri"/>
                <a:cs typeface="Calibri Light"/>
              </a:rPr>
              <a:t>الله</a:t>
            </a:r>
            <a:r>
              <a:rPr lang="x-none" sz="1800" b="1">
                <a:effectLst/>
                <a:latin typeface="Calibri"/>
                <a:ea typeface="Calibri"/>
                <a:cs typeface="Calibri Light"/>
              </a:rPr>
              <a:t> لا إله إلَّا هو عليه توكلت وهو رب العرش العظيم.</a:t>
            </a:r>
            <a:endParaRPr lang="en-US" sz="1100">
              <a:effectLst/>
              <a:latin typeface="Calibri"/>
              <a:ea typeface="Calibri"/>
              <a:cs typeface="Arial"/>
            </a:endParaRPr>
          </a:p>
        </p:txBody>
      </p:sp>
      <p:sp>
        <p:nvSpPr>
          <p:cNvPr id="3" name="Text Box 52247"/>
          <p:cNvSpPr txBox="1"/>
          <p:nvPr/>
        </p:nvSpPr>
        <p:spPr>
          <a:xfrm>
            <a:off x="3783965" y="1458967"/>
            <a:ext cx="2695575" cy="1985645"/>
          </a:xfrm>
          <a:prstGeom prst="rect">
            <a:avLst/>
          </a:prstGeom>
          <a:noFill/>
          <a:ln w="6350">
            <a:noFill/>
          </a:ln>
        </p:spPr>
        <p:txBody>
          <a:bodyPr rot="0" spcFirstLastPara="0" vert="horz" wrap="square" lIns="91440" tIns="45720" rIns="91440" bIns="45720" numCol="1" spcCol="0" rtlCol="1" fromWordArt="0" anchor="t" anchorCtr="0" forceAA="0" compatLnSpc="1">
            <a:prstTxWarp prst="textNoShape">
              <a:avLst/>
            </a:prstTxWarp>
            <a:noAutofit/>
          </a:bodyPr>
          <a:lstStyle/>
          <a:p>
            <a:pPr marL="0" marR="0" algn="ctr">
              <a:lnSpc>
                <a:spcPct val="115000"/>
              </a:lnSpc>
              <a:spcBef>
                <a:spcPts val="0"/>
              </a:spcBef>
              <a:spcAft>
                <a:spcPts val="1000"/>
              </a:spcAft>
            </a:pPr>
            <a:r>
              <a:rPr lang="x-none" sz="1800" b="1" dirty="0">
                <a:effectLst/>
                <a:latin typeface="Calibri"/>
                <a:ea typeface="Calibri"/>
                <a:cs typeface="Calibri Light"/>
              </a:rPr>
              <a:t>القادة</a:t>
            </a:r>
            <a:endParaRPr lang="en-US" sz="1100" dirty="0">
              <a:effectLst/>
              <a:latin typeface="Calibri"/>
              <a:ea typeface="Calibri"/>
              <a:cs typeface="Arial"/>
            </a:endParaRPr>
          </a:p>
          <a:p>
            <a:pPr marL="342900" marR="0" lvl="0" indent="-342900" algn="l">
              <a:lnSpc>
                <a:spcPct val="115000"/>
              </a:lnSpc>
              <a:spcBef>
                <a:spcPts val="0"/>
              </a:spcBef>
              <a:spcAft>
                <a:spcPts val="0"/>
              </a:spcAft>
              <a:buFont typeface="Wingdings"/>
              <a:buChar char=""/>
            </a:pPr>
            <a:r>
              <a:rPr lang="x-none" sz="1400" b="1" dirty="0" smtClean="0">
                <a:effectLst/>
                <a:latin typeface="Calibri"/>
                <a:ea typeface="Calibri"/>
                <a:cs typeface="Calibri Light"/>
              </a:rPr>
              <a:t>حنين </a:t>
            </a:r>
            <a:r>
              <a:rPr lang="x-none" sz="1400" b="1" dirty="0">
                <a:effectLst/>
                <a:latin typeface="Calibri"/>
                <a:ea typeface="Calibri"/>
                <a:cs typeface="Calibri Light"/>
              </a:rPr>
              <a:t>السبكي</a:t>
            </a:r>
            <a:endParaRPr lang="en-US" sz="1100" dirty="0">
              <a:effectLst/>
              <a:latin typeface="Calibri"/>
              <a:ea typeface="Calibri"/>
              <a:cs typeface="Arial"/>
            </a:endParaRPr>
          </a:p>
          <a:p>
            <a:pPr marL="342900" marR="0" lvl="0" indent="-342900" algn="l">
              <a:lnSpc>
                <a:spcPct val="115000"/>
              </a:lnSpc>
              <a:spcBef>
                <a:spcPts val="0"/>
              </a:spcBef>
              <a:spcAft>
                <a:spcPts val="1000"/>
              </a:spcAft>
              <a:buFont typeface="Wingdings"/>
              <a:buChar char=""/>
            </a:pPr>
            <a:r>
              <a:rPr lang="ar-SA" sz="1400" b="1" dirty="0" smtClean="0">
                <a:latin typeface="Calibri"/>
                <a:ea typeface="Calibri"/>
                <a:cs typeface="Calibri Light"/>
              </a:rPr>
              <a:t>هبة الناصر </a:t>
            </a:r>
            <a:endParaRPr lang="en-US" sz="1400" b="1" dirty="0" smtClean="0">
              <a:effectLst/>
              <a:latin typeface="Calibri"/>
              <a:ea typeface="Calibri"/>
              <a:cs typeface="Calibri Light"/>
            </a:endParaRPr>
          </a:p>
          <a:p>
            <a:pPr marL="342900" marR="0" lvl="0" indent="-342900" algn="l">
              <a:lnSpc>
                <a:spcPct val="115000"/>
              </a:lnSpc>
              <a:spcBef>
                <a:spcPts val="0"/>
              </a:spcBef>
              <a:spcAft>
                <a:spcPts val="1000"/>
              </a:spcAft>
              <a:buFont typeface="Wingdings"/>
              <a:buChar char=""/>
            </a:pPr>
            <a:r>
              <a:rPr lang="x-none" sz="1400" b="1" dirty="0" smtClean="0">
                <a:effectLst/>
                <a:latin typeface="Calibri"/>
                <a:ea typeface="Calibri"/>
                <a:cs typeface="Calibri Light"/>
              </a:rPr>
              <a:t>عبدالله </a:t>
            </a:r>
            <a:r>
              <a:rPr lang="x-none" sz="1400" b="1" dirty="0">
                <a:effectLst/>
                <a:latin typeface="Calibri"/>
                <a:ea typeface="Calibri"/>
                <a:cs typeface="Calibri Light"/>
              </a:rPr>
              <a:t>أبو عمارة</a:t>
            </a:r>
            <a:endParaRPr lang="en-US" sz="1100" dirty="0">
              <a:effectLst/>
              <a:latin typeface="Calibri"/>
              <a:ea typeface="Calibri"/>
              <a:cs typeface="Arial"/>
            </a:endParaRPr>
          </a:p>
          <a:p>
            <a:pPr marL="0" marR="0">
              <a:lnSpc>
                <a:spcPct val="115000"/>
              </a:lnSpc>
              <a:spcBef>
                <a:spcPts val="0"/>
              </a:spcBef>
              <a:spcAft>
                <a:spcPts val="0"/>
              </a:spcAft>
            </a:pPr>
            <a:r>
              <a:rPr lang="x-none" sz="1800" b="1" dirty="0">
                <a:solidFill>
                  <a:srgbClr val="000000"/>
                </a:solidFill>
                <a:effectLst/>
                <a:latin typeface="Calibri"/>
                <a:ea typeface="Times New Roman"/>
                <a:cs typeface="Calibri Light"/>
              </a:rPr>
              <a:t> </a:t>
            </a:r>
            <a:endParaRPr lang="en-US" sz="1100" dirty="0">
              <a:effectLst/>
              <a:latin typeface="Calibri"/>
              <a:ea typeface="Calibri"/>
              <a:cs typeface="Arial"/>
            </a:endParaRPr>
          </a:p>
          <a:p>
            <a:pPr marL="0" marR="0">
              <a:lnSpc>
                <a:spcPct val="115000"/>
              </a:lnSpc>
              <a:spcBef>
                <a:spcPts val="0"/>
              </a:spcBef>
              <a:spcAft>
                <a:spcPts val="0"/>
              </a:spcAft>
            </a:pPr>
            <a:r>
              <a:rPr lang="x-none" sz="1800" b="1" dirty="0">
                <a:solidFill>
                  <a:srgbClr val="000000"/>
                </a:solidFill>
                <a:effectLst/>
                <a:latin typeface="Calibri"/>
                <a:ea typeface="Times New Roman"/>
                <a:cs typeface="Calibri Light"/>
              </a:rPr>
              <a:t> </a:t>
            </a:r>
            <a:endParaRPr lang="en-US" sz="1100" dirty="0">
              <a:effectLst/>
              <a:latin typeface="Calibri"/>
              <a:ea typeface="Calibri"/>
              <a:cs typeface="Arial"/>
            </a:endParaRPr>
          </a:p>
          <a:p>
            <a:pPr marL="0" marR="0">
              <a:lnSpc>
                <a:spcPct val="115000"/>
              </a:lnSpc>
              <a:spcBef>
                <a:spcPts val="0"/>
              </a:spcBef>
              <a:spcAft>
                <a:spcPts val="0"/>
              </a:spcAft>
            </a:pPr>
            <a:r>
              <a:rPr lang="en-US" sz="1000" b="1" dirty="0">
                <a:effectLst/>
                <a:latin typeface="Calibri Light"/>
                <a:ea typeface="Calibri"/>
                <a:cs typeface="Arial"/>
              </a:rPr>
              <a:t> </a:t>
            </a:r>
            <a:endParaRPr lang="en-US" sz="1100" dirty="0">
              <a:effectLst/>
              <a:latin typeface="Calibri"/>
              <a:ea typeface="Calibri"/>
              <a:cs typeface="Arial"/>
            </a:endParaRPr>
          </a:p>
          <a:p>
            <a:pPr marL="0" marR="0" algn="ctr">
              <a:lnSpc>
                <a:spcPct val="115000"/>
              </a:lnSpc>
              <a:spcBef>
                <a:spcPts val="0"/>
              </a:spcBef>
              <a:spcAft>
                <a:spcPts val="1000"/>
              </a:spcAft>
            </a:pPr>
            <a:r>
              <a:rPr lang="en-US" sz="1800" b="1" dirty="0">
                <a:effectLst/>
                <a:latin typeface="Calibri Light"/>
                <a:ea typeface="Calibri"/>
                <a:cs typeface="Arial"/>
              </a:rPr>
              <a:t> </a:t>
            </a:r>
            <a:endParaRPr lang="en-US" sz="1100" dirty="0">
              <a:effectLst/>
              <a:latin typeface="Calibri"/>
              <a:ea typeface="Calibri"/>
              <a:cs typeface="Arial"/>
            </a:endParaRPr>
          </a:p>
        </p:txBody>
      </p:sp>
      <p:sp>
        <p:nvSpPr>
          <p:cNvPr id="4" name="Text Box 6"/>
          <p:cNvSpPr txBox="1"/>
          <p:nvPr/>
        </p:nvSpPr>
        <p:spPr>
          <a:xfrm>
            <a:off x="378460" y="1408802"/>
            <a:ext cx="3181350" cy="34436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90170" marR="0" algn="ctr">
              <a:lnSpc>
                <a:spcPct val="115000"/>
              </a:lnSpc>
              <a:spcBef>
                <a:spcPts val="0"/>
              </a:spcBef>
              <a:spcAft>
                <a:spcPts val="1000"/>
              </a:spcAft>
            </a:pPr>
            <a:r>
              <a:rPr lang="x-none" sz="1800" b="1" dirty="0" smtClean="0">
                <a:effectLst/>
                <a:latin typeface="Calibri"/>
                <a:ea typeface="Calibri"/>
                <a:cs typeface="Calibri Light"/>
              </a:rPr>
              <a:t>الأعضاء</a:t>
            </a:r>
            <a:endParaRPr lang="en-US" sz="1800" b="1" dirty="0" smtClean="0">
              <a:effectLst/>
              <a:latin typeface="Calibri"/>
              <a:ea typeface="Calibri"/>
              <a:cs typeface="Calibri Light"/>
            </a:endParaRPr>
          </a:p>
          <a:p>
            <a:pPr marL="375920" marR="0" indent="-285750">
              <a:lnSpc>
                <a:spcPct val="115000"/>
              </a:lnSpc>
              <a:spcBef>
                <a:spcPts val="0"/>
              </a:spcBef>
              <a:spcAft>
                <a:spcPts val="1000"/>
              </a:spcAft>
              <a:buFont typeface="Wingdings" charset="2"/>
              <a:buChar char="§"/>
            </a:pPr>
            <a:r>
              <a:rPr lang="ar-SA" sz="1400" b="1" dirty="0" smtClean="0">
                <a:latin typeface="Calibri"/>
                <a:ea typeface="Calibri"/>
                <a:cs typeface="Calibri Light"/>
              </a:rPr>
              <a:t>العنود أبوحيمد</a:t>
            </a:r>
          </a:p>
          <a:p>
            <a:pPr marL="375920" marR="0" indent="-285750">
              <a:lnSpc>
                <a:spcPct val="115000"/>
              </a:lnSpc>
              <a:spcBef>
                <a:spcPts val="0"/>
              </a:spcBef>
              <a:spcAft>
                <a:spcPts val="1000"/>
              </a:spcAft>
              <a:buFont typeface="Wingdings" charset="2"/>
              <a:buChar char="§"/>
            </a:pPr>
            <a:r>
              <a:rPr lang="ar-SA" sz="1400" b="1" dirty="0" smtClean="0">
                <a:effectLst/>
                <a:latin typeface="Calibri" charset="0"/>
                <a:ea typeface="Calibri" charset="0"/>
                <a:cs typeface="Calibri" charset="0"/>
              </a:rPr>
              <a:t>لمى التميمي</a:t>
            </a:r>
          </a:p>
          <a:p>
            <a:pPr marL="375920" marR="0" indent="-285750">
              <a:lnSpc>
                <a:spcPct val="115000"/>
              </a:lnSpc>
              <a:spcBef>
                <a:spcPts val="0"/>
              </a:spcBef>
              <a:spcAft>
                <a:spcPts val="1000"/>
              </a:spcAft>
              <a:buFont typeface="Wingdings" charset="2"/>
              <a:buChar char="§"/>
            </a:pPr>
            <a:r>
              <a:rPr lang="ar-SA" sz="1400" b="1" dirty="0" smtClean="0">
                <a:latin typeface="Calibri" charset="0"/>
                <a:ea typeface="Calibri" charset="0"/>
                <a:cs typeface="Calibri" charset="0"/>
              </a:rPr>
              <a:t>أمل القرني</a:t>
            </a:r>
          </a:p>
          <a:p>
            <a:pPr marL="375920" marR="0" indent="-285750">
              <a:lnSpc>
                <a:spcPct val="115000"/>
              </a:lnSpc>
              <a:spcBef>
                <a:spcPts val="0"/>
              </a:spcBef>
              <a:spcAft>
                <a:spcPts val="1000"/>
              </a:spcAft>
              <a:buFont typeface="Wingdings" charset="2"/>
              <a:buChar char="§"/>
            </a:pPr>
            <a:r>
              <a:rPr lang="ar-SA" sz="1400" b="1" dirty="0" smtClean="0">
                <a:effectLst/>
                <a:latin typeface="Calibri" charset="0"/>
                <a:ea typeface="Calibri" charset="0"/>
                <a:cs typeface="Calibri" charset="0"/>
              </a:rPr>
              <a:t>ريما الشايع</a:t>
            </a:r>
          </a:p>
          <a:p>
            <a:pPr marL="375920" marR="0" indent="-285750">
              <a:lnSpc>
                <a:spcPct val="115000"/>
              </a:lnSpc>
              <a:spcBef>
                <a:spcPts val="0"/>
              </a:spcBef>
              <a:spcAft>
                <a:spcPts val="1000"/>
              </a:spcAft>
              <a:buFont typeface="Wingdings" charset="2"/>
              <a:buChar char="§"/>
            </a:pPr>
            <a:r>
              <a:rPr lang="ar-SA" sz="1400" b="1" dirty="0" smtClean="0">
                <a:latin typeface="Calibri" charset="0"/>
                <a:ea typeface="Calibri" charset="0"/>
                <a:cs typeface="Calibri" charset="0"/>
              </a:rPr>
              <a:t>حنين باشيخ</a:t>
            </a:r>
            <a:endParaRPr lang="en-US" sz="1400" b="1" dirty="0" smtClean="0">
              <a:latin typeface="Calibri" charset="0"/>
              <a:ea typeface="Calibri" charset="0"/>
              <a:cs typeface="Calibri" charset="0"/>
            </a:endParaRPr>
          </a:p>
          <a:p>
            <a:pPr marL="375920" marR="0" indent="-285750">
              <a:lnSpc>
                <a:spcPct val="115000"/>
              </a:lnSpc>
              <a:spcBef>
                <a:spcPts val="0"/>
              </a:spcBef>
              <a:spcAft>
                <a:spcPts val="1000"/>
              </a:spcAft>
              <a:buFont typeface="Wingdings" charset="2"/>
              <a:buChar char="§"/>
            </a:pPr>
            <a:r>
              <a:rPr lang="ar-SA" sz="1400" b="1" smtClean="0">
                <a:latin typeface="Calibri" charset="0"/>
                <a:ea typeface="Calibri" charset="0"/>
                <a:cs typeface="Calibri" charset="0"/>
              </a:rPr>
              <a:t>عبدالمجيد العمار</a:t>
            </a:r>
            <a:endParaRPr lang="en-US" sz="1400" b="1" dirty="0">
              <a:effectLst/>
              <a:latin typeface="Calibri" charset="0"/>
              <a:ea typeface="Calibri" charset="0"/>
              <a:cs typeface="Calibri" charset="0"/>
            </a:endParaRPr>
          </a:p>
          <a:p>
            <a:pPr marL="457200" marR="0" algn="r">
              <a:lnSpc>
                <a:spcPct val="115000"/>
              </a:lnSpc>
              <a:spcBef>
                <a:spcPts val="0"/>
              </a:spcBef>
              <a:spcAft>
                <a:spcPts val="1000"/>
              </a:spcAft>
            </a:pPr>
            <a:r>
              <a:rPr lang="en-US" sz="1000" b="1" dirty="0">
                <a:effectLst/>
                <a:latin typeface="Calibri Light"/>
                <a:ea typeface="Calibri"/>
                <a:cs typeface="Arial"/>
              </a:rPr>
              <a:t> </a:t>
            </a:r>
            <a:endParaRPr lang="en-US" sz="1100" dirty="0">
              <a:effectLst/>
              <a:latin typeface="Calibri"/>
              <a:ea typeface="Calibri"/>
              <a:cs typeface="Arial"/>
            </a:endParaRPr>
          </a:p>
        </p:txBody>
      </p:sp>
      <p:sp>
        <p:nvSpPr>
          <p:cNvPr id="5" name="Rectangle 4"/>
          <p:cNvSpPr/>
          <p:nvPr/>
        </p:nvSpPr>
        <p:spPr>
          <a:xfrm>
            <a:off x="2030186" y="5682295"/>
            <a:ext cx="2962275" cy="1092200"/>
          </a:xfrm>
          <a:prstGeom prst="rect">
            <a:avLst/>
          </a:prstGeom>
          <a:noFill/>
          <a:ln>
            <a:noFill/>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algn="ctr">
              <a:lnSpc>
                <a:spcPct val="115000"/>
              </a:lnSpc>
              <a:spcBef>
                <a:spcPts val="0"/>
              </a:spcBef>
              <a:spcAft>
                <a:spcPts val="1000"/>
              </a:spcAft>
            </a:pPr>
            <a:r>
              <a:rPr lang="en-US" sz="1800" b="1" u="none" strike="noStrike" dirty="0">
                <a:solidFill>
                  <a:srgbClr val="0070C0"/>
                </a:solidFill>
                <a:effectLst/>
                <a:latin typeface="Tahoma"/>
                <a:ea typeface="Calibri"/>
                <a:cs typeface="Tahoma"/>
                <a:hlinkClick r:id="rId2"/>
              </a:rPr>
              <a:t>Editing File</a:t>
            </a:r>
            <a:endParaRPr lang="en-US" sz="1100" dirty="0">
              <a:effectLst/>
              <a:latin typeface="Calibri"/>
              <a:ea typeface="Calibri"/>
              <a:cs typeface="Arial"/>
            </a:endParaRPr>
          </a:p>
          <a:p>
            <a:pPr marL="0" marR="0" algn="ctr">
              <a:lnSpc>
                <a:spcPct val="115000"/>
              </a:lnSpc>
              <a:spcBef>
                <a:spcPts val="0"/>
              </a:spcBef>
              <a:spcAft>
                <a:spcPts val="1000"/>
              </a:spcAft>
            </a:pPr>
            <a:r>
              <a:rPr lang="en-US" sz="1400" b="1" dirty="0">
                <a:solidFill>
                  <a:srgbClr val="0070C0"/>
                </a:solidFill>
                <a:effectLst/>
                <a:latin typeface="Tahoma"/>
                <a:ea typeface="Calibri"/>
                <a:cs typeface="Tahoma"/>
              </a:rPr>
              <a:t>Email: </a:t>
            </a:r>
            <a:r>
              <a:rPr lang="en-US" sz="1400" dirty="0">
                <a:solidFill>
                  <a:srgbClr val="0070C0"/>
                </a:solidFill>
                <a:effectLst/>
                <a:latin typeface="Tahoma"/>
                <a:ea typeface="Calibri"/>
                <a:cs typeface="Tahoma"/>
              </a:rPr>
              <a:t>pathology436@gmail.com</a:t>
            </a:r>
            <a:r>
              <a:rPr lang="en-US" sz="1400" b="1" dirty="0">
                <a:solidFill>
                  <a:srgbClr val="0070C0"/>
                </a:solidFill>
                <a:effectLst/>
                <a:latin typeface="Tahoma"/>
                <a:ea typeface="Calibri"/>
                <a:cs typeface="Tahoma"/>
              </a:rPr>
              <a:t> Twitter: </a:t>
            </a:r>
            <a:r>
              <a:rPr lang="en-US" sz="1400" dirty="0">
                <a:solidFill>
                  <a:srgbClr val="0070C0"/>
                </a:solidFill>
                <a:effectLst/>
                <a:latin typeface="Tahoma"/>
                <a:ea typeface="Calibri"/>
                <a:cs typeface="Tahoma"/>
              </a:rPr>
              <a:t>@pathology436</a:t>
            </a:r>
            <a:endParaRPr lang="en-US" sz="1100" dirty="0">
              <a:effectLst/>
              <a:latin typeface="Calibri"/>
              <a:ea typeface="Calibri"/>
              <a:cs typeface="Arial"/>
            </a:endParaRPr>
          </a:p>
        </p:txBody>
      </p:sp>
      <p:sp>
        <p:nvSpPr>
          <p:cNvPr id="6" name="Text Box 29707"/>
          <p:cNvSpPr txBox="1"/>
          <p:nvPr/>
        </p:nvSpPr>
        <p:spPr>
          <a:xfrm>
            <a:off x="302578" y="8696584"/>
            <a:ext cx="6252845" cy="3759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400" b="1">
                <a:solidFill>
                  <a:srgbClr val="0070C0"/>
                </a:solidFill>
                <a:effectLst/>
                <a:latin typeface="Tahoma"/>
                <a:ea typeface="Calibri"/>
                <a:cs typeface="Tahoma"/>
              </a:rPr>
              <a:t>References: </a:t>
            </a:r>
            <a:r>
              <a:rPr lang="en-US" sz="1400">
                <a:solidFill>
                  <a:srgbClr val="0070C0"/>
                </a:solidFill>
                <a:effectLst/>
                <a:latin typeface="Tahoma"/>
                <a:ea typeface="Calibri"/>
                <a:cs typeface="Tahoma"/>
              </a:rPr>
              <a:t>Doctor’s slides + notes, Robbins basic pathology </a:t>
            </a:r>
            <a:r>
              <a:rPr lang="x-none" sz="1400">
                <a:solidFill>
                  <a:srgbClr val="0070C0"/>
                </a:solidFill>
                <a:effectLst/>
                <a:latin typeface="Tahoma"/>
                <a:ea typeface="Calibri"/>
                <a:cs typeface="Tahoma"/>
              </a:rPr>
              <a:t>10</a:t>
            </a:r>
            <a:r>
              <a:rPr lang="en-US" sz="1400" baseline="30000">
                <a:solidFill>
                  <a:srgbClr val="0070C0"/>
                </a:solidFill>
                <a:effectLst/>
                <a:latin typeface="Tahoma"/>
                <a:ea typeface="Calibri"/>
                <a:cs typeface="Tahoma"/>
              </a:rPr>
              <a:t>th </a:t>
            </a:r>
            <a:r>
              <a:rPr lang="en-US" sz="1400">
                <a:solidFill>
                  <a:srgbClr val="0070C0"/>
                </a:solidFill>
                <a:effectLst/>
                <a:latin typeface="Tahoma"/>
                <a:ea typeface="Calibri"/>
                <a:cs typeface="Tahoma"/>
              </a:rPr>
              <a:t>edition.</a:t>
            </a:r>
            <a:endParaRPr lang="en-US" sz="1100">
              <a:effectLst/>
              <a:ea typeface="Calibri"/>
              <a:cs typeface="Arial"/>
            </a:endParaRPr>
          </a:p>
        </p:txBody>
      </p:sp>
      <p:cxnSp>
        <p:nvCxnSpPr>
          <p:cNvPr id="7" name="Straight Connector 6"/>
          <p:cNvCxnSpPr/>
          <p:nvPr/>
        </p:nvCxnSpPr>
        <p:spPr>
          <a:xfrm flipH="1">
            <a:off x="2731453" y="8538469"/>
            <a:ext cx="1600200" cy="0"/>
          </a:xfrm>
          <a:prstGeom prst="line">
            <a:avLst/>
          </a:prstGeom>
          <a:noFill/>
          <a:ln w="3175" cap="flat" cmpd="sng" algn="ctr">
            <a:solidFill>
              <a:schemeClr val="tx1">
                <a:lumMod val="50000"/>
                <a:lumOff val="50000"/>
              </a:schemeClr>
            </a:solidFill>
            <a:prstDash val="solid"/>
            <a:headEnd type="none"/>
            <a:tailEnd type="none"/>
          </a:ln>
          <a:effectLst/>
        </p:spPr>
      </p:cxnSp>
      <p:pic>
        <p:nvPicPr>
          <p:cNvPr id="8" name="Picture 7"/>
          <p:cNvPicPr/>
          <p:nvPr/>
        </p:nvPicPr>
        <p:blipFill rotWithShape="1">
          <a:blip r:embed="rId3">
            <a:extLst>
              <a:ext uri="{BEBA8EAE-BF5A-486C-A8C5-ECC9F3942E4B}">
                <a14:imgProps xmlns:a14="http://schemas.microsoft.com/office/drawing/2010/main">
                  <a14:imgLayer r:embed="rId4">
                    <a14:imgEffect>
                      <a14:backgroundRemoval t="0" b="63462" l="20349" r="77907"/>
                    </a14:imgEffect>
                  </a14:imgLayer>
                </a14:imgProps>
              </a:ext>
              <a:ext uri="{28A0092B-C50C-407E-A947-70E740481C1C}">
                <a14:useLocalDpi xmlns:a14="http://schemas.microsoft.com/office/drawing/2010/main" val="0"/>
              </a:ext>
            </a:extLst>
          </a:blip>
          <a:srcRect l="20834" r="25085" b="30602"/>
          <a:stretch/>
        </p:blipFill>
        <p:spPr bwMode="auto">
          <a:xfrm>
            <a:off x="2969259" y="6741736"/>
            <a:ext cx="1122680" cy="1094105"/>
          </a:xfrm>
          <a:prstGeom prst="rect">
            <a:avLst/>
          </a:prstGeom>
          <a:noFill/>
          <a:ln>
            <a:noFill/>
          </a:ln>
          <a:effectLst>
            <a:outerShdw blurRad="38100" sx="1000" sy="1000" algn="ctr" rotWithShape="0">
              <a:srgbClr val="000000"/>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793259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448" t="16978" r="9158" b="18427"/>
          <a:stretch/>
        </p:blipFill>
        <p:spPr bwMode="auto">
          <a:xfrm>
            <a:off x="3730527" y="4756639"/>
            <a:ext cx="2469558" cy="1265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033" y="4756639"/>
            <a:ext cx="3046476" cy="15511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5033" y="6388387"/>
            <a:ext cx="1307855" cy="14921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738554" y="765540"/>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84406" tIns="42203" rIns="84406" bIns="42203" numCol="1" anchor="ctr" anchorCtr="0" compatLnSpc="1">
            <a:prstTxWarp prst="textNoShape">
              <a:avLst/>
            </a:prstTxWarp>
            <a:spAutoFit/>
          </a:bodyPr>
          <a:lstStyle/>
          <a:p>
            <a:endParaRPr lang="en-US" sz="1662"/>
          </a:p>
        </p:txBody>
      </p:sp>
      <p:sp>
        <p:nvSpPr>
          <p:cNvPr id="5" name="Rectangle 5"/>
          <p:cNvSpPr>
            <a:spLocks noChangeArrowheads="1"/>
          </p:cNvSpPr>
          <p:nvPr/>
        </p:nvSpPr>
        <p:spPr bwMode="auto">
          <a:xfrm>
            <a:off x="738554" y="976556"/>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84406" tIns="42203" rIns="84406" bIns="42203" numCol="1" anchor="ctr" anchorCtr="0" compatLnSpc="1">
            <a:prstTxWarp prst="textNoShape">
              <a:avLst/>
            </a:prstTxWarp>
            <a:spAutoFit/>
          </a:bodyPr>
          <a:lstStyle/>
          <a:p>
            <a:endParaRPr lang="en-US" sz="1662"/>
          </a:p>
        </p:txBody>
      </p:sp>
      <p:sp>
        <p:nvSpPr>
          <p:cNvPr id="6" name="Rectangle 6"/>
          <p:cNvSpPr>
            <a:spLocks noChangeArrowheads="1"/>
          </p:cNvSpPr>
          <p:nvPr/>
        </p:nvSpPr>
        <p:spPr bwMode="auto">
          <a:xfrm>
            <a:off x="738554" y="976556"/>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84406" tIns="42203" rIns="84406" bIns="42203" numCol="1" anchor="ctr" anchorCtr="0" compatLnSpc="1">
            <a:prstTxWarp prst="textNoShape">
              <a:avLst/>
            </a:prstTxWarp>
            <a:spAutoFit/>
          </a:bodyPr>
          <a:lstStyle/>
          <a:p>
            <a:endParaRPr lang="en-US" sz="1662"/>
          </a:p>
        </p:txBody>
      </p:sp>
      <p:pic>
        <p:nvPicPr>
          <p:cNvPr id="10" name="Picture 9"/>
          <p:cNvPicPr/>
          <p:nvPr/>
        </p:nvPicPr>
        <p:blipFill>
          <a:blip r:embed="rId8">
            <a:extLst>
              <a:ext uri="{28A0092B-C50C-407E-A947-70E740481C1C}">
                <a14:useLocalDpi xmlns:a14="http://schemas.microsoft.com/office/drawing/2010/main" val="0"/>
              </a:ext>
            </a:extLst>
          </a:blip>
          <a:srcRect/>
          <a:stretch>
            <a:fillRect/>
          </a:stretch>
        </p:blipFill>
        <p:spPr bwMode="auto">
          <a:xfrm>
            <a:off x="1935694" y="6375441"/>
            <a:ext cx="1525815" cy="1500020"/>
          </a:xfrm>
          <a:prstGeom prst="rect">
            <a:avLst/>
          </a:prstGeom>
          <a:noFill/>
          <a:ln>
            <a:noFill/>
          </a:ln>
          <a:effectLst/>
          <a:extLst/>
        </p:spPr>
      </p:pic>
      <p:sp>
        <p:nvSpPr>
          <p:cNvPr id="7" name="TextBox 6"/>
          <p:cNvSpPr txBox="1"/>
          <p:nvPr/>
        </p:nvSpPr>
        <p:spPr>
          <a:xfrm>
            <a:off x="1345224" y="8138465"/>
            <a:ext cx="184731" cy="603883"/>
          </a:xfrm>
          <a:prstGeom prst="rect">
            <a:avLst/>
          </a:prstGeom>
          <a:noFill/>
        </p:spPr>
        <p:txBody>
          <a:bodyPr wrap="none" rtlCol="0">
            <a:spAutoFit/>
          </a:bodyPr>
          <a:lstStyle/>
          <a:p>
            <a:endParaRPr lang="en-US" sz="1662" dirty="0"/>
          </a:p>
          <a:p>
            <a:endParaRPr lang="en-US" sz="1662" dirty="0"/>
          </a:p>
        </p:txBody>
      </p:sp>
      <p:pic>
        <p:nvPicPr>
          <p:cNvPr id="12" name="Picture 11"/>
          <p:cNvPicPr/>
          <p:nvPr/>
        </p:nvPicPr>
        <p:blipFill>
          <a:blip r:embed="rId9">
            <a:extLst>
              <a:ext uri="{28A0092B-C50C-407E-A947-70E740481C1C}">
                <a14:useLocalDpi xmlns:a14="http://schemas.microsoft.com/office/drawing/2010/main" val="0"/>
              </a:ext>
            </a:extLst>
          </a:blip>
          <a:srcRect/>
          <a:stretch>
            <a:fillRect/>
          </a:stretch>
        </p:blipFill>
        <p:spPr bwMode="auto">
          <a:xfrm>
            <a:off x="3752630" y="6536580"/>
            <a:ext cx="2447455" cy="1344271"/>
          </a:xfrm>
          <a:prstGeom prst="rect">
            <a:avLst/>
          </a:prstGeom>
          <a:noFill/>
          <a:ln>
            <a:noFill/>
          </a:ln>
          <a:extLst>
            <a:ext uri="{FAA26D3D-D897-4be2-8F04-BA451C77F1D7}">
              <ma14:placeholderFlag xmlns:ma14="http://schemas.microsoft.com/office/mac/drawingml/2011/main" val="1"/>
            </a:ext>
          </a:extLst>
        </p:spPr>
      </p:pic>
      <p:sp>
        <p:nvSpPr>
          <p:cNvPr id="8" name="Rectangle 7"/>
          <p:cNvSpPr/>
          <p:nvPr/>
        </p:nvSpPr>
        <p:spPr>
          <a:xfrm>
            <a:off x="3730526" y="6188471"/>
            <a:ext cx="2738576" cy="348109"/>
          </a:xfrm>
          <a:prstGeom prst="rect">
            <a:avLst/>
          </a:prstGeom>
        </p:spPr>
        <p:txBody>
          <a:bodyPr wrap="square">
            <a:spAutoFit/>
          </a:bodyPr>
          <a:lstStyle/>
          <a:p>
            <a:r>
              <a:rPr lang="en-US" sz="1662" dirty="0">
                <a:latin typeface="Tahoma" charset="0"/>
                <a:ea typeface="Tahoma" charset="0"/>
                <a:cs typeface="Tahoma" charset="0"/>
              </a:rPr>
              <a:t>Normal prostate histology:</a:t>
            </a:r>
            <a:endParaRPr lang="en-US" sz="1662" dirty="0"/>
          </a:p>
        </p:txBody>
      </p:sp>
      <p:sp>
        <p:nvSpPr>
          <p:cNvPr id="13" name="TextBox 12"/>
          <p:cNvSpPr txBox="1"/>
          <p:nvPr/>
        </p:nvSpPr>
        <p:spPr>
          <a:xfrm>
            <a:off x="0" y="209550"/>
            <a:ext cx="6858000" cy="338554"/>
          </a:xfrm>
          <a:prstGeom prst="rect">
            <a:avLst/>
          </a:prstGeom>
          <a:solidFill>
            <a:schemeClr val="accent4">
              <a:lumMod val="40000"/>
              <a:lumOff val="60000"/>
            </a:schemeClr>
          </a:solidFill>
        </p:spPr>
        <p:txBody>
          <a:bodyPr wrap="square" rtlCol="0">
            <a:spAutoFit/>
          </a:bodyPr>
          <a:lstStyle/>
          <a:p>
            <a:pPr marL="285750" indent="-285750">
              <a:buFont typeface="Wingdings" charset="2"/>
              <a:buChar char="ü"/>
            </a:pPr>
            <a:r>
              <a:rPr lang="en-US" sz="1600" dirty="0" smtClean="0">
                <a:latin typeface="Tahoma" charset="0"/>
                <a:ea typeface="Tahoma" charset="0"/>
                <a:cs typeface="Tahoma" charset="0"/>
              </a:rPr>
              <a:t>Understand the basic anatomical relations and zones of prostatic gland</a:t>
            </a:r>
            <a:endParaRPr lang="en-US" sz="1600" dirty="0">
              <a:latin typeface="Tahoma" charset="0"/>
              <a:ea typeface="Tahoma" charset="0"/>
              <a:cs typeface="Tahoma" charset="0"/>
            </a:endParaRPr>
          </a:p>
        </p:txBody>
      </p:sp>
      <p:sp>
        <p:nvSpPr>
          <p:cNvPr id="11" name="TextBox 10"/>
          <p:cNvSpPr txBox="1"/>
          <p:nvPr/>
        </p:nvSpPr>
        <p:spPr>
          <a:xfrm>
            <a:off x="102476" y="850071"/>
            <a:ext cx="6653048" cy="4308872"/>
          </a:xfrm>
          <a:prstGeom prst="rect">
            <a:avLst/>
          </a:prstGeom>
          <a:noFill/>
        </p:spPr>
        <p:txBody>
          <a:bodyPr wrap="square" rtlCol="0">
            <a:spAutoFit/>
          </a:bodyPr>
          <a:lstStyle/>
          <a:p>
            <a:r>
              <a:rPr lang="en-US" b="1" dirty="0">
                <a:latin typeface="Tahoma" charset="0"/>
                <a:ea typeface="Tahoma" charset="0"/>
                <a:cs typeface="Tahoma" charset="0"/>
              </a:rPr>
              <a:t>Prostate Anatomy</a:t>
            </a:r>
            <a:r>
              <a:rPr lang="en-US" b="1" dirty="0" smtClean="0">
                <a:latin typeface="Tahoma" charset="0"/>
                <a:ea typeface="Tahoma" charset="0"/>
                <a:cs typeface="Tahoma" charset="0"/>
              </a:rPr>
              <a:t>:</a:t>
            </a:r>
          </a:p>
          <a:p>
            <a:endParaRPr lang="en-US" b="1" dirty="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Prostate weighs 20 grams in a normal adult.</a:t>
            </a:r>
          </a:p>
          <a:p>
            <a:pPr marL="285750" indent="-285750">
              <a:buFont typeface="Wingdings" charset="2"/>
              <a:buChar char="Ø"/>
            </a:pPr>
            <a:r>
              <a:rPr lang="en-US" sz="1400" dirty="0" smtClean="0">
                <a:latin typeface="Tahoma" charset="0"/>
                <a:ea typeface="Tahoma" charset="0"/>
                <a:cs typeface="Tahoma" charset="0"/>
              </a:rPr>
              <a:t>It is a retroperitoneal organ, </a:t>
            </a:r>
            <a:r>
              <a:rPr lang="en-US" sz="1400" b="1" dirty="0" smtClean="0">
                <a:latin typeface="Tahoma" charset="0"/>
                <a:ea typeface="Tahoma" charset="0"/>
                <a:cs typeface="Tahoma" charset="0"/>
              </a:rPr>
              <a:t>encircling the neck of the bladder and urethra</a:t>
            </a:r>
            <a:r>
              <a:rPr lang="en-US" sz="1400" dirty="0" smtClean="0">
                <a:latin typeface="Tahoma" charset="0"/>
                <a:ea typeface="Tahoma" charset="0"/>
                <a:cs typeface="Tahoma" charset="0"/>
              </a:rPr>
              <a:t>.</a:t>
            </a:r>
          </a:p>
          <a:p>
            <a:pPr marL="285750" indent="-285750">
              <a:buFont typeface="Wingdings" charset="2"/>
              <a:buChar char="Ø"/>
            </a:pPr>
            <a:r>
              <a:rPr lang="en-US" sz="1400" dirty="0" smtClean="0">
                <a:latin typeface="Tahoma" charset="0"/>
                <a:ea typeface="Tahoma" charset="0"/>
                <a:cs typeface="Tahoma" charset="0"/>
              </a:rPr>
              <a:t>Devoid </a:t>
            </a:r>
            <a:r>
              <a:rPr lang="en-US" sz="1400" dirty="0" smtClean="0">
                <a:solidFill>
                  <a:schemeClr val="bg1">
                    <a:lumMod val="50000"/>
                  </a:schemeClr>
                </a:solidFill>
                <a:latin typeface="Tahoma" charset="0"/>
                <a:ea typeface="Tahoma" charset="0"/>
                <a:cs typeface="Tahoma" charset="0"/>
              </a:rPr>
              <a:t>(doesn’t have) </a:t>
            </a:r>
            <a:r>
              <a:rPr lang="en-US" sz="1400" dirty="0" smtClean="0">
                <a:latin typeface="Tahoma" charset="0"/>
                <a:ea typeface="Tahoma" charset="0"/>
                <a:cs typeface="Tahoma" charset="0"/>
              </a:rPr>
              <a:t>a </a:t>
            </a:r>
            <a:r>
              <a:rPr lang="en-US" sz="1400" dirty="0" smtClean="0">
                <a:latin typeface="Tahoma" charset="0"/>
                <a:ea typeface="Tahoma" charset="0"/>
                <a:cs typeface="Tahoma" charset="0"/>
              </a:rPr>
              <a:t>distinct capsule.</a:t>
            </a:r>
          </a:p>
          <a:p>
            <a:pPr marL="285750" indent="-285750">
              <a:buFont typeface="Wingdings" charset="2"/>
              <a:buChar char="Ø"/>
            </a:pPr>
            <a:r>
              <a:rPr lang="en-US" sz="1400" dirty="0" smtClean="0">
                <a:latin typeface="Tahoma" charset="0"/>
                <a:ea typeface="Tahoma" charset="0"/>
                <a:cs typeface="Tahoma" charset="0"/>
              </a:rPr>
              <a:t>The prostate is divided into different zones. They are </a:t>
            </a:r>
            <a:r>
              <a:rPr lang="en-US" sz="1400" u="sng" dirty="0" smtClean="0">
                <a:latin typeface="Tahoma" charset="0"/>
                <a:ea typeface="Tahoma" charset="0"/>
                <a:cs typeface="Tahoma" charset="0"/>
              </a:rPr>
              <a:t>central, peripheral</a:t>
            </a:r>
            <a:r>
              <a:rPr lang="en-US" sz="1400" dirty="0" smtClean="0">
                <a:latin typeface="Tahoma" charset="0"/>
                <a:ea typeface="Tahoma" charset="0"/>
                <a:cs typeface="Tahoma" charset="0"/>
              </a:rPr>
              <a:t> and </a:t>
            </a:r>
            <a:r>
              <a:rPr lang="en-US" sz="1400" u="sng" dirty="0" smtClean="0">
                <a:latin typeface="Tahoma" charset="0"/>
                <a:ea typeface="Tahoma" charset="0"/>
                <a:cs typeface="Tahoma" charset="0"/>
              </a:rPr>
              <a:t>transitional zones.</a:t>
            </a:r>
            <a:r>
              <a:rPr lang="en-US" sz="1400" dirty="0" smtClean="0">
                <a:latin typeface="Tahoma" charset="0"/>
                <a:ea typeface="Tahoma" charset="0"/>
                <a:cs typeface="Tahoma" charset="0"/>
              </a:rPr>
              <a:t> The transitional zone is the middle area of the prostate, between the peripheral and central zones. </a:t>
            </a:r>
            <a:r>
              <a:rPr lang="en-US" sz="1400" b="1" dirty="0" smtClean="0">
                <a:latin typeface="Tahoma" charset="0"/>
                <a:ea typeface="Tahoma" charset="0"/>
                <a:cs typeface="Tahoma" charset="0"/>
              </a:rPr>
              <a:t>It surrounds the urethra as it passes through the prostate.</a:t>
            </a:r>
          </a:p>
          <a:p>
            <a:pPr marL="285750" indent="-285750">
              <a:buFont typeface="Wingdings" charset="2"/>
              <a:buChar char="Ø"/>
            </a:pPr>
            <a:r>
              <a:rPr lang="en-US" sz="1400" dirty="0" smtClean="0">
                <a:latin typeface="Tahoma" charset="0"/>
                <a:ea typeface="Tahoma" charset="0"/>
                <a:cs typeface="Tahoma" charset="0"/>
              </a:rPr>
              <a:t>Majority of prostate cancers </a:t>
            </a:r>
            <a:r>
              <a:rPr lang="en-US" sz="1400" dirty="0" smtClean="0">
                <a:solidFill>
                  <a:schemeClr val="accent3">
                    <a:lumMod val="50000"/>
                  </a:schemeClr>
                </a:solidFill>
                <a:latin typeface="Tahoma" charset="0"/>
                <a:ea typeface="Tahoma" charset="0"/>
                <a:cs typeface="Tahoma" charset="0"/>
              </a:rPr>
              <a:t>(Adenocarcinomas) </a:t>
            </a:r>
            <a:r>
              <a:rPr lang="en-US" sz="1400" dirty="0" smtClean="0">
                <a:latin typeface="Tahoma" charset="0"/>
                <a:ea typeface="Tahoma" charset="0"/>
                <a:cs typeface="Tahoma" charset="0"/>
              </a:rPr>
              <a:t>are found in the </a:t>
            </a:r>
            <a:r>
              <a:rPr lang="en-US" sz="1400" b="1" dirty="0" smtClean="0">
                <a:solidFill>
                  <a:srgbClr val="C00000"/>
                </a:solidFill>
                <a:latin typeface="Tahoma" charset="0"/>
                <a:ea typeface="Tahoma" charset="0"/>
                <a:cs typeface="Tahoma" charset="0"/>
              </a:rPr>
              <a:t>peripheral zone </a:t>
            </a:r>
            <a:r>
              <a:rPr lang="en-US" sz="1400" dirty="0" smtClean="0">
                <a:latin typeface="Tahoma" charset="0"/>
                <a:ea typeface="Tahoma" charset="0"/>
                <a:cs typeface="Tahoma" charset="0"/>
              </a:rPr>
              <a:t>and benign nodular hyperplasia in the </a:t>
            </a:r>
            <a:r>
              <a:rPr lang="en-US" sz="1400" b="1" dirty="0" smtClean="0">
                <a:solidFill>
                  <a:srgbClr val="C00000"/>
                </a:solidFill>
                <a:latin typeface="Tahoma" charset="0"/>
                <a:ea typeface="Tahoma" charset="0"/>
                <a:cs typeface="Tahoma" charset="0"/>
              </a:rPr>
              <a:t>transitional zone.</a:t>
            </a:r>
          </a:p>
          <a:p>
            <a:pPr marL="285750" indent="-285750">
              <a:buFont typeface="Wingdings" charset="2"/>
              <a:buChar char="Ø"/>
            </a:pPr>
            <a:r>
              <a:rPr lang="en-US" sz="1400" dirty="0" smtClean="0">
                <a:latin typeface="Tahoma" charset="0"/>
                <a:ea typeface="Tahoma" charset="0"/>
                <a:cs typeface="Tahoma" charset="0"/>
              </a:rPr>
              <a:t>Microscopically: The prostate is a </a:t>
            </a:r>
            <a:r>
              <a:rPr lang="en-US" sz="1400" dirty="0" err="1" smtClean="0">
                <a:latin typeface="Tahoma" charset="0"/>
                <a:ea typeface="Tahoma" charset="0"/>
                <a:cs typeface="Tahoma" charset="0"/>
              </a:rPr>
              <a:t>tubulo</a:t>
            </a:r>
            <a:r>
              <a:rPr lang="en-US" sz="1400" dirty="0" smtClean="0">
                <a:latin typeface="Tahoma" charset="0"/>
                <a:ea typeface="Tahoma" charset="0"/>
                <a:cs typeface="Tahoma" charset="0"/>
              </a:rPr>
              <a:t>-alveolar organ.</a:t>
            </a:r>
          </a:p>
          <a:p>
            <a:pPr marL="285750" indent="-285750">
              <a:buFont typeface="Wingdings" charset="2"/>
              <a:buChar char="Ø"/>
            </a:pPr>
            <a:r>
              <a:rPr lang="en-US" sz="1400" dirty="0" smtClean="0">
                <a:latin typeface="Tahoma" charset="0"/>
                <a:ea typeface="Tahoma" charset="0"/>
                <a:cs typeface="Tahoma" charset="0"/>
              </a:rPr>
              <a:t>The prostate glands are lined by </a:t>
            </a:r>
            <a:r>
              <a:rPr lang="en-US" sz="1400" dirty="0" smtClean="0">
                <a:solidFill>
                  <a:srgbClr val="C00000"/>
                </a:solidFill>
                <a:latin typeface="Tahoma" charset="0"/>
                <a:ea typeface="Tahoma" charset="0"/>
                <a:cs typeface="Tahoma" charset="0"/>
              </a:rPr>
              <a:t>two layers </a:t>
            </a:r>
            <a:r>
              <a:rPr lang="en-US" sz="1400" dirty="0" smtClean="0">
                <a:latin typeface="Tahoma" charset="0"/>
                <a:ea typeface="Tahoma" charset="0"/>
                <a:cs typeface="Tahoma" charset="0"/>
              </a:rPr>
              <a:t>of cells, </a:t>
            </a:r>
            <a:r>
              <a:rPr lang="en-US" sz="1400" b="1" dirty="0" smtClean="0">
                <a:latin typeface="Tahoma" charset="0"/>
                <a:ea typeface="Tahoma" charset="0"/>
                <a:cs typeface="Tahoma" charset="0"/>
              </a:rPr>
              <a:t>basal cells </a:t>
            </a:r>
            <a:r>
              <a:rPr lang="en-US" sz="1400" dirty="0">
                <a:solidFill>
                  <a:schemeClr val="accent3">
                    <a:lumMod val="50000"/>
                  </a:schemeClr>
                </a:solidFill>
                <a:latin typeface="Tahoma" charset="0"/>
                <a:ea typeface="Tahoma" charset="0"/>
                <a:cs typeface="Tahoma" charset="0"/>
              </a:rPr>
              <a:t>or myoepithelial cells </a:t>
            </a:r>
            <a:r>
              <a:rPr lang="en-US" sz="1400" b="1" dirty="0" smtClean="0">
                <a:latin typeface="Tahoma" charset="0"/>
                <a:ea typeface="Tahoma" charset="0"/>
                <a:cs typeface="Tahoma" charset="0"/>
              </a:rPr>
              <a:t>and </a:t>
            </a:r>
            <a:r>
              <a:rPr lang="en-US" sz="1400" dirty="0">
                <a:solidFill>
                  <a:schemeClr val="accent3">
                    <a:lumMod val="50000"/>
                  </a:schemeClr>
                </a:solidFill>
                <a:latin typeface="Tahoma" charset="0"/>
                <a:ea typeface="Tahoma" charset="0"/>
                <a:cs typeface="Tahoma" charset="0"/>
              </a:rPr>
              <a:t>simple epithelial </a:t>
            </a:r>
            <a:r>
              <a:rPr lang="en-US" sz="1400" b="1" dirty="0" smtClean="0">
                <a:latin typeface="Tahoma" charset="0"/>
                <a:ea typeface="Tahoma" charset="0"/>
                <a:cs typeface="Tahoma" charset="0"/>
              </a:rPr>
              <a:t>columnar secretory cells, </a:t>
            </a:r>
            <a:r>
              <a:rPr lang="en-US" sz="1400" dirty="0">
                <a:solidFill>
                  <a:schemeClr val="accent3">
                    <a:lumMod val="50000"/>
                  </a:schemeClr>
                </a:solidFill>
                <a:latin typeface="Tahoma" charset="0"/>
                <a:ea typeface="Tahoma" charset="0"/>
                <a:cs typeface="Tahoma" charset="0"/>
              </a:rPr>
              <a:t>may </a:t>
            </a:r>
            <a:r>
              <a:rPr lang="en-US" sz="1400" dirty="0" smtClean="0">
                <a:solidFill>
                  <a:schemeClr val="accent3">
                    <a:lumMod val="50000"/>
                  </a:schemeClr>
                </a:solidFill>
                <a:latin typeface="Tahoma" charset="0"/>
                <a:ea typeface="Tahoma" charset="0"/>
                <a:cs typeface="Tahoma" charset="0"/>
              </a:rPr>
              <a:t>become </a:t>
            </a:r>
            <a:r>
              <a:rPr lang="en-US" sz="1400" dirty="0">
                <a:solidFill>
                  <a:schemeClr val="accent3">
                    <a:lumMod val="50000"/>
                  </a:schemeClr>
                </a:solidFill>
                <a:latin typeface="Tahoma" charset="0"/>
                <a:ea typeface="Tahoma" charset="0"/>
                <a:cs typeface="Tahoma" charset="0"/>
              </a:rPr>
              <a:t>simple squamous when it’s irritated</a:t>
            </a:r>
            <a:r>
              <a:rPr lang="en-US" sz="1400" dirty="0" smtClean="0">
                <a:solidFill>
                  <a:schemeClr val="accent3">
                    <a:lumMod val="50000"/>
                  </a:schemeClr>
                </a:solidFill>
                <a:latin typeface="Tahoma" charset="0"/>
                <a:ea typeface="Tahoma" charset="0"/>
                <a:cs typeface="Tahoma" charset="0"/>
              </a:rPr>
              <a:t>.</a:t>
            </a:r>
          </a:p>
          <a:p>
            <a:pPr marL="285750" indent="-285750">
              <a:buFont typeface="Wingdings" charset="2"/>
              <a:buChar char="Ø"/>
            </a:pPr>
            <a:r>
              <a:rPr lang="en-US" sz="1400" dirty="0">
                <a:solidFill>
                  <a:schemeClr val="accent3">
                    <a:lumMod val="50000"/>
                  </a:schemeClr>
                </a:solidFill>
                <a:latin typeface="Tahoma" charset="0"/>
                <a:ea typeface="Tahoma" charset="0"/>
                <a:cs typeface="Tahoma" charset="0"/>
              </a:rPr>
              <a:t>In malignancy, myoepithelial cells </a:t>
            </a:r>
            <a:r>
              <a:rPr lang="en-US" sz="1400" dirty="0" smtClean="0">
                <a:solidFill>
                  <a:srgbClr val="C00000"/>
                </a:solidFill>
                <a:latin typeface="Tahoma" charset="0"/>
                <a:ea typeface="Tahoma" charset="0"/>
                <a:cs typeface="Tahoma" charset="0"/>
              </a:rPr>
              <a:t>disappears.</a:t>
            </a:r>
            <a:endParaRPr lang="en-US" sz="1400" dirty="0">
              <a:solidFill>
                <a:srgbClr val="C00000"/>
              </a:solidFill>
              <a:latin typeface="Tahoma" charset="0"/>
              <a:ea typeface="Tahoma" charset="0"/>
              <a:cs typeface="Tahoma" charset="0"/>
            </a:endParaRPr>
          </a:p>
          <a:p>
            <a:pPr marL="285750" indent="-285750">
              <a:buFont typeface="Wingdings" charset="2"/>
              <a:buChar char="Ø"/>
            </a:pPr>
            <a:endParaRPr lang="en-US" sz="1400" dirty="0">
              <a:solidFill>
                <a:schemeClr val="accent3">
                  <a:lumMod val="50000"/>
                </a:schemeClr>
              </a:solidFill>
              <a:latin typeface="Tahoma" charset="0"/>
              <a:ea typeface="Tahoma" charset="0"/>
              <a:cs typeface="Tahoma" charset="0"/>
            </a:endParaRPr>
          </a:p>
          <a:p>
            <a:pPr marL="285750" indent="-285750">
              <a:buFont typeface="Wingdings" charset="2"/>
              <a:buChar char="Ø"/>
            </a:pPr>
            <a:endParaRPr lang="en-US" sz="1400" b="1" dirty="0"/>
          </a:p>
        </p:txBody>
      </p:sp>
      <p:sp>
        <p:nvSpPr>
          <p:cNvPr id="14" name="Rectangle 13"/>
          <p:cNvSpPr/>
          <p:nvPr/>
        </p:nvSpPr>
        <p:spPr>
          <a:xfrm>
            <a:off x="183672" y="7928657"/>
            <a:ext cx="3506896" cy="813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300" dirty="0">
                <a:solidFill>
                  <a:schemeClr val="accent3">
                    <a:lumMod val="50000"/>
                  </a:schemeClr>
                </a:solidFill>
                <a:latin typeface="Tahoma" charset="0"/>
                <a:ea typeface="Tahoma" charset="0"/>
                <a:cs typeface="Tahoma" charset="0"/>
              </a:rPr>
              <a:t>The prostate is located inferior to the bladder and surrounds its neck, and prostatic urethra pass through it. Posteriorly the rectum is present.</a:t>
            </a:r>
          </a:p>
        </p:txBody>
      </p:sp>
      <p:sp>
        <p:nvSpPr>
          <p:cNvPr id="16" name="Rectangle 15"/>
          <p:cNvSpPr/>
          <p:nvPr/>
        </p:nvSpPr>
        <p:spPr>
          <a:xfrm>
            <a:off x="3690568" y="7922349"/>
            <a:ext cx="3506896" cy="7475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300" dirty="0" smtClean="0">
                <a:solidFill>
                  <a:schemeClr val="accent3">
                    <a:lumMod val="50000"/>
                  </a:schemeClr>
                </a:solidFill>
                <a:latin typeface="Tahoma" charset="0"/>
                <a:ea typeface="Tahoma" charset="0"/>
                <a:cs typeface="Tahoma" charset="0"/>
              </a:rPr>
              <a:t>Bi-</a:t>
            </a:r>
            <a:r>
              <a:rPr lang="en-US" sz="1300" dirty="0" err="1" smtClean="0">
                <a:solidFill>
                  <a:schemeClr val="accent3">
                    <a:lumMod val="50000"/>
                  </a:schemeClr>
                </a:solidFill>
                <a:latin typeface="Tahoma" charset="0"/>
                <a:ea typeface="Tahoma" charset="0"/>
                <a:cs typeface="Tahoma" charset="0"/>
              </a:rPr>
              <a:t>layerd</a:t>
            </a:r>
            <a:r>
              <a:rPr lang="en-US" sz="1300" dirty="0" smtClean="0">
                <a:solidFill>
                  <a:schemeClr val="accent3">
                    <a:lumMod val="50000"/>
                  </a:schemeClr>
                </a:solidFill>
                <a:latin typeface="Tahoma" charset="0"/>
                <a:ea typeface="Tahoma" charset="0"/>
                <a:cs typeface="Tahoma" charset="0"/>
              </a:rPr>
              <a:t>: </a:t>
            </a:r>
          </a:p>
          <a:p>
            <a:pPr>
              <a:defRPr/>
            </a:pPr>
            <a:r>
              <a:rPr lang="en-US" sz="1300" dirty="0" smtClean="0">
                <a:solidFill>
                  <a:schemeClr val="accent3">
                    <a:lumMod val="50000"/>
                  </a:schemeClr>
                </a:solidFill>
                <a:latin typeface="Tahoma" charset="0"/>
                <a:ea typeface="Tahoma" charset="0"/>
                <a:cs typeface="Tahoma" charset="0"/>
              </a:rPr>
              <a:t>1- Epithelial cells.</a:t>
            </a:r>
          </a:p>
          <a:p>
            <a:pPr>
              <a:defRPr/>
            </a:pPr>
            <a:r>
              <a:rPr lang="en-US" sz="1300" dirty="0" smtClean="0">
                <a:solidFill>
                  <a:schemeClr val="accent3">
                    <a:lumMod val="50000"/>
                  </a:schemeClr>
                </a:solidFill>
                <a:latin typeface="Tahoma" charset="0"/>
                <a:ea typeface="Tahoma" charset="0"/>
                <a:cs typeface="Tahoma" charset="0"/>
              </a:rPr>
              <a:t>2- Myoepithelial cells.</a:t>
            </a:r>
          </a:p>
        </p:txBody>
      </p:sp>
    </p:spTree>
    <p:extLst>
      <p:ext uri="{BB962C8B-B14F-4D97-AF65-F5344CB8AC3E}">
        <p14:creationId xmlns:p14="http://schemas.microsoft.com/office/powerpoint/2010/main" val="1270577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53" y="112709"/>
            <a:ext cx="6172200" cy="1524000"/>
          </a:xfrm>
        </p:spPr>
        <p:txBody>
          <a:bodyPr>
            <a:normAutofit/>
          </a:bodyPr>
          <a:lstStyle/>
          <a:p>
            <a:r>
              <a:rPr lang="en-US" sz="2800" dirty="0">
                <a:solidFill>
                  <a:schemeClr val="accent3">
                    <a:lumMod val="50000"/>
                  </a:schemeClr>
                </a:solidFill>
                <a:latin typeface="Tahoma" charset="0"/>
                <a:ea typeface="Tahoma" charset="0"/>
                <a:cs typeface="Tahoma" charset="0"/>
              </a:rPr>
              <a:t>IMPORTANT POINTS YOU NEED TO KNOW</a:t>
            </a:r>
          </a:p>
        </p:txBody>
      </p:sp>
      <p:sp>
        <p:nvSpPr>
          <p:cNvPr id="4" name="TextBox 3"/>
          <p:cNvSpPr txBox="1"/>
          <p:nvPr/>
        </p:nvSpPr>
        <p:spPr>
          <a:xfrm>
            <a:off x="118242" y="5322083"/>
            <a:ext cx="3302876" cy="1384995"/>
          </a:xfrm>
          <a:prstGeom prst="rect">
            <a:avLst/>
          </a:prstGeom>
          <a:noFill/>
        </p:spPr>
        <p:txBody>
          <a:bodyPr wrap="square" rtlCol="0">
            <a:spAutoFit/>
          </a:bodyPr>
          <a:lstStyle/>
          <a:p>
            <a:r>
              <a:rPr lang="en-US" sz="1400" dirty="0">
                <a:solidFill>
                  <a:schemeClr val="accent3">
                    <a:lumMod val="50000"/>
                  </a:schemeClr>
                </a:solidFill>
                <a:latin typeface="Tahoma" charset="0"/>
                <a:ea typeface="Tahoma" charset="0"/>
                <a:cs typeface="Tahoma" charset="0"/>
              </a:rPr>
              <a:t>1)Per-rectal biopsy: in this method we go through the rectum and insert a needle to the prostate and take the biopsy. This method can only be used to take a biopsy from the </a:t>
            </a:r>
            <a:r>
              <a:rPr lang="en-US" sz="1400" b="1" dirty="0">
                <a:solidFill>
                  <a:schemeClr val="accent3">
                    <a:lumMod val="50000"/>
                  </a:schemeClr>
                </a:solidFill>
                <a:latin typeface="Tahoma" charset="0"/>
                <a:ea typeface="Tahoma" charset="0"/>
                <a:cs typeface="Tahoma" charset="0"/>
              </a:rPr>
              <a:t>peripheral zone.</a:t>
            </a:r>
          </a:p>
        </p:txBody>
      </p:sp>
      <p:pic>
        <p:nvPicPr>
          <p:cNvPr id="5" name="Picture 4"/>
          <p:cNvPicPr>
            <a:picLocks noChangeAspect="1"/>
          </p:cNvPicPr>
          <p:nvPr/>
        </p:nvPicPr>
        <p:blipFill>
          <a:blip r:embed="rId2"/>
          <a:stretch>
            <a:fillRect/>
          </a:stretch>
        </p:blipFill>
        <p:spPr>
          <a:xfrm>
            <a:off x="216778" y="7087402"/>
            <a:ext cx="3204340" cy="1783214"/>
          </a:xfrm>
          <a:prstGeom prst="rect">
            <a:avLst/>
          </a:prstGeom>
        </p:spPr>
      </p:pic>
      <p:sp>
        <p:nvSpPr>
          <p:cNvPr id="7" name="TextBox 6"/>
          <p:cNvSpPr txBox="1"/>
          <p:nvPr/>
        </p:nvSpPr>
        <p:spPr>
          <a:xfrm>
            <a:off x="3421118" y="5316520"/>
            <a:ext cx="3326523" cy="1600438"/>
          </a:xfrm>
          <a:prstGeom prst="rect">
            <a:avLst/>
          </a:prstGeom>
          <a:noFill/>
        </p:spPr>
        <p:txBody>
          <a:bodyPr wrap="square" rtlCol="0">
            <a:spAutoFit/>
          </a:bodyPr>
          <a:lstStyle/>
          <a:p>
            <a:r>
              <a:rPr lang="en-US" sz="1400" dirty="0">
                <a:solidFill>
                  <a:schemeClr val="accent3">
                    <a:lumMod val="50000"/>
                  </a:schemeClr>
                </a:solidFill>
                <a:latin typeface="Tahoma" charset="0"/>
                <a:ea typeface="Tahoma" charset="0"/>
                <a:cs typeface="Tahoma" charset="0"/>
              </a:rPr>
              <a:t>2)Transurethral biopsy: in this method we go through the urethra and insert a needle  to the prostate and take the biopsy from the</a:t>
            </a:r>
            <a:r>
              <a:rPr lang="en-US" sz="1400" b="1" dirty="0">
                <a:solidFill>
                  <a:schemeClr val="accent3">
                    <a:lumMod val="50000"/>
                  </a:schemeClr>
                </a:solidFill>
                <a:latin typeface="Tahoma" charset="0"/>
                <a:ea typeface="Tahoma" charset="0"/>
                <a:cs typeface="Tahoma" charset="0"/>
              </a:rPr>
              <a:t> transitional and central zones. </a:t>
            </a:r>
            <a:r>
              <a:rPr lang="en-US" sz="1400" dirty="0">
                <a:solidFill>
                  <a:schemeClr val="accent3">
                    <a:lumMod val="50000"/>
                  </a:schemeClr>
                </a:solidFill>
                <a:latin typeface="Tahoma" charset="0"/>
                <a:ea typeface="Tahoma" charset="0"/>
                <a:cs typeface="Tahoma" charset="0"/>
              </a:rPr>
              <a:t>This can also be done in prostatic resection of transitional and central zones.</a:t>
            </a:r>
          </a:p>
        </p:txBody>
      </p:sp>
      <p:pic>
        <p:nvPicPr>
          <p:cNvPr id="8" name="Picture 7"/>
          <p:cNvPicPr>
            <a:picLocks noChangeAspect="1"/>
          </p:cNvPicPr>
          <p:nvPr/>
        </p:nvPicPr>
        <p:blipFill>
          <a:blip r:embed="rId3"/>
          <a:stretch>
            <a:fillRect/>
          </a:stretch>
        </p:blipFill>
        <p:spPr>
          <a:xfrm>
            <a:off x="3421118" y="7087402"/>
            <a:ext cx="3326523" cy="1783214"/>
          </a:xfrm>
          <a:prstGeom prst="rect">
            <a:avLst/>
          </a:prstGeom>
        </p:spPr>
      </p:pic>
      <p:sp>
        <p:nvSpPr>
          <p:cNvPr id="10" name="TextBox 9"/>
          <p:cNvSpPr txBox="1"/>
          <p:nvPr/>
        </p:nvSpPr>
        <p:spPr>
          <a:xfrm>
            <a:off x="102476" y="1671984"/>
            <a:ext cx="4596610" cy="2031325"/>
          </a:xfrm>
          <a:prstGeom prst="rect">
            <a:avLst/>
          </a:prstGeom>
          <a:noFill/>
        </p:spPr>
        <p:txBody>
          <a:bodyPr wrap="square" rtlCol="0">
            <a:spAutoFit/>
          </a:bodyPr>
          <a:lstStyle/>
          <a:p>
            <a:pPr marL="285750" indent="-285750">
              <a:buFont typeface="Wingdings" charset="2"/>
              <a:buChar char="v"/>
            </a:pPr>
            <a:r>
              <a:rPr lang="en-US" sz="1400" dirty="0">
                <a:solidFill>
                  <a:schemeClr val="accent3">
                    <a:lumMod val="50000"/>
                  </a:schemeClr>
                </a:solidFill>
                <a:latin typeface="Tahoma" charset="0"/>
                <a:ea typeface="Tahoma" charset="0"/>
                <a:cs typeface="Tahoma" charset="0"/>
              </a:rPr>
              <a:t>The normal prostate contains several distinct regions, including a central zone (CZ), a peripheral zone (PZ), a transitional zone (TZ), and a </a:t>
            </a:r>
            <a:r>
              <a:rPr lang="en-US" sz="1400" dirty="0" err="1">
                <a:solidFill>
                  <a:schemeClr val="accent3">
                    <a:lumMod val="50000"/>
                  </a:schemeClr>
                </a:solidFill>
                <a:latin typeface="Tahoma" charset="0"/>
                <a:ea typeface="Tahoma" charset="0"/>
                <a:cs typeface="Tahoma" charset="0"/>
              </a:rPr>
              <a:t>periurethral</a:t>
            </a:r>
            <a:r>
              <a:rPr lang="en-US" sz="1400" dirty="0">
                <a:solidFill>
                  <a:schemeClr val="accent3">
                    <a:lumMod val="50000"/>
                  </a:schemeClr>
                </a:solidFill>
                <a:latin typeface="Tahoma" charset="0"/>
                <a:ea typeface="Tahoma" charset="0"/>
                <a:cs typeface="Tahoma" charset="0"/>
              </a:rPr>
              <a:t> zone.</a:t>
            </a:r>
          </a:p>
          <a:p>
            <a:r>
              <a:rPr lang="en-US" sz="1400" dirty="0">
                <a:solidFill>
                  <a:schemeClr val="accent3">
                    <a:lumMod val="50000"/>
                  </a:schemeClr>
                </a:solidFill>
                <a:latin typeface="Tahoma" charset="0"/>
                <a:ea typeface="Tahoma" charset="0"/>
                <a:cs typeface="Tahoma" charset="0"/>
              </a:rPr>
              <a:t>Compression of the urethra would happen more in nodular hyperplasia in the transitional or the central zones than in carcinoma in the peripheral zone, </a:t>
            </a:r>
            <a:r>
              <a:rPr lang="en-US" sz="1400" u="sng" dirty="0">
                <a:solidFill>
                  <a:schemeClr val="accent3">
                    <a:lumMod val="50000"/>
                  </a:schemeClr>
                </a:solidFill>
                <a:latin typeface="Tahoma" charset="0"/>
                <a:ea typeface="Tahoma" charset="0"/>
                <a:cs typeface="Tahoma" charset="0"/>
              </a:rPr>
              <a:t>but it could happen in carcinoma of the peripheral zone if the tumor progresses later on.</a:t>
            </a:r>
          </a:p>
        </p:txBody>
      </p:sp>
      <p:pic>
        <p:nvPicPr>
          <p:cNvPr id="11" name="Picture 10"/>
          <p:cNvPicPr>
            <a:picLocks noChangeAspect="1"/>
          </p:cNvPicPr>
          <p:nvPr/>
        </p:nvPicPr>
        <p:blipFill>
          <a:blip r:embed="rId4"/>
          <a:stretch>
            <a:fillRect/>
          </a:stretch>
        </p:blipFill>
        <p:spPr>
          <a:xfrm>
            <a:off x="4806467" y="1671983"/>
            <a:ext cx="1684986" cy="2031325"/>
          </a:xfrm>
          <a:prstGeom prst="rect">
            <a:avLst/>
          </a:prstGeom>
        </p:spPr>
      </p:pic>
      <p:sp>
        <p:nvSpPr>
          <p:cNvPr id="12" name="TextBox 11"/>
          <p:cNvSpPr txBox="1"/>
          <p:nvPr/>
        </p:nvSpPr>
        <p:spPr>
          <a:xfrm>
            <a:off x="118241" y="3808196"/>
            <a:ext cx="6648143" cy="954107"/>
          </a:xfrm>
          <a:prstGeom prst="rect">
            <a:avLst/>
          </a:prstGeom>
          <a:noFill/>
        </p:spPr>
        <p:txBody>
          <a:bodyPr wrap="square" rtlCol="0">
            <a:spAutoFit/>
          </a:bodyPr>
          <a:lstStyle/>
          <a:p>
            <a:pPr marL="285750" indent="-285750">
              <a:buFont typeface="Wingdings" charset="2"/>
              <a:buChar char="v"/>
            </a:pPr>
            <a:r>
              <a:rPr lang="en-US" sz="1400" dirty="0" smtClean="0">
                <a:solidFill>
                  <a:schemeClr val="bg1">
                    <a:lumMod val="50000"/>
                  </a:schemeClr>
                </a:solidFill>
                <a:latin typeface="Tahoma" charset="0"/>
                <a:ea typeface="Tahoma" charset="0"/>
                <a:cs typeface="Tahoma" charset="0"/>
              </a:rPr>
              <a:t>Veins of prostate gland drain into internal iliac veins which is continuous posteriorly with the internal vertebral venous plexus, that’s why the most common areas of </a:t>
            </a:r>
            <a:r>
              <a:rPr lang="en-US" sz="1400" dirty="0" err="1" smtClean="0">
                <a:solidFill>
                  <a:schemeClr val="bg1">
                    <a:lumMod val="50000"/>
                  </a:schemeClr>
                </a:solidFill>
                <a:latin typeface="Tahoma" charset="0"/>
                <a:ea typeface="Tahoma" charset="0"/>
                <a:cs typeface="Tahoma" charset="0"/>
              </a:rPr>
              <a:t>hematogenous</a:t>
            </a:r>
            <a:r>
              <a:rPr lang="en-US" sz="1400" dirty="0" smtClean="0">
                <a:solidFill>
                  <a:schemeClr val="bg1">
                    <a:lumMod val="50000"/>
                  </a:schemeClr>
                </a:solidFill>
                <a:latin typeface="Tahoma" charset="0"/>
                <a:ea typeface="Tahoma" charset="0"/>
                <a:cs typeface="Tahoma" charset="0"/>
              </a:rPr>
              <a:t> metastasis are the </a:t>
            </a:r>
            <a:r>
              <a:rPr lang="en-US" sz="1400" dirty="0" smtClean="0">
                <a:solidFill>
                  <a:srgbClr val="C00000"/>
                </a:solidFill>
                <a:latin typeface="Tahoma" charset="0"/>
                <a:ea typeface="Tahoma" charset="0"/>
                <a:cs typeface="Tahoma" charset="0"/>
              </a:rPr>
              <a:t>brain and vertebral column.</a:t>
            </a:r>
          </a:p>
        </p:txBody>
      </p:sp>
      <p:sp>
        <p:nvSpPr>
          <p:cNvPr id="13" name="TextBox 12"/>
          <p:cNvSpPr txBox="1"/>
          <p:nvPr/>
        </p:nvSpPr>
        <p:spPr>
          <a:xfrm>
            <a:off x="118241" y="4867190"/>
            <a:ext cx="6373212" cy="307777"/>
          </a:xfrm>
          <a:prstGeom prst="rect">
            <a:avLst/>
          </a:prstGeom>
          <a:noFill/>
        </p:spPr>
        <p:txBody>
          <a:bodyPr wrap="square" rtlCol="0">
            <a:spAutoFit/>
          </a:bodyPr>
          <a:lstStyle/>
          <a:p>
            <a:pPr marL="285750" indent="-285750">
              <a:buFont typeface="Wingdings" charset="2"/>
              <a:buChar char="v"/>
            </a:pPr>
            <a:r>
              <a:rPr lang="en-US" sz="1400" dirty="0">
                <a:solidFill>
                  <a:schemeClr val="accent3">
                    <a:lumMod val="50000"/>
                  </a:schemeClr>
                </a:solidFill>
                <a:latin typeface="Tahoma" charset="0"/>
                <a:ea typeface="Tahoma" charset="0"/>
                <a:cs typeface="Tahoma" charset="0"/>
              </a:rPr>
              <a:t>We have 2 methods for taking prostatic </a:t>
            </a:r>
            <a:r>
              <a:rPr lang="en-US" sz="1400" dirty="0" smtClean="0">
                <a:solidFill>
                  <a:schemeClr val="accent3">
                    <a:lumMod val="50000"/>
                  </a:schemeClr>
                </a:solidFill>
                <a:latin typeface="Tahoma" charset="0"/>
                <a:ea typeface="Tahoma" charset="0"/>
                <a:cs typeface="Tahoma" charset="0"/>
              </a:rPr>
              <a:t>needle biopsy:</a:t>
            </a:r>
            <a:endParaRPr lang="en-US" sz="1400" dirty="0" smtClean="0">
              <a:solidFill>
                <a:schemeClr val="bg1">
                  <a:lumMod val="50000"/>
                </a:schemeClr>
              </a:solidFill>
              <a:latin typeface="Tahoma" charset="0"/>
              <a:ea typeface="Tahoma" charset="0"/>
              <a:cs typeface="Tahoma" charset="0"/>
            </a:endParaRPr>
          </a:p>
        </p:txBody>
      </p:sp>
      <p:sp>
        <p:nvSpPr>
          <p:cNvPr id="3" name="TextBox 2"/>
          <p:cNvSpPr txBox="1"/>
          <p:nvPr/>
        </p:nvSpPr>
        <p:spPr>
          <a:xfrm>
            <a:off x="4528942" y="77434"/>
            <a:ext cx="2596475" cy="276999"/>
          </a:xfrm>
          <a:prstGeom prst="rect">
            <a:avLst/>
          </a:prstGeom>
          <a:noFill/>
        </p:spPr>
        <p:txBody>
          <a:bodyPr wrap="square" rtlCol="0">
            <a:spAutoFit/>
          </a:bodyPr>
          <a:lstStyle/>
          <a:p>
            <a:r>
              <a:rPr lang="en-US" sz="1200" dirty="0" smtClean="0">
                <a:solidFill>
                  <a:schemeClr val="bg1">
                    <a:lumMod val="50000"/>
                  </a:schemeClr>
                </a:solidFill>
                <a:latin typeface="Tahoma" charset="0"/>
                <a:ea typeface="Tahoma" charset="0"/>
                <a:cs typeface="Tahoma" charset="0"/>
              </a:rPr>
              <a:t>All the pictures here are extra*</a:t>
            </a:r>
            <a:endParaRPr lang="en-US" sz="1200" dirty="0">
              <a:solidFill>
                <a:schemeClr val="bg1">
                  <a:lumMod val="50000"/>
                </a:schemeClr>
              </a:solidFill>
              <a:latin typeface="Tahoma" charset="0"/>
              <a:ea typeface="Tahoma" charset="0"/>
              <a:cs typeface="Tahoma" charset="0"/>
            </a:endParaRPr>
          </a:p>
        </p:txBody>
      </p:sp>
    </p:spTree>
    <p:extLst>
      <p:ext uri="{BB962C8B-B14F-4D97-AF65-F5344CB8AC3E}">
        <p14:creationId xmlns:p14="http://schemas.microsoft.com/office/powerpoint/2010/main" val="1695030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9550"/>
            <a:ext cx="6858000" cy="584775"/>
          </a:xfrm>
          <a:prstGeom prst="rect">
            <a:avLst/>
          </a:prstGeom>
          <a:solidFill>
            <a:schemeClr val="accent4">
              <a:lumMod val="40000"/>
              <a:lumOff val="60000"/>
            </a:schemeClr>
          </a:solidFill>
        </p:spPr>
        <p:txBody>
          <a:bodyPr wrap="square" rtlCol="0">
            <a:spAutoFit/>
          </a:bodyPr>
          <a:lstStyle/>
          <a:p>
            <a:pPr marL="285750" indent="-285750">
              <a:buFont typeface="Wingdings" charset="2"/>
              <a:buChar char="ü"/>
            </a:pPr>
            <a:r>
              <a:rPr lang="en-US" sz="1600" dirty="0" smtClean="0">
                <a:latin typeface="Tahoma" charset="0"/>
                <a:ea typeface="Tahoma" charset="0"/>
                <a:cs typeface="Tahoma" charset="0"/>
              </a:rPr>
              <a:t>Know the epidemiology, pathogenesis and </a:t>
            </a:r>
            <a:r>
              <a:rPr lang="en-US" sz="1600" dirty="0" err="1" smtClean="0">
                <a:latin typeface="Tahoma" charset="0"/>
                <a:ea typeface="Tahoma" charset="0"/>
                <a:cs typeface="Tahoma" charset="0"/>
              </a:rPr>
              <a:t>histopathologic</a:t>
            </a:r>
            <a:r>
              <a:rPr lang="en-US" sz="1600" dirty="0" smtClean="0">
                <a:latin typeface="Tahoma" charset="0"/>
                <a:ea typeface="Tahoma" charset="0"/>
                <a:cs typeface="Tahoma" charset="0"/>
              </a:rPr>
              <a:t> features of </a:t>
            </a:r>
            <a:r>
              <a:rPr lang="en-US" sz="1600" b="1" dirty="0" smtClean="0">
                <a:latin typeface="Tahoma" charset="0"/>
                <a:ea typeface="Tahoma" charset="0"/>
                <a:cs typeface="Tahoma" charset="0"/>
              </a:rPr>
              <a:t>benign prostatic hyperplasia</a:t>
            </a:r>
            <a:endParaRPr lang="en-US" sz="1600" b="1" dirty="0">
              <a:latin typeface="Tahoma" charset="0"/>
              <a:ea typeface="Tahoma" charset="0"/>
              <a:cs typeface="Tahoma" charset="0"/>
            </a:endParaRPr>
          </a:p>
        </p:txBody>
      </p:sp>
      <p:sp>
        <p:nvSpPr>
          <p:cNvPr id="6" name="TextBox 5"/>
          <p:cNvSpPr txBox="1"/>
          <p:nvPr/>
        </p:nvSpPr>
        <p:spPr>
          <a:xfrm>
            <a:off x="98471" y="936385"/>
            <a:ext cx="6653048" cy="6678751"/>
          </a:xfrm>
          <a:prstGeom prst="rect">
            <a:avLst/>
          </a:prstGeom>
          <a:noFill/>
        </p:spPr>
        <p:txBody>
          <a:bodyPr wrap="square" rtlCol="0">
            <a:spAutoFit/>
          </a:bodyPr>
          <a:lstStyle/>
          <a:p>
            <a:r>
              <a:rPr lang="en-US" b="1" dirty="0" smtClean="0">
                <a:latin typeface="Tahoma" charset="0"/>
                <a:ea typeface="Tahoma" charset="0"/>
                <a:cs typeface="Tahoma" charset="0"/>
              </a:rPr>
              <a:t>Benign Prostatic Hyperplasia (BPH):</a:t>
            </a:r>
          </a:p>
          <a:p>
            <a:endParaRPr lang="en-US" b="1" dirty="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Also known as </a:t>
            </a:r>
            <a:r>
              <a:rPr lang="en-US" sz="1400" dirty="0" smtClean="0">
                <a:solidFill>
                  <a:srgbClr val="C00000"/>
                </a:solidFill>
                <a:latin typeface="Tahoma" charset="0"/>
                <a:ea typeface="Tahoma" charset="0"/>
                <a:cs typeface="Tahoma" charset="0"/>
              </a:rPr>
              <a:t>benign nodular hyperplasia.</a:t>
            </a:r>
          </a:p>
          <a:p>
            <a:pPr marL="285750" indent="-285750">
              <a:buFont typeface="Wingdings" charset="2"/>
              <a:buChar char="Ø"/>
            </a:pPr>
            <a:r>
              <a:rPr lang="en-US" sz="1400" dirty="0" smtClean="0">
                <a:solidFill>
                  <a:schemeClr val="bg1">
                    <a:lumMod val="50000"/>
                  </a:schemeClr>
                </a:solidFill>
                <a:latin typeface="Tahoma" charset="0"/>
                <a:ea typeface="Tahoma" charset="0"/>
                <a:cs typeface="Tahoma" charset="0"/>
              </a:rPr>
              <a:t>Epidemiology:</a:t>
            </a:r>
          </a:p>
          <a:p>
            <a:pPr marL="742950" lvl="1" indent="-285750">
              <a:buFont typeface="Courier New" charset="0"/>
              <a:buChar char="o"/>
            </a:pPr>
            <a:r>
              <a:rPr lang="en-US" sz="1200" dirty="0" smtClean="0">
                <a:latin typeface="Tahoma" charset="0"/>
                <a:ea typeface="Tahoma" charset="0"/>
                <a:cs typeface="Tahoma" charset="0"/>
              </a:rPr>
              <a:t>Extremely common lesion in men over the age of 50.</a:t>
            </a:r>
          </a:p>
          <a:p>
            <a:pPr marL="742950" lvl="1" indent="-285750">
              <a:buFont typeface="Courier New" charset="0"/>
              <a:buChar char="o"/>
            </a:pPr>
            <a:r>
              <a:rPr lang="en-US" sz="1200" dirty="0" smtClean="0">
                <a:latin typeface="Tahoma" charset="0"/>
                <a:ea typeface="Tahoma" charset="0"/>
                <a:cs typeface="Tahoma" charset="0"/>
              </a:rPr>
              <a:t>About 20% men have BPH by the age of 40.</a:t>
            </a:r>
          </a:p>
          <a:p>
            <a:pPr marL="742950" lvl="1" indent="-285750">
              <a:buFont typeface="Courier New" charset="0"/>
              <a:buChar char="o"/>
            </a:pPr>
            <a:r>
              <a:rPr lang="en-US" sz="1200" dirty="0" smtClean="0">
                <a:latin typeface="Tahoma" charset="0"/>
                <a:ea typeface="Tahoma" charset="0"/>
                <a:cs typeface="Tahoma" charset="0"/>
              </a:rPr>
              <a:t>About 70% men have BPH by the age of 60.</a:t>
            </a:r>
          </a:p>
          <a:p>
            <a:pPr marL="742950" lvl="1" indent="-285750">
              <a:buFont typeface="Courier New" charset="0"/>
              <a:buChar char="o"/>
            </a:pPr>
            <a:r>
              <a:rPr lang="en-US" sz="1200" dirty="0" smtClean="0">
                <a:latin typeface="Tahoma" charset="0"/>
                <a:ea typeface="Tahoma" charset="0"/>
                <a:cs typeface="Tahoma" charset="0"/>
              </a:rPr>
              <a:t>About 90% men have BPH by the age of 80.</a:t>
            </a:r>
          </a:p>
          <a:p>
            <a:pPr marL="285750" indent="-285750">
              <a:buFont typeface="Wingdings" charset="2"/>
              <a:buChar char="Ø"/>
            </a:pPr>
            <a:r>
              <a:rPr lang="en-US" sz="1400" dirty="0" smtClean="0">
                <a:latin typeface="Tahoma" charset="0"/>
                <a:ea typeface="Tahoma" charset="0"/>
                <a:cs typeface="Tahoma" charset="0"/>
              </a:rPr>
              <a:t>Hyperplasia </a:t>
            </a:r>
            <a:r>
              <a:rPr lang="en-US" sz="1400" dirty="0" smtClean="0">
                <a:solidFill>
                  <a:srgbClr val="C00000"/>
                </a:solidFill>
                <a:latin typeface="Tahoma" charset="0"/>
                <a:ea typeface="Tahoma" charset="0"/>
                <a:cs typeface="Tahoma" charset="0"/>
              </a:rPr>
              <a:t>of glands and stroma </a:t>
            </a:r>
            <a:r>
              <a:rPr lang="en-US" sz="1400" dirty="0" smtClean="0">
                <a:latin typeface="Tahoma" charset="0"/>
                <a:ea typeface="Tahoma" charset="0"/>
                <a:cs typeface="Tahoma" charset="0"/>
              </a:rPr>
              <a:t>results in nodular enlargement in the </a:t>
            </a:r>
            <a:r>
              <a:rPr lang="en-US" sz="1400" b="1" dirty="0" err="1" smtClean="0">
                <a:latin typeface="Tahoma" charset="0"/>
                <a:ea typeface="Tahoma" charset="0"/>
                <a:cs typeface="Tahoma" charset="0"/>
              </a:rPr>
              <a:t>periurethral</a:t>
            </a:r>
            <a:r>
              <a:rPr lang="en-US" sz="1400" b="1" dirty="0" smtClean="0">
                <a:latin typeface="Tahoma" charset="0"/>
                <a:ea typeface="Tahoma" charset="0"/>
                <a:cs typeface="Tahoma" charset="0"/>
              </a:rPr>
              <a:t> </a:t>
            </a:r>
            <a:r>
              <a:rPr lang="en-US" sz="1400" dirty="0" smtClean="0">
                <a:solidFill>
                  <a:schemeClr val="accent3">
                    <a:lumMod val="50000"/>
                  </a:schemeClr>
                </a:solidFill>
                <a:latin typeface="Tahoma" charset="0"/>
                <a:ea typeface="Tahoma" charset="0"/>
                <a:cs typeface="Tahoma" charset="0"/>
              </a:rPr>
              <a:t>(central) </a:t>
            </a:r>
            <a:r>
              <a:rPr lang="en-US" sz="1400" b="1" dirty="0" smtClean="0">
                <a:latin typeface="Tahoma" charset="0"/>
                <a:ea typeface="Tahoma" charset="0"/>
                <a:cs typeface="Tahoma" charset="0"/>
              </a:rPr>
              <a:t>region</a:t>
            </a:r>
            <a:r>
              <a:rPr lang="en-US" sz="1400" b="1" baseline="30000" dirty="0" smtClean="0">
                <a:latin typeface="Tahoma" charset="0"/>
                <a:ea typeface="Tahoma" charset="0"/>
                <a:cs typeface="Tahoma" charset="0"/>
              </a:rPr>
              <a:t>1</a:t>
            </a:r>
            <a:r>
              <a:rPr lang="en-US" sz="1400" b="1" dirty="0" smtClean="0">
                <a:latin typeface="Tahoma" charset="0"/>
                <a:ea typeface="Tahoma" charset="0"/>
                <a:cs typeface="Tahoma" charset="0"/>
              </a:rPr>
              <a:t> </a:t>
            </a:r>
            <a:r>
              <a:rPr lang="en-US" sz="1400" dirty="0" smtClean="0">
                <a:latin typeface="Tahoma" charset="0"/>
                <a:ea typeface="Tahoma" charset="0"/>
                <a:cs typeface="Tahoma" charset="0"/>
              </a:rPr>
              <a:t>of the prostate.</a:t>
            </a:r>
            <a:endParaRPr lang="en-US" sz="1400" dirty="0" smtClean="0">
              <a:solidFill>
                <a:schemeClr val="accent3">
                  <a:lumMod val="50000"/>
                </a:schemeClr>
              </a:solidFill>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Once the nodules become large, they compress the prostatic urethra causing either partial, or complete obstruction of the urethra. </a:t>
            </a:r>
            <a:r>
              <a:rPr lang="en-US" sz="1400" b="1" dirty="0" smtClean="0">
                <a:solidFill>
                  <a:schemeClr val="accent3">
                    <a:lumMod val="50000"/>
                  </a:schemeClr>
                </a:solidFill>
                <a:latin typeface="Tahoma" charset="0"/>
                <a:ea typeface="Tahoma" charset="0"/>
                <a:cs typeface="Tahoma" charset="0"/>
              </a:rPr>
              <a:t>Symptoms:</a:t>
            </a:r>
            <a:r>
              <a:rPr lang="en-US" sz="1400" dirty="0" smtClean="0">
                <a:solidFill>
                  <a:schemeClr val="accent3">
                    <a:lumMod val="50000"/>
                  </a:schemeClr>
                </a:solidFill>
                <a:latin typeface="Tahoma" charset="0"/>
                <a:ea typeface="Tahoma" charset="0"/>
                <a:cs typeface="Tahoma" charset="0"/>
              </a:rPr>
              <a:t> urinary retention, incomplete emptying, constant feeling of wanting to go to the bathroom, frequent urination.</a:t>
            </a:r>
            <a:endParaRPr lang="en-US" sz="1400" dirty="0" smtClean="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Nodular hyperplasia is </a:t>
            </a:r>
            <a:r>
              <a:rPr lang="en-US" sz="1400" b="1" dirty="0" smtClean="0">
                <a:latin typeface="Tahoma" charset="0"/>
                <a:ea typeface="Tahoma" charset="0"/>
                <a:cs typeface="Tahoma" charset="0"/>
              </a:rPr>
              <a:t>not a premalignant </a:t>
            </a:r>
            <a:r>
              <a:rPr lang="en-US" sz="1400" dirty="0" smtClean="0">
                <a:latin typeface="Tahoma" charset="0"/>
                <a:ea typeface="Tahoma" charset="0"/>
                <a:cs typeface="Tahoma" charset="0"/>
              </a:rPr>
              <a:t>lesion </a:t>
            </a:r>
            <a:r>
              <a:rPr lang="en-US" sz="1400" dirty="0">
                <a:solidFill>
                  <a:schemeClr val="accent3">
                    <a:lumMod val="50000"/>
                  </a:schemeClr>
                </a:solidFill>
                <a:latin typeface="Tahoma" charset="0"/>
                <a:ea typeface="Tahoma" charset="0"/>
                <a:cs typeface="Tahoma" charset="0"/>
              </a:rPr>
              <a:t>(it doesn’t </a:t>
            </a:r>
            <a:r>
              <a:rPr lang="en-US" sz="1400" dirty="0" smtClean="0">
                <a:solidFill>
                  <a:schemeClr val="accent3">
                    <a:lumMod val="50000"/>
                  </a:schemeClr>
                </a:solidFill>
                <a:latin typeface="Tahoma" charset="0"/>
                <a:ea typeface="Tahoma" charset="0"/>
                <a:cs typeface="Tahoma" charset="0"/>
              </a:rPr>
              <a:t>progress and become </a:t>
            </a:r>
            <a:r>
              <a:rPr lang="en-US" sz="1400" dirty="0">
                <a:solidFill>
                  <a:schemeClr val="accent3">
                    <a:lumMod val="50000"/>
                  </a:schemeClr>
                </a:solidFill>
                <a:latin typeface="Tahoma" charset="0"/>
                <a:ea typeface="Tahoma" charset="0"/>
                <a:cs typeface="Tahoma" charset="0"/>
              </a:rPr>
              <a:t>malignant</a:t>
            </a:r>
            <a:r>
              <a:rPr lang="en-US" sz="1400" dirty="0" smtClean="0">
                <a:solidFill>
                  <a:schemeClr val="accent3">
                    <a:lumMod val="50000"/>
                  </a:schemeClr>
                </a:solidFill>
                <a:latin typeface="Tahoma" charset="0"/>
                <a:ea typeface="Tahoma" charset="0"/>
                <a:cs typeface="Tahoma" charset="0"/>
              </a:rPr>
              <a:t>).</a:t>
            </a:r>
            <a:endParaRPr lang="en-US" sz="1400" dirty="0">
              <a:latin typeface="Tahoma" charset="0"/>
              <a:ea typeface="Tahoma" charset="0"/>
              <a:cs typeface="Tahoma" charset="0"/>
            </a:endParaRPr>
          </a:p>
          <a:p>
            <a:pPr marL="285750" indent="-285750">
              <a:buFont typeface="Wingdings" charset="2"/>
              <a:buChar char="Ø"/>
            </a:pPr>
            <a:endParaRPr lang="en-US" sz="1400" dirty="0">
              <a:latin typeface="Tahoma" charset="0"/>
              <a:ea typeface="Tahoma" charset="0"/>
              <a:cs typeface="Tahoma" charset="0"/>
            </a:endParaRPr>
          </a:p>
          <a:p>
            <a:r>
              <a:rPr lang="en-US" b="1" dirty="0" smtClean="0">
                <a:latin typeface="Tahoma" charset="0"/>
                <a:ea typeface="Tahoma" charset="0"/>
                <a:cs typeface="Tahoma" charset="0"/>
              </a:rPr>
              <a:t>Pathogenesis:</a:t>
            </a:r>
          </a:p>
          <a:p>
            <a:endParaRPr lang="en-US" b="1" dirty="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The essential cause of BPH is </a:t>
            </a:r>
            <a:r>
              <a:rPr lang="en-US" sz="1400" b="1" dirty="0" smtClean="0">
                <a:latin typeface="Tahoma" charset="0"/>
                <a:ea typeface="Tahoma" charset="0"/>
                <a:cs typeface="Tahoma" charset="0"/>
              </a:rPr>
              <a:t>unknown</a:t>
            </a:r>
            <a:r>
              <a:rPr lang="en-US" sz="1400" dirty="0" smtClean="0">
                <a:latin typeface="Tahoma" charset="0"/>
                <a:ea typeface="Tahoma" charset="0"/>
                <a:cs typeface="Tahoma" charset="0"/>
              </a:rPr>
              <a:t>.</a:t>
            </a:r>
          </a:p>
          <a:p>
            <a:pPr marL="285750" indent="-285750">
              <a:buFont typeface="Wingdings" charset="2"/>
              <a:buChar char="Ø"/>
            </a:pPr>
            <a:r>
              <a:rPr lang="en-US" sz="1400" dirty="0" smtClean="0">
                <a:latin typeface="Tahoma" charset="0"/>
                <a:ea typeface="Tahoma" charset="0"/>
                <a:cs typeface="Tahoma" charset="0"/>
              </a:rPr>
              <a:t>The pathogenesis is related to the action of </a:t>
            </a:r>
            <a:r>
              <a:rPr lang="en-US" sz="1400" b="1" dirty="0" smtClean="0">
                <a:latin typeface="Tahoma" charset="0"/>
                <a:ea typeface="Tahoma" charset="0"/>
                <a:cs typeface="Tahoma" charset="0"/>
              </a:rPr>
              <a:t>androgens</a:t>
            </a:r>
            <a:r>
              <a:rPr lang="en-US" sz="1400" dirty="0" smtClean="0">
                <a:latin typeface="Tahoma" charset="0"/>
                <a:ea typeface="Tahoma" charset="0"/>
                <a:cs typeface="Tahoma" charset="0"/>
              </a:rPr>
              <a:t>:</a:t>
            </a:r>
          </a:p>
          <a:p>
            <a:pPr marL="742950" lvl="1" indent="-285750">
              <a:buFont typeface="Courier New" charset="0"/>
              <a:buChar char="o"/>
            </a:pPr>
            <a:r>
              <a:rPr lang="en-US" sz="1200" b="1" dirty="0" smtClean="0">
                <a:latin typeface="Tahoma" charset="0"/>
                <a:ea typeface="Tahoma" charset="0"/>
                <a:cs typeface="Tahoma" charset="0"/>
              </a:rPr>
              <a:t>Dihydrotestosterone </a:t>
            </a:r>
            <a:r>
              <a:rPr lang="en-US" sz="1200" dirty="0" smtClean="0">
                <a:latin typeface="Tahoma" charset="0"/>
                <a:ea typeface="Tahoma" charset="0"/>
                <a:cs typeface="Tahoma" charset="0"/>
              </a:rPr>
              <a:t>(DHT) </a:t>
            </a:r>
            <a:r>
              <a:rPr lang="en-US" altLang="en-US" sz="1400" dirty="0">
                <a:solidFill>
                  <a:schemeClr val="accent3">
                    <a:lumMod val="50000"/>
                  </a:schemeClr>
                </a:solidFill>
                <a:latin typeface="Tahoma" charset="0"/>
                <a:ea typeface="Tahoma" charset="0"/>
                <a:cs typeface="Tahoma" charset="0"/>
              </a:rPr>
              <a:t>(The active </a:t>
            </a:r>
            <a:r>
              <a:rPr lang="en-US" altLang="en-US" sz="1400" dirty="0" smtClean="0">
                <a:solidFill>
                  <a:schemeClr val="accent3">
                    <a:lumMod val="50000"/>
                  </a:schemeClr>
                </a:solidFill>
                <a:latin typeface="Tahoma" charset="0"/>
                <a:ea typeface="Tahoma" charset="0"/>
                <a:cs typeface="Tahoma" charset="0"/>
              </a:rPr>
              <a:t>form </a:t>
            </a:r>
            <a:r>
              <a:rPr lang="en-US" altLang="en-US" sz="1400" dirty="0">
                <a:solidFill>
                  <a:schemeClr val="accent3">
                    <a:lumMod val="50000"/>
                  </a:schemeClr>
                </a:solidFill>
                <a:latin typeface="Tahoma" charset="0"/>
                <a:ea typeface="Tahoma" charset="0"/>
                <a:cs typeface="Tahoma" charset="0"/>
              </a:rPr>
              <a:t>of testosterone) </a:t>
            </a:r>
            <a:r>
              <a:rPr lang="en-US" sz="1200" dirty="0" smtClean="0">
                <a:latin typeface="Tahoma" charset="0"/>
                <a:ea typeface="Tahoma" charset="0"/>
                <a:cs typeface="Tahoma" charset="0"/>
              </a:rPr>
              <a:t>is the ultimate mediator for the prostatic growth. It increases the proliferation of stromal cells and inhibits epithelial cell death. Therefore, DHT is implicated in the pathogenesis of both benign prostatic hyperplasia (BPH) and prostate cancer.</a:t>
            </a:r>
          </a:p>
          <a:p>
            <a:pPr marL="742950" lvl="1" indent="-285750">
              <a:buFont typeface="Courier New" charset="0"/>
              <a:buChar char="o"/>
            </a:pPr>
            <a:r>
              <a:rPr lang="en-US" sz="1200" dirty="0" smtClean="0">
                <a:latin typeface="Tahoma" charset="0"/>
                <a:ea typeface="Tahoma" charset="0"/>
                <a:cs typeface="Tahoma" charset="0"/>
              </a:rPr>
              <a:t>Testosterone is converted to </a:t>
            </a:r>
            <a:r>
              <a:rPr lang="en-US" sz="1200" dirty="0" err="1" smtClean="0">
                <a:latin typeface="Tahoma" charset="0"/>
                <a:ea typeface="Tahoma" charset="0"/>
                <a:cs typeface="Tahoma" charset="0"/>
              </a:rPr>
              <a:t>dihydrotestosterone</a:t>
            </a:r>
            <a:r>
              <a:rPr lang="en-US" sz="1200" dirty="0" smtClean="0">
                <a:latin typeface="Tahoma" charset="0"/>
                <a:ea typeface="Tahoma" charset="0"/>
                <a:cs typeface="Tahoma" charset="0"/>
              </a:rPr>
              <a:t> (DHT) by </a:t>
            </a:r>
            <a:r>
              <a:rPr lang="en-US" sz="1200" b="1" dirty="0" smtClean="0">
                <a:solidFill>
                  <a:srgbClr val="C00000"/>
                </a:solidFill>
                <a:latin typeface="Tahoma" charset="0"/>
                <a:ea typeface="Tahoma" charset="0"/>
                <a:cs typeface="Tahoma" charset="0"/>
              </a:rPr>
              <a:t>5-alpha reductase enzyme.</a:t>
            </a:r>
            <a:endParaRPr lang="en-US" sz="1200" dirty="0" smtClean="0">
              <a:solidFill>
                <a:srgbClr val="C00000"/>
              </a:solidFill>
              <a:latin typeface="Tahoma" charset="0"/>
              <a:ea typeface="Tahoma" charset="0"/>
              <a:cs typeface="Tahoma" charset="0"/>
            </a:endParaRPr>
          </a:p>
          <a:p>
            <a:pPr marL="285750" indent="-285750">
              <a:buFont typeface="Wingdings" charset="2"/>
              <a:buChar char="Ø"/>
            </a:pPr>
            <a:r>
              <a:rPr lang="en-US" sz="1200" dirty="0" smtClean="0">
                <a:latin typeface="Tahoma" charset="0"/>
                <a:ea typeface="Tahoma" charset="0"/>
                <a:cs typeface="Tahoma" charset="0"/>
              </a:rPr>
              <a:t>Therefore, drugs that act </a:t>
            </a:r>
            <a:r>
              <a:rPr lang="en-US" sz="1200" dirty="0" smtClean="0">
                <a:solidFill>
                  <a:srgbClr val="C00000"/>
                </a:solidFill>
                <a:latin typeface="Tahoma" charset="0"/>
                <a:ea typeface="Tahoma" charset="0"/>
                <a:cs typeface="Tahoma" charset="0"/>
              </a:rPr>
              <a:t>as inhibitors of 5-alpha reductase </a:t>
            </a:r>
            <a:r>
              <a:rPr lang="en-US" sz="1200" dirty="0" smtClean="0">
                <a:latin typeface="Tahoma" charset="0"/>
                <a:ea typeface="Tahoma" charset="0"/>
                <a:cs typeface="Tahoma" charset="0"/>
              </a:rPr>
              <a:t>have an important role in the prevention and treatment of BPH and prostate cancer.</a:t>
            </a:r>
          </a:p>
          <a:p>
            <a:pPr marL="285750" indent="-285750">
              <a:buFont typeface="Wingdings" charset="2"/>
              <a:buChar char="Ø"/>
            </a:pPr>
            <a:r>
              <a:rPr lang="en-US" sz="1200" dirty="0" err="1" smtClean="0">
                <a:latin typeface="Tahoma" charset="0"/>
                <a:ea typeface="Tahoma" charset="0"/>
                <a:cs typeface="Tahoma" charset="0"/>
              </a:rPr>
              <a:t>Prepubertal</a:t>
            </a:r>
            <a:r>
              <a:rPr lang="en-US" sz="1200" dirty="0" smtClean="0">
                <a:latin typeface="Tahoma" charset="0"/>
                <a:ea typeface="Tahoma" charset="0"/>
                <a:cs typeface="Tahoma" charset="0"/>
              </a:rPr>
              <a:t> castration</a:t>
            </a:r>
            <a:r>
              <a:rPr lang="en-US" sz="1200" baseline="30000" dirty="0" smtClean="0">
                <a:latin typeface="Tahoma" charset="0"/>
                <a:ea typeface="Tahoma" charset="0"/>
                <a:cs typeface="Tahoma" charset="0"/>
              </a:rPr>
              <a:t>2</a:t>
            </a:r>
            <a:r>
              <a:rPr lang="en-US" sz="1200" dirty="0" smtClean="0">
                <a:latin typeface="Tahoma" charset="0"/>
                <a:ea typeface="Tahoma" charset="0"/>
                <a:cs typeface="Tahoma" charset="0"/>
              </a:rPr>
              <a:t> prevents BPH </a:t>
            </a:r>
            <a:r>
              <a:rPr lang="en-US" sz="1400" dirty="0">
                <a:solidFill>
                  <a:schemeClr val="accent3">
                    <a:lumMod val="50000"/>
                  </a:schemeClr>
                </a:solidFill>
                <a:latin typeface="Tahoma" charset="0"/>
                <a:ea typeface="Tahoma" charset="0"/>
                <a:cs typeface="Tahoma" charset="0"/>
              </a:rPr>
              <a:t>(</a:t>
            </a:r>
            <a:r>
              <a:rPr lang="en-US" altLang="en-US" sz="1400" dirty="0">
                <a:solidFill>
                  <a:schemeClr val="accent3">
                    <a:lumMod val="50000"/>
                  </a:schemeClr>
                </a:solidFill>
                <a:latin typeface="Tahoma" charset="0"/>
                <a:ea typeface="Tahoma" charset="0"/>
                <a:cs typeface="Tahoma" charset="0"/>
              </a:rPr>
              <a:t>no testosterone)</a:t>
            </a:r>
            <a:r>
              <a:rPr lang="en-US" sz="1200" dirty="0" smtClean="0">
                <a:latin typeface="Tahoma" charset="0"/>
                <a:ea typeface="Tahoma" charset="0"/>
                <a:cs typeface="Tahoma" charset="0"/>
              </a:rPr>
              <a:t>.</a:t>
            </a:r>
            <a:endParaRPr lang="en-US" sz="1200" dirty="0">
              <a:latin typeface="Tahoma" charset="0"/>
              <a:ea typeface="Tahoma" charset="0"/>
              <a:cs typeface="Tahoma" charset="0"/>
            </a:endParaRPr>
          </a:p>
        </p:txBody>
      </p:sp>
      <p:sp>
        <p:nvSpPr>
          <p:cNvPr id="7" name="TextBox 6"/>
          <p:cNvSpPr txBox="1"/>
          <p:nvPr/>
        </p:nvSpPr>
        <p:spPr>
          <a:xfrm>
            <a:off x="0" y="8558381"/>
            <a:ext cx="6653048" cy="461665"/>
          </a:xfrm>
          <a:prstGeom prst="rect">
            <a:avLst/>
          </a:prstGeom>
          <a:noFill/>
        </p:spPr>
        <p:txBody>
          <a:bodyPr wrap="square" rtlCol="0">
            <a:spAutoFit/>
          </a:bodyPr>
          <a:lstStyle/>
          <a:p>
            <a:r>
              <a:rPr lang="en-US" sz="1200" dirty="0" smtClean="0">
                <a:solidFill>
                  <a:schemeClr val="bg1">
                    <a:lumMod val="50000"/>
                  </a:schemeClr>
                </a:solidFill>
                <a:latin typeface="Tahoma" charset="0"/>
                <a:ea typeface="Tahoma" charset="0"/>
                <a:cs typeface="Tahoma" charset="0"/>
              </a:rPr>
              <a:t>1:Where the transitional zone of prostate is located.</a:t>
            </a:r>
          </a:p>
          <a:p>
            <a:r>
              <a:rPr lang="en-US" sz="1200" dirty="0" smtClean="0">
                <a:solidFill>
                  <a:schemeClr val="bg1">
                    <a:lumMod val="50000"/>
                  </a:schemeClr>
                </a:solidFill>
                <a:latin typeface="Tahoma" charset="0"/>
                <a:ea typeface="Tahoma" charset="0"/>
                <a:cs typeface="Tahoma" charset="0"/>
              </a:rPr>
              <a:t>2:The removal of the testicles of a male animal or man.</a:t>
            </a:r>
            <a:endParaRPr lang="en-US" sz="1200" dirty="0">
              <a:solidFill>
                <a:schemeClr val="bg1">
                  <a:lumMod val="50000"/>
                </a:schemeClr>
              </a:solidFill>
              <a:latin typeface="Tahoma" charset="0"/>
              <a:ea typeface="Tahoma" charset="0"/>
              <a:cs typeface="Tahoma" charset="0"/>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701203" y="7170513"/>
            <a:ext cx="976866" cy="184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4602731" y="7464970"/>
            <a:ext cx="501277" cy="4053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2943421" y="7788530"/>
            <a:ext cx="2160587" cy="376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dirty="0">
                <a:solidFill>
                  <a:schemeClr val="accent3">
                    <a:lumMod val="50000"/>
                  </a:schemeClr>
                </a:solidFill>
                <a:latin typeface="Tahoma" charset="0"/>
                <a:ea typeface="Tahoma" charset="0"/>
                <a:cs typeface="Tahoma" charset="0"/>
              </a:rPr>
              <a:t>Narrow prostatic urethra</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8070" y="7039155"/>
            <a:ext cx="1073450" cy="198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105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55496500"/>
              </p:ext>
            </p:extLst>
          </p:nvPr>
        </p:nvGraphicFramePr>
        <p:xfrm>
          <a:off x="1" y="41294"/>
          <a:ext cx="6857998" cy="7445700"/>
        </p:xfrm>
        <a:graphic>
          <a:graphicData uri="http://schemas.openxmlformats.org/drawingml/2006/table">
            <a:tbl>
              <a:tblPr firstRow="1" bandRow="1">
                <a:tableStyleId>{5C22544A-7EE6-4342-B048-85BDC9FD1C3A}</a:tableStyleId>
              </a:tblPr>
              <a:tblGrid>
                <a:gridCol w="2926079"/>
                <a:gridCol w="1630679"/>
                <a:gridCol w="2301240"/>
              </a:tblGrid>
              <a:tr h="462420">
                <a:tc gridSpan="3">
                  <a:txBody>
                    <a:bodyPr/>
                    <a:lstStyle/>
                    <a:p>
                      <a:pPr algn="ctr"/>
                      <a:r>
                        <a:rPr lang="en-US" sz="1800" b="1" dirty="0" smtClean="0">
                          <a:solidFill>
                            <a:schemeClr val="bg1"/>
                          </a:solidFill>
                          <a:latin typeface="Tahoma" charset="0"/>
                          <a:ea typeface="Tahoma" charset="0"/>
                          <a:cs typeface="Tahoma" charset="0"/>
                        </a:rPr>
                        <a:t>Benign Prostatic Hyperplasia </a:t>
                      </a:r>
                      <a:endParaRPr lang="en-US" sz="1700" b="1" dirty="0">
                        <a:solidFill>
                          <a:schemeClr val="bg1"/>
                        </a:solidFill>
                      </a:endParaRPr>
                    </a:p>
                  </a:txBody>
                  <a:tcPr marL="84406" marR="84406" marT="42203" marB="42203" anchor="ctr">
                    <a:solidFill>
                      <a:srgbClr val="8064A2"/>
                    </a:solidFill>
                  </a:tcPr>
                </a:tc>
                <a:tc hMerge="1">
                  <a:txBody>
                    <a:bodyPr/>
                    <a:lstStyle/>
                    <a:p>
                      <a:endParaRPr lang="en-US" dirty="0"/>
                    </a:p>
                  </a:txBody>
                  <a:tcPr>
                    <a:solidFill>
                      <a:srgbClr val="8064A2"/>
                    </a:solidFill>
                  </a:tcPr>
                </a:tc>
                <a:tc hMerge="1">
                  <a:txBody>
                    <a:bodyPr/>
                    <a:lstStyle/>
                    <a:p>
                      <a:endParaRPr lang="en-US"/>
                    </a:p>
                  </a:txBody>
                  <a:tcPr/>
                </a:tc>
              </a:tr>
              <a:tr h="621450">
                <a:tc>
                  <a:txBody>
                    <a:bodyPr/>
                    <a:lstStyle/>
                    <a:p>
                      <a:pPr algn="ctr"/>
                      <a:r>
                        <a:rPr lang="en-US" sz="1700" b="1" dirty="0" smtClean="0">
                          <a:solidFill>
                            <a:schemeClr val="bg1"/>
                          </a:solidFill>
                          <a:latin typeface="Tahoma" charset="0"/>
                          <a:ea typeface="Tahoma" charset="0"/>
                          <a:cs typeface="Tahoma" charset="0"/>
                        </a:rPr>
                        <a:t>Gross Morphology</a:t>
                      </a:r>
                      <a:endParaRPr lang="en-US" sz="1500" b="1" dirty="0">
                        <a:solidFill>
                          <a:schemeClr val="bg1"/>
                        </a:solidFill>
                      </a:endParaRPr>
                    </a:p>
                  </a:txBody>
                  <a:tcPr marL="84406" marR="84406" marT="42203" marB="42203" anchor="ctr">
                    <a:lnR w="12700" cap="flat" cmpd="sng" algn="ctr">
                      <a:solidFill>
                        <a:schemeClr val="tx1"/>
                      </a:solidFill>
                      <a:prstDash val="solid"/>
                      <a:round/>
                      <a:headEnd type="none" w="med" len="med"/>
                      <a:tailEnd type="none" w="med" len="med"/>
                    </a:lnR>
                    <a:solidFill>
                      <a:srgbClr val="8064A2"/>
                    </a:solidFill>
                  </a:tcPr>
                </a:tc>
                <a:tc gridSpan="2">
                  <a:txBody>
                    <a:bodyPr/>
                    <a:lstStyle/>
                    <a:p>
                      <a:pPr algn="ctr"/>
                      <a:r>
                        <a:rPr lang="en-US" sz="1700" b="1" dirty="0" smtClean="0">
                          <a:solidFill>
                            <a:schemeClr val="bg1"/>
                          </a:solidFill>
                          <a:latin typeface="Tahoma" charset="0"/>
                          <a:ea typeface="Tahoma" charset="0"/>
                          <a:cs typeface="Tahoma" charset="0"/>
                        </a:rPr>
                        <a:t>Microscopy</a:t>
                      </a:r>
                      <a:endParaRPr lang="en-US" sz="1500" b="1" dirty="0">
                        <a:solidFill>
                          <a:schemeClr val="bg1"/>
                        </a:solidFill>
                      </a:endParaRPr>
                    </a:p>
                  </a:txBody>
                  <a:tcPr marL="84406" marR="84406" marT="42203" marB="42203" anchor="ctr">
                    <a:lnL w="12700" cap="flat" cmpd="sng" algn="ctr">
                      <a:solidFill>
                        <a:schemeClr val="tx1"/>
                      </a:solidFill>
                      <a:prstDash val="solid"/>
                      <a:round/>
                      <a:headEnd type="none" w="med" len="med"/>
                      <a:tailEnd type="none" w="med" len="med"/>
                    </a:lnL>
                    <a:solidFill>
                      <a:srgbClr val="8064A2"/>
                    </a:solidFill>
                  </a:tcPr>
                </a:tc>
                <a:tc hMerge="1">
                  <a:txBody>
                    <a:bodyPr/>
                    <a:lstStyle/>
                    <a:p>
                      <a:endParaRPr lang="en-US"/>
                    </a:p>
                  </a:txBody>
                  <a:tcPr/>
                </a:tc>
              </a:tr>
              <a:tr h="76617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b="1" dirty="0" smtClean="0">
                          <a:latin typeface="Tahoma" charset="0"/>
                          <a:ea typeface="Tahoma" charset="0"/>
                          <a:cs typeface="Tahoma" charset="0"/>
                        </a:rPr>
                        <a:t>1. </a:t>
                      </a:r>
                      <a:r>
                        <a:rPr lang="en-US" sz="1300" dirty="0" smtClean="0">
                          <a:latin typeface="Tahoma" charset="0"/>
                          <a:ea typeface="Tahoma" charset="0"/>
                          <a:cs typeface="Tahoma" charset="0"/>
                        </a:rPr>
                        <a:t>The prostate weighs between 60 and 100 grams </a:t>
                      </a:r>
                    </a:p>
                  </a:txBody>
                  <a:tcPr marL="84406" marR="84406" marT="42203" marB="42203" anchor="ctr">
                    <a:lnR w="12700" cap="flat" cmpd="sng" algn="ctr">
                      <a:solidFill>
                        <a:schemeClr val="tx1"/>
                      </a:solidFill>
                      <a:prstDash val="solid"/>
                      <a:round/>
                      <a:headEnd type="none" w="med" len="med"/>
                      <a:tailEnd type="none" w="med" len="med"/>
                    </a:lnR>
                    <a:solidFill>
                      <a:srgbClr val="D9D3E0"/>
                    </a:solidFill>
                  </a:tcPr>
                </a:tc>
                <a:tc grid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b="1" dirty="0" smtClean="0">
                          <a:latin typeface="Tahoma" charset="0"/>
                          <a:ea typeface="Tahoma" charset="0"/>
                          <a:cs typeface="Tahoma" charset="0"/>
                        </a:rPr>
                        <a:t>1. </a:t>
                      </a:r>
                      <a:r>
                        <a:rPr lang="en-US" sz="1300" dirty="0" smtClean="0">
                          <a:latin typeface="Tahoma" charset="0"/>
                          <a:ea typeface="Tahoma" charset="0"/>
                          <a:cs typeface="Tahoma" charset="0"/>
                        </a:rPr>
                        <a:t>Microscopically, the main feature of BPH is nodularity</a:t>
                      </a:r>
                    </a:p>
                  </a:txBody>
                  <a:tcPr marL="84406" marR="84406" marT="42203" marB="42203" anchor="ctr">
                    <a:lnL w="12700" cap="flat" cmpd="sng" algn="ctr">
                      <a:solidFill>
                        <a:schemeClr val="tx1"/>
                      </a:solidFill>
                      <a:prstDash val="solid"/>
                      <a:round/>
                      <a:headEnd type="none" w="med" len="med"/>
                      <a:tailEnd type="none" w="med" len="med"/>
                    </a:lnL>
                    <a:solidFill>
                      <a:srgbClr val="D9D3E0"/>
                    </a:solidFill>
                  </a:tcPr>
                </a:tc>
                <a:tc hMerge="1">
                  <a:txBody>
                    <a:bodyPr/>
                    <a:lstStyle/>
                    <a:p>
                      <a:endParaRPr lang="en-US"/>
                    </a:p>
                  </a:txBody>
                  <a:tcPr/>
                </a:tc>
              </a:tr>
              <a:tr h="534358">
                <a:tc rowSpan="2">
                  <a:txBody>
                    <a:bodyPr/>
                    <a:lstStyle/>
                    <a:p>
                      <a:pPr marL="0" marR="0" indent="0" algn="l" defTabSz="685800" rtl="0" eaLnBrk="1" fontAlgn="auto" latinLnBrk="0" hangingPunct="1">
                        <a:lnSpc>
                          <a:spcPct val="100000"/>
                        </a:lnSpc>
                        <a:spcBef>
                          <a:spcPts val="0"/>
                        </a:spcBef>
                        <a:spcAft>
                          <a:spcPts val="0"/>
                        </a:spcAft>
                        <a:buClrTx/>
                        <a:buSzTx/>
                        <a:buFont typeface="Wingdings" charset="2"/>
                        <a:buNone/>
                        <a:tabLst/>
                        <a:defRPr/>
                      </a:pPr>
                      <a:r>
                        <a:rPr lang="en-US" sz="1500" b="1" dirty="0" smtClean="0">
                          <a:latin typeface="Tahoma" charset="0"/>
                          <a:ea typeface="Tahoma" charset="0"/>
                          <a:cs typeface="Tahoma" charset="0"/>
                        </a:rPr>
                        <a:t>2. </a:t>
                      </a:r>
                      <a:r>
                        <a:rPr lang="en-US" sz="1300" dirty="0" smtClean="0">
                          <a:latin typeface="Tahoma" charset="0"/>
                          <a:ea typeface="Tahoma" charset="0"/>
                          <a:cs typeface="Tahoma" charset="0"/>
                        </a:rPr>
                        <a:t>The hallmark of BPH is nodularity due to glandular and fibro-muscular proliferation. </a:t>
                      </a:r>
                    </a:p>
                  </a:txBody>
                  <a:tcPr marL="84406" marR="84406" marT="42203" marB="42203" anchor="ctr">
                    <a:lnR w="12700" cap="flat" cmpd="sng" algn="ctr">
                      <a:solidFill>
                        <a:schemeClr val="tx1"/>
                      </a:solidFill>
                      <a:prstDash val="solid"/>
                      <a:round/>
                      <a:headEnd type="none" w="med" len="med"/>
                      <a:tailEnd type="none" w="med" len="med"/>
                    </a:lnR>
                    <a:solidFill>
                      <a:srgbClr val="EDEAF0"/>
                    </a:solidFill>
                  </a:tcPr>
                </a:tc>
                <a:tc gridSpan="2">
                  <a:txBody>
                    <a:bodyPr/>
                    <a:lstStyle/>
                    <a:p>
                      <a:pPr marL="0" marR="0" indent="0" algn="l" defTabSz="685800" rtl="0" eaLnBrk="1" fontAlgn="auto" latinLnBrk="0" hangingPunct="1">
                        <a:lnSpc>
                          <a:spcPct val="110000"/>
                        </a:lnSpc>
                        <a:spcBef>
                          <a:spcPts val="0"/>
                        </a:spcBef>
                        <a:spcAft>
                          <a:spcPts val="0"/>
                        </a:spcAft>
                        <a:buClrTx/>
                        <a:buSzTx/>
                        <a:buFont typeface="Wingdings" charset="2"/>
                        <a:buNone/>
                        <a:tabLst/>
                        <a:defRPr/>
                      </a:pPr>
                      <a:r>
                        <a:rPr lang="en-US" sz="1500" b="1" dirty="0" smtClean="0">
                          <a:latin typeface="Tahoma" charset="0"/>
                          <a:ea typeface="Tahoma" charset="0"/>
                          <a:cs typeface="Tahoma" charset="0"/>
                        </a:rPr>
                        <a:t>2.</a:t>
                      </a:r>
                      <a:r>
                        <a:rPr lang="en-US" sz="1300" dirty="0" smtClean="0">
                          <a:latin typeface="Tahoma" charset="0"/>
                          <a:ea typeface="Tahoma" charset="0"/>
                          <a:cs typeface="Tahoma" charset="0"/>
                        </a:rPr>
                        <a:t> The nodules can be:</a:t>
                      </a:r>
                    </a:p>
                  </a:txBody>
                  <a:tcPr marL="84406" marR="84406" marT="42203" marB="42203" anchor="ctr">
                    <a:lnL w="12700" cap="flat" cmpd="sng" algn="ctr">
                      <a:solidFill>
                        <a:schemeClr val="tx1"/>
                      </a:solidFill>
                      <a:prstDash val="solid"/>
                      <a:round/>
                      <a:headEnd type="none" w="med" len="med"/>
                      <a:tailEnd type="none" w="med" len="med"/>
                    </a:lnL>
                    <a:solidFill>
                      <a:srgbClr val="EDEAF0"/>
                    </a:solidFill>
                  </a:tcPr>
                </a:tc>
                <a:tc hMerge="1">
                  <a:txBody>
                    <a:bodyPr/>
                    <a:lstStyle/>
                    <a:p>
                      <a:endParaRPr lang="en-US"/>
                    </a:p>
                  </a:txBody>
                  <a:tcPr/>
                </a:tc>
              </a:tr>
              <a:tr h="840903">
                <a:tc vMerge="1">
                  <a:txBody>
                    <a:bodyPr/>
                    <a:lstStyle/>
                    <a:p>
                      <a:endParaRPr lang="en-US"/>
                    </a:p>
                  </a:txBody>
                  <a:tcPr/>
                </a:tc>
                <a:tc rowSpan="3">
                  <a:txBody>
                    <a:bodyPr/>
                    <a:lstStyle/>
                    <a:p>
                      <a:pPr marL="285750" marR="0" indent="-285750" algn="l" defTabSz="685800" rtl="0" eaLnBrk="1" fontAlgn="auto" latinLnBrk="0" hangingPunct="1">
                        <a:lnSpc>
                          <a:spcPct val="110000"/>
                        </a:lnSpc>
                        <a:spcBef>
                          <a:spcPts val="0"/>
                        </a:spcBef>
                        <a:spcAft>
                          <a:spcPts val="0"/>
                        </a:spcAft>
                        <a:buClrTx/>
                        <a:buSzTx/>
                        <a:buFont typeface="Wingdings" charset="2"/>
                        <a:buChar char="Ø"/>
                        <a:tabLst/>
                        <a:defRPr/>
                      </a:pPr>
                      <a:endParaRPr lang="en-US" sz="1300" dirty="0" smtClean="0">
                        <a:latin typeface="Tahoma" charset="0"/>
                        <a:ea typeface="Tahoma" charset="0"/>
                        <a:cs typeface="Tahoma" charset="0"/>
                      </a:endParaRPr>
                    </a:p>
                    <a:p>
                      <a:pPr marL="285750" marR="0" indent="-285750" algn="l" defTabSz="685800" rtl="0" eaLnBrk="1" fontAlgn="auto" latinLnBrk="0" hangingPunct="1">
                        <a:lnSpc>
                          <a:spcPct val="110000"/>
                        </a:lnSpc>
                        <a:spcBef>
                          <a:spcPts val="0"/>
                        </a:spcBef>
                        <a:spcAft>
                          <a:spcPts val="0"/>
                        </a:spcAft>
                        <a:buClrTx/>
                        <a:buSzTx/>
                        <a:buFont typeface="Wingdings" charset="2"/>
                        <a:buChar char="Ø"/>
                        <a:tabLst/>
                        <a:defRPr/>
                      </a:pPr>
                      <a:r>
                        <a:rPr lang="en-US" sz="1300" dirty="0" smtClean="0">
                          <a:latin typeface="Tahoma" charset="0"/>
                          <a:ea typeface="Tahoma" charset="0"/>
                          <a:cs typeface="Tahoma" charset="0"/>
                        </a:rPr>
                        <a:t>purely stromal nodules composed mainly of fibromuscular element</a:t>
                      </a:r>
                    </a:p>
                  </a:txBody>
                  <a:tcPr marL="84406" marR="84406" marT="42203" marB="42203">
                    <a:lnL w="12700" cap="flat" cmpd="sng" algn="ctr">
                      <a:solidFill>
                        <a:schemeClr val="tx1"/>
                      </a:solidFill>
                      <a:prstDash val="solid"/>
                      <a:round/>
                      <a:headEnd type="none" w="med" len="med"/>
                      <a:tailEnd type="none" w="med" len="med"/>
                    </a:lnL>
                    <a:solidFill>
                      <a:srgbClr val="EDEAF0"/>
                    </a:solidFill>
                  </a:tcPr>
                </a:tc>
                <a:tc rowSpan="3">
                  <a:txBody>
                    <a:bodyPr/>
                    <a:lstStyle/>
                    <a:p>
                      <a:pPr marL="0" marR="0" indent="0" algn="l" defTabSz="685800" rtl="0" eaLnBrk="1" fontAlgn="auto" latinLnBrk="0" hangingPunct="1">
                        <a:lnSpc>
                          <a:spcPct val="110000"/>
                        </a:lnSpc>
                        <a:spcBef>
                          <a:spcPts val="0"/>
                        </a:spcBef>
                        <a:spcAft>
                          <a:spcPts val="0"/>
                        </a:spcAft>
                        <a:buClrTx/>
                        <a:buSzTx/>
                        <a:buFont typeface="Wingdings" charset="2"/>
                        <a:buNone/>
                        <a:tabLst/>
                        <a:defRPr/>
                      </a:pPr>
                      <a:endParaRPr lang="en-US" sz="1300" dirty="0" smtClean="0">
                        <a:latin typeface="Tahoma" charset="0"/>
                        <a:ea typeface="Tahoma" charset="0"/>
                        <a:cs typeface="Tahoma" charset="0"/>
                      </a:endParaRPr>
                    </a:p>
                    <a:p>
                      <a:pPr marL="285750" marR="0" indent="-285750" algn="l" defTabSz="685800" rtl="0" eaLnBrk="1" fontAlgn="auto" latinLnBrk="0" hangingPunct="1">
                        <a:lnSpc>
                          <a:spcPct val="110000"/>
                        </a:lnSpc>
                        <a:spcBef>
                          <a:spcPts val="0"/>
                        </a:spcBef>
                        <a:spcAft>
                          <a:spcPts val="0"/>
                        </a:spcAft>
                        <a:buClrTx/>
                        <a:buSzTx/>
                        <a:buFont typeface="Wingdings" charset="2"/>
                        <a:buChar char="Ø"/>
                        <a:tabLst/>
                        <a:defRPr/>
                      </a:pPr>
                      <a:r>
                        <a:rPr lang="en-US" sz="1300" dirty="0" err="1" smtClean="0">
                          <a:latin typeface="Tahoma" charset="0"/>
                          <a:ea typeface="Tahoma" charset="0"/>
                          <a:cs typeface="Tahoma" charset="0"/>
                        </a:rPr>
                        <a:t>Fibroepithelial</a:t>
                      </a:r>
                      <a:r>
                        <a:rPr lang="en-US" sz="1300" dirty="0" smtClean="0">
                          <a:latin typeface="Tahoma" charset="0"/>
                          <a:ea typeface="Tahoma" charset="0"/>
                          <a:cs typeface="Tahoma" charset="0"/>
                        </a:rPr>
                        <a:t> with both glandular and fibromuscular component.</a:t>
                      </a:r>
                    </a:p>
                    <a:p>
                      <a:pPr marL="0" marR="0" indent="0" algn="l" defTabSz="685800" rtl="0" eaLnBrk="1" fontAlgn="auto" latinLnBrk="0" hangingPunct="1">
                        <a:lnSpc>
                          <a:spcPct val="110000"/>
                        </a:lnSpc>
                        <a:spcBef>
                          <a:spcPts val="0"/>
                        </a:spcBef>
                        <a:spcAft>
                          <a:spcPts val="0"/>
                        </a:spcAft>
                        <a:buClrTx/>
                        <a:buSzTx/>
                        <a:buFont typeface="Wingdings" charset="2"/>
                        <a:buNone/>
                        <a:tabLst/>
                        <a:defRPr/>
                      </a:pPr>
                      <a:r>
                        <a:rPr lang="en-US" sz="1300" dirty="0" smtClean="0">
                          <a:latin typeface="Tahoma" charset="0"/>
                          <a:ea typeface="Tahoma" charset="0"/>
                          <a:cs typeface="Tahoma" charset="0"/>
                        </a:rPr>
                        <a:t> </a:t>
                      </a:r>
                    </a:p>
                    <a:p>
                      <a:pPr marL="285750" marR="0" indent="-285750" algn="l" defTabSz="685800" rtl="0" eaLnBrk="1" fontAlgn="auto" latinLnBrk="0" hangingPunct="1">
                        <a:lnSpc>
                          <a:spcPct val="110000"/>
                        </a:lnSpc>
                        <a:spcBef>
                          <a:spcPts val="0"/>
                        </a:spcBef>
                        <a:spcAft>
                          <a:spcPts val="0"/>
                        </a:spcAft>
                        <a:buClrTx/>
                        <a:buSzTx/>
                        <a:buFont typeface="Wingdings" charset="2"/>
                        <a:buChar char="Ø"/>
                        <a:tabLst/>
                        <a:defRPr/>
                      </a:pPr>
                      <a:r>
                        <a:rPr lang="en-US" sz="1300" dirty="0" smtClean="0">
                          <a:latin typeface="Tahoma" charset="0"/>
                          <a:ea typeface="Tahoma" charset="0"/>
                          <a:cs typeface="Tahoma" charset="0"/>
                        </a:rPr>
                        <a:t>There is aggregation of small to large to </a:t>
                      </a:r>
                      <a:r>
                        <a:rPr lang="en-US" sz="1300" dirty="0" err="1" smtClean="0">
                          <a:latin typeface="Tahoma" charset="0"/>
                          <a:ea typeface="Tahoma" charset="0"/>
                          <a:cs typeface="Tahoma" charset="0"/>
                        </a:rPr>
                        <a:t>cystically</a:t>
                      </a:r>
                      <a:r>
                        <a:rPr lang="en-US" sz="1300" dirty="0" smtClean="0">
                          <a:latin typeface="Tahoma" charset="0"/>
                          <a:ea typeface="Tahoma" charset="0"/>
                          <a:cs typeface="Tahoma" charset="0"/>
                        </a:rPr>
                        <a:t> dilated glands, lined by two layers of epithelium surrounded by fibromuscular </a:t>
                      </a:r>
                      <a:r>
                        <a:rPr lang="en-US" sz="1300" dirty="0" err="1" smtClean="0">
                          <a:latin typeface="Tahoma" charset="0"/>
                          <a:ea typeface="Tahoma" charset="0"/>
                          <a:cs typeface="Tahoma" charset="0"/>
                        </a:rPr>
                        <a:t>stroma</a:t>
                      </a:r>
                      <a:r>
                        <a:rPr lang="en-US" sz="1300" dirty="0" smtClean="0">
                          <a:latin typeface="Tahoma" charset="0"/>
                          <a:ea typeface="Tahoma" charset="0"/>
                          <a:cs typeface="Tahoma" charset="0"/>
                        </a:rPr>
                        <a:t>.</a:t>
                      </a:r>
                    </a:p>
                    <a:p>
                      <a:pPr marL="0" marR="0" indent="0" algn="l" defTabSz="685800" rtl="0" eaLnBrk="1" fontAlgn="auto" latinLnBrk="0" hangingPunct="1">
                        <a:lnSpc>
                          <a:spcPct val="110000"/>
                        </a:lnSpc>
                        <a:spcBef>
                          <a:spcPts val="0"/>
                        </a:spcBef>
                        <a:spcAft>
                          <a:spcPts val="0"/>
                        </a:spcAft>
                        <a:buClrTx/>
                        <a:buSzTx/>
                        <a:buFont typeface="Wingdings" charset="2"/>
                        <a:buNone/>
                        <a:tabLst/>
                        <a:defRPr/>
                      </a:pPr>
                      <a:r>
                        <a:rPr lang="en-US" sz="1300" dirty="0" smtClean="0">
                          <a:solidFill>
                            <a:schemeClr val="bg1">
                              <a:lumMod val="50000"/>
                            </a:schemeClr>
                          </a:solidFill>
                          <a:latin typeface="Tahoma" charset="0"/>
                          <a:ea typeface="Tahoma" charset="0"/>
                          <a:cs typeface="Tahoma" charset="0"/>
                        </a:rPr>
                        <a:t>(that’s how we know it isn’t malignancy because it is double layered).</a:t>
                      </a:r>
                    </a:p>
                  </a:txBody>
                  <a:tcPr marL="84406" marR="84406" marT="42203" marB="42203">
                    <a:solidFill>
                      <a:srgbClr val="EDEAF0"/>
                    </a:solidFill>
                  </a:tcPr>
                </a:tc>
              </a:tr>
              <a:tr h="1375262">
                <a:tc>
                  <a:txBody>
                    <a:bodyPr/>
                    <a:lstStyle/>
                    <a:p>
                      <a:pPr marL="0" marR="0" indent="0" algn="l" defTabSz="685800" rtl="0" eaLnBrk="1" fontAlgn="auto" latinLnBrk="0" hangingPunct="1">
                        <a:lnSpc>
                          <a:spcPct val="100000"/>
                        </a:lnSpc>
                        <a:spcBef>
                          <a:spcPts val="0"/>
                        </a:spcBef>
                        <a:spcAft>
                          <a:spcPts val="0"/>
                        </a:spcAft>
                        <a:buClrTx/>
                        <a:buSzTx/>
                        <a:buFont typeface="Wingdings" charset="2"/>
                        <a:buNone/>
                        <a:tabLst/>
                        <a:defRPr/>
                      </a:pPr>
                      <a:r>
                        <a:rPr lang="en-US" sz="1300" b="1" dirty="0" smtClean="0">
                          <a:latin typeface="Tahoma" charset="0"/>
                          <a:ea typeface="Tahoma" charset="0"/>
                          <a:cs typeface="Tahoma" charset="0"/>
                        </a:rPr>
                        <a:t>3. </a:t>
                      </a:r>
                      <a:r>
                        <a:rPr lang="en-US" sz="1300" dirty="0" smtClean="0">
                          <a:solidFill>
                            <a:srgbClr val="C00000"/>
                          </a:solidFill>
                          <a:latin typeface="Tahoma" charset="0"/>
                          <a:ea typeface="Tahoma" charset="0"/>
                          <a:cs typeface="Tahoma" charset="0"/>
                        </a:rPr>
                        <a:t>Nodular hyperplasia begins in the inner aspect of the prostate gland, </a:t>
                      </a:r>
                      <a:r>
                        <a:rPr lang="en-US" sz="1300" b="1" dirty="0" smtClean="0">
                          <a:solidFill>
                            <a:srgbClr val="C00000"/>
                          </a:solidFill>
                          <a:latin typeface="Tahoma" charset="0"/>
                          <a:ea typeface="Tahoma" charset="0"/>
                          <a:cs typeface="Tahoma" charset="0"/>
                        </a:rPr>
                        <a:t>the transition zone </a:t>
                      </a:r>
                    </a:p>
                  </a:txBody>
                  <a:tcPr marL="84406" marR="84406" marT="42203" marB="42203" anchor="ctr">
                    <a:lnR w="12700" cap="flat" cmpd="sng" algn="ctr">
                      <a:solidFill>
                        <a:schemeClr val="tx1"/>
                      </a:solidFill>
                      <a:prstDash val="solid"/>
                      <a:round/>
                      <a:headEnd type="none" w="med" len="med"/>
                      <a:tailEnd type="none" w="med" len="med"/>
                    </a:lnR>
                    <a:solidFill>
                      <a:srgbClr val="D7D1DD"/>
                    </a:solidFill>
                  </a:tcPr>
                </a:tc>
                <a:tc vMerge="1">
                  <a:txBody>
                    <a:bodyPr/>
                    <a:lstStyle/>
                    <a:p>
                      <a:endParaRPr lang="en-US"/>
                    </a:p>
                  </a:txBody>
                  <a:tcPr/>
                </a:tc>
                <a:tc vMerge="1">
                  <a:txBody>
                    <a:bodyPr/>
                    <a:lstStyle/>
                    <a:p>
                      <a:endParaRPr lang="en-US"/>
                    </a:p>
                  </a:txBody>
                  <a:tcPr/>
                </a:tc>
              </a:tr>
              <a:tr h="1375261">
                <a:tc>
                  <a:txBody>
                    <a:bodyPr/>
                    <a:lstStyle/>
                    <a:p>
                      <a:pPr marL="0" marR="0" indent="0" algn="l" defTabSz="685800" rtl="0" eaLnBrk="1" fontAlgn="auto" latinLnBrk="0" hangingPunct="1">
                        <a:lnSpc>
                          <a:spcPct val="100000"/>
                        </a:lnSpc>
                        <a:spcBef>
                          <a:spcPts val="0"/>
                        </a:spcBef>
                        <a:spcAft>
                          <a:spcPts val="0"/>
                        </a:spcAft>
                        <a:buClrTx/>
                        <a:buSzTx/>
                        <a:buFont typeface="Wingdings" charset="2"/>
                        <a:buNone/>
                        <a:tabLst/>
                        <a:defRPr/>
                      </a:pPr>
                      <a:r>
                        <a:rPr lang="en-US" sz="1300" b="1" dirty="0" smtClean="0">
                          <a:latin typeface="Tahoma" charset="0"/>
                          <a:ea typeface="Tahoma" charset="0"/>
                          <a:cs typeface="Tahoma" charset="0"/>
                        </a:rPr>
                        <a:t>4. </a:t>
                      </a:r>
                      <a:r>
                        <a:rPr lang="en-US" sz="1300" dirty="0" smtClean="0">
                          <a:latin typeface="Tahoma" charset="0"/>
                          <a:ea typeface="Tahoma" charset="0"/>
                          <a:cs typeface="Tahoma" charset="0"/>
                        </a:rPr>
                        <a:t>It compress the wall of the urethra  resulting in  a slit-like orifice.</a:t>
                      </a:r>
                    </a:p>
                  </a:txBody>
                  <a:tcPr marL="84406" marR="84406" marT="42203" marB="42203" anchor="ctr">
                    <a:lnR w="12700" cap="flat" cmpd="sng" algn="ctr">
                      <a:solidFill>
                        <a:schemeClr val="tx1"/>
                      </a:solidFill>
                      <a:prstDash val="solid"/>
                      <a:round/>
                      <a:headEnd type="none" w="med" len="med"/>
                      <a:tailEnd type="none" w="med" len="med"/>
                    </a:lnR>
                    <a:solidFill>
                      <a:srgbClr val="EDEAF0"/>
                    </a:solidFill>
                  </a:tcPr>
                </a:tc>
                <a:tc vMerge="1">
                  <a:txBody>
                    <a:bodyPr/>
                    <a:lstStyle/>
                    <a:p>
                      <a:endParaRPr lang="en-US"/>
                    </a:p>
                  </a:txBody>
                  <a:tcPr/>
                </a:tc>
                <a:tc vMerge="1">
                  <a:txBody>
                    <a:bodyPr/>
                    <a:lstStyle/>
                    <a:p>
                      <a:endParaRPr lang="en-US"/>
                    </a:p>
                  </a:txBody>
                  <a:tcPr/>
                </a:tc>
              </a:tr>
              <a:tr h="1469875">
                <a:tc>
                  <a:txBody>
                    <a:bodyPr/>
                    <a:lstStyle/>
                    <a:p>
                      <a:pPr marL="0" marR="0" indent="0" algn="l" defTabSz="685800" rtl="0" eaLnBrk="1" fontAlgn="auto" latinLnBrk="0" hangingPunct="1">
                        <a:lnSpc>
                          <a:spcPct val="110000"/>
                        </a:lnSpc>
                        <a:spcBef>
                          <a:spcPts val="0"/>
                        </a:spcBef>
                        <a:spcAft>
                          <a:spcPts val="0"/>
                        </a:spcAft>
                        <a:buClrTx/>
                        <a:buSzTx/>
                        <a:buFont typeface="Wingdings" charset="2"/>
                        <a:buNone/>
                        <a:tabLst/>
                        <a:defRPr/>
                      </a:pPr>
                      <a:r>
                        <a:rPr lang="en-US" sz="1300" b="1" dirty="0" smtClean="0">
                          <a:latin typeface="Tahoma" charset="0"/>
                          <a:ea typeface="Tahoma" charset="0"/>
                          <a:cs typeface="Tahoma" charset="0"/>
                        </a:rPr>
                        <a:t>5. </a:t>
                      </a:r>
                      <a:r>
                        <a:rPr lang="en-US" sz="1300" dirty="0" smtClean="0">
                          <a:latin typeface="Tahoma" charset="0"/>
                          <a:ea typeface="Tahoma" charset="0"/>
                          <a:cs typeface="Tahoma" charset="0"/>
                        </a:rPr>
                        <a:t>Cut-section shows nodules which vary in size, color and consistency </a:t>
                      </a:r>
                      <a:r>
                        <a:rPr lang="en-US" sz="1300" dirty="0" smtClean="0">
                          <a:solidFill>
                            <a:srgbClr val="C00000"/>
                          </a:solidFill>
                          <a:latin typeface="Tahoma" charset="0"/>
                          <a:ea typeface="Tahoma" charset="0"/>
                          <a:cs typeface="Tahoma" charset="0"/>
                        </a:rPr>
                        <a:t>depending on which element is proliferating more </a:t>
                      </a:r>
                      <a:r>
                        <a:rPr lang="en-US" sz="1300" dirty="0" smtClean="0">
                          <a:latin typeface="Tahoma" charset="0"/>
                          <a:ea typeface="Tahoma" charset="0"/>
                          <a:cs typeface="Tahoma" charset="0"/>
                        </a:rPr>
                        <a:t>(glandular or fibro-muscular).</a:t>
                      </a:r>
                    </a:p>
                  </a:txBody>
                  <a:tcPr marL="84406" marR="84406" marT="42203" marB="42203" anchor="ctr">
                    <a:lnR w="12700" cap="flat" cmpd="sng" algn="ctr">
                      <a:solidFill>
                        <a:schemeClr val="tx1"/>
                      </a:solidFill>
                      <a:prstDash val="solid"/>
                      <a:round/>
                      <a:headEnd type="none" w="med" len="med"/>
                      <a:tailEnd type="none" w="med" len="med"/>
                    </a:lnR>
                    <a:solidFill>
                      <a:srgbClr val="D9D3E0"/>
                    </a:solidFill>
                  </a:tcPr>
                </a:tc>
                <a:tc gridSpan="2">
                  <a:txBody>
                    <a:bodyPr/>
                    <a:lstStyle/>
                    <a:p>
                      <a:pPr marL="0" marR="0" indent="0" algn="l" defTabSz="685800" rtl="0" eaLnBrk="1" fontAlgn="auto" latinLnBrk="0" hangingPunct="1">
                        <a:lnSpc>
                          <a:spcPct val="110000"/>
                        </a:lnSpc>
                        <a:spcBef>
                          <a:spcPts val="0"/>
                        </a:spcBef>
                        <a:spcAft>
                          <a:spcPts val="0"/>
                        </a:spcAft>
                        <a:buClrTx/>
                        <a:buSzTx/>
                        <a:buFont typeface="Wingdings" charset="2"/>
                        <a:buNone/>
                        <a:tabLst/>
                        <a:defRPr/>
                      </a:pPr>
                      <a:r>
                        <a:rPr lang="en-US" sz="1500" b="1" dirty="0" smtClean="0">
                          <a:latin typeface="Tahoma" charset="0"/>
                          <a:ea typeface="Tahoma" charset="0"/>
                          <a:cs typeface="Tahoma" charset="0"/>
                        </a:rPr>
                        <a:t>3. </a:t>
                      </a:r>
                      <a:r>
                        <a:rPr lang="en-US" sz="1300" dirty="0" smtClean="0">
                          <a:solidFill>
                            <a:srgbClr val="C00000"/>
                          </a:solidFill>
                          <a:latin typeface="Tahoma" charset="0"/>
                          <a:ea typeface="Tahoma" charset="0"/>
                          <a:cs typeface="Tahoma" charset="0"/>
                        </a:rPr>
                        <a:t>Needle biopsy doesn’t sample the transitional zone where BPH begins and occurs, therefore the diagnosis of BPH cannot be made on needle biopsy</a:t>
                      </a:r>
                    </a:p>
                    <a:p>
                      <a:pPr marL="0" marR="0" indent="0" algn="l" defTabSz="685800" rtl="0" eaLnBrk="1" fontAlgn="auto" latinLnBrk="0" hangingPunct="1">
                        <a:lnSpc>
                          <a:spcPct val="110000"/>
                        </a:lnSpc>
                        <a:spcBef>
                          <a:spcPts val="0"/>
                        </a:spcBef>
                        <a:spcAft>
                          <a:spcPts val="0"/>
                        </a:spcAft>
                        <a:buClrTx/>
                        <a:buSzTx/>
                        <a:buFont typeface="Wingdings" charset="2"/>
                        <a:buNone/>
                        <a:tabLst/>
                        <a:defRPr/>
                      </a:pPr>
                      <a:r>
                        <a:rPr lang="en-US" sz="1300" kern="1200" dirty="0" smtClean="0">
                          <a:solidFill>
                            <a:schemeClr val="accent3">
                              <a:lumMod val="50000"/>
                            </a:schemeClr>
                          </a:solidFill>
                          <a:latin typeface="Tahoma" charset="0"/>
                          <a:ea typeface="Tahoma" charset="0"/>
                          <a:cs typeface="Tahoma" charset="0"/>
                        </a:rPr>
                        <a:t>(needle biopsy is done for carcinoma).</a:t>
                      </a:r>
                    </a:p>
                  </a:txBody>
                  <a:tcPr marL="84406" marR="84406" marT="42203" marB="42203" anchor="ctr">
                    <a:lnL w="12700" cap="flat" cmpd="sng" algn="ctr">
                      <a:solidFill>
                        <a:schemeClr val="tx1"/>
                      </a:solidFill>
                      <a:prstDash val="solid"/>
                      <a:round/>
                      <a:headEnd type="none" w="med" len="med"/>
                      <a:tailEnd type="none" w="med" len="med"/>
                    </a:lnL>
                    <a:solidFill>
                      <a:srgbClr val="D9D3E0"/>
                    </a:solidFill>
                  </a:tcPr>
                </a:tc>
                <a:tc hMerge="1">
                  <a:txBody>
                    <a:bodyPr/>
                    <a:lstStyle/>
                    <a:p>
                      <a:endParaRPr lang="en-US"/>
                    </a:p>
                  </a:txBody>
                  <a:tcPr/>
                </a:tc>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26" y="7600440"/>
            <a:ext cx="1731985" cy="139855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34" y="7622707"/>
            <a:ext cx="1634682" cy="1376286"/>
          </a:xfrm>
          <a:prstGeom prst="rect">
            <a:avLst/>
          </a:prstGeom>
        </p:spPr>
      </p:pic>
      <p:pic>
        <p:nvPicPr>
          <p:cNvPr id="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8152" y="7959493"/>
            <a:ext cx="1304573" cy="103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266" y="7959493"/>
            <a:ext cx="1304573" cy="103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مربع نص 3"/>
          <p:cNvSpPr txBox="1"/>
          <p:nvPr/>
        </p:nvSpPr>
        <p:spPr>
          <a:xfrm>
            <a:off x="4377784" y="7551669"/>
            <a:ext cx="3137535" cy="507831"/>
          </a:xfrm>
          <a:prstGeom prst="rect">
            <a:avLst/>
          </a:prstGeom>
          <a:noFill/>
        </p:spPr>
        <p:txBody>
          <a:bodyPr wrap="square" rtlCol="0">
            <a:spAutoFit/>
          </a:bodyPr>
          <a:lstStyle/>
          <a:p>
            <a:r>
              <a:rPr lang="en-US" altLang="en-US" sz="1350" dirty="0">
                <a:solidFill>
                  <a:srgbClr val="000000"/>
                </a:solidFill>
                <a:latin typeface="Tahoma" panose="020B0604030504040204" pitchFamily="34" charset="0"/>
                <a:ea typeface="Tahoma" panose="020B0604030504040204" pitchFamily="34" charset="0"/>
                <a:cs typeface="Tahoma" panose="020B0604030504040204" pitchFamily="34" charset="0"/>
              </a:rPr>
              <a:t>Nodular hyperplasia</a:t>
            </a:r>
          </a:p>
          <a:p>
            <a:endParaRPr lang="en-US" sz="135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2708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59" y="0"/>
            <a:ext cx="6637282" cy="9144000"/>
          </a:xfrm>
        </p:spPr>
        <p:txBody>
          <a:bodyPr>
            <a:normAutofit/>
          </a:bodyPr>
          <a:lstStyle/>
          <a:p>
            <a:pPr>
              <a:lnSpc>
                <a:spcPct val="110000"/>
              </a:lnSpc>
              <a:buFont typeface="Wingdings" charset="2"/>
              <a:buChar char="Ø"/>
            </a:pPr>
            <a:endParaRPr lang="en-US" sz="1292" dirty="0">
              <a:latin typeface="Tahoma" charset="0"/>
              <a:ea typeface="Tahoma" charset="0"/>
              <a:cs typeface="Tahoma" charset="0"/>
            </a:endParaRPr>
          </a:p>
          <a:p>
            <a:pPr marL="0" indent="0">
              <a:lnSpc>
                <a:spcPct val="110000"/>
              </a:lnSpc>
              <a:buNone/>
            </a:pPr>
            <a:r>
              <a:rPr lang="en-US" sz="1800" b="1" dirty="0">
                <a:latin typeface="Tahoma" charset="0"/>
                <a:ea typeface="Tahoma" charset="0"/>
                <a:cs typeface="Tahoma" charset="0"/>
              </a:rPr>
              <a:t>Clinical Features:</a:t>
            </a:r>
          </a:p>
          <a:p>
            <a:pPr marL="0" indent="0">
              <a:lnSpc>
                <a:spcPct val="110000"/>
              </a:lnSpc>
              <a:buNone/>
            </a:pPr>
            <a:endParaRPr lang="en-US" sz="369" dirty="0">
              <a:latin typeface="Tahoma" charset="0"/>
              <a:ea typeface="Tahoma" charset="0"/>
              <a:cs typeface="Tahoma" charset="0"/>
            </a:endParaRPr>
          </a:p>
          <a:p>
            <a:pPr marL="316531" indent="-316531">
              <a:lnSpc>
                <a:spcPct val="110000"/>
              </a:lnSpc>
              <a:buFont typeface="+mj-lt"/>
              <a:buAutoNum type="arabicPeriod"/>
            </a:pPr>
            <a:r>
              <a:rPr lang="en-US" sz="1400" dirty="0">
                <a:latin typeface="Tahoma" charset="0"/>
                <a:ea typeface="Tahoma" charset="0"/>
                <a:cs typeface="Tahoma" charset="0"/>
              </a:rPr>
              <a:t>The nodule compress the prostatic urethra → urethral obstruction → leads to retention of urine in the bladder → </a:t>
            </a:r>
            <a:r>
              <a:rPr lang="en-US" sz="1400" b="1" dirty="0" smtClean="0">
                <a:latin typeface="Tahoma" charset="0"/>
                <a:ea typeface="Tahoma" charset="0"/>
                <a:cs typeface="Tahoma" charset="0"/>
              </a:rPr>
              <a:t>bladder </a:t>
            </a:r>
            <a:r>
              <a:rPr lang="en-US" sz="1400" b="1" dirty="0" smtClean="0">
                <a:solidFill>
                  <a:schemeClr val="accent3">
                    <a:lumMod val="50000"/>
                  </a:schemeClr>
                </a:solidFill>
                <a:latin typeface="Tahoma" charset="0"/>
                <a:ea typeface="Tahoma" charset="0"/>
                <a:cs typeface="Tahoma" charset="0"/>
              </a:rPr>
              <a:t>dilatation &amp; </a:t>
            </a:r>
            <a:r>
              <a:rPr lang="en-US" sz="1400" b="1" dirty="0">
                <a:latin typeface="Tahoma" charset="0"/>
                <a:ea typeface="Tahoma" charset="0"/>
                <a:cs typeface="Tahoma" charset="0"/>
              </a:rPr>
              <a:t>hypertrophy</a:t>
            </a:r>
            <a:r>
              <a:rPr lang="en-US" sz="1400" dirty="0">
                <a:latin typeface="Tahoma" charset="0"/>
                <a:ea typeface="Tahoma" charset="0"/>
                <a:cs typeface="Tahoma" charset="0"/>
              </a:rPr>
              <a:t>. </a:t>
            </a:r>
          </a:p>
          <a:p>
            <a:pPr marL="316531" indent="-316531">
              <a:lnSpc>
                <a:spcPct val="110000"/>
              </a:lnSpc>
              <a:buFont typeface="+mj-lt"/>
              <a:buAutoNum type="arabicPeriod"/>
            </a:pPr>
            <a:r>
              <a:rPr lang="en-US" sz="1400" dirty="0">
                <a:latin typeface="Tahoma" charset="0"/>
                <a:ea typeface="Tahoma" charset="0"/>
                <a:cs typeface="Tahoma" charset="0"/>
              </a:rPr>
              <a:t>The inability to empty the bladder completely leads to increase volume of residual urine → </a:t>
            </a:r>
            <a:r>
              <a:rPr lang="en-US" sz="1400" b="1" dirty="0">
                <a:latin typeface="Tahoma" charset="0"/>
                <a:ea typeface="Tahoma" charset="0"/>
                <a:cs typeface="Tahoma" charset="0"/>
              </a:rPr>
              <a:t>therefore</a:t>
            </a:r>
            <a:r>
              <a:rPr lang="en-US" sz="1400" dirty="0">
                <a:latin typeface="Tahoma" charset="0"/>
                <a:ea typeface="Tahoma" charset="0"/>
                <a:cs typeface="Tahoma" charset="0"/>
              </a:rPr>
              <a:t> </a:t>
            </a:r>
            <a:r>
              <a:rPr lang="en-US" sz="1400" b="1" dirty="0" smtClean="0">
                <a:latin typeface="Tahoma" charset="0"/>
                <a:ea typeface="Tahoma" charset="0"/>
                <a:cs typeface="Tahoma" charset="0"/>
              </a:rPr>
              <a:t>infection.</a:t>
            </a:r>
            <a:endParaRPr lang="en-US" sz="1400" b="1" dirty="0">
              <a:latin typeface="Tahoma" charset="0"/>
              <a:ea typeface="Tahoma" charset="0"/>
              <a:cs typeface="Tahoma" charset="0"/>
            </a:endParaRPr>
          </a:p>
          <a:p>
            <a:pPr marL="316531" indent="-316531">
              <a:lnSpc>
                <a:spcPct val="110000"/>
              </a:lnSpc>
              <a:buFont typeface="+mj-lt"/>
              <a:buAutoNum type="arabicPeriod"/>
            </a:pPr>
            <a:r>
              <a:rPr lang="en-US" sz="1400" dirty="0">
                <a:latin typeface="Tahoma" charset="0"/>
                <a:ea typeface="Tahoma" charset="0"/>
                <a:cs typeface="Tahoma" charset="0"/>
              </a:rPr>
              <a:t>Increased urinary </a:t>
            </a:r>
            <a:r>
              <a:rPr lang="en-US" sz="1400" dirty="0" smtClean="0">
                <a:latin typeface="Tahoma" charset="0"/>
                <a:ea typeface="Tahoma" charset="0"/>
                <a:cs typeface="Tahoma" charset="0"/>
              </a:rPr>
              <a:t>frequency.</a:t>
            </a:r>
            <a:endParaRPr lang="en-US" sz="1400" dirty="0">
              <a:latin typeface="Tahoma" charset="0"/>
              <a:ea typeface="Tahoma" charset="0"/>
              <a:cs typeface="Tahoma" charset="0"/>
            </a:endParaRPr>
          </a:p>
          <a:p>
            <a:pPr marL="316531" indent="-316531">
              <a:lnSpc>
                <a:spcPct val="110000"/>
              </a:lnSpc>
              <a:buFont typeface="+mj-lt"/>
              <a:buAutoNum type="arabicPeriod"/>
            </a:pPr>
            <a:r>
              <a:rPr lang="en-US" sz="1400" dirty="0" err="1" smtClean="0">
                <a:latin typeface="Tahoma" charset="0"/>
                <a:ea typeface="Tahoma" charset="0"/>
                <a:cs typeface="Tahoma" charset="0"/>
              </a:rPr>
              <a:t>Nocturia</a:t>
            </a:r>
            <a:r>
              <a:rPr lang="en-US" sz="1400" dirty="0">
                <a:latin typeface="Tahoma" charset="0"/>
                <a:ea typeface="Tahoma" charset="0"/>
                <a:cs typeface="Tahoma" charset="0"/>
              </a:rPr>
              <a:t> </a:t>
            </a:r>
            <a:r>
              <a:rPr lang="en-US" sz="1400" dirty="0">
                <a:solidFill>
                  <a:schemeClr val="accent3">
                    <a:lumMod val="50000"/>
                  </a:schemeClr>
                </a:solidFill>
                <a:latin typeface="Tahoma" charset="0"/>
                <a:ea typeface="Tahoma" charset="0"/>
                <a:cs typeface="Tahoma" charset="0"/>
              </a:rPr>
              <a:t>(go to bathroom every 40 mins).</a:t>
            </a:r>
          </a:p>
          <a:p>
            <a:pPr marL="316531" indent="-316531">
              <a:lnSpc>
                <a:spcPct val="110000"/>
              </a:lnSpc>
              <a:buFont typeface="+mj-lt"/>
              <a:buAutoNum type="arabicPeriod"/>
            </a:pPr>
            <a:r>
              <a:rPr lang="en-US" sz="1400" dirty="0">
                <a:latin typeface="Tahoma" charset="0"/>
                <a:ea typeface="Tahoma" charset="0"/>
                <a:cs typeface="Tahoma" charset="0"/>
              </a:rPr>
              <a:t>Difficulty in starting and stopping the stream of </a:t>
            </a:r>
            <a:r>
              <a:rPr lang="en-US" sz="1400" dirty="0" smtClean="0">
                <a:latin typeface="Tahoma" charset="0"/>
                <a:ea typeface="Tahoma" charset="0"/>
                <a:cs typeface="Tahoma" charset="0"/>
              </a:rPr>
              <a:t>urine.</a:t>
            </a:r>
            <a:endParaRPr lang="en-US" sz="1400" dirty="0">
              <a:latin typeface="Tahoma" charset="0"/>
              <a:ea typeface="Tahoma" charset="0"/>
              <a:cs typeface="Tahoma" charset="0"/>
            </a:endParaRPr>
          </a:p>
          <a:p>
            <a:pPr marL="316531" indent="-316531">
              <a:lnSpc>
                <a:spcPct val="110000"/>
              </a:lnSpc>
              <a:buFont typeface="+mj-lt"/>
              <a:buAutoNum type="arabicPeriod"/>
            </a:pPr>
            <a:r>
              <a:rPr lang="en-US" sz="1400" dirty="0" smtClean="0">
                <a:latin typeface="Tahoma" charset="0"/>
                <a:ea typeface="Tahoma" charset="0"/>
                <a:cs typeface="Tahoma" charset="0"/>
              </a:rPr>
              <a:t>Dysuria.</a:t>
            </a:r>
            <a:endParaRPr lang="en-US" sz="1400" dirty="0">
              <a:latin typeface="Tahoma" charset="0"/>
              <a:ea typeface="Tahoma" charset="0"/>
              <a:cs typeface="Tahoma" charset="0"/>
            </a:endParaRPr>
          </a:p>
          <a:p>
            <a:pPr marL="316531" indent="-316531">
              <a:lnSpc>
                <a:spcPct val="110000"/>
              </a:lnSpc>
              <a:buFont typeface="+mj-lt"/>
              <a:buAutoNum type="arabicPeriod"/>
            </a:pPr>
            <a:r>
              <a:rPr lang="en-US" sz="1400" dirty="0">
                <a:latin typeface="Tahoma" charset="0"/>
                <a:ea typeface="Tahoma" charset="0"/>
                <a:cs typeface="Tahoma" charset="0"/>
              </a:rPr>
              <a:t>Some patients present with acute urinary retention</a:t>
            </a:r>
            <a:r>
              <a:rPr lang="en-US" sz="1400" dirty="0" smtClean="0">
                <a:latin typeface="Tahoma" charset="0"/>
                <a:ea typeface="Tahoma" charset="0"/>
                <a:cs typeface="Tahoma" charset="0"/>
              </a:rPr>
              <a:t>.</a:t>
            </a:r>
            <a:r>
              <a:rPr lang="en-US" sz="1400" b="1" dirty="0">
                <a:solidFill>
                  <a:srgbClr val="00B050"/>
                </a:solidFill>
                <a:latin typeface="Calibri" charset="0"/>
                <a:ea typeface="Calibri" charset="0"/>
                <a:cs typeface="Calibri" charset="0"/>
              </a:rPr>
              <a:t> </a:t>
            </a:r>
            <a:r>
              <a:rPr lang="en-US" sz="1400" b="1" dirty="0">
                <a:solidFill>
                  <a:schemeClr val="accent3">
                    <a:lumMod val="50000"/>
                  </a:schemeClr>
                </a:solidFill>
                <a:latin typeface="Tahoma" charset="0"/>
                <a:ea typeface="Tahoma" charset="0"/>
                <a:cs typeface="Tahoma" charset="0"/>
              </a:rPr>
              <a:t>Acute urinary retention: </a:t>
            </a:r>
            <a:r>
              <a:rPr lang="en-US" sz="1400" dirty="0">
                <a:solidFill>
                  <a:schemeClr val="accent3">
                    <a:lumMod val="50000"/>
                  </a:schemeClr>
                </a:solidFill>
                <a:latin typeface="Tahoma" charset="0"/>
                <a:ea typeface="Tahoma" charset="0"/>
                <a:cs typeface="Tahoma" charset="0"/>
              </a:rPr>
              <a:t>severe pain in the pubic area and once the catheter is inserted the patient is relieved.</a:t>
            </a:r>
          </a:p>
          <a:p>
            <a:pPr marL="0" indent="0">
              <a:lnSpc>
                <a:spcPct val="110000"/>
              </a:lnSpc>
              <a:buNone/>
            </a:pPr>
            <a:endParaRPr lang="en-US" sz="1400" dirty="0">
              <a:latin typeface="Tahoma" charset="0"/>
              <a:ea typeface="Tahoma" charset="0"/>
              <a:cs typeface="Tahoma" charset="0"/>
            </a:endParaRPr>
          </a:p>
          <a:p>
            <a:pPr marL="0" indent="0">
              <a:lnSpc>
                <a:spcPct val="110000"/>
              </a:lnSpc>
              <a:buNone/>
            </a:pPr>
            <a:r>
              <a:rPr lang="en-US" sz="1800" b="1" dirty="0" smtClean="0">
                <a:latin typeface="Tahoma" charset="0"/>
                <a:ea typeface="Tahoma" charset="0"/>
                <a:cs typeface="Tahoma" charset="0"/>
              </a:rPr>
              <a:t>Treatment</a:t>
            </a:r>
            <a:r>
              <a:rPr lang="en-US" sz="1800" b="1" dirty="0">
                <a:latin typeface="Tahoma" charset="0"/>
                <a:ea typeface="Tahoma" charset="0"/>
                <a:cs typeface="Tahoma" charset="0"/>
              </a:rPr>
              <a:t>:</a:t>
            </a:r>
          </a:p>
          <a:p>
            <a:pPr>
              <a:lnSpc>
                <a:spcPct val="110000"/>
              </a:lnSpc>
              <a:buFont typeface="Wingdings" charset="2"/>
              <a:buChar char="Ø"/>
            </a:pPr>
            <a:endParaRPr lang="en-US" sz="369" dirty="0">
              <a:latin typeface="Tahoma" charset="0"/>
              <a:ea typeface="Tahoma" charset="0"/>
              <a:cs typeface="Tahoma" charset="0"/>
            </a:endParaRPr>
          </a:p>
          <a:p>
            <a:pPr marL="0" indent="0">
              <a:lnSpc>
                <a:spcPct val="110000"/>
              </a:lnSpc>
              <a:buNone/>
            </a:pPr>
            <a:endParaRPr lang="en-US" sz="1662" dirty="0">
              <a:latin typeface="Tahoma" charset="0"/>
              <a:ea typeface="Tahoma" charset="0"/>
              <a:cs typeface="Tahoma" charset="0"/>
            </a:endParaRPr>
          </a:p>
          <a:p>
            <a:pPr>
              <a:lnSpc>
                <a:spcPct val="110000"/>
              </a:lnSpc>
              <a:buFont typeface="Wingdings" charset="2"/>
              <a:buChar char="Ø"/>
            </a:pPr>
            <a:endParaRPr lang="en-US" sz="1662" dirty="0">
              <a:latin typeface="Tahoma" charset="0"/>
              <a:ea typeface="Tahoma" charset="0"/>
              <a:cs typeface="Tahoma" charset="0"/>
            </a:endParaRPr>
          </a:p>
          <a:p>
            <a:pPr>
              <a:lnSpc>
                <a:spcPct val="110000"/>
              </a:lnSpc>
              <a:buFont typeface="Wingdings" charset="2"/>
              <a:buChar char="Ø"/>
            </a:pPr>
            <a:endParaRPr lang="en-US" sz="1292" dirty="0">
              <a:latin typeface="Tahoma" charset="0"/>
              <a:ea typeface="Tahoma" charset="0"/>
              <a:cs typeface="Tahoma" charset="0"/>
            </a:endParaRPr>
          </a:p>
        </p:txBody>
      </p:sp>
      <p:grpSp>
        <p:nvGrpSpPr>
          <p:cNvPr id="4" name="Group 3"/>
          <p:cNvGrpSpPr/>
          <p:nvPr/>
        </p:nvGrpSpPr>
        <p:grpSpPr>
          <a:xfrm>
            <a:off x="571217" y="4313585"/>
            <a:ext cx="5427903" cy="2187423"/>
            <a:chOff x="417332" y="6837271"/>
            <a:chExt cx="5880228" cy="2369708"/>
          </a:xfrm>
        </p:grpSpPr>
        <p:sp>
          <p:nvSpPr>
            <p:cNvPr id="6" name="Freeform 5"/>
            <p:cNvSpPr/>
            <p:nvPr/>
          </p:nvSpPr>
          <p:spPr>
            <a:xfrm>
              <a:off x="417332" y="6837271"/>
              <a:ext cx="173986" cy="652450"/>
            </a:xfrm>
            <a:custGeom>
              <a:avLst/>
              <a:gdLst/>
              <a:ahLst/>
              <a:cxnLst/>
              <a:rect l="0" t="0" r="0" b="0"/>
              <a:pathLst>
                <a:path>
                  <a:moveTo>
                    <a:pt x="0" y="0"/>
                  </a:moveTo>
                  <a:lnTo>
                    <a:pt x="0" y="652450"/>
                  </a:lnTo>
                  <a:lnTo>
                    <a:pt x="173986" y="652450"/>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662"/>
            </a:p>
          </p:txBody>
        </p:sp>
        <p:sp>
          <p:nvSpPr>
            <p:cNvPr id="7" name="Freeform 6"/>
            <p:cNvSpPr/>
            <p:nvPr/>
          </p:nvSpPr>
          <p:spPr>
            <a:xfrm>
              <a:off x="591317" y="7054754"/>
              <a:ext cx="5706243" cy="869934"/>
            </a:xfrm>
            <a:custGeom>
              <a:avLst/>
              <a:gdLst>
                <a:gd name="connsiteX0" fmla="*/ 0 w 4275650"/>
                <a:gd name="connsiteY0" fmla="*/ 86993 h 869934"/>
                <a:gd name="connsiteX1" fmla="*/ 86993 w 4275650"/>
                <a:gd name="connsiteY1" fmla="*/ 0 h 869934"/>
                <a:gd name="connsiteX2" fmla="*/ 4188657 w 4275650"/>
                <a:gd name="connsiteY2" fmla="*/ 0 h 869934"/>
                <a:gd name="connsiteX3" fmla="*/ 4275650 w 4275650"/>
                <a:gd name="connsiteY3" fmla="*/ 86993 h 869934"/>
                <a:gd name="connsiteX4" fmla="*/ 4275650 w 4275650"/>
                <a:gd name="connsiteY4" fmla="*/ 782941 h 869934"/>
                <a:gd name="connsiteX5" fmla="*/ 4188657 w 4275650"/>
                <a:gd name="connsiteY5" fmla="*/ 869934 h 869934"/>
                <a:gd name="connsiteX6" fmla="*/ 86993 w 4275650"/>
                <a:gd name="connsiteY6" fmla="*/ 869934 h 869934"/>
                <a:gd name="connsiteX7" fmla="*/ 0 w 4275650"/>
                <a:gd name="connsiteY7" fmla="*/ 782941 h 869934"/>
                <a:gd name="connsiteX8" fmla="*/ 0 w 4275650"/>
                <a:gd name="connsiteY8" fmla="*/ 86993 h 86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650" h="869934">
                  <a:moveTo>
                    <a:pt x="0" y="86993"/>
                  </a:moveTo>
                  <a:cubicBezTo>
                    <a:pt x="0" y="38948"/>
                    <a:pt x="38948" y="0"/>
                    <a:pt x="86993" y="0"/>
                  </a:cubicBezTo>
                  <a:lnTo>
                    <a:pt x="4188657" y="0"/>
                  </a:lnTo>
                  <a:cubicBezTo>
                    <a:pt x="4236702" y="0"/>
                    <a:pt x="4275650" y="38948"/>
                    <a:pt x="4275650" y="86993"/>
                  </a:cubicBezTo>
                  <a:lnTo>
                    <a:pt x="4275650" y="782941"/>
                  </a:lnTo>
                  <a:cubicBezTo>
                    <a:pt x="4275650" y="830986"/>
                    <a:pt x="4236702" y="869934"/>
                    <a:pt x="4188657" y="869934"/>
                  </a:cubicBezTo>
                  <a:lnTo>
                    <a:pt x="86993" y="869934"/>
                  </a:lnTo>
                  <a:cubicBezTo>
                    <a:pt x="38948" y="869934"/>
                    <a:pt x="0" y="830986"/>
                    <a:pt x="0" y="782941"/>
                  </a:cubicBezTo>
                  <a:lnTo>
                    <a:pt x="0" y="86993"/>
                  </a:lnTo>
                  <a:close/>
                </a:path>
              </a:pathLst>
            </a:custGeom>
            <a:solidFill>
              <a:srgbClr val="EDEAF0">
                <a:alpha val="90000"/>
              </a:srgbClr>
            </a:solidFill>
            <a:ln w="28575">
              <a:solidFill>
                <a:srgbClr val="8064A2"/>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654" tIns="42276" rIns="51654" bIns="42276" numCol="1" spcCol="1270" anchor="ctr" anchorCtr="0">
              <a:noAutofit/>
            </a:bodyPr>
            <a:lstStyle/>
            <a:p>
              <a:pPr algn="ctr" defTabSz="656509">
                <a:lnSpc>
                  <a:spcPct val="90000"/>
                </a:lnSpc>
                <a:spcBef>
                  <a:spcPct val="0"/>
                </a:spcBef>
                <a:spcAft>
                  <a:spcPct val="35000"/>
                </a:spcAft>
              </a:pPr>
              <a:r>
                <a:rPr lang="en-US" sz="1600" b="1" dirty="0">
                  <a:latin typeface="Tahoma" charset="0"/>
                  <a:ea typeface="Tahoma" charset="0"/>
                  <a:cs typeface="Tahoma" charset="0"/>
                </a:rPr>
                <a:t>Mild</a:t>
              </a:r>
              <a:r>
                <a:rPr lang="en-US" sz="1600" dirty="0">
                  <a:latin typeface="Tahoma" charset="0"/>
                  <a:ea typeface="Tahoma" charset="0"/>
                  <a:cs typeface="Tahoma" charset="0"/>
                </a:rPr>
                <a:t> cases of BPH may be treated with </a:t>
              </a:r>
              <a:r>
                <a:rPr lang="en-US" sz="1600" b="1" dirty="0">
                  <a:latin typeface="Tahoma" charset="0"/>
                  <a:ea typeface="Tahoma" charset="0"/>
                  <a:cs typeface="Tahoma" charset="0"/>
                </a:rPr>
                <a:t>α-blockers</a:t>
              </a:r>
              <a:r>
                <a:rPr lang="en-US" sz="1600" dirty="0">
                  <a:latin typeface="Tahoma" charset="0"/>
                  <a:ea typeface="Tahoma" charset="0"/>
                  <a:cs typeface="Tahoma" charset="0"/>
                </a:rPr>
                <a:t> and </a:t>
              </a:r>
            </a:p>
            <a:p>
              <a:pPr algn="ctr" defTabSz="656509">
                <a:lnSpc>
                  <a:spcPct val="90000"/>
                </a:lnSpc>
                <a:spcBef>
                  <a:spcPct val="0"/>
                </a:spcBef>
                <a:spcAft>
                  <a:spcPct val="35000"/>
                </a:spcAft>
              </a:pPr>
              <a:r>
                <a:rPr lang="en-US" sz="1600" b="1" dirty="0">
                  <a:latin typeface="Tahoma" charset="0"/>
                  <a:ea typeface="Tahoma" charset="0"/>
                  <a:cs typeface="Tahoma" charset="0"/>
                </a:rPr>
                <a:t>5-α-reductase inhibitors.</a:t>
              </a:r>
              <a:endParaRPr lang="en-US" sz="1600" dirty="0"/>
            </a:p>
          </p:txBody>
        </p:sp>
        <p:sp>
          <p:nvSpPr>
            <p:cNvPr id="8" name="Freeform 7"/>
            <p:cNvSpPr/>
            <p:nvPr/>
          </p:nvSpPr>
          <p:spPr>
            <a:xfrm>
              <a:off x="417332" y="6837271"/>
              <a:ext cx="173986" cy="1739868"/>
            </a:xfrm>
            <a:custGeom>
              <a:avLst/>
              <a:gdLst/>
              <a:ahLst/>
              <a:cxnLst/>
              <a:rect l="0" t="0" r="0" b="0"/>
              <a:pathLst>
                <a:path>
                  <a:moveTo>
                    <a:pt x="0" y="0"/>
                  </a:moveTo>
                  <a:lnTo>
                    <a:pt x="0" y="1739868"/>
                  </a:lnTo>
                  <a:lnTo>
                    <a:pt x="173986" y="1739868"/>
                  </a:lnTo>
                </a:path>
              </a:pathLst>
            </a:custGeom>
            <a:noFill/>
            <a:ln w="19050">
              <a:solidFill>
                <a:srgbClr val="8064A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662" dirty="0"/>
            </a:p>
          </p:txBody>
        </p:sp>
        <p:sp>
          <p:nvSpPr>
            <p:cNvPr id="9" name="Freeform 8"/>
            <p:cNvSpPr/>
            <p:nvPr/>
          </p:nvSpPr>
          <p:spPr>
            <a:xfrm>
              <a:off x="591317" y="8142172"/>
              <a:ext cx="5706243" cy="1064807"/>
            </a:xfrm>
            <a:custGeom>
              <a:avLst/>
              <a:gdLst>
                <a:gd name="connsiteX0" fmla="*/ 0 w 4275650"/>
                <a:gd name="connsiteY0" fmla="*/ 86993 h 869934"/>
                <a:gd name="connsiteX1" fmla="*/ 86993 w 4275650"/>
                <a:gd name="connsiteY1" fmla="*/ 0 h 869934"/>
                <a:gd name="connsiteX2" fmla="*/ 4188657 w 4275650"/>
                <a:gd name="connsiteY2" fmla="*/ 0 h 869934"/>
                <a:gd name="connsiteX3" fmla="*/ 4275650 w 4275650"/>
                <a:gd name="connsiteY3" fmla="*/ 86993 h 869934"/>
                <a:gd name="connsiteX4" fmla="*/ 4275650 w 4275650"/>
                <a:gd name="connsiteY4" fmla="*/ 782941 h 869934"/>
                <a:gd name="connsiteX5" fmla="*/ 4188657 w 4275650"/>
                <a:gd name="connsiteY5" fmla="*/ 869934 h 869934"/>
                <a:gd name="connsiteX6" fmla="*/ 86993 w 4275650"/>
                <a:gd name="connsiteY6" fmla="*/ 869934 h 869934"/>
                <a:gd name="connsiteX7" fmla="*/ 0 w 4275650"/>
                <a:gd name="connsiteY7" fmla="*/ 782941 h 869934"/>
                <a:gd name="connsiteX8" fmla="*/ 0 w 4275650"/>
                <a:gd name="connsiteY8" fmla="*/ 86993 h 86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650" h="869934">
                  <a:moveTo>
                    <a:pt x="0" y="86993"/>
                  </a:moveTo>
                  <a:cubicBezTo>
                    <a:pt x="0" y="38948"/>
                    <a:pt x="38948" y="0"/>
                    <a:pt x="86993" y="0"/>
                  </a:cubicBezTo>
                  <a:lnTo>
                    <a:pt x="4188657" y="0"/>
                  </a:lnTo>
                  <a:cubicBezTo>
                    <a:pt x="4236702" y="0"/>
                    <a:pt x="4275650" y="38948"/>
                    <a:pt x="4275650" y="86993"/>
                  </a:cubicBezTo>
                  <a:lnTo>
                    <a:pt x="4275650" y="782941"/>
                  </a:lnTo>
                  <a:cubicBezTo>
                    <a:pt x="4275650" y="830986"/>
                    <a:pt x="4236702" y="869934"/>
                    <a:pt x="4188657" y="869934"/>
                  </a:cubicBezTo>
                  <a:lnTo>
                    <a:pt x="86993" y="869934"/>
                  </a:lnTo>
                  <a:cubicBezTo>
                    <a:pt x="38948" y="869934"/>
                    <a:pt x="0" y="830986"/>
                    <a:pt x="0" y="782941"/>
                  </a:cubicBezTo>
                  <a:lnTo>
                    <a:pt x="0" y="86993"/>
                  </a:lnTo>
                  <a:close/>
                </a:path>
              </a:pathLst>
            </a:custGeom>
            <a:solidFill>
              <a:srgbClr val="EDEAF0">
                <a:alpha val="90000"/>
              </a:srgbClr>
            </a:solidFill>
            <a:ln w="28575">
              <a:solidFill>
                <a:srgbClr val="8064A2"/>
              </a:solidFill>
            </a:ln>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654" tIns="42276" rIns="51654" bIns="42276" numCol="1" spcCol="1270" anchor="ctr" anchorCtr="0">
              <a:noAutofit/>
            </a:bodyPr>
            <a:lstStyle/>
            <a:p>
              <a:pPr algn="ctr" defTabSz="656509">
                <a:lnSpc>
                  <a:spcPct val="90000"/>
                </a:lnSpc>
                <a:spcBef>
                  <a:spcPct val="0"/>
                </a:spcBef>
                <a:spcAft>
                  <a:spcPct val="35000"/>
                </a:spcAft>
              </a:pPr>
              <a:r>
                <a:rPr lang="en-US" sz="1600" b="1" dirty="0">
                  <a:latin typeface="Tahoma" charset="0"/>
                  <a:ea typeface="Tahoma" charset="0"/>
                  <a:cs typeface="Tahoma" charset="0"/>
                </a:rPr>
                <a:t>Moderate</a:t>
              </a:r>
              <a:r>
                <a:rPr lang="en-US" sz="1600" dirty="0">
                  <a:latin typeface="Tahoma" charset="0"/>
                  <a:ea typeface="Tahoma" charset="0"/>
                  <a:cs typeface="Tahoma" charset="0"/>
                </a:rPr>
                <a:t> to severe cases require </a:t>
              </a:r>
              <a:r>
                <a:rPr lang="en-US" sz="1600" b="1" dirty="0">
                  <a:latin typeface="Tahoma" charset="0"/>
                  <a:ea typeface="Tahoma" charset="0"/>
                  <a:cs typeface="Tahoma" charset="0"/>
                </a:rPr>
                <a:t>transurethral resection of the prostate (TURP</a:t>
              </a:r>
              <a:r>
                <a:rPr lang="en-US" sz="1600" b="1" dirty="0" smtClean="0">
                  <a:latin typeface="Tahoma" charset="0"/>
                  <a:ea typeface="Tahoma" charset="0"/>
                  <a:cs typeface="Tahoma" charset="0"/>
                </a:rPr>
                <a:t>).</a:t>
              </a:r>
            </a:p>
            <a:p>
              <a:pPr algn="ctr" defTabSz="656509">
                <a:lnSpc>
                  <a:spcPct val="90000"/>
                </a:lnSpc>
                <a:spcBef>
                  <a:spcPct val="0"/>
                </a:spcBef>
                <a:spcAft>
                  <a:spcPct val="35000"/>
                </a:spcAft>
              </a:pPr>
              <a:r>
                <a:rPr lang="en-US" sz="1400" dirty="0">
                  <a:solidFill>
                    <a:schemeClr val="accent3">
                      <a:lumMod val="50000"/>
                    </a:schemeClr>
                  </a:solidFill>
                  <a:latin typeface="Tahoma" charset="0"/>
                  <a:ea typeface="Tahoma" charset="0"/>
                  <a:cs typeface="Tahoma" charset="0"/>
                </a:rPr>
                <a:t>Going through the transurethral approach and remove prostatic tissue, so the compression is relieved. </a:t>
              </a:r>
            </a:p>
          </p:txBody>
        </p:sp>
      </p:grpSp>
      <p:pic>
        <p:nvPicPr>
          <p:cNvPr id="10" name="Content Placeholder 4"/>
          <p:cNvPicPr>
            <a:picLocks noChangeAspect="1"/>
          </p:cNvPicPr>
          <p:nvPr/>
        </p:nvPicPr>
        <p:blipFill>
          <a:blip r:embed="rId2">
            <a:extLst>
              <a:ext uri="{28A0092B-C50C-407E-A947-70E740481C1C}">
                <a14:useLocalDpi xmlns:a14="http://schemas.microsoft.com/office/drawing/2010/main" val="0"/>
              </a:ext>
            </a:extLst>
          </a:blip>
          <a:srcRect l="24123" r="24123"/>
          <a:stretch>
            <a:fillRect/>
          </a:stretch>
        </p:blipFill>
        <p:spPr>
          <a:xfrm>
            <a:off x="332408" y="6783505"/>
            <a:ext cx="2867991" cy="2082199"/>
          </a:xfrm>
          <a:prstGeom prst="rect">
            <a:avLst/>
          </a:prstGeom>
        </p:spPr>
      </p:pic>
      <p:sp>
        <p:nvSpPr>
          <p:cNvPr id="11" name="Rectangle 10"/>
          <p:cNvSpPr/>
          <p:nvPr/>
        </p:nvSpPr>
        <p:spPr>
          <a:xfrm>
            <a:off x="3428999" y="7075059"/>
            <a:ext cx="2824844" cy="1446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smtClean="0">
                <a:solidFill>
                  <a:schemeClr val="accent3">
                    <a:lumMod val="50000"/>
                  </a:schemeClr>
                </a:solidFill>
                <a:latin typeface="Tahoma" charset="0"/>
                <a:ea typeface="Tahoma" charset="0"/>
                <a:cs typeface="Tahoma" charset="0"/>
              </a:rPr>
              <a:t>- Whole </a:t>
            </a:r>
            <a:r>
              <a:rPr lang="en-US" sz="1400" dirty="0">
                <a:solidFill>
                  <a:schemeClr val="accent3">
                    <a:lumMod val="50000"/>
                  </a:schemeClr>
                </a:solidFill>
                <a:latin typeface="Tahoma" charset="0"/>
                <a:ea typeface="Tahoma" charset="0"/>
                <a:cs typeface="Tahoma" charset="0"/>
              </a:rPr>
              <a:t>gland with dilated cysts.</a:t>
            </a:r>
          </a:p>
          <a:p>
            <a:pPr>
              <a:defRPr/>
            </a:pPr>
            <a:r>
              <a:rPr lang="en-US" sz="1400" dirty="0">
                <a:solidFill>
                  <a:schemeClr val="accent3">
                    <a:lumMod val="50000"/>
                  </a:schemeClr>
                </a:solidFill>
                <a:latin typeface="Tahoma" charset="0"/>
                <a:ea typeface="Tahoma" charset="0"/>
                <a:cs typeface="Tahoma" charset="0"/>
              </a:rPr>
              <a:t>- </a:t>
            </a:r>
            <a:r>
              <a:rPr lang="en-US" sz="1400" dirty="0" err="1" smtClean="0">
                <a:solidFill>
                  <a:schemeClr val="accent3">
                    <a:lumMod val="50000"/>
                  </a:schemeClr>
                </a:solidFill>
                <a:latin typeface="Tahoma" charset="0"/>
                <a:ea typeface="Tahoma" charset="0"/>
                <a:cs typeface="Tahoma" charset="0"/>
              </a:rPr>
              <a:t>Bilayerd</a:t>
            </a:r>
            <a:r>
              <a:rPr lang="en-US" sz="1400" dirty="0">
                <a:solidFill>
                  <a:schemeClr val="accent3">
                    <a:lumMod val="50000"/>
                  </a:schemeClr>
                </a:solidFill>
                <a:latin typeface="Tahoma" charset="0"/>
                <a:ea typeface="Tahoma" charset="0"/>
                <a:cs typeface="Tahoma" charset="0"/>
              </a:rPr>
              <a:t> </a:t>
            </a:r>
            <a:r>
              <a:rPr lang="en-US" sz="1400" dirty="0" smtClean="0">
                <a:solidFill>
                  <a:schemeClr val="accent3">
                    <a:lumMod val="50000"/>
                  </a:schemeClr>
                </a:solidFill>
                <a:latin typeface="Tahoma" charset="0"/>
                <a:ea typeface="Tahoma" charset="0"/>
                <a:cs typeface="Tahoma" charset="0"/>
              </a:rPr>
              <a:t>epithelium </a:t>
            </a:r>
            <a:r>
              <a:rPr lang="en-US" sz="1400" dirty="0">
                <a:solidFill>
                  <a:schemeClr val="accent3">
                    <a:lumMod val="50000"/>
                  </a:schemeClr>
                </a:solidFill>
                <a:latin typeface="Tahoma" charset="0"/>
                <a:ea typeface="Tahoma" charset="0"/>
                <a:cs typeface="Tahoma" charset="0"/>
              </a:rPr>
              <a:t>(epithelial and myoepithelial</a:t>
            </a:r>
            <a:r>
              <a:rPr lang="en-US" sz="1400" dirty="0" smtClean="0">
                <a:solidFill>
                  <a:schemeClr val="accent3">
                    <a:lumMod val="50000"/>
                  </a:schemeClr>
                </a:solidFill>
                <a:latin typeface="Tahoma" charset="0"/>
                <a:ea typeface="Tahoma" charset="0"/>
                <a:cs typeface="Tahoma" charset="0"/>
              </a:rPr>
              <a:t>): </a:t>
            </a:r>
            <a:r>
              <a:rPr lang="en-US" sz="1400" dirty="0">
                <a:solidFill>
                  <a:schemeClr val="accent3">
                    <a:lumMod val="50000"/>
                  </a:schemeClr>
                </a:solidFill>
                <a:latin typeface="Tahoma" charset="0"/>
                <a:ea typeface="Tahoma" charset="0"/>
                <a:cs typeface="Tahoma" charset="0"/>
              </a:rPr>
              <a:t>Benign.</a:t>
            </a:r>
          </a:p>
        </p:txBody>
      </p:sp>
    </p:spTree>
    <p:extLst>
      <p:ext uri="{BB962C8B-B14F-4D97-AF65-F5344CB8AC3E}">
        <p14:creationId xmlns:p14="http://schemas.microsoft.com/office/powerpoint/2010/main" val="1044853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9550"/>
            <a:ext cx="6858000" cy="584775"/>
          </a:xfrm>
          <a:prstGeom prst="rect">
            <a:avLst/>
          </a:prstGeom>
          <a:solidFill>
            <a:schemeClr val="accent4">
              <a:lumMod val="40000"/>
              <a:lumOff val="60000"/>
            </a:schemeClr>
          </a:solidFill>
        </p:spPr>
        <p:txBody>
          <a:bodyPr wrap="square" rtlCol="0">
            <a:spAutoFit/>
          </a:bodyPr>
          <a:lstStyle/>
          <a:p>
            <a:pPr marL="285750" indent="-285750">
              <a:buFont typeface="Wingdings" charset="2"/>
              <a:buChar char="ü"/>
            </a:pPr>
            <a:r>
              <a:rPr lang="en-US" sz="1600" dirty="0" smtClean="0">
                <a:latin typeface="Tahoma" charset="0"/>
                <a:ea typeface="Tahoma" charset="0"/>
                <a:cs typeface="Tahoma" charset="0"/>
              </a:rPr>
              <a:t>Know the epidemiology, pathogenesis and </a:t>
            </a:r>
            <a:r>
              <a:rPr lang="en-US" sz="1600" dirty="0" err="1" smtClean="0">
                <a:latin typeface="Tahoma" charset="0"/>
                <a:ea typeface="Tahoma" charset="0"/>
                <a:cs typeface="Tahoma" charset="0"/>
              </a:rPr>
              <a:t>histopathologic</a:t>
            </a:r>
            <a:r>
              <a:rPr lang="en-US" sz="1600" dirty="0" smtClean="0">
                <a:latin typeface="Tahoma" charset="0"/>
                <a:ea typeface="Tahoma" charset="0"/>
                <a:cs typeface="Tahoma" charset="0"/>
              </a:rPr>
              <a:t> features of </a:t>
            </a:r>
            <a:r>
              <a:rPr lang="en-US" sz="1600" b="1" dirty="0" smtClean="0">
                <a:latin typeface="Tahoma" charset="0"/>
                <a:ea typeface="Tahoma" charset="0"/>
                <a:cs typeface="Tahoma" charset="0"/>
              </a:rPr>
              <a:t>carcinoma of the prostate</a:t>
            </a:r>
            <a:endParaRPr lang="en-US" sz="1600" b="1" dirty="0">
              <a:latin typeface="Tahoma" charset="0"/>
              <a:ea typeface="Tahoma" charset="0"/>
              <a:cs typeface="Tahoma" charset="0"/>
            </a:endParaRPr>
          </a:p>
        </p:txBody>
      </p:sp>
      <p:sp>
        <p:nvSpPr>
          <p:cNvPr id="5" name="TextBox 4"/>
          <p:cNvSpPr txBox="1"/>
          <p:nvPr/>
        </p:nvSpPr>
        <p:spPr>
          <a:xfrm>
            <a:off x="98471" y="936385"/>
            <a:ext cx="6653048" cy="3387081"/>
          </a:xfrm>
          <a:prstGeom prst="rect">
            <a:avLst/>
          </a:prstGeom>
          <a:noFill/>
        </p:spPr>
        <p:txBody>
          <a:bodyPr wrap="square" rtlCol="0">
            <a:spAutoFit/>
          </a:bodyPr>
          <a:lstStyle/>
          <a:p>
            <a:r>
              <a:rPr lang="en-US" b="1" dirty="0" smtClean="0">
                <a:latin typeface="Tahoma" charset="0"/>
                <a:ea typeface="Tahoma" charset="0"/>
                <a:cs typeface="Tahoma" charset="0"/>
              </a:rPr>
              <a:t>Prostatic Adenocarcinoma:</a:t>
            </a:r>
          </a:p>
          <a:p>
            <a:endParaRPr lang="en-US" b="1" dirty="0">
              <a:latin typeface="Tahoma" charset="0"/>
              <a:ea typeface="Tahoma" charset="0"/>
              <a:cs typeface="Tahoma" charset="0"/>
            </a:endParaRPr>
          </a:p>
          <a:p>
            <a:pPr marL="285750" indent="-285750">
              <a:buFont typeface="Wingdings" charset="2"/>
              <a:buChar char="Ø"/>
            </a:pPr>
            <a:r>
              <a:rPr lang="en-US" sz="1300" dirty="0" smtClean="0">
                <a:latin typeface="Tahoma" charset="0"/>
                <a:ea typeface="Tahoma" charset="0"/>
                <a:cs typeface="Tahoma" charset="0"/>
              </a:rPr>
              <a:t>A common form of cancer in men.</a:t>
            </a:r>
            <a:endParaRPr lang="en-US" sz="1300" dirty="0" smtClean="0">
              <a:solidFill>
                <a:srgbClr val="C00000"/>
              </a:solidFill>
              <a:latin typeface="Tahoma" charset="0"/>
              <a:ea typeface="Tahoma" charset="0"/>
              <a:cs typeface="Tahoma" charset="0"/>
            </a:endParaRPr>
          </a:p>
          <a:p>
            <a:pPr marL="285750" indent="-285750">
              <a:buFont typeface="Wingdings" charset="2"/>
              <a:buChar char="Ø"/>
            </a:pPr>
            <a:r>
              <a:rPr lang="en-US" sz="1300" dirty="0" smtClean="0">
                <a:latin typeface="Tahoma" charset="0"/>
                <a:ea typeface="Tahoma" charset="0"/>
                <a:cs typeface="Tahoma" charset="0"/>
              </a:rPr>
              <a:t>Disease of men over the age of 50.</a:t>
            </a:r>
          </a:p>
          <a:p>
            <a:pPr marL="285750" indent="-285750">
              <a:lnSpc>
                <a:spcPct val="110000"/>
              </a:lnSpc>
              <a:spcBef>
                <a:spcPct val="20000"/>
              </a:spcBef>
              <a:buFont typeface="Wingdings" charset="2"/>
              <a:buChar char="Ø"/>
            </a:pPr>
            <a:r>
              <a:rPr lang="en-US" sz="1300" dirty="0" smtClean="0">
                <a:latin typeface="Tahoma" charset="0"/>
                <a:ea typeface="Tahoma" charset="0"/>
                <a:cs typeface="Tahoma" charset="0"/>
              </a:rPr>
              <a:t>More prevalent among African American, </a:t>
            </a:r>
            <a:r>
              <a:rPr lang="en-US" sz="1300" dirty="0">
                <a:solidFill>
                  <a:schemeClr val="accent3">
                    <a:lumMod val="50000"/>
                  </a:schemeClr>
                </a:solidFill>
                <a:latin typeface="Tahoma" charset="0"/>
                <a:ea typeface="Tahoma" charset="0"/>
                <a:cs typeface="Tahoma" charset="0"/>
              </a:rPr>
              <a:t>but also common here in Saudi Arabia</a:t>
            </a:r>
            <a:r>
              <a:rPr lang="en-US" sz="1300" dirty="0" smtClean="0">
                <a:solidFill>
                  <a:schemeClr val="accent3">
                    <a:lumMod val="50000"/>
                  </a:schemeClr>
                </a:solidFill>
                <a:latin typeface="Tahoma" charset="0"/>
                <a:ea typeface="Tahoma" charset="0"/>
                <a:cs typeface="Tahoma" charset="0"/>
              </a:rPr>
              <a:t>.</a:t>
            </a:r>
          </a:p>
          <a:p>
            <a:pPr marL="285750" indent="-285750">
              <a:lnSpc>
                <a:spcPct val="110000"/>
              </a:lnSpc>
              <a:spcBef>
                <a:spcPct val="20000"/>
              </a:spcBef>
              <a:buFont typeface="Wingdings" charset="2"/>
              <a:buChar char="Ø"/>
            </a:pPr>
            <a:r>
              <a:rPr lang="en-US" sz="1300" dirty="0" smtClean="0">
                <a:latin typeface="Tahoma" charset="0"/>
                <a:ea typeface="Tahoma" charset="0"/>
                <a:cs typeface="Tahoma" charset="0"/>
              </a:rPr>
              <a:t>These tumors show a wide range of clinical behaviors.</a:t>
            </a:r>
          </a:p>
          <a:p>
            <a:pPr marL="285750" indent="-285750">
              <a:lnSpc>
                <a:spcPct val="110000"/>
              </a:lnSpc>
              <a:spcBef>
                <a:spcPct val="20000"/>
              </a:spcBef>
              <a:buFont typeface="Wingdings" charset="2"/>
              <a:buChar char="Ø"/>
            </a:pPr>
            <a:r>
              <a:rPr lang="en-US" sz="1300" dirty="0" smtClean="0">
                <a:latin typeface="Tahoma" charset="0"/>
                <a:ea typeface="Tahoma" charset="0"/>
                <a:cs typeface="Tahoma" charset="0"/>
              </a:rPr>
              <a:t>Etiology: Several risk factors including:</a:t>
            </a:r>
          </a:p>
          <a:p>
            <a:pPr marL="800100" lvl="1" indent="-342900">
              <a:lnSpc>
                <a:spcPct val="110000"/>
              </a:lnSpc>
              <a:spcBef>
                <a:spcPct val="20000"/>
              </a:spcBef>
              <a:buFont typeface="+mj-lt"/>
              <a:buAutoNum type="arabicPeriod"/>
            </a:pPr>
            <a:r>
              <a:rPr lang="en-US" sz="1200" dirty="0">
                <a:latin typeface="Tahoma" charset="0"/>
                <a:ea typeface="Tahoma" charset="0"/>
                <a:cs typeface="Tahoma" charset="0"/>
              </a:rPr>
              <a:t>Age.</a:t>
            </a:r>
          </a:p>
          <a:p>
            <a:pPr marL="800100" lvl="1" indent="-342900">
              <a:lnSpc>
                <a:spcPct val="110000"/>
              </a:lnSpc>
              <a:spcBef>
                <a:spcPct val="20000"/>
              </a:spcBef>
              <a:buFont typeface="+mj-lt"/>
              <a:buAutoNum type="arabicPeriod"/>
            </a:pPr>
            <a:r>
              <a:rPr lang="en-US" sz="1200" dirty="0">
                <a:latin typeface="Tahoma" charset="0"/>
                <a:ea typeface="Tahoma" charset="0"/>
                <a:cs typeface="Tahoma" charset="0"/>
              </a:rPr>
              <a:t>Race.</a:t>
            </a:r>
          </a:p>
          <a:p>
            <a:pPr marL="800100" lvl="1" indent="-342900">
              <a:lnSpc>
                <a:spcPct val="110000"/>
              </a:lnSpc>
              <a:spcBef>
                <a:spcPct val="20000"/>
              </a:spcBef>
              <a:buFont typeface="+mj-lt"/>
              <a:buAutoNum type="arabicPeriod"/>
            </a:pPr>
            <a:r>
              <a:rPr lang="en-US" sz="1200" dirty="0">
                <a:latin typeface="Tahoma" charset="0"/>
                <a:ea typeface="Tahoma" charset="0"/>
                <a:cs typeface="Tahoma" charset="0"/>
              </a:rPr>
              <a:t>Family history.</a:t>
            </a:r>
          </a:p>
          <a:p>
            <a:pPr marL="800100" lvl="1" indent="-342900">
              <a:lnSpc>
                <a:spcPct val="110000"/>
              </a:lnSpc>
              <a:spcBef>
                <a:spcPct val="20000"/>
              </a:spcBef>
              <a:buFont typeface="+mj-lt"/>
              <a:buAutoNum type="arabicPeriod"/>
            </a:pPr>
            <a:r>
              <a:rPr lang="en-US" sz="1200" dirty="0">
                <a:latin typeface="Tahoma" charset="0"/>
                <a:ea typeface="Tahoma" charset="0"/>
                <a:cs typeface="Tahoma" charset="0"/>
              </a:rPr>
              <a:t>Hormone level (androgens)</a:t>
            </a:r>
          </a:p>
          <a:p>
            <a:pPr marL="800100" lvl="1" indent="-342900">
              <a:lnSpc>
                <a:spcPct val="110000"/>
              </a:lnSpc>
              <a:spcBef>
                <a:spcPct val="20000"/>
              </a:spcBef>
              <a:buFont typeface="+mj-lt"/>
              <a:buAutoNum type="arabicPeriod"/>
            </a:pPr>
            <a:r>
              <a:rPr lang="en-US" sz="1200" dirty="0">
                <a:latin typeface="Tahoma" charset="0"/>
                <a:ea typeface="Tahoma" charset="0"/>
                <a:cs typeface="Tahoma" charset="0"/>
              </a:rPr>
              <a:t>Environmental factors</a:t>
            </a:r>
            <a:r>
              <a:rPr lang="en-US" sz="1200" dirty="0" smtClean="0">
                <a:latin typeface="Tahoma" charset="0"/>
                <a:ea typeface="Tahoma" charset="0"/>
                <a:cs typeface="Tahoma" charset="0"/>
              </a:rPr>
              <a:t>.</a:t>
            </a:r>
          </a:p>
          <a:p>
            <a:pPr marL="171450" indent="-171450">
              <a:lnSpc>
                <a:spcPct val="110000"/>
              </a:lnSpc>
              <a:spcBef>
                <a:spcPct val="20000"/>
              </a:spcBef>
              <a:buFont typeface="Wingdings" charset="2"/>
              <a:buChar char="Ø"/>
            </a:pPr>
            <a:r>
              <a:rPr lang="en-US" sz="1300" b="1" dirty="0" smtClean="0">
                <a:latin typeface="Tahoma" charset="0"/>
                <a:ea typeface="Tahoma" charset="0"/>
                <a:cs typeface="Tahoma" charset="0"/>
              </a:rPr>
              <a:t>Androgens</a:t>
            </a:r>
            <a:r>
              <a:rPr lang="en-US" sz="1300" dirty="0" smtClean="0">
                <a:latin typeface="Tahoma" charset="0"/>
                <a:ea typeface="Tahoma" charset="0"/>
                <a:cs typeface="Tahoma" charset="0"/>
              </a:rPr>
              <a:t> are believed to </a:t>
            </a:r>
            <a:r>
              <a:rPr lang="en-US" sz="1300" b="1" dirty="0" smtClean="0">
                <a:latin typeface="Tahoma" charset="0"/>
                <a:ea typeface="Tahoma" charset="0"/>
                <a:cs typeface="Tahoma" charset="0"/>
              </a:rPr>
              <a:t>play a major role </a:t>
            </a:r>
            <a:r>
              <a:rPr lang="en-US" sz="1300" dirty="0" smtClean="0">
                <a:latin typeface="Tahoma" charset="0"/>
                <a:ea typeface="Tahoma" charset="0"/>
                <a:cs typeface="Tahoma" charset="0"/>
              </a:rPr>
              <a:t>in the pathogenesis</a:t>
            </a:r>
            <a:endParaRPr lang="en-US" sz="1300" b="1" dirty="0">
              <a:latin typeface="Tahoma" charset="0"/>
              <a:ea typeface="Tahoma" charset="0"/>
              <a:cs typeface="Tahoma"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81961342"/>
              </p:ext>
            </p:extLst>
          </p:nvPr>
        </p:nvGraphicFramePr>
        <p:xfrm>
          <a:off x="98471" y="4291150"/>
          <a:ext cx="6653048" cy="4645816"/>
        </p:xfrm>
        <a:graphic>
          <a:graphicData uri="http://schemas.openxmlformats.org/drawingml/2006/table">
            <a:tbl>
              <a:tblPr firstRow="1" bandRow="1">
                <a:tableStyleId>{ED083AE6-46FA-4A59-8FB0-9F97EB10719F}</a:tableStyleId>
              </a:tblPr>
              <a:tblGrid>
                <a:gridCol w="3326524"/>
                <a:gridCol w="3326524"/>
              </a:tblGrid>
              <a:tr h="416043">
                <a:tc>
                  <a:txBody>
                    <a:bodyPr/>
                    <a:lstStyle/>
                    <a:p>
                      <a:pPr algn="ctr"/>
                      <a:r>
                        <a:rPr lang="en-US" dirty="0" smtClean="0">
                          <a:latin typeface="Tahoma" charset="0"/>
                          <a:ea typeface="Tahoma" charset="0"/>
                          <a:cs typeface="Tahoma" charset="0"/>
                        </a:rPr>
                        <a:t>Morphology</a:t>
                      </a:r>
                      <a:endParaRPr lang="en-US" dirty="0">
                        <a:latin typeface="Tahoma" charset="0"/>
                        <a:ea typeface="Tahoma" charset="0"/>
                        <a:cs typeface="Tahoma" charset="0"/>
                      </a:endParaRPr>
                    </a:p>
                  </a:txBody>
                  <a:tcPr/>
                </a:tc>
                <a:tc>
                  <a:txBody>
                    <a:bodyPr/>
                    <a:lstStyle/>
                    <a:p>
                      <a:pPr algn="ctr"/>
                      <a:r>
                        <a:rPr lang="en-US" dirty="0" smtClean="0">
                          <a:latin typeface="Tahoma" charset="0"/>
                          <a:ea typeface="Tahoma" charset="0"/>
                          <a:cs typeface="Tahoma" charset="0"/>
                        </a:rPr>
                        <a:t>Microscopy</a:t>
                      </a:r>
                      <a:endParaRPr lang="en-US" dirty="0">
                        <a:latin typeface="Tahoma" charset="0"/>
                        <a:ea typeface="Tahoma" charset="0"/>
                        <a:cs typeface="Tahoma" charset="0"/>
                      </a:endParaRPr>
                    </a:p>
                  </a:txBody>
                  <a:tcPr/>
                </a:tc>
              </a:tr>
              <a:tr h="4229773">
                <a:tc>
                  <a:txBody>
                    <a:bodyPr/>
                    <a:lstStyle/>
                    <a:p>
                      <a:pPr marL="285750" indent="-285750">
                        <a:buFont typeface="Wingdings" charset="2"/>
                        <a:buChar char="Ø"/>
                      </a:pPr>
                      <a:r>
                        <a:rPr lang="en-US" sz="1400" dirty="0" smtClean="0">
                          <a:solidFill>
                            <a:srgbClr val="C00000"/>
                          </a:solidFill>
                          <a:latin typeface="Tahoma" charset="0"/>
                          <a:ea typeface="Tahoma" charset="0"/>
                          <a:cs typeface="Tahoma" charset="0"/>
                        </a:rPr>
                        <a:t>70%</a:t>
                      </a:r>
                      <a:r>
                        <a:rPr lang="en-US" sz="1400" baseline="0" dirty="0" smtClean="0">
                          <a:solidFill>
                            <a:srgbClr val="C00000"/>
                          </a:solidFill>
                          <a:latin typeface="Tahoma" charset="0"/>
                          <a:ea typeface="Tahoma" charset="0"/>
                          <a:cs typeface="Tahoma" charset="0"/>
                        </a:rPr>
                        <a:t> arise in the </a:t>
                      </a:r>
                      <a:r>
                        <a:rPr lang="en-US" sz="1400" b="1" baseline="0" dirty="0" smtClean="0">
                          <a:solidFill>
                            <a:srgbClr val="C00000"/>
                          </a:solidFill>
                          <a:latin typeface="Tahoma" charset="0"/>
                          <a:ea typeface="Tahoma" charset="0"/>
                          <a:cs typeface="Tahoma" charset="0"/>
                        </a:rPr>
                        <a:t>peripheral zone </a:t>
                      </a:r>
                      <a:r>
                        <a:rPr lang="en-US" sz="1400" b="0" baseline="0" dirty="0" smtClean="0">
                          <a:solidFill>
                            <a:srgbClr val="C00000"/>
                          </a:solidFill>
                          <a:latin typeface="Tahoma" charset="0"/>
                          <a:ea typeface="Tahoma" charset="0"/>
                          <a:cs typeface="Tahoma" charset="0"/>
                        </a:rPr>
                        <a:t>in the posterior part of the gland. </a:t>
                      </a:r>
                      <a:r>
                        <a:rPr lang="en-US" sz="1400" kern="1200" dirty="0" smtClean="0">
                          <a:solidFill>
                            <a:schemeClr val="accent3">
                              <a:lumMod val="50000"/>
                            </a:schemeClr>
                          </a:solidFill>
                          <a:latin typeface="Tahoma" charset="0"/>
                          <a:ea typeface="Tahoma" charset="0"/>
                          <a:cs typeface="Tahoma" charset="0"/>
                        </a:rPr>
                        <a:t>Which is the closest to the rectum.</a:t>
                      </a:r>
                    </a:p>
                    <a:p>
                      <a:pPr marL="285750" indent="-285750">
                        <a:buFont typeface="Wingdings" charset="2"/>
                        <a:buChar char="Ø"/>
                      </a:pPr>
                      <a:r>
                        <a:rPr lang="en-US" sz="1400" kern="1200" dirty="0" smtClean="0">
                          <a:solidFill>
                            <a:schemeClr val="tx1"/>
                          </a:solidFill>
                          <a:latin typeface="Tahoma" charset="0"/>
                          <a:ea typeface="Tahoma" charset="0"/>
                          <a:cs typeface="Tahoma" charset="0"/>
                        </a:rPr>
                        <a:t>Tumor is firm,</a:t>
                      </a:r>
                      <a:r>
                        <a:rPr lang="en-US" sz="1400" kern="1200" baseline="0" dirty="0" smtClean="0">
                          <a:solidFill>
                            <a:schemeClr val="tx1"/>
                          </a:solidFill>
                          <a:latin typeface="Tahoma" charset="0"/>
                          <a:ea typeface="Tahoma" charset="0"/>
                          <a:cs typeface="Tahoma" charset="0"/>
                        </a:rPr>
                        <a:t> gritty and is palpable on rectal exam.</a:t>
                      </a:r>
                      <a:r>
                        <a:rPr lang="en-US" sz="1400" kern="1200" baseline="0" dirty="0" smtClean="0">
                          <a:solidFill>
                            <a:schemeClr val="accent3">
                              <a:lumMod val="50000"/>
                            </a:schemeClr>
                          </a:solidFill>
                          <a:latin typeface="Tahoma" charset="0"/>
                          <a:ea typeface="Tahoma" charset="0"/>
                          <a:cs typeface="Tahoma" charset="0"/>
                        </a:rPr>
                        <a:t> Normally: the prostate has a smooth surface and it’s not very solid.</a:t>
                      </a:r>
                    </a:p>
                    <a:p>
                      <a:pPr marL="285750" indent="-285750">
                        <a:buFont typeface="Wingdings" charset="2"/>
                        <a:buChar char="Ø"/>
                      </a:pPr>
                      <a:r>
                        <a:rPr lang="en-US" sz="1400" kern="1200" baseline="0" dirty="0" smtClean="0">
                          <a:solidFill>
                            <a:schemeClr val="tx1"/>
                          </a:solidFill>
                          <a:latin typeface="Tahoma" charset="0"/>
                          <a:ea typeface="Tahoma" charset="0"/>
                          <a:cs typeface="Tahoma" charset="0"/>
                        </a:rPr>
                        <a:t>Spreads by direct local invasion and through blood stream and </a:t>
                      </a:r>
                      <a:r>
                        <a:rPr lang="en-US" sz="1400" kern="1200" baseline="0" dirty="0" err="1" smtClean="0">
                          <a:solidFill>
                            <a:schemeClr val="tx1"/>
                          </a:solidFill>
                          <a:latin typeface="Tahoma" charset="0"/>
                          <a:ea typeface="Tahoma" charset="0"/>
                          <a:cs typeface="Tahoma" charset="0"/>
                        </a:rPr>
                        <a:t>lymphatics</a:t>
                      </a:r>
                      <a:r>
                        <a:rPr lang="en-US" sz="1400" kern="1200" baseline="0" dirty="0" smtClean="0">
                          <a:solidFill>
                            <a:schemeClr val="tx1"/>
                          </a:solidFill>
                          <a:latin typeface="Tahoma" charset="0"/>
                          <a:ea typeface="Tahoma" charset="0"/>
                          <a:cs typeface="Tahoma" charset="0"/>
                        </a:rPr>
                        <a:t>.</a:t>
                      </a:r>
                    </a:p>
                    <a:p>
                      <a:pPr marL="285750" indent="-285750">
                        <a:buFont typeface="Wingdings" charset="2"/>
                        <a:buChar char="Ø"/>
                      </a:pPr>
                      <a:r>
                        <a:rPr lang="en-US" sz="1400" kern="1200" baseline="0" dirty="0" smtClean="0">
                          <a:solidFill>
                            <a:schemeClr val="tx1"/>
                          </a:solidFill>
                          <a:latin typeface="Tahoma" charset="0"/>
                          <a:ea typeface="Tahoma" charset="0"/>
                          <a:cs typeface="Tahoma" charset="0"/>
                        </a:rPr>
                        <a:t>Local extension most commonly involves the </a:t>
                      </a:r>
                      <a:r>
                        <a:rPr lang="en-US" sz="1400" kern="1200" baseline="0" dirty="0" err="1" smtClean="0">
                          <a:solidFill>
                            <a:schemeClr val="tx1"/>
                          </a:solidFill>
                          <a:latin typeface="Tahoma" charset="0"/>
                          <a:ea typeface="Tahoma" charset="0"/>
                          <a:cs typeface="Tahoma" charset="0"/>
                        </a:rPr>
                        <a:t>periprostatic</a:t>
                      </a:r>
                      <a:r>
                        <a:rPr lang="en-US" sz="1400" kern="1200" baseline="0" dirty="0" smtClean="0">
                          <a:solidFill>
                            <a:schemeClr val="tx1"/>
                          </a:solidFill>
                          <a:latin typeface="Tahoma" charset="0"/>
                          <a:ea typeface="Tahoma" charset="0"/>
                          <a:cs typeface="Tahoma" charset="0"/>
                        </a:rPr>
                        <a:t> tissue, seminal vesicles and the base of the urinary bladder (leading to ureteral obstruction.</a:t>
                      </a:r>
                      <a:endParaRPr lang="en-US" sz="1400" kern="1200" dirty="0">
                        <a:solidFill>
                          <a:schemeClr val="tx1"/>
                        </a:solidFill>
                        <a:latin typeface="Tahoma" charset="0"/>
                        <a:ea typeface="Tahoma" charset="0"/>
                        <a:cs typeface="Tahoma" charset="0"/>
                      </a:endParaRPr>
                    </a:p>
                  </a:txBody>
                  <a:tcPr/>
                </a:tc>
                <a:tc>
                  <a:txBody>
                    <a:bodyPr/>
                    <a:lstStyle/>
                    <a:p>
                      <a:pPr marL="285750" indent="-285750">
                        <a:buFont typeface="Wingdings" charset="2"/>
                        <a:buChar char="Ø"/>
                      </a:pPr>
                      <a:r>
                        <a:rPr lang="en-US" sz="1400" dirty="0" smtClean="0">
                          <a:latin typeface="Tahoma" charset="0"/>
                          <a:ea typeface="Tahoma" charset="0"/>
                          <a:cs typeface="Tahoma" charset="0"/>
                        </a:rPr>
                        <a:t>Histologically, most lesions are adenocarcinomas that</a:t>
                      </a:r>
                      <a:r>
                        <a:rPr lang="en-US" sz="1400" baseline="0" dirty="0" smtClean="0">
                          <a:latin typeface="Tahoma" charset="0"/>
                          <a:ea typeface="Tahoma" charset="0"/>
                          <a:cs typeface="Tahoma" charset="0"/>
                        </a:rPr>
                        <a:t> produce well-defined gland patterns.</a:t>
                      </a:r>
                    </a:p>
                    <a:p>
                      <a:pPr marL="285750" indent="-285750">
                        <a:buFont typeface="Wingdings" charset="2"/>
                        <a:buChar char="Ø"/>
                      </a:pPr>
                      <a:r>
                        <a:rPr lang="en-US" sz="1400" baseline="0" dirty="0" smtClean="0">
                          <a:solidFill>
                            <a:srgbClr val="C00000"/>
                          </a:solidFill>
                          <a:latin typeface="Tahoma" charset="0"/>
                          <a:ea typeface="Tahoma" charset="0"/>
                          <a:cs typeface="Tahoma" charset="0"/>
                        </a:rPr>
                        <a:t>The malignant glands are lined by a single layer of cuboidal or low columnar epithelium with large nuclei and one or more large nucleoli.</a:t>
                      </a:r>
                    </a:p>
                    <a:p>
                      <a:pPr marL="285750" indent="-285750">
                        <a:buFont typeface="Wingdings" charset="2"/>
                        <a:buChar char="Ø"/>
                      </a:pPr>
                      <a:r>
                        <a:rPr lang="en-US" sz="1400" baseline="0" dirty="0" smtClean="0">
                          <a:latin typeface="Tahoma" charset="0"/>
                          <a:ea typeface="Tahoma" charset="0"/>
                          <a:cs typeface="Tahoma" charset="0"/>
                        </a:rPr>
                        <a:t>Nuclear </a:t>
                      </a:r>
                      <a:r>
                        <a:rPr lang="en-US" sz="1400" baseline="0" dirty="0" err="1" smtClean="0">
                          <a:latin typeface="Tahoma" charset="0"/>
                          <a:ea typeface="Tahoma" charset="0"/>
                          <a:cs typeface="Tahoma" charset="0"/>
                        </a:rPr>
                        <a:t>pleomorphism</a:t>
                      </a:r>
                      <a:r>
                        <a:rPr lang="en-US" sz="1400" baseline="0" dirty="0" smtClean="0">
                          <a:latin typeface="Tahoma" charset="0"/>
                          <a:ea typeface="Tahoma" charset="0"/>
                          <a:cs typeface="Tahoma" charset="0"/>
                        </a:rPr>
                        <a:t> is not marked.</a:t>
                      </a:r>
                    </a:p>
                    <a:p>
                      <a:pPr marL="285750" indent="-285750">
                        <a:buFont typeface="Wingdings" charset="2"/>
                        <a:buChar char="Ø"/>
                      </a:pPr>
                      <a:r>
                        <a:rPr lang="en-US" sz="1400" baseline="0" dirty="0" smtClean="0">
                          <a:solidFill>
                            <a:srgbClr val="C00000"/>
                          </a:solidFill>
                          <a:latin typeface="Tahoma" charset="0"/>
                          <a:ea typeface="Tahoma" charset="0"/>
                          <a:cs typeface="Tahoma" charset="0"/>
                        </a:rPr>
                        <a:t>The outer basal cell layer typical of normal gland is absent.</a:t>
                      </a:r>
                    </a:p>
                    <a:p>
                      <a:pPr marL="285750" indent="-285750">
                        <a:buFont typeface="Wingdings" charset="2"/>
                        <a:buChar char="Ø"/>
                      </a:pPr>
                      <a:r>
                        <a:rPr lang="en-US" sz="1400" baseline="0" dirty="0" smtClean="0">
                          <a:latin typeface="Tahoma" charset="0"/>
                          <a:ea typeface="Tahoma" charset="0"/>
                          <a:cs typeface="Tahoma" charset="0"/>
                        </a:rPr>
                        <a:t>Commonly there is </a:t>
                      </a:r>
                      <a:r>
                        <a:rPr lang="en-US" sz="1400" b="1" baseline="0" dirty="0" err="1" smtClean="0">
                          <a:latin typeface="Tahoma" charset="0"/>
                          <a:ea typeface="Tahoma" charset="0"/>
                          <a:cs typeface="Tahoma" charset="0"/>
                        </a:rPr>
                        <a:t>perineural</a:t>
                      </a:r>
                      <a:r>
                        <a:rPr lang="en-US" sz="1400" b="1" baseline="0" dirty="0" smtClean="0">
                          <a:latin typeface="Tahoma" charset="0"/>
                          <a:ea typeface="Tahoma" charset="0"/>
                          <a:cs typeface="Tahoma" charset="0"/>
                        </a:rPr>
                        <a:t> invasion.</a:t>
                      </a:r>
                      <a:endParaRPr lang="en-US" sz="1400" b="1" dirty="0">
                        <a:latin typeface="Tahoma" charset="0"/>
                        <a:ea typeface="Tahoma" charset="0"/>
                        <a:cs typeface="Tahoma" charset="0"/>
                      </a:endParaRPr>
                    </a:p>
                  </a:txBody>
                  <a:tcPr/>
                </a:tc>
              </a:tr>
            </a:tbl>
          </a:graphicData>
        </a:graphic>
      </p:graphicFrame>
      <p:pic>
        <p:nvPicPr>
          <p:cNvPr id="8" name="Picture 5" descr="showimage"/>
          <p:cNvPicPr>
            <a:picLocks noChangeAspect="1" noChangeArrowheads="1"/>
          </p:cNvPicPr>
          <p:nvPr/>
        </p:nvPicPr>
        <p:blipFill>
          <a:blip r:embed="rId2" cstate="print">
            <a:extLst>
              <a:ext uri="{28A0092B-C50C-407E-A947-70E740481C1C}">
                <a14:useLocalDpi xmlns:a14="http://schemas.microsoft.com/office/drawing/2010/main" val="0"/>
              </a:ext>
            </a:extLst>
          </a:blip>
          <a:srcRect b="4091"/>
          <a:stretch>
            <a:fillRect/>
          </a:stretch>
        </p:blipFill>
        <p:spPr bwMode="auto">
          <a:xfrm>
            <a:off x="897147" y="8014249"/>
            <a:ext cx="1656271" cy="76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275036" y="7790427"/>
            <a:ext cx="1222039" cy="625839"/>
          </a:xfrm>
          <a:prstGeom prst="rect">
            <a:avLst/>
          </a:prstGeom>
        </p:spPr>
      </p:pic>
      <p:pic>
        <p:nvPicPr>
          <p:cNvPr id="10"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6084" y="7790427"/>
            <a:ext cx="1301585" cy="64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471574" y="8397970"/>
            <a:ext cx="4078621" cy="52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erdana" charset="0"/>
                <a:ea typeface="Arial" charset="0"/>
                <a:cs typeface="Arial" charset="0"/>
              </a:defRPr>
            </a:lvl1pPr>
            <a:lvl2pPr marL="742950" indent="-285750">
              <a:defRPr>
                <a:solidFill>
                  <a:schemeClr val="tx1"/>
                </a:solidFill>
                <a:latin typeface="Verdana" charset="0"/>
                <a:ea typeface="Arial" charset="0"/>
                <a:cs typeface="Arial" charset="0"/>
              </a:defRPr>
            </a:lvl2pPr>
            <a:lvl3pPr marL="1143000" indent="-228600">
              <a:defRPr>
                <a:solidFill>
                  <a:schemeClr val="tx1"/>
                </a:solidFill>
                <a:latin typeface="Verdana" charset="0"/>
                <a:ea typeface="Arial" charset="0"/>
                <a:cs typeface="Arial" charset="0"/>
              </a:defRPr>
            </a:lvl3pPr>
            <a:lvl4pPr marL="1600200" indent="-228600">
              <a:defRPr>
                <a:solidFill>
                  <a:schemeClr val="tx1"/>
                </a:solidFill>
                <a:latin typeface="Verdana" charset="0"/>
                <a:ea typeface="Arial" charset="0"/>
                <a:cs typeface="Arial" charset="0"/>
              </a:defRPr>
            </a:lvl4pPr>
            <a:lvl5pPr marL="2057400" indent="-228600">
              <a:defRPr>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a:solidFill>
                  <a:schemeClr val="tx1"/>
                </a:solidFill>
                <a:latin typeface="Verdana" charset="0"/>
                <a:ea typeface="Arial" charset="0"/>
                <a:cs typeface="Arial" charset="0"/>
              </a:defRPr>
            </a:lvl9pPr>
          </a:lstStyle>
          <a:p>
            <a:r>
              <a:rPr lang="en-US" altLang="en-US" sz="1200" dirty="0">
                <a:solidFill>
                  <a:schemeClr val="accent3">
                    <a:lumMod val="50000"/>
                  </a:schemeClr>
                </a:solidFill>
                <a:latin typeface="Tahoma" charset="0"/>
                <a:ea typeface="Tahoma" charset="0"/>
                <a:cs typeface="Tahoma" charset="0"/>
              </a:rPr>
              <a:t>- Here the </a:t>
            </a:r>
            <a:r>
              <a:rPr lang="en-US" altLang="en-US" sz="1200" dirty="0" err="1">
                <a:solidFill>
                  <a:schemeClr val="accent3">
                    <a:lumMod val="50000"/>
                  </a:schemeClr>
                </a:solidFill>
                <a:latin typeface="Tahoma" charset="0"/>
                <a:ea typeface="Tahoma" charset="0"/>
                <a:cs typeface="Tahoma" charset="0"/>
              </a:rPr>
              <a:t>myoepithlial</a:t>
            </a:r>
            <a:r>
              <a:rPr lang="en-US" altLang="en-US" sz="1200" dirty="0">
                <a:solidFill>
                  <a:schemeClr val="accent3">
                    <a:lumMod val="50000"/>
                  </a:schemeClr>
                </a:solidFill>
                <a:latin typeface="Tahoma" charset="0"/>
                <a:ea typeface="Tahoma" charset="0"/>
                <a:cs typeface="Tahoma" charset="0"/>
              </a:rPr>
              <a:t> layer </a:t>
            </a:r>
            <a:r>
              <a:rPr lang="en-US" altLang="en-US" sz="1200" dirty="0" err="1">
                <a:solidFill>
                  <a:schemeClr val="accent3">
                    <a:lumMod val="50000"/>
                  </a:schemeClr>
                </a:solidFill>
                <a:latin typeface="Tahoma" charset="0"/>
                <a:ea typeface="Tahoma" charset="0"/>
                <a:cs typeface="Tahoma" charset="0"/>
              </a:rPr>
              <a:t>disapeared</a:t>
            </a:r>
            <a:r>
              <a:rPr lang="en-US" altLang="en-US" sz="1200" dirty="0">
                <a:solidFill>
                  <a:schemeClr val="accent3">
                    <a:lumMod val="50000"/>
                  </a:schemeClr>
                </a:solidFill>
                <a:latin typeface="Tahoma" charset="0"/>
                <a:ea typeface="Tahoma" charset="0"/>
                <a:cs typeface="Tahoma" charset="0"/>
              </a:rPr>
              <a:t>. </a:t>
            </a:r>
          </a:p>
        </p:txBody>
      </p:sp>
    </p:spTree>
    <p:extLst>
      <p:ext uri="{BB962C8B-B14F-4D97-AF65-F5344CB8AC3E}">
        <p14:creationId xmlns:p14="http://schemas.microsoft.com/office/powerpoint/2010/main" val="832120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770" y="418800"/>
            <a:ext cx="6590581" cy="1508105"/>
          </a:xfrm>
          <a:prstGeom prst="rect">
            <a:avLst/>
          </a:prstGeom>
          <a:noFill/>
        </p:spPr>
        <p:txBody>
          <a:bodyPr wrap="square" rtlCol="0">
            <a:spAutoFit/>
          </a:bodyPr>
          <a:lstStyle/>
          <a:p>
            <a:r>
              <a:rPr lang="en-US" b="1" dirty="0" smtClean="0">
                <a:latin typeface="Tahoma" charset="0"/>
                <a:ea typeface="Tahoma" charset="0"/>
                <a:cs typeface="Tahoma" charset="0"/>
              </a:rPr>
              <a:t>Prostatic Adenocarcinoma:</a:t>
            </a:r>
          </a:p>
          <a:p>
            <a:endParaRPr lang="en-US" b="1" dirty="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Metastasis first spread via </a:t>
            </a:r>
            <a:r>
              <a:rPr lang="en-US" sz="1400" dirty="0" err="1" smtClean="0">
                <a:latin typeface="Tahoma" charset="0"/>
                <a:ea typeface="Tahoma" charset="0"/>
                <a:cs typeface="Tahoma" charset="0"/>
              </a:rPr>
              <a:t>lymphatics</a:t>
            </a:r>
            <a:r>
              <a:rPr lang="en-US" sz="1400" dirty="0" smtClean="0">
                <a:latin typeface="Tahoma" charset="0"/>
                <a:ea typeface="Tahoma" charset="0"/>
                <a:cs typeface="Tahoma" charset="0"/>
              </a:rPr>
              <a:t>: initially to the obturator nodes and eventually to the para-aortic nodes.</a:t>
            </a:r>
          </a:p>
          <a:p>
            <a:pPr marL="285750" indent="-285750">
              <a:buFont typeface="Wingdings" charset="2"/>
              <a:buChar char="Ø"/>
            </a:pPr>
            <a:r>
              <a:rPr lang="en-US" sz="1400" dirty="0" err="1" smtClean="0">
                <a:latin typeface="Tahoma" charset="0"/>
                <a:ea typeface="Tahoma" charset="0"/>
                <a:cs typeface="Tahoma" charset="0"/>
              </a:rPr>
              <a:t>Hematogenous</a:t>
            </a:r>
            <a:r>
              <a:rPr lang="en-US" sz="1400" dirty="0" smtClean="0">
                <a:latin typeface="Tahoma" charset="0"/>
                <a:ea typeface="Tahoma" charset="0"/>
                <a:cs typeface="Tahoma" charset="0"/>
              </a:rPr>
              <a:t> extension occurs chiefly to the </a:t>
            </a:r>
            <a:r>
              <a:rPr lang="en-US" sz="1400" dirty="0" smtClean="0">
                <a:solidFill>
                  <a:srgbClr val="C00000"/>
                </a:solidFill>
                <a:latin typeface="Tahoma" charset="0"/>
                <a:ea typeface="Tahoma" charset="0"/>
                <a:cs typeface="Tahoma" charset="0"/>
              </a:rPr>
              <a:t>bones</a:t>
            </a:r>
            <a:r>
              <a:rPr lang="en-US" sz="1400" dirty="0" smtClean="0">
                <a:latin typeface="Tahoma" charset="0"/>
                <a:ea typeface="Tahoma" charset="0"/>
                <a:cs typeface="Tahoma" charset="0"/>
              </a:rPr>
              <a:t>.</a:t>
            </a:r>
            <a:r>
              <a:rPr lang="en-US" sz="1400" dirty="0">
                <a:solidFill>
                  <a:schemeClr val="accent3">
                    <a:lumMod val="50000"/>
                  </a:schemeClr>
                </a:solidFill>
                <a:latin typeface="Tahoma" charset="0"/>
                <a:ea typeface="Tahoma" charset="0"/>
                <a:cs typeface="Tahoma" charset="0"/>
              </a:rPr>
              <a:t> Especially vertebrae </a:t>
            </a:r>
            <a:endParaRPr lang="en-US" sz="1400" dirty="0" smtClean="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The bony metastasis are typically </a:t>
            </a:r>
            <a:r>
              <a:rPr lang="en-US" sz="1400" dirty="0" err="1" smtClean="0">
                <a:latin typeface="Tahoma" charset="0"/>
                <a:ea typeface="Tahoma" charset="0"/>
                <a:cs typeface="Tahoma" charset="0"/>
              </a:rPr>
              <a:t>osteoblastic</a:t>
            </a:r>
            <a:endParaRPr lang="en-US" sz="1400" dirty="0" smtClean="0">
              <a:latin typeface="Tahoma" charset="0"/>
              <a:ea typeface="Tahoma" charset="0"/>
              <a:cs typeface="Tahoma" charset="0"/>
            </a:endParaRPr>
          </a:p>
        </p:txBody>
      </p:sp>
    </p:spTree>
    <p:extLst>
      <p:ext uri="{BB962C8B-B14F-4D97-AF65-F5344CB8AC3E}">
        <p14:creationId xmlns:p14="http://schemas.microsoft.com/office/powerpoint/2010/main" val="1216105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952" y="255208"/>
            <a:ext cx="6653048" cy="4647426"/>
          </a:xfrm>
          <a:prstGeom prst="rect">
            <a:avLst/>
          </a:prstGeom>
          <a:noFill/>
        </p:spPr>
        <p:txBody>
          <a:bodyPr wrap="square" rtlCol="0">
            <a:spAutoFit/>
          </a:bodyPr>
          <a:lstStyle/>
          <a:p>
            <a:r>
              <a:rPr lang="en-US" b="1" dirty="0" smtClean="0">
                <a:latin typeface="Tahoma" charset="0"/>
                <a:ea typeface="Tahoma" charset="0"/>
                <a:cs typeface="Tahoma" charset="0"/>
              </a:rPr>
              <a:t>Grading Prostatic Adenocarcinoma:</a:t>
            </a:r>
          </a:p>
          <a:p>
            <a:r>
              <a:rPr lang="en-US" dirty="0" smtClean="0">
                <a:latin typeface="Tahoma" charset="0"/>
                <a:ea typeface="Tahoma" charset="0"/>
                <a:cs typeface="Tahoma" charset="0"/>
              </a:rPr>
              <a:t>Gleason Grading &amp; Scoring:</a:t>
            </a:r>
          </a:p>
          <a:p>
            <a:endParaRPr lang="en-US" b="1" dirty="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Gleason system is a histological grading and scoring system for prostatic adenocarcinoma done on the microscopic level.</a:t>
            </a:r>
          </a:p>
          <a:p>
            <a:pPr marL="285750" indent="-285750">
              <a:buFont typeface="Wingdings" charset="2"/>
              <a:buChar char="Ø"/>
            </a:pPr>
            <a:r>
              <a:rPr lang="en-US" sz="1400" dirty="0" smtClean="0">
                <a:latin typeface="Tahoma" charset="0"/>
                <a:ea typeface="Tahoma" charset="0"/>
                <a:cs typeface="Tahoma" charset="0"/>
              </a:rPr>
              <a:t>There are five grades (1 to 5) depending on the degree and pattern of differentiation as seen microscopically (in which they range from, grade 1=well-differentiated to grade 5=very poorly differentiated).</a:t>
            </a:r>
          </a:p>
          <a:p>
            <a:pPr marL="285750" indent="-285750">
              <a:buFont typeface="Wingdings" charset="2"/>
              <a:buChar char="Ø"/>
            </a:pPr>
            <a:r>
              <a:rPr lang="en-US" sz="1400" dirty="0" smtClean="0">
                <a:latin typeface="Tahoma" charset="0"/>
                <a:ea typeface="Tahoma" charset="0"/>
                <a:cs typeface="Tahoma" charset="0"/>
              </a:rPr>
              <a:t>Prostate carcinomas usually have more than one type of grade in the tumor mass. The two most common types of grades seen in the biopsy for each cancer patient are </a:t>
            </a:r>
            <a:r>
              <a:rPr lang="en-US" sz="1400" b="1" dirty="0" smtClean="0">
                <a:latin typeface="Tahoma" charset="0"/>
                <a:ea typeface="Tahoma" charset="0"/>
                <a:cs typeface="Tahoma" charset="0"/>
              </a:rPr>
              <a:t>added and the final sum is called the Gleason score.</a:t>
            </a:r>
            <a:endParaRPr lang="en-US" sz="1400" dirty="0" smtClean="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Gleason Grading and Scoring in prostate cancer is very useful in predicting the prognosis of a patient.</a:t>
            </a:r>
          </a:p>
          <a:p>
            <a:endParaRPr lang="en-US" sz="1400" dirty="0" smtClean="0">
              <a:latin typeface="Tahoma" charset="0"/>
              <a:ea typeface="Tahoma" charset="0"/>
              <a:cs typeface="Tahoma" charset="0"/>
            </a:endParaRPr>
          </a:p>
          <a:p>
            <a:r>
              <a:rPr lang="en-US" b="1" dirty="0" smtClean="0">
                <a:latin typeface="Tahoma" charset="0"/>
                <a:ea typeface="Tahoma" charset="0"/>
                <a:cs typeface="Tahoma" charset="0"/>
              </a:rPr>
              <a:t>Staging Prostatic Adenocarcinoma:</a:t>
            </a:r>
            <a:endParaRPr lang="en-US" b="1" dirty="0">
              <a:latin typeface="Tahoma" charset="0"/>
              <a:ea typeface="Tahoma" charset="0"/>
              <a:cs typeface="Tahoma" charset="0"/>
            </a:endParaRPr>
          </a:p>
          <a:p>
            <a:pPr marL="285750" indent="-285750">
              <a:buFont typeface="Wingdings" charset="2"/>
              <a:buChar char="Ø"/>
            </a:pPr>
            <a:r>
              <a:rPr lang="en-US" sz="1400" dirty="0" smtClean="0">
                <a:latin typeface="Tahoma" charset="0"/>
                <a:ea typeface="Tahoma" charset="0"/>
                <a:cs typeface="Tahoma" charset="0"/>
              </a:rPr>
              <a:t>Staging in prostate cancer depends on the TNM system</a:t>
            </a:r>
            <a:r>
              <a:rPr lang="en-US" sz="1400" b="1" dirty="0" smtClean="0">
                <a:latin typeface="Tahoma" charset="0"/>
                <a:ea typeface="Tahoma" charset="0"/>
                <a:cs typeface="Tahoma" charset="0"/>
              </a:rPr>
              <a:t>. It is the most important indicator of prognosis</a:t>
            </a:r>
            <a:r>
              <a:rPr lang="en-US" sz="1400" dirty="0" smtClean="0">
                <a:latin typeface="Tahoma" charset="0"/>
                <a:ea typeface="Tahoma" charset="0"/>
                <a:cs typeface="Tahoma" charset="0"/>
              </a:rPr>
              <a:t>.</a:t>
            </a:r>
            <a:r>
              <a:rPr lang="en-US" sz="1400" dirty="0">
                <a:solidFill>
                  <a:srgbClr val="75923C"/>
                </a:solidFill>
                <a:latin typeface="Tahoma" charset="0"/>
                <a:ea typeface="Tahoma" charset="0"/>
                <a:cs typeface="Tahoma" charset="0"/>
              </a:rPr>
              <a:t> </a:t>
            </a:r>
            <a:r>
              <a:rPr lang="en-US" sz="1300" dirty="0">
                <a:solidFill>
                  <a:schemeClr val="accent3">
                    <a:lumMod val="50000"/>
                  </a:schemeClr>
                </a:solidFill>
                <a:latin typeface="Tahoma" charset="0"/>
                <a:ea typeface="Tahoma" charset="0"/>
                <a:cs typeface="Tahoma" charset="0"/>
              </a:rPr>
              <a:t>Actually the prostatic cancer have very good prognosis in good medical care</a:t>
            </a:r>
          </a:p>
          <a:p>
            <a:pPr marL="285750" indent="-285750">
              <a:buFont typeface="Wingdings" charset="2"/>
              <a:buChar char="Ø"/>
            </a:pPr>
            <a:r>
              <a:rPr lang="en-US" sz="1300" dirty="0">
                <a:solidFill>
                  <a:schemeClr val="accent3">
                    <a:lumMod val="50000"/>
                  </a:schemeClr>
                </a:solidFill>
                <a:latin typeface="Tahoma" charset="0"/>
                <a:ea typeface="Tahoma" charset="0"/>
                <a:cs typeface="Tahoma" charset="0"/>
              </a:rPr>
              <a:t>Staging depends on the extent (metastasis) of the tumor.</a:t>
            </a:r>
          </a:p>
          <a:p>
            <a:pPr marL="285750" indent="-285750">
              <a:buFont typeface="Wingdings" charset="2"/>
              <a:buChar char="Ø"/>
            </a:pPr>
            <a:endParaRPr lang="en-US" sz="1400" dirty="0">
              <a:latin typeface="Tahoma" charset="0"/>
              <a:ea typeface="Tahoma" charset="0"/>
              <a:cs typeface="Tahoma" charset="0"/>
            </a:endParaRPr>
          </a:p>
        </p:txBody>
      </p:sp>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735" y="85696"/>
            <a:ext cx="702527" cy="616831"/>
          </a:xfrm>
          <a:prstGeom prst="rect">
            <a:avLst/>
          </a:prstGeom>
        </p:spPr>
      </p:pic>
      <p:sp>
        <p:nvSpPr>
          <p:cNvPr id="5" name="TextBox 4"/>
          <p:cNvSpPr txBox="1"/>
          <p:nvPr/>
        </p:nvSpPr>
        <p:spPr>
          <a:xfrm>
            <a:off x="5057076" y="579416"/>
            <a:ext cx="2018371" cy="246221"/>
          </a:xfrm>
          <a:prstGeom prst="rect">
            <a:avLst/>
          </a:prstGeom>
          <a:noFill/>
        </p:spPr>
        <p:txBody>
          <a:bodyPr wrap="square" rtlCol="0">
            <a:spAutoFit/>
          </a:bodyPr>
          <a:lstStyle/>
          <a:p>
            <a:r>
              <a:rPr lang="en-US" sz="1000" smtClean="0">
                <a:latin typeface="Tahoma" charset="0"/>
                <a:ea typeface="Tahoma" charset="0"/>
                <a:cs typeface="Tahoma" charset="0"/>
              </a:rPr>
              <a:t>Highly recommended</a:t>
            </a:r>
            <a:r>
              <a:rPr lang="en-US" sz="1000" dirty="0" smtClean="0">
                <a:latin typeface="Tahoma" charset="0"/>
                <a:ea typeface="Tahoma" charset="0"/>
                <a:cs typeface="Tahoma" charset="0"/>
              </a:rPr>
              <a:t>!</a:t>
            </a:r>
            <a:endParaRPr lang="en-US" sz="1000" dirty="0">
              <a:latin typeface="Tahoma" charset="0"/>
              <a:ea typeface="Tahoma" charset="0"/>
              <a:cs typeface="Tahoma" charset="0"/>
            </a:endParaRPr>
          </a:p>
        </p:txBody>
      </p:sp>
      <p:sp>
        <p:nvSpPr>
          <p:cNvPr id="6" name="TextBox 5"/>
          <p:cNvSpPr txBox="1"/>
          <p:nvPr/>
        </p:nvSpPr>
        <p:spPr>
          <a:xfrm>
            <a:off x="0" y="4650462"/>
            <a:ext cx="6858000" cy="3893374"/>
          </a:xfrm>
          <a:prstGeom prst="rect">
            <a:avLst/>
          </a:prstGeom>
          <a:noFill/>
        </p:spPr>
        <p:txBody>
          <a:bodyPr wrap="square" rtlCol="0">
            <a:spAutoFit/>
          </a:bodyPr>
          <a:lstStyle/>
          <a:p>
            <a:pPr marL="285750" indent="-285750">
              <a:buFont typeface="Wingdings" charset="2"/>
              <a:buChar char="ü"/>
            </a:pPr>
            <a:r>
              <a:rPr lang="en-US" sz="1300" dirty="0" smtClean="0">
                <a:solidFill>
                  <a:schemeClr val="bg1">
                    <a:lumMod val="50000"/>
                  </a:schemeClr>
                </a:solidFill>
                <a:latin typeface="Tahoma" charset="0"/>
                <a:ea typeface="Tahoma" charset="0"/>
                <a:cs typeface="Tahoma" charset="0"/>
              </a:rPr>
              <a:t>Explanation:</a:t>
            </a:r>
            <a:endParaRPr lang="en-US" sz="1300" dirty="0">
              <a:solidFill>
                <a:srgbClr val="75923C"/>
              </a:solidFill>
              <a:latin typeface="Tahoma" charset="0"/>
              <a:ea typeface="Tahoma" charset="0"/>
              <a:cs typeface="Tahoma" charset="0"/>
            </a:endParaRPr>
          </a:p>
          <a:p>
            <a:r>
              <a:rPr lang="en-US" sz="1300" dirty="0" smtClean="0">
                <a:solidFill>
                  <a:schemeClr val="bg1">
                    <a:lumMod val="50000"/>
                  </a:schemeClr>
                </a:solidFill>
                <a:latin typeface="Tahoma" charset="0"/>
                <a:ea typeface="Tahoma" charset="0"/>
                <a:cs typeface="Tahoma" charset="0"/>
              </a:rPr>
              <a:t>How do pathologists measure Gleason Score?</a:t>
            </a:r>
          </a:p>
          <a:p>
            <a:r>
              <a:rPr lang="en-US" sz="1300" dirty="0">
                <a:solidFill>
                  <a:schemeClr val="accent3">
                    <a:lumMod val="50000"/>
                  </a:schemeClr>
                </a:solidFill>
                <a:latin typeface="Tahoma" charset="0"/>
                <a:ea typeface="Tahoma" charset="0"/>
                <a:cs typeface="Tahoma" charset="0"/>
              </a:rPr>
              <a:t>In routine check-up we screen the patient for prostatic specific antigen (PSA) level in the serum, if it is high </a:t>
            </a:r>
            <a:r>
              <a:rPr lang="en-US" sz="1300" dirty="0" smtClean="0">
                <a:solidFill>
                  <a:schemeClr val="accent3">
                    <a:lumMod val="50000"/>
                  </a:schemeClr>
                </a:solidFill>
                <a:latin typeface="Tahoma" charset="0"/>
                <a:ea typeface="Tahoma" charset="0"/>
                <a:cs typeface="Tahoma" charset="0"/>
              </a:rPr>
              <a:t>and we suspect malignancy, we </a:t>
            </a:r>
            <a:r>
              <a:rPr lang="en-US" sz="1300" dirty="0">
                <a:solidFill>
                  <a:schemeClr val="accent3">
                    <a:lumMod val="50000"/>
                  </a:schemeClr>
                </a:solidFill>
                <a:latin typeface="Tahoma" charset="0"/>
                <a:ea typeface="Tahoma" charset="0"/>
                <a:cs typeface="Tahoma" charset="0"/>
              </a:rPr>
              <a:t>send the patient for prostate biopsy</a:t>
            </a:r>
          </a:p>
          <a:p>
            <a:r>
              <a:rPr lang="en-US" sz="1300" dirty="0">
                <a:solidFill>
                  <a:schemeClr val="accent3">
                    <a:lumMod val="50000"/>
                  </a:schemeClr>
                </a:solidFill>
                <a:latin typeface="Tahoma" charset="0"/>
                <a:ea typeface="Tahoma" charset="0"/>
                <a:cs typeface="Tahoma" charset="0"/>
              </a:rPr>
              <a:t>First they take at least 6 biopsies from different sites of the tumor and grade each one of them from 1-5 </a:t>
            </a:r>
            <a:r>
              <a:rPr lang="en-US" sz="1300" dirty="0" smtClean="0">
                <a:solidFill>
                  <a:schemeClr val="bg1">
                    <a:lumMod val="50000"/>
                  </a:schemeClr>
                </a:solidFill>
                <a:latin typeface="Tahoma" charset="0"/>
                <a:ea typeface="Tahoma" charset="0"/>
                <a:cs typeface="Tahoma" charset="0"/>
              </a:rPr>
              <a:t>depending on the pattern of cells differentiation under the microscope</a:t>
            </a:r>
            <a:r>
              <a:rPr lang="en-US" sz="1300" dirty="0" smtClean="0">
                <a:solidFill>
                  <a:srgbClr val="92D050"/>
                </a:solidFill>
                <a:latin typeface="Tahoma" charset="0"/>
                <a:ea typeface="Tahoma" charset="0"/>
                <a:cs typeface="Tahoma" charset="0"/>
              </a:rPr>
              <a:t>, </a:t>
            </a:r>
            <a:r>
              <a:rPr lang="en-US" sz="1300" dirty="0">
                <a:solidFill>
                  <a:schemeClr val="accent3">
                    <a:lumMod val="50000"/>
                  </a:schemeClr>
                </a:solidFill>
                <a:latin typeface="Tahoma" charset="0"/>
                <a:ea typeface="Tahoma" charset="0"/>
                <a:cs typeface="Tahoma" charset="0"/>
              </a:rPr>
              <a:t>then they sum up the most common 2 grades together which represent the final Gleason Score which could be from 2-10, the higher the number the more bad the tumor is.</a:t>
            </a:r>
          </a:p>
          <a:p>
            <a:r>
              <a:rPr lang="en-US" sz="1300" dirty="0" smtClean="0">
                <a:solidFill>
                  <a:schemeClr val="bg1">
                    <a:lumMod val="50000"/>
                  </a:schemeClr>
                </a:solidFill>
                <a:latin typeface="Tahoma" charset="0"/>
                <a:ea typeface="Tahoma" charset="0"/>
                <a:cs typeface="Tahoma" charset="0"/>
              </a:rPr>
              <a:t>For example:</a:t>
            </a:r>
          </a:p>
          <a:p>
            <a:r>
              <a:rPr lang="en-US" sz="1300" dirty="0" smtClean="0">
                <a:solidFill>
                  <a:schemeClr val="bg1">
                    <a:lumMod val="50000"/>
                  </a:schemeClr>
                </a:solidFill>
                <a:latin typeface="Tahoma" charset="0"/>
                <a:ea typeface="Tahoma" charset="0"/>
                <a:cs typeface="Tahoma" charset="0"/>
              </a:rPr>
              <a:t>Biopsies from a prostatic tumor represent the following:</a:t>
            </a:r>
          </a:p>
          <a:p>
            <a:r>
              <a:rPr lang="en-US" sz="1300" dirty="0" smtClean="0">
                <a:solidFill>
                  <a:schemeClr val="bg1">
                    <a:lumMod val="50000"/>
                  </a:schemeClr>
                </a:solidFill>
                <a:latin typeface="Tahoma" charset="0"/>
                <a:ea typeface="Tahoma" charset="0"/>
                <a:cs typeface="Tahoma" charset="0"/>
              </a:rPr>
              <a:t>Biopsy 1: grade 2</a:t>
            </a:r>
          </a:p>
          <a:p>
            <a:r>
              <a:rPr lang="en-US" sz="1300" dirty="0">
                <a:solidFill>
                  <a:schemeClr val="bg1">
                    <a:lumMod val="50000"/>
                  </a:schemeClr>
                </a:solidFill>
                <a:latin typeface="Tahoma" charset="0"/>
                <a:ea typeface="Tahoma" charset="0"/>
                <a:cs typeface="Tahoma" charset="0"/>
              </a:rPr>
              <a:t>Biopsy </a:t>
            </a:r>
            <a:r>
              <a:rPr lang="en-US" sz="1300" dirty="0" smtClean="0">
                <a:solidFill>
                  <a:schemeClr val="bg1">
                    <a:lumMod val="50000"/>
                  </a:schemeClr>
                </a:solidFill>
                <a:latin typeface="Tahoma" charset="0"/>
                <a:ea typeface="Tahoma" charset="0"/>
                <a:cs typeface="Tahoma" charset="0"/>
              </a:rPr>
              <a:t>2: grade </a:t>
            </a:r>
            <a:r>
              <a:rPr lang="en-US" sz="1300" dirty="0">
                <a:solidFill>
                  <a:schemeClr val="bg1">
                    <a:lumMod val="50000"/>
                  </a:schemeClr>
                </a:solidFill>
                <a:latin typeface="Tahoma" charset="0"/>
                <a:ea typeface="Tahoma" charset="0"/>
                <a:cs typeface="Tahoma" charset="0"/>
              </a:rPr>
              <a:t>2</a:t>
            </a:r>
          </a:p>
          <a:p>
            <a:r>
              <a:rPr lang="en-US" sz="1300" dirty="0">
                <a:solidFill>
                  <a:schemeClr val="bg1">
                    <a:lumMod val="50000"/>
                  </a:schemeClr>
                </a:solidFill>
                <a:latin typeface="Tahoma" charset="0"/>
                <a:ea typeface="Tahoma" charset="0"/>
                <a:cs typeface="Tahoma" charset="0"/>
              </a:rPr>
              <a:t>Biopsy </a:t>
            </a:r>
            <a:r>
              <a:rPr lang="en-US" sz="1300" dirty="0" smtClean="0">
                <a:solidFill>
                  <a:schemeClr val="bg1">
                    <a:lumMod val="50000"/>
                  </a:schemeClr>
                </a:solidFill>
                <a:latin typeface="Tahoma" charset="0"/>
                <a:ea typeface="Tahoma" charset="0"/>
                <a:cs typeface="Tahoma" charset="0"/>
              </a:rPr>
              <a:t>3: grade 2</a:t>
            </a:r>
            <a:endParaRPr lang="en-US" sz="1300" dirty="0">
              <a:solidFill>
                <a:schemeClr val="bg1">
                  <a:lumMod val="50000"/>
                </a:schemeClr>
              </a:solidFill>
              <a:latin typeface="Tahoma" charset="0"/>
              <a:ea typeface="Tahoma" charset="0"/>
              <a:cs typeface="Tahoma" charset="0"/>
            </a:endParaRPr>
          </a:p>
          <a:p>
            <a:r>
              <a:rPr lang="en-US" sz="1300" dirty="0">
                <a:solidFill>
                  <a:schemeClr val="bg1">
                    <a:lumMod val="50000"/>
                  </a:schemeClr>
                </a:solidFill>
                <a:latin typeface="Tahoma" charset="0"/>
                <a:ea typeface="Tahoma" charset="0"/>
                <a:cs typeface="Tahoma" charset="0"/>
              </a:rPr>
              <a:t>Biopsy </a:t>
            </a:r>
            <a:r>
              <a:rPr lang="en-US" sz="1300" dirty="0" smtClean="0">
                <a:solidFill>
                  <a:schemeClr val="bg1">
                    <a:lumMod val="50000"/>
                  </a:schemeClr>
                </a:solidFill>
                <a:latin typeface="Tahoma" charset="0"/>
                <a:ea typeface="Tahoma" charset="0"/>
                <a:cs typeface="Tahoma" charset="0"/>
              </a:rPr>
              <a:t>4: grade 4</a:t>
            </a:r>
            <a:endParaRPr lang="en-US" sz="1300" dirty="0">
              <a:solidFill>
                <a:schemeClr val="bg1">
                  <a:lumMod val="50000"/>
                </a:schemeClr>
              </a:solidFill>
              <a:latin typeface="Tahoma" charset="0"/>
              <a:ea typeface="Tahoma" charset="0"/>
              <a:cs typeface="Tahoma" charset="0"/>
            </a:endParaRPr>
          </a:p>
          <a:p>
            <a:r>
              <a:rPr lang="en-US" sz="1300" dirty="0">
                <a:solidFill>
                  <a:schemeClr val="bg1">
                    <a:lumMod val="50000"/>
                  </a:schemeClr>
                </a:solidFill>
                <a:latin typeface="Tahoma" charset="0"/>
                <a:ea typeface="Tahoma" charset="0"/>
                <a:cs typeface="Tahoma" charset="0"/>
              </a:rPr>
              <a:t>Biopsy </a:t>
            </a:r>
            <a:r>
              <a:rPr lang="en-US" sz="1300" dirty="0" smtClean="0">
                <a:solidFill>
                  <a:schemeClr val="bg1">
                    <a:lumMod val="50000"/>
                  </a:schemeClr>
                </a:solidFill>
                <a:latin typeface="Tahoma" charset="0"/>
                <a:ea typeface="Tahoma" charset="0"/>
                <a:cs typeface="Tahoma" charset="0"/>
              </a:rPr>
              <a:t>5: grade 3</a:t>
            </a:r>
            <a:endParaRPr lang="en-US" sz="1300" dirty="0">
              <a:solidFill>
                <a:schemeClr val="bg1">
                  <a:lumMod val="50000"/>
                </a:schemeClr>
              </a:solidFill>
              <a:latin typeface="Tahoma" charset="0"/>
              <a:ea typeface="Tahoma" charset="0"/>
              <a:cs typeface="Tahoma" charset="0"/>
            </a:endParaRPr>
          </a:p>
          <a:p>
            <a:r>
              <a:rPr lang="en-US" sz="1300" dirty="0">
                <a:solidFill>
                  <a:schemeClr val="bg1">
                    <a:lumMod val="50000"/>
                  </a:schemeClr>
                </a:solidFill>
                <a:latin typeface="Tahoma" charset="0"/>
                <a:ea typeface="Tahoma" charset="0"/>
                <a:cs typeface="Tahoma" charset="0"/>
              </a:rPr>
              <a:t>Biopsy </a:t>
            </a:r>
            <a:r>
              <a:rPr lang="en-US" sz="1300" dirty="0" smtClean="0">
                <a:solidFill>
                  <a:schemeClr val="bg1">
                    <a:lumMod val="50000"/>
                  </a:schemeClr>
                </a:solidFill>
                <a:latin typeface="Tahoma" charset="0"/>
                <a:ea typeface="Tahoma" charset="0"/>
                <a:cs typeface="Tahoma" charset="0"/>
              </a:rPr>
              <a:t>6: grade 3</a:t>
            </a:r>
          </a:p>
          <a:p>
            <a:r>
              <a:rPr lang="en-US" sz="1300" dirty="0" smtClean="0">
                <a:solidFill>
                  <a:schemeClr val="bg1">
                    <a:lumMod val="50000"/>
                  </a:schemeClr>
                </a:solidFill>
                <a:latin typeface="Tahoma" charset="0"/>
                <a:ea typeface="Tahoma" charset="0"/>
                <a:cs typeface="Tahoma" charset="0"/>
              </a:rPr>
              <a:t>Then the final Gleason Scoring would be (placing the predominant grade first):  2 + 3 = </a:t>
            </a:r>
            <a:r>
              <a:rPr lang="en-US" sz="1300" b="1" dirty="0" smtClean="0">
                <a:solidFill>
                  <a:schemeClr val="bg1">
                    <a:lumMod val="50000"/>
                  </a:schemeClr>
                </a:solidFill>
                <a:latin typeface="Tahoma" charset="0"/>
                <a:ea typeface="Tahoma" charset="0"/>
                <a:cs typeface="Tahoma" charset="0"/>
              </a:rPr>
              <a:t>5.</a:t>
            </a:r>
            <a:endParaRPr lang="en-US" sz="1300" dirty="0" smtClean="0">
              <a:solidFill>
                <a:schemeClr val="bg1">
                  <a:lumMod val="50000"/>
                </a:schemeClr>
              </a:solidFill>
              <a:latin typeface="Tahoma" charset="0"/>
              <a:ea typeface="Tahoma" charset="0"/>
              <a:cs typeface="Tahoma" charset="0"/>
            </a:endParaRPr>
          </a:p>
          <a:p>
            <a:r>
              <a:rPr lang="en-US" sz="1300" dirty="0" smtClean="0">
                <a:solidFill>
                  <a:schemeClr val="bg1">
                    <a:lumMod val="50000"/>
                  </a:schemeClr>
                </a:solidFill>
                <a:latin typeface="Tahoma" charset="0"/>
                <a:ea typeface="Tahoma" charset="0"/>
                <a:cs typeface="Tahoma" charset="0"/>
              </a:rPr>
              <a:t>And if all the biopsies have the same grade (for example 3) then Gleason score would be 3 + 3 = </a:t>
            </a:r>
            <a:r>
              <a:rPr lang="en-US" sz="1300" b="1" dirty="0" smtClean="0">
                <a:solidFill>
                  <a:schemeClr val="bg1">
                    <a:lumMod val="50000"/>
                  </a:schemeClr>
                </a:solidFill>
                <a:latin typeface="Tahoma" charset="0"/>
                <a:ea typeface="Tahoma" charset="0"/>
                <a:cs typeface="Tahoma" charset="0"/>
              </a:rPr>
              <a:t>6.</a:t>
            </a:r>
            <a:endParaRPr lang="en-US" sz="1300" b="1" dirty="0">
              <a:solidFill>
                <a:schemeClr val="bg1">
                  <a:lumMod val="50000"/>
                </a:schemeClr>
              </a:solidFill>
              <a:latin typeface="Tahoma" charset="0"/>
              <a:ea typeface="Tahoma" charset="0"/>
              <a:cs typeface="Tahoma" charset="0"/>
            </a:endParaRPr>
          </a:p>
        </p:txBody>
      </p:sp>
    </p:spTree>
    <p:extLst>
      <p:ext uri="{BB962C8B-B14F-4D97-AF65-F5344CB8AC3E}">
        <p14:creationId xmlns:p14="http://schemas.microsoft.com/office/powerpoint/2010/main" val="950392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1473</TotalTime>
  <Words>2802</Words>
  <Application>Microsoft Macintosh PowerPoint</Application>
  <PresentationFormat>On-screen Show (4:3)</PresentationFormat>
  <Paragraphs>360</Paragraphs>
  <Slides>15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Calibri</vt:lpstr>
      <vt:lpstr>Calibri Light</vt:lpstr>
      <vt:lpstr>Century Schoolbook</vt:lpstr>
      <vt:lpstr>Courier New</vt:lpstr>
      <vt:lpstr>Tahoma</vt:lpstr>
      <vt:lpstr>Times New Roman</vt:lpstr>
      <vt:lpstr>Wingdings</vt:lpstr>
      <vt:lpstr>Wingdings 3</vt:lpstr>
      <vt:lpstr>Arial</vt:lpstr>
      <vt:lpstr>Office Theme</vt:lpstr>
      <vt:lpstr>PowerPoint Presentation</vt:lpstr>
      <vt:lpstr>PowerPoint Presentation</vt:lpstr>
      <vt:lpstr>IMPORTANT POINTS YOU NEED TO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dc:creator>
  <cp:lastModifiedBy>Heba alnasser</cp:lastModifiedBy>
  <cp:revision>192</cp:revision>
  <dcterms:created xsi:type="dcterms:W3CDTF">2018-01-23T10:16:13Z</dcterms:created>
  <dcterms:modified xsi:type="dcterms:W3CDTF">2018-03-24T13:01:18Z</dcterms:modified>
</cp:coreProperties>
</file>