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62" r:id="rId3"/>
    <p:sldId id="265" r:id="rId4"/>
    <p:sldId id="264" r:id="rId5"/>
    <p:sldId id="272" r:id="rId6"/>
    <p:sldId id="273" r:id="rId7"/>
    <p:sldId id="274" r:id="rId8"/>
    <p:sldId id="275" r:id="rId9"/>
    <p:sldId id="266" r:id="rId10"/>
    <p:sldId id="267" r:id="rId11"/>
    <p:sldId id="268" r:id="rId12"/>
    <p:sldId id="276" r:id="rId13"/>
    <p:sldId id="277" r:id="rId14"/>
    <p:sldId id="278" r:id="rId15"/>
    <p:sldId id="279" r:id="rId16"/>
    <p:sldId id="261" r:id="rId17"/>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عبدالملك" initials="عبدالملك" lastIdx="6" clrIdx="0">
    <p:extLst/>
  </p:cmAuthor>
  <p:cmAuthor id="2" name="طلال" initials="طلال"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923C"/>
    <a:srgbClr val="F9BFFA"/>
    <a:srgbClr val="7592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44"/>
    <p:restoredTop sz="94732"/>
  </p:normalViewPr>
  <p:slideViewPr>
    <p:cSldViewPr snapToGrid="0" snapToObjects="1">
      <p:cViewPr varScale="1">
        <p:scale>
          <a:sx n="73" d="100"/>
          <a:sy n="73" d="100"/>
        </p:scale>
        <p:origin x="2376" y="19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7CBFD0BE-6986-46C7-8226-715213159A86}" type="datetimeFigureOut">
              <a:rPr lang="ar-SA" smtClean="0"/>
              <a:t>8 رجب، 1439</a:t>
            </a:fld>
            <a:endParaRPr lang="ar-SA"/>
          </a:p>
        </p:txBody>
      </p:sp>
      <p:sp>
        <p:nvSpPr>
          <p:cNvPr id="4" name="Footer Placeholder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5" name="Slide Number Placeholder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C63E832E-C855-41F0-8630-14DBDDD1739E}" type="slidenum">
              <a:rPr lang="ar-SA" smtClean="0"/>
              <a:t>‹#›</a:t>
            </a:fld>
            <a:endParaRPr lang="ar-SA"/>
          </a:p>
        </p:txBody>
      </p:sp>
    </p:spTree>
    <p:extLst>
      <p:ext uri="{BB962C8B-B14F-4D97-AF65-F5344CB8AC3E}">
        <p14:creationId xmlns:p14="http://schemas.microsoft.com/office/powerpoint/2010/main" val="10898064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A3B89E-D6D5-B544-9162-99C53D8CE4A0}" type="datetimeFigureOut">
              <a:rPr lang="en-US" smtClean="0"/>
              <a:t>3/24/18</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F9BE1-BFF6-0345-A7DC-A5E3241100EB}" type="slidenum">
              <a:rPr lang="en-US" smtClean="0"/>
              <a:t>‹#›</a:t>
            </a:fld>
            <a:endParaRPr lang="en-US"/>
          </a:p>
        </p:txBody>
      </p:sp>
    </p:spTree>
    <p:extLst>
      <p:ext uri="{BB962C8B-B14F-4D97-AF65-F5344CB8AC3E}">
        <p14:creationId xmlns:p14="http://schemas.microsoft.com/office/powerpoint/2010/main" val="20765333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FFBF9BE1-BFF6-0345-A7DC-A5E3241100EB}" type="slidenum">
              <a:rPr lang="en-US" smtClean="0"/>
              <a:t>5</a:t>
            </a:fld>
            <a:endParaRPr lang="en-US"/>
          </a:p>
        </p:txBody>
      </p:sp>
    </p:spTree>
    <p:extLst>
      <p:ext uri="{BB962C8B-B14F-4D97-AF65-F5344CB8AC3E}">
        <p14:creationId xmlns:p14="http://schemas.microsoft.com/office/powerpoint/2010/main" val="1461906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1" y="2840568"/>
            <a:ext cx="5829300" cy="1960034"/>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1702D4-3AA9-334A-89F7-0B1DDB4E5AA2}" type="datetimeFigureOut">
              <a:rPr lang="en-US" smtClean="0"/>
              <a:t>3/24/18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2982730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702D4-3AA9-334A-89F7-0B1DDB4E5AA2}" type="datetimeFigureOut">
              <a:rPr lang="en-US" smtClean="0"/>
              <a:t>3/24/18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151663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185"/>
            <a:ext cx="1543051" cy="78020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1" cy="78020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702D4-3AA9-334A-89F7-0B1DDB4E5AA2}" type="datetimeFigureOut">
              <a:rPr lang="en-US" smtClean="0"/>
              <a:t>3/24/18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363501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702D4-3AA9-334A-89F7-0B1DDB4E5AA2}" type="datetimeFigureOut">
              <a:rPr lang="en-US" smtClean="0"/>
              <a:t>3/24/18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1124165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8"/>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1702D4-3AA9-334A-89F7-0B1DDB4E5AA2}" type="datetimeFigureOut">
              <a:rPr lang="en-US" smtClean="0"/>
              <a:t>3/24/18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347545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1" y="2133603"/>
            <a:ext cx="3028951"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3"/>
            <a:ext cx="3028951"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1702D4-3AA9-334A-89F7-0B1DDB4E5AA2}" type="datetimeFigureOut">
              <a:rPr lang="en-US" smtClean="0"/>
              <a:t>3/24/18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290023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9"/>
            <a:ext cx="3030141" cy="8530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1" y="2046819"/>
            <a:ext cx="3031331" cy="8530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1702D4-3AA9-334A-89F7-0B1DDB4E5AA2}" type="datetimeFigureOut">
              <a:rPr lang="en-US" smtClean="0"/>
              <a:t>3/24/18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177979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1702D4-3AA9-334A-89F7-0B1DDB4E5AA2}" type="datetimeFigureOut">
              <a:rPr lang="en-US" smtClean="0"/>
              <a:t>3/24/18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2736365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702D4-3AA9-334A-89F7-0B1DDB4E5AA2}" type="datetimeFigureOut">
              <a:rPr lang="en-US" smtClean="0"/>
              <a:t>3/24/18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64556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9" y="364070"/>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9"/>
            <a:ext cx="2256235"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702D4-3AA9-334A-89F7-0B1DDB4E5AA2}" type="datetimeFigureOut">
              <a:rPr lang="en-US" smtClean="0"/>
              <a:t>3/24/18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3963036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702D4-3AA9-334A-89F7-0B1DDB4E5AA2}" type="datetimeFigureOut">
              <a:rPr lang="en-US" smtClean="0"/>
              <a:t>3/24/18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784594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5"/>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3"/>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4"/>
          </a:xfrm>
          <a:prstGeom prst="rect">
            <a:avLst/>
          </a:prstGeom>
        </p:spPr>
        <p:txBody>
          <a:bodyPr vert="horz" lIns="91440" tIns="45720" rIns="91440" bIns="45720" rtlCol="0" anchor="ctr"/>
          <a:lstStyle>
            <a:lvl1pPr algn="l">
              <a:defRPr sz="1200">
                <a:solidFill>
                  <a:schemeClr val="tx1">
                    <a:tint val="75000"/>
                  </a:schemeClr>
                </a:solidFill>
              </a:defRPr>
            </a:lvl1pPr>
          </a:lstStyle>
          <a:p>
            <a:fld id="{8E1702D4-3AA9-334A-89F7-0B1DDB4E5AA2}" type="datetimeFigureOut">
              <a:rPr lang="en-US" smtClean="0"/>
              <a:t>3/24/18</a:t>
            </a:fld>
            <a:endParaRPr lang="en-US"/>
          </a:p>
        </p:txBody>
      </p:sp>
      <p:sp>
        <p:nvSpPr>
          <p:cNvPr id="5" name="Footer Placeholder 4"/>
          <p:cNvSpPr>
            <a:spLocks noGrp="1"/>
          </p:cNvSpPr>
          <p:nvPr>
            <p:ph type="ftr" sz="quarter" idx="3"/>
          </p:nvPr>
        </p:nvSpPr>
        <p:spPr>
          <a:xfrm>
            <a:off x="2343151" y="8475134"/>
            <a:ext cx="2171700" cy="48683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4"/>
          </a:xfrm>
          <a:prstGeom prst="rect">
            <a:avLst/>
          </a:prstGeom>
        </p:spPr>
        <p:txBody>
          <a:bodyPr vert="horz" lIns="91440" tIns="45720" rIns="91440" bIns="45720" rtlCol="0" anchor="ctr"/>
          <a:lstStyle>
            <a:lvl1pPr algn="r">
              <a:defRPr sz="1200">
                <a:solidFill>
                  <a:schemeClr val="tx1">
                    <a:tint val="75000"/>
                  </a:schemeClr>
                </a:solidFill>
              </a:defRPr>
            </a:lvl1pPr>
          </a:lstStyle>
          <a:p>
            <a:fld id="{3007746C-A738-E64E-9C13-BDDB58B9FCAA}" type="slidenum">
              <a:rPr lang="en-US" smtClean="0"/>
              <a:t>‹#›</a:t>
            </a:fld>
            <a:endParaRPr lang="en-US"/>
          </a:p>
        </p:txBody>
      </p:sp>
    </p:spTree>
    <p:extLst>
      <p:ext uri="{BB962C8B-B14F-4D97-AF65-F5344CB8AC3E}">
        <p14:creationId xmlns:p14="http://schemas.microsoft.com/office/powerpoint/2010/main" val="3052962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onedrive.live.com/view.aspx?resid=E0947849CE6A90D1!120&amp;ithint=file,pptx&amp;app=PowerPoint&amp;authkey=!ALNSNNVHKfyykhY" TargetMode="Externa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13"/>
          <p:cNvSpPr/>
          <p:nvPr/>
        </p:nvSpPr>
        <p:spPr>
          <a:xfrm>
            <a:off x="5745480" y="218953"/>
            <a:ext cx="1112520" cy="880110"/>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مستطيل 14"/>
          <p:cNvSpPr/>
          <p:nvPr/>
        </p:nvSpPr>
        <p:spPr>
          <a:xfrm>
            <a:off x="0" y="218953"/>
            <a:ext cx="1043940" cy="948690"/>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w="190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 Box 10"/>
          <p:cNvSpPr txBox="1"/>
          <p:nvPr/>
        </p:nvSpPr>
        <p:spPr>
          <a:xfrm>
            <a:off x="153252" y="8458200"/>
            <a:ext cx="6348986" cy="685800"/>
          </a:xfrm>
          <a:prstGeom prst="rect">
            <a:avLst/>
          </a:prstGeom>
          <a:noFill/>
          <a:ln w="6350">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b="1" dirty="0">
                <a:effectLst/>
                <a:latin typeface="Tahoma"/>
                <a:ea typeface="Times New Roman"/>
                <a:cs typeface="Tahoma"/>
              </a:rPr>
              <a:t>•</a:t>
            </a:r>
            <a:r>
              <a:rPr lang="en-US" sz="1100" b="1" dirty="0">
                <a:effectLst/>
                <a:latin typeface="Century Schoolbook"/>
                <a:ea typeface="Times New Roman"/>
                <a:cs typeface="Times New Roman"/>
              </a:rPr>
              <a:t> </a:t>
            </a:r>
            <a:r>
              <a:rPr lang="en-US" sz="1100" dirty="0">
                <a:effectLst/>
                <a:latin typeface="Tahoma"/>
                <a:ea typeface="Calibri"/>
                <a:cs typeface="Tahoma"/>
              </a:rPr>
              <a:t>Black: Doctors’ slides.</a:t>
            </a:r>
            <a:r>
              <a:rPr lang="en-US" sz="1100" dirty="0">
                <a:solidFill>
                  <a:srgbClr val="C00000"/>
                </a:solidFill>
                <a:effectLst/>
                <a:latin typeface="Tahoma"/>
                <a:ea typeface="Calibri"/>
                <a:cs typeface="Tahoma"/>
              </a:rPr>
              <a:t>     </a:t>
            </a:r>
            <a:r>
              <a:rPr lang="en-US" sz="1100" b="1" dirty="0">
                <a:effectLst/>
                <a:latin typeface="Tahoma"/>
                <a:ea typeface="Times New Roman"/>
                <a:cs typeface="Tahoma"/>
              </a:rPr>
              <a:t>• </a:t>
            </a:r>
            <a:r>
              <a:rPr lang="en-US" sz="1100" dirty="0">
                <a:solidFill>
                  <a:srgbClr val="FF0000"/>
                </a:solidFill>
                <a:effectLst/>
                <a:latin typeface="Tahoma"/>
                <a:ea typeface="Calibri"/>
                <a:cs typeface="Tahoma"/>
              </a:rPr>
              <a:t>Red: Important!     </a:t>
            </a:r>
            <a:r>
              <a:rPr lang="en-US" sz="1100" b="1" dirty="0">
                <a:effectLst/>
                <a:latin typeface="Tahoma"/>
                <a:ea typeface="Times New Roman"/>
                <a:cs typeface="Tahoma"/>
              </a:rPr>
              <a:t>• </a:t>
            </a:r>
            <a:r>
              <a:rPr lang="en-US" sz="1100" dirty="0">
                <a:solidFill>
                  <a:srgbClr val="76923C"/>
                </a:solidFill>
                <a:effectLst/>
                <a:latin typeface="Tahoma"/>
                <a:ea typeface="Calibri"/>
                <a:cs typeface="Tahoma"/>
              </a:rPr>
              <a:t>Light Green: </a:t>
            </a:r>
            <a:r>
              <a:rPr lang="en-US" sz="1100" dirty="0">
                <a:solidFill>
                  <a:srgbClr val="75923C"/>
                </a:solidFill>
                <a:effectLst/>
                <a:latin typeface="Tahoma"/>
                <a:ea typeface="Calibri"/>
                <a:cs typeface="Tahoma"/>
              </a:rPr>
              <a:t>Doctors</a:t>
            </a:r>
            <a:r>
              <a:rPr lang="en-US" sz="1100" dirty="0">
                <a:solidFill>
                  <a:srgbClr val="76923C"/>
                </a:solidFill>
                <a:effectLst/>
                <a:latin typeface="Tahoma"/>
                <a:ea typeface="Calibri"/>
                <a:cs typeface="Tahoma"/>
              </a:rPr>
              <a:t>’ notes     </a:t>
            </a:r>
            <a:r>
              <a:rPr lang="en-US" sz="1100" b="1" dirty="0">
                <a:effectLst/>
                <a:latin typeface="Tahoma"/>
                <a:ea typeface="Times New Roman"/>
                <a:cs typeface="Tahoma"/>
              </a:rPr>
              <a:t>• </a:t>
            </a:r>
            <a:r>
              <a:rPr lang="en-US" sz="1100" dirty="0">
                <a:solidFill>
                  <a:srgbClr val="7F7F7F"/>
                </a:solidFill>
                <a:effectLst/>
                <a:latin typeface="Tahoma"/>
                <a:ea typeface="Calibri"/>
                <a:cs typeface="Tahoma"/>
              </a:rPr>
              <a:t>Grey: Extra.</a:t>
            </a:r>
            <a:r>
              <a:rPr lang="en-US" sz="1100" dirty="0">
                <a:solidFill>
                  <a:srgbClr val="C00000"/>
                </a:solidFill>
                <a:effectLst/>
                <a:latin typeface="Tahoma"/>
                <a:ea typeface="Calibri"/>
                <a:cs typeface="Tahoma"/>
              </a:rPr>
              <a:t>     </a:t>
            </a:r>
            <a:r>
              <a:rPr lang="en-US" sz="1100" b="1" dirty="0">
                <a:effectLst/>
                <a:latin typeface="Tahoma"/>
                <a:ea typeface="Times New Roman"/>
                <a:cs typeface="Tahoma"/>
              </a:rPr>
              <a:t>• </a:t>
            </a:r>
            <a:r>
              <a:rPr lang="en-US" sz="1100" i="1" dirty="0">
                <a:effectLst/>
                <a:latin typeface="Tahoma"/>
                <a:ea typeface="Calibri"/>
                <a:cs typeface="Tahoma"/>
              </a:rPr>
              <a:t>Italic black: New terminology.</a:t>
            </a:r>
            <a:endParaRPr lang="en-US" sz="1100" dirty="0">
              <a:effectLst/>
              <a:latin typeface="Calibri"/>
              <a:ea typeface="Calibri"/>
              <a:cs typeface="Arial"/>
            </a:endParaRPr>
          </a:p>
        </p:txBody>
      </p:sp>
      <p:cxnSp>
        <p:nvCxnSpPr>
          <p:cNvPr id="9" name="Straight Connector 8"/>
          <p:cNvCxnSpPr/>
          <p:nvPr/>
        </p:nvCxnSpPr>
        <p:spPr>
          <a:xfrm>
            <a:off x="1371600" y="4494109"/>
            <a:ext cx="4114800" cy="0"/>
          </a:xfrm>
          <a:prstGeom prst="line">
            <a:avLst/>
          </a:prstGeom>
        </p:spPr>
        <p:style>
          <a:lnRef idx="1">
            <a:schemeClr val="dk1"/>
          </a:lnRef>
          <a:fillRef idx="0">
            <a:schemeClr val="dk1"/>
          </a:fillRef>
          <a:effectRef idx="0">
            <a:schemeClr val="dk1"/>
          </a:effectRef>
          <a:fontRef idx="minor">
            <a:schemeClr val="tx1"/>
          </a:fontRef>
        </p:style>
      </p:cxnSp>
      <p:sp>
        <p:nvSpPr>
          <p:cNvPr id="10" name="Text Box 5"/>
          <p:cNvSpPr txBox="1"/>
          <p:nvPr/>
        </p:nvSpPr>
        <p:spPr>
          <a:xfrm>
            <a:off x="1016129" y="4549843"/>
            <a:ext cx="4723103" cy="76549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4000" dirty="0">
                <a:effectLst/>
                <a:latin typeface="Tahoma" charset="0"/>
                <a:ea typeface="Tahoma" charset="0"/>
                <a:cs typeface="Tahoma" charset="0"/>
              </a:rPr>
              <a:t>Testicular Pathology </a:t>
            </a:r>
          </a:p>
        </p:txBody>
      </p:sp>
      <p:sp>
        <p:nvSpPr>
          <p:cNvPr id="12" name="Text Box 7"/>
          <p:cNvSpPr txBox="1"/>
          <p:nvPr/>
        </p:nvSpPr>
        <p:spPr>
          <a:xfrm>
            <a:off x="421107" y="5350591"/>
            <a:ext cx="5318126" cy="318580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1000"/>
              </a:spcAft>
            </a:pPr>
            <a:r>
              <a:rPr lang="en-US" sz="1400" b="1" dirty="0">
                <a:effectLst/>
                <a:latin typeface="Tahoma" panose="020B0604030504040204" pitchFamily="34" charset="0"/>
                <a:ea typeface="Tahoma" panose="020B0604030504040204" pitchFamily="34" charset="0"/>
                <a:cs typeface="Tahoma" panose="020B0604030504040204" pitchFamily="34" charset="0"/>
              </a:rPr>
              <a:t>Objectives</a:t>
            </a:r>
            <a:r>
              <a:rPr lang="en-US" sz="1400" dirty="0">
                <a:effectLst/>
                <a:latin typeface="Tahoma" panose="020B0604030504040204" pitchFamily="34" charset="0"/>
                <a:ea typeface="Tahoma" panose="020B0604030504040204" pitchFamily="34" charset="0"/>
                <a:cs typeface="Tahoma" panose="020B0604030504040204" pitchFamily="34" charset="0"/>
              </a:rPr>
              <a:t>:</a:t>
            </a:r>
          </a:p>
          <a:p>
            <a:pPr marL="285750" marR="0" indent="-285750">
              <a:spcBef>
                <a:spcPts val="0"/>
              </a:spcBef>
              <a:spcAft>
                <a:spcPts val="1000"/>
              </a:spcAft>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Have a working knowledge of the normal histology of the testis and epididymis.</a:t>
            </a:r>
          </a:p>
          <a:p>
            <a:pPr marL="285750" marR="0" indent="-285750">
              <a:spcBef>
                <a:spcPts val="0"/>
              </a:spcBef>
              <a:spcAft>
                <a:spcPts val="1000"/>
              </a:spcAft>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Know the predisposing factors and pathology of epididymitis.</a:t>
            </a:r>
          </a:p>
          <a:p>
            <a:pPr marL="285750" marR="0" indent="-285750">
              <a:spcBef>
                <a:spcPts val="0"/>
              </a:spcBef>
              <a:spcAft>
                <a:spcPts val="1000"/>
              </a:spcAft>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Epididymitis  and  orchitis: Non specific Epididymitis  and  orchitis, Granulomatous/Autoimmune Orchitis, Gonorrhea, Tuberculosis.</a:t>
            </a:r>
          </a:p>
          <a:p>
            <a:pPr marL="285750" marR="0" indent="-285750">
              <a:spcBef>
                <a:spcPts val="0"/>
              </a:spcBef>
              <a:spcAft>
                <a:spcPts val="1000"/>
              </a:spcAft>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Testicular tumors: Seminoma, yolk sac tumor, embryonal carcinoma, Teratoma, choriocarcinoma.</a:t>
            </a:r>
            <a:endParaRPr lang="en-US" sz="1400" dirty="0">
              <a:solidFill>
                <a:srgbClr val="92D050"/>
              </a:solidFill>
              <a:latin typeface="Tahoma" panose="020B0604030504040204" pitchFamily="34" charset="0"/>
              <a:ea typeface="Tahoma" panose="020B0604030504040204" pitchFamily="34" charset="0"/>
              <a:cs typeface="Tahoma" panose="020B0604030504040204" pitchFamily="34" charset="0"/>
            </a:endParaRPr>
          </a:p>
          <a:p>
            <a:pPr marR="0">
              <a:lnSpc>
                <a:spcPct val="115000"/>
              </a:lnSpc>
              <a:spcBef>
                <a:spcPts val="0"/>
              </a:spcBef>
              <a:spcAft>
                <a:spcPts val="1000"/>
              </a:spcAft>
            </a:pPr>
            <a:endParaRPr lang="en-US" sz="1400" dirty="0">
              <a:solidFill>
                <a:srgbClr val="75923C"/>
              </a:solidFill>
              <a:latin typeface="Tahoma" panose="020B0604030504040204" pitchFamily="34" charset="0"/>
              <a:ea typeface="Tahoma" panose="020B0604030504040204" pitchFamily="34" charset="0"/>
              <a:cs typeface="Tahoma" panose="020B0604030504040204" pitchFamily="34" charset="0"/>
            </a:endParaRPr>
          </a:p>
          <a:p>
            <a:pPr marL="285750" marR="0" indent="-285750">
              <a:lnSpc>
                <a:spcPct val="115000"/>
              </a:lnSpc>
              <a:spcBef>
                <a:spcPts val="0"/>
              </a:spcBef>
              <a:spcAft>
                <a:spcPts val="1000"/>
              </a:spcAft>
              <a:buFont typeface="Wingdings" panose="05000000000000000000" pitchFamily="2" charset="2"/>
              <a:buChar char="§"/>
            </a:pPr>
            <a:endParaRPr lang="en-US" sz="14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15000"/>
              </a:lnSpc>
              <a:spcBef>
                <a:spcPts val="0"/>
              </a:spcBef>
              <a:spcAft>
                <a:spcPts val="0"/>
              </a:spcAft>
            </a:pPr>
            <a:r>
              <a:rPr lang="en-US" sz="1200" dirty="0">
                <a:effectLst/>
                <a:latin typeface="Tahoma"/>
                <a:ea typeface="Calibri"/>
                <a:cs typeface="Tahoma"/>
              </a:rPr>
              <a:t> </a:t>
            </a:r>
            <a:endParaRPr lang="en-US" sz="1100" dirty="0">
              <a:effectLst/>
              <a:latin typeface="Calibri"/>
              <a:ea typeface="Calibri"/>
              <a:cs typeface="Arial"/>
            </a:endParaRPr>
          </a:p>
          <a:p>
            <a:pPr marL="228600" marR="0">
              <a:lnSpc>
                <a:spcPct val="115000"/>
              </a:lnSpc>
              <a:spcBef>
                <a:spcPts val="0"/>
              </a:spcBef>
              <a:spcAft>
                <a:spcPts val="0"/>
              </a:spcAft>
            </a:pPr>
            <a:r>
              <a:rPr lang="en-US" sz="1200" dirty="0">
                <a:effectLst/>
                <a:latin typeface="Tahoma"/>
                <a:ea typeface="Calibri"/>
                <a:cs typeface="Tahoma"/>
              </a:rPr>
              <a:t> </a:t>
            </a:r>
            <a:endParaRPr lang="en-US" sz="1100" dirty="0">
              <a:effectLst/>
              <a:latin typeface="Calibri"/>
              <a:ea typeface="Calibri"/>
              <a:cs typeface="Arial"/>
            </a:endParaRPr>
          </a:p>
          <a:p>
            <a:pPr marL="457200" marR="0">
              <a:lnSpc>
                <a:spcPct val="115000"/>
              </a:lnSpc>
              <a:spcBef>
                <a:spcPts val="0"/>
              </a:spcBef>
              <a:spcAft>
                <a:spcPts val="1000"/>
              </a:spcAft>
            </a:pPr>
            <a:r>
              <a:rPr lang="en-US" sz="1000" dirty="0">
                <a:effectLst/>
                <a:latin typeface="Tahoma"/>
                <a:ea typeface="Calibri"/>
                <a:cs typeface="Tahoma"/>
              </a:rPr>
              <a:t> </a:t>
            </a:r>
            <a:endParaRPr lang="en-US" sz="1100" dirty="0">
              <a:effectLst/>
              <a:latin typeface="Calibri"/>
              <a:ea typeface="Calibri"/>
              <a:cs typeface="Arial"/>
            </a:endParaRPr>
          </a:p>
        </p:txBody>
      </p:sp>
      <p:cxnSp>
        <p:nvCxnSpPr>
          <p:cNvPr id="13" name="Straight Connector 12"/>
          <p:cNvCxnSpPr/>
          <p:nvPr/>
        </p:nvCxnSpPr>
        <p:spPr>
          <a:xfrm flipH="1">
            <a:off x="6529070" y="13844270"/>
            <a:ext cx="1600200" cy="0"/>
          </a:xfrm>
          <a:prstGeom prst="line">
            <a:avLst/>
          </a:prstGeom>
          <a:noFill/>
          <a:ln w="3175" cap="flat" cmpd="sng" algn="ctr">
            <a:solidFill>
              <a:schemeClr val="tx1">
                <a:lumMod val="50000"/>
                <a:lumOff val="50000"/>
              </a:schemeClr>
            </a:solidFill>
            <a:prstDash val="solid"/>
            <a:headEnd type="none"/>
            <a:tailEnd type="none"/>
          </a:ln>
          <a:effectLst/>
        </p:spPr>
      </p:cxnSp>
      <p:cxnSp>
        <p:nvCxnSpPr>
          <p:cNvPr id="14" name="Straight Connector 13"/>
          <p:cNvCxnSpPr/>
          <p:nvPr/>
        </p:nvCxnSpPr>
        <p:spPr>
          <a:xfrm flipH="1">
            <a:off x="6681470" y="13996670"/>
            <a:ext cx="1600200" cy="0"/>
          </a:xfrm>
          <a:prstGeom prst="line">
            <a:avLst/>
          </a:prstGeom>
          <a:noFill/>
          <a:ln w="3175" cap="flat" cmpd="sng" algn="ctr">
            <a:solidFill>
              <a:schemeClr val="tx1">
                <a:lumMod val="50000"/>
                <a:lumOff val="50000"/>
              </a:schemeClr>
            </a:solidFill>
            <a:prstDash val="solid"/>
            <a:headEnd type="none"/>
            <a:tailEnd type="none"/>
          </a:ln>
          <a:effectLst/>
        </p:spPr>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141" y="1167643"/>
            <a:ext cx="5449077" cy="3326466"/>
          </a:xfrm>
          <a:prstGeom prst="rect">
            <a:avLst/>
          </a:prstGeom>
        </p:spPr>
      </p:pic>
    </p:spTree>
    <p:extLst>
      <p:ext uri="{BB962C8B-B14F-4D97-AF65-F5344CB8AC3E}">
        <p14:creationId xmlns:p14="http://schemas.microsoft.com/office/powerpoint/2010/main" val="1703833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C94543-0B2F-40EA-81AC-0A76C0E632FD}"/>
              </a:ext>
            </a:extLst>
          </p:cNvPr>
          <p:cNvSpPr txBox="1">
            <a:spLocks noChangeArrowheads="1"/>
          </p:cNvSpPr>
          <p:nvPr/>
        </p:nvSpPr>
        <p:spPr>
          <a:xfrm>
            <a:off x="0" y="404369"/>
            <a:ext cx="6388571" cy="18029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endParaRPr lang="en-US" sz="1400" dirty="0">
              <a:latin typeface="Tahoma" panose="020B0604030504040204" pitchFamily="34" charset="0"/>
              <a:ea typeface="Tahoma" panose="020B0604030504040204" pitchFamily="34" charset="0"/>
              <a:cs typeface="Tahoma" panose="020B0604030504040204" pitchFamily="34" charset="0"/>
            </a:endParaRPr>
          </a:p>
          <a:p>
            <a:pPr>
              <a:lnSpc>
                <a:spcPct val="90000"/>
              </a:lnSpc>
            </a:pPr>
            <a:r>
              <a:rPr lang="en-US" sz="1400" dirty="0">
                <a:latin typeface="Tahoma" panose="020B0604030504040204" pitchFamily="34" charset="0"/>
                <a:ea typeface="Tahoma" panose="020B0604030504040204" pitchFamily="34" charset="0"/>
                <a:cs typeface="Tahoma" panose="020B0604030504040204" pitchFamily="34" charset="0"/>
              </a:rPr>
              <a:t>Behavior of teratomas:</a:t>
            </a:r>
          </a:p>
          <a:p>
            <a:pPr lvl="1">
              <a:buFont typeface="Wingdings" panose="05000000000000000000" pitchFamily="2" charset="2"/>
              <a:buChar char="§"/>
            </a:pP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In infants and children, mature teratomas are benign and immature teratoma is considered malignant.</a:t>
            </a:r>
          </a:p>
          <a:p>
            <a:pPr lvl="1">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In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post pubertal male, all teratomas are regarded as malignant </a:t>
            </a:r>
            <a:r>
              <a:rPr lang="en-US" sz="1200" dirty="0">
                <a:solidFill>
                  <a:srgbClr val="75923C"/>
                </a:solidFill>
                <a:latin typeface="Tahoma" panose="020B0604030504040204" pitchFamily="34" charset="0"/>
                <a:ea typeface="Tahoma" panose="020B0604030504040204" pitchFamily="34" charset="0"/>
                <a:cs typeface="Tahoma" panose="020B0604030504040204" pitchFamily="34" charset="0"/>
              </a:rPr>
              <a:t>(since they’re most likely mixed), </a:t>
            </a:r>
            <a:r>
              <a:rPr lang="en-US" sz="1400" dirty="0">
                <a:latin typeface="Tahoma" panose="020B0604030504040204" pitchFamily="34" charset="0"/>
                <a:ea typeface="Tahoma" panose="020B0604030504040204" pitchFamily="34" charset="0"/>
                <a:cs typeface="Tahoma" panose="020B0604030504040204" pitchFamily="34" charset="0"/>
              </a:rPr>
              <a:t>and capable of metastasis, regardless of whether the elements are mature or not.</a:t>
            </a:r>
          </a:p>
          <a:p>
            <a:pPr>
              <a:lnSpc>
                <a:spcPct val="90000"/>
              </a:lnSpc>
            </a:pPr>
            <a:endParaRPr lang="en-US" sz="1400" dirty="0">
              <a:latin typeface="Tahoma" panose="020B0604030504040204" pitchFamily="34" charset="0"/>
              <a:ea typeface="Tahoma" panose="020B0604030504040204" pitchFamily="34" charset="0"/>
              <a:cs typeface="Tahoma" panose="020B0604030504040204" pitchFamily="34" charset="0"/>
            </a:endParaRPr>
          </a:p>
          <a:p>
            <a:pPr>
              <a:lnSpc>
                <a:spcPct val="90000"/>
              </a:lnSpc>
            </a:pPr>
            <a:endParaRPr lang="en-US" sz="1400" dirty="0">
              <a:latin typeface="Tahoma" panose="020B0604030504040204" pitchFamily="34" charset="0"/>
              <a:ea typeface="Tahoma" panose="020B0604030504040204" pitchFamily="34" charset="0"/>
              <a:cs typeface="Tahoma" panose="020B0604030504040204" pitchFamily="34" charset="0"/>
            </a:endParaRPr>
          </a:p>
          <a:p>
            <a:pPr>
              <a:lnSpc>
                <a:spcPct val="90000"/>
              </a:lnSpc>
            </a:pP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5" name="مستطيل 4">
            <a:extLst>
              <a:ext uri="{FF2B5EF4-FFF2-40B4-BE49-F238E27FC236}">
                <a16:creationId xmlns:a16="http://schemas.microsoft.com/office/drawing/2014/main" id="{10FFF642-A682-4CEB-917F-DBBDEFF4CFA7}"/>
              </a:ext>
            </a:extLst>
          </p:cNvPr>
          <p:cNvSpPr/>
          <p:nvPr/>
        </p:nvSpPr>
        <p:spPr>
          <a:xfrm>
            <a:off x="167289" y="269171"/>
            <a:ext cx="1671804" cy="338554"/>
          </a:xfrm>
          <a:prstGeom prst="rect">
            <a:avLst/>
          </a:prstGeom>
        </p:spPr>
        <p:txBody>
          <a:bodyPr wrap="none">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Teratoma </a:t>
            </a:r>
            <a:r>
              <a:rPr lang="en-US" sz="1600" dirty="0" err="1">
                <a:latin typeface="Tahoma" panose="020B0604030504040204" pitchFamily="34" charset="0"/>
                <a:ea typeface="Tahoma" panose="020B0604030504040204" pitchFamily="34" charset="0"/>
                <a:cs typeface="Tahoma" panose="020B0604030504040204" pitchFamily="34" charset="0"/>
              </a:rPr>
              <a:t>cont</a:t>
            </a:r>
            <a:r>
              <a:rPr lang="en-US" sz="1600" dirty="0">
                <a:latin typeface="Tahoma" panose="020B0604030504040204" pitchFamily="34" charset="0"/>
                <a:ea typeface="Tahoma" panose="020B0604030504040204" pitchFamily="34" charset="0"/>
                <a:cs typeface="Tahoma" panose="020B0604030504040204" pitchFamily="34" charset="0"/>
              </a:rPr>
              <a:t>…</a:t>
            </a:r>
            <a:endParaRPr lang="ar-SA" sz="1600" dirty="0">
              <a:latin typeface="Tahoma" panose="020B0604030504040204" pitchFamily="34" charset="0"/>
              <a:ea typeface="Tahoma" panose="020B0604030504040204" pitchFamily="34" charset="0"/>
              <a:cs typeface="Tahoma" panose="020B0604030504040204" pitchFamily="34" charset="0"/>
            </a:endParaRPr>
          </a:p>
        </p:txBody>
      </p:sp>
      <p:pic>
        <p:nvPicPr>
          <p:cNvPr id="6" name="صورة 5">
            <a:extLst>
              <a:ext uri="{FF2B5EF4-FFF2-40B4-BE49-F238E27FC236}">
                <a16:creationId xmlns:a16="http://schemas.microsoft.com/office/drawing/2014/main" id="{39288F05-DC8D-496A-845C-46F90306133A}"/>
              </a:ext>
            </a:extLst>
          </p:cNvPr>
          <p:cNvPicPr>
            <a:picLocks noChangeAspect="1"/>
          </p:cNvPicPr>
          <p:nvPr/>
        </p:nvPicPr>
        <p:blipFill>
          <a:blip r:embed="rId2"/>
          <a:stretch>
            <a:fillRect/>
          </a:stretch>
        </p:blipFill>
        <p:spPr>
          <a:xfrm>
            <a:off x="2339420" y="2128342"/>
            <a:ext cx="2377100" cy="1785188"/>
          </a:xfrm>
          <a:prstGeom prst="rect">
            <a:avLst/>
          </a:prstGeom>
        </p:spPr>
      </p:pic>
      <p:pic>
        <p:nvPicPr>
          <p:cNvPr id="7" name="صورة 6">
            <a:extLst>
              <a:ext uri="{FF2B5EF4-FFF2-40B4-BE49-F238E27FC236}">
                <a16:creationId xmlns:a16="http://schemas.microsoft.com/office/drawing/2014/main" id="{44E250C6-8849-4B50-B2FC-B83B0C1BA2A8}"/>
              </a:ext>
            </a:extLst>
          </p:cNvPr>
          <p:cNvPicPr>
            <a:picLocks noChangeAspect="1"/>
          </p:cNvPicPr>
          <p:nvPr/>
        </p:nvPicPr>
        <p:blipFill rotWithShape="1">
          <a:blip r:embed="rId3"/>
          <a:srcRect l="4108" r="3730"/>
          <a:stretch/>
        </p:blipFill>
        <p:spPr>
          <a:xfrm>
            <a:off x="4716520" y="2128341"/>
            <a:ext cx="2146055" cy="1800000"/>
          </a:xfrm>
          <a:prstGeom prst="rect">
            <a:avLst/>
          </a:prstGeom>
        </p:spPr>
      </p:pic>
      <p:pic>
        <p:nvPicPr>
          <p:cNvPr id="8" name="Picture 4">
            <a:extLst>
              <a:ext uri="{FF2B5EF4-FFF2-40B4-BE49-F238E27FC236}">
                <a16:creationId xmlns:a16="http://schemas.microsoft.com/office/drawing/2014/main" id="{60D7BE92-D333-42F2-8389-8CD1C083C77E}"/>
              </a:ext>
            </a:extLst>
          </p:cNvPr>
          <p:cNvPicPr>
            <a:picLocks noChangeAspect="1"/>
          </p:cNvPicPr>
          <p:nvPr/>
        </p:nvPicPr>
        <p:blipFill rotWithShape="1">
          <a:blip r:embed="rId4"/>
          <a:srcRect l="7490" t="5955"/>
          <a:stretch/>
        </p:blipFill>
        <p:spPr>
          <a:xfrm>
            <a:off x="0" y="2128342"/>
            <a:ext cx="2339420" cy="1785188"/>
          </a:xfrm>
          <a:prstGeom prst="rect">
            <a:avLst/>
          </a:prstGeom>
        </p:spPr>
      </p:pic>
      <p:sp>
        <p:nvSpPr>
          <p:cNvPr id="9" name="Title 2">
            <a:extLst>
              <a:ext uri="{FF2B5EF4-FFF2-40B4-BE49-F238E27FC236}">
                <a16:creationId xmlns:a16="http://schemas.microsoft.com/office/drawing/2014/main" id="{DE3B870D-9773-49FC-9CEC-0E519ADABBE2}"/>
              </a:ext>
            </a:extLst>
          </p:cNvPr>
          <p:cNvSpPr>
            <a:spLocks noGrp="1"/>
          </p:cNvSpPr>
          <p:nvPr>
            <p:ph type="title"/>
          </p:nvPr>
        </p:nvSpPr>
        <p:spPr>
          <a:xfrm>
            <a:off x="167289" y="4032986"/>
            <a:ext cx="3261711" cy="394636"/>
          </a:xfrm>
        </p:spPr>
        <p:txBody>
          <a:bodyPr>
            <a:normAutofit/>
          </a:bodyPr>
          <a:lstStyle/>
          <a:p>
            <a:pPr algn="l"/>
            <a:r>
              <a:rPr lang="en-US" sz="1800" b="1" u="sng" dirty="0">
                <a:latin typeface="Tahoma" panose="020B0604030504040204" pitchFamily="34" charset="0"/>
                <a:ea typeface="Tahoma" panose="020B0604030504040204" pitchFamily="34" charset="0"/>
                <a:cs typeface="Tahoma" panose="020B0604030504040204" pitchFamily="34" charset="0"/>
              </a:rPr>
              <a:t>Mixed Germ Cell Tumors </a:t>
            </a:r>
          </a:p>
        </p:txBody>
      </p:sp>
      <p:sp>
        <p:nvSpPr>
          <p:cNvPr id="10" name="Content Placeholder 1">
            <a:extLst>
              <a:ext uri="{FF2B5EF4-FFF2-40B4-BE49-F238E27FC236}">
                <a16:creationId xmlns:a16="http://schemas.microsoft.com/office/drawing/2014/main" id="{26C5DE02-C322-49A7-B304-B5E7C4D2EDB6}"/>
              </a:ext>
            </a:extLst>
          </p:cNvPr>
          <p:cNvSpPr>
            <a:spLocks noGrp="1"/>
          </p:cNvSpPr>
          <p:nvPr>
            <p:ph sz="quarter" idx="1"/>
          </p:nvPr>
        </p:nvSpPr>
        <p:spPr>
          <a:xfrm>
            <a:off x="167289" y="4381134"/>
            <a:ext cx="6417306" cy="1512111"/>
          </a:xfrm>
        </p:spPr>
        <p:txBody>
          <a:bodyPr>
            <a:normAutofit/>
          </a:bodyPr>
          <a:lstStyle/>
          <a:p>
            <a:r>
              <a:rPr lang="en-US" sz="1400" dirty="0">
                <a:latin typeface="Tahoma" panose="020B0604030504040204" pitchFamily="34" charset="0"/>
                <a:ea typeface="Tahoma" panose="020B0604030504040204" pitchFamily="34" charset="0"/>
                <a:cs typeface="Tahoma" panose="020B0604030504040204" pitchFamily="34" charset="0"/>
              </a:rPr>
              <a:t>Mixed Germ Cell Tumors are quite common</a:t>
            </a:r>
            <a:r>
              <a:rPr lang="en-US" sz="1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common in adults</a:t>
            </a:r>
          </a:p>
          <a:p>
            <a:r>
              <a:rPr lang="en-US" sz="1400" dirty="0">
                <a:latin typeface="Tahoma" panose="020B0604030504040204" pitchFamily="34" charset="0"/>
                <a:ea typeface="Tahoma" panose="020B0604030504040204" pitchFamily="34" charset="0"/>
                <a:cs typeface="Tahoma" panose="020B0604030504040204" pitchFamily="34" charset="0"/>
              </a:rPr>
              <a:t>About half of testicular tumors are composed of a mixture of GCTs.</a:t>
            </a:r>
          </a:p>
          <a:p>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The common combinations/mixtures are</a:t>
            </a:r>
            <a:r>
              <a:rPr lang="en-US" sz="1400" dirty="0">
                <a:latin typeface="Tahoma" panose="020B0604030504040204" pitchFamily="34" charset="0"/>
                <a:ea typeface="Tahoma" panose="020B0604030504040204" pitchFamily="34" charset="0"/>
                <a:cs typeface="Tahoma" panose="020B0604030504040204" pitchFamily="34" charset="0"/>
              </a:rPr>
              <a:t>:</a:t>
            </a:r>
          </a:p>
          <a:p>
            <a:pPr lvl="1">
              <a:buFont typeface="Wingdings" panose="05000000000000000000" pitchFamily="2" charset="2"/>
              <a:buChar char="§"/>
            </a:pPr>
            <a:r>
              <a:rPr lang="en-US" sz="1400" dirty="0" err="1">
                <a:latin typeface="Tahoma" panose="020B0604030504040204" pitchFamily="34" charset="0"/>
                <a:ea typeface="Tahoma" panose="020B0604030504040204" pitchFamily="34" charset="0"/>
                <a:cs typeface="Tahoma" panose="020B0604030504040204" pitchFamily="34" charset="0"/>
              </a:rPr>
              <a:t>Teratoma</a:t>
            </a:r>
            <a:r>
              <a:rPr lang="en-US" sz="1400" dirty="0">
                <a:latin typeface="Tahoma" panose="020B0604030504040204" pitchFamily="34" charset="0"/>
                <a:ea typeface="Tahoma" panose="020B0604030504040204" pitchFamily="34" charset="0"/>
                <a:cs typeface="Tahoma" panose="020B0604030504040204" pitchFamily="34" charset="0"/>
              </a:rPr>
              <a:t> + </a:t>
            </a:r>
            <a:r>
              <a:rPr lang="en-US" sz="1400" dirty="0" err="1">
                <a:latin typeface="Tahoma" panose="020B0604030504040204" pitchFamily="34" charset="0"/>
                <a:ea typeface="Tahoma" panose="020B0604030504040204" pitchFamily="34" charset="0"/>
                <a:cs typeface="Tahoma" panose="020B0604030504040204" pitchFamily="34" charset="0"/>
              </a:rPr>
              <a:t>embryonal</a:t>
            </a:r>
            <a:r>
              <a:rPr lang="en-US" sz="1400" dirty="0">
                <a:latin typeface="Tahoma" panose="020B0604030504040204" pitchFamily="34" charset="0"/>
                <a:ea typeface="Tahoma" panose="020B0604030504040204" pitchFamily="34" charset="0"/>
                <a:cs typeface="Tahoma" panose="020B0604030504040204" pitchFamily="34" charset="0"/>
              </a:rPr>
              <a:t> carcinoma +/- yolk sac tumor</a:t>
            </a:r>
          </a:p>
          <a:p>
            <a:pPr lvl="1">
              <a:buFont typeface="Wingdings" panose="05000000000000000000" pitchFamily="2" charset="2"/>
              <a:buChar char="§"/>
            </a:pPr>
            <a:r>
              <a:rPr lang="en-US" sz="1400" dirty="0">
                <a:latin typeface="Tahoma" panose="020B0604030504040204" pitchFamily="34" charset="0"/>
                <a:ea typeface="Tahoma" panose="020B0604030504040204" pitchFamily="34" charset="0"/>
                <a:cs typeface="Tahoma" panose="020B0604030504040204" pitchFamily="34" charset="0"/>
              </a:rPr>
              <a:t>Seminoma + </a:t>
            </a:r>
            <a:r>
              <a:rPr lang="en-US" sz="1400" dirty="0" err="1">
                <a:latin typeface="Tahoma" panose="020B0604030504040204" pitchFamily="34" charset="0"/>
                <a:ea typeface="Tahoma" panose="020B0604030504040204" pitchFamily="34" charset="0"/>
                <a:cs typeface="Tahoma" panose="020B0604030504040204" pitchFamily="34" charset="0"/>
              </a:rPr>
              <a:t>embyronal</a:t>
            </a:r>
            <a:r>
              <a:rPr lang="en-US" sz="1400" dirty="0">
                <a:latin typeface="Tahoma" panose="020B0604030504040204" pitchFamily="34" charset="0"/>
                <a:ea typeface="Tahoma" panose="020B0604030504040204" pitchFamily="34" charset="0"/>
                <a:cs typeface="Tahoma" panose="020B0604030504040204" pitchFamily="34" charset="0"/>
              </a:rPr>
              <a:t> carcinoma</a:t>
            </a:r>
          </a:p>
        </p:txBody>
      </p:sp>
      <p:sp>
        <p:nvSpPr>
          <p:cNvPr id="11" name="Rectangle 2">
            <a:extLst>
              <a:ext uri="{FF2B5EF4-FFF2-40B4-BE49-F238E27FC236}">
                <a16:creationId xmlns:a16="http://schemas.microsoft.com/office/drawing/2014/main" id="{0C6DD20D-22C9-448F-A927-44187BE6F6A9}"/>
              </a:ext>
            </a:extLst>
          </p:cNvPr>
          <p:cNvSpPr txBox="1">
            <a:spLocks noChangeArrowheads="1"/>
          </p:cNvSpPr>
          <p:nvPr/>
        </p:nvSpPr>
        <p:spPr>
          <a:xfrm>
            <a:off x="167288" y="5686315"/>
            <a:ext cx="7076661" cy="637969"/>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900" dirty="0">
                <a:latin typeface="Tahoma" panose="020B0604030504040204" pitchFamily="34" charset="0"/>
                <a:ea typeface="Tahoma" panose="020B0604030504040204" pitchFamily="34" charset="0"/>
                <a:cs typeface="Tahoma" panose="020B0604030504040204" pitchFamily="34" charset="0"/>
              </a:rPr>
              <a:t>Clinical features of GCTs </a:t>
            </a:r>
            <a:r>
              <a:rPr lang="en-US" sz="25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Remember the combination &amp; the stain for each tumor</a:t>
            </a:r>
            <a:endParaRPr lang="en-US"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algn="l">
              <a:defRPr/>
            </a:pPr>
            <a:r>
              <a:rPr lang="en-US"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a:t>
            </a:r>
          </a:p>
        </p:txBody>
      </p:sp>
      <p:sp>
        <p:nvSpPr>
          <p:cNvPr id="12" name="Rectangle 3">
            <a:extLst>
              <a:ext uri="{FF2B5EF4-FFF2-40B4-BE49-F238E27FC236}">
                <a16:creationId xmlns:a16="http://schemas.microsoft.com/office/drawing/2014/main" id="{16887DCC-95F6-4C2B-86B7-0C7860BB782E}"/>
              </a:ext>
            </a:extLst>
          </p:cNvPr>
          <p:cNvSpPr txBox="1">
            <a:spLocks noChangeArrowheads="1"/>
          </p:cNvSpPr>
          <p:nvPr/>
        </p:nvSpPr>
        <p:spPr>
          <a:xfrm>
            <a:off x="167288" y="6121845"/>
            <a:ext cx="6523423" cy="210775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latin typeface="Tahoma" panose="020B0604030504040204" pitchFamily="34" charset="0"/>
                <a:ea typeface="Tahoma" panose="020B0604030504040204" pitchFamily="34" charset="0"/>
                <a:cs typeface="Tahoma" panose="020B0604030504040204" pitchFamily="34" charset="0"/>
              </a:rPr>
              <a:t>Present as a painless enlarging mass in the testis. Generally any solid testicular mass should be considered neoplastic.</a:t>
            </a:r>
          </a:p>
          <a:p>
            <a:r>
              <a:rPr lang="en-US" sz="1400" dirty="0">
                <a:latin typeface="Tahoma" panose="020B0604030504040204" pitchFamily="34" charset="0"/>
                <a:ea typeface="Tahoma" panose="020B0604030504040204" pitchFamily="34" charset="0"/>
                <a:cs typeface="Tahoma" panose="020B0604030504040204" pitchFamily="34" charset="0"/>
              </a:rPr>
              <a:t>Germ cell tumors secrete hormones and enzymes that can be detected in blood (HCG, AFP, and lactate dehydrogenase) </a:t>
            </a:r>
            <a:endParaRPr lang="ar-SA" sz="1400" dirty="0">
              <a:latin typeface="Tahoma" panose="020B0604030504040204" pitchFamily="34" charset="0"/>
              <a:ea typeface="Tahoma" panose="020B0604030504040204" pitchFamily="34" charset="0"/>
              <a:cs typeface="Tahoma" panose="020B0604030504040204" pitchFamily="34" charset="0"/>
            </a:endParaRPr>
          </a:p>
          <a:p>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Biopsy of a testicular tumor is associated with a risk of tumor spillage therefore it is not recommended.</a:t>
            </a:r>
            <a:r>
              <a:rPr lang="en-US" sz="14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1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never do biopsy for testicular tumors because of (tumor spillage). This spillage doesn’t happen in breast, liver or kidney.</a:t>
            </a:r>
          </a:p>
          <a:p>
            <a:r>
              <a:rPr lang="en-US" sz="1400" dirty="0">
                <a:latin typeface="Tahoma" panose="020B0604030504040204" pitchFamily="34" charset="0"/>
                <a:ea typeface="Tahoma" panose="020B0604030504040204" pitchFamily="34" charset="0"/>
                <a:cs typeface="Tahoma" panose="020B0604030504040204" pitchFamily="34" charset="0"/>
              </a:rPr>
              <a:t>The standard management of solid testicular tumors is radical orchiectomy</a:t>
            </a: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5803E3E4-11B7-4F50-8512-FF38F8A36405}"/>
              </a:ext>
            </a:extLst>
          </p:cNvPr>
          <p:cNvSpPr txBox="1"/>
          <p:nvPr/>
        </p:nvSpPr>
        <p:spPr>
          <a:xfrm>
            <a:off x="413631" y="8229600"/>
            <a:ext cx="6277080" cy="646331"/>
          </a:xfrm>
          <a:prstGeom prst="rect">
            <a:avLst/>
          </a:prstGeom>
          <a:noFill/>
          <a:ln>
            <a:solidFill>
              <a:schemeClr val="tx1">
                <a:lumMod val="95000"/>
                <a:lumOff val="5000"/>
              </a:schemeClr>
            </a:solidFill>
          </a:ln>
        </p:spPr>
        <p:txBody>
          <a:bodyPr wrap="square" rtlCol="0">
            <a:spAutoFit/>
          </a:bodyPr>
          <a:lstStyle/>
          <a:p>
            <a:r>
              <a:rPr lang="en-US" sz="1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The female doctor emphasized here that u know the tests for each just to</a:t>
            </a:r>
          </a:p>
          <a:p>
            <a:r>
              <a:rPr lang="en-US" sz="1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revise it for u    seminoma is PLAP (</a:t>
            </a:r>
            <a:r>
              <a:rPr lang="en-US" sz="1200" dirty="0" err="1">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pos</a:t>
            </a:r>
            <a:r>
              <a:rPr lang="en-US" sz="1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embryonal carcinoma is CD30 (</a:t>
            </a:r>
            <a:r>
              <a:rPr lang="en-US" sz="1200" dirty="0" err="1">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pos</a:t>
            </a:r>
            <a:r>
              <a:rPr lang="en-US" sz="1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Yolk sac tumor is Alpha </a:t>
            </a:r>
            <a:r>
              <a:rPr lang="en-US" sz="1200" dirty="0" err="1">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feto</a:t>
            </a:r>
            <a:r>
              <a:rPr lang="en-US" sz="1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protein (</a:t>
            </a:r>
            <a:r>
              <a:rPr lang="en-US" sz="1200" dirty="0" err="1">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pos</a:t>
            </a:r>
            <a:r>
              <a:rPr lang="en-US" sz="1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choriocarcinoma has HCG (</a:t>
            </a:r>
            <a:r>
              <a:rPr lang="en-US" sz="1200" dirty="0" err="1">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pos</a:t>
            </a:r>
            <a:r>
              <a:rPr lang="en-US" sz="1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a:t>
            </a:r>
          </a:p>
        </p:txBody>
      </p:sp>
      <p:sp>
        <p:nvSpPr>
          <p:cNvPr id="13" name="Rectangle 12">
            <a:extLst>
              <a:ext uri="{FF2B5EF4-FFF2-40B4-BE49-F238E27FC236}">
                <a16:creationId xmlns:a16="http://schemas.microsoft.com/office/drawing/2014/main" id="{5BCCE2F7-C786-244A-B7EF-3876D445A45E}"/>
              </a:ext>
            </a:extLst>
          </p:cNvPr>
          <p:cNvSpPr/>
          <p:nvPr/>
        </p:nvSpPr>
        <p:spPr>
          <a:xfrm>
            <a:off x="3969540" y="1796345"/>
            <a:ext cx="3429000" cy="276999"/>
          </a:xfrm>
          <a:prstGeom prst="rect">
            <a:avLst/>
          </a:prstGeom>
        </p:spPr>
        <p:txBody>
          <a:bodyPr>
            <a:spAutoFit/>
          </a:bodyPr>
          <a:lstStyle/>
          <a:p>
            <a:r>
              <a:rPr lang="en-US" sz="1200" dirty="0">
                <a:solidFill>
                  <a:srgbClr val="75923C"/>
                </a:solidFill>
                <a:latin typeface="Tahoma" panose="020B0604030504040204" pitchFamily="34" charset="0"/>
                <a:ea typeface="Tahoma" panose="020B0604030504040204" pitchFamily="34" charset="0"/>
                <a:cs typeface="Tahoma" panose="020B0604030504040204" pitchFamily="34" charset="0"/>
              </a:rPr>
              <a:t>In females mature </a:t>
            </a:r>
            <a:r>
              <a:rPr lang="en-US" sz="1200" dirty="0" err="1">
                <a:solidFill>
                  <a:srgbClr val="75923C"/>
                </a:solidFill>
                <a:latin typeface="Tahoma" panose="020B0604030504040204" pitchFamily="34" charset="0"/>
                <a:ea typeface="Tahoma" panose="020B0604030504040204" pitchFamily="34" charset="0"/>
                <a:cs typeface="Tahoma" panose="020B0604030504040204" pitchFamily="34" charset="0"/>
              </a:rPr>
              <a:t>teratomas</a:t>
            </a:r>
            <a:r>
              <a:rPr lang="en-US" sz="1200" dirty="0">
                <a:solidFill>
                  <a:srgbClr val="75923C"/>
                </a:solidFill>
                <a:latin typeface="Tahoma" panose="020B0604030504040204" pitchFamily="34" charset="0"/>
                <a:ea typeface="Tahoma" panose="020B0604030504040204" pitchFamily="34" charset="0"/>
                <a:cs typeface="Tahoma" panose="020B0604030504040204" pitchFamily="34" charset="0"/>
              </a:rPr>
              <a:t> are benign</a:t>
            </a:r>
            <a:endParaRPr lang="en-US" sz="1200" dirty="0"/>
          </a:p>
        </p:txBody>
      </p:sp>
    </p:spTree>
    <p:extLst>
      <p:ext uri="{BB962C8B-B14F-4D97-AF65-F5344CB8AC3E}">
        <p14:creationId xmlns:p14="http://schemas.microsoft.com/office/powerpoint/2010/main" val="1289569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1910A2FB-7948-43C7-8082-38E3D440BF00}"/>
              </a:ext>
            </a:extLst>
          </p:cNvPr>
          <p:cNvSpPr/>
          <p:nvPr/>
        </p:nvSpPr>
        <p:spPr>
          <a:xfrm>
            <a:off x="127000" y="558800"/>
            <a:ext cx="6515100" cy="1815882"/>
          </a:xfrm>
          <a:prstGeom prst="rect">
            <a:avLst/>
          </a:prstGeom>
        </p:spPr>
        <p:txBody>
          <a:bodyPr wrap="square">
            <a:spAutoFit/>
          </a:bodyPr>
          <a:lstStyle/>
          <a:p>
            <a:pPr marL="285750" lvl="0" indent="-285750">
              <a:buFont typeface="Arial" panose="020B0604020202020204" pitchFamily="34" charset="0"/>
              <a:buChar char="•"/>
            </a:pP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GCTs can spread by direct extension to the epididymis</a:t>
            </a: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 spermatic cord, or scrotal sac</a:t>
            </a:r>
          </a:p>
          <a:p>
            <a:pPr marL="285750" lvl="0" indent="-285750">
              <a:buFont typeface="Arial" panose="020B0604020202020204" pitchFamily="34" charset="0"/>
              <a:buChar char="•"/>
            </a:pP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Lymphatic spread is common. Retroperitoneal and para-aortic nodes are first to be involved</a:t>
            </a:r>
          </a:p>
          <a:p>
            <a:pPr marL="285750" lvl="0" indent="-285750">
              <a:buFont typeface="Arial" panose="020B0604020202020204" pitchFamily="34" charset="0"/>
              <a:buChar char="•"/>
            </a:pP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Hematogenous spread to Lung, liver, Brain, and bones.</a:t>
            </a:r>
          </a:p>
          <a:p>
            <a:pPr marL="285750" lvl="0" indent="-285750">
              <a:buFont typeface="Arial" panose="020B0604020202020204" pitchFamily="34" charset="0"/>
              <a:buChar char="•"/>
            </a:pPr>
            <a:r>
              <a:rPr lang="en-US" sz="1400" dirty="0" err="1">
                <a:solidFill>
                  <a:srgbClr val="C00000"/>
                </a:solidFill>
                <a:latin typeface="Tahoma" panose="020B0604030504040204" pitchFamily="34" charset="0"/>
                <a:ea typeface="Tahoma" panose="020B0604030504040204" pitchFamily="34" charset="0"/>
                <a:cs typeface="Tahoma" panose="020B0604030504040204" pitchFamily="34" charset="0"/>
              </a:rPr>
              <a:t>Seminomatous</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 tumors are radiosensitive.</a:t>
            </a:r>
          </a:p>
          <a:p>
            <a:pPr marL="285750" lvl="0" indent="-285750">
              <a:buFont typeface="Arial" panose="020B0604020202020204" pitchFamily="34" charset="0"/>
              <a:buChar char="•"/>
            </a:pP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Non-</a:t>
            </a:r>
            <a:r>
              <a:rPr lang="en-US" sz="1400" dirty="0" err="1">
                <a:solidFill>
                  <a:srgbClr val="C00000"/>
                </a:solidFill>
                <a:latin typeface="Tahoma" panose="020B0604030504040204" pitchFamily="34" charset="0"/>
                <a:ea typeface="Tahoma" panose="020B0604030504040204" pitchFamily="34" charset="0"/>
                <a:cs typeface="Tahoma" panose="020B0604030504040204" pitchFamily="34" charset="0"/>
              </a:rPr>
              <a:t>seminomatous</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 tumors are </a:t>
            </a:r>
            <a:r>
              <a:rPr lang="en-US" sz="1400" dirty="0" err="1">
                <a:solidFill>
                  <a:srgbClr val="C00000"/>
                </a:solidFill>
                <a:latin typeface="Tahoma" panose="020B0604030504040204" pitchFamily="34" charset="0"/>
                <a:ea typeface="Tahoma" panose="020B0604030504040204" pitchFamily="34" charset="0"/>
                <a:cs typeface="Tahoma" panose="020B0604030504040204" pitchFamily="34" charset="0"/>
              </a:rPr>
              <a:t>chemosensitive</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 and respond very well to chemotherapy</a:t>
            </a: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sp>
        <p:nvSpPr>
          <p:cNvPr id="6" name="Rectangle 2">
            <a:extLst>
              <a:ext uri="{FF2B5EF4-FFF2-40B4-BE49-F238E27FC236}">
                <a16:creationId xmlns:a16="http://schemas.microsoft.com/office/drawing/2014/main" id="{F1D5F785-1DA9-403F-A8AB-F455AA7B92FF}"/>
              </a:ext>
            </a:extLst>
          </p:cNvPr>
          <p:cNvSpPr txBox="1">
            <a:spLocks noChangeArrowheads="1"/>
          </p:cNvSpPr>
          <p:nvPr/>
        </p:nvSpPr>
        <p:spPr>
          <a:xfrm>
            <a:off x="127000" y="140145"/>
            <a:ext cx="3213100" cy="41865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1600" dirty="0">
                <a:latin typeface="Tahoma" panose="020B0604030504040204" pitchFamily="34" charset="0"/>
                <a:ea typeface="Tahoma" panose="020B0604030504040204" pitchFamily="34" charset="0"/>
                <a:cs typeface="Tahoma" panose="020B0604030504040204" pitchFamily="34" charset="0"/>
              </a:rPr>
              <a:t>Clinical features of GCTs cont..</a:t>
            </a:r>
          </a:p>
        </p:txBody>
      </p:sp>
      <p:sp>
        <p:nvSpPr>
          <p:cNvPr id="7" name="Title 2">
            <a:extLst>
              <a:ext uri="{FF2B5EF4-FFF2-40B4-BE49-F238E27FC236}">
                <a16:creationId xmlns:a16="http://schemas.microsoft.com/office/drawing/2014/main" id="{9874BC6A-B294-466C-8DEA-CE5D745CF7E6}"/>
              </a:ext>
            </a:extLst>
          </p:cNvPr>
          <p:cNvSpPr>
            <a:spLocks noGrp="1"/>
          </p:cNvSpPr>
          <p:nvPr>
            <p:ph type="title"/>
          </p:nvPr>
        </p:nvSpPr>
        <p:spPr>
          <a:xfrm>
            <a:off x="127000" y="2410784"/>
            <a:ext cx="1409700" cy="382553"/>
          </a:xfrm>
        </p:spPr>
        <p:txBody>
          <a:bodyPr>
            <a:normAutofit/>
          </a:bodyPr>
          <a:lstStyle/>
          <a:p>
            <a:pPr algn="l"/>
            <a:r>
              <a:rPr lang="en-US" sz="1600" dirty="0">
                <a:latin typeface="Tahoma" panose="020B0604030504040204" pitchFamily="34" charset="0"/>
                <a:ea typeface="Tahoma" panose="020B0604030504040204" pitchFamily="34" charset="0"/>
                <a:cs typeface="Tahoma" panose="020B0604030504040204" pitchFamily="34" charset="0"/>
              </a:rPr>
              <a:t>Prognosis</a:t>
            </a:r>
          </a:p>
        </p:txBody>
      </p:sp>
      <p:sp>
        <p:nvSpPr>
          <p:cNvPr id="8" name="Content Placeholder 1">
            <a:extLst>
              <a:ext uri="{FF2B5EF4-FFF2-40B4-BE49-F238E27FC236}">
                <a16:creationId xmlns:a16="http://schemas.microsoft.com/office/drawing/2014/main" id="{EE764187-80D9-4DE8-8F56-F3F043B42A85}"/>
              </a:ext>
            </a:extLst>
          </p:cNvPr>
          <p:cNvSpPr>
            <a:spLocks noGrp="1"/>
          </p:cNvSpPr>
          <p:nvPr>
            <p:ph sz="quarter" idx="1"/>
          </p:nvPr>
        </p:nvSpPr>
        <p:spPr>
          <a:xfrm>
            <a:off x="127000" y="2900455"/>
            <a:ext cx="6515100" cy="1348379"/>
          </a:xfrm>
        </p:spPr>
        <p:txBody>
          <a:bodyPr>
            <a:normAutofit/>
          </a:bodyPr>
          <a:lstStyle/>
          <a:p>
            <a:pPr marL="182880" indent="-182880">
              <a:defRPr/>
            </a:pPr>
            <a:r>
              <a:rPr lang="en-US" sz="1400" dirty="0">
                <a:latin typeface="Tahoma" panose="020B0604030504040204" pitchFamily="34" charset="0"/>
                <a:ea typeface="Tahoma" panose="020B0604030504040204" pitchFamily="34" charset="0"/>
                <a:cs typeface="Tahoma" panose="020B0604030504040204" pitchFamily="34" charset="0"/>
              </a:rPr>
              <a:t>More than 95% of patients with seminoma can be cured</a:t>
            </a:r>
          </a:p>
          <a:p>
            <a:pPr marL="182880" indent="-182880">
              <a:defRPr/>
            </a:pP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90% of patients with non-</a:t>
            </a:r>
            <a:r>
              <a:rPr lang="en-US" sz="1400" dirty="0" err="1">
                <a:solidFill>
                  <a:srgbClr val="C00000"/>
                </a:solidFill>
                <a:latin typeface="Tahoma" panose="020B0604030504040204" pitchFamily="34" charset="0"/>
                <a:ea typeface="Tahoma" panose="020B0604030504040204" pitchFamily="34" charset="0"/>
                <a:cs typeface="Tahoma" panose="020B0604030504040204" pitchFamily="34" charset="0"/>
              </a:rPr>
              <a:t>seminomatous</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 tumors can achieve complete remission with aggressive chemotherapy, and most can be cured</a:t>
            </a:r>
          </a:p>
          <a:p>
            <a:pPr marL="182880" indent="-182880">
              <a:defRPr/>
            </a:pPr>
            <a:r>
              <a:rPr lang="en-US" sz="1400" dirty="0">
                <a:latin typeface="Tahoma" panose="020B0604030504040204" pitchFamily="34" charset="0"/>
                <a:ea typeface="Tahoma" panose="020B0604030504040204" pitchFamily="34" charset="0"/>
                <a:cs typeface="Tahoma" panose="020B0604030504040204" pitchFamily="34" charset="0"/>
              </a:rPr>
              <a:t>The rare pure </a:t>
            </a:r>
            <a:r>
              <a:rPr lang="en-US" sz="1400" dirty="0" err="1">
                <a:latin typeface="Tahoma" panose="020B0604030504040204" pitchFamily="34" charset="0"/>
                <a:ea typeface="Tahoma" panose="020B0604030504040204" pitchFamily="34" charset="0"/>
                <a:cs typeface="Tahoma" panose="020B0604030504040204" pitchFamily="34" charset="0"/>
              </a:rPr>
              <a:t>choriocarcinoma</a:t>
            </a:r>
            <a:r>
              <a:rPr lang="en-US" sz="1400" dirty="0">
                <a:latin typeface="Tahoma" panose="020B0604030504040204" pitchFamily="34" charset="0"/>
                <a:ea typeface="Tahoma" panose="020B0604030504040204" pitchFamily="34" charset="0"/>
                <a:cs typeface="Tahoma" panose="020B0604030504040204" pitchFamily="34" charset="0"/>
              </a:rPr>
              <a:t> is the most aggressive non-</a:t>
            </a:r>
            <a:r>
              <a:rPr lang="en-US" sz="1400" dirty="0" err="1">
                <a:latin typeface="Tahoma" panose="020B0604030504040204" pitchFamily="34" charset="0"/>
                <a:ea typeface="Tahoma" panose="020B0604030504040204" pitchFamily="34" charset="0"/>
                <a:cs typeface="Tahoma" panose="020B0604030504040204" pitchFamily="34" charset="0"/>
              </a:rPr>
              <a:t>seminomatous</a:t>
            </a:r>
            <a:r>
              <a:rPr lang="en-US" sz="1400" dirty="0">
                <a:latin typeface="Tahoma" panose="020B0604030504040204" pitchFamily="34" charset="0"/>
                <a:ea typeface="Tahoma" panose="020B0604030504040204" pitchFamily="34" charset="0"/>
                <a:cs typeface="Tahoma" panose="020B0604030504040204" pitchFamily="34" charset="0"/>
              </a:rPr>
              <a:t> tumor. Pure </a:t>
            </a:r>
            <a:r>
              <a:rPr lang="en-US" sz="1400" dirty="0" err="1">
                <a:latin typeface="Tahoma" panose="020B0604030504040204" pitchFamily="34" charset="0"/>
                <a:ea typeface="Tahoma" panose="020B0604030504040204" pitchFamily="34" charset="0"/>
                <a:cs typeface="Tahoma" panose="020B0604030504040204" pitchFamily="34" charset="0"/>
              </a:rPr>
              <a:t>choriocarcinoma</a:t>
            </a:r>
            <a:r>
              <a:rPr lang="en-US" sz="1400" dirty="0">
                <a:latin typeface="Tahoma" panose="020B0604030504040204" pitchFamily="34" charset="0"/>
                <a:ea typeface="Tahoma" panose="020B0604030504040204" pitchFamily="34" charset="0"/>
                <a:cs typeface="Tahoma" panose="020B0604030504040204" pitchFamily="34" charset="0"/>
              </a:rPr>
              <a:t> has a poor prognosis</a:t>
            </a:r>
          </a:p>
          <a:p>
            <a:pPr marL="182880" indent="-182880">
              <a:defRPr/>
            </a:pPr>
            <a:endParaRPr lang="en-US" sz="1400" dirty="0">
              <a:latin typeface="Tahoma" panose="020B0604030504040204" pitchFamily="34" charset="0"/>
              <a:ea typeface="Tahoma" panose="020B0604030504040204" pitchFamily="34" charset="0"/>
              <a:cs typeface="Tahoma" panose="020B0604030504040204" pitchFamily="34" charset="0"/>
            </a:endParaRPr>
          </a:p>
          <a:p>
            <a:pPr marL="182880" indent="-182880">
              <a:defRPr/>
            </a:pPr>
            <a:endParaRPr lang="en-US" sz="1400" dirty="0">
              <a:latin typeface="Tahoma" panose="020B0604030504040204" pitchFamily="34" charset="0"/>
              <a:ea typeface="Tahoma" panose="020B0604030504040204" pitchFamily="34" charset="0"/>
              <a:cs typeface="Tahoma" panose="020B0604030504040204" pitchFamily="34" charset="0"/>
            </a:endParaRPr>
          </a:p>
          <a:p>
            <a:pPr marL="182880" indent="-182880">
              <a:defRPr/>
            </a:pPr>
            <a:endParaRPr lang="en-US" sz="1400" dirty="0">
              <a:latin typeface="Tahoma" panose="020B0604030504040204" pitchFamily="34" charset="0"/>
              <a:ea typeface="Tahoma" panose="020B0604030504040204" pitchFamily="34" charset="0"/>
              <a:cs typeface="Tahoma" panose="020B0604030504040204" pitchFamily="34" charset="0"/>
            </a:endParaRPr>
          </a:p>
          <a:p>
            <a:pPr marL="182880" indent="-182880">
              <a:defRPr/>
            </a:pPr>
            <a:endParaRPr lang="ar-SA"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9" name="مستطيل 8">
            <a:extLst>
              <a:ext uri="{FF2B5EF4-FFF2-40B4-BE49-F238E27FC236}">
                <a16:creationId xmlns:a16="http://schemas.microsoft.com/office/drawing/2014/main" id="{E4FD6C31-0B82-44E9-90B5-8783A107AC21}"/>
              </a:ext>
            </a:extLst>
          </p:cNvPr>
          <p:cNvSpPr/>
          <p:nvPr/>
        </p:nvSpPr>
        <p:spPr>
          <a:xfrm>
            <a:off x="0" y="5331078"/>
            <a:ext cx="6858000" cy="646331"/>
          </a:xfrm>
          <a:prstGeom prst="rect">
            <a:avLst/>
          </a:prstGeom>
        </p:spPr>
        <p:txBody>
          <a:bodyPr wrap="square">
            <a:spAutoFit/>
          </a:bodyPr>
          <a:lstStyle/>
          <a:p>
            <a:r>
              <a:rPr lang="en-US" altLang="en-US" dirty="0">
                <a:solidFill>
                  <a:srgbClr val="C00000"/>
                </a:solidFill>
                <a:latin typeface="Tahoma" panose="020B0604030504040204" pitchFamily="34" charset="0"/>
                <a:ea typeface="Tahoma" panose="020B0604030504040204" pitchFamily="34" charset="0"/>
                <a:cs typeface="Tahoma" panose="020B0604030504040204" pitchFamily="34" charset="0"/>
              </a:rPr>
              <a:t>Summary Difference between seminoma and non-</a:t>
            </a:r>
            <a:r>
              <a:rPr lang="en-US" altLang="en-US" dirty="0" err="1">
                <a:solidFill>
                  <a:srgbClr val="C00000"/>
                </a:solidFill>
                <a:latin typeface="Tahoma" panose="020B0604030504040204" pitchFamily="34" charset="0"/>
                <a:ea typeface="Tahoma" panose="020B0604030504040204" pitchFamily="34" charset="0"/>
                <a:cs typeface="Tahoma" panose="020B0604030504040204" pitchFamily="34" charset="0"/>
              </a:rPr>
              <a:t>seminomatous</a:t>
            </a:r>
            <a:r>
              <a:rPr lang="en-US" altLang="en-US" dirty="0">
                <a:solidFill>
                  <a:srgbClr val="C00000"/>
                </a:solidFill>
                <a:latin typeface="Tahoma" panose="020B0604030504040204" pitchFamily="34" charset="0"/>
                <a:ea typeface="Tahoma" panose="020B0604030504040204" pitchFamily="34" charset="0"/>
                <a:cs typeface="Tahoma" panose="020B0604030504040204" pitchFamily="34" charset="0"/>
              </a:rPr>
              <a:t> GCTs</a:t>
            </a:r>
            <a:endParaRPr lang="ar-SA" altLang="en-US"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جدول 9">
            <a:extLst>
              <a:ext uri="{FF2B5EF4-FFF2-40B4-BE49-F238E27FC236}">
                <a16:creationId xmlns:a16="http://schemas.microsoft.com/office/drawing/2014/main" id="{8FAE5B09-1FF7-48AB-BC3F-AAB2ACDACDF1}"/>
              </a:ext>
            </a:extLst>
          </p:cNvPr>
          <p:cNvGraphicFramePr>
            <a:graphicFrameLocks noGrp="1"/>
          </p:cNvGraphicFramePr>
          <p:nvPr>
            <p:extLst>
              <p:ext uri="{D42A27DB-BD31-4B8C-83A1-F6EECF244321}">
                <p14:modId xmlns:p14="http://schemas.microsoft.com/office/powerpoint/2010/main" val="767605512"/>
              </p:ext>
            </p:extLst>
          </p:nvPr>
        </p:nvGraphicFramePr>
        <p:xfrm>
          <a:off x="0" y="5977409"/>
          <a:ext cx="6858000" cy="2225040"/>
        </p:xfrm>
        <a:graphic>
          <a:graphicData uri="http://schemas.openxmlformats.org/drawingml/2006/table">
            <a:tbl>
              <a:tblPr rtl="1" firstRow="1" bandRow="1">
                <a:tableStyleId>{5940675A-B579-460E-94D1-54222C63F5DA}</a:tableStyleId>
              </a:tblPr>
              <a:tblGrid>
                <a:gridCol w="4832350">
                  <a:extLst>
                    <a:ext uri="{9D8B030D-6E8A-4147-A177-3AD203B41FA5}">
                      <a16:colId xmlns:a16="http://schemas.microsoft.com/office/drawing/2014/main" val="152115607"/>
                    </a:ext>
                  </a:extLst>
                </a:gridCol>
                <a:gridCol w="2025650">
                  <a:extLst>
                    <a:ext uri="{9D8B030D-6E8A-4147-A177-3AD203B41FA5}">
                      <a16:colId xmlns:a16="http://schemas.microsoft.com/office/drawing/2014/main" val="3852443658"/>
                    </a:ext>
                  </a:extLst>
                </a:gridCol>
              </a:tblGrid>
              <a:tr h="370840">
                <a:tc>
                  <a:txBody>
                    <a:bodyPr/>
                    <a:lstStyle/>
                    <a:p>
                      <a:pPr rtl="1"/>
                      <a:r>
                        <a:rPr lang="en-US" altLang="en-US" dirty="0">
                          <a:latin typeface="Tahoma" panose="020B0604030504040204" pitchFamily="34" charset="0"/>
                          <a:ea typeface="Tahoma" panose="020B0604030504040204" pitchFamily="34" charset="0"/>
                          <a:cs typeface="Tahoma" panose="020B0604030504040204" pitchFamily="34" charset="0"/>
                        </a:rPr>
                        <a:t>non-</a:t>
                      </a:r>
                      <a:r>
                        <a:rPr lang="en-US" altLang="en-US" dirty="0" err="1">
                          <a:latin typeface="Tahoma" panose="020B0604030504040204" pitchFamily="34" charset="0"/>
                          <a:ea typeface="Tahoma" panose="020B0604030504040204" pitchFamily="34" charset="0"/>
                          <a:cs typeface="Tahoma" panose="020B0604030504040204" pitchFamily="34" charset="0"/>
                        </a:rPr>
                        <a:t>seminomatous</a:t>
                      </a:r>
                      <a:r>
                        <a:rPr lang="en-US" altLang="en-US" dirty="0">
                          <a:latin typeface="Tahoma" panose="020B0604030504040204" pitchFamily="34" charset="0"/>
                          <a:ea typeface="Tahoma" panose="020B0604030504040204" pitchFamily="34" charset="0"/>
                          <a:cs typeface="Tahoma" panose="020B0604030504040204" pitchFamily="34" charset="0"/>
                        </a:rPr>
                        <a:t> GCTs</a:t>
                      </a:r>
                      <a:endParaRPr lang="ar-SA" dirty="0"/>
                    </a:p>
                  </a:txBody>
                  <a:tcPr/>
                </a:tc>
                <a:tc>
                  <a:txBody>
                    <a:bodyPr/>
                    <a:lstStyle/>
                    <a:p>
                      <a:pPr rtl="1"/>
                      <a:r>
                        <a:rPr lang="en-US" altLang="en-US" dirty="0">
                          <a:latin typeface="Tahoma" panose="020B0604030504040204" pitchFamily="34" charset="0"/>
                          <a:ea typeface="Tahoma" panose="020B0604030504040204" pitchFamily="34" charset="0"/>
                          <a:cs typeface="Tahoma" panose="020B0604030504040204" pitchFamily="34" charset="0"/>
                        </a:rPr>
                        <a:t>seminomas</a:t>
                      </a:r>
                      <a:endParaRPr lang="ar-SA" dirty="0"/>
                    </a:p>
                  </a:txBody>
                  <a:tcPr/>
                </a:tc>
                <a:extLst>
                  <a:ext uri="{0D108BD9-81ED-4DB2-BD59-A6C34878D82A}">
                    <a16:rowId xmlns:a16="http://schemas.microsoft.com/office/drawing/2014/main" val="416548228"/>
                  </a:ext>
                </a:extLst>
              </a:tr>
              <a:tr h="370840">
                <a:tc>
                  <a:txBody>
                    <a:bodyPr/>
                    <a:lstStyle/>
                    <a:p>
                      <a:pPr rtl="1"/>
                      <a:r>
                        <a:rPr lang="en-US" dirty="0" err="1"/>
                        <a:t>Embryonal,yolk</a:t>
                      </a:r>
                      <a:r>
                        <a:rPr lang="en-US" dirty="0"/>
                        <a:t> sac , </a:t>
                      </a:r>
                      <a:r>
                        <a:rPr lang="en-US" dirty="0" err="1"/>
                        <a:t>Choriocarsinoma,teratoma</a:t>
                      </a:r>
                      <a:endParaRPr lang="ar-SA" dirty="0"/>
                    </a:p>
                  </a:txBody>
                  <a:tcPr/>
                </a:tc>
                <a:tc>
                  <a:txBody>
                    <a:bodyPr/>
                    <a:lstStyle/>
                    <a:p>
                      <a:pPr rtl="1"/>
                      <a:r>
                        <a:rPr lang="en-US" altLang="en-US" dirty="0">
                          <a:latin typeface="Tahoma" panose="020B0604030504040204" pitchFamily="34" charset="0"/>
                          <a:ea typeface="Tahoma" panose="020B0604030504040204" pitchFamily="34" charset="0"/>
                          <a:cs typeface="Tahoma" panose="020B0604030504040204" pitchFamily="34" charset="0"/>
                        </a:rPr>
                        <a:t>seminoma</a:t>
                      </a:r>
                      <a:endParaRPr lang="ar-SA" dirty="0"/>
                    </a:p>
                  </a:txBody>
                  <a:tcPr/>
                </a:tc>
                <a:extLst>
                  <a:ext uri="{0D108BD9-81ED-4DB2-BD59-A6C34878D82A}">
                    <a16:rowId xmlns:a16="http://schemas.microsoft.com/office/drawing/2014/main" val="158289369"/>
                  </a:ext>
                </a:extLst>
              </a:tr>
              <a:tr h="370840">
                <a:tc>
                  <a:txBody>
                    <a:bodyPr/>
                    <a:lstStyle/>
                    <a:p>
                      <a:pPr rtl="1"/>
                      <a:r>
                        <a:rPr lang="en-US" dirty="0"/>
                        <a:t>Not radiosensitive</a:t>
                      </a:r>
                      <a:endParaRPr lang="ar-SA" dirty="0"/>
                    </a:p>
                  </a:txBody>
                  <a:tcPr/>
                </a:tc>
                <a:tc>
                  <a:txBody>
                    <a:bodyPr/>
                    <a:lstStyle/>
                    <a:p>
                      <a:pPr rtl="1"/>
                      <a:r>
                        <a:rPr lang="en-US" dirty="0"/>
                        <a:t>radiosensitive</a:t>
                      </a:r>
                      <a:endParaRPr lang="ar-SA" dirty="0"/>
                    </a:p>
                  </a:txBody>
                  <a:tcPr/>
                </a:tc>
                <a:extLst>
                  <a:ext uri="{0D108BD9-81ED-4DB2-BD59-A6C34878D82A}">
                    <a16:rowId xmlns:a16="http://schemas.microsoft.com/office/drawing/2014/main" val="2804086326"/>
                  </a:ext>
                </a:extLst>
              </a:tr>
              <a:tr h="370840">
                <a:tc>
                  <a:txBody>
                    <a:bodyPr/>
                    <a:lstStyle/>
                    <a:p>
                      <a:pPr rtl="1"/>
                      <a:r>
                        <a:rPr lang="en-US" dirty="0" err="1"/>
                        <a:t>Chemosensitive</a:t>
                      </a:r>
                      <a:endParaRPr lang="ar-SA" dirty="0"/>
                    </a:p>
                  </a:txBody>
                  <a:tcPr/>
                </a:tc>
                <a:tc>
                  <a:txBody>
                    <a:bodyPr/>
                    <a:lstStyle/>
                    <a:p>
                      <a:pPr rtl="1"/>
                      <a:r>
                        <a:rPr lang="en-US" dirty="0" err="1"/>
                        <a:t>Chemosensitive</a:t>
                      </a:r>
                      <a:r>
                        <a:rPr lang="en-US" dirty="0"/>
                        <a:t> </a:t>
                      </a:r>
                      <a:endParaRPr lang="ar-SA" dirty="0"/>
                    </a:p>
                  </a:txBody>
                  <a:tcPr/>
                </a:tc>
                <a:extLst>
                  <a:ext uri="{0D108BD9-81ED-4DB2-BD59-A6C34878D82A}">
                    <a16:rowId xmlns:a16="http://schemas.microsoft.com/office/drawing/2014/main" val="1849610136"/>
                  </a:ext>
                </a:extLst>
              </a:tr>
              <a:tr h="370840">
                <a:tc>
                  <a:txBody>
                    <a:bodyPr/>
                    <a:lstStyle/>
                    <a:p>
                      <a:pPr rtl="1"/>
                      <a:r>
                        <a:rPr lang="en-US" dirty="0"/>
                        <a:t>Early metastases to retroperitoneal lymph nodes</a:t>
                      </a:r>
                      <a:endParaRPr lang="ar-SA" dirty="0"/>
                    </a:p>
                  </a:txBody>
                  <a:tcPr/>
                </a:tc>
                <a:tc>
                  <a:txBody>
                    <a:bodyPr/>
                    <a:lstStyle/>
                    <a:p>
                      <a:pPr rtl="1"/>
                      <a:r>
                        <a:rPr lang="en-US" dirty="0"/>
                        <a:t>Late metastasis</a:t>
                      </a:r>
                      <a:endParaRPr lang="ar-SA" dirty="0"/>
                    </a:p>
                  </a:txBody>
                  <a:tcPr/>
                </a:tc>
                <a:extLst>
                  <a:ext uri="{0D108BD9-81ED-4DB2-BD59-A6C34878D82A}">
                    <a16:rowId xmlns:a16="http://schemas.microsoft.com/office/drawing/2014/main" val="2772764450"/>
                  </a:ext>
                </a:extLst>
              </a:tr>
              <a:tr h="370840">
                <a:tc>
                  <a:txBody>
                    <a:bodyPr/>
                    <a:lstStyle/>
                    <a:p>
                      <a:pPr rtl="1"/>
                      <a:r>
                        <a:rPr lang="en-US" dirty="0"/>
                        <a:t>More </a:t>
                      </a:r>
                      <a:r>
                        <a:rPr lang="en-US" dirty="0" err="1"/>
                        <a:t>addressive</a:t>
                      </a:r>
                      <a:r>
                        <a:rPr lang="en-US" dirty="0"/>
                        <a:t> </a:t>
                      </a:r>
                      <a:endParaRPr lang="ar-SA" dirty="0"/>
                    </a:p>
                  </a:txBody>
                  <a:tcPr/>
                </a:tc>
                <a:tc>
                  <a:txBody>
                    <a:bodyPr/>
                    <a:lstStyle/>
                    <a:p>
                      <a:pPr rtl="1"/>
                      <a:r>
                        <a:rPr lang="en-US" dirty="0"/>
                        <a:t>Excellent prognosis</a:t>
                      </a:r>
                      <a:endParaRPr lang="ar-SA" dirty="0"/>
                    </a:p>
                  </a:txBody>
                  <a:tcPr/>
                </a:tc>
                <a:extLst>
                  <a:ext uri="{0D108BD9-81ED-4DB2-BD59-A6C34878D82A}">
                    <a16:rowId xmlns:a16="http://schemas.microsoft.com/office/drawing/2014/main" val="2004247869"/>
                  </a:ext>
                </a:extLst>
              </a:tr>
            </a:tbl>
          </a:graphicData>
        </a:graphic>
      </p:graphicFrame>
      <p:sp>
        <p:nvSpPr>
          <p:cNvPr id="11" name="Rectangle 10">
            <a:extLst>
              <a:ext uri="{FF2B5EF4-FFF2-40B4-BE49-F238E27FC236}">
                <a16:creationId xmlns:a16="http://schemas.microsoft.com/office/drawing/2014/main" id="{3F9A8A04-69C6-F243-B4D2-27493DD46FFC}"/>
              </a:ext>
            </a:extLst>
          </p:cNvPr>
          <p:cNvSpPr/>
          <p:nvPr/>
        </p:nvSpPr>
        <p:spPr>
          <a:xfrm>
            <a:off x="831850" y="4223083"/>
            <a:ext cx="4838700" cy="523220"/>
          </a:xfrm>
          <a:prstGeom prst="rect">
            <a:avLst/>
          </a:prstGeom>
        </p:spPr>
        <p:txBody>
          <a:bodyPr wrap="square">
            <a:spAutoFit/>
          </a:bodyPr>
          <a:lstStyle/>
          <a:p>
            <a:r>
              <a:rPr lang="en-US" sz="1400" dirty="0">
                <a:solidFill>
                  <a:srgbClr val="75923C"/>
                </a:solidFill>
                <a:latin typeface="Tahoma" panose="020B0604030504040204" pitchFamily="34" charset="0"/>
                <a:ea typeface="Tahoma" panose="020B0604030504040204" pitchFamily="34" charset="0"/>
                <a:cs typeface="Tahoma" panose="020B0604030504040204" pitchFamily="34" charset="0"/>
              </a:rPr>
              <a:t>Even though </a:t>
            </a:r>
            <a:r>
              <a:rPr lang="en-US" sz="1400" dirty="0" err="1">
                <a:solidFill>
                  <a:srgbClr val="75923C"/>
                </a:solidFill>
                <a:latin typeface="Tahoma" panose="020B0604030504040204" pitchFamily="34" charset="0"/>
                <a:ea typeface="Tahoma" panose="020B0604030504040204" pitchFamily="34" charset="0"/>
                <a:cs typeface="Tahoma" panose="020B0604030504040204" pitchFamily="34" charset="0"/>
              </a:rPr>
              <a:t>choriocarcinoma</a:t>
            </a:r>
            <a:r>
              <a:rPr lang="en-US" sz="1400" dirty="0">
                <a:solidFill>
                  <a:srgbClr val="75923C"/>
                </a:solidFill>
                <a:latin typeface="Tahoma" panose="020B0604030504040204" pitchFamily="34" charset="0"/>
                <a:ea typeface="Tahoma" panose="020B0604030504040204" pitchFamily="34" charset="0"/>
                <a:cs typeface="Tahoma" panose="020B0604030504040204" pitchFamily="34" charset="0"/>
              </a:rPr>
              <a:t> is very hard to manage the good thing is in the testes it has very little components.</a:t>
            </a:r>
            <a:endParaRPr lang="en-US" sz="1400" dirty="0"/>
          </a:p>
        </p:txBody>
      </p:sp>
    </p:spTree>
    <p:extLst>
      <p:ext uri="{BB962C8B-B14F-4D97-AF65-F5344CB8AC3E}">
        <p14:creationId xmlns:p14="http://schemas.microsoft.com/office/powerpoint/2010/main" val="711331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F12F5-314D-49FA-AB7E-723C9714FDE1}"/>
              </a:ext>
            </a:extLst>
          </p:cNvPr>
          <p:cNvSpPr>
            <a:spLocks noGrp="1"/>
          </p:cNvSpPr>
          <p:nvPr>
            <p:ph type="title"/>
          </p:nvPr>
        </p:nvSpPr>
        <p:spPr>
          <a:xfrm>
            <a:off x="342900" y="366185"/>
            <a:ext cx="6172200" cy="693181"/>
          </a:xfrm>
        </p:spPr>
        <p:txBody>
          <a:bodyPr>
            <a:noAutofit/>
          </a:bodyPr>
          <a:lstStyle/>
          <a:p>
            <a:pPr algn="l"/>
            <a:r>
              <a:rPr lang="en-US" sz="3200" dirty="0">
                <a:latin typeface="Tahoma" panose="020B0604030504040204" pitchFamily="34" charset="0"/>
                <a:ea typeface="Tahoma" panose="020B0604030504040204" pitchFamily="34" charset="0"/>
                <a:cs typeface="Tahoma" panose="020B0604030504040204" pitchFamily="34" charset="0"/>
              </a:rPr>
              <a:t>Summary</a:t>
            </a:r>
          </a:p>
        </p:txBody>
      </p:sp>
      <p:sp>
        <p:nvSpPr>
          <p:cNvPr id="3" name="Content Placeholder 2">
            <a:extLst>
              <a:ext uri="{FF2B5EF4-FFF2-40B4-BE49-F238E27FC236}">
                <a16:creationId xmlns:a16="http://schemas.microsoft.com/office/drawing/2014/main" id="{7CF654EF-073C-4F98-AF46-194FB7BCF07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CD58155-0A3E-428D-BB82-03CAF9459699}"/>
              </a:ext>
            </a:extLst>
          </p:cNvPr>
          <p:cNvPicPr/>
          <p:nvPr/>
        </p:nvPicPr>
        <p:blipFill rotWithShape="1">
          <a:blip r:embed="rId2"/>
          <a:srcRect l="32051" t="22564" r="33077" b="11590"/>
          <a:stretch/>
        </p:blipFill>
        <p:spPr bwMode="auto">
          <a:xfrm>
            <a:off x="0" y="1059366"/>
            <a:ext cx="6858000" cy="80846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4671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17727-5335-4B96-89C3-4381FD0D5F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0219C0-6273-4421-A01F-D8018118DE3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EB186DE-1AF7-4F36-BE12-AE8CC67FED61}"/>
              </a:ext>
            </a:extLst>
          </p:cNvPr>
          <p:cNvPicPr/>
          <p:nvPr/>
        </p:nvPicPr>
        <p:blipFill rotWithShape="1">
          <a:blip r:embed="rId2"/>
          <a:srcRect l="33974" t="61744" r="34615" b="19795"/>
          <a:stretch/>
        </p:blipFill>
        <p:spPr bwMode="auto">
          <a:xfrm>
            <a:off x="156210" y="657922"/>
            <a:ext cx="6545580" cy="87091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4675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236D3D-518C-4836-9960-FD4FAFBAA491}"/>
              </a:ext>
            </a:extLst>
          </p:cNvPr>
          <p:cNvSpPr txBox="1"/>
          <p:nvPr/>
        </p:nvSpPr>
        <p:spPr>
          <a:xfrm>
            <a:off x="225085" y="590839"/>
            <a:ext cx="6407833" cy="8710077"/>
          </a:xfrm>
          <a:prstGeom prst="rect">
            <a:avLst/>
          </a:prstGeom>
          <a:noFill/>
        </p:spPr>
        <p:txBody>
          <a:bodyPr wrap="square" rtlCol="1">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1- Which of the following is False regarding Inflammatory lesion of the testis and epididymis? </a:t>
            </a:r>
          </a:p>
          <a:p>
            <a:r>
              <a:rPr lang="en-US" sz="1400" dirty="0">
                <a:latin typeface="Tahoma" panose="020B0604030504040204" pitchFamily="34" charset="0"/>
                <a:ea typeface="Tahoma" panose="020B0604030504040204" pitchFamily="34" charset="0"/>
                <a:cs typeface="Tahoma" panose="020B0604030504040204" pitchFamily="34" charset="0"/>
              </a:rPr>
              <a:t>A- Epididymitis is more common than orchitis.</a:t>
            </a:r>
          </a:p>
          <a:p>
            <a:r>
              <a:rPr lang="en-US" sz="1400" dirty="0">
                <a:latin typeface="Tahoma" panose="020B0604030504040204" pitchFamily="34" charset="0"/>
                <a:ea typeface="Tahoma" panose="020B0604030504040204" pitchFamily="34" charset="0"/>
                <a:cs typeface="Tahoma" panose="020B0604030504040204" pitchFamily="34" charset="0"/>
              </a:rPr>
              <a:t>B- Commonly related to blood infections.</a:t>
            </a:r>
          </a:p>
          <a:p>
            <a:r>
              <a:rPr lang="en-US" sz="1400" dirty="0">
                <a:latin typeface="Tahoma" panose="020B0604030504040204" pitchFamily="34" charset="0"/>
                <a:ea typeface="Tahoma" panose="020B0604030504040204" pitchFamily="34" charset="0"/>
                <a:cs typeface="Tahoma" panose="020B0604030504040204" pitchFamily="34" charset="0"/>
              </a:rPr>
              <a:t>C- Orchitis rarely occurs in children.</a:t>
            </a:r>
          </a:p>
          <a:p>
            <a:r>
              <a:rPr lang="en-US" sz="1400" dirty="0">
                <a:latin typeface="Tahoma" panose="020B0604030504040204" pitchFamily="34" charset="0"/>
                <a:ea typeface="Tahoma" panose="020B0604030504040204" pitchFamily="34" charset="0"/>
                <a:cs typeface="Tahoma" panose="020B0604030504040204" pitchFamily="34" charset="0"/>
              </a:rPr>
              <a:t>D- Granulomatous inflammation of the testis is commonly caused by TB.</a:t>
            </a:r>
          </a:p>
          <a:p>
            <a:r>
              <a:rPr lang="en-US"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ANS: B, commonly related to urinary tract infection.</a:t>
            </a:r>
          </a:p>
          <a:p>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400" dirty="0">
                <a:latin typeface="Tahoma" panose="020B0604030504040204" pitchFamily="34" charset="0"/>
                <a:ea typeface="Tahoma" panose="020B0604030504040204" pitchFamily="34" charset="0"/>
                <a:cs typeface="Tahoma" panose="020B0604030504040204" pitchFamily="34" charset="0"/>
              </a:rPr>
              <a:t>2- A-26-year old male came to the hospital with a right testicular mass and history of cryptorchidism. which of the following is most likely diagnosis?</a:t>
            </a:r>
          </a:p>
          <a:p>
            <a:r>
              <a:rPr lang="en-US" sz="1400" dirty="0">
                <a:latin typeface="Tahoma" panose="020B0604030504040204" pitchFamily="34" charset="0"/>
                <a:ea typeface="Tahoma" panose="020B0604030504040204" pitchFamily="34" charset="0"/>
                <a:cs typeface="Tahoma" panose="020B0604030504040204" pitchFamily="34" charset="0"/>
              </a:rPr>
              <a:t>A- Sex cord tumors.</a:t>
            </a:r>
          </a:p>
          <a:p>
            <a:r>
              <a:rPr lang="en-US" sz="1400" dirty="0">
                <a:latin typeface="Tahoma" panose="020B0604030504040204" pitchFamily="34" charset="0"/>
                <a:ea typeface="Tahoma" panose="020B0604030504040204" pitchFamily="34" charset="0"/>
                <a:cs typeface="Tahoma" panose="020B0604030504040204" pitchFamily="34" charset="0"/>
              </a:rPr>
              <a:t>B- Germ cell tumors. </a:t>
            </a:r>
          </a:p>
          <a:p>
            <a:r>
              <a:rPr lang="en-US" sz="1400" dirty="0">
                <a:latin typeface="Tahoma" panose="020B0604030504040204" pitchFamily="34" charset="0"/>
                <a:ea typeface="Tahoma" panose="020B0604030504040204" pitchFamily="34" charset="0"/>
                <a:cs typeface="Tahoma" panose="020B0604030504040204" pitchFamily="34" charset="0"/>
              </a:rPr>
              <a:t>C- Tuberculoma of the </a:t>
            </a:r>
            <a:r>
              <a:rPr lang="en-US" sz="1400" dirty="0" err="1">
                <a:latin typeface="Tahoma" panose="020B0604030504040204" pitchFamily="34" charset="0"/>
                <a:ea typeface="Tahoma" panose="020B0604030504040204" pitchFamily="34" charset="0"/>
                <a:cs typeface="Tahoma" panose="020B0604030504040204" pitchFamily="34" charset="0"/>
              </a:rPr>
              <a:t>intrascrotal</a:t>
            </a:r>
            <a:r>
              <a:rPr lang="en-US" sz="1400" dirty="0">
                <a:latin typeface="Tahoma" panose="020B0604030504040204" pitchFamily="34" charset="0"/>
                <a:ea typeface="Tahoma" panose="020B0604030504040204" pitchFamily="34" charset="0"/>
                <a:cs typeface="Tahoma" panose="020B0604030504040204" pitchFamily="34" charset="0"/>
              </a:rPr>
              <a:t> cord. </a:t>
            </a:r>
          </a:p>
          <a:p>
            <a:r>
              <a:rPr lang="en-US" sz="1400" dirty="0">
                <a:latin typeface="Tahoma" panose="020B0604030504040204" pitchFamily="34" charset="0"/>
                <a:ea typeface="Tahoma" panose="020B0604030504040204" pitchFamily="34" charset="0"/>
                <a:cs typeface="Tahoma" panose="020B0604030504040204" pitchFamily="34" charset="0"/>
              </a:rPr>
              <a:t>D- Vascular aneurysm.</a:t>
            </a:r>
          </a:p>
          <a:p>
            <a:r>
              <a:rPr lang="en-US"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ANS: B</a:t>
            </a:r>
          </a:p>
          <a:p>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400" dirty="0">
                <a:latin typeface="Tahoma" panose="020B0604030504040204" pitchFamily="34" charset="0"/>
                <a:ea typeface="Tahoma" panose="020B0604030504040204" pitchFamily="34" charset="0"/>
                <a:cs typeface="Tahoma" panose="020B0604030504040204" pitchFamily="34" charset="0"/>
              </a:rPr>
              <a:t>3- A 26-year-old man has occasionally felt pain in the scrotum for the past 3 months. An ultrasound scan shows a 1.5-cm mass within the right testis. A right orchiectomy is performed, and gross examination shows the mass to be hemorrhagic and soft. A retroperitoneal lymph node dissection is done. Microscopic examination shows that areas of viable tumor are composed of cuboidal cells intermingled with large eosinophilic syncytial cells containing multiple dark, pleomorphic nuclei. Immunohistochemical staining of</a:t>
            </a:r>
          </a:p>
          <a:p>
            <a:r>
              <a:rPr lang="en-US" sz="1400" dirty="0">
                <a:latin typeface="Tahoma" panose="020B0604030504040204" pitchFamily="34" charset="0"/>
                <a:ea typeface="Tahoma" panose="020B0604030504040204" pitchFamily="34" charset="0"/>
                <a:cs typeface="Tahoma" panose="020B0604030504040204" pitchFamily="34" charset="0"/>
              </a:rPr>
              <a:t>syncytial cells is most likely to be positive for which of the</a:t>
            </a:r>
          </a:p>
          <a:p>
            <a:r>
              <a:rPr lang="en-US" sz="1400" dirty="0">
                <a:latin typeface="Tahoma" panose="020B0604030504040204" pitchFamily="34" charset="0"/>
                <a:ea typeface="Tahoma" panose="020B0604030504040204" pitchFamily="34" charset="0"/>
                <a:cs typeface="Tahoma" panose="020B0604030504040204" pitchFamily="34" charset="0"/>
              </a:rPr>
              <a:t>following?</a:t>
            </a:r>
          </a:p>
          <a:p>
            <a:r>
              <a:rPr lang="en-US" sz="1400" dirty="0">
                <a:latin typeface="Tahoma" panose="020B0604030504040204" pitchFamily="34" charset="0"/>
                <a:ea typeface="Tahoma" panose="020B0604030504040204" pitchFamily="34" charset="0"/>
                <a:cs typeface="Tahoma" panose="020B0604030504040204" pitchFamily="34" charset="0"/>
              </a:rPr>
              <a:t>A- </a:t>
            </a:r>
            <a:r>
              <a:rPr lang="el-GR" sz="1400" dirty="0">
                <a:latin typeface="Tahoma" panose="020B0604030504040204" pitchFamily="34" charset="0"/>
                <a:ea typeface="Tahoma" panose="020B0604030504040204" pitchFamily="34" charset="0"/>
                <a:cs typeface="Tahoma" panose="020B0604030504040204" pitchFamily="34" charset="0"/>
              </a:rPr>
              <a:t>α-</a:t>
            </a:r>
            <a:r>
              <a:rPr lang="en-US" sz="1400" dirty="0">
                <a:latin typeface="Tahoma" panose="020B0604030504040204" pitchFamily="34" charset="0"/>
                <a:ea typeface="Tahoma" panose="020B0604030504040204" pitchFamily="34" charset="0"/>
                <a:cs typeface="Tahoma" panose="020B0604030504040204" pitchFamily="34" charset="0"/>
              </a:rPr>
              <a:t>Fetoprotein.</a:t>
            </a:r>
          </a:p>
          <a:p>
            <a:r>
              <a:rPr lang="en-US" sz="1400" dirty="0">
                <a:latin typeface="Tahoma" panose="020B0604030504040204" pitchFamily="34" charset="0"/>
                <a:ea typeface="Tahoma" panose="020B0604030504040204" pitchFamily="34" charset="0"/>
                <a:cs typeface="Tahoma" panose="020B0604030504040204" pitchFamily="34" charset="0"/>
              </a:rPr>
              <a:t>B- CD20.</a:t>
            </a:r>
          </a:p>
          <a:p>
            <a:r>
              <a:rPr lang="en-US" sz="1400" dirty="0">
                <a:latin typeface="Tahoma" panose="020B0604030504040204" pitchFamily="34" charset="0"/>
                <a:ea typeface="Tahoma" panose="020B0604030504040204" pitchFamily="34" charset="0"/>
                <a:cs typeface="Tahoma" panose="020B0604030504040204" pitchFamily="34" charset="0"/>
              </a:rPr>
              <a:t>C- Carcinoembryonic antigen.</a:t>
            </a:r>
          </a:p>
          <a:p>
            <a:r>
              <a:rPr lang="en-US" sz="1400" dirty="0">
                <a:latin typeface="Tahoma" panose="020B0604030504040204" pitchFamily="34" charset="0"/>
                <a:ea typeface="Tahoma" panose="020B0604030504040204" pitchFamily="34" charset="0"/>
                <a:cs typeface="Tahoma" panose="020B0604030504040204" pitchFamily="34" charset="0"/>
              </a:rPr>
              <a:t>D- Human chorionic gonadotropin.</a:t>
            </a:r>
          </a:p>
          <a:p>
            <a:r>
              <a:rPr lang="en-US"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ANS: D</a:t>
            </a:r>
          </a:p>
          <a:p>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400" dirty="0">
                <a:latin typeface="Tahoma" panose="020B0604030504040204" pitchFamily="34" charset="0"/>
                <a:ea typeface="Tahoma" panose="020B0604030504040204" pitchFamily="34" charset="0"/>
                <a:cs typeface="Tahoma" panose="020B0604030504040204" pitchFamily="34" charset="0"/>
              </a:rPr>
              <a:t>4-A 32-year-old man has noticed an increased feeling of heaviness in his scrotum for the past 10 months. On physical examination, the left testis is three times the size of the right testis and is firm on palpation. An ultrasound scan shows a 6-cm solid mass within the body of the left testis. Laboratory studies include an elevated serum α-fetoprotein level. Which of the following cellular components is most likely to be present in this mass?</a:t>
            </a:r>
          </a:p>
          <a:p>
            <a:r>
              <a:rPr lang="en-US" sz="1400" dirty="0">
                <a:latin typeface="Tahoma" panose="020B0604030504040204" pitchFamily="34" charset="0"/>
                <a:ea typeface="Tahoma" panose="020B0604030504040204" pitchFamily="34" charset="0"/>
                <a:cs typeface="Tahoma" panose="020B0604030504040204" pitchFamily="34" charset="0"/>
              </a:rPr>
              <a:t>A- Cytotrophoblasts.</a:t>
            </a:r>
          </a:p>
          <a:p>
            <a:r>
              <a:rPr lang="en-US" sz="1400" dirty="0">
                <a:latin typeface="Tahoma" panose="020B0604030504040204" pitchFamily="34" charset="0"/>
                <a:ea typeface="Tahoma" panose="020B0604030504040204" pitchFamily="34" charset="0"/>
                <a:cs typeface="Tahoma" panose="020B0604030504040204" pitchFamily="34" charset="0"/>
              </a:rPr>
              <a:t>B- Embryonal carcinoma cells.</a:t>
            </a:r>
          </a:p>
        </p:txBody>
      </p:sp>
      <p:sp>
        <p:nvSpPr>
          <p:cNvPr id="3" name="TextBox 2"/>
          <p:cNvSpPr txBox="1"/>
          <p:nvPr/>
        </p:nvSpPr>
        <p:spPr>
          <a:xfrm>
            <a:off x="225085" y="96982"/>
            <a:ext cx="4374624" cy="369332"/>
          </a:xfrm>
          <a:prstGeom prst="rect">
            <a:avLst/>
          </a:prstGeom>
          <a:noFill/>
        </p:spPr>
        <p:txBody>
          <a:bodyPr wrap="square" rtlCol="0">
            <a:spAutoFit/>
          </a:bodyPr>
          <a:lstStyle/>
          <a:p>
            <a:r>
              <a:rPr lang="en-US">
                <a:latin typeface="Tahoma" panose="020B0604030504040204" pitchFamily="34" charset="0"/>
                <a:ea typeface="Tahoma" panose="020B0604030504040204" pitchFamily="34" charset="0"/>
                <a:cs typeface="Tahoma" panose="020B0604030504040204" pitchFamily="34" charset="0"/>
              </a:rPr>
              <a:t>Questions</a:t>
            </a:r>
            <a:endParaRPr lang="en-US"/>
          </a:p>
        </p:txBody>
      </p:sp>
    </p:spTree>
    <p:extLst>
      <p:ext uri="{BB962C8B-B14F-4D97-AF65-F5344CB8AC3E}">
        <p14:creationId xmlns:p14="http://schemas.microsoft.com/office/powerpoint/2010/main" val="939528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236D3D-518C-4836-9960-FD4FAFBAA491}"/>
              </a:ext>
            </a:extLst>
          </p:cNvPr>
          <p:cNvSpPr txBox="1"/>
          <p:nvPr/>
        </p:nvSpPr>
        <p:spPr>
          <a:xfrm>
            <a:off x="225085" y="590839"/>
            <a:ext cx="6407833" cy="7417415"/>
          </a:xfrm>
          <a:prstGeom prst="rect">
            <a:avLst/>
          </a:prstGeom>
          <a:noFill/>
        </p:spPr>
        <p:txBody>
          <a:bodyPr wrap="square" rtlCol="1">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C- Seminoma cells.</a:t>
            </a:r>
          </a:p>
          <a:p>
            <a:r>
              <a:rPr lang="en-US" sz="1400" dirty="0">
                <a:latin typeface="Tahoma" panose="020B0604030504040204" pitchFamily="34" charset="0"/>
                <a:ea typeface="Tahoma" panose="020B0604030504040204" pitchFamily="34" charset="0"/>
                <a:cs typeface="Tahoma" panose="020B0604030504040204" pitchFamily="34" charset="0"/>
              </a:rPr>
              <a:t>D- Yolk sac cells.</a:t>
            </a:r>
          </a:p>
          <a:p>
            <a:r>
              <a:rPr lang="en-US"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ANS: D</a:t>
            </a:r>
          </a:p>
          <a:p>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400" dirty="0">
                <a:latin typeface="Tahoma" panose="020B0604030504040204" pitchFamily="34" charset="0"/>
                <a:ea typeface="Tahoma" panose="020B0604030504040204" pitchFamily="34" charset="0"/>
                <a:cs typeface="Tahoma" panose="020B0604030504040204" pitchFamily="34" charset="0"/>
              </a:rPr>
              <a:t>5- A 33-year-old man has noted asymmetric enlargement of the scrotum over the past 4 months. On physical examination, the right testis is twice its normal size and has increased tenderness to palpation. The right testis is biopsied. The epididymis and the upper aspect of the right testis have extensive</a:t>
            </a:r>
          </a:p>
          <a:p>
            <a:r>
              <a:rPr lang="en-US" sz="1400" dirty="0">
                <a:latin typeface="Tahoma" panose="020B0604030504040204" pitchFamily="34" charset="0"/>
                <a:ea typeface="Tahoma" panose="020B0604030504040204" pitchFamily="34" charset="0"/>
                <a:cs typeface="Tahoma" panose="020B0604030504040204" pitchFamily="34" charset="0"/>
              </a:rPr>
              <a:t>granulomatous inflammation with epithelioid cells, </a:t>
            </a:r>
            <a:r>
              <a:rPr lang="en-US" sz="1400" dirty="0" err="1">
                <a:latin typeface="Tahoma" panose="020B0604030504040204" pitchFamily="34" charset="0"/>
                <a:ea typeface="Tahoma" panose="020B0604030504040204" pitchFamily="34" charset="0"/>
                <a:cs typeface="Tahoma" panose="020B0604030504040204" pitchFamily="34" charset="0"/>
              </a:rPr>
              <a:t>Langhans</a:t>
            </a:r>
            <a:r>
              <a:rPr lang="en-US" sz="1400" dirty="0">
                <a:latin typeface="Tahoma" panose="020B0604030504040204" pitchFamily="34" charset="0"/>
                <a:ea typeface="Tahoma" panose="020B0604030504040204" pitchFamily="34" charset="0"/>
                <a:cs typeface="Tahoma" panose="020B0604030504040204" pitchFamily="34" charset="0"/>
              </a:rPr>
              <a:t> giant cells, and caseous necrosis. Which of the following infections is the most likely cause of these findings?</a:t>
            </a:r>
          </a:p>
          <a:p>
            <a:r>
              <a:rPr lang="en-US" sz="1400" dirty="0">
                <a:latin typeface="Tahoma" panose="020B0604030504040204" pitchFamily="34" charset="0"/>
                <a:ea typeface="Tahoma" panose="020B0604030504040204" pitchFamily="34" charset="0"/>
                <a:cs typeface="Tahoma" panose="020B0604030504040204" pitchFamily="34" charset="0"/>
              </a:rPr>
              <a:t>A- Gonorrhea. </a:t>
            </a:r>
          </a:p>
          <a:p>
            <a:r>
              <a:rPr lang="en-US" sz="1400" dirty="0">
                <a:latin typeface="Tahoma" panose="020B0604030504040204" pitchFamily="34" charset="0"/>
                <a:ea typeface="Tahoma" panose="020B0604030504040204" pitchFamily="34" charset="0"/>
                <a:cs typeface="Tahoma" panose="020B0604030504040204" pitchFamily="34" charset="0"/>
              </a:rPr>
              <a:t>B- Mumps.</a:t>
            </a:r>
          </a:p>
          <a:p>
            <a:r>
              <a:rPr lang="en-US" sz="1400" dirty="0">
                <a:latin typeface="Tahoma" panose="020B0604030504040204" pitchFamily="34" charset="0"/>
                <a:ea typeface="Tahoma" panose="020B0604030504040204" pitchFamily="34" charset="0"/>
                <a:cs typeface="Tahoma" panose="020B0604030504040204" pitchFamily="34" charset="0"/>
              </a:rPr>
              <a:t>C- Syphilis.</a:t>
            </a:r>
          </a:p>
          <a:p>
            <a:r>
              <a:rPr lang="en-US" sz="1400" dirty="0">
                <a:latin typeface="Tahoma" panose="020B0604030504040204" pitchFamily="34" charset="0"/>
                <a:ea typeface="Tahoma" panose="020B0604030504040204" pitchFamily="34" charset="0"/>
                <a:cs typeface="Tahoma" panose="020B0604030504040204" pitchFamily="34" charset="0"/>
              </a:rPr>
              <a:t>D- Tuberculosis. </a:t>
            </a:r>
          </a:p>
          <a:p>
            <a:r>
              <a:rPr lang="en-US"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ANS: D</a:t>
            </a:r>
          </a:p>
          <a:p>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400" dirty="0">
                <a:latin typeface="Tahoma" panose="020B0604030504040204" pitchFamily="34" charset="0"/>
                <a:ea typeface="Tahoma" panose="020B0604030504040204" pitchFamily="34" charset="0"/>
                <a:cs typeface="Tahoma" panose="020B0604030504040204" pitchFamily="34" charset="0"/>
              </a:rPr>
              <a:t>6- Which of the following is correct about testicular tumors?</a:t>
            </a:r>
          </a:p>
          <a:p>
            <a:r>
              <a:rPr lang="en-US" sz="1400" dirty="0">
                <a:latin typeface="Tahoma" panose="020B0604030504040204" pitchFamily="34" charset="0"/>
                <a:ea typeface="Tahoma" panose="020B0604030504040204" pitchFamily="34" charset="0"/>
                <a:cs typeface="Tahoma" panose="020B0604030504040204" pitchFamily="34" charset="0"/>
              </a:rPr>
              <a:t>A- They are more common in females.</a:t>
            </a:r>
          </a:p>
          <a:p>
            <a:r>
              <a:rPr lang="en-US" sz="1400" dirty="0">
                <a:latin typeface="Tahoma" panose="020B0604030504040204" pitchFamily="34" charset="0"/>
                <a:ea typeface="Tahoma" panose="020B0604030504040204" pitchFamily="34" charset="0"/>
                <a:cs typeface="Tahoma" panose="020B0604030504040204" pitchFamily="34" charset="0"/>
              </a:rPr>
              <a:t>B- Painful masses.</a:t>
            </a:r>
          </a:p>
          <a:p>
            <a:r>
              <a:rPr lang="en-US" sz="1400" dirty="0">
                <a:latin typeface="Tahoma" panose="020B0604030504040204" pitchFamily="34" charset="0"/>
                <a:ea typeface="Tahoma" panose="020B0604030504040204" pitchFamily="34" charset="0"/>
                <a:cs typeface="Tahoma" panose="020B0604030504040204" pitchFamily="34" charset="0"/>
              </a:rPr>
              <a:t>C- Seminomas metastasis are late.</a:t>
            </a:r>
          </a:p>
          <a:p>
            <a:r>
              <a:rPr lang="en-US" sz="1400" dirty="0">
                <a:latin typeface="Tahoma" panose="020B0604030504040204" pitchFamily="34" charset="0"/>
                <a:ea typeface="Tahoma" panose="020B0604030504040204" pitchFamily="34" charset="0"/>
                <a:cs typeface="Tahoma" panose="020B0604030504040204" pitchFamily="34" charset="0"/>
              </a:rPr>
              <a:t>D- Nonseminomatous tumor metastasis are late.</a:t>
            </a:r>
          </a:p>
          <a:p>
            <a:r>
              <a:rPr lang="en-US"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ANS: C</a:t>
            </a:r>
          </a:p>
          <a:p>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400" dirty="0">
                <a:latin typeface="Tahoma" panose="020B0604030504040204" pitchFamily="34" charset="0"/>
                <a:ea typeface="Tahoma" panose="020B0604030504040204" pitchFamily="34" charset="0"/>
                <a:cs typeface="Tahoma" panose="020B0604030504040204" pitchFamily="34" charset="0"/>
              </a:rPr>
              <a:t>7-A 64-year-old man noted pain with burning on urination a week ago. He has had discomfort in his scrotum for the past 2 days. On examination, the right testis is swollen and tender. Which of the following organisms is the most likely cause?</a:t>
            </a:r>
          </a:p>
          <a:p>
            <a:r>
              <a:rPr lang="en-US" sz="1400" dirty="0">
                <a:latin typeface="Tahoma" panose="020B0604030504040204" pitchFamily="34" charset="0"/>
                <a:ea typeface="Tahoma" panose="020B0604030504040204" pitchFamily="34" charset="0"/>
                <a:cs typeface="Tahoma" panose="020B0604030504040204" pitchFamily="34" charset="0"/>
              </a:rPr>
              <a:t>A- E coli.</a:t>
            </a:r>
          </a:p>
          <a:p>
            <a:r>
              <a:rPr lang="en-US" sz="1400" dirty="0">
                <a:latin typeface="Tahoma" panose="020B0604030504040204" pitchFamily="34" charset="0"/>
                <a:ea typeface="Tahoma" panose="020B0604030504040204" pitchFamily="34" charset="0"/>
                <a:cs typeface="Tahoma" panose="020B0604030504040204" pitchFamily="34" charset="0"/>
              </a:rPr>
              <a:t>B- Mumps virus.</a:t>
            </a:r>
          </a:p>
          <a:p>
            <a:r>
              <a:rPr lang="en-US" sz="1400" dirty="0">
                <a:latin typeface="Tahoma" panose="020B0604030504040204" pitchFamily="34" charset="0"/>
                <a:ea typeface="Tahoma" panose="020B0604030504040204" pitchFamily="34" charset="0"/>
                <a:cs typeface="Tahoma" panose="020B0604030504040204" pitchFamily="34" charset="0"/>
              </a:rPr>
              <a:t>C- TB.</a:t>
            </a:r>
          </a:p>
          <a:p>
            <a:r>
              <a:rPr lang="en-US" sz="1400" dirty="0">
                <a:latin typeface="Tahoma" panose="020B0604030504040204" pitchFamily="34" charset="0"/>
                <a:ea typeface="Tahoma" panose="020B0604030504040204" pitchFamily="34" charset="0"/>
                <a:cs typeface="Tahoma" panose="020B0604030504040204" pitchFamily="34" charset="0"/>
              </a:rPr>
              <a:t>D- Human papillomavirus.</a:t>
            </a:r>
          </a:p>
          <a:p>
            <a:r>
              <a:rPr lang="en-US"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ANS: A, Time course suggests bacterial infection. And mumps is more likely to be bilateral and doesn’t cause UTI.</a:t>
            </a:r>
          </a:p>
        </p:txBody>
      </p:sp>
    </p:spTree>
    <p:extLst>
      <p:ext uri="{BB962C8B-B14F-4D97-AF65-F5344CB8AC3E}">
        <p14:creationId xmlns:p14="http://schemas.microsoft.com/office/powerpoint/2010/main" val="2432351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p:nvPr/>
        </p:nvSpPr>
        <p:spPr>
          <a:xfrm>
            <a:off x="193040" y="195918"/>
            <a:ext cx="6471920" cy="73850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x-none" sz="1800" b="1">
                <a:effectLst/>
                <a:latin typeface="Calibri"/>
                <a:ea typeface="Calibri"/>
                <a:cs typeface="Calibri Light"/>
              </a:rPr>
              <a:t>حسبي </a:t>
            </a:r>
            <a:r>
              <a:rPr lang="x-none" sz="1800" b="1">
                <a:solidFill>
                  <a:srgbClr val="FF0000"/>
                </a:solidFill>
                <a:effectLst/>
                <a:latin typeface="Calibri"/>
                <a:ea typeface="Calibri"/>
                <a:cs typeface="Calibri Light"/>
              </a:rPr>
              <a:t>الله</a:t>
            </a:r>
            <a:r>
              <a:rPr lang="x-none" sz="1800" b="1">
                <a:effectLst/>
                <a:latin typeface="Calibri"/>
                <a:ea typeface="Calibri"/>
                <a:cs typeface="Calibri Light"/>
              </a:rPr>
              <a:t> لا إله إلَّا هو عليه توكلت وهو رب العرش العظيم.</a:t>
            </a:r>
            <a:endParaRPr lang="en-US" sz="1100">
              <a:effectLst/>
              <a:latin typeface="Calibri"/>
              <a:ea typeface="Calibri"/>
              <a:cs typeface="Arial"/>
            </a:endParaRPr>
          </a:p>
        </p:txBody>
      </p:sp>
      <p:sp>
        <p:nvSpPr>
          <p:cNvPr id="3" name="Text Box 52247"/>
          <p:cNvSpPr txBox="1"/>
          <p:nvPr/>
        </p:nvSpPr>
        <p:spPr>
          <a:xfrm>
            <a:off x="3969385" y="1637051"/>
            <a:ext cx="2695575" cy="1985645"/>
          </a:xfrm>
          <a:prstGeom prst="rect">
            <a:avLst/>
          </a:prstGeom>
          <a:noFill/>
          <a:ln w="6350">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rtl="1">
              <a:lnSpc>
                <a:spcPct val="115000"/>
              </a:lnSpc>
              <a:spcBef>
                <a:spcPts val="0"/>
              </a:spcBef>
              <a:spcAft>
                <a:spcPts val="1000"/>
              </a:spcAft>
            </a:pPr>
            <a:r>
              <a:rPr lang="x-none" sz="1800" b="1" dirty="0">
                <a:effectLst/>
                <a:latin typeface="Calibri"/>
                <a:ea typeface="Calibri"/>
                <a:cs typeface="Calibri Light"/>
              </a:rPr>
              <a:t>القادة</a:t>
            </a:r>
            <a:endParaRPr lang="en-US" sz="1200" dirty="0">
              <a:effectLst/>
              <a:latin typeface="Calibri"/>
              <a:ea typeface="Calibri"/>
              <a:cs typeface="Arial"/>
            </a:endParaRPr>
          </a:p>
          <a:p>
            <a:pPr marL="342900" marR="0" lvl="0" indent="-342900" algn="r" rtl="1">
              <a:lnSpc>
                <a:spcPct val="115000"/>
              </a:lnSpc>
              <a:spcBef>
                <a:spcPts val="0"/>
              </a:spcBef>
              <a:spcAft>
                <a:spcPts val="0"/>
              </a:spcAft>
              <a:buFont typeface="Wingdings"/>
              <a:buChar char=""/>
            </a:pPr>
            <a:r>
              <a:rPr lang="x-none" sz="1600" b="1" dirty="0">
                <a:effectLst/>
                <a:latin typeface="Calibri"/>
                <a:ea typeface="Calibri"/>
                <a:cs typeface="Calibri Light"/>
              </a:rPr>
              <a:t>حنين السبكي</a:t>
            </a:r>
            <a:endParaRPr lang="en-US" sz="1200" dirty="0">
              <a:effectLst/>
              <a:latin typeface="Calibri"/>
              <a:ea typeface="Calibri"/>
              <a:cs typeface="Arial"/>
            </a:endParaRPr>
          </a:p>
          <a:p>
            <a:pPr marL="342900" marR="0" lvl="0" indent="-342900" algn="r" rtl="1">
              <a:lnSpc>
                <a:spcPct val="115000"/>
              </a:lnSpc>
              <a:spcBef>
                <a:spcPts val="0"/>
              </a:spcBef>
              <a:spcAft>
                <a:spcPts val="1000"/>
              </a:spcAft>
              <a:buFont typeface="Wingdings"/>
              <a:buChar char=""/>
            </a:pPr>
            <a:r>
              <a:rPr lang="ar-SA" sz="1600" b="1" dirty="0">
                <a:latin typeface="Calibri"/>
                <a:ea typeface="Calibri"/>
                <a:cs typeface="Calibri Light"/>
              </a:rPr>
              <a:t>هبة الناصر </a:t>
            </a:r>
            <a:endParaRPr lang="en-US" sz="1600" b="1" dirty="0">
              <a:effectLst/>
              <a:latin typeface="Calibri"/>
              <a:ea typeface="Calibri"/>
              <a:cs typeface="Calibri Light"/>
            </a:endParaRPr>
          </a:p>
          <a:p>
            <a:pPr marL="342900" marR="0" lvl="0" indent="-342900" algn="r" rtl="1">
              <a:lnSpc>
                <a:spcPct val="115000"/>
              </a:lnSpc>
              <a:spcBef>
                <a:spcPts val="0"/>
              </a:spcBef>
              <a:spcAft>
                <a:spcPts val="1000"/>
              </a:spcAft>
              <a:buFont typeface="Wingdings"/>
              <a:buChar char=""/>
            </a:pPr>
            <a:r>
              <a:rPr lang="x-none" sz="1600" b="1" dirty="0">
                <a:effectLst/>
                <a:latin typeface="Calibri"/>
                <a:ea typeface="Calibri"/>
                <a:cs typeface="Calibri Light"/>
              </a:rPr>
              <a:t>عبدالله أبو عمارة</a:t>
            </a:r>
            <a:endParaRPr lang="en-US" sz="1200" dirty="0">
              <a:effectLst/>
              <a:latin typeface="Calibri"/>
              <a:ea typeface="Calibri"/>
              <a:cs typeface="Arial"/>
            </a:endParaRPr>
          </a:p>
          <a:p>
            <a:pPr marL="0" marR="0">
              <a:lnSpc>
                <a:spcPct val="115000"/>
              </a:lnSpc>
              <a:spcBef>
                <a:spcPts val="0"/>
              </a:spcBef>
              <a:spcAft>
                <a:spcPts val="0"/>
              </a:spcAft>
            </a:pPr>
            <a:r>
              <a:rPr lang="x-none" sz="1800" b="1" dirty="0">
                <a:solidFill>
                  <a:srgbClr val="000000"/>
                </a:solidFill>
                <a:effectLst/>
                <a:latin typeface="Calibri"/>
                <a:ea typeface="Times New Roman"/>
                <a:cs typeface="Calibri Light"/>
              </a:rPr>
              <a:t> </a:t>
            </a:r>
            <a:endParaRPr lang="en-US" sz="1100" dirty="0">
              <a:effectLst/>
              <a:latin typeface="Calibri"/>
              <a:ea typeface="Calibri"/>
              <a:cs typeface="Arial"/>
            </a:endParaRPr>
          </a:p>
          <a:p>
            <a:pPr marL="0" marR="0">
              <a:lnSpc>
                <a:spcPct val="115000"/>
              </a:lnSpc>
              <a:spcBef>
                <a:spcPts val="0"/>
              </a:spcBef>
              <a:spcAft>
                <a:spcPts val="0"/>
              </a:spcAft>
            </a:pPr>
            <a:r>
              <a:rPr lang="x-none" sz="1800" b="1" dirty="0">
                <a:solidFill>
                  <a:srgbClr val="000000"/>
                </a:solidFill>
                <a:effectLst/>
                <a:latin typeface="Calibri"/>
                <a:ea typeface="Times New Roman"/>
                <a:cs typeface="Calibri Light"/>
              </a:rPr>
              <a:t> </a:t>
            </a:r>
            <a:endParaRPr lang="en-US" sz="1100" dirty="0">
              <a:effectLst/>
              <a:latin typeface="Calibri"/>
              <a:ea typeface="Calibri"/>
              <a:cs typeface="Arial"/>
            </a:endParaRPr>
          </a:p>
          <a:p>
            <a:pPr marL="0" marR="0">
              <a:lnSpc>
                <a:spcPct val="115000"/>
              </a:lnSpc>
              <a:spcBef>
                <a:spcPts val="0"/>
              </a:spcBef>
              <a:spcAft>
                <a:spcPts val="0"/>
              </a:spcAft>
            </a:pPr>
            <a:r>
              <a:rPr lang="en-US" sz="1000" b="1" dirty="0">
                <a:effectLst/>
                <a:latin typeface="Calibri Light"/>
                <a:ea typeface="Calibri"/>
                <a:cs typeface="Arial"/>
              </a:rPr>
              <a:t> </a:t>
            </a:r>
            <a:endParaRPr lang="en-US" sz="1100" dirty="0">
              <a:effectLst/>
              <a:latin typeface="Calibri"/>
              <a:ea typeface="Calibri"/>
              <a:cs typeface="Arial"/>
            </a:endParaRPr>
          </a:p>
          <a:p>
            <a:pPr marL="0" marR="0" algn="ctr">
              <a:lnSpc>
                <a:spcPct val="115000"/>
              </a:lnSpc>
              <a:spcBef>
                <a:spcPts val="0"/>
              </a:spcBef>
              <a:spcAft>
                <a:spcPts val="1000"/>
              </a:spcAft>
            </a:pPr>
            <a:r>
              <a:rPr lang="en-US" sz="1800" b="1" dirty="0">
                <a:effectLst/>
                <a:latin typeface="Calibri Light"/>
                <a:ea typeface="Calibri"/>
                <a:cs typeface="Arial"/>
              </a:rPr>
              <a:t> </a:t>
            </a:r>
            <a:endParaRPr lang="en-US" sz="1100" dirty="0">
              <a:effectLst/>
              <a:latin typeface="Calibri"/>
              <a:ea typeface="Calibri"/>
              <a:cs typeface="Arial"/>
            </a:endParaRPr>
          </a:p>
        </p:txBody>
      </p:sp>
      <p:sp>
        <p:nvSpPr>
          <p:cNvPr id="4" name="Text Box 6"/>
          <p:cNvSpPr txBox="1"/>
          <p:nvPr/>
        </p:nvSpPr>
        <p:spPr>
          <a:xfrm>
            <a:off x="527669" y="1739902"/>
            <a:ext cx="3181350" cy="34436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75920" marR="0" indent="-285750" algn="ctr" rtl="1">
              <a:lnSpc>
                <a:spcPct val="115000"/>
              </a:lnSpc>
              <a:spcBef>
                <a:spcPts val="0"/>
              </a:spcBef>
              <a:spcAft>
                <a:spcPts val="1000"/>
              </a:spcAft>
              <a:buFont typeface="Arial" panose="020B0604020202020204" pitchFamily="34" charset="0"/>
              <a:buChar char="•"/>
            </a:pPr>
            <a:r>
              <a:rPr lang="x-none" sz="1800" b="1" dirty="0">
                <a:effectLst/>
                <a:latin typeface="Calibri"/>
                <a:ea typeface="Calibri"/>
                <a:cs typeface="Calibri Light"/>
              </a:rPr>
              <a:t>الأعضاء</a:t>
            </a:r>
            <a:endParaRPr lang="en-US" sz="1800" b="1" dirty="0">
              <a:effectLst/>
              <a:latin typeface="Calibri"/>
              <a:ea typeface="Calibri"/>
              <a:cs typeface="Calibri Light"/>
            </a:endParaRPr>
          </a:p>
          <a:p>
            <a:pPr marL="628650" marR="0" indent="-171450" algn="r" rtl="1">
              <a:lnSpc>
                <a:spcPct val="115000"/>
              </a:lnSpc>
              <a:spcBef>
                <a:spcPts val="0"/>
              </a:spcBef>
              <a:spcAft>
                <a:spcPts val="1000"/>
              </a:spcAft>
              <a:buFont typeface="Arial" panose="020B0604020202020204" pitchFamily="34" charset="0"/>
              <a:buChar char="•"/>
            </a:pPr>
            <a:r>
              <a:rPr lang="en-US" sz="1100" b="1" dirty="0">
                <a:effectLst/>
                <a:latin typeface="Tahoma" panose="020B0604030504040204" pitchFamily="34" charset="0"/>
                <a:ea typeface="Tahoma" panose="020B0604030504040204" pitchFamily="34" charset="0"/>
                <a:cs typeface="Tahoma" panose="020B0604030504040204" pitchFamily="34" charset="0"/>
              </a:rPr>
              <a:t> </a:t>
            </a:r>
            <a:r>
              <a:rPr lang="ar-SA" sz="1100" b="1" dirty="0">
                <a:latin typeface="Tahoma" panose="020B0604030504040204" pitchFamily="34" charset="0"/>
                <a:ea typeface="Tahoma" panose="020B0604030504040204" pitchFamily="34" charset="0"/>
                <a:cs typeface="Tahoma" panose="020B0604030504040204" pitchFamily="34" charset="0"/>
              </a:rPr>
              <a:t>طلال العنزي</a:t>
            </a:r>
          </a:p>
          <a:p>
            <a:pPr marL="628650" marR="0" indent="-171450" algn="r" rtl="1">
              <a:lnSpc>
                <a:spcPct val="115000"/>
              </a:lnSpc>
              <a:spcBef>
                <a:spcPts val="0"/>
              </a:spcBef>
              <a:spcAft>
                <a:spcPts val="1000"/>
              </a:spcAft>
              <a:buFont typeface="Arial" panose="020B0604020202020204" pitchFamily="34" charset="0"/>
              <a:buChar char="•"/>
            </a:pPr>
            <a:r>
              <a:rPr lang="ar-SA" sz="1100" b="1" dirty="0">
                <a:effectLst/>
                <a:latin typeface="Tahoma" panose="020B0604030504040204" pitchFamily="34" charset="0"/>
                <a:ea typeface="Tahoma" panose="020B0604030504040204" pitchFamily="34" charset="0"/>
                <a:cs typeface="Tahoma" panose="020B0604030504040204" pitchFamily="34" charset="0"/>
              </a:rPr>
              <a:t>عبدالملك </a:t>
            </a:r>
            <a:r>
              <a:rPr lang="ar-SA" sz="1100" b="1" dirty="0" err="1">
                <a:effectLst/>
                <a:latin typeface="Tahoma" panose="020B0604030504040204" pitchFamily="34" charset="0"/>
                <a:ea typeface="Tahoma" panose="020B0604030504040204" pitchFamily="34" charset="0"/>
                <a:cs typeface="Tahoma" panose="020B0604030504040204" pitchFamily="34" charset="0"/>
              </a:rPr>
              <a:t>الهدلق</a:t>
            </a:r>
            <a:endParaRPr lang="ar-SA" sz="1100" b="1" dirty="0">
              <a:effectLst/>
              <a:latin typeface="Tahoma" panose="020B0604030504040204" pitchFamily="34" charset="0"/>
              <a:ea typeface="Tahoma" panose="020B0604030504040204" pitchFamily="34" charset="0"/>
              <a:cs typeface="Tahoma" panose="020B0604030504040204" pitchFamily="34" charset="0"/>
            </a:endParaRPr>
          </a:p>
          <a:p>
            <a:pPr marL="628650" marR="0" indent="-171450" algn="r" rtl="1">
              <a:lnSpc>
                <a:spcPct val="115000"/>
              </a:lnSpc>
              <a:spcBef>
                <a:spcPts val="0"/>
              </a:spcBef>
              <a:spcAft>
                <a:spcPts val="1000"/>
              </a:spcAft>
              <a:buFont typeface="Arial" panose="020B0604020202020204" pitchFamily="34" charset="0"/>
              <a:buChar char="•"/>
            </a:pPr>
            <a:r>
              <a:rPr lang="ar-SA" sz="1100" b="1" dirty="0">
                <a:latin typeface="Tahoma" panose="020B0604030504040204" pitchFamily="34" charset="0"/>
                <a:ea typeface="Tahoma" panose="020B0604030504040204" pitchFamily="34" charset="0"/>
                <a:cs typeface="Tahoma" panose="020B0604030504040204" pitchFamily="34" charset="0"/>
              </a:rPr>
              <a:t>عبدالمجيد العمار </a:t>
            </a:r>
          </a:p>
          <a:p>
            <a:pPr marL="628650" marR="0" indent="-171450" algn="r" rtl="1">
              <a:lnSpc>
                <a:spcPct val="115000"/>
              </a:lnSpc>
              <a:spcBef>
                <a:spcPts val="0"/>
              </a:spcBef>
              <a:spcAft>
                <a:spcPts val="1000"/>
              </a:spcAft>
              <a:buFont typeface="Arial" panose="020B0604020202020204" pitchFamily="34" charset="0"/>
              <a:buChar char="•"/>
            </a:pPr>
            <a:r>
              <a:rPr lang="ar-SA" sz="1100" b="1" dirty="0">
                <a:effectLst/>
                <a:latin typeface="Tahoma" panose="020B0604030504040204" pitchFamily="34" charset="0"/>
                <a:ea typeface="Tahoma" panose="020B0604030504040204" pitchFamily="34" charset="0"/>
                <a:cs typeface="Tahoma" panose="020B0604030504040204" pitchFamily="34" charset="0"/>
              </a:rPr>
              <a:t>عمر المغير</a:t>
            </a:r>
          </a:p>
          <a:p>
            <a:pPr marL="628650" marR="0" indent="-171450" algn="r" rtl="1">
              <a:lnSpc>
                <a:spcPct val="115000"/>
              </a:lnSpc>
              <a:spcBef>
                <a:spcPts val="0"/>
              </a:spcBef>
              <a:spcAft>
                <a:spcPts val="1000"/>
              </a:spcAft>
              <a:buFont typeface="Arial" panose="020B0604020202020204" pitchFamily="34" charset="0"/>
              <a:buChar char="•"/>
            </a:pPr>
            <a:r>
              <a:rPr lang="ar-SA" sz="1100" b="1" dirty="0">
                <a:latin typeface="Tahoma" panose="020B0604030504040204" pitchFamily="34" charset="0"/>
                <a:ea typeface="Tahoma" panose="020B0604030504040204" pitchFamily="34" charset="0"/>
                <a:cs typeface="Tahoma" panose="020B0604030504040204" pitchFamily="34" charset="0"/>
              </a:rPr>
              <a:t>محمد اليوسف </a:t>
            </a:r>
          </a:p>
          <a:p>
            <a:pPr marL="628650" marR="0" indent="-171450" algn="r" rtl="1">
              <a:lnSpc>
                <a:spcPct val="115000"/>
              </a:lnSpc>
              <a:spcBef>
                <a:spcPts val="0"/>
              </a:spcBef>
              <a:spcAft>
                <a:spcPts val="1000"/>
              </a:spcAft>
              <a:buFont typeface="Arial" panose="020B0604020202020204" pitchFamily="34" charset="0"/>
              <a:buChar char="•"/>
            </a:pPr>
            <a:r>
              <a:rPr lang="ar-SA" sz="1100" b="1" dirty="0">
                <a:effectLst/>
                <a:latin typeface="Tahoma" panose="020B0604030504040204" pitchFamily="34" charset="0"/>
                <a:ea typeface="Tahoma" panose="020B0604030504040204" pitchFamily="34" charset="0"/>
                <a:cs typeface="Tahoma" panose="020B0604030504040204" pitchFamily="34" charset="0"/>
              </a:rPr>
              <a:t>خالد العيدان</a:t>
            </a:r>
          </a:p>
          <a:p>
            <a:pPr marL="628650" marR="0" indent="-171450" algn="r" rtl="1">
              <a:lnSpc>
                <a:spcPct val="115000"/>
              </a:lnSpc>
              <a:spcBef>
                <a:spcPts val="0"/>
              </a:spcBef>
              <a:spcAft>
                <a:spcPts val="1000"/>
              </a:spcAft>
              <a:buFont typeface="Arial" panose="020B0604020202020204" pitchFamily="34" charset="0"/>
              <a:buChar char="•"/>
            </a:pPr>
            <a:r>
              <a:rPr lang="ar-SA" sz="1100" b="1" dirty="0">
                <a:latin typeface="Tahoma" panose="020B0604030504040204" pitchFamily="34" charset="0"/>
                <a:ea typeface="Tahoma" panose="020B0604030504040204" pitchFamily="34" charset="0"/>
                <a:cs typeface="Tahoma" panose="020B0604030504040204" pitchFamily="34" charset="0"/>
              </a:rPr>
              <a:t>عبدالكريم الحربي</a:t>
            </a:r>
          </a:p>
          <a:p>
            <a:pPr marL="628650" marR="0" indent="-171450" algn="r" rtl="1">
              <a:lnSpc>
                <a:spcPct val="115000"/>
              </a:lnSpc>
              <a:spcBef>
                <a:spcPts val="0"/>
              </a:spcBef>
              <a:spcAft>
                <a:spcPts val="1000"/>
              </a:spcAft>
              <a:buFont typeface="Arial" panose="020B0604020202020204" pitchFamily="34" charset="0"/>
              <a:buChar char="•"/>
            </a:pPr>
            <a:r>
              <a:rPr lang="ar-SA" sz="1100" b="1" dirty="0">
                <a:effectLst/>
                <a:latin typeface="Tahoma" panose="020B0604030504040204" pitchFamily="34" charset="0"/>
                <a:ea typeface="Tahoma" panose="020B0604030504040204" pitchFamily="34" charset="0"/>
                <a:cs typeface="Tahoma" panose="020B0604030504040204" pitchFamily="34" charset="0"/>
              </a:rPr>
              <a:t>إبراهيم </a:t>
            </a:r>
            <a:r>
              <a:rPr lang="ar-SA" sz="1100" b="1" dirty="0" err="1">
                <a:effectLst/>
                <a:latin typeface="Tahoma" panose="020B0604030504040204" pitchFamily="34" charset="0"/>
                <a:ea typeface="Tahoma" panose="020B0604030504040204" pitchFamily="34" charset="0"/>
                <a:cs typeface="Tahoma" panose="020B0604030504040204" pitchFamily="34" charset="0"/>
              </a:rPr>
              <a:t>الفتياني</a:t>
            </a:r>
            <a:endParaRPr lang="en-US" sz="11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2030186" y="5682295"/>
            <a:ext cx="2962275" cy="1092200"/>
          </a:xfrm>
          <a:prstGeom prst="rect">
            <a:avLst/>
          </a:prstGeom>
          <a:noFill/>
          <a:ln>
            <a:noFill/>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b="1" u="none" strike="noStrike" dirty="0">
                <a:solidFill>
                  <a:srgbClr val="0070C0"/>
                </a:solidFill>
                <a:effectLst/>
                <a:latin typeface="Tahoma"/>
                <a:ea typeface="Calibri"/>
                <a:cs typeface="Tahoma"/>
                <a:hlinkClick r:id="rId2"/>
              </a:rPr>
              <a:t>Editing File</a:t>
            </a:r>
            <a:endParaRPr lang="en-US" sz="1100" dirty="0">
              <a:effectLst/>
              <a:latin typeface="Calibri"/>
              <a:ea typeface="Calibri"/>
              <a:cs typeface="Arial"/>
            </a:endParaRPr>
          </a:p>
          <a:p>
            <a:pPr marL="0" marR="0" algn="ctr">
              <a:lnSpc>
                <a:spcPct val="115000"/>
              </a:lnSpc>
              <a:spcBef>
                <a:spcPts val="0"/>
              </a:spcBef>
              <a:spcAft>
                <a:spcPts val="1000"/>
              </a:spcAft>
            </a:pPr>
            <a:r>
              <a:rPr lang="en-US" sz="1400" b="1" dirty="0">
                <a:solidFill>
                  <a:srgbClr val="0070C0"/>
                </a:solidFill>
                <a:effectLst/>
                <a:latin typeface="Tahoma"/>
                <a:ea typeface="Calibri"/>
                <a:cs typeface="Tahoma"/>
              </a:rPr>
              <a:t>Email: </a:t>
            </a:r>
            <a:r>
              <a:rPr lang="en-US" sz="1400" dirty="0">
                <a:solidFill>
                  <a:srgbClr val="0070C0"/>
                </a:solidFill>
                <a:effectLst/>
                <a:latin typeface="Tahoma"/>
                <a:ea typeface="Calibri"/>
                <a:cs typeface="Tahoma"/>
              </a:rPr>
              <a:t>pathology436@gmail.com</a:t>
            </a:r>
            <a:r>
              <a:rPr lang="en-US" sz="1400" b="1" dirty="0">
                <a:solidFill>
                  <a:srgbClr val="0070C0"/>
                </a:solidFill>
                <a:effectLst/>
                <a:latin typeface="Tahoma"/>
                <a:ea typeface="Calibri"/>
                <a:cs typeface="Tahoma"/>
              </a:rPr>
              <a:t> Twitter: </a:t>
            </a:r>
            <a:r>
              <a:rPr lang="en-US" sz="1400" dirty="0">
                <a:solidFill>
                  <a:srgbClr val="0070C0"/>
                </a:solidFill>
                <a:effectLst/>
                <a:latin typeface="Tahoma"/>
                <a:ea typeface="Calibri"/>
                <a:cs typeface="Tahoma"/>
              </a:rPr>
              <a:t>@pathology436</a:t>
            </a:r>
            <a:endParaRPr lang="en-US" sz="1100" dirty="0">
              <a:effectLst/>
              <a:latin typeface="Calibri"/>
              <a:ea typeface="Calibri"/>
              <a:cs typeface="Arial"/>
            </a:endParaRPr>
          </a:p>
        </p:txBody>
      </p:sp>
      <p:sp>
        <p:nvSpPr>
          <p:cNvPr id="6" name="Text Box 29707"/>
          <p:cNvSpPr txBox="1"/>
          <p:nvPr/>
        </p:nvSpPr>
        <p:spPr>
          <a:xfrm>
            <a:off x="302578" y="8696584"/>
            <a:ext cx="6252845" cy="3759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b="1">
                <a:solidFill>
                  <a:srgbClr val="0070C0"/>
                </a:solidFill>
                <a:effectLst/>
                <a:latin typeface="Tahoma"/>
                <a:ea typeface="Calibri"/>
                <a:cs typeface="Tahoma"/>
              </a:rPr>
              <a:t>References: </a:t>
            </a:r>
            <a:r>
              <a:rPr lang="en-US" sz="1400">
                <a:solidFill>
                  <a:srgbClr val="0070C0"/>
                </a:solidFill>
                <a:effectLst/>
                <a:latin typeface="Tahoma"/>
                <a:ea typeface="Calibri"/>
                <a:cs typeface="Tahoma"/>
              </a:rPr>
              <a:t>Doctor’s slides + notes, Robbins basic pathology </a:t>
            </a:r>
            <a:r>
              <a:rPr lang="x-none" sz="1400">
                <a:solidFill>
                  <a:srgbClr val="0070C0"/>
                </a:solidFill>
                <a:effectLst/>
                <a:latin typeface="Tahoma"/>
                <a:ea typeface="Calibri"/>
                <a:cs typeface="Tahoma"/>
              </a:rPr>
              <a:t>10</a:t>
            </a:r>
            <a:r>
              <a:rPr lang="en-US" sz="1400" baseline="30000">
                <a:solidFill>
                  <a:srgbClr val="0070C0"/>
                </a:solidFill>
                <a:effectLst/>
                <a:latin typeface="Tahoma"/>
                <a:ea typeface="Calibri"/>
                <a:cs typeface="Tahoma"/>
              </a:rPr>
              <a:t>th </a:t>
            </a:r>
            <a:r>
              <a:rPr lang="en-US" sz="1400">
                <a:solidFill>
                  <a:srgbClr val="0070C0"/>
                </a:solidFill>
                <a:effectLst/>
                <a:latin typeface="Tahoma"/>
                <a:ea typeface="Calibri"/>
                <a:cs typeface="Tahoma"/>
              </a:rPr>
              <a:t>edition.</a:t>
            </a:r>
            <a:endParaRPr lang="en-US" sz="1100">
              <a:effectLst/>
              <a:ea typeface="Calibri"/>
              <a:cs typeface="Arial"/>
            </a:endParaRPr>
          </a:p>
        </p:txBody>
      </p:sp>
      <p:cxnSp>
        <p:nvCxnSpPr>
          <p:cNvPr id="7" name="Straight Connector 6"/>
          <p:cNvCxnSpPr/>
          <p:nvPr/>
        </p:nvCxnSpPr>
        <p:spPr>
          <a:xfrm flipH="1">
            <a:off x="2731453" y="8538469"/>
            <a:ext cx="1600200" cy="0"/>
          </a:xfrm>
          <a:prstGeom prst="line">
            <a:avLst/>
          </a:prstGeom>
          <a:noFill/>
          <a:ln w="3175" cap="flat" cmpd="sng" algn="ctr">
            <a:solidFill>
              <a:schemeClr val="tx1">
                <a:lumMod val="50000"/>
                <a:lumOff val="50000"/>
              </a:schemeClr>
            </a:solidFill>
            <a:prstDash val="solid"/>
            <a:headEnd type="none"/>
            <a:tailEnd type="none"/>
          </a:ln>
          <a:effectLst/>
        </p:spPr>
      </p:cxnSp>
      <p:pic>
        <p:nvPicPr>
          <p:cNvPr id="8" name="Picture 7"/>
          <p:cNvPicPr/>
          <p:nvPr/>
        </p:nvPicPr>
        <p:blipFill rotWithShape="1">
          <a:blip r:embed="rId3">
            <a:extLst>
              <a:ext uri="{BEBA8EAE-BF5A-486C-A8C5-ECC9F3942E4B}">
                <a14:imgProps xmlns:a14="http://schemas.microsoft.com/office/drawing/2010/main">
                  <a14:imgLayer r:embed="rId4">
                    <a14:imgEffect>
                      <a14:backgroundRemoval t="0" b="63462" l="20349" r="77907"/>
                    </a14:imgEffect>
                  </a14:imgLayer>
                </a14:imgProps>
              </a:ext>
              <a:ext uri="{28A0092B-C50C-407E-A947-70E740481C1C}">
                <a14:useLocalDpi xmlns:a14="http://schemas.microsoft.com/office/drawing/2010/main" val="0"/>
              </a:ext>
            </a:extLst>
          </a:blip>
          <a:srcRect l="20834" r="25085" b="30602"/>
          <a:stretch/>
        </p:blipFill>
        <p:spPr bwMode="auto">
          <a:xfrm>
            <a:off x="2969259" y="6741736"/>
            <a:ext cx="1122680" cy="1094105"/>
          </a:xfrm>
          <a:prstGeom prst="rect">
            <a:avLst/>
          </a:prstGeom>
          <a:noFill/>
          <a:ln>
            <a:noFill/>
          </a:ln>
          <a:effectLst>
            <a:outerShdw blurRad="38100" sx="1000" sy="1000" algn="ctr" rotWithShape="0">
              <a:srgbClr val="000000"/>
            </a:outerShdw>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793259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3434"/>
            <a:ext cx="6858000" cy="369332"/>
          </a:xfrm>
          <a:prstGeom prst="rect">
            <a:avLst/>
          </a:prstGeom>
          <a:solidFill>
            <a:schemeClr val="accent4">
              <a:lumMod val="60000"/>
              <a:lumOff val="40000"/>
            </a:schemeClr>
          </a:solid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Normal testis and epididymis</a:t>
            </a:r>
          </a:p>
        </p:txBody>
      </p:sp>
      <p:pic>
        <p:nvPicPr>
          <p:cNvPr id="2" name="Picture 1">
            <a:extLst>
              <a:ext uri="{FF2B5EF4-FFF2-40B4-BE49-F238E27FC236}">
                <a16:creationId xmlns:a16="http://schemas.microsoft.com/office/drawing/2014/main" id="{7A75452E-A461-4B8D-93C7-2D5C8921D297}"/>
              </a:ext>
            </a:extLst>
          </p:cNvPr>
          <p:cNvPicPr>
            <a:picLocks noChangeAspect="1"/>
          </p:cNvPicPr>
          <p:nvPr/>
        </p:nvPicPr>
        <p:blipFill>
          <a:blip r:embed="rId2"/>
          <a:stretch>
            <a:fillRect/>
          </a:stretch>
        </p:blipFill>
        <p:spPr>
          <a:xfrm>
            <a:off x="195839" y="503754"/>
            <a:ext cx="1227580" cy="1865752"/>
          </a:xfrm>
          <a:prstGeom prst="rect">
            <a:avLst/>
          </a:prstGeom>
        </p:spPr>
      </p:pic>
      <p:pic>
        <p:nvPicPr>
          <p:cNvPr id="3" name="Picture 2">
            <a:extLst>
              <a:ext uri="{FF2B5EF4-FFF2-40B4-BE49-F238E27FC236}">
                <a16:creationId xmlns:a16="http://schemas.microsoft.com/office/drawing/2014/main" id="{6A412D73-66B3-4976-9A64-E01D762251A3}"/>
              </a:ext>
            </a:extLst>
          </p:cNvPr>
          <p:cNvPicPr>
            <a:picLocks noChangeAspect="1"/>
          </p:cNvPicPr>
          <p:nvPr/>
        </p:nvPicPr>
        <p:blipFill>
          <a:blip r:embed="rId3"/>
          <a:stretch>
            <a:fillRect/>
          </a:stretch>
        </p:blipFill>
        <p:spPr>
          <a:xfrm>
            <a:off x="1695572" y="493872"/>
            <a:ext cx="1250896" cy="1824451"/>
          </a:xfrm>
          <a:prstGeom prst="rect">
            <a:avLst/>
          </a:prstGeom>
        </p:spPr>
      </p:pic>
      <p:pic>
        <p:nvPicPr>
          <p:cNvPr id="4" name="Picture 3">
            <a:extLst>
              <a:ext uri="{FF2B5EF4-FFF2-40B4-BE49-F238E27FC236}">
                <a16:creationId xmlns:a16="http://schemas.microsoft.com/office/drawing/2014/main" id="{49ADD10F-E28B-40F7-AAF7-7A0215E20623}"/>
              </a:ext>
            </a:extLst>
          </p:cNvPr>
          <p:cNvPicPr>
            <a:picLocks noChangeAspect="1"/>
          </p:cNvPicPr>
          <p:nvPr/>
        </p:nvPicPr>
        <p:blipFill>
          <a:blip r:embed="rId4"/>
          <a:stretch>
            <a:fillRect/>
          </a:stretch>
        </p:blipFill>
        <p:spPr>
          <a:xfrm>
            <a:off x="3367799" y="548195"/>
            <a:ext cx="1456211" cy="1821311"/>
          </a:xfrm>
          <a:prstGeom prst="rect">
            <a:avLst/>
          </a:prstGeom>
        </p:spPr>
      </p:pic>
      <p:pic>
        <p:nvPicPr>
          <p:cNvPr id="6" name="Picture 5">
            <a:extLst>
              <a:ext uri="{FF2B5EF4-FFF2-40B4-BE49-F238E27FC236}">
                <a16:creationId xmlns:a16="http://schemas.microsoft.com/office/drawing/2014/main" id="{1D7D4DF6-CCA8-4C48-8B8B-478A7A50F5B8}"/>
              </a:ext>
            </a:extLst>
          </p:cNvPr>
          <p:cNvPicPr>
            <a:picLocks noChangeAspect="1"/>
          </p:cNvPicPr>
          <p:nvPr/>
        </p:nvPicPr>
        <p:blipFill>
          <a:blip r:embed="rId5"/>
          <a:stretch>
            <a:fillRect/>
          </a:stretch>
        </p:blipFill>
        <p:spPr>
          <a:xfrm>
            <a:off x="5217599" y="532125"/>
            <a:ext cx="1485092" cy="1779478"/>
          </a:xfrm>
          <a:prstGeom prst="rect">
            <a:avLst/>
          </a:prstGeom>
        </p:spPr>
      </p:pic>
      <p:sp>
        <p:nvSpPr>
          <p:cNvPr id="7" name="TextBox 6">
            <a:extLst>
              <a:ext uri="{FF2B5EF4-FFF2-40B4-BE49-F238E27FC236}">
                <a16:creationId xmlns:a16="http://schemas.microsoft.com/office/drawing/2014/main" id="{1BC7192F-1D3D-49A7-9826-0650BA0BF08E}"/>
              </a:ext>
            </a:extLst>
          </p:cNvPr>
          <p:cNvSpPr txBox="1"/>
          <p:nvPr/>
        </p:nvSpPr>
        <p:spPr>
          <a:xfrm>
            <a:off x="92457" y="3482189"/>
            <a:ext cx="6393401" cy="20313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i="1" dirty="0">
                <a:latin typeface="Tahoma" panose="020B0604030504040204" pitchFamily="34" charset="0"/>
                <a:ea typeface="Tahoma" panose="020B0604030504040204" pitchFamily="34" charset="0"/>
                <a:cs typeface="Tahoma" panose="020B0604030504040204" pitchFamily="34" charset="0"/>
              </a:rPr>
              <a:t>Epididymitis</a:t>
            </a:r>
            <a:r>
              <a:rPr lang="en-US" sz="1400" dirty="0">
                <a:latin typeface="Tahoma" panose="020B0604030504040204" pitchFamily="34" charset="0"/>
                <a:ea typeface="Tahoma" panose="020B0604030504040204" pitchFamily="34" charset="0"/>
                <a:cs typeface="Tahoma" panose="020B0604030504040204" pitchFamily="34" charset="0"/>
              </a:rPr>
              <a:t>: inflammation of epididymis</a:t>
            </a:r>
          </a:p>
          <a:p>
            <a:pPr marL="285750" indent="-285750">
              <a:lnSpc>
                <a:spcPct val="150000"/>
              </a:lnSpc>
              <a:buFont typeface="Arial" panose="020B0604020202020204" pitchFamily="34" charset="0"/>
              <a:buChar char="•"/>
            </a:pPr>
            <a:r>
              <a:rPr lang="en-US" sz="1400" i="1" dirty="0">
                <a:latin typeface="Tahoma" panose="020B0604030504040204" pitchFamily="34" charset="0"/>
                <a:ea typeface="Tahoma" panose="020B0604030504040204" pitchFamily="34" charset="0"/>
                <a:cs typeface="Tahoma" panose="020B0604030504040204" pitchFamily="34" charset="0"/>
              </a:rPr>
              <a:t>Orchitis</a:t>
            </a:r>
            <a:r>
              <a:rPr lang="en-US" sz="1400" dirty="0">
                <a:latin typeface="Tahoma" panose="020B0604030504040204" pitchFamily="34" charset="0"/>
                <a:ea typeface="Tahoma" panose="020B0604030504040204" pitchFamily="34" charset="0"/>
                <a:cs typeface="Tahoma" panose="020B0604030504040204" pitchFamily="34" charset="0"/>
              </a:rPr>
              <a:t>: inflammation of testis</a:t>
            </a:r>
          </a:p>
          <a:p>
            <a:pPr marL="285750" indent="-285750">
              <a:lnSpc>
                <a:spcPct val="150000"/>
              </a:lnSpc>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Inflammatory conditions are generally </a:t>
            </a:r>
            <a:r>
              <a:rPr lang="en-US" sz="1400" b="1" dirty="0">
                <a:latin typeface="Tahoma" panose="020B0604030504040204" pitchFamily="34" charset="0"/>
                <a:ea typeface="Tahoma" panose="020B0604030504040204" pitchFamily="34" charset="0"/>
                <a:cs typeface="Tahoma" panose="020B0604030504040204" pitchFamily="34" charset="0"/>
              </a:rPr>
              <a:t>more common in the epididymis </a:t>
            </a:r>
            <a:r>
              <a:rPr lang="en-US" sz="1400" dirty="0">
                <a:latin typeface="Tahoma" panose="020B0604030504040204" pitchFamily="34" charset="0"/>
                <a:ea typeface="Tahoma" panose="020B0604030504040204" pitchFamily="34" charset="0"/>
                <a:cs typeface="Tahoma" panose="020B0604030504040204" pitchFamily="34" charset="0"/>
              </a:rPr>
              <a:t>than in the testis.</a:t>
            </a:r>
          </a:p>
          <a:p>
            <a:pPr marL="285750" indent="-285750">
              <a:lnSpc>
                <a:spcPct val="150000"/>
              </a:lnSpc>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However, some infections, notably syphilis, may begin in the testis with secondary involvement of the epididymis</a:t>
            </a:r>
          </a:p>
        </p:txBody>
      </p:sp>
      <p:sp>
        <p:nvSpPr>
          <p:cNvPr id="10" name="TextBox 9">
            <a:extLst>
              <a:ext uri="{FF2B5EF4-FFF2-40B4-BE49-F238E27FC236}">
                <a16:creationId xmlns:a16="http://schemas.microsoft.com/office/drawing/2014/main" id="{485C9DCB-7C58-467F-AF7B-A53763DC1F67}"/>
              </a:ext>
            </a:extLst>
          </p:cNvPr>
          <p:cNvSpPr txBox="1"/>
          <p:nvPr/>
        </p:nvSpPr>
        <p:spPr>
          <a:xfrm>
            <a:off x="0" y="2886479"/>
            <a:ext cx="6858000" cy="369332"/>
          </a:xfrm>
          <a:prstGeom prst="rect">
            <a:avLst/>
          </a:prstGeom>
          <a:solidFill>
            <a:schemeClr val="accent4">
              <a:lumMod val="60000"/>
              <a:lumOff val="40000"/>
            </a:schemeClr>
          </a:solid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Testicular disease: </a:t>
            </a:r>
            <a:r>
              <a:rPr lang="en-US" sz="1600" dirty="0">
                <a:latin typeface="Tahoma" panose="020B0604030504040204" pitchFamily="34" charset="0"/>
                <a:ea typeface="Tahoma" panose="020B0604030504040204" pitchFamily="34" charset="0"/>
                <a:cs typeface="Tahoma" panose="020B0604030504040204" pitchFamily="34" charset="0"/>
              </a:rPr>
              <a:t>Epididymitis and orchitic</a:t>
            </a:r>
            <a:r>
              <a:rPr lang="en-US" sz="16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endParaRPr lang="en-US" sz="1100" dirty="0">
              <a:solidFill>
                <a:srgbClr val="7F7F7F"/>
              </a:solidFill>
              <a:latin typeface="Tahoma"/>
              <a:cs typeface="Tahoma"/>
            </a:endParaRPr>
          </a:p>
        </p:txBody>
      </p:sp>
      <p:sp>
        <p:nvSpPr>
          <p:cNvPr id="11" name="TextBox 10">
            <a:extLst>
              <a:ext uri="{FF2B5EF4-FFF2-40B4-BE49-F238E27FC236}">
                <a16:creationId xmlns:a16="http://schemas.microsoft.com/office/drawing/2014/main" id="{5D1381DF-7B12-4A34-B557-9731E6A62F4B}"/>
              </a:ext>
            </a:extLst>
          </p:cNvPr>
          <p:cNvSpPr txBox="1"/>
          <p:nvPr/>
        </p:nvSpPr>
        <p:spPr>
          <a:xfrm>
            <a:off x="172142" y="2433794"/>
            <a:ext cx="3046859" cy="307777"/>
          </a:xfrm>
          <a:prstGeom prst="rect">
            <a:avLst/>
          </a:prstGeom>
          <a:noFill/>
        </p:spPr>
        <p:txBody>
          <a:bodyPr wrap="square" rtlCol="0">
            <a:spAutoFit/>
          </a:bodyPr>
          <a:lstStyle/>
          <a:p>
            <a:pPr algn="ctr"/>
            <a:r>
              <a:rPr lang="en-US" sz="1400" dirty="0">
                <a:latin typeface="Tahoma" panose="020B0604030504040204" pitchFamily="34" charset="0"/>
                <a:ea typeface="Tahoma" panose="020B0604030504040204" pitchFamily="34" charset="0"/>
                <a:cs typeface="Tahoma" panose="020B0604030504040204" pitchFamily="34" charset="0"/>
              </a:rPr>
              <a:t>Normal </a:t>
            </a:r>
            <a:r>
              <a:rPr lang="en-US" sz="1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testis &amp; epididymis</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1CB3AEF8-8489-42A3-ACA5-97345F133F5F}"/>
              </a:ext>
            </a:extLst>
          </p:cNvPr>
          <p:cNvSpPr txBox="1"/>
          <p:nvPr/>
        </p:nvSpPr>
        <p:spPr>
          <a:xfrm>
            <a:off x="3069780" y="2324762"/>
            <a:ext cx="1754230" cy="523220"/>
          </a:xfrm>
          <a:prstGeom prst="rect">
            <a:avLst/>
          </a:prstGeom>
          <a:noFill/>
        </p:spPr>
        <p:txBody>
          <a:bodyPr wrap="square" rtlCol="0">
            <a:spAutoFit/>
          </a:bodyPr>
          <a:lstStyle/>
          <a:p>
            <a:pPr algn="ctr"/>
            <a:r>
              <a:rPr lang="en-US" sz="1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Section of normal testis</a:t>
            </a:r>
          </a:p>
        </p:txBody>
      </p:sp>
      <p:sp>
        <p:nvSpPr>
          <p:cNvPr id="15" name="TextBox 14">
            <a:extLst>
              <a:ext uri="{FF2B5EF4-FFF2-40B4-BE49-F238E27FC236}">
                <a16:creationId xmlns:a16="http://schemas.microsoft.com/office/drawing/2014/main" id="{1C47A4D3-5B40-48CC-B385-F2CE6EB3F485}"/>
              </a:ext>
            </a:extLst>
          </p:cNvPr>
          <p:cNvSpPr txBox="1"/>
          <p:nvPr/>
        </p:nvSpPr>
        <p:spPr>
          <a:xfrm>
            <a:off x="4890848" y="2311603"/>
            <a:ext cx="1910682" cy="523220"/>
          </a:xfrm>
          <a:prstGeom prst="rect">
            <a:avLst/>
          </a:prstGeom>
          <a:noFill/>
        </p:spPr>
        <p:txBody>
          <a:bodyPr wrap="square" rtlCol="0">
            <a:spAutoFit/>
          </a:bodyPr>
          <a:lstStyle/>
          <a:p>
            <a:pPr algn="ctr"/>
            <a:r>
              <a:rPr lang="en-US" sz="14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Section of Seminiferous tubule</a:t>
            </a:r>
          </a:p>
        </p:txBody>
      </p:sp>
      <p:graphicFrame>
        <p:nvGraphicFramePr>
          <p:cNvPr id="18" name="Table 17">
            <a:extLst>
              <a:ext uri="{FF2B5EF4-FFF2-40B4-BE49-F238E27FC236}">
                <a16:creationId xmlns:a16="http://schemas.microsoft.com/office/drawing/2014/main" id="{6BE0DAE2-0736-4B34-A7F3-5978DD58D2A2}"/>
              </a:ext>
            </a:extLst>
          </p:cNvPr>
          <p:cNvGraphicFramePr>
            <a:graphicFrameLocks noGrp="1"/>
          </p:cNvGraphicFramePr>
          <p:nvPr>
            <p:extLst>
              <p:ext uri="{D42A27DB-BD31-4B8C-83A1-F6EECF244321}">
                <p14:modId xmlns:p14="http://schemas.microsoft.com/office/powerpoint/2010/main" val="1244958823"/>
              </p:ext>
            </p:extLst>
          </p:nvPr>
        </p:nvGraphicFramePr>
        <p:xfrm>
          <a:off x="180278" y="5544152"/>
          <a:ext cx="6530548" cy="3520440"/>
        </p:xfrm>
        <a:graphic>
          <a:graphicData uri="http://schemas.openxmlformats.org/drawingml/2006/table">
            <a:tbl>
              <a:tblPr firstRow="1" bandRow="1">
                <a:tableStyleId>{00A15C55-8517-42AA-B614-E9B94910E393}</a:tableStyleId>
              </a:tblPr>
              <a:tblGrid>
                <a:gridCol w="2016875">
                  <a:extLst>
                    <a:ext uri="{9D8B030D-6E8A-4147-A177-3AD203B41FA5}">
                      <a16:colId xmlns:a16="http://schemas.microsoft.com/office/drawing/2014/main" val="957370404"/>
                    </a:ext>
                  </a:extLst>
                </a:gridCol>
                <a:gridCol w="4513673">
                  <a:extLst>
                    <a:ext uri="{9D8B030D-6E8A-4147-A177-3AD203B41FA5}">
                      <a16:colId xmlns:a16="http://schemas.microsoft.com/office/drawing/2014/main" val="1256842847"/>
                    </a:ext>
                  </a:extLst>
                </a:gridCol>
              </a:tblGrid>
              <a:tr h="370840">
                <a:tc gridSpan="2">
                  <a:txBody>
                    <a:bodyPr/>
                    <a:lstStyle/>
                    <a:p>
                      <a:r>
                        <a:rPr lang="en-US" sz="1600" dirty="0"/>
                        <a:t>1) Granulomatous (autoimmune) epididymitis and orchitis:</a:t>
                      </a:r>
                    </a:p>
                  </a:txBody>
                  <a:tcPr/>
                </a:tc>
                <a:tc hMerge="1">
                  <a:txBody>
                    <a:bodyPr/>
                    <a:lstStyle/>
                    <a:p>
                      <a:endParaRPr lang="en-US" dirty="0"/>
                    </a:p>
                  </a:txBody>
                  <a:tcPr/>
                </a:tc>
                <a:extLst>
                  <a:ext uri="{0D108BD9-81ED-4DB2-BD59-A6C34878D82A}">
                    <a16:rowId xmlns:a16="http://schemas.microsoft.com/office/drawing/2014/main" val="2341308030"/>
                  </a:ext>
                </a:extLst>
              </a:tr>
              <a:tr h="370840">
                <a:tc gridSpan="2">
                  <a:txBody>
                    <a:bodyPr/>
                    <a:lstStyle/>
                    <a:p>
                      <a:r>
                        <a:rPr lang="en-US" sz="1400" dirty="0"/>
                        <a:t>middle–aged men present with unilateral testicular mass. </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nchor="ctr"/>
                </a:tc>
                <a:tc hMerge="1">
                  <a:txBody>
                    <a:bodyPr/>
                    <a:lstStyle/>
                    <a:p>
                      <a:endParaRPr lang="en-US" dirty="0"/>
                    </a:p>
                  </a:txBody>
                  <a:tcPr/>
                </a:tc>
                <a:extLst>
                  <a:ext uri="{0D108BD9-81ED-4DB2-BD59-A6C34878D82A}">
                    <a16:rowId xmlns:a16="http://schemas.microsoft.com/office/drawing/2014/main" val="1884650840"/>
                  </a:ext>
                </a:extLst>
              </a:tr>
              <a:tr h="37084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C00000"/>
                          </a:solidFill>
                        </a:rPr>
                        <a:t>mimic testicular tumor</a:t>
                      </a:r>
                      <a:r>
                        <a:rPr lang="en-US" sz="1400" dirty="0"/>
                        <a:t>. </a:t>
                      </a:r>
                      <a:r>
                        <a:rPr lang="en-US" sz="1400" kern="1200" dirty="0"/>
                        <a:t>(we don’t know how it occurred it could be due to the following)</a:t>
                      </a:r>
                      <a:endParaRPr lang="en-US" sz="1400" kern="1200" dirty="0">
                        <a:solidFill>
                          <a:srgbClr val="75923C"/>
                        </a:solidFill>
                        <a:latin typeface="Tahoma" panose="020B0604030504040204" pitchFamily="34" charset="0"/>
                        <a:ea typeface="Tahoma" panose="020B0604030504040204" pitchFamily="34" charset="0"/>
                        <a:cs typeface="Tahoma" panose="020B0604030504040204" pitchFamily="34" charset="0"/>
                      </a:endParaRPr>
                    </a:p>
                  </a:txBody>
                  <a:tcPr anchor="ctr"/>
                </a:tc>
                <a:tc hMerge="1">
                  <a:txBody>
                    <a:bodyPr/>
                    <a:lstStyle/>
                    <a:p>
                      <a:endParaRPr lang="en-US" dirty="0"/>
                    </a:p>
                  </a:txBody>
                  <a:tcPr/>
                </a:tc>
                <a:extLst>
                  <a:ext uri="{0D108BD9-81ED-4DB2-BD59-A6C34878D82A}">
                    <a16:rowId xmlns:a16="http://schemas.microsoft.com/office/drawing/2014/main" val="1973280320"/>
                  </a:ext>
                </a:extLst>
              </a:tr>
              <a:tr h="370840">
                <a:tc gridSpan="2">
                  <a:txBody>
                    <a:bodyPr/>
                    <a:lstStyle/>
                    <a:p>
                      <a:r>
                        <a:rPr lang="en-US" sz="1400" dirty="0"/>
                        <a:t>autoimmune basis is suspected.</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nchor="ctr"/>
                </a:tc>
                <a:tc hMerge="1">
                  <a:txBody>
                    <a:bodyPr/>
                    <a:lstStyle/>
                    <a:p>
                      <a:endParaRPr lang="en-US" dirty="0"/>
                    </a:p>
                  </a:txBody>
                  <a:tcPr/>
                </a:tc>
                <a:extLst>
                  <a:ext uri="{0D108BD9-81ED-4DB2-BD59-A6C34878D82A}">
                    <a16:rowId xmlns:a16="http://schemas.microsoft.com/office/drawing/2014/main" val="4030384889"/>
                  </a:ext>
                </a:extLst>
              </a:tr>
              <a:tr h="370840">
                <a:tc>
                  <a:txBody>
                    <a:bodyPr/>
                    <a:lstStyle/>
                    <a:p>
                      <a:r>
                        <a:rPr lang="en-US" sz="1400" dirty="0"/>
                        <a:t>May be in response to:</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t>disintegrated sperm </a:t>
                      </a:r>
                      <a:r>
                        <a:rPr lang="en-US" sz="1400" dirty="0">
                          <a:solidFill>
                            <a:srgbClr val="75923C"/>
                          </a:solidFill>
                          <a:latin typeface="Tahoma" panose="020B0604030504040204" pitchFamily="34" charset="0"/>
                          <a:ea typeface="Tahoma" panose="020B0604030504040204" pitchFamily="34" charset="0"/>
                          <a:cs typeface="Tahoma" panose="020B0604030504040204" pitchFamily="34" charset="0"/>
                        </a:rPr>
                        <a:t>(broken down into smaller parts and lodged into spaces).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t>post-infectious,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t>due to trauma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t>Sarcoidosis (inflammatory disease that affects multiple organs).</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564335984"/>
                  </a:ext>
                </a:extLst>
              </a:tr>
              <a:tr h="370840">
                <a:tc>
                  <a:txBody>
                    <a:bodyPr/>
                    <a:lstStyle/>
                    <a:p>
                      <a:r>
                        <a:rPr lang="en-US" sz="1400" dirty="0"/>
                        <a:t>microscopy:</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US" sz="1400" dirty="0">
                          <a:solidFill>
                            <a:srgbClr val="C00000"/>
                          </a:solidFill>
                        </a:rPr>
                        <a:t>granulomatous inflammation with plasma cells and lymphocytes</a:t>
                      </a:r>
                      <a:endPar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177001728"/>
                  </a:ext>
                </a:extLst>
              </a:tr>
            </a:tbl>
          </a:graphicData>
        </a:graphic>
      </p:graphicFrame>
      <p:sp>
        <p:nvSpPr>
          <p:cNvPr id="19" name="TextBox 18">
            <a:extLst>
              <a:ext uri="{FF2B5EF4-FFF2-40B4-BE49-F238E27FC236}">
                <a16:creationId xmlns:a16="http://schemas.microsoft.com/office/drawing/2014/main" id="{A0098339-7F21-4A09-A4E3-A7EB3F14D78E}"/>
              </a:ext>
            </a:extLst>
          </p:cNvPr>
          <p:cNvSpPr txBox="1"/>
          <p:nvPr/>
        </p:nvSpPr>
        <p:spPr>
          <a:xfrm>
            <a:off x="3752201" y="3339054"/>
            <a:ext cx="3049329" cy="523220"/>
          </a:xfrm>
          <a:prstGeom prst="rect">
            <a:avLst/>
          </a:prstGeom>
          <a:noFill/>
        </p:spPr>
        <p:txBody>
          <a:bodyPr wrap="square" rtlCol="0">
            <a:spAutoFit/>
          </a:bodyPr>
          <a:lstStyle/>
          <a:p>
            <a:r>
              <a:rPr lang="en-US" sz="1400" dirty="0">
                <a:solidFill>
                  <a:srgbClr val="75923C"/>
                </a:solidFill>
                <a:latin typeface="Tahoma" panose="020B0604030504040204" pitchFamily="34" charset="0"/>
                <a:ea typeface="Tahoma" panose="020B0604030504040204" pitchFamily="34" charset="0"/>
                <a:cs typeface="Tahoma" panose="020B0604030504040204" pitchFamily="34" charset="0"/>
              </a:rPr>
              <a:t>we will ask you about tumors more than inflammation so focus on that.</a:t>
            </a:r>
          </a:p>
        </p:txBody>
      </p:sp>
      <p:sp>
        <p:nvSpPr>
          <p:cNvPr id="8" name="TextBox 7">
            <a:extLst>
              <a:ext uri="{FF2B5EF4-FFF2-40B4-BE49-F238E27FC236}">
                <a16:creationId xmlns:a16="http://schemas.microsoft.com/office/drawing/2014/main" id="{A023B54A-B6D8-3C49-8786-354B3CBA7BFA}"/>
              </a:ext>
            </a:extLst>
          </p:cNvPr>
          <p:cNvSpPr txBox="1"/>
          <p:nvPr/>
        </p:nvSpPr>
        <p:spPr>
          <a:xfrm>
            <a:off x="3090566" y="3845941"/>
            <a:ext cx="3672320" cy="307777"/>
          </a:xfrm>
          <a:prstGeom prst="rect">
            <a:avLst/>
          </a:prstGeom>
          <a:noFill/>
        </p:spPr>
        <p:txBody>
          <a:bodyPr wrap="square" rtlCol="0">
            <a:spAutoFit/>
          </a:bodyPr>
          <a:lstStyle/>
          <a:p>
            <a:r>
              <a:rPr lang="en-US" sz="1400" dirty="0" err="1">
                <a:solidFill>
                  <a:srgbClr val="75923C"/>
                </a:solidFill>
                <a:latin typeface="Tahoma" panose="020B0604030504040204" pitchFamily="34" charset="0"/>
                <a:ea typeface="Tahoma" panose="020B0604030504040204" pitchFamily="34" charset="0"/>
                <a:cs typeface="Tahoma" panose="020B0604030504040204" pitchFamily="34" charset="0"/>
              </a:rPr>
              <a:t>Orchitis</a:t>
            </a:r>
            <a:r>
              <a:rPr lang="en-US" sz="1400" dirty="0">
                <a:solidFill>
                  <a:srgbClr val="75923C"/>
                </a:solidFill>
                <a:latin typeface="Tahoma" panose="020B0604030504040204" pitchFamily="34" charset="0"/>
                <a:ea typeface="Tahoma" panose="020B0604030504040204" pitchFamily="34" charset="0"/>
                <a:cs typeface="Tahoma" panose="020B0604030504040204" pitchFamily="34" charset="0"/>
              </a:rPr>
              <a:t> is mainly seen in TB or syphilis.</a:t>
            </a:r>
          </a:p>
        </p:txBody>
      </p:sp>
    </p:spTree>
    <p:extLst>
      <p:ext uri="{BB962C8B-B14F-4D97-AF65-F5344CB8AC3E}">
        <p14:creationId xmlns:p14="http://schemas.microsoft.com/office/powerpoint/2010/main" val="1506027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7AE0B23-F4F5-4A7E-BD50-9D681C26A795}"/>
              </a:ext>
            </a:extLst>
          </p:cNvPr>
          <p:cNvGraphicFramePr>
            <a:graphicFrameLocks noGrp="1"/>
          </p:cNvGraphicFramePr>
          <p:nvPr>
            <p:extLst>
              <p:ext uri="{D42A27DB-BD31-4B8C-83A1-F6EECF244321}">
                <p14:modId xmlns:p14="http://schemas.microsoft.com/office/powerpoint/2010/main" val="1756551361"/>
              </p:ext>
            </p:extLst>
          </p:nvPr>
        </p:nvGraphicFramePr>
        <p:xfrm>
          <a:off x="163726" y="393286"/>
          <a:ext cx="6530548" cy="5893872"/>
        </p:xfrm>
        <a:graphic>
          <a:graphicData uri="http://schemas.openxmlformats.org/drawingml/2006/table">
            <a:tbl>
              <a:tblPr firstRow="1" bandRow="1">
                <a:tableStyleId>{00A15C55-8517-42AA-B614-E9B94910E393}</a:tableStyleId>
              </a:tblPr>
              <a:tblGrid>
                <a:gridCol w="2313660">
                  <a:extLst>
                    <a:ext uri="{9D8B030D-6E8A-4147-A177-3AD203B41FA5}">
                      <a16:colId xmlns:a16="http://schemas.microsoft.com/office/drawing/2014/main" val="2745036671"/>
                    </a:ext>
                  </a:extLst>
                </a:gridCol>
                <a:gridCol w="4216888">
                  <a:extLst>
                    <a:ext uri="{9D8B030D-6E8A-4147-A177-3AD203B41FA5}">
                      <a16:colId xmlns:a16="http://schemas.microsoft.com/office/drawing/2014/main" val="3961822426"/>
                    </a:ext>
                  </a:extLst>
                </a:gridCol>
              </a:tblGrid>
              <a:tr h="418606">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2) Non specific epididymitis and orchitis: </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lang="en-US" dirty="0"/>
                    </a:p>
                  </a:txBody>
                  <a:tcPr/>
                </a:tc>
                <a:extLst>
                  <a:ext uri="{0D108BD9-81ED-4DB2-BD59-A6C34878D82A}">
                    <a16:rowId xmlns:a16="http://schemas.microsoft.com/office/drawing/2014/main" val="940660357"/>
                  </a:ext>
                </a:extLst>
              </a:tr>
              <a:tr h="709781">
                <a:tc>
                  <a:txBody>
                    <a:bodyPr/>
                    <a:lstStyle/>
                    <a:p>
                      <a:r>
                        <a:rPr kumimoji="0" lang="en-US" sz="1400" u="none" strike="noStrike" kern="1200" cap="none" spc="0" normalizeH="0" baseline="0" noProof="0" dirty="0">
                          <a:ln>
                            <a:noFill/>
                          </a:ln>
                          <a:effectLst/>
                          <a:uLnTx/>
                          <a:uFillTx/>
                        </a:rPr>
                        <a:t>Are commonly related to:</a:t>
                      </a:r>
                      <a:endParaRPr lang="en-US" dirty="0"/>
                    </a:p>
                  </a:txBody>
                  <a:tcPr anchor="ctr"/>
                </a:tc>
                <a:tc>
                  <a:txBody>
                    <a:bodyPr/>
                    <a:lstStyle/>
                    <a:p>
                      <a:r>
                        <a:rPr kumimoji="0" lang="en-US" sz="1400" u="none" strike="noStrike" kern="1200" cap="none" spc="0" normalizeH="0" baseline="0" noProof="0" dirty="0">
                          <a:ln>
                            <a:noFill/>
                          </a:ln>
                          <a:effectLst/>
                          <a:uLnTx/>
                          <a:uFillTx/>
                        </a:rPr>
                        <a:t>infections in the urinary tract  (cystitis, urethritis and </a:t>
                      </a:r>
                      <a:r>
                        <a:rPr kumimoji="0" lang="en-US" sz="1400" u="none" strike="noStrike" kern="1200" cap="none" spc="0" normalizeH="0" baseline="0" noProof="0" dirty="0" err="1">
                          <a:ln>
                            <a:noFill/>
                          </a:ln>
                          <a:effectLst/>
                          <a:uLnTx/>
                          <a:uFillTx/>
                        </a:rPr>
                        <a:t>genitoprostatitis</a:t>
                      </a:r>
                      <a:r>
                        <a:rPr kumimoji="0" lang="en-US" sz="1400" u="none" strike="noStrike" kern="1200" cap="none" spc="0" normalizeH="0" baseline="0" noProof="0" dirty="0">
                          <a:ln>
                            <a:noFill/>
                          </a:ln>
                          <a:effectLst/>
                          <a:uLnTx/>
                          <a:uFillTx/>
                        </a:rPr>
                        <a:t> (inflammation of the prostate)).</a:t>
                      </a:r>
                      <a:endParaRPr lang="en-US" dirty="0"/>
                    </a:p>
                  </a:txBody>
                  <a:tcPr/>
                </a:tc>
                <a:extLst>
                  <a:ext uri="{0D108BD9-81ED-4DB2-BD59-A6C34878D82A}">
                    <a16:rowId xmlns:a16="http://schemas.microsoft.com/office/drawing/2014/main" val="1874013637"/>
                  </a:ext>
                </a:extLst>
              </a:tr>
              <a:tr h="528765">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u="none" strike="noStrike" kern="1200" cap="none" spc="0" normalizeH="0" baseline="0" noProof="0" dirty="0">
                          <a:ln>
                            <a:noFill/>
                          </a:ln>
                          <a:effectLst/>
                          <a:uLnTx/>
                          <a:uFillTx/>
                        </a:rPr>
                        <a:t>Infections reach the epididymis/testis through:</a:t>
                      </a:r>
                      <a:endParaRPr lang="en-US"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u="none" strike="noStrike" kern="1200" cap="none" spc="0" normalizeH="0" baseline="0" noProof="0" dirty="0">
                          <a:ln>
                            <a:noFill/>
                          </a:ln>
                          <a:effectLst/>
                          <a:uLnTx/>
                          <a:uFillTx/>
                        </a:rPr>
                        <a:t>the vas deference or the lymphatics of the spermatic cord.</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51620484"/>
                  </a:ext>
                </a:extLst>
              </a:tr>
              <a:tr h="1744878">
                <a:tc>
                  <a:txBody>
                    <a:bodyPr/>
                    <a:lstStyle/>
                    <a:p>
                      <a:r>
                        <a:rPr kumimoji="0" lang="en-US" sz="1400" u="none" strike="noStrike" kern="1200" cap="none" spc="0" normalizeH="0" baseline="0" noProof="0" dirty="0">
                          <a:ln>
                            <a:noFill/>
                          </a:ln>
                          <a:effectLst/>
                          <a:uLnTx/>
                          <a:uFillTx/>
                        </a:rPr>
                        <a:t>Causative organisms vary with age:</a:t>
                      </a:r>
                      <a:endParaRPr kumimoji="0" lang="en-US" sz="1800" b="0" i="0" u="none" strike="noStrike" kern="1200" cap="none" spc="0" normalizeH="0" baseline="0" noProof="0" dirty="0">
                        <a:ln>
                          <a:noFill/>
                        </a:ln>
                        <a:solidFill>
                          <a:schemeClr val="dk1"/>
                        </a:solidFill>
                        <a:effectLst/>
                        <a:uLnTx/>
                        <a:uFillTx/>
                        <a:latin typeface="+mn-lt"/>
                        <a:ea typeface="+mn-ea"/>
                        <a:cs typeface="+mn-cs"/>
                      </a:endParaRPr>
                    </a:p>
                  </a:txBody>
                  <a:tcPr anchor="ctr"/>
                </a:tc>
                <a:tc>
                  <a:txBody>
                    <a:bodyPr/>
                    <a:lstStyle/>
                    <a:p>
                      <a:pPr marL="285750" indent="-285750">
                        <a:buFont typeface="Wingdings" panose="05000000000000000000" pitchFamily="2" charset="2"/>
                        <a:buChar char="§"/>
                      </a:pPr>
                      <a:r>
                        <a:rPr kumimoji="0" lang="en-US" sz="1400" u="none" strike="noStrike" kern="1200" cap="none" spc="0" normalizeH="0" baseline="0" noProof="0" dirty="0">
                          <a:ln>
                            <a:noFill/>
                          </a:ln>
                          <a:effectLst/>
                          <a:uLnTx/>
                          <a:uFillTx/>
                        </a:rPr>
                        <a:t>Children: it is uncommon. Usually associated with a congenital genitourinary abnormality and infection with Gram –</a:t>
                      </a:r>
                      <a:r>
                        <a:rPr kumimoji="0" lang="en-US" sz="1400" u="none" strike="noStrike" kern="1200" cap="none" spc="0" normalizeH="0" baseline="0" noProof="0" dirty="0" err="1">
                          <a:ln>
                            <a:noFill/>
                          </a:ln>
                          <a:effectLst/>
                          <a:uLnTx/>
                          <a:uFillTx/>
                        </a:rPr>
                        <a:t>ve</a:t>
                      </a:r>
                      <a:r>
                        <a:rPr kumimoji="0" lang="en-US" sz="1400" u="none" strike="noStrike" kern="1200" cap="none" spc="0" normalizeH="0" baseline="0" noProof="0" dirty="0">
                          <a:ln>
                            <a:noFill/>
                          </a:ln>
                          <a:effectLst/>
                          <a:uLnTx/>
                          <a:uFillTx/>
                        </a:rPr>
                        <a:t> rods.</a:t>
                      </a:r>
                    </a:p>
                    <a:p>
                      <a:pPr marL="285750" indent="-285750">
                        <a:buFont typeface="Wingdings" panose="05000000000000000000" pitchFamily="2" charset="2"/>
                        <a:buChar char="§"/>
                      </a:pPr>
                      <a:r>
                        <a:rPr kumimoji="0" lang="en-US" sz="1400" u="none" strike="noStrike" kern="1200" cap="none" spc="0" normalizeH="0" baseline="0" noProof="0" dirty="0">
                          <a:ln>
                            <a:noFill/>
                          </a:ln>
                          <a:effectLst/>
                          <a:uLnTx/>
                          <a:uFillTx/>
                        </a:rPr>
                        <a:t>In men younger than  age 35 years: Chlamydia trachomatis and Neisseria are common causative organisms.(STDs)</a:t>
                      </a:r>
                    </a:p>
                    <a:p>
                      <a:pPr marL="285750" indent="-285750">
                        <a:buFont typeface="Wingdings" panose="05000000000000000000" pitchFamily="2" charset="2"/>
                        <a:buChar char="§"/>
                      </a:pPr>
                      <a:r>
                        <a:rPr kumimoji="0" lang="en-US" sz="1400" u="none" strike="noStrike" kern="1200" cap="none" spc="0" normalizeH="0" baseline="0" noProof="0" dirty="0">
                          <a:ln>
                            <a:noFill/>
                          </a:ln>
                          <a:effectLst/>
                          <a:uLnTx/>
                          <a:uFillTx/>
                        </a:rPr>
                        <a:t>In men older than 35 years: E.coli and Pseudomonas.</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654986106"/>
                  </a:ext>
                </a:extLst>
              </a:tr>
              <a:tr h="2158917">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u="none" strike="noStrike" kern="1200" cap="none" spc="0" normalizeH="0" baseline="0" noProof="0" dirty="0">
                          <a:ln>
                            <a:noFill/>
                          </a:ln>
                          <a:effectLst/>
                          <a:uLnTx/>
                          <a:uFillTx/>
                        </a:rPr>
                        <a:t>Microscopic findings:</a:t>
                      </a: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u="none" strike="noStrike" kern="1200" cap="none" spc="0" normalizeH="0" baseline="0" noProof="0" dirty="0">
                          <a:ln>
                            <a:noFill/>
                          </a:ln>
                          <a:effectLst/>
                          <a:uLnTx/>
                          <a:uFillTx/>
                        </a:rPr>
                        <a:t>congestion, edema and infiltration by neutrophils, macrophages and lymphocytes.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u="none" strike="noStrike" kern="1200" cap="none" spc="0" normalizeH="0" baseline="0" noProof="0" dirty="0">
                          <a:ln>
                            <a:noFill/>
                          </a:ln>
                          <a:effectLst/>
                          <a:uLnTx/>
                          <a:uFillTx/>
                        </a:rPr>
                        <a:t>initially involves the interstitium but later involves seminiferous tubules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u="none" strike="noStrike" kern="1200" cap="none" spc="0" normalizeH="0" baseline="0" noProof="0" dirty="0">
                          <a:ln>
                            <a:noFill/>
                          </a:ln>
                          <a:effectLst/>
                          <a:uLnTx/>
                          <a:uFillTx/>
                        </a:rPr>
                        <a:t>may progress to frank abscess.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u="none" strike="noStrike" kern="1200" cap="none" spc="0" normalizeH="0" baseline="0" noProof="0" dirty="0">
                          <a:ln>
                            <a:noFill/>
                          </a:ln>
                          <a:effectLst/>
                          <a:uLnTx/>
                          <a:uFillTx/>
                        </a:rPr>
                        <a:t>Heals by fibrous scarring.</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u="none" strike="noStrike" kern="1200" cap="none" spc="0" normalizeH="0" baseline="0" noProof="0" dirty="0">
                          <a:ln>
                            <a:noFill/>
                          </a:ln>
                          <a:effectLst/>
                          <a:uLnTx/>
                          <a:uFillTx/>
                        </a:rPr>
                        <a:t>Leydig cells are not usually destroyed.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u="none" strike="noStrike" kern="1200" cap="none" spc="0" normalizeH="0" baseline="0" noProof="0" dirty="0">
                        <a:ln>
                          <a:noFill/>
                        </a:ln>
                        <a:effectLst/>
                        <a:uLnTx/>
                        <a:uFillTx/>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u="none" strike="noStrike" kern="1200" cap="none" spc="0" normalizeH="0" baseline="0" noProof="0" dirty="0">
                          <a:ln>
                            <a:noFill/>
                          </a:ln>
                          <a:solidFill>
                            <a:srgbClr val="75923C"/>
                          </a:solidFill>
                          <a:effectLst/>
                          <a:uLnTx/>
                          <a:uFillTx/>
                          <a:latin typeface="Tahoma" panose="020B0604030504040204" pitchFamily="34" charset="0"/>
                          <a:ea typeface="Tahoma" panose="020B0604030504040204" pitchFamily="34" charset="0"/>
                          <a:cs typeface="Tahoma" panose="020B0604030504040204" pitchFamily="34" charset="0"/>
                        </a:rPr>
                        <a:t>(Interestingly </a:t>
                      </a:r>
                      <a:r>
                        <a:rPr kumimoji="0" lang="en-US" sz="1400" u="none" strike="noStrike" kern="1200" cap="none" spc="0" normalizeH="0" baseline="0" noProof="0" dirty="0" err="1">
                          <a:ln>
                            <a:noFill/>
                          </a:ln>
                          <a:solidFill>
                            <a:srgbClr val="75923C"/>
                          </a:solidFill>
                          <a:effectLst/>
                          <a:uLnTx/>
                          <a:uFillTx/>
                          <a:latin typeface="Tahoma" panose="020B0604030504040204" pitchFamily="34" charset="0"/>
                          <a:ea typeface="Tahoma" panose="020B0604030504040204" pitchFamily="34" charset="0"/>
                          <a:cs typeface="Tahoma" panose="020B0604030504040204" pitchFamily="34" charset="0"/>
                        </a:rPr>
                        <a:t>leydig</a:t>
                      </a:r>
                      <a:r>
                        <a:rPr kumimoji="0" lang="en-US" sz="1400" u="none" strike="noStrike" kern="1200" cap="none" spc="0" normalizeH="0" baseline="0" noProof="0" dirty="0">
                          <a:ln>
                            <a:noFill/>
                          </a:ln>
                          <a:solidFill>
                            <a:srgbClr val="75923C"/>
                          </a:solidFill>
                          <a:effectLst/>
                          <a:uLnTx/>
                          <a:uFillTx/>
                          <a:latin typeface="Tahoma" panose="020B0604030504040204" pitchFamily="34" charset="0"/>
                          <a:ea typeface="Tahoma" panose="020B0604030504040204" pitchFamily="34" charset="0"/>
                          <a:cs typeface="Tahoma" panose="020B0604030504040204" pitchFamily="34" charset="0"/>
                        </a:rPr>
                        <a:t> cells are not destroyed so the testosterone level is not affected)</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39442547"/>
                  </a:ext>
                </a:extLst>
              </a:tr>
            </a:tbl>
          </a:graphicData>
        </a:graphic>
      </p:graphicFrame>
      <p:graphicFrame>
        <p:nvGraphicFramePr>
          <p:cNvPr id="6" name="Table 5">
            <a:extLst>
              <a:ext uri="{FF2B5EF4-FFF2-40B4-BE49-F238E27FC236}">
                <a16:creationId xmlns:a16="http://schemas.microsoft.com/office/drawing/2014/main" id="{40FC11BD-D03D-48BD-B57E-043AA8BAB6A4}"/>
              </a:ext>
            </a:extLst>
          </p:cNvPr>
          <p:cNvGraphicFramePr>
            <a:graphicFrameLocks noGrp="1"/>
          </p:cNvGraphicFramePr>
          <p:nvPr>
            <p:extLst>
              <p:ext uri="{D42A27DB-BD31-4B8C-83A1-F6EECF244321}">
                <p14:modId xmlns:p14="http://schemas.microsoft.com/office/powerpoint/2010/main" val="1878601728"/>
              </p:ext>
            </p:extLst>
          </p:nvPr>
        </p:nvGraphicFramePr>
        <p:xfrm>
          <a:off x="163726" y="6183900"/>
          <a:ext cx="6530548" cy="1066800"/>
        </p:xfrm>
        <a:graphic>
          <a:graphicData uri="http://schemas.openxmlformats.org/drawingml/2006/table">
            <a:tbl>
              <a:tblPr firstRow="1" bandRow="1">
                <a:tableStyleId>{00A15C55-8517-42AA-B614-E9B94910E393}</a:tableStyleId>
              </a:tblPr>
              <a:tblGrid>
                <a:gridCol w="6530548">
                  <a:extLst>
                    <a:ext uri="{9D8B030D-6E8A-4147-A177-3AD203B41FA5}">
                      <a16:colId xmlns:a16="http://schemas.microsoft.com/office/drawing/2014/main" val="3986682534"/>
                    </a:ext>
                  </a:extLst>
                </a:gridCol>
              </a:tblGrid>
              <a:tr h="310048">
                <a:tc>
                  <a:txBody>
                    <a:bodyPr/>
                    <a:lstStyle/>
                    <a:p>
                      <a:r>
                        <a:rPr lang="en-US" sz="1600" dirty="0"/>
                        <a:t>3) Gonorrhea: (Sexually transmitted disease)</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548029851"/>
                  </a:ext>
                </a:extLst>
              </a:tr>
              <a:tr h="662182">
                <a:tc>
                  <a:txBody>
                    <a:bodyPr/>
                    <a:lstStyle/>
                    <a:p>
                      <a:r>
                        <a:rPr lang="en-US" sz="1400" dirty="0"/>
                        <a:t>Gonococcal  infection can spread from urethra to prostate, seminal vesicles and then to epididymis and testis leading to </a:t>
                      </a:r>
                      <a:r>
                        <a:rPr lang="en-US" sz="1400" dirty="0">
                          <a:sym typeface="Wingdings" panose="05000000000000000000" pitchFamily="2" charset="2"/>
                        </a:rPr>
                        <a:t></a:t>
                      </a:r>
                      <a:r>
                        <a:rPr lang="en-US" sz="1400" dirty="0"/>
                        <a:t> suppurative* orchitis and even abscess. (*pus producing)</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403363818"/>
                  </a:ext>
                </a:extLst>
              </a:tr>
            </a:tbl>
          </a:graphicData>
        </a:graphic>
      </p:graphicFrame>
      <p:graphicFrame>
        <p:nvGraphicFramePr>
          <p:cNvPr id="7" name="Table 6">
            <a:extLst>
              <a:ext uri="{FF2B5EF4-FFF2-40B4-BE49-F238E27FC236}">
                <a16:creationId xmlns:a16="http://schemas.microsoft.com/office/drawing/2014/main" id="{27A74F75-AB39-4DBB-B378-DDCE442C36CA}"/>
              </a:ext>
            </a:extLst>
          </p:cNvPr>
          <p:cNvGraphicFramePr>
            <a:graphicFrameLocks noGrp="1"/>
          </p:cNvGraphicFramePr>
          <p:nvPr>
            <p:extLst>
              <p:ext uri="{D42A27DB-BD31-4B8C-83A1-F6EECF244321}">
                <p14:modId xmlns:p14="http://schemas.microsoft.com/office/powerpoint/2010/main" val="1354664302"/>
              </p:ext>
            </p:extLst>
          </p:nvPr>
        </p:nvGraphicFramePr>
        <p:xfrm>
          <a:off x="163726" y="7314012"/>
          <a:ext cx="6530548" cy="1571810"/>
        </p:xfrm>
        <a:graphic>
          <a:graphicData uri="http://schemas.openxmlformats.org/drawingml/2006/table">
            <a:tbl>
              <a:tblPr firstRow="1" bandRow="1">
                <a:tableStyleId>{00A15C55-8517-42AA-B614-E9B94910E393}</a:tableStyleId>
              </a:tblPr>
              <a:tblGrid>
                <a:gridCol w="1206394">
                  <a:extLst>
                    <a:ext uri="{9D8B030D-6E8A-4147-A177-3AD203B41FA5}">
                      <a16:colId xmlns:a16="http://schemas.microsoft.com/office/drawing/2014/main" val="2165532524"/>
                    </a:ext>
                  </a:extLst>
                </a:gridCol>
                <a:gridCol w="5324154">
                  <a:extLst>
                    <a:ext uri="{9D8B030D-6E8A-4147-A177-3AD203B41FA5}">
                      <a16:colId xmlns:a16="http://schemas.microsoft.com/office/drawing/2014/main" val="229016010"/>
                    </a:ext>
                  </a:extLst>
                </a:gridCol>
              </a:tblGrid>
              <a:tr h="0">
                <a:tc gridSpan="2">
                  <a:txBody>
                    <a:bodyPr/>
                    <a:lstStyle/>
                    <a:p>
                      <a:r>
                        <a:rPr lang="en-US" sz="1600" dirty="0"/>
                        <a:t>4) Tuberculosis:</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lang="en-US"/>
                    </a:p>
                  </a:txBody>
                  <a:tcPr/>
                </a:tc>
                <a:extLst>
                  <a:ext uri="{0D108BD9-81ED-4DB2-BD59-A6C34878D82A}">
                    <a16:rowId xmlns:a16="http://schemas.microsoft.com/office/drawing/2014/main" val="777566113"/>
                  </a:ext>
                </a:extLst>
              </a:tr>
              <a:tr h="413570">
                <a:tc gridSpan="2">
                  <a:txBody>
                    <a:bodyPr/>
                    <a:lstStyle/>
                    <a:p>
                      <a:r>
                        <a:rPr lang="en-US" sz="1400" dirty="0"/>
                        <a:t>Begins in the epididymis and spreads to the testis.</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lang="en-US"/>
                    </a:p>
                  </a:txBody>
                  <a:tcPr/>
                </a:tc>
                <a:extLst>
                  <a:ext uri="{0D108BD9-81ED-4DB2-BD59-A6C34878D82A}">
                    <a16:rowId xmlns:a16="http://schemas.microsoft.com/office/drawing/2014/main" val="2476292247"/>
                  </a:ext>
                </a:extLst>
              </a:tr>
              <a:tr h="380755">
                <a:tc gridSpan="2">
                  <a:txBody>
                    <a:bodyPr/>
                    <a:lstStyle/>
                    <a:p>
                      <a:r>
                        <a:rPr lang="en-US" sz="1400" dirty="0"/>
                        <a:t>There is associated tuberculous prostatitis and seminal vesiculitis (inflammation of the seminal vesicle).</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lang="en-US"/>
                    </a:p>
                  </a:txBody>
                  <a:tcPr/>
                </a:tc>
                <a:extLst>
                  <a:ext uri="{0D108BD9-81ED-4DB2-BD59-A6C34878D82A}">
                    <a16:rowId xmlns:a16="http://schemas.microsoft.com/office/drawing/2014/main" val="817534460"/>
                  </a:ext>
                </a:extLst>
              </a:tr>
              <a:tr h="298453">
                <a:tc>
                  <a:txBody>
                    <a:bodyPr/>
                    <a:lstStyle/>
                    <a:p>
                      <a:r>
                        <a:rPr lang="en-US" sz="1400" dirty="0"/>
                        <a:t>Microscopy:</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dirty="0"/>
                        <a:t>Caseating Granulomas.</a:t>
                      </a:r>
                      <a:endParaRPr lang="en-US"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338470797"/>
                  </a:ext>
                </a:extLst>
              </a:tr>
            </a:tbl>
          </a:graphicData>
        </a:graphic>
      </p:graphicFrame>
      <p:sp>
        <p:nvSpPr>
          <p:cNvPr id="2" name="TextBox 1">
            <a:extLst>
              <a:ext uri="{FF2B5EF4-FFF2-40B4-BE49-F238E27FC236}">
                <a16:creationId xmlns:a16="http://schemas.microsoft.com/office/drawing/2014/main" id="{BCB8CCB7-39FA-A649-A118-47845158D7CC}"/>
              </a:ext>
            </a:extLst>
          </p:cNvPr>
          <p:cNvSpPr txBox="1"/>
          <p:nvPr/>
        </p:nvSpPr>
        <p:spPr>
          <a:xfrm>
            <a:off x="5041318" y="4695093"/>
            <a:ext cx="1547446" cy="307777"/>
          </a:xfrm>
          <a:prstGeom prst="rect">
            <a:avLst/>
          </a:prstGeom>
          <a:noFill/>
        </p:spPr>
        <p:txBody>
          <a:bodyPr wrap="square" rtlCol="0">
            <a:spAutoFit/>
          </a:bodyPr>
          <a:lstStyle/>
          <a:p>
            <a:r>
              <a:rPr lang="en-US" sz="1400" dirty="0">
                <a:solidFill>
                  <a:srgbClr val="75923C"/>
                </a:solidFill>
                <a:latin typeface="Tahoma" panose="020B0604030504040204" pitchFamily="34" charset="0"/>
                <a:ea typeface="Tahoma" panose="020B0604030504040204" pitchFamily="34" charset="0"/>
                <a:cs typeface="Tahoma" panose="020B0604030504040204" pitchFamily="34" charset="0"/>
              </a:rPr>
              <a:t>With necrosis</a:t>
            </a:r>
          </a:p>
        </p:txBody>
      </p:sp>
      <p:sp>
        <p:nvSpPr>
          <p:cNvPr id="8" name="TextBox 7">
            <a:extLst>
              <a:ext uri="{FF2B5EF4-FFF2-40B4-BE49-F238E27FC236}">
                <a16:creationId xmlns:a16="http://schemas.microsoft.com/office/drawing/2014/main" id="{4AF46AEC-607D-DB45-9580-E25F435251E4}"/>
              </a:ext>
            </a:extLst>
          </p:cNvPr>
          <p:cNvSpPr txBox="1"/>
          <p:nvPr/>
        </p:nvSpPr>
        <p:spPr>
          <a:xfrm>
            <a:off x="2919045" y="1248508"/>
            <a:ext cx="3938955" cy="276999"/>
          </a:xfrm>
          <a:prstGeom prst="rect">
            <a:avLst/>
          </a:prstGeom>
          <a:noFill/>
        </p:spPr>
        <p:txBody>
          <a:bodyPr wrap="square" rtlCol="0">
            <a:spAutoFit/>
          </a:bodyPr>
          <a:lstStyle/>
          <a:p>
            <a:r>
              <a:rPr lang="en-US" sz="1200" dirty="0">
                <a:solidFill>
                  <a:srgbClr val="75923C"/>
                </a:solidFill>
                <a:latin typeface="Tahoma" panose="020B0604030504040204" pitchFamily="34" charset="0"/>
                <a:ea typeface="Tahoma" panose="020B0604030504040204" pitchFamily="34" charset="0"/>
                <a:cs typeface="Tahoma" panose="020B0604030504040204" pitchFamily="34" charset="0"/>
              </a:rPr>
              <a:t>Basically everything in the urogenital region</a:t>
            </a:r>
          </a:p>
        </p:txBody>
      </p:sp>
      <p:sp>
        <p:nvSpPr>
          <p:cNvPr id="9" name="TextBox 8">
            <a:extLst>
              <a:ext uri="{FF2B5EF4-FFF2-40B4-BE49-F238E27FC236}">
                <a16:creationId xmlns:a16="http://schemas.microsoft.com/office/drawing/2014/main" id="{111224CA-2904-C14F-878E-D456F45547A3}"/>
              </a:ext>
            </a:extLst>
          </p:cNvPr>
          <p:cNvSpPr txBox="1"/>
          <p:nvPr/>
        </p:nvSpPr>
        <p:spPr>
          <a:xfrm>
            <a:off x="1055076" y="6974579"/>
            <a:ext cx="3833446" cy="307777"/>
          </a:xfrm>
          <a:prstGeom prst="rect">
            <a:avLst/>
          </a:prstGeom>
          <a:noFill/>
        </p:spPr>
        <p:txBody>
          <a:bodyPr wrap="square" rtlCol="0">
            <a:spAutoFit/>
          </a:bodyPr>
          <a:lstStyle/>
          <a:p>
            <a:r>
              <a:rPr lang="en-US" sz="1400" dirty="0">
                <a:solidFill>
                  <a:srgbClr val="75923C"/>
                </a:solidFill>
                <a:latin typeface="Tahoma" panose="020B0604030504040204" pitchFamily="34" charset="0"/>
                <a:ea typeface="Tahoma" panose="020B0604030504040204" pitchFamily="34" charset="0"/>
                <a:cs typeface="Tahoma" panose="020B0604030504040204" pitchFamily="34" charset="0"/>
              </a:rPr>
              <a:t>It is a sexually transmitted infection.</a:t>
            </a:r>
          </a:p>
        </p:txBody>
      </p:sp>
    </p:spTree>
    <p:extLst>
      <p:ext uri="{BB962C8B-B14F-4D97-AF65-F5344CB8AC3E}">
        <p14:creationId xmlns:p14="http://schemas.microsoft.com/office/powerpoint/2010/main" val="973805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FDB0EC-D093-4D07-9BAC-F30B6A91BE76}"/>
              </a:ext>
            </a:extLst>
          </p:cNvPr>
          <p:cNvSpPr txBox="1"/>
          <p:nvPr/>
        </p:nvSpPr>
        <p:spPr>
          <a:xfrm>
            <a:off x="148928" y="580315"/>
            <a:ext cx="5354198"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Testicular tumors are the </a:t>
            </a:r>
            <a:r>
              <a:rPr lang="en-US" sz="1400" b="1" dirty="0">
                <a:latin typeface="Tahoma" panose="020B0604030504040204" pitchFamily="34" charset="0"/>
                <a:ea typeface="Tahoma" panose="020B0604030504040204" pitchFamily="34" charset="0"/>
                <a:cs typeface="Tahoma" panose="020B0604030504040204" pitchFamily="34" charset="0"/>
              </a:rPr>
              <a:t>most important cause </a:t>
            </a:r>
            <a:r>
              <a:rPr lang="en-US" sz="1400" dirty="0">
                <a:latin typeface="Tahoma" panose="020B0604030504040204" pitchFamily="34" charset="0"/>
                <a:ea typeface="Tahoma" panose="020B0604030504040204" pitchFamily="34" charset="0"/>
                <a:cs typeface="Tahoma" panose="020B0604030504040204" pitchFamily="34" charset="0"/>
              </a:rPr>
              <a:t>of firm, painless enlargement of the testis. </a:t>
            </a:r>
            <a:r>
              <a:rPr lang="en-US" sz="1400" dirty="0">
                <a:solidFill>
                  <a:srgbClr val="75923C"/>
                </a:solidFill>
                <a:latin typeface="Tahoma" panose="020B0604030504040204" pitchFamily="34" charset="0"/>
                <a:ea typeface="Tahoma" panose="020B0604030504040204" pitchFamily="34" charset="0"/>
                <a:cs typeface="Tahoma" panose="020B0604030504040204" pitchFamily="34" charset="0"/>
              </a:rPr>
              <a:t>(if there is a mass in the testis, most likely it will be a tumor)</a:t>
            </a:r>
            <a:endParaRPr lang="en-US" sz="1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Peak incidence between the ages of 20 and 34 years. </a:t>
            </a:r>
          </a:p>
        </p:txBody>
      </p:sp>
      <p:pic>
        <p:nvPicPr>
          <p:cNvPr id="4" name="Picture 3">
            <a:extLst>
              <a:ext uri="{FF2B5EF4-FFF2-40B4-BE49-F238E27FC236}">
                <a16:creationId xmlns:a16="http://schemas.microsoft.com/office/drawing/2014/main" id="{B6F44B4C-43B3-4575-B95F-8B69D191AF36}"/>
              </a:ext>
            </a:extLst>
          </p:cNvPr>
          <p:cNvPicPr>
            <a:picLocks noChangeAspect="1"/>
          </p:cNvPicPr>
          <p:nvPr/>
        </p:nvPicPr>
        <p:blipFill>
          <a:blip r:embed="rId2"/>
          <a:stretch>
            <a:fillRect/>
          </a:stretch>
        </p:blipFill>
        <p:spPr>
          <a:xfrm>
            <a:off x="5219033" y="1129077"/>
            <a:ext cx="1596333" cy="1550628"/>
          </a:xfrm>
          <a:prstGeom prst="rect">
            <a:avLst/>
          </a:prstGeom>
        </p:spPr>
      </p:pic>
      <p:sp>
        <p:nvSpPr>
          <p:cNvPr id="6" name="TextBox 5">
            <a:extLst>
              <a:ext uri="{FF2B5EF4-FFF2-40B4-BE49-F238E27FC236}">
                <a16:creationId xmlns:a16="http://schemas.microsoft.com/office/drawing/2014/main" id="{5E9BFC35-4F96-453A-BF00-8CBA544953CA}"/>
              </a:ext>
            </a:extLst>
          </p:cNvPr>
          <p:cNvSpPr txBox="1"/>
          <p:nvPr/>
        </p:nvSpPr>
        <p:spPr>
          <a:xfrm>
            <a:off x="0" y="17037"/>
            <a:ext cx="6858000" cy="369332"/>
          </a:xfrm>
          <a:prstGeom prst="rect">
            <a:avLst/>
          </a:prstGeom>
          <a:solidFill>
            <a:schemeClr val="accent4">
              <a:lumMod val="60000"/>
              <a:lumOff val="40000"/>
            </a:schemeClr>
          </a:solidFill>
        </p:spPr>
        <p:txBody>
          <a:bodyPr wrap="square" rtlCol="0">
            <a:spAutoFit/>
          </a:bodyPr>
          <a:lstStyle/>
          <a:p>
            <a:r>
              <a:rPr lang="en-US" dirty="0"/>
              <a:t>Testicular tumors:</a:t>
            </a:r>
          </a:p>
        </p:txBody>
      </p:sp>
      <p:sp>
        <p:nvSpPr>
          <p:cNvPr id="9" name="TextBox 8">
            <a:extLst>
              <a:ext uri="{FF2B5EF4-FFF2-40B4-BE49-F238E27FC236}">
                <a16:creationId xmlns:a16="http://schemas.microsoft.com/office/drawing/2014/main" id="{3DDE8CEC-E32D-48B0-9FC4-99E68D90ED3E}"/>
              </a:ext>
            </a:extLst>
          </p:cNvPr>
          <p:cNvSpPr txBox="1"/>
          <p:nvPr/>
        </p:nvSpPr>
        <p:spPr>
          <a:xfrm>
            <a:off x="161298" y="1608294"/>
            <a:ext cx="5142222" cy="1231106"/>
          </a:xfrm>
          <a:prstGeom prst="rect">
            <a:avLst/>
          </a:prstGeom>
          <a:noFill/>
        </p:spPr>
        <p:txBody>
          <a:bodyPr wrap="square" rtlCol="0">
            <a:spAutoFit/>
          </a:bodyPr>
          <a:lstStyle/>
          <a:p>
            <a:pPr lvl="0"/>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Classification of testicular tumors:</a:t>
            </a:r>
          </a:p>
          <a:p>
            <a:pPr lvl="0"/>
            <a:r>
              <a:rPr lang="en-US" sz="1400" dirty="0">
                <a:solidFill>
                  <a:srgbClr val="75923C"/>
                </a:solidFill>
                <a:latin typeface="Tahoma" panose="020B0604030504040204" pitchFamily="34" charset="0"/>
                <a:ea typeface="Tahoma" panose="020B0604030504040204" pitchFamily="34" charset="0"/>
                <a:cs typeface="Tahoma" panose="020B0604030504040204" pitchFamily="34" charset="0"/>
              </a:rPr>
              <a:t>(Classification is like ovarian tumors but there is NO surface epithelium tumors).</a:t>
            </a:r>
          </a:p>
          <a:p>
            <a:pPr lvl="0"/>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Testicular tumors are a heterogeneous group of tumors divided into </a:t>
            </a:r>
            <a:r>
              <a:rPr 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germ cell tumors</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 and </a:t>
            </a:r>
            <a:r>
              <a:rPr 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sex cord stromal tumors</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a:t>
            </a:r>
          </a:p>
        </p:txBody>
      </p:sp>
      <p:sp>
        <p:nvSpPr>
          <p:cNvPr id="10" name="TextBox 9">
            <a:extLst>
              <a:ext uri="{FF2B5EF4-FFF2-40B4-BE49-F238E27FC236}">
                <a16:creationId xmlns:a16="http://schemas.microsoft.com/office/drawing/2014/main" id="{25BBA1ED-FCAA-41E0-8371-6D3767EA29B3}"/>
              </a:ext>
            </a:extLst>
          </p:cNvPr>
          <p:cNvSpPr txBox="1"/>
          <p:nvPr/>
        </p:nvSpPr>
        <p:spPr>
          <a:xfrm>
            <a:off x="339203" y="2839400"/>
            <a:ext cx="5849888" cy="954107"/>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In adults, 95% of testicular tumors are </a:t>
            </a:r>
            <a:r>
              <a:rPr lang="en-US" sz="1400" b="1" dirty="0">
                <a:solidFill>
                  <a:prstClr val="black"/>
                </a:solidFill>
                <a:latin typeface="Tahoma" panose="020B0604030504040204" pitchFamily="34" charset="0"/>
                <a:ea typeface="Tahoma" panose="020B0604030504040204" pitchFamily="34" charset="0"/>
                <a:cs typeface="Tahoma" panose="020B0604030504040204" pitchFamily="34" charset="0"/>
              </a:rPr>
              <a:t>germ cell tumors</a:t>
            </a: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 and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all are malignant. </a:t>
            </a:r>
          </a:p>
          <a:p>
            <a:pPr marL="285750" lvl="0" indent="-285750">
              <a:buFont typeface="Arial" panose="020B0604020202020204" pitchFamily="34" charset="0"/>
              <a:buChar char="•"/>
            </a:pP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Sertoli or Leydig cells </a:t>
            </a: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(sex cord/stromal tumors) are </a:t>
            </a:r>
            <a:r>
              <a:rPr lang="en-US" sz="1400" b="1" dirty="0">
                <a:solidFill>
                  <a:prstClr val="black"/>
                </a:solidFill>
                <a:latin typeface="Tahoma" panose="020B0604030504040204" pitchFamily="34" charset="0"/>
                <a:ea typeface="Tahoma" panose="020B0604030504040204" pitchFamily="34" charset="0"/>
                <a:cs typeface="Tahoma" panose="020B0604030504040204" pitchFamily="34" charset="0"/>
              </a:rPr>
              <a:t>uncommon</a:t>
            </a: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 and are </a:t>
            </a:r>
            <a:r>
              <a:rPr lang="en-US" sz="1400" b="1" dirty="0">
                <a:solidFill>
                  <a:prstClr val="black"/>
                </a:solidFill>
                <a:latin typeface="Tahoma" panose="020B0604030504040204" pitchFamily="34" charset="0"/>
                <a:ea typeface="Tahoma" panose="020B0604030504040204" pitchFamily="34" charset="0"/>
                <a:cs typeface="Tahoma" panose="020B0604030504040204" pitchFamily="34" charset="0"/>
              </a:rPr>
              <a:t>usually benign</a:t>
            </a: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graphicFrame>
        <p:nvGraphicFramePr>
          <p:cNvPr id="11" name="Table 10">
            <a:extLst>
              <a:ext uri="{FF2B5EF4-FFF2-40B4-BE49-F238E27FC236}">
                <a16:creationId xmlns:a16="http://schemas.microsoft.com/office/drawing/2014/main" id="{CD406C74-C991-43F9-B4CB-CC3D7504EA2E}"/>
              </a:ext>
            </a:extLst>
          </p:cNvPr>
          <p:cNvGraphicFramePr>
            <a:graphicFrameLocks noGrp="1"/>
          </p:cNvGraphicFramePr>
          <p:nvPr>
            <p:extLst>
              <p:ext uri="{D42A27DB-BD31-4B8C-83A1-F6EECF244321}">
                <p14:modId xmlns:p14="http://schemas.microsoft.com/office/powerpoint/2010/main" val="2923342019"/>
              </p:ext>
            </p:extLst>
          </p:nvPr>
        </p:nvGraphicFramePr>
        <p:xfrm>
          <a:off x="92572" y="3779374"/>
          <a:ext cx="6672855" cy="4815840"/>
        </p:xfrm>
        <a:graphic>
          <a:graphicData uri="http://schemas.openxmlformats.org/drawingml/2006/table">
            <a:tbl>
              <a:tblPr firstCol="1" bandRow="1">
                <a:tableStyleId>{00A15C55-8517-42AA-B614-E9B94910E393}</a:tableStyleId>
              </a:tblPr>
              <a:tblGrid>
                <a:gridCol w="284024">
                  <a:extLst>
                    <a:ext uri="{9D8B030D-6E8A-4147-A177-3AD203B41FA5}">
                      <a16:colId xmlns:a16="http://schemas.microsoft.com/office/drawing/2014/main" val="3076180335"/>
                    </a:ext>
                  </a:extLst>
                </a:gridCol>
                <a:gridCol w="1227860">
                  <a:extLst>
                    <a:ext uri="{9D8B030D-6E8A-4147-A177-3AD203B41FA5}">
                      <a16:colId xmlns:a16="http://schemas.microsoft.com/office/drawing/2014/main" val="3801254545"/>
                    </a:ext>
                  </a:extLst>
                </a:gridCol>
                <a:gridCol w="1231088">
                  <a:extLst>
                    <a:ext uri="{9D8B030D-6E8A-4147-A177-3AD203B41FA5}">
                      <a16:colId xmlns:a16="http://schemas.microsoft.com/office/drawing/2014/main" val="3896495489"/>
                    </a:ext>
                  </a:extLst>
                </a:gridCol>
                <a:gridCol w="1664535">
                  <a:extLst>
                    <a:ext uri="{9D8B030D-6E8A-4147-A177-3AD203B41FA5}">
                      <a16:colId xmlns:a16="http://schemas.microsoft.com/office/drawing/2014/main" val="2843812218"/>
                    </a:ext>
                  </a:extLst>
                </a:gridCol>
                <a:gridCol w="2265348">
                  <a:extLst>
                    <a:ext uri="{9D8B030D-6E8A-4147-A177-3AD203B41FA5}">
                      <a16:colId xmlns:a16="http://schemas.microsoft.com/office/drawing/2014/main" val="3065756782"/>
                    </a:ext>
                  </a:extLst>
                </a:gridCol>
              </a:tblGrid>
              <a:tr h="1539382">
                <a:tc rowSpan="5">
                  <a:txBody>
                    <a:bodyPr/>
                    <a:lstStyle/>
                    <a:p>
                      <a:pPr algn="ctr"/>
                      <a:r>
                        <a:rPr lang="en-US" dirty="0"/>
                        <a:t>classification</a:t>
                      </a:r>
                      <a:endParaRPr lang="en-US" dirty="0">
                        <a:latin typeface="Tahoma" panose="020B0604030504040204" pitchFamily="34" charset="0"/>
                        <a:ea typeface="Tahoma" panose="020B0604030504040204" pitchFamily="34" charset="0"/>
                        <a:cs typeface="Tahoma" panose="020B0604030504040204" pitchFamily="34" charset="0"/>
                      </a:endParaRPr>
                    </a:p>
                  </a:txBody>
                  <a:tcPr vert="vert270" anchor="ctr"/>
                </a:tc>
                <a:tc rowSpan="3">
                  <a:txBody>
                    <a:bodyPr/>
                    <a:lstStyle/>
                    <a:p>
                      <a:pPr algn="l"/>
                      <a:r>
                        <a:rPr lang="en-US" sz="1600" dirty="0"/>
                        <a:t>1) Germ cell tumors (95% of testicular tumors):</a:t>
                      </a:r>
                    </a:p>
                    <a:p>
                      <a:endParaRPr lang="en-US" dirty="0">
                        <a:latin typeface="Tahoma" panose="020B0604030504040204" pitchFamily="34" charset="0"/>
                        <a:ea typeface="Tahoma" panose="020B0604030504040204" pitchFamily="34" charset="0"/>
                        <a:cs typeface="Tahoma" panose="020B0604030504040204" pitchFamily="34" charset="0"/>
                      </a:endParaRPr>
                    </a:p>
                  </a:txBody>
                  <a:tcPr anchor="ctr"/>
                </a:tc>
                <a:tc rowSpan="2">
                  <a:txBody>
                    <a:bodyPr/>
                    <a:lstStyle/>
                    <a:p>
                      <a:pPr algn="l"/>
                      <a:r>
                        <a:rPr lang="en-US" sz="1600" dirty="0"/>
                        <a:t>a) Tumors with One Histologic Pattern (pure form):</a:t>
                      </a:r>
                    </a:p>
                    <a:p>
                      <a:endParaRPr lang="en-US"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US" sz="1400" dirty="0"/>
                        <a:t>Seminomatous germ cell tumors</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400" dirty="0"/>
                        <a:t>Seminoma </a:t>
                      </a:r>
                      <a:r>
                        <a:rPr lang="en-US" sz="1200" dirty="0">
                          <a:solidFill>
                            <a:srgbClr val="75923C"/>
                          </a:solidFill>
                        </a:rPr>
                        <a:t>(Seminoma is the classical type of seminomatous germ cell tumors)</a:t>
                      </a:r>
                    </a:p>
                    <a:p>
                      <a:pPr marL="342900" indent="-342900">
                        <a:buFont typeface="+mj-lt"/>
                        <a:buAutoNum type="arabicPeriod"/>
                      </a:pPr>
                      <a:r>
                        <a:rPr lang="en-US" sz="1400" dirty="0" err="1"/>
                        <a:t>Spermatocytic</a:t>
                      </a:r>
                      <a:r>
                        <a:rPr lang="en-US" sz="1400" dirty="0"/>
                        <a:t>  seminoma</a:t>
                      </a:r>
                      <a:r>
                        <a:rPr lang="en-US" sz="1200" kern="1200" dirty="0">
                          <a:solidFill>
                            <a:srgbClr val="75923C"/>
                          </a:solidFill>
                        </a:rPr>
                        <a:t>(very good prognosis hardly metastasize)</a:t>
                      </a:r>
                      <a:endParaRPr lang="en-US" sz="1200" kern="1200" dirty="0">
                        <a:solidFill>
                          <a:srgbClr val="75923C"/>
                        </a:solidFill>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607330804"/>
                  </a:ext>
                </a:extLst>
              </a:tr>
              <a:tr h="168191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400" dirty="0"/>
                        <a:t>Non-</a:t>
                      </a:r>
                      <a:r>
                        <a:rPr lang="en-US" sz="1400" dirty="0" err="1"/>
                        <a:t>seminomatous</a:t>
                      </a:r>
                      <a:r>
                        <a:rPr lang="en-US" sz="1400" dirty="0"/>
                        <a:t> germ cell tumors</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342900" indent="-342900">
                        <a:buFont typeface="+mj-lt"/>
                        <a:buAutoNum type="arabicPeriod"/>
                      </a:pPr>
                      <a:r>
                        <a:rPr lang="en-US" sz="1400" dirty="0"/>
                        <a:t>Embryonal carcinoma</a:t>
                      </a:r>
                    </a:p>
                    <a:p>
                      <a:pPr marL="342900" indent="-342900">
                        <a:buFont typeface="+mj-lt"/>
                        <a:buAutoNum type="arabicPeriod"/>
                      </a:pPr>
                      <a:r>
                        <a:rPr lang="en-US" sz="1400" dirty="0"/>
                        <a:t>Yolk sac (endodermal Sinus) tumor</a:t>
                      </a:r>
                    </a:p>
                    <a:p>
                      <a:pPr marL="342900" indent="-342900">
                        <a:buFont typeface="+mj-lt"/>
                        <a:buAutoNum type="arabicPeriod"/>
                      </a:pPr>
                      <a:r>
                        <a:rPr lang="en-US" sz="1400" dirty="0"/>
                        <a:t>Choriocarcinoma</a:t>
                      </a:r>
                    </a:p>
                    <a:p>
                      <a:pPr marL="342900" indent="-342900">
                        <a:buFont typeface="+mj-lt"/>
                        <a:buAutoNum type="arabicPeriod"/>
                      </a:pPr>
                      <a:r>
                        <a:rPr lang="en-US" sz="1400" dirty="0"/>
                        <a:t>Teratoma: they can be mature, immature or with malignant transformation</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448385949"/>
                  </a:ext>
                </a:extLst>
              </a:tr>
              <a:tr h="513127">
                <a:tc vMerge="1">
                  <a:txBody>
                    <a:bodyPr/>
                    <a:lstStyle/>
                    <a:p>
                      <a:endParaRPr lang="en-US" dirty="0"/>
                    </a:p>
                  </a:txBody>
                  <a:tcPr vert="vert270"/>
                </a:tc>
                <a:tc vMerge="1">
                  <a:txBody>
                    <a:bodyPr/>
                    <a:lstStyle/>
                    <a:p>
                      <a:endParaRPr lang="en-US" dirty="0"/>
                    </a:p>
                  </a:txBody>
                  <a:tcPr/>
                </a:tc>
                <a:tc gridSpan="3">
                  <a:txBody>
                    <a:bodyPr/>
                    <a:lstStyle/>
                    <a:p>
                      <a:r>
                        <a:rPr lang="en-US" sz="1600" dirty="0"/>
                        <a:t>b) Tumors with more than one Histologic Pattern</a:t>
                      </a:r>
                      <a:r>
                        <a:rPr lang="en-US" sz="1400" dirty="0"/>
                        <a:t>: mixed germ cell tumor (mixed form)</a:t>
                      </a:r>
                      <a:endPar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nchor="ctr"/>
                </a:tc>
                <a:tc hMerge="1">
                  <a:txBody>
                    <a:bodyPr/>
                    <a:lstStyle/>
                    <a:p>
                      <a:endParaRPr lang="en-US" sz="1400" dirty="0">
                        <a:latin typeface="Tahoma" panose="020B0604030504040204" pitchFamily="34" charset="0"/>
                        <a:ea typeface="Tahoma" panose="020B0604030504040204" pitchFamily="34" charset="0"/>
                        <a:cs typeface="Tahoma" panose="020B0604030504040204" pitchFamily="34" charset="0"/>
                      </a:endParaRPr>
                    </a:p>
                  </a:txBody>
                  <a:tcPr anchor="ctr"/>
                </a:tc>
                <a:tc hMerge="1">
                  <a:txBody>
                    <a:bodyPr/>
                    <a:lstStyle/>
                    <a:p>
                      <a:endParaRPr lang="en-US"/>
                    </a:p>
                  </a:txBody>
                  <a:tcPr/>
                </a:tc>
                <a:extLst>
                  <a:ext uri="{0D108BD9-81ED-4DB2-BD59-A6C34878D82A}">
                    <a16:rowId xmlns:a16="http://schemas.microsoft.com/office/drawing/2014/main" val="3757569044"/>
                  </a:ext>
                </a:extLst>
              </a:tr>
              <a:tr h="285071">
                <a:tc vMerge="1">
                  <a:txBody>
                    <a:bodyPr/>
                    <a:lstStyle/>
                    <a:p>
                      <a:endParaRPr lang="en-US" dirty="0"/>
                    </a:p>
                  </a:txBody>
                  <a:tcPr vert="vert270"/>
                </a:tc>
                <a:tc rowSpan="2">
                  <a:txBody>
                    <a:bodyPr/>
                    <a:lstStyle/>
                    <a:p>
                      <a:pPr algn="ctr"/>
                      <a:r>
                        <a:rPr lang="en-US" sz="1600" dirty="0"/>
                        <a:t>2) Sex cord stromal tumors:</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nchor="ctr"/>
                </a:tc>
                <a:tc gridSpan="3">
                  <a:txBody>
                    <a:bodyPr/>
                    <a:lstStyle/>
                    <a:p>
                      <a:r>
                        <a:rPr lang="en-US" sz="1400" dirty="0"/>
                        <a:t>1) Leydig cell tumor</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nchor="ct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3482359459"/>
                  </a:ext>
                </a:extLst>
              </a:tr>
              <a:tr h="495336">
                <a:tc vMerge="1">
                  <a:txBody>
                    <a:bodyPr/>
                    <a:lstStyle/>
                    <a:p>
                      <a:endParaRPr lang="en-US" dirty="0"/>
                    </a:p>
                  </a:txBody>
                  <a:tcPr vert="vert270"/>
                </a:tc>
                <a:tc vMerge="1">
                  <a:txBody>
                    <a:bodyPr/>
                    <a:lstStyle/>
                    <a:p>
                      <a:endParaRPr lang="en-US" dirty="0"/>
                    </a:p>
                  </a:txBody>
                  <a:tcPr/>
                </a:tc>
                <a:tc gridSpan="3">
                  <a:txBody>
                    <a:bodyPr/>
                    <a:lstStyle/>
                    <a:p>
                      <a:r>
                        <a:rPr lang="en-US" sz="1400" dirty="0"/>
                        <a:t>2) Sertoli cell tumor</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nchor="ct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67559971"/>
                  </a:ext>
                </a:extLst>
              </a:tr>
            </a:tbl>
          </a:graphicData>
        </a:graphic>
      </p:graphicFrame>
      <p:sp>
        <p:nvSpPr>
          <p:cNvPr id="12" name="TextBox 11">
            <a:extLst>
              <a:ext uri="{FF2B5EF4-FFF2-40B4-BE49-F238E27FC236}">
                <a16:creationId xmlns:a16="http://schemas.microsoft.com/office/drawing/2014/main" id="{662BDD6E-E106-4791-8785-06A2CBB38E34}"/>
              </a:ext>
            </a:extLst>
          </p:cNvPr>
          <p:cNvSpPr txBox="1"/>
          <p:nvPr/>
        </p:nvSpPr>
        <p:spPr>
          <a:xfrm>
            <a:off x="5595475" y="408541"/>
            <a:ext cx="1187232" cy="738664"/>
          </a:xfrm>
          <a:prstGeom prst="rect">
            <a:avLst/>
          </a:prstGeom>
          <a:noFill/>
        </p:spPr>
        <p:txBody>
          <a:bodyPr wrap="square" rtlCol="0">
            <a:spAutoFit/>
          </a:bodyPr>
          <a:lstStyle/>
          <a:p>
            <a:r>
              <a:rPr lang="en-US" sz="1400" dirty="0">
                <a:solidFill>
                  <a:srgbClr val="75923C"/>
                </a:solidFill>
                <a:latin typeface="Tahoma" panose="020B0604030504040204" pitchFamily="34" charset="0"/>
                <a:ea typeface="Tahoma" panose="020B0604030504040204" pitchFamily="34" charset="0"/>
                <a:cs typeface="Tahoma" panose="020B0604030504040204" pitchFamily="34" charset="0"/>
              </a:rPr>
              <a:t>Tumors are important</a:t>
            </a:r>
          </a:p>
          <a:p>
            <a:endParaRPr lang="en-US" sz="1400" dirty="0">
              <a:solidFill>
                <a:srgbClr val="75923C"/>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BF490028-6BB6-4432-B6DC-8906F7259591}"/>
              </a:ext>
            </a:extLst>
          </p:cNvPr>
          <p:cNvSpPr txBox="1"/>
          <p:nvPr/>
        </p:nvSpPr>
        <p:spPr>
          <a:xfrm>
            <a:off x="2839452" y="4242498"/>
            <a:ext cx="1780673" cy="1107996"/>
          </a:xfrm>
          <a:prstGeom prst="rect">
            <a:avLst/>
          </a:prstGeom>
          <a:noFill/>
        </p:spPr>
        <p:txBody>
          <a:bodyPr wrap="square" rtlCol="0">
            <a:spAutoFit/>
          </a:bodyPr>
          <a:lstStyle/>
          <a:p>
            <a:r>
              <a:rPr lang="en-US" sz="1400" dirty="0">
                <a:solidFill>
                  <a:srgbClr val="75923C"/>
                </a:solidFill>
                <a:latin typeface="Tahoma" panose="020B0604030504040204" pitchFamily="34" charset="0"/>
                <a:ea typeface="Tahoma" panose="020B0604030504040204" pitchFamily="34" charset="0"/>
                <a:cs typeface="Tahoma" panose="020B0604030504040204" pitchFamily="34" charset="0"/>
              </a:rPr>
              <a:t>(Seminomatous germ cell tumors are radio-sensitive)</a:t>
            </a:r>
          </a:p>
          <a:p>
            <a:r>
              <a:rPr lang="en-US"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Respond well to radio therapy</a:t>
            </a:r>
          </a:p>
        </p:txBody>
      </p:sp>
      <p:sp>
        <p:nvSpPr>
          <p:cNvPr id="15" name="TextBox 14">
            <a:extLst>
              <a:ext uri="{FF2B5EF4-FFF2-40B4-BE49-F238E27FC236}">
                <a16:creationId xmlns:a16="http://schemas.microsoft.com/office/drawing/2014/main" id="{0EED29B3-A109-4B26-A3E3-BDBAD7BF60AF}"/>
              </a:ext>
            </a:extLst>
          </p:cNvPr>
          <p:cNvSpPr txBox="1"/>
          <p:nvPr/>
        </p:nvSpPr>
        <p:spPr>
          <a:xfrm>
            <a:off x="2826027" y="5992641"/>
            <a:ext cx="1780673" cy="738664"/>
          </a:xfrm>
          <a:prstGeom prst="rect">
            <a:avLst/>
          </a:prstGeom>
          <a:noFill/>
        </p:spPr>
        <p:txBody>
          <a:bodyPr wrap="square" rtlCol="0">
            <a:spAutoFit/>
          </a:bodyPr>
          <a:lstStyle/>
          <a:p>
            <a:r>
              <a:rPr lang="en-US" sz="1400" dirty="0">
                <a:solidFill>
                  <a:srgbClr val="75923C"/>
                </a:solidFill>
                <a:latin typeface="Tahoma" panose="020B0604030504040204" pitchFamily="34" charset="0"/>
                <a:ea typeface="Tahoma" panose="020B0604030504040204" pitchFamily="34" charset="0"/>
                <a:cs typeface="Tahoma" panose="020B0604030504040204" pitchFamily="34" charset="0"/>
              </a:rPr>
              <a:t>They are radio-resistant but </a:t>
            </a:r>
            <a:r>
              <a:rPr lang="en-US" sz="1400" dirty="0" err="1">
                <a:solidFill>
                  <a:srgbClr val="75923C"/>
                </a:solidFill>
                <a:latin typeface="Tahoma" panose="020B0604030504040204" pitchFamily="34" charset="0"/>
                <a:ea typeface="Tahoma" panose="020B0604030504040204" pitchFamily="34" charset="0"/>
                <a:cs typeface="Tahoma" panose="020B0604030504040204" pitchFamily="34" charset="0"/>
              </a:rPr>
              <a:t>chemosensitive</a:t>
            </a:r>
            <a:r>
              <a:rPr lang="en-US" sz="1400" dirty="0">
                <a:solidFill>
                  <a:srgbClr val="75923C"/>
                </a:solidFill>
                <a:latin typeface="Tahoma" panose="020B0604030504040204" pitchFamily="34" charset="0"/>
                <a:ea typeface="Tahoma" panose="020B0604030504040204" pitchFamily="34" charset="0"/>
                <a:cs typeface="Tahoma" panose="020B0604030504040204" pitchFamily="34" charset="0"/>
              </a:rPr>
              <a:t>. </a:t>
            </a:r>
          </a:p>
        </p:txBody>
      </p:sp>
      <p:sp>
        <p:nvSpPr>
          <p:cNvPr id="3" name="TextBox 2">
            <a:extLst>
              <a:ext uri="{FF2B5EF4-FFF2-40B4-BE49-F238E27FC236}">
                <a16:creationId xmlns:a16="http://schemas.microsoft.com/office/drawing/2014/main" id="{F3A7E1AD-949C-420D-9987-1F9BE256A2D4}"/>
              </a:ext>
            </a:extLst>
          </p:cNvPr>
          <p:cNvSpPr txBox="1"/>
          <p:nvPr/>
        </p:nvSpPr>
        <p:spPr>
          <a:xfrm>
            <a:off x="148928" y="8640325"/>
            <a:ext cx="6518282" cy="461665"/>
          </a:xfrm>
          <a:prstGeom prst="rect">
            <a:avLst/>
          </a:prstGeom>
          <a:noFill/>
        </p:spPr>
        <p:txBody>
          <a:bodyPr wrap="square" rtlCol="0">
            <a:spAutoFit/>
          </a:bodyPr>
          <a:lstStyle/>
          <a:p>
            <a:r>
              <a:rPr lang="en-US"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Germ cell tumors could have everything under the microscope we call it mixed or just the specific histological feature we call it pure form also good response to therapy.</a:t>
            </a:r>
          </a:p>
        </p:txBody>
      </p:sp>
      <p:sp>
        <p:nvSpPr>
          <p:cNvPr id="16" name="TextBox 15">
            <a:extLst>
              <a:ext uri="{FF2B5EF4-FFF2-40B4-BE49-F238E27FC236}">
                <a16:creationId xmlns:a16="http://schemas.microsoft.com/office/drawing/2014/main" id="{86064291-D020-8344-9019-3B9CCF834FC3}"/>
              </a:ext>
            </a:extLst>
          </p:cNvPr>
          <p:cNvSpPr txBox="1"/>
          <p:nvPr/>
        </p:nvSpPr>
        <p:spPr>
          <a:xfrm>
            <a:off x="3141055" y="7812785"/>
            <a:ext cx="3341077" cy="307777"/>
          </a:xfrm>
          <a:prstGeom prst="rect">
            <a:avLst/>
          </a:prstGeom>
          <a:noFill/>
        </p:spPr>
        <p:txBody>
          <a:bodyPr wrap="square" rtlCol="0">
            <a:spAutoFit/>
          </a:bodyPr>
          <a:lstStyle/>
          <a:p>
            <a:r>
              <a:rPr lang="en-US" sz="1400" dirty="0">
                <a:solidFill>
                  <a:srgbClr val="75923C"/>
                </a:solidFill>
                <a:latin typeface="Tahoma" panose="020B0604030504040204" pitchFamily="34" charset="0"/>
                <a:ea typeface="Tahoma" panose="020B0604030504040204" pitchFamily="34" charset="0"/>
                <a:cs typeface="Tahoma" panose="020B0604030504040204" pitchFamily="34" charset="0"/>
              </a:rPr>
              <a:t>Stroma of the </a:t>
            </a:r>
            <a:r>
              <a:rPr lang="en-US" sz="1400" dirty="0" err="1">
                <a:solidFill>
                  <a:srgbClr val="75923C"/>
                </a:solidFill>
                <a:latin typeface="Tahoma" panose="020B0604030504040204" pitchFamily="34" charset="0"/>
                <a:ea typeface="Tahoma" panose="020B0604030504040204" pitchFamily="34" charset="0"/>
                <a:cs typeface="Tahoma" panose="020B0604030504040204" pitchFamily="34" charset="0"/>
              </a:rPr>
              <a:t>interstitium</a:t>
            </a:r>
            <a:endParaRPr lang="en-US" sz="1400" dirty="0">
              <a:solidFill>
                <a:srgbClr val="75923C"/>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80C5048F-B361-E14A-8079-6E9CFC43A51B}"/>
              </a:ext>
            </a:extLst>
          </p:cNvPr>
          <p:cNvSpPr txBox="1"/>
          <p:nvPr/>
        </p:nvSpPr>
        <p:spPr>
          <a:xfrm>
            <a:off x="3123471" y="8239169"/>
            <a:ext cx="3358661" cy="307777"/>
          </a:xfrm>
          <a:prstGeom prst="rect">
            <a:avLst/>
          </a:prstGeom>
          <a:noFill/>
        </p:spPr>
        <p:txBody>
          <a:bodyPr wrap="square" rtlCol="0">
            <a:spAutoFit/>
          </a:bodyPr>
          <a:lstStyle/>
          <a:p>
            <a:r>
              <a:rPr lang="en-US" sz="1400" dirty="0">
                <a:solidFill>
                  <a:srgbClr val="75923C"/>
                </a:solidFill>
                <a:latin typeface="Tahoma" panose="020B0604030504040204" pitchFamily="34" charset="0"/>
                <a:ea typeface="Tahoma" panose="020B0604030504040204" pitchFamily="34" charset="0"/>
                <a:cs typeface="Tahoma" panose="020B0604030504040204" pitchFamily="34" charset="0"/>
              </a:rPr>
              <a:t>Stroma of the </a:t>
            </a:r>
            <a:r>
              <a:rPr lang="en-US" sz="1400" dirty="0" err="1">
                <a:solidFill>
                  <a:srgbClr val="75923C"/>
                </a:solidFill>
                <a:latin typeface="Tahoma" panose="020B0604030504040204" pitchFamily="34" charset="0"/>
                <a:ea typeface="Tahoma" panose="020B0604030504040204" pitchFamily="34" charset="0"/>
                <a:cs typeface="Tahoma" panose="020B0604030504040204" pitchFamily="34" charset="0"/>
              </a:rPr>
              <a:t>seminephrous</a:t>
            </a:r>
            <a:r>
              <a:rPr lang="en-US" sz="1400" dirty="0">
                <a:solidFill>
                  <a:srgbClr val="75923C"/>
                </a:solidFill>
                <a:latin typeface="Tahoma" panose="020B0604030504040204" pitchFamily="34" charset="0"/>
                <a:ea typeface="Tahoma" panose="020B0604030504040204" pitchFamily="34" charset="0"/>
                <a:cs typeface="Tahoma" panose="020B0604030504040204" pitchFamily="34" charset="0"/>
              </a:rPr>
              <a:t> tubules</a:t>
            </a:r>
          </a:p>
        </p:txBody>
      </p:sp>
      <p:sp>
        <p:nvSpPr>
          <p:cNvPr id="18" name="TextBox 17">
            <a:extLst>
              <a:ext uri="{FF2B5EF4-FFF2-40B4-BE49-F238E27FC236}">
                <a16:creationId xmlns:a16="http://schemas.microsoft.com/office/drawing/2014/main" id="{ED7ECB23-3740-BF41-BFF3-76F2507B08FD}"/>
              </a:ext>
            </a:extLst>
          </p:cNvPr>
          <p:cNvSpPr txBox="1"/>
          <p:nvPr/>
        </p:nvSpPr>
        <p:spPr>
          <a:xfrm>
            <a:off x="339203" y="6412363"/>
            <a:ext cx="1155489" cy="738664"/>
          </a:xfrm>
          <a:prstGeom prst="rect">
            <a:avLst/>
          </a:prstGeom>
          <a:noFill/>
        </p:spPr>
        <p:txBody>
          <a:bodyPr wrap="square" rtlCol="0">
            <a:spAutoFit/>
          </a:bodyPr>
          <a:lstStyle/>
          <a:p>
            <a:r>
              <a:rPr lang="en-US" sz="1400" dirty="0">
                <a:solidFill>
                  <a:srgbClr val="75923C"/>
                </a:solidFill>
                <a:latin typeface="Tahoma" panose="020B0604030504040204" pitchFamily="34" charset="0"/>
                <a:ea typeface="Tahoma" panose="020B0604030504040204" pitchFamily="34" charset="0"/>
                <a:cs typeface="Tahoma" panose="020B0604030504040204" pitchFamily="34" charset="0"/>
              </a:rPr>
              <a:t>Could be in a pure of mixed form</a:t>
            </a:r>
          </a:p>
        </p:txBody>
      </p:sp>
    </p:spTree>
    <p:extLst>
      <p:ext uri="{BB962C8B-B14F-4D97-AF65-F5344CB8AC3E}">
        <p14:creationId xmlns:p14="http://schemas.microsoft.com/office/powerpoint/2010/main" val="419600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55651115"/>
              </p:ext>
            </p:extLst>
          </p:nvPr>
        </p:nvGraphicFramePr>
        <p:xfrm>
          <a:off x="-1" y="22413"/>
          <a:ext cx="6858000" cy="8925873"/>
        </p:xfrm>
        <a:graphic>
          <a:graphicData uri="http://schemas.openxmlformats.org/drawingml/2006/table">
            <a:tbl>
              <a:tblPr rtl="1" firstRow="1" bandRow="1">
                <a:tableStyleId>{00A15C55-8517-42AA-B614-E9B94910E393}</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359328">
                <a:tc gridSpan="2">
                  <a:txBody>
                    <a:bodyPr/>
                    <a:lstStyle/>
                    <a:p>
                      <a:pPr marL="0" marR="0" lvl="0" indent="0" algn="l" defTabSz="457200" rtl="1" eaLnBrk="1" fontAlgn="auto" latinLnBrk="0" hangingPunct="1">
                        <a:lnSpc>
                          <a:spcPct val="100000"/>
                        </a:lnSpc>
                        <a:spcBef>
                          <a:spcPts val="0"/>
                        </a:spcBef>
                        <a:spcAft>
                          <a:spcPts val="0"/>
                        </a:spcAft>
                        <a:buClrTx/>
                        <a:buSzTx/>
                        <a:buFontTx/>
                        <a:buNone/>
                        <a:tabLst/>
                        <a:defRPr/>
                      </a:pPr>
                      <a:r>
                        <a:rPr lang="en-US" dirty="0"/>
                        <a:t>GERM CELL TUMORS (GCT)</a:t>
                      </a:r>
                      <a:endParaRPr lang="en-US" b="1"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pPr rtl="1"/>
                      <a:endParaRPr lang="ar-SA" dirty="0"/>
                    </a:p>
                  </a:txBody>
                  <a:tcPr/>
                </a:tc>
                <a:extLst>
                  <a:ext uri="{0D108BD9-81ED-4DB2-BD59-A6C34878D82A}">
                    <a16:rowId xmlns:a16="http://schemas.microsoft.com/office/drawing/2014/main" val="10000"/>
                  </a:ext>
                </a:extLst>
              </a:tr>
              <a:tr h="359328">
                <a:tc>
                  <a:txBody>
                    <a:bodyPr/>
                    <a:lstStyle/>
                    <a:p>
                      <a:pPr marL="0" marR="0" lvl="0" indent="0" algn="l" defTabSz="457200" rtl="1" eaLnBrk="1" fontAlgn="auto" latinLnBrk="0" hangingPunct="1">
                        <a:lnSpc>
                          <a:spcPct val="100000"/>
                        </a:lnSpc>
                        <a:spcBef>
                          <a:spcPts val="0"/>
                        </a:spcBef>
                        <a:spcAft>
                          <a:spcPts val="0"/>
                        </a:spcAft>
                        <a:buClrTx/>
                        <a:buSzTx/>
                        <a:buFontTx/>
                        <a:buNone/>
                        <a:tabLst/>
                        <a:defRPr/>
                      </a:pPr>
                      <a:r>
                        <a:rPr lang="en-US" sz="1400" dirty="0">
                          <a:latin typeface="Tahoma" charset="0"/>
                          <a:ea typeface="Tahoma" charset="0"/>
                          <a:cs typeface="Tahoma" charset="0"/>
                        </a:rPr>
                        <a:t>Between 15-30 years of age</a:t>
                      </a:r>
                    </a:p>
                  </a:txBody>
                  <a:tcPr/>
                </a:tc>
                <a:tc>
                  <a:txBody>
                    <a:bodyPr/>
                    <a:lstStyle/>
                    <a:p>
                      <a:pPr algn="ctr" rtl="1"/>
                      <a:r>
                        <a:rPr lang="en-US" b="1" dirty="0">
                          <a:latin typeface="Tahoma" charset="0"/>
                          <a:ea typeface="Tahoma" charset="0"/>
                          <a:cs typeface="Tahoma" charset="0"/>
                        </a:rPr>
                        <a:t>Age</a:t>
                      </a:r>
                      <a:r>
                        <a:rPr lang="en-US" b="1" baseline="0" dirty="0">
                          <a:latin typeface="Tahoma" charset="0"/>
                          <a:ea typeface="Tahoma" charset="0"/>
                          <a:cs typeface="Tahoma" charset="0"/>
                        </a:rPr>
                        <a:t> group</a:t>
                      </a:r>
                      <a:endParaRPr lang="ar-SA" b="1" dirty="0">
                        <a:latin typeface="Tahoma" charset="0"/>
                        <a:ea typeface="Tahoma" charset="0"/>
                        <a:cs typeface="Tahoma" charset="0"/>
                      </a:endParaRPr>
                    </a:p>
                  </a:txBody>
                  <a:tcPr/>
                </a:tc>
                <a:extLst>
                  <a:ext uri="{0D108BD9-81ED-4DB2-BD59-A6C34878D82A}">
                    <a16:rowId xmlns:a16="http://schemas.microsoft.com/office/drawing/2014/main" val="10001"/>
                  </a:ext>
                </a:extLst>
              </a:tr>
              <a:tr h="1122993">
                <a:tc>
                  <a:txBody>
                    <a:bodyPr/>
                    <a:lstStyle/>
                    <a:p>
                      <a:pPr marL="0" marR="0" lvl="0" indent="0" algn="l" defTabSz="457200" rtl="1" eaLnBrk="1" fontAlgn="auto" latinLnBrk="0" hangingPunct="1">
                        <a:lnSpc>
                          <a:spcPct val="100000"/>
                        </a:lnSpc>
                        <a:spcBef>
                          <a:spcPts val="0"/>
                        </a:spcBef>
                        <a:spcAft>
                          <a:spcPts val="0"/>
                        </a:spcAft>
                        <a:buClrTx/>
                        <a:buSzTx/>
                        <a:buFontTx/>
                        <a:buNone/>
                        <a:tabLst/>
                        <a:defRPr/>
                      </a:pPr>
                      <a:r>
                        <a:rPr lang="en-US" sz="1400" dirty="0">
                          <a:latin typeface="Tahoma" charset="0"/>
                          <a:ea typeface="Tahoma" charset="0"/>
                          <a:cs typeface="Tahoma" charset="0"/>
                        </a:rPr>
                        <a:t>these are the most common tumor in men.</a:t>
                      </a:r>
                    </a:p>
                    <a:p>
                      <a:pPr marL="0" marR="0" lvl="0" indent="0" algn="l" defTabSz="457200" rtl="1" eaLnBrk="1" fontAlgn="auto" latinLnBrk="0" hangingPunct="1">
                        <a:lnSpc>
                          <a:spcPct val="100000"/>
                        </a:lnSpc>
                        <a:spcBef>
                          <a:spcPts val="0"/>
                        </a:spcBef>
                        <a:spcAft>
                          <a:spcPts val="0"/>
                        </a:spcAft>
                        <a:buClrTx/>
                        <a:buSzTx/>
                        <a:buFontTx/>
                        <a:buNone/>
                        <a:tabLst/>
                        <a:defRPr/>
                      </a:pPr>
                      <a:r>
                        <a:rPr lang="en-US" sz="1200" kern="1200" dirty="0">
                          <a:solidFill>
                            <a:schemeClr val="accent3">
                              <a:lumMod val="50000"/>
                            </a:schemeClr>
                          </a:solidFill>
                          <a:latin typeface="Tahoma" charset="0"/>
                          <a:ea typeface="Tahoma" charset="0"/>
                          <a:cs typeface="Tahoma" charset="0"/>
                        </a:rPr>
                        <a:t>it is important to know that mixed tumors are more common than single tumors in germ cell tumors</a:t>
                      </a:r>
                    </a:p>
                  </a:txBody>
                  <a:tcPr/>
                </a:tc>
                <a:tc>
                  <a:txBody>
                    <a:bodyPr/>
                    <a:lstStyle/>
                    <a:p>
                      <a:pPr algn="ctr" rtl="1"/>
                      <a:endParaRPr lang="en-US" sz="1800" b="1" dirty="0">
                        <a:latin typeface="Tahoma" charset="0"/>
                        <a:ea typeface="Tahoma" charset="0"/>
                        <a:cs typeface="Tahoma" charset="0"/>
                      </a:endParaRPr>
                    </a:p>
                    <a:p>
                      <a:pPr algn="ctr" rtl="1"/>
                      <a:r>
                        <a:rPr lang="en-US" sz="1800" b="1" dirty="0">
                          <a:latin typeface="Tahoma" charset="0"/>
                          <a:ea typeface="Tahoma" charset="0"/>
                          <a:cs typeface="Tahoma" charset="0"/>
                        </a:rPr>
                        <a:t>Prevalence </a:t>
                      </a:r>
                    </a:p>
                    <a:p>
                      <a:pPr algn="ctr" rtl="1"/>
                      <a:endParaRPr lang="ar-SA" sz="1800" b="1" dirty="0">
                        <a:latin typeface="Tahoma" charset="0"/>
                        <a:ea typeface="Tahoma" charset="0"/>
                        <a:cs typeface="Tahoma" charset="0"/>
                      </a:endParaRPr>
                    </a:p>
                  </a:txBody>
                  <a:tcPr/>
                </a:tc>
                <a:extLst>
                  <a:ext uri="{0D108BD9-81ED-4DB2-BD59-A6C34878D82A}">
                    <a16:rowId xmlns:a16="http://schemas.microsoft.com/office/drawing/2014/main" val="10002"/>
                  </a:ext>
                </a:extLst>
              </a:tr>
              <a:tr h="3054284">
                <a:tc>
                  <a:txBody>
                    <a:bodyPr/>
                    <a:lstStyle/>
                    <a:p>
                      <a:pPr marL="171450" indent="-171450">
                        <a:buFont typeface="Arial" panose="020B0604020202020204" pitchFamily="34" charset="0"/>
                        <a:buChar char="•"/>
                      </a:pPr>
                      <a:r>
                        <a:rPr lang="en-US" sz="1200" dirty="0">
                          <a:latin typeface="Tahoma" charset="0"/>
                          <a:ea typeface="Tahoma" charset="0"/>
                          <a:cs typeface="Tahoma" charset="0"/>
                        </a:rPr>
                        <a:t>Most of gem cell tumors are highly aggressive cancers, capable of extensive</a:t>
                      </a:r>
                    </a:p>
                    <a:p>
                      <a:r>
                        <a:rPr lang="en-US" sz="1200" dirty="0">
                          <a:latin typeface="Tahoma" charset="0"/>
                          <a:ea typeface="Tahoma" charset="0"/>
                          <a:cs typeface="Tahoma" charset="0"/>
                        </a:rPr>
                        <a:t>    Dissemination.</a:t>
                      </a:r>
                    </a:p>
                    <a:p>
                      <a:endParaRPr lang="en-US" sz="1200" dirty="0">
                        <a:latin typeface="Tahoma" charset="0"/>
                        <a:ea typeface="Tahoma" charset="0"/>
                        <a:cs typeface="Tahoma" charset="0"/>
                      </a:endParaRPr>
                    </a:p>
                    <a:p>
                      <a:pPr marL="285750" indent="-285750">
                        <a:buFont typeface="Arial" panose="020B0604020202020204" pitchFamily="34" charset="0"/>
                        <a:buChar char="•"/>
                      </a:pPr>
                      <a:r>
                        <a:rPr lang="en-US" sz="1200" dirty="0">
                          <a:latin typeface="Tahoma" charset="0"/>
                          <a:ea typeface="Tahoma" charset="0"/>
                          <a:cs typeface="Tahoma" charset="0"/>
                        </a:rPr>
                        <a:t>The Good news is that with current therapy most of them can be cured.</a:t>
                      </a:r>
                    </a:p>
                    <a:p>
                      <a:pPr marL="0" indent="0">
                        <a:buFont typeface="Arial" panose="020B0604020202020204" pitchFamily="34" charset="0"/>
                        <a:buNone/>
                      </a:pPr>
                      <a:endParaRPr lang="en-US" sz="1200" dirty="0">
                        <a:latin typeface="Tahoma" charset="0"/>
                        <a:ea typeface="Tahoma" charset="0"/>
                        <a:cs typeface="Tahoma" charset="0"/>
                      </a:endParaRPr>
                    </a:p>
                    <a:p>
                      <a:pPr marL="285750" indent="-285750">
                        <a:buFont typeface="Arial" panose="020B0604020202020204" pitchFamily="34" charset="0"/>
                        <a:buChar char="•"/>
                      </a:pPr>
                      <a:r>
                        <a:rPr lang="en-US" sz="1200" dirty="0">
                          <a:latin typeface="Tahoma" charset="0"/>
                          <a:ea typeface="Tahoma" charset="0"/>
                          <a:cs typeface="Tahoma" charset="0"/>
                        </a:rPr>
                        <a:t>Germ cell tumors may have:</a:t>
                      </a:r>
                    </a:p>
                    <a:p>
                      <a:pPr marL="363538" indent="-93663">
                        <a:buFont typeface="+mj-lt"/>
                        <a:buAutoNum type="arabicPeriod"/>
                      </a:pPr>
                      <a:r>
                        <a:rPr lang="en-US" sz="1200" dirty="0">
                          <a:latin typeface="Tahoma" charset="0"/>
                          <a:ea typeface="Tahoma" charset="0"/>
                          <a:cs typeface="Tahoma" charset="0"/>
                        </a:rPr>
                        <a:t>a single tumor type component</a:t>
                      </a:r>
                    </a:p>
                    <a:p>
                      <a:pPr marL="363538" indent="-95250">
                        <a:buFont typeface="+mj-lt"/>
                        <a:buAutoNum type="arabicPeriod"/>
                      </a:pPr>
                      <a:r>
                        <a:rPr lang="en-US" sz="1200" dirty="0">
                          <a:latin typeface="Tahoma" charset="0"/>
                          <a:ea typeface="Tahoma" charset="0"/>
                          <a:cs typeface="Tahoma" charset="0"/>
                        </a:rPr>
                        <a:t>or as 60% of cases a mixture of tumor types e.g. mixtures of </a:t>
                      </a:r>
                      <a:r>
                        <a:rPr lang="en-US" sz="1200" dirty="0" err="1">
                          <a:latin typeface="Tahoma" charset="0"/>
                          <a:ea typeface="Tahoma" charset="0"/>
                          <a:cs typeface="Tahoma" charset="0"/>
                        </a:rPr>
                        <a:t>seminomatous</a:t>
                      </a:r>
                      <a:r>
                        <a:rPr lang="en-US" sz="1200" dirty="0">
                          <a:latin typeface="Tahoma" charset="0"/>
                          <a:ea typeface="Tahoma" charset="0"/>
                          <a:cs typeface="Tahoma" charset="0"/>
                        </a:rPr>
                        <a:t> and non-</a:t>
                      </a:r>
                      <a:r>
                        <a:rPr lang="en-US" sz="1200" dirty="0" err="1">
                          <a:latin typeface="Tahoma" charset="0"/>
                          <a:ea typeface="Tahoma" charset="0"/>
                          <a:cs typeface="Tahoma" charset="0"/>
                        </a:rPr>
                        <a:t>seminomatous</a:t>
                      </a:r>
                      <a:r>
                        <a:rPr lang="en-US" sz="1200" dirty="0">
                          <a:latin typeface="Tahoma" charset="0"/>
                          <a:ea typeface="Tahoma" charset="0"/>
                          <a:cs typeface="Tahoma" charset="0"/>
                        </a:rPr>
                        <a:t> components</a:t>
                      </a:r>
                    </a:p>
                    <a:p>
                      <a:pPr marL="363538" indent="-95250">
                        <a:buFont typeface="+mj-lt"/>
                        <a:buAutoNum type="arabicPeriod"/>
                      </a:pPr>
                      <a:endParaRPr lang="en-US" sz="1200" dirty="0">
                        <a:latin typeface="Tahoma" charset="0"/>
                        <a:ea typeface="Tahoma" charset="0"/>
                        <a:cs typeface="Tahoma" charset="0"/>
                      </a:endParaRPr>
                    </a:p>
                    <a:p>
                      <a:pPr marL="285750" indent="-285750">
                        <a:buFont typeface="Arial" panose="020B0604020202020204" pitchFamily="34" charset="0"/>
                        <a:buChar char="•"/>
                      </a:pPr>
                      <a:r>
                        <a:rPr lang="en-US" sz="1200" dirty="0">
                          <a:latin typeface="Tahoma" charset="0"/>
                          <a:ea typeface="Tahoma" charset="0"/>
                          <a:cs typeface="Tahoma" charset="0"/>
                        </a:rPr>
                        <a:t>Most GCTs originate from precursor lesions called </a:t>
                      </a:r>
                      <a:r>
                        <a:rPr lang="en-US" sz="1200" dirty="0">
                          <a:solidFill>
                            <a:srgbClr val="C00000"/>
                          </a:solidFill>
                          <a:latin typeface="Tahoma" charset="0"/>
                          <a:ea typeface="Tahoma" charset="0"/>
                          <a:cs typeface="Tahoma" charset="0"/>
                        </a:rPr>
                        <a:t>intratubular germ cell</a:t>
                      </a:r>
                    </a:p>
                    <a:p>
                      <a:r>
                        <a:rPr lang="en-US" sz="1200" dirty="0">
                          <a:solidFill>
                            <a:srgbClr val="C00000"/>
                          </a:solidFill>
                          <a:latin typeface="Tahoma" charset="0"/>
                          <a:ea typeface="Tahoma" charset="0"/>
                          <a:cs typeface="Tahoma" charset="0"/>
                        </a:rPr>
                        <a:t>     neoplasia (it is like carcinoma-in-situ)</a:t>
                      </a:r>
                      <a:endParaRPr lang="en-US" sz="1200" b="1" dirty="0">
                        <a:solidFill>
                          <a:srgbClr val="C00000"/>
                        </a:solidFill>
                        <a:latin typeface="Tahoma" charset="0"/>
                        <a:ea typeface="Tahoma" charset="0"/>
                        <a:cs typeface="Tahoma" charset="0"/>
                      </a:endParaRPr>
                    </a:p>
                  </a:txBody>
                  <a:tcP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endParaRPr lang="ar-SA" sz="1800" b="1" dirty="0">
                        <a:latin typeface="Tahoma" charset="0"/>
                        <a:ea typeface="Tahoma" charset="0"/>
                        <a:cs typeface="Tahoma" charset="0"/>
                      </a:endParaRPr>
                    </a:p>
                    <a:p>
                      <a:pPr marL="0" marR="0" lvl="0" indent="0" algn="ctr" defTabSz="457200" rtl="1" eaLnBrk="1" fontAlgn="auto" latinLnBrk="0" hangingPunct="1">
                        <a:lnSpc>
                          <a:spcPct val="100000"/>
                        </a:lnSpc>
                        <a:spcBef>
                          <a:spcPts val="0"/>
                        </a:spcBef>
                        <a:spcAft>
                          <a:spcPts val="0"/>
                        </a:spcAft>
                        <a:buClrTx/>
                        <a:buSzTx/>
                        <a:buFontTx/>
                        <a:buNone/>
                        <a:tabLst/>
                        <a:defRPr/>
                      </a:pPr>
                      <a:endParaRPr lang="en-US" sz="1800" b="1" dirty="0">
                        <a:latin typeface="Tahoma" charset="0"/>
                        <a:ea typeface="Tahoma" charset="0"/>
                        <a:cs typeface="Tahoma" charset="0"/>
                      </a:endParaRPr>
                    </a:p>
                    <a:p>
                      <a:pPr marL="0" marR="0" lvl="0" indent="0" algn="ctr" defTabSz="457200" rtl="1" eaLnBrk="1" fontAlgn="auto" latinLnBrk="0" hangingPunct="1">
                        <a:lnSpc>
                          <a:spcPct val="100000"/>
                        </a:lnSpc>
                        <a:spcBef>
                          <a:spcPts val="0"/>
                        </a:spcBef>
                        <a:spcAft>
                          <a:spcPts val="0"/>
                        </a:spcAft>
                        <a:buClrTx/>
                        <a:buSzTx/>
                        <a:buFontTx/>
                        <a:buNone/>
                        <a:tabLst/>
                        <a:defRPr/>
                      </a:pPr>
                      <a:endParaRPr lang="en-US" sz="1800" b="1" dirty="0">
                        <a:latin typeface="Tahoma" charset="0"/>
                        <a:ea typeface="Tahoma" charset="0"/>
                        <a:cs typeface="Tahoma" charset="0"/>
                      </a:endParaRPr>
                    </a:p>
                    <a:p>
                      <a:pPr marL="0" marR="0" lvl="0" indent="0" algn="ctr" defTabSz="457200" rtl="1" eaLnBrk="1" fontAlgn="auto" latinLnBrk="0" hangingPunct="1">
                        <a:lnSpc>
                          <a:spcPct val="100000"/>
                        </a:lnSpc>
                        <a:spcBef>
                          <a:spcPts val="0"/>
                        </a:spcBef>
                        <a:spcAft>
                          <a:spcPts val="0"/>
                        </a:spcAft>
                        <a:buClrTx/>
                        <a:buSzTx/>
                        <a:buFontTx/>
                        <a:buNone/>
                        <a:tabLst/>
                        <a:defRPr/>
                      </a:pPr>
                      <a:endParaRPr lang="en-US" sz="1800" b="1" dirty="0">
                        <a:latin typeface="Tahoma" charset="0"/>
                        <a:ea typeface="Tahoma" charset="0"/>
                        <a:cs typeface="Tahoma" charset="0"/>
                      </a:endParaRPr>
                    </a:p>
                    <a:p>
                      <a:pPr marL="0" marR="0" lvl="0" indent="0" algn="ctr" defTabSz="457200" rtl="1" eaLnBrk="1" fontAlgn="auto" latinLnBrk="0" hangingPunct="1">
                        <a:lnSpc>
                          <a:spcPct val="100000"/>
                        </a:lnSpc>
                        <a:spcBef>
                          <a:spcPts val="0"/>
                        </a:spcBef>
                        <a:spcAft>
                          <a:spcPts val="0"/>
                        </a:spcAft>
                        <a:buClrTx/>
                        <a:buSzTx/>
                        <a:buFontTx/>
                        <a:buNone/>
                        <a:tabLst/>
                        <a:defRPr/>
                      </a:pPr>
                      <a:endParaRPr lang="en-US" sz="1800" b="1" dirty="0">
                        <a:latin typeface="Tahoma" charset="0"/>
                        <a:ea typeface="Tahoma" charset="0"/>
                        <a:cs typeface="Tahoma" charset="0"/>
                      </a:endParaRPr>
                    </a:p>
                    <a:p>
                      <a:pPr marL="0" marR="0" lvl="0" indent="0" algn="ctr" defTabSz="457200" rtl="1" eaLnBrk="1" fontAlgn="auto" latinLnBrk="0" hangingPunct="1">
                        <a:lnSpc>
                          <a:spcPct val="100000"/>
                        </a:lnSpc>
                        <a:spcBef>
                          <a:spcPts val="0"/>
                        </a:spcBef>
                        <a:spcAft>
                          <a:spcPts val="0"/>
                        </a:spcAft>
                        <a:buClrTx/>
                        <a:buSzTx/>
                        <a:buFontTx/>
                        <a:buNone/>
                        <a:tabLst/>
                        <a:defRPr/>
                      </a:pPr>
                      <a:r>
                        <a:rPr lang="en-US" sz="1800" b="1" dirty="0">
                          <a:latin typeface="Tahoma" charset="0"/>
                          <a:ea typeface="Tahoma" charset="0"/>
                          <a:cs typeface="Tahoma" charset="0"/>
                        </a:rPr>
                        <a:t>general information</a:t>
                      </a:r>
                    </a:p>
                    <a:p>
                      <a:pPr marL="0" marR="0" lvl="0" indent="0" algn="ctr" defTabSz="457200" rtl="1" eaLnBrk="1" fontAlgn="auto" latinLnBrk="0" hangingPunct="1">
                        <a:lnSpc>
                          <a:spcPct val="100000"/>
                        </a:lnSpc>
                        <a:spcBef>
                          <a:spcPts val="0"/>
                        </a:spcBef>
                        <a:spcAft>
                          <a:spcPts val="0"/>
                        </a:spcAft>
                        <a:buClrTx/>
                        <a:buSzTx/>
                        <a:buFontTx/>
                        <a:buNone/>
                        <a:tabLst/>
                        <a:defRPr/>
                      </a:pPr>
                      <a:endParaRPr lang="en-US" sz="1800" b="1" dirty="0">
                        <a:latin typeface="Tahoma" charset="0"/>
                        <a:ea typeface="Tahoma" charset="0"/>
                        <a:cs typeface="Tahoma" charset="0"/>
                      </a:endParaRPr>
                    </a:p>
                    <a:p>
                      <a:pPr marL="0" marR="0" lvl="0" indent="0" algn="ctr" defTabSz="457200" rtl="1" eaLnBrk="1" fontAlgn="auto" latinLnBrk="0" hangingPunct="1">
                        <a:lnSpc>
                          <a:spcPct val="100000"/>
                        </a:lnSpc>
                        <a:spcBef>
                          <a:spcPts val="0"/>
                        </a:spcBef>
                        <a:spcAft>
                          <a:spcPts val="0"/>
                        </a:spcAft>
                        <a:buClrTx/>
                        <a:buSzTx/>
                        <a:buFontTx/>
                        <a:buNone/>
                        <a:tabLst/>
                        <a:defRPr/>
                      </a:pPr>
                      <a:endParaRPr lang="en-US" sz="1800" b="1" dirty="0">
                        <a:latin typeface="Tahoma" charset="0"/>
                        <a:ea typeface="Tahoma" charset="0"/>
                        <a:cs typeface="Tahoma" charset="0"/>
                      </a:endParaRPr>
                    </a:p>
                    <a:p>
                      <a:pPr marL="0" marR="0" lvl="0" indent="0" algn="ctr" defTabSz="457200" rtl="1" eaLnBrk="1" fontAlgn="auto" latinLnBrk="0" hangingPunct="1">
                        <a:lnSpc>
                          <a:spcPct val="100000"/>
                        </a:lnSpc>
                        <a:spcBef>
                          <a:spcPts val="0"/>
                        </a:spcBef>
                        <a:spcAft>
                          <a:spcPts val="0"/>
                        </a:spcAft>
                        <a:buClrTx/>
                        <a:buSzTx/>
                        <a:buFontTx/>
                        <a:buNone/>
                        <a:tabLst/>
                        <a:defRPr/>
                      </a:pPr>
                      <a:endParaRPr lang="en-US" sz="1800" b="1" dirty="0">
                        <a:latin typeface="Tahoma" charset="0"/>
                        <a:ea typeface="Tahoma" charset="0"/>
                        <a:cs typeface="Tahoma" charset="0"/>
                      </a:endParaRPr>
                    </a:p>
                    <a:p>
                      <a:pPr marL="0" marR="0" lvl="0" indent="0" algn="ctr" defTabSz="457200" rtl="1" eaLnBrk="1" fontAlgn="auto" latinLnBrk="0" hangingPunct="1">
                        <a:lnSpc>
                          <a:spcPct val="100000"/>
                        </a:lnSpc>
                        <a:spcBef>
                          <a:spcPts val="0"/>
                        </a:spcBef>
                        <a:spcAft>
                          <a:spcPts val="0"/>
                        </a:spcAft>
                        <a:buClrTx/>
                        <a:buSzTx/>
                        <a:buFontTx/>
                        <a:buNone/>
                        <a:tabLst/>
                        <a:defRPr/>
                      </a:pPr>
                      <a:endParaRPr lang="en-US" sz="1800" b="1" dirty="0">
                        <a:latin typeface="Tahoma" charset="0"/>
                        <a:ea typeface="Tahoma" charset="0"/>
                        <a:cs typeface="Tahoma" charset="0"/>
                      </a:endParaRPr>
                    </a:p>
                    <a:p>
                      <a:pPr algn="ctr" rtl="1"/>
                      <a:endParaRPr lang="ar-SA" b="1" dirty="0">
                        <a:latin typeface="Tahoma" charset="0"/>
                        <a:ea typeface="Tahoma" charset="0"/>
                        <a:cs typeface="Tahoma" charset="0"/>
                      </a:endParaRPr>
                    </a:p>
                  </a:txBody>
                  <a:tcPr/>
                </a:tc>
                <a:extLst>
                  <a:ext uri="{0D108BD9-81ED-4DB2-BD59-A6C34878D82A}">
                    <a16:rowId xmlns:a16="http://schemas.microsoft.com/office/drawing/2014/main" val="10003"/>
                  </a:ext>
                </a:extLst>
              </a:tr>
              <a:tr h="3892715">
                <a:tc>
                  <a:txBody>
                    <a:bodyPr/>
                    <a:lstStyle/>
                    <a:p>
                      <a:pPr marL="285750" indent="-285750">
                        <a:buFont typeface="Arial" panose="020B0604020202020204" pitchFamily="34" charset="0"/>
                        <a:buChar char="•"/>
                      </a:pPr>
                      <a:r>
                        <a:rPr lang="en-US" sz="1200" dirty="0">
                          <a:latin typeface="Tahoma" charset="0"/>
                          <a:ea typeface="Tahoma" charset="0"/>
                          <a:cs typeface="Tahoma" charset="0"/>
                        </a:rPr>
                        <a:t>Cryptorchidism¹ is associated with a 3 to 5 fold increase in</a:t>
                      </a:r>
                      <a:r>
                        <a:rPr lang="en-US" sz="1200" baseline="0" dirty="0">
                          <a:latin typeface="Tahoma" charset="0"/>
                          <a:ea typeface="Tahoma" charset="0"/>
                          <a:cs typeface="Tahoma" charset="0"/>
                        </a:rPr>
                        <a:t> </a:t>
                      </a:r>
                      <a:r>
                        <a:rPr lang="en-US" sz="1200" dirty="0">
                          <a:latin typeface="Tahoma" charset="0"/>
                          <a:ea typeface="Tahoma" charset="0"/>
                          <a:cs typeface="Tahoma" charset="0"/>
                        </a:rPr>
                        <a:t>the risk of cancer in </a:t>
                      </a:r>
                      <a:r>
                        <a:rPr lang="en-US" sz="1200" dirty="0">
                          <a:solidFill>
                            <a:srgbClr val="C00000"/>
                          </a:solidFill>
                          <a:latin typeface="Tahoma" charset="0"/>
                          <a:ea typeface="Tahoma" charset="0"/>
                          <a:cs typeface="Tahoma" charset="0"/>
                        </a:rPr>
                        <a:t>the undescended testis</a:t>
                      </a:r>
                      <a:r>
                        <a:rPr lang="en-US" sz="1200" dirty="0">
                          <a:latin typeface="Tahoma" charset="0"/>
                          <a:ea typeface="Tahoma" charset="0"/>
                          <a:cs typeface="Tahoma" charset="0"/>
                        </a:rPr>
                        <a:t> and in the</a:t>
                      </a:r>
                    </a:p>
                    <a:p>
                      <a:r>
                        <a:rPr lang="en-US" sz="1200" dirty="0">
                          <a:latin typeface="Tahoma" charset="0"/>
                          <a:ea typeface="Tahoma" charset="0"/>
                          <a:cs typeface="Tahoma" charset="0"/>
                        </a:rPr>
                        <a:t>     contralateral descended testis. </a:t>
                      </a:r>
                    </a:p>
                    <a:p>
                      <a:endParaRPr lang="en-US" sz="1200" dirty="0">
                        <a:latin typeface="Tahoma" charset="0"/>
                        <a:ea typeface="Tahoma" charset="0"/>
                        <a:cs typeface="Tahoma" charset="0"/>
                      </a:endParaRPr>
                    </a:p>
                    <a:p>
                      <a:endParaRPr lang="en-US" sz="1200" dirty="0">
                        <a:latin typeface="Tahoma" charset="0"/>
                        <a:ea typeface="Tahoma" charset="0"/>
                        <a:cs typeface="Tahoma" charset="0"/>
                      </a:endParaRPr>
                    </a:p>
                    <a:p>
                      <a:endParaRPr lang="en-US" sz="1200" dirty="0">
                        <a:latin typeface="Tahoma" charset="0"/>
                        <a:ea typeface="Tahoma" charset="0"/>
                        <a:cs typeface="Tahoma"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Tahoma" charset="0"/>
                          <a:ea typeface="Tahoma" charset="0"/>
                          <a:cs typeface="Tahoma" charset="0"/>
                        </a:rPr>
                        <a:t>Testicular dysgenesis </a:t>
                      </a:r>
                      <a:r>
                        <a:rPr lang="en-US" sz="1400" kern="1200" dirty="0">
                          <a:solidFill>
                            <a:schemeClr val="accent3">
                              <a:lumMod val="50000"/>
                            </a:schemeClr>
                          </a:solidFill>
                          <a:effectLst/>
                          <a:latin typeface="Tahoma" charset="0"/>
                          <a:ea typeface="Tahoma" charset="0"/>
                          <a:cs typeface="Tahoma" charset="0"/>
                        </a:rPr>
                        <a:t>(</a:t>
                      </a:r>
                      <a:r>
                        <a:rPr lang="en-US" sz="1200" kern="1200" dirty="0">
                          <a:solidFill>
                            <a:schemeClr val="accent3">
                              <a:lumMod val="50000"/>
                            </a:schemeClr>
                          </a:solidFill>
                          <a:latin typeface="Tahoma" charset="0"/>
                          <a:ea typeface="Tahoma" charset="0"/>
                          <a:cs typeface="Tahoma" charset="0"/>
                        </a:rPr>
                        <a:t>genetic disorientation)</a:t>
                      </a:r>
                    </a:p>
                    <a:p>
                      <a:pPr marL="0" indent="0">
                        <a:buFont typeface="Arial" panose="020B0604020202020204" pitchFamily="34" charset="0"/>
                        <a:buNone/>
                      </a:pPr>
                      <a:endParaRPr lang="en-US" sz="1200" dirty="0">
                        <a:latin typeface="Tahoma" charset="0"/>
                        <a:ea typeface="Tahoma" charset="0"/>
                        <a:cs typeface="Tahoma" charset="0"/>
                      </a:endParaRPr>
                    </a:p>
                    <a:p>
                      <a:pPr marL="285750" indent="-285750">
                        <a:buFont typeface="Arial" panose="020B0604020202020204" pitchFamily="34" charset="0"/>
                        <a:buChar char="•"/>
                      </a:pPr>
                      <a:r>
                        <a:rPr lang="en-US" sz="1200" dirty="0">
                          <a:latin typeface="Tahoma" charset="0"/>
                          <a:ea typeface="Tahoma" charset="0"/>
                          <a:cs typeface="Tahoma" charset="0"/>
                        </a:rPr>
                        <a:t>genetic factors</a:t>
                      </a:r>
                    </a:p>
                    <a:p>
                      <a:pPr marL="0" indent="0">
                        <a:buFont typeface="Arial" panose="020B0604020202020204" pitchFamily="34" charset="0"/>
                        <a:buNone/>
                      </a:pPr>
                      <a:endParaRPr lang="en-US" sz="1200" dirty="0">
                        <a:latin typeface="Tahoma" charset="0"/>
                        <a:ea typeface="Tahoma" charset="0"/>
                        <a:cs typeface="Tahoma" charset="0"/>
                      </a:endParaRPr>
                    </a:p>
                    <a:p>
                      <a:pPr marL="285750" indent="-285750">
                        <a:buFont typeface="Arial" panose="020B0604020202020204" pitchFamily="34" charset="0"/>
                        <a:buChar char="•"/>
                      </a:pPr>
                      <a:r>
                        <a:rPr lang="en-US" sz="1200" dirty="0">
                          <a:latin typeface="Tahoma" charset="0"/>
                          <a:ea typeface="Tahoma" charset="0"/>
                          <a:cs typeface="Tahoma" charset="0"/>
                        </a:rPr>
                        <a:t>Strong family predisposition. Brothers, fathers and sons of</a:t>
                      </a:r>
                      <a:r>
                        <a:rPr lang="en-US" sz="1200" baseline="0" dirty="0">
                          <a:latin typeface="Tahoma" charset="0"/>
                          <a:ea typeface="Tahoma" charset="0"/>
                          <a:cs typeface="Tahoma" charset="0"/>
                        </a:rPr>
                        <a:t> </a:t>
                      </a:r>
                      <a:r>
                        <a:rPr lang="en-US" sz="1200" dirty="0">
                          <a:latin typeface="Tahoma" charset="0"/>
                          <a:ea typeface="Tahoma" charset="0"/>
                          <a:cs typeface="Tahoma" charset="0"/>
                        </a:rPr>
                        <a:t>testicular cancer patients are at risk too.</a:t>
                      </a:r>
                    </a:p>
                    <a:p>
                      <a:pPr marL="285750" indent="-285750">
                        <a:buFont typeface="Arial" panose="020B0604020202020204" pitchFamily="34" charset="0"/>
                        <a:buChar char="•"/>
                      </a:pPr>
                      <a:endParaRPr lang="en-US" sz="1200" dirty="0">
                        <a:latin typeface="Tahoma" charset="0"/>
                        <a:ea typeface="Tahoma" charset="0"/>
                        <a:cs typeface="Tahoma" charset="0"/>
                      </a:endParaRPr>
                    </a:p>
                    <a:p>
                      <a:pPr marL="285750" indent="-285750">
                        <a:buFont typeface="Arial" panose="020B0604020202020204" pitchFamily="34" charset="0"/>
                        <a:buChar char="•"/>
                      </a:pPr>
                      <a:r>
                        <a:rPr lang="en-US" sz="1200" dirty="0">
                          <a:latin typeface="Tahoma" charset="0"/>
                          <a:ea typeface="Tahoma" charset="0"/>
                          <a:cs typeface="Tahoma" charset="0"/>
                        </a:rPr>
                        <a:t>There is a high risk of developing cancer in one testis if the</a:t>
                      </a:r>
                      <a:r>
                        <a:rPr lang="en-US" sz="1200" baseline="0" dirty="0">
                          <a:latin typeface="Tahoma" charset="0"/>
                          <a:ea typeface="Tahoma" charset="0"/>
                          <a:cs typeface="Tahoma" charset="0"/>
                        </a:rPr>
                        <a:t> </a:t>
                      </a:r>
                      <a:r>
                        <a:rPr lang="en-US" sz="1200" dirty="0">
                          <a:latin typeface="Tahoma" charset="0"/>
                          <a:ea typeface="Tahoma" charset="0"/>
                          <a:cs typeface="Tahoma" charset="0"/>
                        </a:rPr>
                        <a:t>contralateral testis has cancer.</a:t>
                      </a:r>
                    </a:p>
                    <a:p>
                      <a:pPr marL="0" indent="0">
                        <a:buFont typeface="Arial" panose="020B0604020202020204" pitchFamily="34" charset="0"/>
                        <a:buNone/>
                      </a:pPr>
                      <a:endParaRPr lang="en-US" sz="1200" dirty="0">
                        <a:latin typeface="Tahoma" charset="0"/>
                        <a:ea typeface="Tahoma" charset="0"/>
                        <a:cs typeface="Tahoma" charset="0"/>
                      </a:endParaRPr>
                    </a:p>
                    <a:p>
                      <a:pPr marL="285750" indent="-285750">
                        <a:buFont typeface="Arial" panose="020B0604020202020204" pitchFamily="34" charset="0"/>
                        <a:buChar char="•"/>
                      </a:pPr>
                      <a:r>
                        <a:rPr lang="en-US" sz="1200" dirty="0">
                          <a:latin typeface="Tahoma" charset="0"/>
                          <a:ea typeface="Tahoma" charset="0"/>
                          <a:cs typeface="Tahoma" charset="0"/>
                        </a:rPr>
                        <a:t>Testicular tumors are more common in whites than in blacks.</a:t>
                      </a:r>
                    </a:p>
                  </a:txBody>
                  <a:tcPr/>
                </a:tc>
                <a:tc>
                  <a:txBody>
                    <a:bodyPr/>
                    <a:lstStyle/>
                    <a:p>
                      <a:pPr rtl="1"/>
                      <a:endParaRPr lang="en-US" b="1" dirty="0">
                        <a:latin typeface="Tahoma" charset="0"/>
                        <a:ea typeface="Tahoma" charset="0"/>
                        <a:cs typeface="Tahoma" charset="0"/>
                      </a:endParaRPr>
                    </a:p>
                    <a:p>
                      <a:pPr rtl="1"/>
                      <a:endParaRPr lang="en-US" b="1" dirty="0">
                        <a:latin typeface="Tahoma" charset="0"/>
                        <a:ea typeface="Tahoma" charset="0"/>
                        <a:cs typeface="Tahoma" charset="0"/>
                      </a:endParaRPr>
                    </a:p>
                    <a:p>
                      <a:pPr rtl="1"/>
                      <a:endParaRPr lang="en-US" b="1" dirty="0">
                        <a:latin typeface="Tahoma" charset="0"/>
                        <a:ea typeface="Tahoma" charset="0"/>
                        <a:cs typeface="Tahoma" charset="0"/>
                      </a:endParaRPr>
                    </a:p>
                    <a:p>
                      <a:pPr rtl="1"/>
                      <a:endParaRPr lang="en-US" b="1" dirty="0">
                        <a:latin typeface="Tahoma" charset="0"/>
                        <a:ea typeface="Tahoma" charset="0"/>
                        <a:cs typeface="Tahoma" charset="0"/>
                      </a:endParaRPr>
                    </a:p>
                    <a:p>
                      <a:pPr rtl="1"/>
                      <a:endParaRPr lang="en-US" b="1" dirty="0">
                        <a:latin typeface="Tahoma" charset="0"/>
                        <a:ea typeface="Tahoma" charset="0"/>
                        <a:cs typeface="Tahoma" charset="0"/>
                      </a:endParaRPr>
                    </a:p>
                    <a:p>
                      <a:pPr marL="0" marR="0" lvl="0" indent="0" algn="l" defTabSz="457200" rtl="1" eaLnBrk="1" fontAlgn="auto" latinLnBrk="0" hangingPunct="1">
                        <a:lnSpc>
                          <a:spcPct val="100000"/>
                        </a:lnSpc>
                        <a:spcBef>
                          <a:spcPts val="0"/>
                        </a:spcBef>
                        <a:spcAft>
                          <a:spcPts val="0"/>
                        </a:spcAft>
                        <a:buClrTx/>
                        <a:buSzTx/>
                        <a:buFontTx/>
                        <a:buNone/>
                        <a:tabLst/>
                        <a:defRPr/>
                      </a:pPr>
                      <a:r>
                        <a:rPr lang="en-US" b="1" dirty="0">
                          <a:latin typeface="Tahoma" charset="0"/>
                          <a:ea typeface="Tahoma" charset="0"/>
                          <a:cs typeface="Tahoma" charset="0"/>
                        </a:rPr>
                        <a:t>Predisposing factors: </a:t>
                      </a:r>
                      <a:r>
                        <a:rPr lang="en-US" sz="1200" b="1" dirty="0">
                          <a:latin typeface="Tahoma" charset="0"/>
                          <a:ea typeface="Tahoma" charset="0"/>
                          <a:cs typeface="Tahoma" charset="0"/>
                        </a:rPr>
                        <a:t>factor that might lead to GCT</a:t>
                      </a:r>
                    </a:p>
                    <a:p>
                      <a:pPr rtl="1"/>
                      <a:endParaRPr lang="ar-SA" b="1" dirty="0">
                        <a:latin typeface="Tahoma" charset="0"/>
                        <a:ea typeface="Tahoma" charset="0"/>
                        <a:cs typeface="Tahoma" charset="0"/>
                      </a:endParaRPr>
                    </a:p>
                  </a:txBody>
                  <a:tcPr/>
                </a:tc>
                <a:extLst>
                  <a:ext uri="{0D108BD9-81ED-4DB2-BD59-A6C34878D82A}">
                    <a16:rowId xmlns:a16="http://schemas.microsoft.com/office/drawing/2014/main" val="10004"/>
                  </a:ext>
                </a:extLst>
              </a:tr>
            </a:tbl>
          </a:graphicData>
        </a:graphic>
      </p:graphicFrame>
      <p:sp>
        <p:nvSpPr>
          <p:cNvPr id="4" name="Footer Placeholder 3"/>
          <p:cNvSpPr>
            <a:spLocks noGrp="1"/>
          </p:cNvSpPr>
          <p:nvPr>
            <p:ph type="ftr" sz="quarter" idx="11"/>
          </p:nvPr>
        </p:nvSpPr>
        <p:spPr>
          <a:xfrm>
            <a:off x="-738022" y="8811061"/>
            <a:ext cx="6968834" cy="486834"/>
          </a:xfrm>
        </p:spPr>
        <p:txBody>
          <a:bodyPr/>
          <a:lstStyle/>
          <a:p>
            <a:r>
              <a:rPr lang="en-US" dirty="0">
                <a:solidFill>
                  <a:schemeClr val="tx1"/>
                </a:solidFill>
              </a:rPr>
              <a:t>¹ a condition in which one or both testes fail to descend from abdomen into scrotum</a:t>
            </a:r>
          </a:p>
        </p:txBody>
      </p:sp>
      <p:sp>
        <p:nvSpPr>
          <p:cNvPr id="5" name="TextBox 4">
            <a:extLst>
              <a:ext uri="{FF2B5EF4-FFF2-40B4-BE49-F238E27FC236}">
                <a16:creationId xmlns:a16="http://schemas.microsoft.com/office/drawing/2014/main" id="{78EE37DA-E69B-EB46-BB0E-EF5E65FFE467}"/>
              </a:ext>
            </a:extLst>
          </p:cNvPr>
          <p:cNvSpPr txBox="1"/>
          <p:nvPr/>
        </p:nvSpPr>
        <p:spPr>
          <a:xfrm>
            <a:off x="4659920" y="2391507"/>
            <a:ext cx="2250832" cy="276999"/>
          </a:xfrm>
          <a:prstGeom prst="rect">
            <a:avLst/>
          </a:prstGeom>
          <a:noFill/>
        </p:spPr>
        <p:txBody>
          <a:bodyPr wrap="square" rtlCol="0">
            <a:spAutoFit/>
          </a:bodyPr>
          <a:lstStyle/>
          <a:p>
            <a:r>
              <a:rPr lang="en-US" sz="1200" dirty="0">
                <a:solidFill>
                  <a:srgbClr val="75923C"/>
                </a:solidFill>
                <a:latin typeface="Tahoma" panose="020B0604030504040204" pitchFamily="34" charset="0"/>
                <a:ea typeface="Tahoma" panose="020B0604030504040204" pitchFamily="34" charset="0"/>
                <a:cs typeface="Tahoma" panose="020B0604030504040204" pitchFamily="34" charset="0"/>
              </a:rPr>
              <a:t>As in they metastasize quickly </a:t>
            </a:r>
          </a:p>
        </p:txBody>
      </p:sp>
      <p:sp>
        <p:nvSpPr>
          <p:cNvPr id="6" name="TextBox 5">
            <a:extLst>
              <a:ext uri="{FF2B5EF4-FFF2-40B4-BE49-F238E27FC236}">
                <a16:creationId xmlns:a16="http://schemas.microsoft.com/office/drawing/2014/main" id="{CC919D95-EF03-4C43-B37A-BDCFCC8C4AFA}"/>
              </a:ext>
            </a:extLst>
          </p:cNvPr>
          <p:cNvSpPr txBox="1"/>
          <p:nvPr/>
        </p:nvSpPr>
        <p:spPr>
          <a:xfrm>
            <a:off x="3428999" y="5778903"/>
            <a:ext cx="3097826" cy="461665"/>
          </a:xfrm>
          <a:prstGeom prst="rect">
            <a:avLst/>
          </a:prstGeom>
          <a:noFill/>
        </p:spPr>
        <p:txBody>
          <a:bodyPr wrap="square" rtlCol="0">
            <a:spAutoFit/>
          </a:bodyPr>
          <a:lstStyle/>
          <a:p>
            <a:r>
              <a:rPr lang="en-US" sz="1200" dirty="0">
                <a:solidFill>
                  <a:srgbClr val="75923C"/>
                </a:solidFill>
                <a:latin typeface="Tahoma" panose="020B0604030504040204" pitchFamily="34" charset="0"/>
                <a:ea typeface="Tahoma" panose="020B0604030504040204" pitchFamily="34" charset="0"/>
                <a:cs typeface="Tahoma" panose="020B0604030504040204" pitchFamily="34" charset="0"/>
              </a:rPr>
              <a:t>The undescended and descended are at equal risk of developing germ cell tumor.</a:t>
            </a:r>
          </a:p>
        </p:txBody>
      </p:sp>
    </p:spTree>
    <p:extLst>
      <p:ext uri="{BB962C8B-B14F-4D97-AF65-F5344CB8AC3E}">
        <p14:creationId xmlns:p14="http://schemas.microsoft.com/office/powerpoint/2010/main" val="3988367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06744934"/>
              </p:ext>
            </p:extLst>
          </p:nvPr>
        </p:nvGraphicFramePr>
        <p:xfrm>
          <a:off x="-1" y="11151"/>
          <a:ext cx="6757640" cy="7718580"/>
        </p:xfrm>
        <a:graphic>
          <a:graphicData uri="http://schemas.openxmlformats.org/drawingml/2006/table">
            <a:tbl>
              <a:tblPr rtl="1" firstRow="1" bandRow="1">
                <a:tableStyleId>{00A15C55-8517-42AA-B614-E9B94910E393}</a:tableStyleId>
              </a:tblPr>
              <a:tblGrid>
                <a:gridCol w="3378820">
                  <a:extLst>
                    <a:ext uri="{9D8B030D-6E8A-4147-A177-3AD203B41FA5}">
                      <a16:colId xmlns:a16="http://schemas.microsoft.com/office/drawing/2014/main" val="20000"/>
                    </a:ext>
                  </a:extLst>
                </a:gridCol>
                <a:gridCol w="3378820">
                  <a:extLst>
                    <a:ext uri="{9D8B030D-6E8A-4147-A177-3AD203B41FA5}">
                      <a16:colId xmlns:a16="http://schemas.microsoft.com/office/drawing/2014/main" val="20001"/>
                    </a:ext>
                  </a:extLst>
                </a:gridCol>
              </a:tblGrid>
              <a:tr h="358395">
                <a:tc gridSpan="2">
                  <a:txBody>
                    <a:bodyPr/>
                    <a:lstStyle/>
                    <a:p>
                      <a:pPr marL="0" marR="0" lvl="0" indent="0" algn="l" defTabSz="457200" rtl="1" eaLnBrk="1" fontAlgn="auto" latinLnBrk="0" hangingPunct="1">
                        <a:lnSpc>
                          <a:spcPct val="100000"/>
                        </a:lnSpc>
                        <a:spcBef>
                          <a:spcPts val="0"/>
                        </a:spcBef>
                        <a:spcAft>
                          <a:spcPts val="0"/>
                        </a:spcAft>
                        <a:buClrTx/>
                        <a:buSzTx/>
                        <a:buFontTx/>
                        <a:buNone/>
                        <a:tabLst/>
                        <a:defRPr/>
                      </a:pPr>
                      <a:r>
                        <a:rPr lang="en-US" sz="1800" dirty="0"/>
                        <a:t>Seminoma</a:t>
                      </a:r>
                      <a:endParaRPr lang="en-US" sz="1800" b="1"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pPr rtl="1"/>
                      <a:endParaRPr lang="ar-SA" dirty="0"/>
                    </a:p>
                  </a:txBody>
                  <a:tcPr/>
                </a:tc>
                <a:extLst>
                  <a:ext uri="{0D108BD9-81ED-4DB2-BD59-A6C34878D82A}">
                    <a16:rowId xmlns:a16="http://schemas.microsoft.com/office/drawing/2014/main" val="10000"/>
                  </a:ext>
                </a:extLst>
              </a:tr>
              <a:tr h="836255">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Tahoma" charset="0"/>
                          <a:ea typeface="Tahoma" charset="0"/>
                          <a:cs typeface="Tahoma" charset="0"/>
                        </a:rPr>
                        <a:t>Peak incidence in the 30ies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C00000"/>
                          </a:solidFill>
                          <a:latin typeface="Tahoma" charset="0"/>
                          <a:ea typeface="Tahoma" charset="0"/>
                          <a:cs typeface="Tahoma" charset="0"/>
                        </a:rPr>
                        <a:t>Almost never occur in infants</a:t>
                      </a:r>
                      <a:r>
                        <a:rPr lang="en-US" sz="1400" dirty="0">
                          <a:latin typeface="Tahoma" charset="0"/>
                          <a:ea typeface="Tahoma" charset="0"/>
                          <a:cs typeface="Tahoma" charset="0"/>
                        </a:rPr>
                        <a:t> </a:t>
                      </a:r>
                      <a:r>
                        <a:rPr lang="en-US" sz="1100" dirty="0">
                          <a:solidFill>
                            <a:schemeClr val="accent3">
                              <a:lumMod val="50000"/>
                            </a:schemeClr>
                          </a:solidFill>
                          <a:latin typeface="Tahoma" charset="0"/>
                          <a:ea typeface="Tahoma" charset="0"/>
                          <a:cs typeface="Tahoma" charset="0"/>
                        </a:rPr>
                        <a:t>(if she give a history in the exam remember age groups)</a:t>
                      </a:r>
                      <a:endParaRPr lang="en-US" sz="1400" dirty="0">
                        <a:solidFill>
                          <a:schemeClr val="accent3">
                            <a:lumMod val="50000"/>
                          </a:schemeClr>
                        </a:solidFill>
                        <a:latin typeface="Tahoma" charset="0"/>
                        <a:ea typeface="Tahoma" charset="0"/>
                        <a:cs typeface="Tahoma" charset="0"/>
                      </a:endParaRPr>
                    </a:p>
                  </a:txBody>
                  <a:tcPr/>
                </a:tc>
                <a:tc>
                  <a:txBody>
                    <a:bodyPr/>
                    <a:lstStyle/>
                    <a:p>
                      <a:pPr algn="ctr" rtl="1"/>
                      <a:r>
                        <a:rPr lang="en-US" b="1" dirty="0">
                          <a:latin typeface="Tahoma" charset="0"/>
                          <a:ea typeface="Tahoma" charset="0"/>
                          <a:cs typeface="Tahoma" charset="0"/>
                        </a:rPr>
                        <a:t>Age</a:t>
                      </a:r>
                      <a:r>
                        <a:rPr lang="en-US" b="1" baseline="0" dirty="0">
                          <a:latin typeface="Tahoma" charset="0"/>
                          <a:ea typeface="Tahoma" charset="0"/>
                          <a:cs typeface="Tahoma" charset="0"/>
                        </a:rPr>
                        <a:t> group </a:t>
                      </a:r>
                      <a:endParaRPr lang="ar-SA" b="1" dirty="0">
                        <a:latin typeface="Tahoma" charset="0"/>
                        <a:ea typeface="Tahoma" charset="0"/>
                        <a:cs typeface="Tahoma" charset="0"/>
                      </a:endParaRPr>
                    </a:p>
                  </a:txBody>
                  <a:tcPr/>
                </a:tc>
                <a:extLst>
                  <a:ext uri="{0D108BD9-81ED-4DB2-BD59-A6C34878D82A}">
                    <a16:rowId xmlns:a16="http://schemas.microsoft.com/office/drawing/2014/main" val="10001"/>
                  </a:ext>
                </a:extLst>
              </a:tr>
              <a:tr h="925854">
                <a:tc>
                  <a:txBody>
                    <a:bodyPr/>
                    <a:lstStyle/>
                    <a:p>
                      <a:pPr marL="342900" indent="-342900" algn="justLow">
                        <a:buFont typeface="Arial" panose="020B0604020202020204" pitchFamily="34" charset="0"/>
                        <a:buChar char="•"/>
                      </a:pPr>
                      <a:r>
                        <a:rPr lang="en-US" sz="1400" dirty="0">
                          <a:latin typeface="Tahoma" charset="0"/>
                          <a:ea typeface="Tahoma" charset="0"/>
                          <a:cs typeface="Tahoma" charset="0"/>
                        </a:rPr>
                        <a:t>It is the most common type of    testicular tumors.</a:t>
                      </a:r>
                    </a:p>
                    <a:p>
                      <a:pPr marL="342900" indent="-342900" algn="justLow">
                        <a:buFont typeface="Arial" panose="020B0604020202020204" pitchFamily="34" charset="0"/>
                        <a:buChar char="•"/>
                      </a:pPr>
                      <a:r>
                        <a:rPr lang="en-US" sz="1400" dirty="0">
                          <a:latin typeface="Tahoma" charset="0"/>
                          <a:ea typeface="Tahoma" charset="0"/>
                          <a:cs typeface="Tahoma" charset="0"/>
                        </a:rPr>
                        <a:t>It is also the most common type of testicular GCT (50%)</a:t>
                      </a:r>
                    </a:p>
                  </a:txBody>
                  <a:tcPr/>
                </a:tc>
                <a:tc>
                  <a:txBody>
                    <a:bodyPr/>
                    <a:lstStyle/>
                    <a:p>
                      <a:pPr algn="ctr" rtl="1"/>
                      <a:r>
                        <a:rPr lang="en-US" b="1" dirty="0">
                          <a:latin typeface="Tahoma" charset="0"/>
                          <a:ea typeface="Tahoma" charset="0"/>
                          <a:cs typeface="Tahoma" charset="0"/>
                        </a:rPr>
                        <a:t> </a:t>
                      </a:r>
                    </a:p>
                    <a:p>
                      <a:pPr algn="ctr" rtl="1"/>
                      <a:r>
                        <a:rPr lang="en-US" b="1" dirty="0">
                          <a:latin typeface="Tahoma" charset="0"/>
                          <a:ea typeface="Tahoma" charset="0"/>
                          <a:cs typeface="Tahoma" charset="0"/>
                        </a:rPr>
                        <a:t>Prevalence</a:t>
                      </a:r>
                      <a:endParaRPr lang="en-US" b="1" baseline="0" dirty="0">
                        <a:latin typeface="Tahoma" charset="0"/>
                        <a:ea typeface="Tahoma" charset="0"/>
                        <a:cs typeface="Tahoma" charset="0"/>
                      </a:endParaRPr>
                    </a:p>
                  </a:txBody>
                  <a:tcPr/>
                </a:tc>
                <a:extLst>
                  <a:ext uri="{0D108BD9-81ED-4DB2-BD59-A6C34878D82A}">
                    <a16:rowId xmlns:a16="http://schemas.microsoft.com/office/drawing/2014/main" val="10002"/>
                  </a:ext>
                </a:extLst>
              </a:tr>
              <a:tr h="1134918">
                <a:tc>
                  <a:txBody>
                    <a:bodyPr/>
                    <a:lstStyle/>
                    <a:p>
                      <a:pPr marL="285750" indent="-285750" algn="justLow">
                        <a:buFont typeface="Arial" panose="020B0604020202020204" pitchFamily="34" charset="0"/>
                        <a:buChar char="•"/>
                      </a:pPr>
                      <a:r>
                        <a:rPr lang="en-US" sz="1400" dirty="0">
                          <a:latin typeface="Tahoma" charset="0"/>
                          <a:ea typeface="Tahoma" charset="0"/>
                          <a:cs typeface="Tahoma" charset="0"/>
                        </a:rPr>
                        <a:t>An identical tumor occurs in the</a:t>
                      </a:r>
                      <a:r>
                        <a:rPr lang="en-US" sz="1400" baseline="0" dirty="0">
                          <a:latin typeface="Tahoma" charset="0"/>
                          <a:ea typeface="Tahoma" charset="0"/>
                          <a:cs typeface="Tahoma" charset="0"/>
                        </a:rPr>
                        <a:t> </a:t>
                      </a:r>
                      <a:r>
                        <a:rPr lang="en-US" sz="1400" dirty="0">
                          <a:latin typeface="Tahoma" charset="0"/>
                          <a:ea typeface="Tahoma" charset="0"/>
                          <a:cs typeface="Tahoma" charset="0"/>
                        </a:rPr>
                        <a:t>ovary </a:t>
                      </a:r>
                      <a:r>
                        <a:rPr lang="en-US" sz="1400" dirty="0">
                          <a:solidFill>
                            <a:srgbClr val="C00000"/>
                          </a:solidFill>
                          <a:latin typeface="Tahoma" charset="0"/>
                          <a:ea typeface="Tahoma" charset="0"/>
                          <a:cs typeface="Tahoma" charset="0"/>
                        </a:rPr>
                        <a:t>(dysgerminoma).</a:t>
                      </a:r>
                    </a:p>
                    <a:p>
                      <a:pPr marL="285750" indent="-285750" algn="l">
                        <a:buFont typeface="Arial" panose="020B0604020202020204" pitchFamily="34" charset="0"/>
                        <a:buChar char="•"/>
                      </a:pPr>
                      <a:r>
                        <a:rPr lang="en-US" sz="1400" dirty="0">
                          <a:latin typeface="Tahoma" charset="0"/>
                          <a:ea typeface="Tahoma" charset="0"/>
                          <a:cs typeface="Tahoma" charset="0"/>
                        </a:rPr>
                        <a:t>classic seminoma is highly sensitive</a:t>
                      </a:r>
                      <a:r>
                        <a:rPr lang="en-US" sz="1400" baseline="0" dirty="0">
                          <a:latin typeface="Tahoma" charset="0"/>
                          <a:ea typeface="Tahoma" charset="0"/>
                          <a:cs typeface="Tahoma" charset="0"/>
                        </a:rPr>
                        <a:t> </a:t>
                      </a:r>
                      <a:r>
                        <a:rPr lang="en-US" sz="1400" dirty="0">
                          <a:latin typeface="Tahoma" charset="0"/>
                          <a:ea typeface="Tahoma" charset="0"/>
                          <a:cs typeface="Tahoma" charset="0"/>
                        </a:rPr>
                        <a:t>to radiation therapy, and the</a:t>
                      </a:r>
                      <a:r>
                        <a:rPr lang="en-US" sz="1400" baseline="0" dirty="0">
                          <a:latin typeface="Tahoma" charset="0"/>
                          <a:ea typeface="Tahoma" charset="0"/>
                          <a:cs typeface="Tahoma" charset="0"/>
                        </a:rPr>
                        <a:t> </a:t>
                      </a:r>
                      <a:r>
                        <a:rPr lang="en-US" sz="1400" dirty="0">
                          <a:latin typeface="Tahoma" charset="0"/>
                          <a:ea typeface="Tahoma" charset="0"/>
                          <a:cs typeface="Tahoma" charset="0"/>
                        </a:rPr>
                        <a:t>overall 5-year survival is 90% to</a:t>
                      </a:r>
                      <a:r>
                        <a:rPr lang="en-US" sz="1400" baseline="0" dirty="0">
                          <a:latin typeface="Tahoma" charset="0"/>
                          <a:ea typeface="Tahoma" charset="0"/>
                          <a:cs typeface="Tahoma" charset="0"/>
                        </a:rPr>
                        <a:t> 95%</a:t>
                      </a:r>
                    </a:p>
                  </a:txBody>
                  <a:tcPr/>
                </a:tc>
                <a:tc>
                  <a:txBody>
                    <a:bodyPr/>
                    <a:lstStyle/>
                    <a:p>
                      <a:pPr rtl="1"/>
                      <a:r>
                        <a:rPr lang="en-US" b="1" dirty="0">
                          <a:latin typeface="Tahoma" charset="0"/>
                          <a:ea typeface="Tahoma" charset="0"/>
                          <a:cs typeface="Tahoma" charset="0"/>
                        </a:rPr>
                        <a:t> </a:t>
                      </a:r>
                    </a:p>
                    <a:p>
                      <a:pPr algn="ctr" rtl="1"/>
                      <a:r>
                        <a:rPr lang="en-US" b="1" dirty="0">
                          <a:latin typeface="Tahoma" charset="0"/>
                          <a:ea typeface="Tahoma" charset="0"/>
                          <a:cs typeface="Tahoma" charset="0"/>
                        </a:rPr>
                        <a:t>General information</a:t>
                      </a:r>
                      <a:endParaRPr lang="ar-SA" b="1" dirty="0">
                        <a:latin typeface="Tahoma" charset="0"/>
                        <a:ea typeface="Tahoma" charset="0"/>
                        <a:cs typeface="Tahoma" charset="0"/>
                      </a:endParaRPr>
                    </a:p>
                  </a:txBody>
                  <a:tcPr/>
                </a:tc>
                <a:extLst>
                  <a:ext uri="{0D108BD9-81ED-4DB2-BD59-A6C34878D82A}">
                    <a16:rowId xmlns:a16="http://schemas.microsoft.com/office/drawing/2014/main" val="10003"/>
                  </a:ext>
                </a:extLst>
              </a:tr>
              <a:tr h="1683540">
                <a:tc>
                  <a:txBody>
                    <a:bodyPr/>
                    <a:lstStyle/>
                    <a:p>
                      <a:pPr marL="285750" indent="-285750" algn="l" rtl="0">
                        <a:buFont typeface="Arial" panose="020B0604020202020204" pitchFamily="34" charset="0"/>
                        <a:buChar char="•"/>
                      </a:pPr>
                      <a:r>
                        <a:rPr lang="en-US" sz="1400" dirty="0">
                          <a:latin typeface="Tahoma" charset="0"/>
                          <a:ea typeface="Tahoma" charset="0"/>
                          <a:cs typeface="Tahoma" charset="0"/>
                        </a:rPr>
                        <a:t>Bulky masses, sometimes very</a:t>
                      </a:r>
                      <a:r>
                        <a:rPr lang="en-US" sz="1400" baseline="0" dirty="0">
                          <a:latin typeface="Tahoma" charset="0"/>
                          <a:ea typeface="Tahoma" charset="0"/>
                          <a:cs typeface="Tahoma" charset="0"/>
                        </a:rPr>
                        <a:t> l</a:t>
                      </a:r>
                      <a:r>
                        <a:rPr lang="en-US" sz="1400" dirty="0">
                          <a:latin typeface="Tahoma" charset="0"/>
                          <a:ea typeface="Tahoma" charset="0"/>
                          <a:cs typeface="Tahoma" charset="0"/>
                        </a:rPr>
                        <a:t>arge</a:t>
                      </a:r>
                    </a:p>
                    <a:p>
                      <a:pPr marL="285750" indent="-285750" algn="l" rtl="0">
                        <a:buFont typeface="Arial" panose="020B0604020202020204" pitchFamily="34" charset="0"/>
                        <a:buChar char="•"/>
                      </a:pPr>
                      <a:r>
                        <a:rPr lang="en-US" sz="1400" dirty="0">
                          <a:latin typeface="Tahoma" charset="0"/>
                          <a:ea typeface="Tahoma" charset="0"/>
                          <a:cs typeface="Tahoma" charset="0"/>
                        </a:rPr>
                        <a:t>homogenous ,</a:t>
                      </a:r>
                      <a:r>
                        <a:rPr lang="en-US" sz="1400" dirty="0">
                          <a:solidFill>
                            <a:srgbClr val="C00000"/>
                          </a:solidFill>
                          <a:latin typeface="Tahoma" charset="0"/>
                          <a:ea typeface="Tahoma" charset="0"/>
                          <a:cs typeface="Tahoma" charset="0"/>
                        </a:rPr>
                        <a:t>gray-white,</a:t>
                      </a:r>
                    </a:p>
                    <a:p>
                      <a:pPr marL="285750" indent="-285750" algn="l" rtl="0">
                        <a:buFont typeface="Arial" panose="020B0604020202020204" pitchFamily="34" charset="0"/>
                        <a:buChar char="•"/>
                      </a:pPr>
                      <a:r>
                        <a:rPr lang="en-US" sz="1400" dirty="0">
                          <a:solidFill>
                            <a:srgbClr val="C00000"/>
                          </a:solidFill>
                          <a:latin typeface="Tahoma" charset="0"/>
                          <a:ea typeface="Tahoma" charset="0"/>
                          <a:cs typeface="Tahoma" charset="0"/>
                        </a:rPr>
                        <a:t>lobulated cut surface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Tahoma" charset="0"/>
                          <a:ea typeface="Tahoma" charset="0"/>
                          <a:cs typeface="Tahoma" charset="0"/>
                        </a:rPr>
                        <a:t>No necrosis or hemorrhage </a:t>
                      </a:r>
                      <a:r>
                        <a:rPr lang="en-US" sz="1400" dirty="0">
                          <a:solidFill>
                            <a:srgbClr val="75923C"/>
                          </a:solidFill>
                          <a:latin typeface="Tahoma" charset="0"/>
                          <a:ea typeface="Tahoma" charset="0"/>
                          <a:cs typeface="Tahoma" charset="0"/>
                        </a:rPr>
                        <a:t>(i</a:t>
                      </a:r>
                      <a:r>
                        <a:rPr lang="en-US" sz="1100" kern="1200" dirty="0">
                          <a:solidFill>
                            <a:srgbClr val="75923C"/>
                          </a:solidFill>
                          <a:latin typeface="Tahoma" charset="0"/>
                          <a:ea typeface="Tahoma" charset="0"/>
                          <a:cs typeface="Tahoma" charset="0"/>
                        </a:rPr>
                        <a:t>t is the clue for seminoma)</a:t>
                      </a:r>
                    </a:p>
                  </a:txBody>
                  <a:tcPr/>
                </a:tc>
                <a:tc>
                  <a:txBody>
                    <a:bodyPr/>
                    <a:lstStyle/>
                    <a:p>
                      <a:pPr algn="ctr" rtl="0"/>
                      <a:r>
                        <a:rPr lang="en-US" dirty="0">
                          <a:latin typeface="Tahoma" charset="0"/>
                          <a:ea typeface="Tahoma" charset="0"/>
                          <a:cs typeface="Tahoma" charset="0"/>
                        </a:rPr>
                        <a:t> Gross</a:t>
                      </a:r>
                      <a:r>
                        <a:rPr lang="en-US" baseline="0" dirty="0">
                          <a:latin typeface="Tahoma" charset="0"/>
                          <a:ea typeface="Tahoma" charset="0"/>
                          <a:cs typeface="Tahoma" charset="0"/>
                        </a:rPr>
                        <a:t> morphology  </a:t>
                      </a:r>
                    </a:p>
                    <a:p>
                      <a:pPr algn="ctr" rtl="1"/>
                      <a:endParaRPr lang="en-US" b="1" baseline="0" dirty="0">
                        <a:latin typeface="Tahoma" charset="0"/>
                        <a:ea typeface="Tahoma" charset="0"/>
                        <a:cs typeface="Tahoma" charset="0"/>
                      </a:endParaRPr>
                    </a:p>
                  </a:txBody>
                  <a:tcPr/>
                </a:tc>
                <a:extLst>
                  <a:ext uri="{0D108BD9-81ED-4DB2-BD59-A6C34878D82A}">
                    <a16:rowId xmlns:a16="http://schemas.microsoft.com/office/drawing/2014/main" val="10004"/>
                  </a:ext>
                </a:extLst>
              </a:tr>
              <a:tr h="2150371">
                <a:tc>
                  <a:txBody>
                    <a:bodyPr/>
                    <a:lstStyle/>
                    <a:p>
                      <a:pPr marL="285750" indent="-285750" algn="l">
                        <a:buFont typeface="Arial" panose="020B0604020202020204" pitchFamily="34" charset="0"/>
                        <a:buChar char="•"/>
                      </a:pPr>
                      <a:r>
                        <a:rPr lang="en-US" sz="1400" dirty="0">
                          <a:solidFill>
                            <a:srgbClr val="C00000"/>
                          </a:solidFill>
                          <a:latin typeface="Tahoma" charset="0"/>
                          <a:ea typeface="Tahoma" charset="0"/>
                          <a:cs typeface="Tahoma" charset="0"/>
                        </a:rPr>
                        <a:t>sheets of uniform cells divided into lobules by delicate fibrous septa</a:t>
                      </a:r>
                      <a:r>
                        <a:rPr lang="en-US" sz="1400" baseline="0" dirty="0">
                          <a:solidFill>
                            <a:srgbClr val="C00000"/>
                          </a:solidFill>
                          <a:latin typeface="Tahoma" charset="0"/>
                          <a:ea typeface="Tahoma" charset="0"/>
                          <a:cs typeface="Tahoma" charset="0"/>
                        </a:rPr>
                        <a:t> </a:t>
                      </a:r>
                      <a:r>
                        <a:rPr lang="en-US" sz="1400" dirty="0">
                          <a:solidFill>
                            <a:srgbClr val="C00000"/>
                          </a:solidFill>
                          <a:latin typeface="Tahoma" charset="0"/>
                          <a:ea typeface="Tahoma" charset="0"/>
                          <a:cs typeface="Tahoma" charset="0"/>
                        </a:rPr>
                        <a:t>containing lymphocytes</a:t>
                      </a:r>
                      <a:r>
                        <a:rPr lang="en-US" dirty="0">
                          <a:solidFill>
                            <a:srgbClr val="C00000"/>
                          </a:solidFill>
                          <a:latin typeface="Tahoma" charset="0"/>
                          <a:ea typeface="Tahoma" charset="0"/>
                          <a:cs typeface="Tahoma" charset="0"/>
                        </a:rPr>
                        <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C00000"/>
                          </a:solidFill>
                          <a:latin typeface="Tahoma" charset="0"/>
                          <a:ea typeface="Tahoma" charset="0"/>
                          <a:cs typeface="Tahoma" charset="0"/>
                        </a:rPr>
                        <a:t>cells are large and round with large nucleus and prominent nucleoli.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Tahoma" charset="0"/>
                          <a:ea typeface="Tahoma" charset="0"/>
                          <a:cs typeface="Tahoma" charset="0"/>
                        </a:rPr>
                        <a:t>Cytoplasm of tumor cell has glycogen.</a:t>
                      </a:r>
                    </a:p>
                    <a:p>
                      <a:pPr algn="l"/>
                      <a:endParaRPr lang="en-US" dirty="0">
                        <a:latin typeface="Tahoma" charset="0"/>
                        <a:ea typeface="Tahoma" charset="0"/>
                        <a:cs typeface="Tahoma" charset="0"/>
                      </a:endParaRPr>
                    </a:p>
                    <a:p>
                      <a:pPr algn="l" rtl="1"/>
                      <a:endParaRPr lang="ar-SA" dirty="0">
                        <a:latin typeface="Tahoma" charset="0"/>
                        <a:ea typeface="Tahoma" charset="0"/>
                        <a:cs typeface="Tahoma"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SA" dirty="0">
                          <a:latin typeface="Tahoma" charset="0"/>
                          <a:ea typeface="Tahoma" charset="0"/>
                          <a:cs typeface="Tahoma" charset="0"/>
                        </a:rPr>
                        <a:t> </a:t>
                      </a:r>
                    </a:p>
                    <a:p>
                      <a:pPr algn="ctr" rtl="1"/>
                      <a:r>
                        <a:rPr lang="en-US" b="1" dirty="0">
                          <a:latin typeface="Tahoma" charset="0"/>
                          <a:ea typeface="Tahoma" charset="0"/>
                          <a:cs typeface="Tahoma" charset="0"/>
                        </a:rPr>
                        <a:t>Microscopic morphology </a:t>
                      </a:r>
                      <a:endParaRPr lang="ar-SA" b="1" dirty="0">
                        <a:latin typeface="Tahoma" charset="0"/>
                        <a:ea typeface="Tahoma" charset="0"/>
                        <a:cs typeface="Tahoma" charset="0"/>
                      </a:endParaRPr>
                    </a:p>
                  </a:txBody>
                  <a:tcPr/>
                </a:tc>
                <a:extLst>
                  <a:ext uri="{0D108BD9-81ED-4DB2-BD59-A6C34878D82A}">
                    <a16:rowId xmlns:a16="http://schemas.microsoft.com/office/drawing/2014/main" val="10005"/>
                  </a:ext>
                </a:extLst>
              </a:tr>
              <a:tr h="507726">
                <a:tc>
                  <a:txBody>
                    <a:bodyPr/>
                    <a:lstStyle/>
                    <a:p>
                      <a:pPr marL="0" marR="0" lvl="0" indent="0" algn="l" defTabSz="457200" rtl="1" eaLnBrk="1" fontAlgn="auto" latinLnBrk="0" hangingPunct="1">
                        <a:lnSpc>
                          <a:spcPct val="100000"/>
                        </a:lnSpc>
                        <a:spcBef>
                          <a:spcPts val="0"/>
                        </a:spcBef>
                        <a:spcAft>
                          <a:spcPts val="0"/>
                        </a:spcAft>
                        <a:buClrTx/>
                        <a:buSzTx/>
                        <a:buFontTx/>
                        <a:buNone/>
                        <a:tabLst/>
                        <a:defRPr/>
                      </a:pPr>
                      <a:r>
                        <a:rPr lang="en-US" sz="1400" dirty="0">
                          <a:solidFill>
                            <a:srgbClr val="C00000"/>
                          </a:solidFill>
                          <a:latin typeface="Tahoma" charset="0"/>
                          <a:ea typeface="Tahoma" charset="0"/>
                          <a:cs typeface="Tahoma" charset="0"/>
                        </a:rPr>
                        <a:t>Positive for PLAP, OCT4 stain and c-kit (CD117).</a:t>
                      </a:r>
                      <a:endParaRPr lang="ar-SA" sz="1400" b="1" dirty="0">
                        <a:solidFill>
                          <a:srgbClr val="C00000"/>
                        </a:solidFill>
                        <a:latin typeface="Tahoma" charset="0"/>
                        <a:ea typeface="Tahoma" charset="0"/>
                        <a:cs typeface="Tahoma" charset="0"/>
                      </a:endParaRPr>
                    </a:p>
                  </a:txBody>
                  <a:tcPr/>
                </a:tc>
                <a:tc>
                  <a:txBody>
                    <a:bodyPr/>
                    <a:lstStyle/>
                    <a:p>
                      <a:pPr algn="ctr" rtl="0"/>
                      <a:r>
                        <a:rPr lang="en-US" b="1" dirty="0">
                          <a:latin typeface="Tahoma" charset="0"/>
                          <a:ea typeface="Tahoma" charset="0"/>
                          <a:cs typeface="Tahoma" charset="0"/>
                        </a:rPr>
                        <a:t>teste</a:t>
                      </a:r>
                      <a:endParaRPr lang="ar-SA" b="1" dirty="0">
                        <a:latin typeface="Tahoma" charset="0"/>
                        <a:ea typeface="Tahoma" charset="0"/>
                        <a:cs typeface="Tahoma" charset="0"/>
                      </a:endParaRPr>
                    </a:p>
                  </a:txBody>
                  <a:tcPr/>
                </a:tc>
                <a:extLst>
                  <a:ext uri="{0D108BD9-81ED-4DB2-BD59-A6C34878D82A}">
                    <a16:rowId xmlns:a16="http://schemas.microsoft.com/office/drawing/2014/main" val="10006"/>
                  </a:ext>
                </a:extLst>
              </a:tr>
            </a:tbl>
          </a:graphicData>
        </a:graphic>
      </p:graphicFrame>
      <p:pic>
        <p:nvPicPr>
          <p:cNvPr id="3" name="Picture 2"/>
          <p:cNvPicPr>
            <a:picLocks noChangeAspect="1"/>
          </p:cNvPicPr>
          <p:nvPr/>
        </p:nvPicPr>
        <p:blipFill>
          <a:blip r:embed="rId2"/>
          <a:stretch>
            <a:fillRect/>
          </a:stretch>
        </p:blipFill>
        <p:spPr>
          <a:xfrm>
            <a:off x="782406" y="3744112"/>
            <a:ext cx="1814263" cy="1133061"/>
          </a:xfrm>
          <a:prstGeom prst="rect">
            <a:avLst/>
          </a:prstGeom>
        </p:spPr>
      </p:pic>
      <p:pic>
        <p:nvPicPr>
          <p:cNvPr id="4" name="Picture 3"/>
          <p:cNvPicPr>
            <a:picLocks noChangeAspect="1"/>
          </p:cNvPicPr>
          <p:nvPr/>
        </p:nvPicPr>
        <p:blipFill>
          <a:blip r:embed="rId3"/>
          <a:stretch>
            <a:fillRect/>
          </a:stretch>
        </p:blipFill>
        <p:spPr>
          <a:xfrm>
            <a:off x="0" y="5789481"/>
            <a:ext cx="3379076" cy="1107023"/>
          </a:xfrm>
          <a:prstGeom prst="rect">
            <a:avLst/>
          </a:prstGeom>
        </p:spPr>
      </p:pic>
      <p:cxnSp>
        <p:nvCxnSpPr>
          <p:cNvPr id="6" name="Straight Arrow Connector 5"/>
          <p:cNvCxnSpPr/>
          <p:nvPr/>
        </p:nvCxnSpPr>
        <p:spPr>
          <a:xfrm flipH="1">
            <a:off x="1114098" y="5223079"/>
            <a:ext cx="2688886" cy="9013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877613" y="5920785"/>
            <a:ext cx="157656" cy="262758"/>
          </a:xfrm>
          <a:prstGeom prst="ellipse">
            <a:avLst/>
          </a:pr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cxnSp>
        <p:nvCxnSpPr>
          <p:cNvPr id="10" name="Straight Arrow Connector 9"/>
          <p:cNvCxnSpPr>
            <a:endCxn id="8" idx="6"/>
          </p:cNvCxnSpPr>
          <p:nvPr/>
        </p:nvCxnSpPr>
        <p:spPr>
          <a:xfrm flipH="1">
            <a:off x="1035269" y="5848141"/>
            <a:ext cx="2506775" cy="204023"/>
          </a:xfrm>
          <a:prstGeom prst="straightConnector1">
            <a:avLst/>
          </a:prstGeom>
          <a:ln>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764761840"/>
              </p:ext>
            </p:extLst>
          </p:nvPr>
        </p:nvGraphicFramePr>
        <p:xfrm>
          <a:off x="0" y="7705379"/>
          <a:ext cx="6858000" cy="1737360"/>
        </p:xfrm>
        <a:graphic>
          <a:graphicData uri="http://schemas.openxmlformats.org/drawingml/2006/table">
            <a:tbl>
              <a:tblPr rtl="1" firstRow="1" bandRow="1">
                <a:tableStyleId>{00A15C55-8517-42AA-B614-E9B94910E393}</a:tableStyleId>
              </a:tblPr>
              <a:tblGrid>
                <a:gridCol w="3471907">
                  <a:extLst>
                    <a:ext uri="{9D8B030D-6E8A-4147-A177-3AD203B41FA5}">
                      <a16:colId xmlns:a16="http://schemas.microsoft.com/office/drawing/2014/main" val="20000"/>
                    </a:ext>
                  </a:extLst>
                </a:gridCol>
                <a:gridCol w="3386093">
                  <a:extLst>
                    <a:ext uri="{9D8B030D-6E8A-4147-A177-3AD203B41FA5}">
                      <a16:colId xmlns:a16="http://schemas.microsoft.com/office/drawing/2014/main" val="20001"/>
                    </a:ext>
                  </a:extLst>
                </a:gridCol>
              </a:tblGrid>
              <a:tr h="355683">
                <a:tc gridSpan="2">
                  <a:txBody>
                    <a:bodyPr/>
                    <a:lstStyle/>
                    <a:p>
                      <a:pPr rtl="1"/>
                      <a:r>
                        <a:rPr lang="en-US" sz="1600" u="none" strike="noStrike" kern="1200" baseline="0" dirty="0" err="1">
                          <a:latin typeface="Tahoma" charset="0"/>
                          <a:ea typeface="Tahoma" charset="0"/>
                          <a:cs typeface="Tahoma" charset="0"/>
                        </a:rPr>
                        <a:t>Spermatocytic</a:t>
                      </a:r>
                      <a:r>
                        <a:rPr lang="en-US" sz="1600" u="none" strike="noStrike" kern="1200" baseline="0" dirty="0">
                          <a:latin typeface="Tahoma" charset="0"/>
                          <a:ea typeface="Tahoma" charset="0"/>
                          <a:cs typeface="Tahoma" charset="0"/>
                        </a:rPr>
                        <a:t> Seminoma </a:t>
                      </a:r>
                      <a:r>
                        <a:rPr lang="en-US" sz="1200" u="none" strike="noStrike" kern="1200" baseline="0" dirty="0">
                          <a:latin typeface="Tahoma" charset="0"/>
                          <a:ea typeface="Tahoma" charset="0"/>
                          <a:cs typeface="Tahoma" charset="0"/>
                        </a:rPr>
                        <a:t>(slowly growing never metastasize and good prognosis)</a:t>
                      </a:r>
                      <a:endParaRPr lang="ar-SA" sz="1600" dirty="0">
                        <a:latin typeface="Tahoma" charset="0"/>
                        <a:ea typeface="Tahoma" charset="0"/>
                        <a:cs typeface="Tahoma" charset="0"/>
                      </a:endParaRPr>
                    </a:p>
                  </a:txBody>
                  <a:tcPr/>
                </a:tc>
                <a:tc hMerge="1">
                  <a:txBody>
                    <a:bodyPr/>
                    <a:lstStyle/>
                    <a:p>
                      <a:pPr rtl="1"/>
                      <a:endParaRPr lang="ar-SA" dirty="0"/>
                    </a:p>
                  </a:txBody>
                  <a:tcPr/>
                </a:tc>
                <a:extLst>
                  <a:ext uri="{0D108BD9-81ED-4DB2-BD59-A6C34878D82A}">
                    <a16:rowId xmlns:a16="http://schemas.microsoft.com/office/drawing/2014/main" val="10000"/>
                  </a:ext>
                </a:extLst>
              </a:tr>
              <a:tr h="528094">
                <a:tc>
                  <a:txBody>
                    <a:bodyPr/>
                    <a:lstStyle/>
                    <a:p>
                      <a:pPr marL="285750" indent="-285750">
                        <a:buFont typeface="Arial" panose="020B0604020202020204" pitchFamily="34" charset="0"/>
                        <a:buChar char="•"/>
                      </a:pPr>
                      <a:r>
                        <a:rPr lang="en-US" sz="1400" u="none" strike="noStrike" kern="1200" baseline="0" dirty="0">
                          <a:latin typeface="Tahoma" charset="0"/>
                          <a:ea typeface="Tahoma" charset="0"/>
                          <a:cs typeface="Tahoma" charset="0"/>
                        </a:rPr>
                        <a:t>Uncommon</a:t>
                      </a:r>
                      <a:r>
                        <a:rPr lang="en-US" sz="1800" u="none" strike="noStrike" kern="1200" baseline="0" dirty="0">
                          <a:latin typeface="Tahoma" charset="0"/>
                          <a:ea typeface="Tahoma" charset="0"/>
                          <a:cs typeface="Tahoma" charset="0"/>
                        </a:rPr>
                        <a:t> </a:t>
                      </a:r>
                      <a:r>
                        <a:rPr lang="en-US" sz="1400" u="none" strike="noStrike" kern="1200" baseline="0" dirty="0">
                          <a:latin typeface="Tahoma" charset="0"/>
                          <a:ea typeface="Tahoma" charset="0"/>
                          <a:cs typeface="Tahoma" charset="0"/>
                        </a:rPr>
                        <a:t>1-2 % of testicular GCTs </a:t>
                      </a:r>
                    </a:p>
                    <a:p>
                      <a:pPr marL="285750" indent="-285750">
                        <a:buFont typeface="Arial" panose="020B0604020202020204" pitchFamily="34" charset="0"/>
                        <a:buChar char="•"/>
                      </a:pPr>
                      <a:r>
                        <a:rPr lang="en-US" sz="1400" u="none" strike="noStrike" kern="1200" baseline="0" dirty="0">
                          <a:latin typeface="Tahoma" charset="0"/>
                          <a:ea typeface="Tahoma" charset="0"/>
                          <a:cs typeface="Tahoma" charset="0"/>
                        </a:rPr>
                        <a:t>Over age 65</a:t>
                      </a:r>
                      <a:endParaRPr lang="ar-SA" sz="1400" dirty="0">
                        <a:latin typeface="Tahoma" charset="0"/>
                        <a:ea typeface="Tahoma" charset="0"/>
                        <a:cs typeface="Tahoma" charset="0"/>
                      </a:endParaRPr>
                    </a:p>
                  </a:txBody>
                  <a:tcPr/>
                </a:tc>
                <a:tc>
                  <a:txBody>
                    <a:bodyPr/>
                    <a:lstStyle/>
                    <a:p>
                      <a:pPr marL="0" marR="0" lvl="0" indent="0" algn="l" defTabSz="457200" rtl="1" eaLnBrk="1" fontAlgn="auto" latinLnBrk="0" hangingPunct="1">
                        <a:lnSpc>
                          <a:spcPct val="100000"/>
                        </a:lnSpc>
                        <a:spcBef>
                          <a:spcPts val="0"/>
                        </a:spcBef>
                        <a:spcAft>
                          <a:spcPts val="0"/>
                        </a:spcAft>
                        <a:buClrTx/>
                        <a:buSzTx/>
                        <a:buFontTx/>
                        <a:buNone/>
                        <a:tabLst/>
                        <a:defRPr/>
                      </a:pPr>
                      <a:r>
                        <a:rPr lang="en-US" b="1" dirty="0">
                          <a:latin typeface="Tahoma" charset="0"/>
                          <a:ea typeface="Tahoma" charset="0"/>
                          <a:cs typeface="Tahoma" charset="0"/>
                        </a:rPr>
                        <a:t>Age</a:t>
                      </a:r>
                      <a:r>
                        <a:rPr lang="en-US" b="1" baseline="0" dirty="0">
                          <a:latin typeface="Tahoma" charset="0"/>
                          <a:ea typeface="Tahoma" charset="0"/>
                          <a:cs typeface="Tahoma" charset="0"/>
                        </a:rPr>
                        <a:t> group and </a:t>
                      </a:r>
                      <a:r>
                        <a:rPr lang="en-US" b="1" dirty="0">
                          <a:latin typeface="Tahoma" charset="0"/>
                          <a:ea typeface="Tahoma" charset="0"/>
                          <a:cs typeface="Tahoma" charset="0"/>
                        </a:rPr>
                        <a:t>Prevalence</a:t>
                      </a:r>
                      <a:endParaRPr lang="en-US" b="1" baseline="0" dirty="0">
                        <a:latin typeface="Tahoma" charset="0"/>
                        <a:ea typeface="Tahoma" charset="0"/>
                        <a:cs typeface="Tahoma" charset="0"/>
                      </a:endParaRPr>
                    </a:p>
                  </a:txBody>
                  <a:tcPr/>
                </a:tc>
                <a:extLst>
                  <a:ext uri="{0D108BD9-81ED-4DB2-BD59-A6C34878D82A}">
                    <a16:rowId xmlns:a16="http://schemas.microsoft.com/office/drawing/2014/main" val="10001"/>
                  </a:ext>
                </a:extLst>
              </a:tr>
              <a:tr h="583606">
                <a:tc>
                  <a:txBody>
                    <a:bodyPr/>
                    <a:lstStyle/>
                    <a:p>
                      <a:r>
                        <a:rPr lang="en-US" sz="1400" u="none" strike="noStrike" kern="1200" baseline="0" dirty="0">
                          <a:latin typeface="Tahoma" charset="0"/>
                          <a:ea typeface="Tahoma" charset="0"/>
                          <a:cs typeface="Tahoma" charset="0"/>
                        </a:rPr>
                        <a:t>Slow growing tumor, doesn’t metastasize</a:t>
                      </a:r>
                    </a:p>
                    <a:p>
                      <a:r>
                        <a:rPr lang="en-US" sz="1400" u="none" strike="noStrike" kern="1200" baseline="0" dirty="0">
                          <a:latin typeface="Tahoma" charset="0"/>
                          <a:ea typeface="Tahoma" charset="0"/>
                          <a:cs typeface="Tahoma" charset="0"/>
                        </a:rPr>
                        <a:t>prognosis is excellent</a:t>
                      </a:r>
                      <a:endParaRPr lang="ar-SA" sz="1400" dirty="0">
                        <a:latin typeface="Tahoma" charset="0"/>
                        <a:ea typeface="Tahoma" charset="0"/>
                        <a:cs typeface="Tahoma" charset="0"/>
                      </a:endParaRPr>
                    </a:p>
                  </a:txBody>
                  <a:tcP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en-US" b="1" dirty="0">
                          <a:latin typeface="Tahoma" charset="0"/>
                          <a:ea typeface="Tahoma" charset="0"/>
                          <a:cs typeface="Tahoma" charset="0"/>
                        </a:rPr>
                        <a:t>General information</a:t>
                      </a:r>
                      <a:endParaRPr lang="ar-SA" b="1" dirty="0">
                        <a:latin typeface="Tahoma" charset="0"/>
                        <a:ea typeface="Tahoma" charset="0"/>
                        <a:cs typeface="Tahoma" charset="0"/>
                      </a:endParaRPr>
                    </a:p>
                    <a:p>
                      <a:pPr rtl="1"/>
                      <a:endParaRPr lang="ar-SA" b="1" dirty="0">
                        <a:latin typeface="Tahoma" charset="0"/>
                        <a:ea typeface="Tahoma" charset="0"/>
                        <a:cs typeface="Tahoma"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47191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64401556"/>
              </p:ext>
            </p:extLst>
          </p:nvPr>
        </p:nvGraphicFramePr>
        <p:xfrm>
          <a:off x="0" y="-15564"/>
          <a:ext cx="6858000" cy="9271938"/>
        </p:xfrm>
        <a:graphic>
          <a:graphicData uri="http://schemas.openxmlformats.org/drawingml/2006/table">
            <a:tbl>
              <a:tblPr rtl="1" firstRow="1" bandRow="1">
                <a:tableStyleId>{00A15C55-8517-42AA-B614-E9B94910E393}</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699741">
                <a:tc gridSpan="2">
                  <a:txBody>
                    <a:bodyPr/>
                    <a:lstStyle/>
                    <a:p>
                      <a:pPr marL="0" marR="0" lvl="0" indent="0" algn="l" defTabSz="457200" rtl="1" eaLnBrk="1" fontAlgn="auto" latinLnBrk="0" hangingPunct="1">
                        <a:lnSpc>
                          <a:spcPct val="100000"/>
                        </a:lnSpc>
                        <a:spcBef>
                          <a:spcPts val="0"/>
                        </a:spcBef>
                        <a:spcAft>
                          <a:spcPts val="0"/>
                        </a:spcAft>
                        <a:buClrTx/>
                        <a:buSzTx/>
                        <a:buFontTx/>
                        <a:buNone/>
                        <a:tabLst/>
                        <a:defRPr/>
                      </a:pPr>
                      <a:r>
                        <a:rPr lang="en-US" dirty="0"/>
                        <a:t>Embryonal Carcinoma</a:t>
                      </a:r>
                      <a:endParaRPr lang="en-US" b="1"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pPr rtl="1"/>
                      <a:endParaRPr lang="ar-SA" dirty="0"/>
                    </a:p>
                  </a:txBody>
                  <a:tcPr/>
                </a:tc>
                <a:extLst>
                  <a:ext uri="{0D108BD9-81ED-4DB2-BD59-A6C34878D82A}">
                    <a16:rowId xmlns:a16="http://schemas.microsoft.com/office/drawing/2014/main" val="10000"/>
                  </a:ext>
                </a:extLst>
              </a:tr>
              <a:tr h="812114">
                <a:tc>
                  <a:txBody>
                    <a:bodyPr/>
                    <a:lstStyle/>
                    <a:p>
                      <a:pPr rtl="1"/>
                      <a:r>
                        <a:rPr lang="en-US" sz="1400" dirty="0">
                          <a:latin typeface="Tahoma" charset="0"/>
                          <a:ea typeface="Tahoma" charset="0"/>
                          <a:cs typeface="Tahoma" charset="0"/>
                        </a:rPr>
                        <a:t>20 to 30 year age group</a:t>
                      </a:r>
                    </a:p>
                  </a:txBody>
                  <a:tcPr/>
                </a:tc>
                <a:tc>
                  <a:txBody>
                    <a:bodyPr/>
                    <a:lstStyle/>
                    <a:p>
                      <a:pPr algn="ctr" rtl="1"/>
                      <a:r>
                        <a:rPr lang="en-US" b="1" dirty="0">
                          <a:latin typeface="Tahoma" charset="0"/>
                          <a:ea typeface="Tahoma" charset="0"/>
                          <a:cs typeface="Tahoma" charset="0"/>
                        </a:rPr>
                        <a:t>Age group </a:t>
                      </a:r>
                      <a:endParaRPr lang="ar-SA" b="1" dirty="0">
                        <a:latin typeface="Tahoma" charset="0"/>
                        <a:ea typeface="Tahoma" charset="0"/>
                        <a:cs typeface="Tahoma" charset="0"/>
                      </a:endParaRPr>
                    </a:p>
                  </a:txBody>
                  <a:tcPr/>
                </a:tc>
                <a:extLst>
                  <a:ext uri="{0D108BD9-81ED-4DB2-BD59-A6C34878D82A}">
                    <a16:rowId xmlns:a16="http://schemas.microsoft.com/office/drawing/2014/main" val="10001"/>
                  </a:ext>
                </a:extLst>
              </a:tr>
              <a:tr h="1178510">
                <a:tc>
                  <a:txBody>
                    <a:bodyPr/>
                    <a:lstStyle/>
                    <a:p>
                      <a:r>
                        <a:rPr lang="en-US" sz="1400" dirty="0">
                          <a:latin typeface="Tahoma" charset="0"/>
                          <a:ea typeface="Tahoma" charset="0"/>
                          <a:cs typeface="Tahoma" charset="0"/>
                        </a:rPr>
                        <a:t>Less</a:t>
                      </a:r>
                      <a:r>
                        <a:rPr lang="en-US" sz="1400" baseline="0" dirty="0">
                          <a:latin typeface="Tahoma" charset="0"/>
                          <a:ea typeface="Tahoma" charset="0"/>
                          <a:cs typeface="Tahoma" charset="0"/>
                        </a:rPr>
                        <a:t> common </a:t>
                      </a:r>
                      <a:r>
                        <a:rPr lang="en-US" sz="1400" dirty="0">
                          <a:latin typeface="Tahoma" charset="0"/>
                          <a:ea typeface="Tahoma" charset="0"/>
                          <a:cs typeface="Tahoma" charset="0"/>
                        </a:rPr>
                        <a:t>It accounts for about 15 to 35% of</a:t>
                      </a:r>
                      <a:r>
                        <a:rPr lang="en-US" sz="1400" baseline="0" dirty="0">
                          <a:latin typeface="Tahoma" charset="0"/>
                          <a:ea typeface="Tahoma" charset="0"/>
                          <a:cs typeface="Tahoma" charset="0"/>
                        </a:rPr>
                        <a:t> </a:t>
                      </a:r>
                      <a:r>
                        <a:rPr lang="en-US" sz="1400" dirty="0">
                          <a:latin typeface="Tahoma" charset="0"/>
                          <a:ea typeface="Tahoma" charset="0"/>
                          <a:cs typeface="Tahoma" charset="0"/>
                        </a:rPr>
                        <a:t>testicular GCTs</a:t>
                      </a:r>
                    </a:p>
                  </a:txBody>
                  <a:tcPr/>
                </a:tc>
                <a:tc>
                  <a:txBody>
                    <a:bodyPr/>
                    <a:lstStyle/>
                    <a:p>
                      <a:pPr algn="ctr" rtl="1"/>
                      <a:endParaRPr lang="en-US" b="1" dirty="0">
                        <a:latin typeface="Tahoma" charset="0"/>
                        <a:ea typeface="Tahoma" charset="0"/>
                        <a:cs typeface="Tahoma" charset="0"/>
                      </a:endParaRPr>
                    </a:p>
                    <a:p>
                      <a:pPr algn="ctr" rtl="1"/>
                      <a:r>
                        <a:rPr lang="en-US" b="1" dirty="0">
                          <a:latin typeface="Tahoma" charset="0"/>
                          <a:ea typeface="Tahoma" charset="0"/>
                          <a:cs typeface="Tahoma" charset="0"/>
                        </a:rPr>
                        <a:t>Prevalence</a:t>
                      </a:r>
                      <a:endParaRPr lang="ar-SA" b="1" dirty="0">
                        <a:latin typeface="Tahoma" charset="0"/>
                        <a:ea typeface="Tahoma" charset="0"/>
                        <a:cs typeface="Tahoma" charset="0"/>
                      </a:endParaRPr>
                    </a:p>
                  </a:txBody>
                  <a:tcPr/>
                </a:tc>
                <a:extLst>
                  <a:ext uri="{0D108BD9-81ED-4DB2-BD59-A6C34878D82A}">
                    <a16:rowId xmlns:a16="http://schemas.microsoft.com/office/drawing/2014/main" val="10002"/>
                  </a:ext>
                </a:extLst>
              </a:tr>
              <a:tr h="3848573">
                <a:tc>
                  <a:txBody>
                    <a:bodyPr/>
                    <a:lstStyle/>
                    <a:p>
                      <a:pPr marL="285750" indent="-285750" algn="l" rtl="0">
                        <a:buFont typeface="Arial" panose="020B0604020202020204" pitchFamily="34" charset="0"/>
                        <a:buChar char="•"/>
                      </a:pPr>
                      <a:r>
                        <a:rPr lang="en-US" sz="1400" u="none" strike="noStrike" kern="1200" baseline="0" dirty="0">
                          <a:latin typeface="Tahoma" charset="0"/>
                          <a:ea typeface="Tahoma" charset="0"/>
                          <a:cs typeface="Tahoma" charset="0"/>
                        </a:rPr>
                        <a:t>It is More aggressive than seminomas</a:t>
                      </a:r>
                    </a:p>
                    <a:p>
                      <a:pPr marL="0" indent="0" algn="l" rtl="0">
                        <a:buFont typeface="Arial" panose="020B0604020202020204" pitchFamily="34" charset="0"/>
                        <a:buNone/>
                      </a:pPr>
                      <a:endParaRPr lang="en-US" sz="1400" u="none" strike="noStrike" kern="1200" baseline="0" dirty="0">
                        <a:latin typeface="Tahoma" charset="0"/>
                        <a:ea typeface="Tahoma" charset="0"/>
                        <a:cs typeface="Tahoma" charset="0"/>
                      </a:endParaRPr>
                    </a:p>
                    <a:p>
                      <a:pPr marL="285750" indent="-285750">
                        <a:buFont typeface="Arial" panose="020B0604020202020204" pitchFamily="34" charset="0"/>
                        <a:buChar char="•"/>
                      </a:pPr>
                      <a:r>
                        <a:rPr lang="en-US" sz="1400" u="none" strike="noStrike" kern="1200" baseline="0" dirty="0">
                          <a:latin typeface="Tahoma" charset="0"/>
                          <a:ea typeface="Tahoma" charset="0"/>
                          <a:cs typeface="Tahoma" charset="0"/>
                        </a:rPr>
                        <a:t>It metastasizes early via both lymphatic and </a:t>
                      </a:r>
                      <a:r>
                        <a:rPr lang="en-US" sz="1400" u="none" strike="noStrike" kern="1200" baseline="0" dirty="0" err="1">
                          <a:latin typeface="Tahoma" charset="0"/>
                          <a:ea typeface="Tahoma" charset="0"/>
                          <a:cs typeface="Tahoma" charset="0"/>
                        </a:rPr>
                        <a:t>hematogenous</a:t>
                      </a:r>
                      <a:r>
                        <a:rPr lang="en-US" sz="1400" u="none" strike="noStrike" kern="1200" baseline="0" dirty="0">
                          <a:latin typeface="Tahoma" charset="0"/>
                          <a:ea typeface="Tahoma" charset="0"/>
                          <a:cs typeface="Tahoma" charset="0"/>
                        </a:rPr>
                        <a:t> routes</a:t>
                      </a:r>
                    </a:p>
                    <a:p>
                      <a:pPr marL="0" indent="0">
                        <a:buFont typeface="Arial" panose="020B0604020202020204" pitchFamily="34" charset="0"/>
                        <a:buNone/>
                      </a:pPr>
                      <a:endParaRPr lang="en-US" sz="1400" u="none" strike="noStrike" kern="1200" baseline="0" dirty="0">
                        <a:latin typeface="Tahoma" charset="0"/>
                        <a:ea typeface="Tahoma" charset="0"/>
                        <a:cs typeface="Tahoma" charset="0"/>
                      </a:endParaRPr>
                    </a:p>
                    <a:p>
                      <a:pPr marL="285750" indent="-285750">
                        <a:buFont typeface="Arial" panose="020B0604020202020204" pitchFamily="34" charset="0"/>
                        <a:buChar char="•"/>
                      </a:pPr>
                      <a:r>
                        <a:rPr lang="en-US" sz="1400" u="none" strike="noStrike" kern="1200" baseline="0" dirty="0">
                          <a:solidFill>
                            <a:srgbClr val="C00000"/>
                          </a:solidFill>
                          <a:latin typeface="Tahoma" charset="0"/>
                          <a:ea typeface="Tahoma" charset="0"/>
                          <a:cs typeface="Tahoma" charset="0"/>
                        </a:rPr>
                        <a:t>Can be seen combined with other GCTs (in mixed GCTs)</a:t>
                      </a:r>
                    </a:p>
                    <a:p>
                      <a:pPr marL="0" indent="0">
                        <a:buFont typeface="Arial" panose="020B0604020202020204" pitchFamily="34" charset="0"/>
                        <a:buNone/>
                      </a:pPr>
                      <a:endParaRPr lang="en-US" sz="1400" u="none" strike="noStrike" kern="1200" baseline="0" dirty="0">
                        <a:latin typeface="Tahoma" charset="0"/>
                        <a:ea typeface="Tahoma" charset="0"/>
                        <a:cs typeface="Tahoma" charset="0"/>
                      </a:endParaRPr>
                    </a:p>
                    <a:p>
                      <a:pPr marL="285750" indent="-285750">
                        <a:buFont typeface="Arial" panose="020B0604020202020204" pitchFamily="34" charset="0"/>
                        <a:buChar char="•"/>
                      </a:pPr>
                      <a:r>
                        <a:rPr lang="en-US" sz="1400" u="none" strike="noStrike" kern="1200" baseline="0" dirty="0">
                          <a:latin typeface="Tahoma" charset="0"/>
                          <a:ea typeface="Tahoma" charset="0"/>
                          <a:cs typeface="Tahoma" charset="0"/>
                        </a:rPr>
                        <a:t>Radiation is not as effective as with seminoma, but newer chemotherapeutic agents are very effective with greatly improved prognosis.</a:t>
                      </a:r>
                      <a:endParaRPr lang="ar-SA" sz="1400" dirty="0">
                        <a:latin typeface="Tahoma" charset="0"/>
                        <a:ea typeface="Tahoma" charset="0"/>
                        <a:cs typeface="Tahoma" charset="0"/>
                      </a:endParaRPr>
                    </a:p>
                  </a:txBody>
                  <a:tcPr/>
                </a:tc>
                <a:tc>
                  <a:txBody>
                    <a:bodyPr/>
                    <a:lstStyle/>
                    <a:p>
                      <a:pPr rtl="1"/>
                      <a:endParaRPr lang="en-US" b="1" dirty="0">
                        <a:latin typeface="Tahoma" charset="0"/>
                        <a:ea typeface="Tahoma" charset="0"/>
                        <a:cs typeface="Tahoma" charset="0"/>
                      </a:endParaRPr>
                    </a:p>
                    <a:p>
                      <a:pPr rtl="1"/>
                      <a:endParaRPr lang="en-US" b="1" dirty="0">
                        <a:latin typeface="Tahoma" charset="0"/>
                        <a:ea typeface="Tahoma" charset="0"/>
                        <a:cs typeface="Tahoma" charset="0"/>
                      </a:endParaRPr>
                    </a:p>
                    <a:p>
                      <a:pPr rtl="1"/>
                      <a:endParaRPr lang="en-US" b="1" dirty="0">
                        <a:latin typeface="Tahoma" charset="0"/>
                        <a:ea typeface="Tahoma" charset="0"/>
                        <a:cs typeface="Tahoma" charset="0"/>
                      </a:endParaRPr>
                    </a:p>
                    <a:p>
                      <a:pPr rtl="1"/>
                      <a:endParaRPr lang="en-US" b="1" dirty="0">
                        <a:latin typeface="Tahoma" charset="0"/>
                        <a:ea typeface="Tahoma" charset="0"/>
                        <a:cs typeface="Tahoma" charset="0"/>
                      </a:endParaRPr>
                    </a:p>
                    <a:p>
                      <a:pPr rtl="1"/>
                      <a:endParaRPr lang="en-US" b="1" dirty="0">
                        <a:latin typeface="Tahoma" charset="0"/>
                        <a:ea typeface="Tahoma" charset="0"/>
                        <a:cs typeface="Tahoma" charset="0"/>
                      </a:endParaRPr>
                    </a:p>
                    <a:p>
                      <a:pPr algn="ctr" rtl="1"/>
                      <a:r>
                        <a:rPr lang="en-US" b="1" dirty="0">
                          <a:latin typeface="Tahoma" charset="0"/>
                          <a:ea typeface="Tahoma" charset="0"/>
                          <a:cs typeface="Tahoma" charset="0"/>
                        </a:rPr>
                        <a:t>General information </a:t>
                      </a:r>
                    </a:p>
                    <a:p>
                      <a:pPr rtl="1"/>
                      <a:endParaRPr lang="ar-SA" b="1" dirty="0">
                        <a:latin typeface="Tahoma" charset="0"/>
                        <a:ea typeface="Tahoma" charset="0"/>
                        <a:cs typeface="Tahoma" charset="0"/>
                      </a:endParaRPr>
                    </a:p>
                  </a:txBody>
                  <a:tcPr/>
                </a:tc>
                <a:extLst>
                  <a:ext uri="{0D108BD9-81ED-4DB2-BD59-A6C34878D82A}">
                    <a16:rowId xmlns:a16="http://schemas.microsoft.com/office/drawing/2014/main" val="10003"/>
                  </a:ext>
                </a:extLst>
              </a:tr>
              <a:tr h="1807662">
                <a:tc>
                  <a:txBody>
                    <a:bodyPr/>
                    <a:lstStyle/>
                    <a:p>
                      <a:pPr marL="285750" indent="-285750">
                        <a:buFont typeface="Arial" panose="020B0604020202020204" pitchFamily="34" charset="0"/>
                        <a:buChar char="•"/>
                      </a:pPr>
                      <a:r>
                        <a:rPr lang="en-US" sz="1400" u="none" strike="noStrike" kern="1200" baseline="0" dirty="0">
                          <a:latin typeface="Tahoma" charset="0"/>
                          <a:ea typeface="Tahoma" charset="0"/>
                          <a:cs typeface="Tahoma" charset="0"/>
                        </a:rPr>
                        <a:t>smaller than seminoma</a:t>
                      </a:r>
                    </a:p>
                    <a:p>
                      <a:pPr marL="0" indent="0">
                        <a:buFont typeface="Arial" panose="020B0604020202020204" pitchFamily="34" charset="0"/>
                        <a:buNone/>
                      </a:pPr>
                      <a:endParaRPr lang="en-US" sz="1400" u="none" strike="noStrike" kern="1200" baseline="0" dirty="0">
                        <a:latin typeface="Tahoma" charset="0"/>
                        <a:ea typeface="Tahoma" charset="0"/>
                        <a:cs typeface="Tahoma" charset="0"/>
                      </a:endParaRPr>
                    </a:p>
                    <a:p>
                      <a:pPr marL="285750" indent="-285750">
                        <a:buFont typeface="Arial" panose="020B0604020202020204" pitchFamily="34" charset="0"/>
                        <a:buChar char="•"/>
                      </a:pPr>
                      <a:r>
                        <a:rPr lang="en-US" sz="1400" u="none" strike="noStrike" kern="1200" baseline="0" dirty="0">
                          <a:latin typeface="Tahoma" charset="0"/>
                          <a:ea typeface="Tahoma" charset="0"/>
                          <a:cs typeface="Tahoma" charset="0"/>
                        </a:rPr>
                        <a:t>poorly demarcated</a:t>
                      </a:r>
                    </a:p>
                    <a:p>
                      <a:pPr marL="0" indent="0">
                        <a:buFont typeface="Arial" panose="020B0604020202020204" pitchFamily="34" charset="0"/>
                        <a:buNone/>
                      </a:pPr>
                      <a:endParaRPr lang="en-US" sz="1400" u="none" strike="noStrike" kern="1200" baseline="0" dirty="0">
                        <a:latin typeface="Tahoma" charset="0"/>
                        <a:ea typeface="Tahoma" charset="0"/>
                        <a:cs typeface="Tahoma" charset="0"/>
                      </a:endParaRPr>
                    </a:p>
                    <a:p>
                      <a:pPr marL="285750" indent="-285750">
                        <a:buFont typeface="Arial" panose="020B0604020202020204" pitchFamily="34" charset="0"/>
                        <a:buChar char="•"/>
                      </a:pPr>
                      <a:r>
                        <a:rPr lang="en-US" sz="1400" u="none" strike="noStrike" kern="1200" baseline="0" dirty="0">
                          <a:latin typeface="Tahoma" charset="0"/>
                          <a:ea typeface="Tahoma" charset="0"/>
                          <a:cs typeface="Tahoma" charset="0"/>
                        </a:rPr>
                        <a:t>Variegated with foci of necrosis and hemorrhage</a:t>
                      </a:r>
                      <a:endParaRPr lang="ar-SA" sz="1400" dirty="0">
                        <a:latin typeface="Tahoma" charset="0"/>
                        <a:ea typeface="Tahoma" charset="0"/>
                        <a:cs typeface="Tahoma" charset="0"/>
                      </a:endParaRPr>
                    </a:p>
                  </a:txBody>
                  <a:tcPr/>
                </a:tc>
                <a:tc>
                  <a:txBody>
                    <a:bodyPr/>
                    <a:lstStyle/>
                    <a:p>
                      <a:pPr marL="0" marR="0" lvl="0" indent="0" algn="l" defTabSz="457200" rtl="1" eaLnBrk="1" fontAlgn="auto" latinLnBrk="0" hangingPunct="1">
                        <a:lnSpc>
                          <a:spcPct val="100000"/>
                        </a:lnSpc>
                        <a:spcBef>
                          <a:spcPts val="0"/>
                        </a:spcBef>
                        <a:spcAft>
                          <a:spcPts val="0"/>
                        </a:spcAft>
                        <a:buClrTx/>
                        <a:buSzTx/>
                        <a:buFontTx/>
                        <a:buNone/>
                        <a:tabLst/>
                        <a:defRPr/>
                      </a:pPr>
                      <a:endParaRPr lang="en-US" b="1" dirty="0">
                        <a:latin typeface="Tahoma" charset="0"/>
                        <a:ea typeface="Tahoma" charset="0"/>
                        <a:cs typeface="Tahoma" charset="0"/>
                      </a:endParaRPr>
                    </a:p>
                    <a:p>
                      <a:pPr marL="0" marR="0" lvl="0" indent="0" algn="l" defTabSz="457200" rtl="1" eaLnBrk="1" fontAlgn="auto" latinLnBrk="0" hangingPunct="1">
                        <a:lnSpc>
                          <a:spcPct val="100000"/>
                        </a:lnSpc>
                        <a:spcBef>
                          <a:spcPts val="0"/>
                        </a:spcBef>
                        <a:spcAft>
                          <a:spcPts val="0"/>
                        </a:spcAft>
                        <a:buClrTx/>
                        <a:buSzTx/>
                        <a:buFontTx/>
                        <a:buNone/>
                        <a:tabLst/>
                        <a:defRPr/>
                      </a:pPr>
                      <a:endParaRPr lang="en-US" b="1" dirty="0">
                        <a:latin typeface="Tahoma" charset="0"/>
                        <a:ea typeface="Tahoma" charset="0"/>
                        <a:cs typeface="Tahoma" charset="0"/>
                      </a:endParaRPr>
                    </a:p>
                    <a:p>
                      <a:pPr algn="ctr" rtl="1"/>
                      <a:r>
                        <a:rPr lang="en-US" b="1" dirty="0">
                          <a:latin typeface="Tahoma" charset="0"/>
                          <a:ea typeface="Tahoma" charset="0"/>
                          <a:cs typeface="Tahoma" charset="0"/>
                        </a:rPr>
                        <a:t>Gross morphology</a:t>
                      </a:r>
                      <a:r>
                        <a:rPr lang="en-US" b="1" baseline="0" dirty="0">
                          <a:latin typeface="Tahoma" charset="0"/>
                          <a:ea typeface="Tahoma" charset="0"/>
                          <a:cs typeface="Tahoma" charset="0"/>
                        </a:rPr>
                        <a:t> </a:t>
                      </a:r>
                      <a:endParaRPr lang="ar-SA" b="1" dirty="0">
                        <a:latin typeface="Tahoma" charset="0"/>
                        <a:ea typeface="Tahoma" charset="0"/>
                        <a:cs typeface="Tahoma" charset="0"/>
                      </a:endParaRPr>
                    </a:p>
                  </a:txBody>
                  <a:tcPr/>
                </a:tc>
                <a:extLst>
                  <a:ext uri="{0D108BD9-81ED-4DB2-BD59-A6C34878D82A}">
                    <a16:rowId xmlns:a16="http://schemas.microsoft.com/office/drawing/2014/main" val="10004"/>
                  </a:ext>
                </a:extLst>
              </a:tr>
              <a:tr h="925338">
                <a:tc>
                  <a:txBody>
                    <a:bodyPr/>
                    <a:lstStyle/>
                    <a:p>
                      <a:endParaRPr lang="en-US" sz="1400" u="none" strike="noStrike" kern="1200" baseline="0" dirty="0">
                        <a:latin typeface="Tahoma" charset="0"/>
                        <a:ea typeface="Tahoma" charset="0"/>
                        <a:cs typeface="Tahoma" charset="0"/>
                      </a:endParaRPr>
                    </a:p>
                    <a:p>
                      <a:r>
                        <a:rPr lang="en-US" sz="1400" u="none" strike="noStrike" kern="1200" baseline="0" dirty="0">
                          <a:solidFill>
                            <a:srgbClr val="C00000"/>
                          </a:solidFill>
                          <a:latin typeface="Tahoma" charset="0"/>
                          <a:ea typeface="Tahoma" charset="0"/>
                          <a:cs typeface="Tahoma" charset="0"/>
                        </a:rPr>
                        <a:t>Tumor cells are positive for cytokeratin</a:t>
                      </a:r>
                    </a:p>
                    <a:p>
                      <a:r>
                        <a:rPr lang="en-US" sz="1400" u="none" strike="noStrike" kern="1200" baseline="0" dirty="0">
                          <a:solidFill>
                            <a:srgbClr val="C00000"/>
                          </a:solidFill>
                          <a:latin typeface="Tahoma" charset="0"/>
                          <a:ea typeface="Tahoma" charset="0"/>
                          <a:cs typeface="Tahoma" charset="0"/>
                        </a:rPr>
                        <a:t>(CK) and CD30 stain it is the clue teste </a:t>
                      </a:r>
                      <a:endParaRPr lang="ar-SA" sz="1400" dirty="0">
                        <a:solidFill>
                          <a:srgbClr val="C00000"/>
                        </a:solidFill>
                        <a:latin typeface="Tahoma" charset="0"/>
                        <a:ea typeface="Tahoma" charset="0"/>
                        <a:cs typeface="Tahoma" charset="0"/>
                      </a:endParaRPr>
                    </a:p>
                  </a:txBody>
                  <a:tcPr/>
                </a:tc>
                <a:tc>
                  <a:txBody>
                    <a:bodyPr/>
                    <a:lstStyle/>
                    <a:p>
                      <a:pPr algn="ctr" rtl="0"/>
                      <a:endParaRPr lang="en-US" b="1" dirty="0">
                        <a:latin typeface="Tahoma" charset="0"/>
                        <a:ea typeface="Tahoma" charset="0"/>
                        <a:cs typeface="Tahoma" charset="0"/>
                      </a:endParaRPr>
                    </a:p>
                    <a:p>
                      <a:pPr algn="ctr" rtl="0"/>
                      <a:r>
                        <a:rPr lang="en-US" b="1" dirty="0">
                          <a:latin typeface="Tahoma" charset="0"/>
                          <a:ea typeface="Tahoma" charset="0"/>
                          <a:cs typeface="Tahoma" charset="0"/>
                        </a:rPr>
                        <a:t>Teste</a:t>
                      </a:r>
                      <a:endParaRPr lang="ar-SA" b="1" dirty="0">
                        <a:latin typeface="Tahoma" charset="0"/>
                        <a:ea typeface="Tahoma" charset="0"/>
                        <a:cs typeface="Tahoma"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51033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66240419"/>
              </p:ext>
            </p:extLst>
          </p:nvPr>
        </p:nvGraphicFramePr>
        <p:xfrm>
          <a:off x="0" y="0"/>
          <a:ext cx="6858000" cy="9198568"/>
        </p:xfrm>
        <a:graphic>
          <a:graphicData uri="http://schemas.openxmlformats.org/drawingml/2006/table">
            <a:tbl>
              <a:tblPr rtl="1" firstRow="1" bandRow="1">
                <a:tableStyleId>{00A15C55-8517-42AA-B614-E9B94910E393}</a:tableStyleId>
              </a:tblPr>
              <a:tblGrid>
                <a:gridCol w="3508629">
                  <a:extLst>
                    <a:ext uri="{9D8B030D-6E8A-4147-A177-3AD203B41FA5}">
                      <a16:colId xmlns:a16="http://schemas.microsoft.com/office/drawing/2014/main" val="20000"/>
                    </a:ext>
                  </a:extLst>
                </a:gridCol>
                <a:gridCol w="3349371">
                  <a:extLst>
                    <a:ext uri="{9D8B030D-6E8A-4147-A177-3AD203B41FA5}">
                      <a16:colId xmlns:a16="http://schemas.microsoft.com/office/drawing/2014/main" val="20001"/>
                    </a:ext>
                  </a:extLst>
                </a:gridCol>
              </a:tblGrid>
              <a:tr h="512125">
                <a:tc gridSpan="2">
                  <a:txBody>
                    <a:bodyPr/>
                    <a:lstStyle/>
                    <a:p>
                      <a:pPr rtl="1"/>
                      <a:r>
                        <a:rPr lang="en-US" sz="1800" u="none" strike="noStrike" kern="1200" baseline="0" dirty="0">
                          <a:latin typeface="Tahoma" charset="0"/>
                          <a:ea typeface="Tahoma" charset="0"/>
                          <a:cs typeface="Tahoma" charset="0"/>
                        </a:rPr>
                        <a:t>Yolk Sac Tumor(YST) </a:t>
                      </a:r>
                      <a:r>
                        <a:rPr lang="en-US" sz="1400" u="none" strike="noStrike" kern="1200" baseline="0" dirty="0">
                          <a:latin typeface="Tahoma" charset="0"/>
                          <a:ea typeface="Tahoma" charset="0"/>
                          <a:cs typeface="Tahoma" charset="0"/>
                        </a:rPr>
                        <a:t>also called endodermal sinus tumor</a:t>
                      </a:r>
                      <a:endParaRPr lang="ar-SA" sz="1400" dirty="0">
                        <a:solidFill>
                          <a:schemeClr val="tx1"/>
                        </a:solidFill>
                        <a:latin typeface="Tahoma" charset="0"/>
                        <a:ea typeface="Tahoma" charset="0"/>
                        <a:cs typeface="Tahoma" charset="0"/>
                      </a:endParaRPr>
                    </a:p>
                  </a:txBody>
                  <a:tcPr/>
                </a:tc>
                <a:tc hMerge="1">
                  <a:txBody>
                    <a:bodyPr/>
                    <a:lstStyle/>
                    <a:p>
                      <a:pPr rtl="1"/>
                      <a:endParaRPr lang="ar-SA" dirty="0"/>
                    </a:p>
                  </a:txBody>
                  <a:tcPr/>
                </a:tc>
                <a:extLst>
                  <a:ext uri="{0D108BD9-81ED-4DB2-BD59-A6C34878D82A}">
                    <a16:rowId xmlns:a16="http://schemas.microsoft.com/office/drawing/2014/main" val="10000"/>
                  </a:ext>
                </a:extLst>
              </a:tr>
              <a:tr h="1322990">
                <a:tc>
                  <a:txBody>
                    <a:bodyPr/>
                    <a:lstStyle/>
                    <a:p>
                      <a:r>
                        <a:rPr lang="en-US" sz="1400" u="none" strike="noStrike" kern="1200" baseline="0" dirty="0">
                          <a:latin typeface="Tahoma" charset="0"/>
                          <a:ea typeface="Tahoma" charset="0"/>
                          <a:cs typeface="Tahoma" charset="0"/>
                        </a:rPr>
                        <a:t>It is the most common tumor </a:t>
                      </a:r>
                      <a:r>
                        <a:rPr lang="en-US" sz="1400" u="none" strike="noStrike" kern="1200" baseline="0" dirty="0">
                          <a:solidFill>
                            <a:srgbClr val="C00000"/>
                          </a:solidFill>
                          <a:latin typeface="Tahoma" charset="0"/>
                          <a:ea typeface="Tahoma" charset="0"/>
                          <a:cs typeface="Tahoma" charset="0"/>
                        </a:rPr>
                        <a:t>in infant and children up  to 3 years of age</a:t>
                      </a:r>
                      <a:r>
                        <a:rPr lang="en-US" sz="1400" u="none" strike="noStrike" kern="1200" baseline="0" dirty="0">
                          <a:latin typeface="Tahoma" charset="0"/>
                          <a:ea typeface="Tahoma" charset="0"/>
                          <a:cs typeface="Tahoma" charset="0"/>
                        </a:rPr>
                        <a:t> and it has a very good prognosis in infants and children</a:t>
                      </a:r>
                      <a:endParaRPr lang="ar-SA" sz="1400" dirty="0">
                        <a:latin typeface="Tahoma" charset="0"/>
                        <a:ea typeface="Tahoma" charset="0"/>
                        <a:cs typeface="Tahoma" charset="0"/>
                      </a:endParaRPr>
                    </a:p>
                  </a:txBody>
                  <a:tcPr/>
                </a:tc>
                <a:tc>
                  <a:txBody>
                    <a:bodyPr/>
                    <a:lstStyle/>
                    <a:p>
                      <a:pPr algn="ctr" rtl="1"/>
                      <a:endParaRPr lang="en-US" b="1" dirty="0">
                        <a:latin typeface="Tahoma" charset="0"/>
                        <a:ea typeface="Tahoma" charset="0"/>
                        <a:cs typeface="Tahoma" charset="0"/>
                      </a:endParaRPr>
                    </a:p>
                    <a:p>
                      <a:pPr algn="ctr" rtl="1"/>
                      <a:r>
                        <a:rPr lang="en-US" b="1" dirty="0">
                          <a:latin typeface="Tahoma" charset="0"/>
                          <a:ea typeface="Tahoma" charset="0"/>
                          <a:cs typeface="Tahoma" charset="0"/>
                        </a:rPr>
                        <a:t>Prevalence</a:t>
                      </a:r>
                      <a:endParaRPr lang="ar-SA" b="1" dirty="0">
                        <a:latin typeface="Tahoma" charset="0"/>
                        <a:ea typeface="Tahoma" charset="0"/>
                        <a:cs typeface="Tahoma" charset="0"/>
                      </a:endParaRPr>
                    </a:p>
                  </a:txBody>
                  <a:tcPr/>
                </a:tc>
                <a:extLst>
                  <a:ext uri="{0D108BD9-81ED-4DB2-BD59-A6C34878D82A}">
                    <a16:rowId xmlns:a16="http://schemas.microsoft.com/office/drawing/2014/main" val="10001"/>
                  </a:ext>
                </a:extLst>
              </a:tr>
              <a:tr h="4091761">
                <a:tc>
                  <a:txBody>
                    <a:bodyPr/>
                    <a:lstStyle/>
                    <a:p>
                      <a:pPr marL="177800" indent="-177800">
                        <a:buFont typeface="Arial" panose="020B0604020202020204" pitchFamily="34" charset="0"/>
                        <a:buChar char="•"/>
                      </a:pPr>
                      <a:r>
                        <a:rPr lang="en-US" sz="1400" u="none" strike="noStrike" kern="1200" baseline="0" dirty="0">
                          <a:latin typeface="Tahoma" charset="0"/>
                          <a:ea typeface="Tahoma" charset="0"/>
                          <a:cs typeface="Tahoma" charset="0"/>
                        </a:rPr>
                        <a:t>Testicular yolk sac tumors occur in </a:t>
                      </a:r>
                    </a:p>
                    <a:p>
                      <a:pPr marL="0" indent="0">
                        <a:buFont typeface="Arial" panose="020B0604020202020204" pitchFamily="34" charset="0"/>
                        <a:buNone/>
                      </a:pPr>
                      <a:r>
                        <a:rPr lang="en-US" sz="1400" u="none" strike="noStrike" kern="1200" baseline="0" dirty="0">
                          <a:latin typeface="Tahoma" charset="0"/>
                          <a:ea typeface="Tahoma" charset="0"/>
                          <a:cs typeface="Tahoma" charset="0"/>
                        </a:rPr>
                        <a:t>   two forms:</a:t>
                      </a:r>
                    </a:p>
                    <a:p>
                      <a:pPr marL="355600" indent="-82550">
                        <a:tabLst>
                          <a:tab pos="531813" algn="l"/>
                        </a:tabLst>
                      </a:pPr>
                      <a:r>
                        <a:rPr lang="en-US" sz="1400" u="none" strike="noStrike" kern="1200" baseline="0" dirty="0">
                          <a:latin typeface="Tahoma" charset="0"/>
                          <a:ea typeface="Tahoma" charset="0"/>
                          <a:cs typeface="Tahoma" charset="0"/>
                        </a:rPr>
                        <a:t>1. as a pure form in young children (</a:t>
                      </a:r>
                      <a:r>
                        <a:rPr lang="en-US" sz="1400" u="none" strike="noStrike" kern="1200" baseline="0" dirty="0">
                          <a:solidFill>
                            <a:srgbClr val="C00000"/>
                          </a:solidFill>
                          <a:latin typeface="Tahoma" charset="0"/>
                          <a:ea typeface="Tahoma" charset="0"/>
                          <a:cs typeface="Tahoma" charset="0"/>
                        </a:rPr>
                        <a:t>pure YST of the adult testis is rare</a:t>
                      </a:r>
                      <a:r>
                        <a:rPr lang="en-US" sz="1400" u="none" strike="noStrike" kern="1200" baseline="0" dirty="0">
                          <a:latin typeface="Tahoma" charset="0"/>
                          <a:ea typeface="Tahoma" charset="0"/>
                          <a:cs typeface="Tahoma" charset="0"/>
                        </a:rPr>
                        <a:t>)</a:t>
                      </a:r>
                    </a:p>
                    <a:p>
                      <a:pPr marL="273050" indent="0"/>
                      <a:r>
                        <a:rPr lang="en-US" sz="1400" u="none" strike="noStrike" kern="1200" baseline="0" dirty="0">
                          <a:latin typeface="Tahoma" charset="0"/>
                          <a:ea typeface="Tahoma" charset="0"/>
                          <a:cs typeface="Tahoma" charset="0"/>
                        </a:rPr>
                        <a:t>2. as in combination with other NSGCT  (</a:t>
                      </a:r>
                      <a:r>
                        <a:rPr lang="en-US" sz="1400" u="none" strike="noStrike" kern="1200" baseline="0" dirty="0">
                          <a:solidFill>
                            <a:srgbClr val="C00000"/>
                          </a:solidFill>
                          <a:latin typeface="Tahoma" charset="0"/>
                          <a:ea typeface="Tahoma" charset="0"/>
                          <a:cs typeface="Tahoma" charset="0"/>
                        </a:rPr>
                        <a:t>mainly embryonal carcinoma, in adults</a:t>
                      </a:r>
                      <a:r>
                        <a:rPr lang="en-US" sz="1400" u="none" strike="noStrike" kern="1200" baseline="0" dirty="0">
                          <a:latin typeface="Tahoma" charset="0"/>
                          <a:ea typeface="Tahoma" charset="0"/>
                          <a:cs typeface="Tahoma" charset="0"/>
                        </a:rPr>
                        <a:t>)</a:t>
                      </a:r>
                    </a:p>
                    <a:p>
                      <a:pPr marL="273050" indent="0"/>
                      <a:endParaRPr lang="en-US" sz="1400" u="none" strike="noStrike" kern="1200" baseline="0" dirty="0">
                        <a:latin typeface="Tahoma" charset="0"/>
                        <a:ea typeface="Tahoma" charset="0"/>
                        <a:cs typeface="Tahoma" charset="0"/>
                      </a:endParaRPr>
                    </a:p>
                    <a:p>
                      <a:pPr marL="177800" indent="-177800">
                        <a:buFont typeface="Arial" panose="020B0604020202020204" pitchFamily="34" charset="0"/>
                        <a:buChar char="•"/>
                        <a:tabLst>
                          <a:tab pos="177800" algn="l"/>
                        </a:tabLst>
                      </a:pPr>
                      <a:r>
                        <a:rPr lang="en-US" sz="1400" u="none" strike="noStrike" kern="1200" baseline="0" dirty="0">
                          <a:latin typeface="Tahoma" charset="0"/>
                          <a:ea typeface="Tahoma" charset="0"/>
                          <a:cs typeface="Tahoma" charset="0"/>
                        </a:rPr>
                        <a:t>Patients have elevated </a:t>
                      </a:r>
                      <a:r>
                        <a:rPr lang="en-US" sz="1400" u="none" strike="noStrike" kern="1200" baseline="0" dirty="0">
                          <a:solidFill>
                            <a:srgbClr val="C00000"/>
                          </a:solidFill>
                          <a:latin typeface="Tahoma" charset="0"/>
                          <a:ea typeface="Tahoma" charset="0"/>
                          <a:cs typeface="Tahoma" charset="0"/>
                        </a:rPr>
                        <a:t>serum alpha fetoprotein (AFP) </a:t>
                      </a:r>
                      <a:r>
                        <a:rPr lang="en-US" sz="1200" u="none" strike="noStrike" kern="1200" baseline="0" dirty="0">
                          <a:solidFill>
                            <a:schemeClr val="accent3">
                              <a:lumMod val="50000"/>
                            </a:schemeClr>
                          </a:solidFill>
                          <a:latin typeface="Tahoma" charset="0"/>
                          <a:ea typeface="Tahoma" charset="0"/>
                          <a:cs typeface="Tahoma" charset="0"/>
                        </a:rPr>
                        <a:t>it is the clue for YST</a:t>
                      </a:r>
                      <a:r>
                        <a:rPr lang="en-US" sz="1400" u="none" strike="noStrike" kern="1200" baseline="0" dirty="0">
                          <a:latin typeface="Tahoma" charset="0"/>
                          <a:ea typeface="Tahoma" charset="0"/>
                          <a:cs typeface="Tahoma" charset="0"/>
                        </a:rPr>
                        <a:t>. AFP may be used as a marker of disease. progression in the patient's serum and also aid in diagnosis.</a:t>
                      </a:r>
                    </a:p>
                    <a:p>
                      <a:pPr marL="0" indent="0">
                        <a:buFont typeface="Arial" panose="020B0604020202020204" pitchFamily="34" charset="0"/>
                        <a:buNone/>
                        <a:tabLst>
                          <a:tab pos="177800" algn="l"/>
                        </a:tabLst>
                      </a:pPr>
                      <a:endParaRPr lang="en-US" sz="1400" u="none" strike="noStrike" kern="1200" baseline="0" dirty="0">
                        <a:latin typeface="Tahoma" charset="0"/>
                        <a:ea typeface="Tahoma" charset="0"/>
                        <a:cs typeface="Tahoma" charset="0"/>
                      </a:endParaRPr>
                    </a:p>
                    <a:p>
                      <a:pPr marL="177800" indent="-177800">
                        <a:buFont typeface="Arial" panose="020B0604020202020204" pitchFamily="34" charset="0"/>
                        <a:buChar char="•"/>
                      </a:pPr>
                      <a:r>
                        <a:rPr lang="en-US" sz="1400" u="none" strike="noStrike" kern="1200" baseline="0" dirty="0">
                          <a:latin typeface="Tahoma" charset="0"/>
                          <a:ea typeface="Tahoma" charset="0"/>
                          <a:cs typeface="Tahoma" charset="0"/>
                        </a:rPr>
                        <a:t>The biologic behavior of YST is similar to that of embryonal carcinoma</a:t>
                      </a:r>
                    </a:p>
                    <a:p>
                      <a:pPr marL="0" indent="0">
                        <a:buFont typeface="Arial" panose="020B0604020202020204" pitchFamily="34" charset="0"/>
                        <a:buNone/>
                      </a:pPr>
                      <a:endParaRPr lang="ar-SA" sz="1400" dirty="0">
                        <a:latin typeface="Tahoma" charset="0"/>
                        <a:ea typeface="Tahoma" charset="0"/>
                        <a:cs typeface="Tahoma" charset="0"/>
                      </a:endParaRPr>
                    </a:p>
                  </a:txBody>
                  <a:tcPr/>
                </a:tc>
                <a:tc>
                  <a:txBody>
                    <a:bodyPr/>
                    <a:lstStyle/>
                    <a:p>
                      <a:pPr algn="ctr" rtl="1"/>
                      <a:endParaRPr lang="en-US" b="1" dirty="0">
                        <a:latin typeface="Tahoma" charset="0"/>
                        <a:ea typeface="Tahoma" charset="0"/>
                        <a:cs typeface="Tahoma" charset="0"/>
                      </a:endParaRPr>
                    </a:p>
                    <a:p>
                      <a:pPr algn="ctr" rtl="1"/>
                      <a:endParaRPr lang="en-US" b="1" dirty="0">
                        <a:latin typeface="Tahoma" charset="0"/>
                        <a:ea typeface="Tahoma" charset="0"/>
                        <a:cs typeface="Tahoma" charset="0"/>
                      </a:endParaRPr>
                    </a:p>
                    <a:p>
                      <a:pPr algn="ctr" rtl="1"/>
                      <a:endParaRPr lang="en-US" b="1" dirty="0">
                        <a:latin typeface="Tahoma" charset="0"/>
                        <a:ea typeface="Tahoma" charset="0"/>
                        <a:cs typeface="Tahoma" charset="0"/>
                      </a:endParaRPr>
                    </a:p>
                    <a:p>
                      <a:pPr algn="ctr" rtl="1"/>
                      <a:endParaRPr lang="en-US" b="1" dirty="0">
                        <a:latin typeface="Tahoma" charset="0"/>
                        <a:ea typeface="Tahoma" charset="0"/>
                        <a:cs typeface="Tahoma" charset="0"/>
                      </a:endParaRPr>
                    </a:p>
                    <a:p>
                      <a:pPr algn="ctr" rtl="1"/>
                      <a:r>
                        <a:rPr lang="en-US" b="1" dirty="0">
                          <a:latin typeface="Tahoma" charset="0"/>
                          <a:ea typeface="Tahoma" charset="0"/>
                          <a:cs typeface="Tahoma" charset="0"/>
                        </a:rPr>
                        <a:t>General information</a:t>
                      </a:r>
                      <a:endParaRPr lang="ar-SA" b="1" dirty="0">
                        <a:latin typeface="Tahoma" charset="0"/>
                        <a:ea typeface="Tahoma" charset="0"/>
                        <a:cs typeface="Tahoma" charset="0"/>
                      </a:endParaRPr>
                    </a:p>
                  </a:txBody>
                  <a:tcPr/>
                </a:tc>
                <a:extLst>
                  <a:ext uri="{0D108BD9-81ED-4DB2-BD59-A6C34878D82A}">
                    <a16:rowId xmlns:a16="http://schemas.microsoft.com/office/drawing/2014/main" val="10002"/>
                  </a:ext>
                </a:extLst>
              </a:tr>
              <a:tr h="741852">
                <a:tc>
                  <a:txBody>
                    <a:bodyPr/>
                    <a:lstStyle/>
                    <a:p>
                      <a:pPr marL="285750" indent="-285750" algn="l" rtl="0">
                        <a:buFont typeface="Arial" panose="020B0604020202020204" pitchFamily="34" charset="0"/>
                        <a:buChar char="•"/>
                      </a:pPr>
                      <a:r>
                        <a:rPr lang="en-US" sz="1400" u="none" strike="noStrike" kern="1200" baseline="0" dirty="0">
                          <a:latin typeface="Tahoma" charset="0"/>
                          <a:ea typeface="Tahoma" charset="0"/>
                          <a:cs typeface="Tahoma" charset="0"/>
                        </a:rPr>
                        <a:t>Non encapsulated  homogenous yellow white </a:t>
                      </a:r>
                      <a:r>
                        <a:rPr lang="en-US" sz="1400" u="none" strike="noStrike" kern="1200" baseline="0" dirty="0">
                          <a:solidFill>
                            <a:srgbClr val="C00000"/>
                          </a:solidFill>
                          <a:latin typeface="Tahoma" charset="0"/>
                          <a:ea typeface="Tahoma" charset="0"/>
                          <a:cs typeface="Tahoma" charset="0"/>
                        </a:rPr>
                        <a:t>mucinous</a:t>
                      </a:r>
                      <a:endParaRPr lang="ar-SA" sz="1400" dirty="0">
                        <a:solidFill>
                          <a:srgbClr val="C00000"/>
                        </a:solidFill>
                        <a:latin typeface="Tahoma" charset="0"/>
                        <a:ea typeface="Tahoma" charset="0"/>
                        <a:cs typeface="Tahoma" charset="0"/>
                      </a:endParaRPr>
                    </a:p>
                  </a:txBody>
                  <a:tcPr/>
                </a:tc>
                <a:tc>
                  <a:txBody>
                    <a:bodyPr/>
                    <a:lstStyle/>
                    <a:p>
                      <a:pPr algn="ctr" rtl="0"/>
                      <a:r>
                        <a:rPr lang="en-US" sz="1800" b="1" u="none" strike="noStrike" kern="1200" baseline="0" dirty="0">
                          <a:latin typeface="Tahoma" charset="0"/>
                          <a:ea typeface="Tahoma" charset="0"/>
                          <a:cs typeface="Tahoma" charset="0"/>
                        </a:rPr>
                        <a:t>Gross morphology</a:t>
                      </a:r>
                      <a:endParaRPr lang="ar-SA" b="1" dirty="0">
                        <a:latin typeface="Tahoma" charset="0"/>
                        <a:ea typeface="Tahoma" charset="0"/>
                        <a:cs typeface="Tahoma" charset="0"/>
                      </a:endParaRPr>
                    </a:p>
                  </a:txBody>
                  <a:tcPr/>
                </a:tc>
                <a:extLst>
                  <a:ext uri="{0D108BD9-81ED-4DB2-BD59-A6C34878D82A}">
                    <a16:rowId xmlns:a16="http://schemas.microsoft.com/office/drawing/2014/main" val="10003"/>
                  </a:ext>
                </a:extLst>
              </a:tr>
              <a:tr h="2475272">
                <a:tc>
                  <a:txBody>
                    <a:bodyPr/>
                    <a:lstStyle/>
                    <a:p>
                      <a:pPr marL="285750" indent="-285750">
                        <a:buFont typeface="Arial" panose="020B0604020202020204" pitchFamily="34" charset="0"/>
                        <a:buChar char="•"/>
                      </a:pPr>
                      <a:r>
                        <a:rPr lang="en-US" sz="1400" u="none" strike="noStrike" kern="1200" baseline="0" dirty="0">
                          <a:latin typeface="Tahoma" charset="0"/>
                          <a:ea typeface="Tahoma" charset="0"/>
                          <a:cs typeface="Tahoma" charset="0"/>
                        </a:rPr>
                        <a:t>Tumor shows structure resembling endodermal sinuses called </a:t>
                      </a:r>
                      <a:r>
                        <a:rPr lang="en-US" sz="1400" u="none" strike="noStrike" kern="1200" baseline="0" dirty="0">
                          <a:solidFill>
                            <a:srgbClr val="C00000"/>
                          </a:solidFill>
                          <a:latin typeface="Tahoma" charset="0"/>
                          <a:ea typeface="Tahoma" charset="0"/>
                          <a:cs typeface="Tahoma" charset="0"/>
                        </a:rPr>
                        <a:t>Schiller-Duval bodies </a:t>
                      </a:r>
                      <a:r>
                        <a:rPr lang="en-US" sz="1400" u="none" strike="noStrike" kern="1200" baseline="0" dirty="0">
                          <a:solidFill>
                            <a:srgbClr val="75923C"/>
                          </a:solidFill>
                          <a:latin typeface="Tahoma" charset="0"/>
                          <a:ea typeface="Tahoma" charset="0"/>
                          <a:cs typeface="Tahoma" charset="0"/>
                        </a:rPr>
                        <a:t>(</a:t>
                      </a:r>
                      <a:r>
                        <a:rPr lang="en-US" sz="1200" kern="1200" dirty="0">
                          <a:solidFill>
                            <a:srgbClr val="75923C"/>
                          </a:solidFill>
                          <a:effectLst/>
                          <a:latin typeface="Tahoma" charset="0"/>
                          <a:ea typeface="Tahoma" charset="0"/>
                          <a:cs typeface="Tahoma" charset="0"/>
                        </a:rPr>
                        <a:t>characteristic for yolk sac tumor)</a:t>
                      </a:r>
                    </a:p>
                    <a:p>
                      <a:pPr marL="285750" indent="-285750">
                        <a:buFont typeface="Arial" panose="020B0604020202020204" pitchFamily="34" charset="0"/>
                        <a:buChar char="•"/>
                      </a:pPr>
                      <a:endParaRPr lang="en-US" sz="1200" kern="1200" dirty="0">
                        <a:solidFill>
                          <a:srgbClr val="75923C"/>
                        </a:solidFill>
                        <a:effectLst/>
                        <a:latin typeface="Tahoma" charset="0"/>
                        <a:ea typeface="Tahoma" charset="0"/>
                        <a:cs typeface="Tahoma" charset="0"/>
                      </a:endParaRPr>
                    </a:p>
                    <a:p>
                      <a:pPr marL="285750" indent="-285750">
                        <a:buFont typeface="Arial" panose="020B0604020202020204" pitchFamily="34" charset="0"/>
                        <a:buChar char="•"/>
                      </a:pPr>
                      <a:endParaRPr lang="en-US" sz="1200" kern="1200" dirty="0">
                        <a:solidFill>
                          <a:schemeClr val="accent3">
                            <a:lumMod val="50000"/>
                          </a:schemeClr>
                        </a:solidFill>
                        <a:effectLst/>
                        <a:latin typeface="Tahoma" charset="0"/>
                        <a:ea typeface="Tahoma" charset="0"/>
                        <a:cs typeface="Tahoma" charset="0"/>
                      </a:endParaRPr>
                    </a:p>
                    <a:p>
                      <a:pPr marL="285750" indent="-285750">
                        <a:buFont typeface="Arial" panose="020B0604020202020204" pitchFamily="34" charset="0"/>
                        <a:buChar char="•"/>
                      </a:pPr>
                      <a:endParaRPr lang="en-US" sz="1200" u="none" strike="noStrike" kern="1200" baseline="0" dirty="0">
                        <a:latin typeface="Tahoma" charset="0"/>
                        <a:ea typeface="Tahoma" charset="0"/>
                        <a:cs typeface="Tahoma" charset="0"/>
                      </a:endParaRPr>
                    </a:p>
                    <a:p>
                      <a:pPr marL="285750" indent="-285750">
                        <a:buFont typeface="Arial" panose="020B0604020202020204" pitchFamily="34" charset="0"/>
                        <a:buChar char="•"/>
                      </a:pPr>
                      <a:r>
                        <a:rPr lang="en-US" sz="1400" u="none" strike="noStrike" kern="1200" baseline="0" dirty="0">
                          <a:latin typeface="Tahoma" charset="0"/>
                          <a:ea typeface="Tahoma" charset="0"/>
                          <a:cs typeface="Tahoma" charset="0"/>
                        </a:rPr>
                        <a:t>hyaline–pink globules</a:t>
                      </a:r>
                    </a:p>
                    <a:p>
                      <a:pPr marL="0" indent="0">
                        <a:buFont typeface="Arial" panose="020B0604020202020204" pitchFamily="34" charset="0"/>
                        <a:buNone/>
                      </a:pPr>
                      <a:endParaRPr lang="en-US" sz="1400" u="none" strike="noStrike" kern="1200" baseline="0" dirty="0">
                        <a:latin typeface="Tahoma" charset="0"/>
                        <a:ea typeface="Tahoma" charset="0"/>
                        <a:cs typeface="Tahoma" charset="0"/>
                      </a:endParaRPr>
                    </a:p>
                    <a:p>
                      <a:pPr marL="285750" indent="-285750">
                        <a:buFont typeface="Arial" panose="020B0604020202020204" pitchFamily="34" charset="0"/>
                        <a:buChar char="•"/>
                      </a:pPr>
                      <a:r>
                        <a:rPr lang="en-US" sz="1400" u="none" strike="noStrike" kern="1200" baseline="0" dirty="0">
                          <a:latin typeface="Tahoma" charset="0"/>
                          <a:ea typeface="Tahoma" charset="0"/>
                          <a:cs typeface="Tahoma" charset="0"/>
                        </a:rPr>
                        <a:t>tumor cell are positive for alpha fetoprotein (AFP) and alpha-1-antitrypsin stain.</a:t>
                      </a:r>
                      <a:endParaRPr lang="ar-SA" sz="1400" b="0" dirty="0">
                        <a:solidFill>
                          <a:schemeClr val="tx1"/>
                        </a:solidFill>
                        <a:latin typeface="Tahoma" charset="0"/>
                        <a:ea typeface="Tahoma" charset="0"/>
                        <a:cs typeface="Tahoma" charset="0"/>
                      </a:endParaRPr>
                    </a:p>
                  </a:txBody>
                  <a:tcPr/>
                </a:tc>
                <a:tc>
                  <a:txBody>
                    <a:bodyPr/>
                    <a:lstStyle/>
                    <a:p>
                      <a:pPr algn="ctr" rtl="1"/>
                      <a:endParaRPr lang="en-US" sz="1800" b="1" u="none" strike="noStrike" kern="1200" baseline="0" dirty="0">
                        <a:latin typeface="Tahoma" charset="0"/>
                        <a:ea typeface="Tahoma" charset="0"/>
                        <a:cs typeface="Tahoma" charset="0"/>
                      </a:endParaRPr>
                    </a:p>
                    <a:p>
                      <a:pPr algn="ctr" rtl="1"/>
                      <a:endParaRPr lang="en-US" sz="1800" b="1" u="none" strike="noStrike" kern="1200" baseline="0" dirty="0">
                        <a:latin typeface="Tahoma" charset="0"/>
                        <a:ea typeface="Tahoma" charset="0"/>
                        <a:cs typeface="Tahoma" charset="0"/>
                      </a:endParaRPr>
                    </a:p>
                    <a:p>
                      <a:pPr algn="ctr" rtl="1"/>
                      <a:endParaRPr lang="en-US" sz="1800" b="1" u="none" strike="noStrike" kern="1200" baseline="0" dirty="0">
                        <a:latin typeface="Tahoma" charset="0"/>
                        <a:ea typeface="Tahoma" charset="0"/>
                        <a:cs typeface="Tahoma" charset="0"/>
                      </a:endParaRPr>
                    </a:p>
                    <a:p>
                      <a:pPr algn="ctr" rtl="1"/>
                      <a:r>
                        <a:rPr lang="en-US" sz="1800" b="1" u="none" strike="noStrike" kern="1200" baseline="0" dirty="0">
                          <a:latin typeface="Tahoma" charset="0"/>
                          <a:ea typeface="Tahoma" charset="0"/>
                          <a:cs typeface="Tahoma" charset="0"/>
                        </a:rPr>
                        <a:t>Microscopic morphology</a:t>
                      </a:r>
                      <a:endParaRPr lang="ar-SA" b="1" dirty="0">
                        <a:latin typeface="Tahoma" charset="0"/>
                        <a:ea typeface="Tahoma" charset="0"/>
                        <a:cs typeface="Tahoma" charset="0"/>
                      </a:endParaRPr>
                    </a:p>
                  </a:txBody>
                  <a:tcPr/>
                </a:tc>
                <a:extLst>
                  <a:ext uri="{0D108BD9-81ED-4DB2-BD59-A6C34878D82A}">
                    <a16:rowId xmlns:a16="http://schemas.microsoft.com/office/drawing/2014/main" val="10004"/>
                  </a:ext>
                </a:extLst>
              </a:tr>
            </a:tbl>
          </a:graphicData>
        </a:graphic>
      </p:graphicFrame>
      <p:sp>
        <p:nvSpPr>
          <p:cNvPr id="3" name="Rectangle 2">
            <a:extLst>
              <a:ext uri="{FF2B5EF4-FFF2-40B4-BE49-F238E27FC236}">
                <a16:creationId xmlns:a16="http://schemas.microsoft.com/office/drawing/2014/main" id="{9FFB922B-C329-FF44-866C-41298022C4DF}"/>
              </a:ext>
            </a:extLst>
          </p:cNvPr>
          <p:cNvSpPr/>
          <p:nvPr/>
        </p:nvSpPr>
        <p:spPr>
          <a:xfrm>
            <a:off x="3552092" y="7559098"/>
            <a:ext cx="3429000" cy="461665"/>
          </a:xfrm>
          <a:prstGeom prst="rect">
            <a:avLst/>
          </a:prstGeom>
        </p:spPr>
        <p:txBody>
          <a:bodyPr>
            <a:spAutoFit/>
          </a:bodyPr>
          <a:lstStyle/>
          <a:p>
            <a:r>
              <a:rPr lang="en-US" sz="1200" dirty="0">
                <a:solidFill>
                  <a:srgbClr val="75923C"/>
                </a:solidFill>
                <a:latin typeface="Tahoma" panose="020B0604030504040204" pitchFamily="34" charset="0"/>
                <a:ea typeface="Tahoma" panose="020B0604030504040204" pitchFamily="34" charset="0"/>
                <a:cs typeface="Tahoma" panose="020B0604030504040204" pitchFamily="34" charset="0"/>
              </a:rPr>
              <a:t>On histology these bodies will appear like a flower with a circle in the center.</a:t>
            </a:r>
            <a:endParaRPr lang="en-US" sz="1200" dirty="0"/>
          </a:p>
        </p:txBody>
      </p:sp>
      <p:sp>
        <p:nvSpPr>
          <p:cNvPr id="4" name="Rectangle 3">
            <a:extLst>
              <a:ext uri="{FF2B5EF4-FFF2-40B4-BE49-F238E27FC236}">
                <a16:creationId xmlns:a16="http://schemas.microsoft.com/office/drawing/2014/main" id="{F7481AA0-1F89-214E-91BB-AC38DC8868DF}"/>
              </a:ext>
            </a:extLst>
          </p:cNvPr>
          <p:cNvSpPr/>
          <p:nvPr/>
        </p:nvSpPr>
        <p:spPr>
          <a:xfrm>
            <a:off x="3429000" y="5378606"/>
            <a:ext cx="3429000" cy="461665"/>
          </a:xfrm>
          <a:prstGeom prst="rect">
            <a:avLst/>
          </a:prstGeom>
        </p:spPr>
        <p:txBody>
          <a:bodyPr>
            <a:spAutoFit/>
          </a:bodyPr>
          <a:lstStyle/>
          <a:p>
            <a:r>
              <a:rPr lang="en-US" sz="1200" dirty="0">
                <a:solidFill>
                  <a:srgbClr val="75923C"/>
                </a:solidFill>
                <a:latin typeface="Tahoma" panose="020B0604030504040204" pitchFamily="34" charset="0"/>
                <a:ea typeface="Tahoma" panose="020B0604030504040204" pitchFamily="34" charset="0"/>
                <a:cs typeface="Tahoma" panose="020B0604030504040204" pitchFamily="34" charset="0"/>
              </a:rPr>
              <a:t>If the tumor contained both AFP and PLAP then it’s a mix between yolk-sac and seminoma</a:t>
            </a:r>
            <a:endParaRPr lang="en-US" sz="1200" dirty="0"/>
          </a:p>
        </p:txBody>
      </p:sp>
    </p:spTree>
    <p:extLst>
      <p:ext uri="{BB962C8B-B14F-4D97-AF65-F5344CB8AC3E}">
        <p14:creationId xmlns:p14="http://schemas.microsoft.com/office/powerpoint/2010/main" val="1288713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8542CEDD-08A2-4F7D-A232-DCB1DEA19EC0}"/>
              </a:ext>
            </a:extLst>
          </p:cNvPr>
          <p:cNvSpPr/>
          <p:nvPr/>
        </p:nvSpPr>
        <p:spPr>
          <a:xfrm>
            <a:off x="167289" y="371925"/>
            <a:ext cx="4236801" cy="369332"/>
          </a:xfrm>
          <a:prstGeom prst="rect">
            <a:avLst/>
          </a:prstGeom>
        </p:spPr>
        <p:txBody>
          <a:bodyPr wrap="none">
            <a:spAutoFit/>
          </a:bodyPr>
          <a:lstStyle/>
          <a:p>
            <a:r>
              <a:rPr lang="en-US" dirty="0">
                <a:latin typeface="Tahoma" panose="020B0604030504040204" pitchFamily="34" charset="0"/>
                <a:ea typeface="Tahoma" panose="020B0604030504040204" pitchFamily="34" charset="0"/>
                <a:cs typeface="Tahoma" panose="020B0604030504040204" pitchFamily="34" charset="0"/>
              </a:rPr>
              <a:t>Choriocarcinoma </a:t>
            </a:r>
            <a:r>
              <a:rPr lang="en-US"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(from placental tissue)</a:t>
            </a:r>
            <a:endParaRPr lang="ar-SA"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FD794102-A92D-4E68-9A4F-BEABBC14F004}"/>
              </a:ext>
            </a:extLst>
          </p:cNvPr>
          <p:cNvSpPr>
            <a:spLocks noGrp="1" noChangeArrowheads="1"/>
          </p:cNvSpPr>
          <p:nvPr>
            <p:ph sz="quarter" idx="1"/>
          </p:nvPr>
        </p:nvSpPr>
        <p:spPr>
          <a:xfrm>
            <a:off x="167289" y="741258"/>
            <a:ext cx="6523422" cy="2373004"/>
          </a:xfrm>
        </p:spPr>
        <p:txBody>
          <a:bodyPr>
            <a:normAutofit fontScale="92500" lnSpcReduction="20000"/>
          </a:bodyPr>
          <a:lstStyle/>
          <a:p>
            <a:r>
              <a:rPr lang="en-US" sz="1400" dirty="0">
                <a:latin typeface="Tahoma" panose="020B0604030504040204" pitchFamily="34" charset="0"/>
                <a:ea typeface="Tahoma" panose="020B0604030504040204" pitchFamily="34" charset="0"/>
                <a:cs typeface="Tahoma" panose="020B0604030504040204" pitchFamily="34" charset="0"/>
              </a:rPr>
              <a:t>Highly malignant tumor </a:t>
            </a:r>
            <a:r>
              <a:rPr lang="en-US" sz="1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choriocarcinoma is the worst type due to its aggressiveness. </a:t>
            </a:r>
          </a:p>
          <a:p>
            <a:r>
              <a:rPr lang="en-US" sz="1400" dirty="0">
                <a:latin typeface="Tahoma" panose="020B0604030504040204" pitchFamily="34" charset="0"/>
                <a:ea typeface="Tahoma" panose="020B0604030504040204" pitchFamily="34" charset="0"/>
                <a:cs typeface="Tahoma" panose="020B0604030504040204" pitchFamily="34" charset="0"/>
              </a:rPr>
              <a:t>Patients have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elevated serum human chorionic gonadotropin </a:t>
            </a:r>
            <a:r>
              <a:rPr lang="en-US" sz="1400" dirty="0">
                <a:latin typeface="Tahoma" panose="020B0604030504040204" pitchFamily="34" charset="0"/>
                <a:ea typeface="Tahoma" panose="020B0604030504040204" pitchFamily="34" charset="0"/>
                <a:cs typeface="Tahoma" panose="020B0604030504040204" pitchFamily="34" charset="0"/>
              </a:rPr>
              <a:t>(HCG) </a:t>
            </a:r>
            <a:r>
              <a:rPr lang="en-US"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(also seen in pregnancy, trophoblastic tumors and ovarian tumors which have a component of chorionic carcinoma)</a:t>
            </a:r>
          </a:p>
          <a:p>
            <a:r>
              <a:rPr lang="en-US" sz="1400" dirty="0">
                <a:latin typeface="Tahoma" panose="020B0604030504040204" pitchFamily="34" charset="0"/>
                <a:ea typeface="Tahoma" panose="020B0604030504040204" pitchFamily="34" charset="0"/>
                <a:cs typeface="Tahoma" panose="020B0604030504040204" pitchFamily="34" charset="0"/>
              </a:rPr>
              <a:t>Small sized lesions</a:t>
            </a:r>
          </a:p>
          <a:p>
            <a:pPr eaLnBrk="1" hangingPunct="1"/>
            <a:r>
              <a:rPr lang="en-US" sz="1400" dirty="0">
                <a:latin typeface="Tahoma" panose="020B0604030504040204" pitchFamily="34" charset="0"/>
                <a:ea typeface="Tahoma" panose="020B0604030504040204" pitchFamily="34" charset="0"/>
                <a:cs typeface="Tahoma" panose="020B0604030504040204" pitchFamily="34" charset="0"/>
              </a:rPr>
              <a:t>Prominent hemorrhage and necrosis</a:t>
            </a:r>
          </a:p>
          <a:p>
            <a:pPr eaLnBrk="1" hangingPunct="1"/>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Made up of malignant trophoblastic </a:t>
            </a:r>
            <a:r>
              <a:rPr 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(placental) tissue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en-US" sz="1400" dirty="0" err="1">
                <a:solidFill>
                  <a:srgbClr val="C00000"/>
                </a:solidFill>
                <a:latin typeface="Tahoma" panose="020B0604030504040204" pitchFamily="34" charset="0"/>
                <a:ea typeface="Tahoma" panose="020B0604030504040204" pitchFamily="34" charset="0"/>
                <a:cs typeface="Tahoma" panose="020B0604030504040204" pitchFamily="34" charset="0"/>
              </a:rPr>
              <a:t>cyto</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-trophoblastic and </a:t>
            </a:r>
            <a:r>
              <a:rPr lang="en-US" sz="1400" dirty="0" err="1">
                <a:solidFill>
                  <a:srgbClr val="C00000"/>
                </a:solidFill>
                <a:latin typeface="Tahoma" panose="020B0604030504040204" pitchFamily="34" charset="0"/>
                <a:ea typeface="Tahoma" panose="020B0604030504040204" pitchFamily="34" charset="0"/>
                <a:cs typeface="Tahoma" panose="020B0604030504040204" pitchFamily="34" charset="0"/>
              </a:rPr>
              <a:t>syncytio-troblastic</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 cells)</a:t>
            </a:r>
          </a:p>
          <a:p>
            <a:r>
              <a:rPr lang="en-US" sz="1400" b="1" dirty="0">
                <a:latin typeface="Tahoma" panose="020B0604030504040204" pitchFamily="34" charset="0"/>
                <a:ea typeface="Tahoma" panose="020B0604030504040204" pitchFamily="34" charset="0"/>
                <a:cs typeface="Tahoma" panose="020B0604030504040204" pitchFamily="34" charset="0"/>
              </a:rPr>
              <a:t>Tumor cells positive for human chorionic gonadotropin (HCG) stain</a:t>
            </a:r>
          </a:p>
          <a:p>
            <a:r>
              <a:rPr lang="en-US" alt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Pure </a:t>
            </a:r>
            <a:r>
              <a:rPr lang="en-US" altLang="en-US" sz="1400" dirty="0" err="1">
                <a:solidFill>
                  <a:srgbClr val="000000"/>
                </a:solidFill>
                <a:latin typeface="Tahoma" panose="020B0604030504040204" pitchFamily="34" charset="0"/>
                <a:ea typeface="Tahoma" panose="020B0604030504040204" pitchFamily="34" charset="0"/>
                <a:cs typeface="Tahoma" panose="020B0604030504040204" pitchFamily="34" charset="0"/>
              </a:rPr>
              <a:t>choriocarcinoma</a:t>
            </a:r>
            <a:r>
              <a:rPr lang="en-US" alt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of the testis is extremely rare, and the tumor is much more common as a component of mixed GCT. </a:t>
            </a:r>
          </a:p>
        </p:txBody>
      </p:sp>
      <p:sp>
        <p:nvSpPr>
          <p:cNvPr id="3" name="مستطيل 2">
            <a:extLst>
              <a:ext uri="{FF2B5EF4-FFF2-40B4-BE49-F238E27FC236}">
                <a16:creationId xmlns:a16="http://schemas.microsoft.com/office/drawing/2014/main" id="{A6F0E7A4-4224-4342-A5F8-124E16030AD1}"/>
              </a:ext>
            </a:extLst>
          </p:cNvPr>
          <p:cNvSpPr/>
          <p:nvPr/>
        </p:nvSpPr>
        <p:spPr>
          <a:xfrm>
            <a:off x="167289" y="3160886"/>
            <a:ext cx="4789024" cy="369332"/>
          </a:xfrm>
          <a:prstGeom prst="rect">
            <a:avLst/>
          </a:prstGeom>
        </p:spPr>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Teratoma </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400" dirty="0" err="1">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Teratoma</a:t>
            </a:r>
            <a:r>
              <a:rPr lang="en-US" sz="1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is always in OSPE (imp)</a:t>
            </a:r>
            <a:endParaRPr lang="ar-SA" sz="16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3">
            <a:extLst>
              <a:ext uri="{FF2B5EF4-FFF2-40B4-BE49-F238E27FC236}">
                <a16:creationId xmlns:a16="http://schemas.microsoft.com/office/drawing/2014/main" id="{69C407F8-033D-4A18-AC09-3B65BE8CF6D8}"/>
              </a:ext>
            </a:extLst>
          </p:cNvPr>
          <p:cNvSpPr txBox="1">
            <a:spLocks noChangeArrowheads="1"/>
          </p:cNvSpPr>
          <p:nvPr/>
        </p:nvSpPr>
        <p:spPr>
          <a:xfrm>
            <a:off x="167289" y="3514904"/>
            <a:ext cx="6388571" cy="165565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latin typeface="Tahoma" panose="020B0604030504040204" pitchFamily="34" charset="0"/>
                <a:ea typeface="Tahoma" panose="020B0604030504040204" pitchFamily="34" charset="0"/>
                <a:cs typeface="Tahoma" panose="020B0604030504040204" pitchFamily="34" charset="0"/>
              </a:rPr>
              <a:t>It is a tumor composed of various different types of cells or organ components</a:t>
            </a:r>
          </a:p>
          <a:p>
            <a:r>
              <a:rPr lang="en-US" sz="1400" dirty="0">
                <a:latin typeface="Tahoma" panose="020B0604030504040204" pitchFamily="34" charset="0"/>
                <a:ea typeface="Tahoma" panose="020B0604030504040204" pitchFamily="34" charset="0"/>
                <a:cs typeface="Tahoma" panose="020B0604030504040204" pitchFamily="34" charset="0"/>
              </a:rPr>
              <a:t>Any age, infancy to adult life</a:t>
            </a:r>
          </a:p>
          <a:p>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In its pure form it is common in infants and children </a:t>
            </a:r>
            <a:r>
              <a:rPr lang="en-US" sz="1400" b="1" u="sng" dirty="0">
                <a:solidFill>
                  <a:srgbClr val="C00000"/>
                </a:solidFill>
                <a:latin typeface="Tahoma" panose="020B0604030504040204" pitchFamily="34" charset="0"/>
                <a:ea typeface="Tahoma" panose="020B0604030504040204" pitchFamily="34" charset="0"/>
                <a:cs typeface="Tahoma" panose="020B0604030504040204" pitchFamily="34" charset="0"/>
              </a:rPr>
              <a:t>second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to yolk sac tumor (in this age group)</a:t>
            </a:r>
          </a:p>
          <a:p>
            <a:r>
              <a:rPr lang="en-US" sz="1400" dirty="0">
                <a:latin typeface="Tahoma" panose="020B0604030504040204" pitchFamily="34" charset="0"/>
                <a:ea typeface="Tahoma" panose="020B0604030504040204" pitchFamily="34" charset="0"/>
                <a:cs typeface="Tahoma" panose="020B0604030504040204" pitchFamily="34" charset="0"/>
              </a:rPr>
              <a:t>In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adult the pure form is rare</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It occurs as part of mixed GTC</a:t>
            </a:r>
          </a:p>
        </p:txBody>
      </p:sp>
      <p:sp>
        <p:nvSpPr>
          <p:cNvPr id="9" name="Rectangle 3">
            <a:extLst>
              <a:ext uri="{FF2B5EF4-FFF2-40B4-BE49-F238E27FC236}">
                <a16:creationId xmlns:a16="http://schemas.microsoft.com/office/drawing/2014/main" id="{987E3125-3746-4B7B-B2D8-F644BC99C27F}"/>
              </a:ext>
            </a:extLst>
          </p:cNvPr>
          <p:cNvSpPr txBox="1">
            <a:spLocks noChangeArrowheads="1"/>
          </p:cNvSpPr>
          <p:nvPr/>
        </p:nvSpPr>
        <p:spPr>
          <a:xfrm>
            <a:off x="167289" y="4849671"/>
            <a:ext cx="6690711" cy="51125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endParaRPr lang="en-US" sz="1400" dirty="0">
              <a:latin typeface="Tahoma" panose="020B0604030504040204" pitchFamily="34" charset="0"/>
              <a:ea typeface="Tahoma" panose="020B0604030504040204" pitchFamily="34" charset="0"/>
              <a:cs typeface="Tahoma" panose="020B0604030504040204" pitchFamily="34" charset="0"/>
            </a:endParaRPr>
          </a:p>
          <a:p>
            <a:pPr>
              <a:lnSpc>
                <a:spcPct val="90000"/>
              </a:lnSpc>
            </a:pPr>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400" dirty="0">
                <a:latin typeface="Tahoma" panose="020B0604030504040204" pitchFamily="34" charset="0"/>
                <a:ea typeface="Tahoma" panose="020B0604030504040204" pitchFamily="34" charset="0"/>
                <a:cs typeface="Tahoma" panose="020B0604030504040204" pitchFamily="34" charset="0"/>
              </a:rPr>
              <a:t>Usually large 5 -10 cm</a:t>
            </a:r>
          </a:p>
          <a:p>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Heterogenous appearance with solid and cystic areas. Can show bone, cartilage and teeth grossly.</a:t>
            </a:r>
          </a:p>
          <a:p>
            <a:r>
              <a:rPr lang="en-US" sz="1400" dirty="0">
                <a:latin typeface="Tahoma" panose="020B0604030504040204" pitchFamily="34" charset="0"/>
                <a:ea typeface="Tahoma" panose="020B0604030504040204" pitchFamily="34" charset="0"/>
                <a:cs typeface="Tahoma" panose="020B0604030504040204" pitchFamily="34" charset="0"/>
              </a:rPr>
              <a:t>Composed of </a:t>
            </a:r>
            <a:r>
              <a:rPr lang="en-US" sz="1400" dirty="0" err="1">
                <a:latin typeface="Tahoma" panose="020B0604030504040204" pitchFamily="34" charset="0"/>
                <a:ea typeface="Tahoma" panose="020B0604030504040204" pitchFamily="34" charset="0"/>
                <a:cs typeface="Tahoma" panose="020B0604030504040204" pitchFamily="34" charset="0"/>
              </a:rPr>
              <a:t>bizzarely</a:t>
            </a:r>
            <a:r>
              <a:rPr lang="en-US" sz="1400" dirty="0">
                <a:latin typeface="Tahoma" panose="020B0604030504040204" pitchFamily="34" charset="0"/>
                <a:ea typeface="Tahoma" panose="020B0604030504040204" pitchFamily="34" charset="0"/>
                <a:cs typeface="Tahoma" panose="020B0604030504040204" pitchFamily="34" charset="0"/>
              </a:rPr>
              <a:t>  distributed  collection of different type of cells or organ structures (heterogenous)</a:t>
            </a:r>
          </a:p>
          <a:p>
            <a:r>
              <a:rPr lang="en-US" sz="1400" dirty="0">
                <a:latin typeface="Tahoma" panose="020B0604030504040204" pitchFamily="34" charset="0"/>
                <a:ea typeface="Tahoma" panose="020B0604030504040204" pitchFamily="34" charset="0"/>
                <a:cs typeface="Tahoma" panose="020B0604030504040204" pitchFamily="34" charset="0"/>
              </a:rPr>
              <a:t>Any of the following cell types of various organs can be present: neural/brain, cartilage, bone, squamous epithelium, hair, glandular cells, smooth muscle, thyroid tissue, bronchial epithelium of lung, pancreatic tissue etc.</a:t>
            </a:r>
          </a:p>
          <a:p>
            <a:r>
              <a:rPr lang="en-US" sz="1400" dirty="0">
                <a:latin typeface="Tahoma" panose="020B0604030504040204" pitchFamily="34" charset="0"/>
                <a:ea typeface="Tahoma" panose="020B0604030504040204" pitchFamily="34" charset="0"/>
                <a:cs typeface="Tahoma" panose="020B0604030504040204" pitchFamily="34" charset="0"/>
              </a:rPr>
              <a:t>If the cells/tissue is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mature looking </a:t>
            </a:r>
            <a:r>
              <a:rPr lang="en-US" sz="1400" dirty="0">
                <a:latin typeface="Tahoma" panose="020B0604030504040204" pitchFamily="34" charset="0"/>
                <a:ea typeface="Tahoma" panose="020B0604030504040204" pitchFamily="34" charset="0"/>
                <a:cs typeface="Tahoma" panose="020B0604030504040204" pitchFamily="34" charset="0"/>
              </a:rPr>
              <a:t>it is called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as </a:t>
            </a:r>
            <a:r>
              <a:rPr 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mature teratoma</a:t>
            </a:r>
            <a:r>
              <a:rPr lang="en-US" sz="1400" b="1" dirty="0">
                <a:latin typeface="Tahoma" panose="020B0604030504040204" pitchFamily="34" charset="0"/>
                <a:ea typeface="Tahoma" panose="020B0604030504040204" pitchFamily="34" charset="0"/>
                <a:cs typeface="Tahoma" panose="020B0604030504040204" pitchFamily="34" charset="0"/>
              </a:rPr>
              <a:t>.</a:t>
            </a:r>
          </a:p>
          <a:p>
            <a:r>
              <a:rPr lang="en-US" sz="1400" dirty="0">
                <a:latin typeface="Tahoma" panose="020B0604030504040204" pitchFamily="34" charset="0"/>
                <a:ea typeface="Tahoma" panose="020B0604030504040204" pitchFamily="34" charset="0"/>
                <a:cs typeface="Tahoma" panose="020B0604030504040204" pitchFamily="34" charset="0"/>
              </a:rPr>
              <a:t>If some of the cells/tissue component is immature it is called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as </a:t>
            </a:r>
            <a:r>
              <a:rPr 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immature teratoma.</a:t>
            </a:r>
          </a:p>
          <a:p>
            <a:r>
              <a:rPr lang="en-US" sz="1400" dirty="0">
                <a:latin typeface="Tahoma" panose="020B0604030504040204" pitchFamily="34" charset="0"/>
                <a:ea typeface="Tahoma" panose="020B0604030504040204" pitchFamily="34" charset="0"/>
                <a:cs typeface="Tahoma" panose="020B0604030504040204" pitchFamily="34" charset="0"/>
              </a:rPr>
              <a:t>If any of the cells/tissue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undergoes non germ cell type of malignant </a:t>
            </a:r>
            <a:r>
              <a:rPr lang="en-US" sz="1400" dirty="0" err="1">
                <a:solidFill>
                  <a:srgbClr val="C00000"/>
                </a:solidFill>
                <a:latin typeface="Tahoma" panose="020B0604030504040204" pitchFamily="34" charset="0"/>
                <a:ea typeface="Tahoma" panose="020B0604030504040204" pitchFamily="34" charset="0"/>
                <a:cs typeface="Tahoma" panose="020B0604030504040204" pitchFamily="34" charset="0"/>
              </a:rPr>
              <a:t>tranformation</a:t>
            </a:r>
            <a:r>
              <a:rPr lang="en-US" sz="1400" dirty="0">
                <a:latin typeface="Tahoma" panose="020B0604030504040204" pitchFamily="34" charset="0"/>
                <a:ea typeface="Tahoma" panose="020B0604030504040204" pitchFamily="34" charset="0"/>
                <a:cs typeface="Tahoma" panose="020B0604030504040204" pitchFamily="34" charset="0"/>
              </a:rPr>
              <a:t> it is called as </a:t>
            </a:r>
            <a:r>
              <a:rPr 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teratoma with malignant transformation </a:t>
            </a:r>
            <a:r>
              <a:rPr lang="en-US" sz="1400" dirty="0">
                <a:latin typeface="Tahoma" panose="020B0604030504040204" pitchFamily="34" charset="0"/>
                <a:ea typeface="Tahoma" panose="020B0604030504040204" pitchFamily="34" charset="0"/>
                <a:cs typeface="Tahoma" panose="020B0604030504040204" pitchFamily="34" charset="0"/>
              </a:rPr>
              <a:t>(rare) </a:t>
            </a:r>
            <a:r>
              <a:rPr lang="en-US" sz="1400" dirty="0" err="1">
                <a:latin typeface="Tahoma" panose="020B0604030504040204" pitchFamily="34" charset="0"/>
                <a:ea typeface="Tahoma" panose="020B0604030504040204" pitchFamily="34" charset="0"/>
                <a:cs typeface="Tahoma" panose="020B0604030504040204" pitchFamily="34" charset="0"/>
              </a:rPr>
              <a:t>e.g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squamous cells develop squamous cell carcinoma or the glandular cells develop adenocarcinoma. </a:t>
            </a:r>
            <a:r>
              <a:rPr lang="en-US" sz="1400" dirty="0">
                <a:solidFill>
                  <a:srgbClr val="75923C"/>
                </a:solidFill>
                <a:latin typeface="Tahoma" panose="020B0604030504040204" pitchFamily="34" charset="0"/>
                <a:ea typeface="Tahoma" panose="020B0604030504040204" pitchFamily="34" charset="0"/>
                <a:cs typeface="Tahoma" panose="020B0604030504040204" pitchFamily="34" charset="0"/>
              </a:rPr>
              <a:t> (</a:t>
            </a:r>
            <a:r>
              <a:rPr lang="en-US" sz="1200" dirty="0">
                <a:solidFill>
                  <a:srgbClr val="75923C"/>
                </a:solidFill>
                <a:latin typeface="Tahoma" panose="020B0604030504040204" pitchFamily="34" charset="0"/>
                <a:ea typeface="Tahoma" panose="020B0604030504040204" pitchFamily="34" charset="0"/>
                <a:cs typeface="Tahoma" panose="020B0604030504040204" pitchFamily="34" charset="0"/>
              </a:rPr>
              <a:t>Even if it is mature and in adult we consider it malignant </a:t>
            </a:r>
            <a:r>
              <a:rPr lang="en-US" sz="1200" dirty="0" err="1">
                <a:solidFill>
                  <a:srgbClr val="75923C"/>
                </a:solidFill>
                <a:latin typeface="Tahoma" panose="020B0604030504040204" pitchFamily="34" charset="0"/>
                <a:ea typeface="Tahoma" panose="020B0604030504040204" pitchFamily="34" charset="0"/>
                <a:cs typeface="Tahoma" panose="020B0604030504040204" pitchFamily="34" charset="0"/>
              </a:rPr>
              <a:t>e.g</a:t>
            </a:r>
            <a:r>
              <a:rPr lang="en-US" sz="1200" dirty="0">
                <a:solidFill>
                  <a:srgbClr val="75923C"/>
                </a:solidFill>
                <a:latin typeface="Tahoma" panose="020B0604030504040204" pitchFamily="34" charset="0"/>
                <a:ea typeface="Tahoma" panose="020B0604030504040204" pitchFamily="34" charset="0"/>
                <a:cs typeface="Tahoma" panose="020B0604030504040204" pitchFamily="34" charset="0"/>
              </a:rPr>
              <a:t>, squamous cell carcinoma in the </a:t>
            </a:r>
            <a:r>
              <a:rPr lang="en-US" sz="1200" dirty="0" err="1">
                <a:solidFill>
                  <a:srgbClr val="75923C"/>
                </a:solidFill>
                <a:latin typeface="Tahoma" panose="020B0604030504040204" pitchFamily="34" charset="0"/>
                <a:ea typeface="Tahoma" panose="020B0604030504040204" pitchFamily="34" charset="0"/>
                <a:cs typeface="Tahoma" panose="020B0604030504040204" pitchFamily="34" charset="0"/>
              </a:rPr>
              <a:t>teratoma</a:t>
            </a:r>
            <a:r>
              <a:rPr lang="en-US" sz="1200" dirty="0">
                <a:solidFill>
                  <a:srgbClr val="75923C"/>
                </a:solidFill>
                <a:latin typeface="Tahoma" panose="020B0604030504040204" pitchFamily="34" charset="0"/>
                <a:ea typeface="Tahoma" panose="020B0604030504040204" pitchFamily="34" charset="0"/>
                <a:cs typeface="Tahoma" panose="020B0604030504040204" pitchFamily="34" charset="0"/>
              </a:rPr>
              <a:t>.)</a:t>
            </a:r>
          </a:p>
          <a:p>
            <a:endPar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nSpc>
                <a:spcPct val="90000"/>
              </a:lnSpc>
            </a:pPr>
            <a:endParaRPr lang="en-US" sz="1400" dirty="0">
              <a:latin typeface="Tahoma" panose="020B0604030504040204" pitchFamily="34" charset="0"/>
              <a:ea typeface="Tahoma" panose="020B0604030504040204" pitchFamily="34" charset="0"/>
              <a:cs typeface="Tahoma" panose="020B0604030504040204" pitchFamily="34" charset="0"/>
            </a:endParaRPr>
          </a:p>
          <a:p>
            <a:pPr>
              <a:lnSpc>
                <a:spcPct val="90000"/>
              </a:lnSpc>
            </a:pPr>
            <a:endParaRPr lang="en-US" sz="1400" dirty="0">
              <a:latin typeface="Tahoma" panose="020B0604030504040204" pitchFamily="34" charset="0"/>
              <a:ea typeface="Tahoma" panose="020B0604030504040204" pitchFamily="34" charset="0"/>
              <a:cs typeface="Tahoma" panose="020B0604030504040204" pitchFamily="34" charset="0"/>
            </a:endParaRPr>
          </a:p>
          <a:p>
            <a:pPr>
              <a:lnSpc>
                <a:spcPct val="90000"/>
              </a:lnSpc>
            </a:pP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F6963DDF-A47B-A74E-BE51-1D86A031B33A}"/>
              </a:ext>
            </a:extLst>
          </p:cNvPr>
          <p:cNvSpPr/>
          <p:nvPr/>
        </p:nvSpPr>
        <p:spPr>
          <a:xfrm>
            <a:off x="4404090" y="94926"/>
            <a:ext cx="2189049" cy="646331"/>
          </a:xfrm>
          <a:prstGeom prst="rect">
            <a:avLst/>
          </a:prstGeom>
        </p:spPr>
        <p:txBody>
          <a:bodyPr wrap="square">
            <a:spAutoFit/>
          </a:bodyPr>
          <a:lstStyle/>
          <a:p>
            <a:r>
              <a:rPr lang="en-US" sz="1200" dirty="0">
                <a:solidFill>
                  <a:srgbClr val="75923C"/>
                </a:solidFill>
                <a:latin typeface="Tahoma" panose="020B0604030504040204" pitchFamily="34" charset="0"/>
                <a:ea typeface="Tahoma" panose="020B0604030504040204" pitchFamily="34" charset="0"/>
                <a:cs typeface="Tahoma" panose="020B0604030504040204" pitchFamily="34" charset="0"/>
              </a:rPr>
              <a:t>It occurs due to the pluripotent cells found in the tissue</a:t>
            </a:r>
            <a:endParaRPr lang="en-US" sz="1200" dirty="0"/>
          </a:p>
        </p:txBody>
      </p:sp>
      <p:sp>
        <p:nvSpPr>
          <p:cNvPr id="10" name="Rectangle 9">
            <a:extLst>
              <a:ext uri="{FF2B5EF4-FFF2-40B4-BE49-F238E27FC236}">
                <a16:creationId xmlns:a16="http://schemas.microsoft.com/office/drawing/2014/main" id="{6FA87269-6EEC-3843-9A4E-0FC750D51F81}"/>
              </a:ext>
            </a:extLst>
          </p:cNvPr>
          <p:cNvSpPr/>
          <p:nvPr/>
        </p:nvSpPr>
        <p:spPr>
          <a:xfrm>
            <a:off x="562708" y="4914586"/>
            <a:ext cx="4731862" cy="461665"/>
          </a:xfrm>
          <a:prstGeom prst="rect">
            <a:avLst/>
          </a:prstGeom>
        </p:spPr>
        <p:txBody>
          <a:bodyPr wrap="square">
            <a:spAutoFit/>
          </a:bodyPr>
          <a:lstStyle/>
          <a:p>
            <a:r>
              <a:rPr lang="en-US" sz="1200" dirty="0">
                <a:solidFill>
                  <a:srgbClr val="75923C"/>
                </a:solidFill>
                <a:latin typeface="Tahoma" panose="020B0604030504040204" pitchFamily="34" charset="0"/>
                <a:ea typeface="Tahoma" panose="020B0604030504040204" pitchFamily="34" charset="0"/>
                <a:cs typeface="Tahoma" panose="020B0604030504040204" pitchFamily="34" charset="0"/>
              </a:rPr>
              <a:t>Once you’ve found it, try to look for other components since its very unlikely for it to occur by itself.</a:t>
            </a:r>
            <a:endParaRPr lang="en-US" sz="1200" dirty="0"/>
          </a:p>
        </p:txBody>
      </p:sp>
    </p:spTree>
    <p:extLst>
      <p:ext uri="{BB962C8B-B14F-4D97-AF65-F5344CB8AC3E}">
        <p14:creationId xmlns:p14="http://schemas.microsoft.com/office/powerpoint/2010/main" val="1157526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2848</TotalTime>
  <Words>3011</Words>
  <Application>Microsoft Macintosh PowerPoint</Application>
  <PresentationFormat>On-screen Show (4:3)</PresentationFormat>
  <Paragraphs>388</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Century Schoolbook</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Mixed Germ Cell Tumors </vt:lpstr>
      <vt:lpstr>Prognosis</vt:lpstr>
      <vt:lpstr>Summary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maha</dc:creator>
  <cp:lastModifiedBy>يارا</cp:lastModifiedBy>
  <cp:revision>165</cp:revision>
  <dcterms:created xsi:type="dcterms:W3CDTF">2018-01-23T10:16:13Z</dcterms:created>
  <dcterms:modified xsi:type="dcterms:W3CDTF">2018-03-24T15:57:59Z</dcterms:modified>
</cp:coreProperties>
</file>