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3" r:id="rId3"/>
    <p:sldId id="273" r:id="rId4"/>
    <p:sldId id="274" r:id="rId5"/>
    <p:sldId id="275" r:id="rId6"/>
    <p:sldId id="276" r:id="rId7"/>
    <p:sldId id="277" r:id="rId8"/>
    <p:sldId id="272" r:id="rId9"/>
    <p:sldId id="261"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23C"/>
    <a:srgbClr val="7592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7"/>
    <p:restoredTop sz="94643"/>
  </p:normalViewPr>
  <p:slideViewPr>
    <p:cSldViewPr snapToGrid="0" snapToObjects="1">
      <p:cViewPr varScale="1">
        <p:scale>
          <a:sx n="46" d="100"/>
          <a:sy n="46" d="100"/>
        </p:scale>
        <p:origin x="2252" y="2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3B89E-D6D5-B544-9162-99C53D8CE4A0}" type="datetimeFigureOut">
              <a:rPr lang="en-US" smtClean="0"/>
              <a:t>4/4/2018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F9BE1-BFF6-0345-A7DC-A5E3241100EB}" type="slidenum">
              <a:rPr lang="en-US" smtClean="0"/>
              <a:t>‹#›</a:t>
            </a:fld>
            <a:endParaRPr lang="en-US"/>
          </a:p>
        </p:txBody>
      </p:sp>
    </p:spTree>
    <p:extLst>
      <p:ext uri="{BB962C8B-B14F-4D97-AF65-F5344CB8AC3E}">
        <p14:creationId xmlns:p14="http://schemas.microsoft.com/office/powerpoint/2010/main" val="207653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2</a:t>
            </a:fld>
            <a:endParaRPr lang="en-US"/>
          </a:p>
        </p:txBody>
      </p:sp>
    </p:spTree>
    <p:extLst>
      <p:ext uri="{BB962C8B-B14F-4D97-AF65-F5344CB8AC3E}">
        <p14:creationId xmlns:p14="http://schemas.microsoft.com/office/powerpoint/2010/main" val="102721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3</a:t>
            </a:fld>
            <a:endParaRPr lang="en-US"/>
          </a:p>
        </p:txBody>
      </p:sp>
    </p:spTree>
    <p:extLst>
      <p:ext uri="{BB962C8B-B14F-4D97-AF65-F5344CB8AC3E}">
        <p14:creationId xmlns:p14="http://schemas.microsoft.com/office/powerpoint/2010/main" val="20794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4</a:t>
            </a:fld>
            <a:endParaRPr lang="en-US"/>
          </a:p>
        </p:txBody>
      </p:sp>
    </p:spTree>
    <p:extLst>
      <p:ext uri="{BB962C8B-B14F-4D97-AF65-F5344CB8AC3E}">
        <p14:creationId xmlns:p14="http://schemas.microsoft.com/office/powerpoint/2010/main" val="187748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5</a:t>
            </a:fld>
            <a:endParaRPr lang="en-US"/>
          </a:p>
        </p:txBody>
      </p:sp>
    </p:spTree>
    <p:extLst>
      <p:ext uri="{BB962C8B-B14F-4D97-AF65-F5344CB8AC3E}">
        <p14:creationId xmlns:p14="http://schemas.microsoft.com/office/powerpoint/2010/main" val="12428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6</a:t>
            </a:fld>
            <a:endParaRPr lang="en-US"/>
          </a:p>
        </p:txBody>
      </p:sp>
    </p:spTree>
    <p:extLst>
      <p:ext uri="{BB962C8B-B14F-4D97-AF65-F5344CB8AC3E}">
        <p14:creationId xmlns:p14="http://schemas.microsoft.com/office/powerpoint/2010/main" val="35443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702D4-3AA9-334A-89F7-0B1DDB4E5AA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702D4-3AA9-334A-89F7-0B1DDB4E5AA2}"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702D4-3AA9-334A-89F7-0B1DDB4E5AA2}"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702D4-3AA9-334A-89F7-0B1DDB4E5AA2}"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D4-3AA9-334A-89F7-0B1DDB4E5AA2}"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E1702D4-3AA9-334A-89F7-0B1DDB4E5AA2}" type="datetimeFigureOut">
              <a:rPr lang="en-US" smtClean="0"/>
              <a:t>4/4/2018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nedrive.live.com/view.aspx?resid=E0947849CE6A90D1!120&amp;ithint=file,pptx&amp;app=PowerPoint&amp;authkey=!ALNSNNVHKfyykhY"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745480"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0" y="218953"/>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C0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Green: </a:t>
            </a:r>
            <a:r>
              <a:rPr lang="en-US" sz="1100" dirty="0">
                <a:solidFill>
                  <a:srgbClr val="75923C"/>
                </a:solidFill>
                <a:effectLst/>
                <a:latin typeface="Tahoma"/>
                <a:ea typeface="Calibri"/>
                <a:cs typeface="Tahoma"/>
              </a:rPr>
              <a:t>Doctors</a:t>
            </a:r>
            <a:r>
              <a:rPr lang="en-US" sz="1100" dirty="0">
                <a:solidFill>
                  <a:srgbClr val="76923C"/>
                </a:solidFill>
                <a:effectLst/>
                <a:latin typeface="Tahoma"/>
                <a:ea typeface="Calibri"/>
                <a:cs typeface="Tahoma"/>
              </a:rPr>
              <a:t>’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52722" y="4654282"/>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0" y="4700001"/>
            <a:ext cx="6857999" cy="7654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dirty="0" smtClean="0">
                <a:effectLst/>
                <a:latin typeface="Tahoma" charset="0"/>
                <a:ea typeface="Tahoma" charset="0"/>
                <a:cs typeface="Tahoma" charset="0"/>
              </a:rPr>
              <a:t>Polycystic ovarian disease and Endometriosis</a:t>
            </a:r>
            <a:endParaRPr lang="en-US" sz="2400" dirty="0">
              <a:effectLst/>
              <a:latin typeface="Tahoma" charset="0"/>
              <a:ea typeface="Tahoma" charset="0"/>
              <a:cs typeface="Tahoma" charset="0"/>
            </a:endParaRPr>
          </a:p>
        </p:txBody>
      </p:sp>
      <p:sp>
        <p:nvSpPr>
          <p:cNvPr id="12" name="Text Box 7"/>
          <p:cNvSpPr txBox="1"/>
          <p:nvPr/>
        </p:nvSpPr>
        <p:spPr>
          <a:xfrm>
            <a:off x="153252" y="5465494"/>
            <a:ext cx="6528218" cy="284030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effectLst/>
                <a:latin typeface="Tahoma"/>
                <a:ea typeface="Calibri"/>
                <a:cs typeface="Tahoma"/>
              </a:rPr>
              <a:t>Objectives</a:t>
            </a:r>
            <a:r>
              <a:rPr lang="en-US" sz="1400" dirty="0" smtClean="0">
                <a:effectLst/>
                <a:latin typeface="Tahoma"/>
                <a:ea typeface="Calibri"/>
                <a:cs typeface="Tahoma"/>
              </a:rPr>
              <a:t>:</a:t>
            </a:r>
            <a:endParaRPr lang="en-US" sz="1100" dirty="0">
              <a:latin typeface="Calibri"/>
              <a:ea typeface="Calibri"/>
              <a:cs typeface="Arial"/>
            </a:endParaRPr>
          </a:p>
          <a:p>
            <a:pPr marL="0" marR="0">
              <a:lnSpc>
                <a:spcPct val="115000"/>
              </a:lnSpc>
              <a:spcBef>
                <a:spcPts val="0"/>
              </a:spcBef>
              <a:spcAft>
                <a:spcPts val="1000"/>
              </a:spcAft>
            </a:pPr>
            <a:r>
              <a:rPr lang="en-US" sz="1200" dirty="0">
                <a:effectLst/>
                <a:latin typeface="Tahoma"/>
                <a:ea typeface="Calibri"/>
                <a:cs typeface="Tahoma"/>
              </a:rPr>
              <a:t> </a:t>
            </a:r>
            <a:r>
              <a:rPr lang="en-US" sz="1500" dirty="0" smtClean="0">
                <a:latin typeface="Tahoma"/>
                <a:ea typeface="Calibri"/>
                <a:cs typeface="Tahoma"/>
              </a:rPr>
              <a:t>At the end of this lecture, the student should be able to:</a:t>
            </a:r>
          </a:p>
          <a:p>
            <a:pPr marL="171450" marR="0" indent="-171450">
              <a:lnSpc>
                <a:spcPct val="115000"/>
              </a:lnSpc>
              <a:spcBef>
                <a:spcPts val="0"/>
              </a:spcBef>
              <a:spcAft>
                <a:spcPts val="1000"/>
              </a:spcAft>
              <a:buFont typeface="Arial" charset="0"/>
              <a:buChar char="•"/>
            </a:pPr>
            <a:r>
              <a:rPr lang="en-US" sz="1500" dirty="0" smtClean="0">
                <a:latin typeface="Tahoma"/>
                <a:ea typeface="Calibri"/>
                <a:cs typeface="Tahoma"/>
              </a:rPr>
              <a:t>Know the </a:t>
            </a:r>
            <a:r>
              <a:rPr lang="en-US" sz="1500" dirty="0" err="1" smtClean="0">
                <a:latin typeface="Tahoma"/>
                <a:ea typeface="Calibri"/>
                <a:cs typeface="Tahoma"/>
              </a:rPr>
              <a:t>clinicopathologic</a:t>
            </a:r>
            <a:r>
              <a:rPr lang="en-US" sz="1500" dirty="0" smtClean="0">
                <a:latin typeface="Tahoma"/>
                <a:ea typeface="Calibri"/>
                <a:cs typeface="Tahoma"/>
              </a:rPr>
              <a:t> features of endometriosis with special emphasis on: definition, typical sites and theories behind its pathogenesis.</a:t>
            </a:r>
          </a:p>
          <a:p>
            <a:pPr marL="171450" marR="0" indent="-171450">
              <a:lnSpc>
                <a:spcPct val="115000"/>
              </a:lnSpc>
              <a:spcBef>
                <a:spcPts val="0"/>
              </a:spcBef>
              <a:spcAft>
                <a:spcPts val="1000"/>
              </a:spcAft>
              <a:buFont typeface="Arial" charset="0"/>
              <a:buChar char="•"/>
            </a:pPr>
            <a:r>
              <a:rPr lang="en-US" sz="1500" dirty="0" smtClean="0">
                <a:effectLst/>
                <a:latin typeface="Tahoma"/>
                <a:ea typeface="Calibri"/>
                <a:cs typeface="Tahoma"/>
              </a:rPr>
              <a:t>Understand the clinical manifestations and pathologic features of polycystic ovarian disease.</a:t>
            </a:r>
            <a:endParaRPr lang="en-US" sz="1100" dirty="0">
              <a:effectLst/>
              <a:latin typeface="Calibri"/>
              <a:ea typeface="Calibri"/>
              <a:cs typeface="Arial"/>
            </a:endParaRPr>
          </a:p>
          <a:p>
            <a:pPr marL="22860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cxnSp>
        <p:nvCxnSpPr>
          <p:cNvPr id="13" name="Straight Connector 12"/>
          <p:cNvCxnSpPr/>
          <p:nvPr/>
        </p:nvCxnSpPr>
        <p:spPr>
          <a:xfrm flipH="1">
            <a:off x="6529070" y="13844270"/>
            <a:ext cx="1600200" cy="0"/>
          </a:xfrm>
          <a:prstGeom prst="line">
            <a:avLst/>
          </a:prstGeom>
          <a:noFill/>
          <a:ln w="3175" cap="flat" cmpd="sng" algn="ctr">
            <a:solidFill>
              <a:schemeClr val="tx1">
                <a:lumMod val="50000"/>
                <a:lumOff val="50000"/>
              </a:schemeClr>
            </a:solidFill>
            <a:prstDash val="solid"/>
            <a:headEnd type="none"/>
            <a:tailEnd type="none"/>
          </a:ln>
          <a:effectLst/>
        </p:spPr>
      </p:cxnSp>
      <p:cxnSp>
        <p:nvCxnSpPr>
          <p:cNvPr id="14" name="Straight Connector 13"/>
          <p:cNvCxnSpPr/>
          <p:nvPr/>
        </p:nvCxnSpPr>
        <p:spPr>
          <a:xfrm flipH="1">
            <a:off x="6681470" y="13996670"/>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 y="1232600"/>
            <a:ext cx="5449077" cy="332646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480" y="1232600"/>
            <a:ext cx="1127273" cy="999146"/>
          </a:xfrm>
          <a:prstGeom prst="rect">
            <a:avLst/>
          </a:prstGeom>
        </p:spPr>
      </p:pic>
    </p:spTree>
    <p:extLst>
      <p:ext uri="{BB962C8B-B14F-4D97-AF65-F5344CB8AC3E}">
        <p14:creationId xmlns:p14="http://schemas.microsoft.com/office/powerpoint/2010/main" val="1703833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3" name="TextBox 12"/>
          <p:cNvSpPr txBox="1"/>
          <p:nvPr/>
        </p:nvSpPr>
        <p:spPr>
          <a:xfrm>
            <a:off x="0" y="147083"/>
            <a:ext cx="6858000" cy="658642"/>
          </a:xfrm>
          <a:prstGeom prst="rect">
            <a:avLst/>
          </a:prstGeom>
          <a:solidFill>
            <a:schemeClr val="accent4">
              <a:lumMod val="40000"/>
              <a:lumOff val="60000"/>
            </a:schemeClr>
          </a:solidFill>
        </p:spPr>
        <p:txBody>
          <a:bodyPr wrap="square" rtlCol="0">
            <a:spAutoFit/>
          </a:bodyPr>
          <a:lstStyle/>
          <a:p>
            <a:pPr marL="285750" marR="0" indent="-285750">
              <a:lnSpc>
                <a:spcPct val="115000"/>
              </a:lnSpc>
              <a:spcBef>
                <a:spcPts val="0"/>
              </a:spcBef>
              <a:spcAft>
                <a:spcPts val="1000"/>
              </a:spcAft>
              <a:buFont typeface="Wingdings" charset="2"/>
              <a:buChar char="ü"/>
            </a:pPr>
            <a:r>
              <a:rPr lang="en-US" sz="1600" dirty="0">
                <a:latin typeface="Tahoma"/>
                <a:ea typeface="Calibri"/>
                <a:cs typeface="Tahoma"/>
              </a:rPr>
              <a:t>Understand the clinical manifestations and pathologic features of polycystic ovarian disease.</a:t>
            </a:r>
            <a:endParaRPr lang="en-US" sz="1200" dirty="0">
              <a:ea typeface="Calibri"/>
              <a:cs typeface="Arial"/>
            </a:endParaRPr>
          </a:p>
        </p:txBody>
      </p:sp>
      <p:sp>
        <p:nvSpPr>
          <p:cNvPr id="11" name="TextBox 10"/>
          <p:cNvSpPr txBox="1"/>
          <p:nvPr/>
        </p:nvSpPr>
        <p:spPr>
          <a:xfrm>
            <a:off x="102476" y="860835"/>
            <a:ext cx="6653048" cy="7263527"/>
          </a:xfrm>
          <a:prstGeom prst="rect">
            <a:avLst/>
          </a:prstGeom>
          <a:noFill/>
        </p:spPr>
        <p:txBody>
          <a:bodyPr wrap="square" rtlCol="0">
            <a:spAutoFit/>
          </a:bodyPr>
          <a:lstStyle/>
          <a:p>
            <a:r>
              <a:rPr lang="en-US" b="1" dirty="0" smtClean="0">
                <a:latin typeface="Tahoma" charset="0"/>
                <a:ea typeface="Tahoma" charset="0"/>
                <a:cs typeface="Tahoma" charset="0"/>
              </a:rPr>
              <a:t>Polycystic Ovarian disease (PCOD):</a:t>
            </a:r>
            <a:endParaRPr lang="en-US" b="1" dirty="0">
              <a:latin typeface="Tahoma" charset="0"/>
              <a:ea typeface="Tahoma" charset="0"/>
              <a:cs typeface="Tahoma" charset="0"/>
            </a:endParaRPr>
          </a:p>
          <a:p>
            <a:pPr marL="285750" indent="-285750">
              <a:buFont typeface="Wingdings" charset="2"/>
              <a:buChar char="Ø"/>
            </a:pP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Polycystic ovaries are characterized by:</a:t>
            </a:r>
          </a:p>
          <a:p>
            <a:pPr marL="800100" lvl="1" indent="-342900">
              <a:buFont typeface="+mj-lt"/>
              <a:buAutoNum type="arabicPeriod"/>
            </a:pPr>
            <a:r>
              <a:rPr lang="en-US" sz="1100" dirty="0" smtClean="0">
                <a:latin typeface="Tahoma" charset="0"/>
                <a:ea typeface="Tahoma" charset="0"/>
                <a:cs typeface="Tahoma" charset="0"/>
              </a:rPr>
              <a:t>Bilateral enlargement of ovaries by multiple small cysts.</a:t>
            </a:r>
          </a:p>
          <a:p>
            <a:pPr marL="800100" lvl="1" indent="-342900">
              <a:buFont typeface="+mj-lt"/>
              <a:buAutoNum type="arabicPeriod"/>
            </a:pPr>
            <a:r>
              <a:rPr lang="en-US" sz="1100" dirty="0" smtClean="0">
                <a:latin typeface="Tahoma" charset="0"/>
                <a:ea typeface="Tahoma" charset="0"/>
                <a:cs typeface="Tahoma" charset="0"/>
              </a:rPr>
              <a:t>Chronic anovulation. </a:t>
            </a:r>
            <a:r>
              <a:rPr lang="en-US" sz="1100" dirty="0" smtClean="0">
                <a:solidFill>
                  <a:schemeClr val="accent3">
                    <a:lumMod val="50000"/>
                  </a:schemeClr>
                </a:solidFill>
                <a:latin typeface="Tahoma" charset="0"/>
                <a:ea typeface="Tahoma" charset="0"/>
                <a:cs typeface="Tahoma" charset="0"/>
              </a:rPr>
              <a:t>Ovulation happens due to the sudden release of LH(surge) from the hypothalamus, it causes a transition from the proliferative phase of menstrual cycle (high estrogen) to the secretory phase (high progesterone). So chronic anovulation is when ovulation is not taking place anymore , because there is constant LH secretion . the </a:t>
            </a:r>
            <a:r>
              <a:rPr lang="en-US" sz="1100" dirty="0">
                <a:solidFill>
                  <a:schemeClr val="accent3">
                    <a:lumMod val="50000"/>
                  </a:schemeClr>
                </a:solidFill>
                <a:latin typeface="Tahoma" charset="0"/>
                <a:ea typeface="Tahoma" charset="0"/>
                <a:cs typeface="Tahoma" charset="0"/>
              </a:rPr>
              <a:t>proliferative phase is not </a:t>
            </a:r>
            <a:r>
              <a:rPr lang="en-US" sz="1100" dirty="0" smtClean="0">
                <a:solidFill>
                  <a:schemeClr val="accent3">
                    <a:lumMod val="50000"/>
                  </a:schemeClr>
                </a:solidFill>
                <a:latin typeface="Tahoma" charset="0"/>
                <a:ea typeface="Tahoma" charset="0"/>
                <a:cs typeface="Tahoma" charset="0"/>
              </a:rPr>
              <a:t>happening, there’s </a:t>
            </a:r>
            <a:r>
              <a:rPr lang="en-US" sz="1100" dirty="0">
                <a:solidFill>
                  <a:schemeClr val="accent3">
                    <a:lumMod val="50000"/>
                  </a:schemeClr>
                </a:solidFill>
                <a:latin typeface="Tahoma" charset="0"/>
                <a:ea typeface="Tahoma" charset="0"/>
                <a:cs typeface="Tahoma" charset="0"/>
              </a:rPr>
              <a:t>a constant high estrogen levels leading to signs and symptoms</a:t>
            </a:r>
            <a:r>
              <a:rPr lang="en-US" sz="1100" dirty="0" smtClean="0">
                <a:solidFill>
                  <a:schemeClr val="accent3">
                    <a:lumMod val="50000"/>
                  </a:schemeClr>
                </a:solidFill>
                <a:latin typeface="Tahoma" charset="0"/>
                <a:ea typeface="Tahoma" charset="0"/>
                <a:cs typeface="Tahoma" charset="0"/>
              </a:rPr>
              <a:t>.</a:t>
            </a:r>
            <a:endParaRPr lang="en-US" sz="1100" dirty="0" smtClean="0">
              <a:latin typeface="Tahoma" charset="0"/>
              <a:ea typeface="Tahoma" charset="0"/>
              <a:cs typeface="Tahoma" charset="0"/>
            </a:endParaRPr>
          </a:p>
          <a:p>
            <a:pPr marL="800100" lvl="1" indent="-342900">
              <a:buFont typeface="+mj-lt"/>
              <a:buAutoNum type="arabicPeriod"/>
            </a:pPr>
            <a:r>
              <a:rPr lang="en-US" sz="1100" dirty="0" smtClean="0">
                <a:latin typeface="Tahoma" charset="0"/>
                <a:ea typeface="Tahoma" charset="0"/>
                <a:cs typeface="Tahoma" charset="0"/>
              </a:rPr>
              <a:t>Clinical manifestations secondary to excessive production of estrogen and androgens (mainly androgens). </a:t>
            </a:r>
            <a:r>
              <a:rPr lang="en-US" sz="1100" dirty="0" smtClean="0">
                <a:solidFill>
                  <a:schemeClr val="accent3">
                    <a:lumMod val="50000"/>
                  </a:schemeClr>
                </a:solidFill>
                <a:latin typeface="Tahoma" charset="0"/>
                <a:ea typeface="Tahoma" charset="0"/>
                <a:cs typeface="Tahoma" charset="0"/>
              </a:rPr>
              <a:t>Anovulation also triggers the production of high levels of androgens (testosterone).</a:t>
            </a:r>
          </a:p>
          <a:p>
            <a:pPr marL="800100" lvl="1" indent="-342900">
              <a:buFont typeface="+mj-lt"/>
              <a:buAutoNum type="arabicPeriod"/>
            </a:pPr>
            <a:endParaRPr lang="en-US" sz="1100" dirty="0">
              <a:latin typeface="Tahoma" charset="0"/>
              <a:ea typeface="Tahoma" charset="0"/>
              <a:cs typeface="Tahoma" charset="0"/>
            </a:endParaRPr>
          </a:p>
          <a:p>
            <a:pPr marL="342900" indent="-342900">
              <a:buFont typeface="Wingdings" charset="2"/>
              <a:buChar char="Ø"/>
            </a:pPr>
            <a:r>
              <a:rPr lang="en-US" sz="1300" dirty="0" smtClean="0">
                <a:latin typeface="Tahoma" charset="0"/>
                <a:ea typeface="Tahoma" charset="0"/>
                <a:cs typeface="Tahoma" charset="0"/>
              </a:rPr>
              <a:t>The initial abnormality resulting in the syndrome is not known but is believed to be related to hypothalamic-pituitary dysfunction which leads to </a:t>
            </a:r>
            <a:r>
              <a:rPr lang="en-US" sz="1300" dirty="0" err="1" smtClean="0">
                <a:latin typeface="Tahoma" charset="0"/>
                <a:ea typeface="Tahoma" charset="0"/>
                <a:cs typeface="Tahoma" charset="0"/>
              </a:rPr>
              <a:t>oversecretion</a:t>
            </a:r>
            <a:r>
              <a:rPr lang="en-US" sz="1300" dirty="0" smtClean="0">
                <a:latin typeface="Tahoma" charset="0"/>
                <a:ea typeface="Tahoma" charset="0"/>
                <a:cs typeface="Tahoma" charset="0"/>
              </a:rPr>
              <a:t> of luteinizing hormone (LH). </a:t>
            </a:r>
            <a:r>
              <a:rPr lang="en-US" sz="1300" dirty="0" smtClean="0">
                <a:solidFill>
                  <a:schemeClr val="accent3">
                    <a:lumMod val="50000"/>
                  </a:schemeClr>
                </a:solidFill>
                <a:latin typeface="Tahoma" charset="0"/>
                <a:ea typeface="Tahoma" charset="0"/>
                <a:cs typeface="Tahoma" charset="0"/>
              </a:rPr>
              <a:t>So there’s no LH surge, it’s constantly high.</a:t>
            </a:r>
            <a:endParaRPr lang="en-US" sz="1300" dirty="0" smtClean="0">
              <a:latin typeface="Tahoma" charset="0"/>
              <a:ea typeface="Tahoma" charset="0"/>
              <a:cs typeface="Tahoma" charset="0"/>
            </a:endParaRPr>
          </a:p>
          <a:p>
            <a:pPr marL="342900" indent="-342900">
              <a:buFont typeface="Wingdings" charset="2"/>
              <a:buChar char="Ø"/>
            </a:pPr>
            <a:r>
              <a:rPr lang="en-US" sz="1300" dirty="0" smtClean="0">
                <a:latin typeface="Tahoma" charset="0"/>
                <a:ea typeface="Tahoma" charset="0"/>
                <a:cs typeface="Tahoma" charset="0"/>
              </a:rPr>
              <a:t>LH in turn stimulates the ovaries to produce excess androgens. While the secretion of follicular stimulating hormone (FSH) is inhibited </a:t>
            </a:r>
            <a:r>
              <a:rPr lang="en-US" sz="1300" dirty="0" smtClean="0">
                <a:solidFill>
                  <a:schemeClr val="accent3">
                    <a:lumMod val="50000"/>
                  </a:schemeClr>
                </a:solidFill>
                <a:latin typeface="Tahoma" charset="0"/>
                <a:ea typeface="Tahoma" charset="0"/>
                <a:cs typeface="Tahoma" charset="0"/>
              </a:rPr>
              <a:t>(the </a:t>
            </a:r>
            <a:r>
              <a:rPr lang="en-US" sz="1300" dirty="0" err="1" smtClean="0">
                <a:solidFill>
                  <a:schemeClr val="accent3">
                    <a:lumMod val="50000"/>
                  </a:schemeClr>
                </a:solidFill>
                <a:latin typeface="Tahoma" charset="0"/>
                <a:ea typeface="Tahoma" charset="0"/>
                <a:cs typeface="Tahoma" charset="0"/>
              </a:rPr>
              <a:t>graafian</a:t>
            </a:r>
            <a:r>
              <a:rPr lang="en-US" sz="1300" dirty="0" smtClean="0">
                <a:solidFill>
                  <a:schemeClr val="accent3">
                    <a:lumMod val="50000"/>
                  </a:schemeClr>
                </a:solidFill>
                <a:latin typeface="Tahoma" charset="0"/>
                <a:ea typeface="Tahoma" charset="0"/>
                <a:cs typeface="Tahoma" charset="0"/>
              </a:rPr>
              <a:t> follicle is not fully formed &gt; </a:t>
            </a:r>
            <a:r>
              <a:rPr lang="en-US" sz="1300" dirty="0" err="1" smtClean="0">
                <a:solidFill>
                  <a:schemeClr val="accent3">
                    <a:lumMod val="50000"/>
                  </a:schemeClr>
                </a:solidFill>
                <a:latin typeface="Tahoma" charset="0"/>
                <a:ea typeface="Tahoma" charset="0"/>
                <a:cs typeface="Tahoma" charset="0"/>
              </a:rPr>
              <a:t>supression</a:t>
            </a:r>
            <a:r>
              <a:rPr lang="en-US" sz="1300" dirty="0" smtClean="0">
                <a:solidFill>
                  <a:schemeClr val="accent3">
                    <a:lumMod val="50000"/>
                  </a:schemeClr>
                </a:solidFill>
                <a:latin typeface="Tahoma" charset="0"/>
                <a:ea typeface="Tahoma" charset="0"/>
                <a:cs typeface="Tahoma" charset="0"/>
              </a:rPr>
              <a:t> of ovulation&gt;</a:t>
            </a:r>
            <a:r>
              <a:rPr lang="en-US" sz="1300" dirty="0" err="1" smtClean="0">
                <a:solidFill>
                  <a:schemeClr val="accent3">
                    <a:lumMod val="50000"/>
                  </a:schemeClr>
                </a:solidFill>
                <a:latin typeface="Tahoma" charset="0"/>
                <a:ea typeface="Tahoma" charset="0"/>
                <a:cs typeface="Tahoma" charset="0"/>
              </a:rPr>
              <a:t>grafian</a:t>
            </a:r>
            <a:r>
              <a:rPr lang="en-US" sz="1300" dirty="0" smtClean="0">
                <a:solidFill>
                  <a:schemeClr val="accent3">
                    <a:lumMod val="50000"/>
                  </a:schemeClr>
                </a:solidFill>
                <a:latin typeface="Tahoma" charset="0"/>
                <a:ea typeface="Tahoma" charset="0"/>
                <a:cs typeface="Tahoma" charset="0"/>
              </a:rPr>
              <a:t> follicle becomes a cyst )</a:t>
            </a:r>
            <a:r>
              <a:rPr lang="en-US" sz="1300" dirty="0" smtClean="0">
                <a:latin typeface="Tahoma" charset="0"/>
                <a:ea typeface="Tahoma" charset="0"/>
                <a:cs typeface="Tahoma" charset="0"/>
              </a:rPr>
              <a:t>, leads to suppression of ovulation and formation of cystic follicles in the ovaries.</a:t>
            </a:r>
            <a:endParaRPr lang="en-US" sz="1300" dirty="0">
              <a:latin typeface="Tahoma" charset="0"/>
              <a:ea typeface="Tahoma" charset="0"/>
              <a:cs typeface="Tahoma" charset="0"/>
            </a:endParaRPr>
          </a:p>
          <a:p>
            <a:pPr marL="342900" indent="-342900">
              <a:buFont typeface="Wingdings" charset="2"/>
              <a:buChar char="Ø"/>
            </a:pPr>
            <a:r>
              <a:rPr lang="en-US" sz="1300" dirty="0" smtClean="0">
                <a:latin typeface="Tahoma" charset="0"/>
                <a:ea typeface="Tahoma" charset="0"/>
                <a:cs typeface="Tahoma" charset="0"/>
              </a:rPr>
              <a:t>Patients have:</a:t>
            </a:r>
          </a:p>
          <a:p>
            <a:pPr marL="800100" lvl="1" indent="-342900">
              <a:buFont typeface="+mj-lt"/>
              <a:buAutoNum type="arabicPeriod"/>
            </a:pPr>
            <a:r>
              <a:rPr lang="en-US" sz="1100" dirty="0" smtClean="0">
                <a:latin typeface="Tahoma" charset="0"/>
                <a:ea typeface="Tahoma" charset="0"/>
                <a:cs typeface="Tahoma" charset="0"/>
              </a:rPr>
              <a:t>High levels of LH. </a:t>
            </a:r>
            <a:r>
              <a:rPr lang="en-US" sz="1100" dirty="0" smtClean="0">
                <a:solidFill>
                  <a:schemeClr val="accent3">
                    <a:lumMod val="50000"/>
                  </a:schemeClr>
                </a:solidFill>
                <a:latin typeface="Tahoma" charset="0"/>
                <a:ea typeface="Tahoma" charset="0"/>
                <a:cs typeface="Tahoma" charset="0"/>
              </a:rPr>
              <a:t>Which stimulates the production of estrogen and androgens.</a:t>
            </a:r>
            <a:endParaRPr lang="en-US" sz="1100" dirty="0" smtClean="0">
              <a:latin typeface="Tahoma" charset="0"/>
              <a:ea typeface="Tahoma" charset="0"/>
              <a:cs typeface="Tahoma" charset="0"/>
            </a:endParaRPr>
          </a:p>
          <a:p>
            <a:pPr marL="800100" lvl="1" indent="-342900">
              <a:buFont typeface="+mj-lt"/>
              <a:buAutoNum type="arabicPeriod"/>
            </a:pPr>
            <a:r>
              <a:rPr lang="en-US" sz="1100" dirty="0" smtClean="0">
                <a:latin typeface="Tahoma" charset="0"/>
                <a:ea typeface="Tahoma" charset="0"/>
                <a:cs typeface="Tahoma" charset="0"/>
              </a:rPr>
              <a:t>Low FSH. </a:t>
            </a:r>
            <a:r>
              <a:rPr lang="en-US" sz="1100" dirty="0" smtClean="0">
                <a:solidFill>
                  <a:schemeClr val="accent3">
                    <a:lumMod val="50000"/>
                  </a:schemeClr>
                </a:solidFill>
                <a:latin typeface="Tahoma" charset="0"/>
                <a:ea typeface="Tahoma" charset="0"/>
                <a:cs typeface="Tahoma" charset="0"/>
              </a:rPr>
              <a:t>The follicles are not maturing &gt; they turn into cysts –instead of ovulation-.</a:t>
            </a:r>
            <a:endParaRPr lang="en-US" sz="1100" dirty="0" smtClean="0">
              <a:latin typeface="Tahoma" charset="0"/>
              <a:ea typeface="Tahoma" charset="0"/>
              <a:cs typeface="Tahoma" charset="0"/>
            </a:endParaRPr>
          </a:p>
          <a:p>
            <a:pPr marL="800100" lvl="1" indent="-342900">
              <a:buFont typeface="+mj-lt"/>
              <a:buAutoNum type="arabicPeriod"/>
            </a:pPr>
            <a:r>
              <a:rPr lang="en-US" sz="1100" dirty="0" smtClean="0">
                <a:latin typeface="Tahoma" charset="0"/>
                <a:ea typeface="Tahoma" charset="0"/>
                <a:cs typeface="Tahoma" charset="0"/>
              </a:rPr>
              <a:t>High testosterone,</a:t>
            </a:r>
          </a:p>
          <a:p>
            <a:pPr marL="800100" lvl="1" indent="-342900">
              <a:buFont typeface="+mj-lt"/>
              <a:buAutoNum type="arabicPeriod"/>
            </a:pPr>
            <a:r>
              <a:rPr lang="en-US" sz="1100" dirty="0" smtClean="0">
                <a:latin typeface="Tahoma" charset="0"/>
                <a:ea typeface="Tahoma" charset="0"/>
                <a:cs typeface="Tahoma" charset="0"/>
              </a:rPr>
              <a:t>High estrogen.</a:t>
            </a:r>
          </a:p>
          <a:p>
            <a:pPr marL="342900" indent="-342900">
              <a:buFont typeface="Wingdings" charset="2"/>
              <a:buChar char="Ø"/>
            </a:pPr>
            <a:r>
              <a:rPr lang="en-US" sz="1300" dirty="0" smtClean="0">
                <a:latin typeface="Tahoma" charset="0"/>
                <a:ea typeface="Tahoma" charset="0"/>
                <a:cs typeface="Tahoma" charset="0"/>
              </a:rPr>
              <a:t>Other names for this syndrome include polycystic ovarian syndrome and </a:t>
            </a:r>
            <a:r>
              <a:rPr lang="en-US" sz="1300" b="1" dirty="0" smtClean="0">
                <a:solidFill>
                  <a:srgbClr val="C00000"/>
                </a:solidFill>
                <a:latin typeface="Tahoma" charset="0"/>
                <a:ea typeface="Tahoma" charset="0"/>
                <a:cs typeface="Tahoma" charset="0"/>
              </a:rPr>
              <a:t>Stein-Leventhal syndrome</a:t>
            </a:r>
            <a:r>
              <a:rPr lang="en-US" sz="1300" b="1" dirty="0" smtClean="0">
                <a:latin typeface="Tahoma" charset="0"/>
                <a:ea typeface="Tahoma" charset="0"/>
                <a:cs typeface="Tahoma" charset="0"/>
              </a:rPr>
              <a:t>.</a:t>
            </a:r>
            <a:r>
              <a:rPr lang="en-US" sz="1300" b="1" dirty="0">
                <a:solidFill>
                  <a:srgbClr val="759239"/>
                </a:solidFill>
                <a:latin typeface="Tahoma" charset="0"/>
                <a:ea typeface="Tahoma" charset="0"/>
                <a:cs typeface="Tahoma" charset="0"/>
              </a:rPr>
              <a:t> </a:t>
            </a:r>
            <a:r>
              <a:rPr lang="en-US" sz="1100" dirty="0" smtClean="0">
                <a:solidFill>
                  <a:srgbClr val="759239"/>
                </a:solidFill>
                <a:latin typeface="Tahoma" charset="0"/>
                <a:ea typeface="Tahoma" charset="0"/>
                <a:cs typeface="Tahoma" charset="0"/>
              </a:rPr>
              <a:t>Every time she has a cycle she will have a cyst in the ovary </a:t>
            </a:r>
            <a:endParaRPr lang="en-US" sz="1100" dirty="0" smtClean="0">
              <a:latin typeface="Tahoma" charset="0"/>
              <a:ea typeface="Tahoma" charset="0"/>
              <a:cs typeface="Tahoma" charset="0"/>
            </a:endParaRPr>
          </a:p>
          <a:p>
            <a:pPr marL="342900" indent="-342900">
              <a:buFont typeface="Wingdings" charset="2"/>
              <a:buChar char="Ø"/>
            </a:pPr>
            <a:r>
              <a:rPr lang="en-US" sz="1300" dirty="0" smtClean="0">
                <a:latin typeface="Tahoma" charset="0"/>
                <a:ea typeface="Tahoma" charset="0"/>
                <a:cs typeface="Tahoma" charset="0"/>
              </a:rPr>
              <a:t>Clinical appearances:</a:t>
            </a:r>
          </a:p>
          <a:p>
            <a:r>
              <a:rPr lang="en-US" sz="1300" dirty="0" smtClean="0">
                <a:latin typeface="Tahoma" charset="0"/>
                <a:ea typeface="Tahoma" charset="0"/>
                <a:cs typeface="Tahoma" charset="0"/>
              </a:rPr>
              <a:t>Usually young women (between 15 and 30 years), present with:</a:t>
            </a:r>
          </a:p>
          <a:p>
            <a:pPr marL="800100" lvl="1" indent="-342900">
              <a:buFont typeface="+mj-lt"/>
              <a:buAutoNum type="arabicPeriod"/>
            </a:pPr>
            <a:r>
              <a:rPr lang="en-US" sz="1100" dirty="0" smtClean="0">
                <a:latin typeface="Tahoma" charset="0"/>
                <a:ea typeface="Tahoma" charset="0"/>
                <a:cs typeface="Tahoma" charset="0"/>
              </a:rPr>
              <a:t>Secondary amenorrhea with anovulation.</a:t>
            </a:r>
          </a:p>
          <a:p>
            <a:pPr marL="800100" lvl="1" indent="-342900">
              <a:buFont typeface="+mj-lt"/>
              <a:buAutoNum type="arabicPeriod"/>
            </a:pPr>
            <a:r>
              <a:rPr lang="en-US" sz="1100" dirty="0" err="1" smtClean="0">
                <a:latin typeface="Tahoma" charset="0"/>
                <a:ea typeface="Tahoma" charset="0"/>
                <a:cs typeface="Tahoma" charset="0"/>
              </a:rPr>
              <a:t>Oligomenorrhea</a:t>
            </a:r>
            <a:r>
              <a:rPr lang="en-US" sz="1100" dirty="0" smtClean="0">
                <a:latin typeface="Tahoma" charset="0"/>
                <a:ea typeface="Tahoma" charset="0"/>
                <a:cs typeface="Tahoma" charset="0"/>
              </a:rPr>
              <a:t> or irregular menses.</a:t>
            </a:r>
          </a:p>
          <a:p>
            <a:pPr marL="800100" lvl="1" indent="-342900">
              <a:buFont typeface="+mj-lt"/>
              <a:buAutoNum type="arabicPeriod"/>
            </a:pPr>
            <a:r>
              <a:rPr lang="en-US" sz="1100" dirty="0" smtClean="0">
                <a:latin typeface="Tahoma" charset="0"/>
                <a:ea typeface="Tahoma" charset="0"/>
                <a:cs typeface="Tahoma" charset="0"/>
              </a:rPr>
              <a:t>Infertility.</a:t>
            </a:r>
          </a:p>
          <a:p>
            <a:pPr marL="800100" lvl="1" indent="-342900">
              <a:buFont typeface="+mj-lt"/>
              <a:buAutoNum type="arabicPeriod"/>
            </a:pPr>
            <a:r>
              <a:rPr lang="en-US" sz="1100" dirty="0" smtClean="0">
                <a:latin typeface="Tahoma" charset="0"/>
                <a:ea typeface="Tahoma" charset="0"/>
                <a:cs typeface="Tahoma" charset="0"/>
              </a:rPr>
              <a:t>Hirsutism.</a:t>
            </a:r>
          </a:p>
          <a:p>
            <a:pPr marL="800100" lvl="1" indent="-342900">
              <a:buFont typeface="+mj-lt"/>
              <a:buAutoNum type="arabicPeriod"/>
            </a:pPr>
            <a:r>
              <a:rPr lang="en-US" sz="1100" dirty="0" err="1" smtClean="0">
                <a:latin typeface="Tahoma" charset="0"/>
                <a:ea typeface="Tahoma" charset="0"/>
                <a:cs typeface="Tahoma" charset="0"/>
              </a:rPr>
              <a:t>Virilism</a:t>
            </a:r>
            <a:r>
              <a:rPr lang="en-US" sz="1100" dirty="0" smtClean="0">
                <a:latin typeface="Tahoma" charset="0"/>
                <a:ea typeface="Tahoma" charset="0"/>
                <a:cs typeface="Tahoma" charset="0"/>
              </a:rPr>
              <a:t> due to increased androgenic (masculinizing) hormones – obesity.</a:t>
            </a:r>
          </a:p>
          <a:p>
            <a:pPr marL="800100" lvl="1" indent="-342900">
              <a:buFont typeface="+mj-lt"/>
              <a:buAutoNum type="arabicPeriod"/>
            </a:pPr>
            <a:r>
              <a:rPr lang="en-US" sz="1100" dirty="0" smtClean="0">
                <a:latin typeface="Tahoma" charset="0"/>
                <a:ea typeface="Tahoma" charset="0"/>
                <a:cs typeface="Tahoma" charset="0"/>
              </a:rPr>
              <a:t>Acne.</a:t>
            </a:r>
            <a:endParaRPr lang="en-US" sz="1100" dirty="0">
              <a:latin typeface="Tahoma" charset="0"/>
              <a:ea typeface="Tahoma" charset="0"/>
              <a:cs typeface="Tahoma" charset="0"/>
            </a:endParaRPr>
          </a:p>
          <a:p>
            <a:pPr marL="285750" indent="-285750">
              <a:buFont typeface="Wingdings" charset="2"/>
              <a:buChar char="Ø"/>
            </a:pPr>
            <a:endParaRPr lang="en-US" sz="1100" dirty="0">
              <a:solidFill>
                <a:schemeClr val="accent3">
                  <a:lumMod val="50000"/>
                </a:schemeClr>
              </a:solidFill>
              <a:latin typeface="Tahoma" charset="0"/>
              <a:ea typeface="Tahoma" charset="0"/>
              <a:cs typeface="Tahoma" charset="0"/>
            </a:endParaRPr>
          </a:p>
          <a:p>
            <a:pPr marL="285750" indent="-285750">
              <a:buFont typeface="Wingdings" charset="2"/>
              <a:buChar char="Ø"/>
            </a:pPr>
            <a:endParaRPr lang="en-US" sz="1100" b="1" dirty="0"/>
          </a:p>
        </p:txBody>
      </p:sp>
      <p:pic>
        <p:nvPicPr>
          <p:cNvPr id="17" name="Picture 16" descr="page3image2782514240">
            <a:extLst>
              <a:ext uri="{FF2B5EF4-FFF2-40B4-BE49-F238E27FC236}">
                <a16:creationId xmlns:a16="http://schemas.microsoft.com/office/drawing/2014/main" id="{03ABA122-A03F-2142-83FF-1D145F964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199" y="805726"/>
            <a:ext cx="1218323" cy="961504"/>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10"/>
          <p:cNvPicPr>
            <a:picLocks noChangeAspect="1"/>
          </p:cNvPicPr>
          <p:nvPr/>
        </p:nvPicPr>
        <p:blipFill>
          <a:blip r:embed="rId4">
            <a:extLst>
              <a:ext uri="{28A0092B-C50C-407E-A947-70E740481C1C}">
                <a14:useLocalDpi xmlns:a14="http://schemas.microsoft.com/office/drawing/2010/main" val="0"/>
              </a:ext>
            </a:extLst>
          </a:blip>
          <a:srcRect r="-150" b="53139"/>
          <a:stretch>
            <a:fillRect/>
          </a:stretch>
        </p:blipFill>
        <p:spPr>
          <a:xfrm>
            <a:off x="102477" y="7475645"/>
            <a:ext cx="3326524" cy="1035171"/>
          </a:xfrm>
          <a:prstGeom prst="rect">
            <a:avLst/>
          </a:prstGeom>
        </p:spPr>
      </p:pic>
      <p:pic>
        <p:nvPicPr>
          <p:cNvPr id="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2112" y="6083166"/>
            <a:ext cx="1493412" cy="100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9578" y="7475645"/>
            <a:ext cx="1680957" cy="103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262112" y="7475643"/>
            <a:ext cx="1493411" cy="1579457"/>
          </a:xfrm>
          <a:prstGeom prst="rect">
            <a:avLst/>
          </a:prstGeom>
        </p:spPr>
      </p:pic>
      <p:sp>
        <p:nvSpPr>
          <p:cNvPr id="2" name="TextBox 1"/>
          <p:cNvSpPr txBox="1"/>
          <p:nvPr/>
        </p:nvSpPr>
        <p:spPr>
          <a:xfrm>
            <a:off x="102477" y="8543836"/>
            <a:ext cx="5098058" cy="600164"/>
          </a:xfrm>
          <a:prstGeom prst="rect">
            <a:avLst/>
          </a:prstGeom>
          <a:noFill/>
        </p:spPr>
        <p:txBody>
          <a:bodyPr wrap="square" rtlCol="0">
            <a:spAutoFit/>
          </a:bodyPr>
          <a:lstStyle/>
          <a:p>
            <a:r>
              <a:rPr lang="en-US" sz="1100" dirty="0" smtClean="0">
                <a:latin typeface="Tahoma" charset="0"/>
                <a:ea typeface="Tahoma" charset="0"/>
                <a:cs typeface="Tahoma" charset="0"/>
              </a:rPr>
              <a:t>A: The ovarian surface reveals numerous nodular elevations of clear cysts.</a:t>
            </a:r>
          </a:p>
          <a:p>
            <a:r>
              <a:rPr lang="en-US" sz="1100" dirty="0" smtClean="0">
                <a:latin typeface="Tahoma" charset="0"/>
                <a:ea typeface="Tahoma" charset="0"/>
                <a:cs typeface="Tahoma" charset="0"/>
              </a:rPr>
              <a:t>B: Cut section shows several </a:t>
            </a:r>
            <a:r>
              <a:rPr lang="en-US" sz="1100" dirty="0" smtClean="0">
                <a:solidFill>
                  <a:srgbClr val="C00000"/>
                </a:solidFill>
                <a:latin typeface="Tahoma" charset="0"/>
                <a:ea typeface="Tahoma" charset="0"/>
                <a:cs typeface="Tahoma" charset="0"/>
              </a:rPr>
              <a:t>subcortical</a:t>
            </a:r>
            <a:r>
              <a:rPr lang="en-US" sz="1100" dirty="0" smtClean="0">
                <a:latin typeface="Tahoma" charset="0"/>
                <a:ea typeface="Tahoma" charset="0"/>
                <a:cs typeface="Tahoma" charset="0"/>
              </a:rPr>
              <a:t> cystic follicles in the ovary.</a:t>
            </a:r>
          </a:p>
          <a:p>
            <a:r>
              <a:rPr lang="en-US" sz="1100" dirty="0" smtClean="0">
                <a:latin typeface="Tahoma" charset="0"/>
                <a:ea typeface="Tahoma" charset="0"/>
                <a:cs typeface="Tahoma" charset="0"/>
              </a:rPr>
              <a:t>C: Cystic follicles seen in low-power microphotograph.</a:t>
            </a:r>
            <a:endParaRPr lang="en-US" sz="1100" dirty="0">
              <a:latin typeface="Tahoma" charset="0"/>
              <a:ea typeface="Tahoma" charset="0"/>
              <a:cs typeface="Tahoma" charset="0"/>
            </a:endParaRPr>
          </a:p>
        </p:txBody>
      </p:sp>
    </p:spTree>
    <p:extLst>
      <p:ext uri="{BB962C8B-B14F-4D97-AF65-F5344CB8AC3E}">
        <p14:creationId xmlns:p14="http://schemas.microsoft.com/office/powerpoint/2010/main" val="1270577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122007" y="215900"/>
            <a:ext cx="6653048" cy="8233023"/>
          </a:xfrm>
          <a:prstGeom prst="rect">
            <a:avLst/>
          </a:prstGeom>
          <a:noFill/>
        </p:spPr>
        <p:txBody>
          <a:bodyPr wrap="square" rtlCol="0">
            <a:spAutoFit/>
          </a:bodyPr>
          <a:lstStyle/>
          <a:p>
            <a:r>
              <a:rPr lang="en-US" b="1" dirty="0" smtClean="0">
                <a:latin typeface="Tahoma" charset="0"/>
                <a:ea typeface="Tahoma" charset="0"/>
                <a:cs typeface="Tahoma" charset="0"/>
              </a:rPr>
              <a:t>Polycystic Ovarian disease (PCOD):</a:t>
            </a:r>
          </a:p>
          <a:p>
            <a:endParaRPr lang="en-US" sz="1400" b="1" dirty="0" smtClean="0">
              <a:latin typeface="Tahoma" charset="0"/>
              <a:ea typeface="Tahoma" charset="0"/>
              <a:cs typeface="Tahoma" charset="0"/>
            </a:endParaRPr>
          </a:p>
          <a:p>
            <a:r>
              <a:rPr lang="en-US" sz="1400" u="sng" dirty="0" smtClean="0">
                <a:latin typeface="Tahoma" charset="0"/>
                <a:ea typeface="Tahoma" charset="0"/>
                <a:cs typeface="Tahoma" charset="0"/>
              </a:rPr>
              <a:t>Histology:</a:t>
            </a:r>
          </a:p>
          <a:p>
            <a:endParaRPr lang="en-US" sz="14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Ovaries:</a:t>
            </a:r>
            <a:endParaRPr lang="en-US" sz="1300" dirty="0">
              <a:latin typeface="Tahoma" charset="0"/>
              <a:ea typeface="Tahoma" charset="0"/>
              <a:cs typeface="Tahoma" charset="0"/>
            </a:endParaRPr>
          </a:p>
          <a:p>
            <a:pPr marL="742950" lvl="1" indent="-285750">
              <a:buFont typeface="Arial" charset="0"/>
              <a:buChar char="•"/>
            </a:pPr>
            <a:r>
              <a:rPr lang="en-US" sz="1200" dirty="0" smtClean="0">
                <a:latin typeface="Tahoma" charset="0"/>
                <a:ea typeface="Tahoma" charset="0"/>
                <a:cs typeface="Tahoma" charset="0"/>
              </a:rPr>
              <a:t>Ovaries are 2 times the normal size with many subcortical cysts measuring 0.5 to 1.5 cm in diameter. </a:t>
            </a:r>
            <a:r>
              <a:rPr lang="en-US" sz="1200" dirty="0" smtClean="0">
                <a:solidFill>
                  <a:schemeClr val="accent3">
                    <a:lumMod val="50000"/>
                  </a:schemeClr>
                </a:solidFill>
                <a:latin typeface="Tahoma" charset="0"/>
                <a:ea typeface="Tahoma" charset="0"/>
                <a:cs typeface="Tahoma" charset="0"/>
              </a:rPr>
              <a:t>If their size is &gt;2cm you have to think of another pathology.</a:t>
            </a:r>
          </a:p>
          <a:p>
            <a:pPr marL="742950" lvl="1" indent="-285750">
              <a:buFont typeface="Arial" charset="0"/>
              <a:buChar char="•"/>
            </a:pPr>
            <a:r>
              <a:rPr lang="en-US" sz="1200" dirty="0" smtClean="0">
                <a:latin typeface="Tahoma" charset="0"/>
                <a:ea typeface="Tahoma" charset="0"/>
                <a:cs typeface="Tahoma" charset="0"/>
              </a:rPr>
              <a:t>Microscopically: the outer portion of the cortex is thickened and fibrotic (cortical stromal fibrosis) with multiple cysts underneath. The follicular cysts usually have a prominent theca </a:t>
            </a:r>
            <a:r>
              <a:rPr lang="en-US" sz="1200" dirty="0" err="1" smtClean="0">
                <a:latin typeface="Tahoma" charset="0"/>
                <a:ea typeface="Tahoma" charset="0"/>
                <a:cs typeface="Tahoma" charset="0"/>
              </a:rPr>
              <a:t>interna</a:t>
            </a:r>
            <a:r>
              <a:rPr lang="en-US" sz="1200" dirty="0" smtClean="0">
                <a:latin typeface="Tahoma" charset="0"/>
                <a:ea typeface="Tahoma" charset="0"/>
                <a:cs typeface="Tahoma" charset="0"/>
              </a:rPr>
              <a:t> layer.</a:t>
            </a:r>
          </a:p>
          <a:p>
            <a:pPr marL="742950" lvl="1" indent="-285750">
              <a:buFont typeface="Arial" charset="0"/>
              <a:buChar char="•"/>
            </a:pPr>
            <a:r>
              <a:rPr lang="en-US" sz="1200" dirty="0" smtClean="0">
                <a:solidFill>
                  <a:srgbClr val="C00000"/>
                </a:solidFill>
                <a:latin typeface="Tahoma" charset="0"/>
                <a:ea typeface="Tahoma" charset="0"/>
                <a:cs typeface="Tahoma" charset="0"/>
              </a:rPr>
              <a:t>Corpora </a:t>
            </a:r>
            <a:r>
              <a:rPr lang="en-US" sz="1200" dirty="0" err="1" smtClean="0">
                <a:solidFill>
                  <a:srgbClr val="C00000"/>
                </a:solidFill>
                <a:latin typeface="Tahoma" charset="0"/>
                <a:ea typeface="Tahoma" charset="0"/>
                <a:cs typeface="Tahoma" charset="0"/>
              </a:rPr>
              <a:t>lutea</a:t>
            </a:r>
            <a:r>
              <a:rPr lang="en-US" sz="1200" dirty="0" smtClean="0">
                <a:solidFill>
                  <a:srgbClr val="C00000"/>
                </a:solidFill>
                <a:latin typeface="Tahoma" charset="0"/>
                <a:ea typeface="Tahoma" charset="0"/>
                <a:cs typeface="Tahoma" charset="0"/>
              </a:rPr>
              <a:t> are frequently absent </a:t>
            </a:r>
            <a:r>
              <a:rPr lang="en-US" sz="1200" dirty="0" smtClean="0">
                <a:latin typeface="Tahoma" charset="0"/>
                <a:ea typeface="Tahoma" charset="0"/>
                <a:cs typeface="Tahoma" charset="0"/>
              </a:rPr>
              <a:t>(because there’s no ovulation, women with PCOD have </a:t>
            </a:r>
            <a:r>
              <a:rPr lang="en-US" sz="1200" dirty="0" err="1" smtClean="0">
                <a:latin typeface="Tahoma" charset="0"/>
                <a:ea typeface="Tahoma" charset="0"/>
                <a:cs typeface="Tahoma" charset="0"/>
              </a:rPr>
              <a:t>anovulatory</a:t>
            </a:r>
            <a:r>
              <a:rPr lang="en-US" sz="1200" dirty="0" smtClean="0">
                <a:latin typeface="Tahoma" charset="0"/>
                <a:ea typeface="Tahoma" charset="0"/>
                <a:cs typeface="Tahoma" charset="0"/>
              </a:rPr>
              <a:t> cycles).</a:t>
            </a:r>
          </a:p>
          <a:p>
            <a:pPr marL="742950" lvl="1" indent="-285750">
              <a:buFont typeface="Arial" charset="0"/>
              <a:buChar char="•"/>
            </a:pPr>
            <a:endParaRPr lang="en-US" sz="1200" dirty="0"/>
          </a:p>
          <a:p>
            <a:pPr marL="285750" indent="-285750">
              <a:buFont typeface="Wingdings" charset="2"/>
              <a:buChar char="Ø"/>
            </a:pPr>
            <a:r>
              <a:rPr lang="en-US" sz="1300" dirty="0" smtClean="0">
                <a:latin typeface="Tahoma" charset="0"/>
                <a:ea typeface="Tahoma" charset="0"/>
                <a:cs typeface="Tahoma" charset="0"/>
              </a:rPr>
              <a:t>Endometrium:</a:t>
            </a:r>
            <a:endParaRPr lang="en-US" sz="1200" dirty="0">
              <a:latin typeface="Tahoma" charset="0"/>
              <a:ea typeface="Tahoma" charset="0"/>
              <a:cs typeface="Tahoma" charset="0"/>
            </a:endParaRPr>
          </a:p>
          <a:p>
            <a:r>
              <a:rPr lang="en-US" sz="1300" dirty="0" smtClean="0">
                <a:latin typeface="Tahoma" charset="0"/>
                <a:ea typeface="Tahoma" charset="0"/>
                <a:cs typeface="Tahoma" charset="0"/>
              </a:rPr>
              <a:t>Chronic anovulation </a:t>
            </a:r>
            <a:r>
              <a:rPr lang="en-US" sz="1300" dirty="0" smtClean="0">
                <a:latin typeface="Tahoma" charset="0"/>
                <a:ea typeface="Tahoma" charset="0"/>
                <a:cs typeface="Tahoma" charset="0"/>
                <a:sym typeface="Wingdings" pitchFamily="2" charset="2"/>
              </a:rPr>
              <a:t> Unopposed estrogen  Leads to a hyper estrogenic state  Endometrium may develop estrogen associated hyperplasia and show any of the following:</a:t>
            </a:r>
          </a:p>
          <a:p>
            <a:pPr marL="742950" lvl="1" indent="-285750">
              <a:buFont typeface="+mj-lt"/>
              <a:buAutoNum type="arabicPeriod"/>
            </a:pPr>
            <a:r>
              <a:rPr lang="en-US" sz="1200" dirty="0" smtClean="0">
                <a:latin typeface="Tahoma" charset="0"/>
                <a:ea typeface="Tahoma" charset="0"/>
                <a:cs typeface="Tahoma" charset="0"/>
              </a:rPr>
              <a:t>Simple with or without </a:t>
            </a:r>
            <a:r>
              <a:rPr lang="en-US" sz="1200" dirty="0" err="1" smtClean="0">
                <a:latin typeface="Tahoma" charset="0"/>
                <a:ea typeface="Tahoma" charset="0"/>
                <a:cs typeface="Tahoma" charset="0"/>
              </a:rPr>
              <a:t>atypia</a:t>
            </a:r>
            <a:r>
              <a:rPr lang="en-US" sz="1200" dirty="0" smtClean="0">
                <a:latin typeface="Tahoma" charset="0"/>
                <a:ea typeface="Tahoma" charset="0"/>
                <a:cs typeface="Tahoma" charset="0"/>
              </a:rPr>
              <a:t>.</a:t>
            </a:r>
          </a:p>
          <a:p>
            <a:pPr marL="742950" lvl="1" indent="-285750">
              <a:buFont typeface="+mj-lt"/>
              <a:buAutoNum type="arabicPeriod"/>
            </a:pPr>
            <a:r>
              <a:rPr lang="en-US" sz="1200" dirty="0" smtClean="0">
                <a:latin typeface="Tahoma" charset="0"/>
                <a:ea typeface="Tahoma" charset="0"/>
                <a:cs typeface="Tahoma" charset="0"/>
              </a:rPr>
              <a:t>Complex hyperplasia, with or without </a:t>
            </a:r>
            <a:r>
              <a:rPr lang="en-US" sz="1200" dirty="0" err="1" smtClean="0">
                <a:latin typeface="Tahoma" charset="0"/>
                <a:ea typeface="Tahoma" charset="0"/>
                <a:cs typeface="Tahoma" charset="0"/>
              </a:rPr>
              <a:t>atypia</a:t>
            </a:r>
            <a:r>
              <a:rPr lang="en-US" sz="1200" dirty="0" smtClean="0">
                <a:latin typeface="Tahoma" charset="0"/>
                <a:ea typeface="Tahoma" charset="0"/>
                <a:cs typeface="Tahoma" charset="0"/>
              </a:rPr>
              <a:t>.</a:t>
            </a:r>
          </a:p>
          <a:p>
            <a:pPr marL="742950" lvl="1" indent="-285750">
              <a:buFont typeface="+mj-lt"/>
              <a:buAutoNum type="arabicPeriod"/>
            </a:pPr>
            <a:r>
              <a:rPr lang="en-US" sz="1200" dirty="0" smtClean="0">
                <a:latin typeface="Tahoma" charset="0"/>
                <a:ea typeface="Tahoma" charset="0"/>
                <a:cs typeface="Tahoma" charset="0"/>
              </a:rPr>
              <a:t>Endometrial carcinoma.</a:t>
            </a:r>
          </a:p>
          <a:p>
            <a:pPr marL="742950" lvl="1" indent="-285750">
              <a:buFont typeface="+mj-lt"/>
              <a:buAutoNum type="arabicPeriod"/>
            </a:pPr>
            <a:endParaRPr lang="en-US" sz="1200" dirty="0">
              <a:latin typeface="Tahoma" charset="0"/>
              <a:ea typeface="Tahoma" charset="0"/>
              <a:cs typeface="Tahoma" charset="0"/>
            </a:endParaRPr>
          </a:p>
          <a:p>
            <a:pPr marL="171450" indent="-171450">
              <a:buFont typeface="Wingdings" charset="2"/>
              <a:buChar char="Ø"/>
            </a:pPr>
            <a:r>
              <a:rPr lang="en-US" sz="1300" dirty="0" smtClean="0">
                <a:latin typeface="Tahoma" charset="0"/>
                <a:ea typeface="Tahoma" charset="0"/>
                <a:cs typeface="Tahoma" charset="0"/>
              </a:rPr>
              <a:t>Women with PCOD are at risk for the following:</a:t>
            </a:r>
          </a:p>
          <a:p>
            <a:pPr marL="685800" lvl="1" indent="-228600">
              <a:buFont typeface="+mj-lt"/>
              <a:buAutoNum type="arabicPeriod"/>
            </a:pPr>
            <a:r>
              <a:rPr lang="en-US" sz="1200" dirty="0" smtClean="0">
                <a:latin typeface="Tahoma" charset="0"/>
                <a:ea typeface="Tahoma" charset="0"/>
                <a:cs typeface="Tahoma" charset="0"/>
              </a:rPr>
              <a:t>Endometrial hyperplasia and endometrial cancer.</a:t>
            </a:r>
          </a:p>
          <a:p>
            <a:pPr marL="685800" lvl="1" indent="-228600">
              <a:buFont typeface="+mj-lt"/>
              <a:buAutoNum type="arabicPeriod"/>
            </a:pPr>
            <a:r>
              <a:rPr lang="en-US" sz="1200" dirty="0" smtClean="0">
                <a:latin typeface="Tahoma" charset="0"/>
                <a:ea typeface="Tahoma" charset="0"/>
                <a:cs typeface="Tahoma" charset="0"/>
              </a:rPr>
              <a:t>Insulin resistance/type 2 diabetes.</a:t>
            </a:r>
          </a:p>
          <a:p>
            <a:pPr marL="685800" lvl="1" indent="-228600">
              <a:buFont typeface="+mj-lt"/>
              <a:buAutoNum type="arabicPeriod"/>
            </a:pPr>
            <a:r>
              <a:rPr lang="en-US" sz="1200" dirty="0" smtClean="0">
                <a:latin typeface="Tahoma" charset="0"/>
                <a:ea typeface="Tahoma" charset="0"/>
                <a:cs typeface="Tahoma" charset="0"/>
              </a:rPr>
              <a:t>High blood pressure.</a:t>
            </a:r>
          </a:p>
          <a:p>
            <a:pPr marL="685800" lvl="1" indent="-228600">
              <a:buFont typeface="+mj-lt"/>
              <a:buAutoNum type="arabicPeriod"/>
            </a:pPr>
            <a:r>
              <a:rPr lang="en-US" sz="1200" dirty="0" smtClean="0">
                <a:latin typeface="Tahoma" charset="0"/>
                <a:ea typeface="Tahoma" charset="0"/>
                <a:cs typeface="Tahoma" charset="0"/>
              </a:rPr>
              <a:t>Depression/Anxiety.</a:t>
            </a:r>
          </a:p>
          <a:p>
            <a:pPr marL="685800" lvl="1" indent="-228600">
              <a:buFont typeface="+mj-lt"/>
              <a:buAutoNum type="arabicPeriod"/>
            </a:pPr>
            <a:r>
              <a:rPr lang="en-US" sz="1200" dirty="0" smtClean="0">
                <a:latin typeface="Tahoma" charset="0"/>
                <a:ea typeface="Tahoma" charset="0"/>
                <a:cs typeface="Tahoma" charset="0"/>
              </a:rPr>
              <a:t>Dyslipidemia.</a:t>
            </a:r>
          </a:p>
          <a:p>
            <a:pPr marL="685800" lvl="1" indent="-228600">
              <a:buFont typeface="+mj-lt"/>
              <a:buAutoNum type="arabicPeriod"/>
            </a:pPr>
            <a:r>
              <a:rPr lang="en-US" sz="1200" dirty="0" smtClean="0">
                <a:latin typeface="Tahoma" charset="0"/>
                <a:ea typeface="Tahoma" charset="0"/>
                <a:cs typeface="Tahoma" charset="0"/>
              </a:rPr>
              <a:t>Cardiovascular disease.</a:t>
            </a:r>
          </a:p>
          <a:p>
            <a:pPr marL="685800" lvl="1" indent="-228600">
              <a:buFont typeface="+mj-lt"/>
              <a:buAutoNum type="arabicPeriod"/>
            </a:pPr>
            <a:r>
              <a:rPr lang="en-US" sz="1200" dirty="0" smtClean="0">
                <a:latin typeface="Tahoma" charset="0"/>
                <a:ea typeface="Tahoma" charset="0"/>
                <a:cs typeface="Tahoma" charset="0"/>
              </a:rPr>
              <a:t>Strokes.</a:t>
            </a:r>
          </a:p>
          <a:p>
            <a:pPr marL="685800" lvl="1" indent="-228600">
              <a:buFont typeface="+mj-lt"/>
              <a:buAutoNum type="arabicPeriod"/>
            </a:pPr>
            <a:r>
              <a:rPr lang="en-US" sz="1200" dirty="0" smtClean="0">
                <a:latin typeface="Tahoma" charset="0"/>
                <a:ea typeface="Tahoma" charset="0"/>
                <a:cs typeface="Tahoma" charset="0"/>
              </a:rPr>
              <a:t>Weight gain.</a:t>
            </a:r>
          </a:p>
          <a:p>
            <a:pPr marL="685800" lvl="1" indent="-228600">
              <a:buFont typeface="+mj-lt"/>
              <a:buAutoNum type="arabicPeriod"/>
            </a:pPr>
            <a:r>
              <a:rPr lang="en-US" sz="1200" dirty="0" smtClean="0">
                <a:latin typeface="Tahoma" charset="0"/>
                <a:ea typeface="Tahoma" charset="0"/>
                <a:cs typeface="Tahoma" charset="0"/>
              </a:rPr>
              <a:t>Miscarriage.</a:t>
            </a:r>
          </a:p>
          <a:p>
            <a:pPr marL="685800" lvl="1" indent="-228600">
              <a:buFont typeface="+mj-lt"/>
              <a:buAutoNum type="arabicPeriod"/>
            </a:pPr>
            <a:r>
              <a:rPr lang="en-US" sz="1200" dirty="0" err="1" smtClean="0">
                <a:latin typeface="Tahoma" charset="0"/>
                <a:ea typeface="Tahoma" charset="0"/>
                <a:cs typeface="Tahoma" charset="0"/>
              </a:rPr>
              <a:t>Acanthosis</a:t>
            </a:r>
            <a:r>
              <a:rPr lang="en-US" sz="1200" dirty="0" smtClean="0">
                <a:latin typeface="Tahoma" charset="0"/>
                <a:ea typeface="Tahoma" charset="0"/>
                <a:cs typeface="Tahoma" charset="0"/>
              </a:rPr>
              <a:t> </a:t>
            </a:r>
            <a:r>
              <a:rPr lang="en-US" sz="1200" dirty="0" err="1" smtClean="0">
                <a:latin typeface="Tahoma" charset="0"/>
                <a:ea typeface="Tahoma" charset="0"/>
                <a:cs typeface="Tahoma" charset="0"/>
              </a:rPr>
              <a:t>nigricans</a:t>
            </a:r>
            <a:r>
              <a:rPr lang="en-US" sz="1200" dirty="0" smtClean="0">
                <a:latin typeface="Tahoma" charset="0"/>
                <a:ea typeface="Tahoma" charset="0"/>
                <a:cs typeface="Tahoma" charset="0"/>
              </a:rPr>
              <a:t> (patches of darkened skin under the arms, in the groin area, on the back of the neck).</a:t>
            </a:r>
          </a:p>
          <a:p>
            <a:pPr marL="685800" lvl="1" indent="-228600">
              <a:buFont typeface="+mj-lt"/>
              <a:buAutoNum type="arabicPeriod"/>
            </a:pPr>
            <a:r>
              <a:rPr lang="en-US" sz="1200" dirty="0" smtClean="0">
                <a:latin typeface="Tahoma" charset="0"/>
                <a:ea typeface="Tahoma" charset="0"/>
                <a:cs typeface="Tahoma" charset="0"/>
              </a:rPr>
              <a:t>Autoimmune thyroiditis.</a:t>
            </a:r>
          </a:p>
          <a:p>
            <a:pPr marL="685800" lvl="1" indent="-228600">
              <a:buFont typeface="+mj-lt"/>
              <a:buAutoNum type="arabicPeriod"/>
            </a:pPr>
            <a:endParaRPr lang="en-US" sz="1200" dirty="0">
              <a:latin typeface="Tahoma" charset="0"/>
              <a:ea typeface="Tahoma" charset="0"/>
              <a:cs typeface="Tahoma" charset="0"/>
            </a:endParaRPr>
          </a:p>
          <a:p>
            <a:pPr marL="228600" indent="-228600">
              <a:buFont typeface="Wingdings" charset="2"/>
              <a:buChar char="Ø"/>
            </a:pPr>
            <a:r>
              <a:rPr lang="en-US" sz="1300" dirty="0" smtClean="0">
                <a:latin typeface="Tahoma" charset="0"/>
                <a:ea typeface="Tahoma" charset="0"/>
                <a:cs typeface="Tahoma" charset="0"/>
              </a:rPr>
              <a:t>Treatment:</a:t>
            </a:r>
          </a:p>
          <a:p>
            <a:pPr marL="285750" indent="-285750">
              <a:buFont typeface="Courier New" charset="0"/>
              <a:buChar char="o"/>
            </a:pPr>
            <a:r>
              <a:rPr lang="en-US" sz="1300" dirty="0" smtClean="0">
                <a:latin typeface="Tahoma" charset="0"/>
                <a:ea typeface="Tahoma" charset="0"/>
                <a:cs typeface="Tahoma" charset="0"/>
              </a:rPr>
              <a:t>Treatment with drugs that either induce ovulation (clomiphene or </a:t>
            </a:r>
            <a:r>
              <a:rPr lang="en-US" sz="1300" dirty="0" err="1" smtClean="0">
                <a:latin typeface="Tahoma" charset="0"/>
                <a:ea typeface="Tahoma" charset="0"/>
                <a:cs typeface="Tahoma" charset="0"/>
              </a:rPr>
              <a:t>hCG</a:t>
            </a:r>
            <a:r>
              <a:rPr lang="en-US" sz="1300" dirty="0" smtClean="0">
                <a:latin typeface="Tahoma" charset="0"/>
                <a:ea typeface="Tahoma" charset="0"/>
                <a:cs typeface="Tahoma" charset="0"/>
              </a:rPr>
              <a:t>) or regulate the menstrual cycle and restores fertility.</a:t>
            </a:r>
          </a:p>
          <a:p>
            <a:pPr marL="285750" indent="-285750">
              <a:buFont typeface="Courier New" charset="0"/>
              <a:buChar char="o"/>
            </a:pPr>
            <a:r>
              <a:rPr lang="en-US" sz="1300" dirty="0" smtClean="0">
                <a:latin typeface="Tahoma" charset="0"/>
                <a:ea typeface="Tahoma" charset="0"/>
                <a:cs typeface="Tahoma" charset="0"/>
              </a:rPr>
              <a:t>Reduction of ovarian volume by wedge resection of the ovaries is also successful in initiating ovulation and restoring fertility.</a:t>
            </a:r>
          </a:p>
          <a:p>
            <a:pPr marL="285750" indent="-285750">
              <a:buFont typeface="Courier New" charset="0"/>
              <a:buChar char="o"/>
            </a:pPr>
            <a:r>
              <a:rPr lang="en-US" sz="1300" dirty="0" smtClean="0">
                <a:latin typeface="Tahoma" charset="0"/>
                <a:ea typeface="Tahoma" charset="0"/>
                <a:cs typeface="Tahoma" charset="0"/>
              </a:rPr>
              <a:t>The endometrial changes usually regress once ovulation is achieved. </a:t>
            </a:r>
            <a:endParaRPr lang="en-US" sz="1300" dirty="0">
              <a:latin typeface="Tahoma" charset="0"/>
              <a:ea typeface="Tahoma" charset="0"/>
              <a:cs typeface="Tahoma" charset="0"/>
            </a:endParaRPr>
          </a:p>
        </p:txBody>
      </p:sp>
      <p:pic>
        <p:nvPicPr>
          <p:cNvPr id="14" name="Picture 9" descr="page6image2812587904">
            <a:extLst>
              <a:ext uri="{FF2B5EF4-FFF2-40B4-BE49-F238E27FC236}">
                <a16:creationId xmlns:a16="http://schemas.microsoft.com/office/drawing/2014/main" id="{BB3064E3-A642-C545-9C5A-488554132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140" y="59072"/>
            <a:ext cx="2177915" cy="125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3" name="TextBox 12"/>
          <p:cNvSpPr txBox="1"/>
          <p:nvPr/>
        </p:nvSpPr>
        <p:spPr>
          <a:xfrm>
            <a:off x="0" y="139685"/>
            <a:ext cx="6858000" cy="587853"/>
          </a:xfrm>
          <a:prstGeom prst="rect">
            <a:avLst/>
          </a:prstGeom>
          <a:solidFill>
            <a:schemeClr val="accent4">
              <a:lumMod val="40000"/>
              <a:lumOff val="60000"/>
            </a:schemeClr>
          </a:solidFill>
        </p:spPr>
        <p:txBody>
          <a:bodyPr wrap="square" rtlCol="0">
            <a:spAutoFit/>
          </a:bodyPr>
          <a:lstStyle/>
          <a:p>
            <a:pPr marL="285750" marR="0" indent="-285750">
              <a:lnSpc>
                <a:spcPct val="115000"/>
              </a:lnSpc>
              <a:spcBef>
                <a:spcPts val="0"/>
              </a:spcBef>
              <a:spcAft>
                <a:spcPts val="1000"/>
              </a:spcAft>
              <a:buFont typeface="Wingdings" charset="2"/>
              <a:buChar char="ü"/>
            </a:pPr>
            <a:r>
              <a:rPr lang="en-US" sz="1400" dirty="0">
                <a:latin typeface="Tahoma"/>
                <a:ea typeface="Calibri"/>
                <a:cs typeface="Tahoma"/>
              </a:rPr>
              <a:t>Know the </a:t>
            </a:r>
            <a:r>
              <a:rPr lang="en-US" sz="1400" dirty="0" err="1">
                <a:latin typeface="Tahoma"/>
                <a:ea typeface="Calibri"/>
                <a:cs typeface="Tahoma"/>
              </a:rPr>
              <a:t>clinicopathologic</a:t>
            </a:r>
            <a:r>
              <a:rPr lang="en-US" sz="1400" dirty="0">
                <a:latin typeface="Tahoma"/>
                <a:ea typeface="Calibri"/>
                <a:cs typeface="Tahoma"/>
              </a:rPr>
              <a:t> features of endometriosis with special emphasis on: definition, typical sites and theories behind its pathogenesis.</a:t>
            </a:r>
          </a:p>
        </p:txBody>
      </p:sp>
      <p:sp>
        <p:nvSpPr>
          <p:cNvPr id="11" name="TextBox 10"/>
          <p:cNvSpPr txBox="1"/>
          <p:nvPr/>
        </p:nvSpPr>
        <p:spPr>
          <a:xfrm>
            <a:off x="102476" y="996174"/>
            <a:ext cx="6653048" cy="7048083"/>
          </a:xfrm>
          <a:prstGeom prst="rect">
            <a:avLst/>
          </a:prstGeom>
          <a:noFill/>
        </p:spPr>
        <p:txBody>
          <a:bodyPr wrap="square" rtlCol="0">
            <a:spAutoFit/>
          </a:bodyPr>
          <a:lstStyle/>
          <a:p>
            <a:r>
              <a:rPr lang="en-US" b="1" dirty="0" smtClean="0">
                <a:latin typeface="Tahoma" charset="0"/>
                <a:ea typeface="Tahoma" charset="0"/>
                <a:cs typeface="Tahoma" charset="0"/>
              </a:rPr>
              <a:t>Endometriosis:</a:t>
            </a: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Normally, endometrial glands and endometrial </a:t>
            </a:r>
            <a:r>
              <a:rPr lang="en-US" sz="1300" dirty="0" err="1" smtClean="0">
                <a:latin typeface="Tahoma" charset="0"/>
                <a:ea typeface="Tahoma" charset="0"/>
                <a:cs typeface="Tahoma" charset="0"/>
              </a:rPr>
              <a:t>stroma</a:t>
            </a:r>
            <a:r>
              <a:rPr lang="en-US" sz="1300" dirty="0" smtClean="0">
                <a:latin typeface="Tahoma" charset="0"/>
                <a:ea typeface="Tahoma" charset="0"/>
                <a:cs typeface="Tahoma" charset="0"/>
              </a:rPr>
              <a:t> are found in the endometrium of the uterus.</a:t>
            </a:r>
          </a:p>
          <a:p>
            <a:pPr marL="285750" indent="-285750">
              <a:buFont typeface="Wingdings" charset="2"/>
              <a:buChar char="Ø"/>
            </a:pPr>
            <a:r>
              <a:rPr lang="en-US" sz="1300" dirty="0" smtClean="0">
                <a:latin typeface="Tahoma" charset="0"/>
                <a:ea typeface="Tahoma" charset="0"/>
                <a:cs typeface="Tahoma" charset="0"/>
              </a:rPr>
              <a:t>Endometriosis is the presence of </a:t>
            </a:r>
            <a:r>
              <a:rPr lang="en-US" sz="1300" dirty="0" smtClean="0">
                <a:solidFill>
                  <a:srgbClr val="C00000"/>
                </a:solidFill>
                <a:latin typeface="Tahoma" charset="0"/>
                <a:ea typeface="Tahoma" charset="0"/>
                <a:cs typeface="Tahoma" charset="0"/>
              </a:rPr>
              <a:t>ectopic endometrial glands and </a:t>
            </a:r>
            <a:r>
              <a:rPr lang="en-US" sz="1300" dirty="0" err="1" smtClean="0">
                <a:solidFill>
                  <a:srgbClr val="C00000"/>
                </a:solidFill>
                <a:latin typeface="Tahoma" charset="0"/>
                <a:ea typeface="Tahoma" charset="0"/>
                <a:cs typeface="Tahoma" charset="0"/>
              </a:rPr>
              <a:t>stroma</a:t>
            </a:r>
            <a:r>
              <a:rPr lang="en-US" sz="1300" dirty="0" smtClean="0">
                <a:solidFill>
                  <a:srgbClr val="C00000"/>
                </a:solidFill>
                <a:latin typeface="Tahoma" charset="0"/>
                <a:ea typeface="Tahoma" charset="0"/>
                <a:cs typeface="Tahoma" charset="0"/>
              </a:rPr>
              <a:t> </a:t>
            </a:r>
            <a:r>
              <a:rPr lang="en-US" sz="1300" b="1" dirty="0" smtClean="0">
                <a:solidFill>
                  <a:srgbClr val="C00000"/>
                </a:solidFill>
                <a:latin typeface="Tahoma" charset="0"/>
                <a:ea typeface="Tahoma" charset="0"/>
                <a:cs typeface="Tahoma" charset="0"/>
              </a:rPr>
              <a:t>outside the uterus.</a:t>
            </a:r>
          </a:p>
          <a:p>
            <a:pPr marL="285750" indent="-285750">
              <a:buFont typeface="Wingdings" charset="2"/>
              <a:buChar char="Ø"/>
            </a:pPr>
            <a:r>
              <a:rPr lang="en-US" sz="1300" dirty="0" smtClean="0">
                <a:latin typeface="Tahoma" charset="0"/>
                <a:ea typeface="Tahoma" charset="0"/>
                <a:cs typeface="Tahoma" charset="0"/>
              </a:rPr>
              <a:t>Endometriosis is usually found in the </a:t>
            </a:r>
            <a:r>
              <a:rPr lang="en-US" sz="1300" b="1" dirty="0" smtClean="0">
                <a:latin typeface="Tahoma" charset="0"/>
                <a:ea typeface="Tahoma" charset="0"/>
                <a:cs typeface="Tahoma" charset="0"/>
              </a:rPr>
              <a:t>peritoneal surface </a:t>
            </a:r>
            <a:r>
              <a:rPr lang="en-US" sz="1300" dirty="0" smtClean="0">
                <a:latin typeface="Tahoma" charset="0"/>
                <a:ea typeface="Tahoma" charset="0"/>
                <a:cs typeface="Tahoma" charset="0"/>
              </a:rPr>
              <a:t>of the reproductive organs and adjacent </a:t>
            </a:r>
            <a:r>
              <a:rPr lang="en-US" sz="1300" b="1" dirty="0" smtClean="0">
                <a:latin typeface="Tahoma" charset="0"/>
                <a:ea typeface="Tahoma" charset="0"/>
                <a:cs typeface="Tahoma" charset="0"/>
              </a:rPr>
              <a:t>pelvic organs.</a:t>
            </a:r>
            <a:r>
              <a:rPr lang="en-US" sz="1300" dirty="0" smtClean="0">
                <a:latin typeface="Tahoma" charset="0"/>
                <a:ea typeface="Tahoma" charset="0"/>
                <a:cs typeface="Tahoma" charset="0"/>
              </a:rPr>
              <a:t> The most frequent locations are:</a:t>
            </a:r>
          </a:p>
          <a:p>
            <a:pPr marL="742950" lvl="1" indent="-285750">
              <a:buFont typeface="Arial" charset="0"/>
              <a:buChar char="•"/>
            </a:pPr>
            <a:r>
              <a:rPr lang="en-US" sz="1200" dirty="0" smtClean="0">
                <a:solidFill>
                  <a:srgbClr val="C00000"/>
                </a:solidFill>
                <a:latin typeface="Tahoma" charset="0"/>
                <a:ea typeface="Tahoma" charset="0"/>
                <a:cs typeface="Tahoma" charset="0"/>
              </a:rPr>
              <a:t>Ovaries</a:t>
            </a:r>
            <a:r>
              <a:rPr lang="en-US" sz="1200" baseline="30000" dirty="0" smtClean="0">
                <a:solidFill>
                  <a:srgbClr val="C00000"/>
                </a:solidFill>
                <a:latin typeface="Tahoma" charset="0"/>
                <a:ea typeface="Tahoma" charset="0"/>
                <a:cs typeface="Tahoma" charset="0"/>
              </a:rPr>
              <a:t>1</a:t>
            </a:r>
            <a:r>
              <a:rPr lang="en-US" sz="1200" dirty="0" smtClean="0">
                <a:latin typeface="Tahoma" charset="0"/>
                <a:ea typeface="Tahoma" charset="0"/>
                <a:cs typeface="Tahoma" charset="0"/>
              </a:rPr>
              <a:t> (approximately 50%).</a:t>
            </a:r>
          </a:p>
          <a:p>
            <a:pPr marL="742950" lvl="1" indent="-285750">
              <a:buFont typeface="Arial" charset="0"/>
              <a:buChar char="•"/>
            </a:pPr>
            <a:r>
              <a:rPr lang="en-US" sz="1200" dirty="0" smtClean="0">
                <a:latin typeface="Tahoma" charset="0"/>
                <a:ea typeface="Tahoma" charset="0"/>
                <a:cs typeface="Tahoma" charset="0"/>
              </a:rPr>
              <a:t>Followed by the pouch of </a:t>
            </a:r>
            <a:r>
              <a:rPr lang="en-US" sz="1200" dirty="0" err="1" smtClean="0">
                <a:latin typeface="Tahoma" charset="0"/>
                <a:ea typeface="Tahoma" charset="0"/>
                <a:cs typeface="Tahoma" charset="0"/>
              </a:rPr>
              <a:t>Dougals</a:t>
            </a:r>
            <a:r>
              <a:rPr lang="en-US" sz="1200" dirty="0" smtClean="0">
                <a:latin typeface="Tahoma" charset="0"/>
                <a:ea typeface="Tahoma" charset="0"/>
                <a:cs typeface="Tahoma" charset="0"/>
              </a:rPr>
              <a:t> </a:t>
            </a:r>
            <a:r>
              <a:rPr lang="en-US" sz="1200" dirty="0" smtClean="0">
                <a:solidFill>
                  <a:schemeClr val="bg1">
                    <a:lumMod val="50000"/>
                  </a:schemeClr>
                </a:solidFill>
                <a:latin typeface="Tahoma" charset="0"/>
                <a:ea typeface="Tahoma" charset="0"/>
                <a:cs typeface="Tahoma" charset="0"/>
              </a:rPr>
              <a:t>(recto-uterine) </a:t>
            </a:r>
            <a:r>
              <a:rPr lang="en-US" sz="1200" dirty="0" smtClean="0">
                <a:latin typeface="Tahoma" charset="0"/>
                <a:ea typeface="Tahoma" charset="0"/>
                <a:cs typeface="Tahoma" charset="0"/>
              </a:rPr>
              <a:t>and uterine </a:t>
            </a:r>
            <a:r>
              <a:rPr lang="en-US" sz="1200" dirty="0" err="1" smtClean="0">
                <a:latin typeface="Tahoma" charset="0"/>
                <a:ea typeface="Tahoma" charset="0"/>
                <a:cs typeface="Tahoma" charset="0"/>
              </a:rPr>
              <a:t>ligamnets</a:t>
            </a:r>
            <a:r>
              <a:rPr lang="en-US" sz="1200" dirty="0" smtClean="0">
                <a:latin typeface="Tahoma" charset="0"/>
                <a:ea typeface="Tahoma" charset="0"/>
                <a:cs typeface="Tahoma" charset="0"/>
              </a:rPr>
              <a:t>.</a:t>
            </a:r>
          </a:p>
          <a:p>
            <a:pPr marL="742950" lvl="1" indent="-285750">
              <a:buFont typeface="Arial" charset="0"/>
              <a:buChar char="•"/>
            </a:pPr>
            <a:r>
              <a:rPr lang="en-US" sz="1200" dirty="0" smtClean="0">
                <a:latin typeface="Tahoma" charset="0"/>
                <a:ea typeface="Tahoma" charset="0"/>
                <a:cs typeface="Tahoma" charset="0"/>
              </a:rPr>
              <a:t>Occasionally: in cervix, vagina, perineum, bladder, large bowel and umbilicus.</a:t>
            </a:r>
          </a:p>
          <a:p>
            <a:pPr marL="742950" lvl="1" indent="-285750">
              <a:buFont typeface="Arial" charset="0"/>
              <a:buChar char="•"/>
            </a:pPr>
            <a:r>
              <a:rPr lang="en-US" sz="1200" dirty="0" smtClean="0">
                <a:latin typeface="Tahoma" charset="0"/>
                <a:ea typeface="Tahoma" charset="0"/>
                <a:cs typeface="Tahoma" charset="0"/>
              </a:rPr>
              <a:t>Rarely: in small bowel, kidneys, lungs, nose and brain.</a:t>
            </a:r>
          </a:p>
          <a:p>
            <a:pPr marL="742950" lvl="1" indent="-285750">
              <a:buFont typeface="Arial" charset="0"/>
              <a:buChar char="•"/>
            </a:pPr>
            <a:endParaRPr lang="en-US" sz="1200"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It has been reported in men: the sites involved have been the bladder, </a:t>
            </a:r>
            <a:r>
              <a:rPr lang="en-US" sz="1300" dirty="0" err="1" smtClean="0">
                <a:latin typeface="Tahoma" charset="0"/>
                <a:ea typeface="Tahoma" charset="0"/>
                <a:cs typeface="Tahoma" charset="0"/>
              </a:rPr>
              <a:t>scortum</a:t>
            </a:r>
            <a:r>
              <a:rPr lang="en-US" sz="1300" dirty="0" smtClean="0">
                <a:latin typeface="Tahoma" charset="0"/>
                <a:ea typeface="Tahoma" charset="0"/>
                <a:cs typeface="Tahoma" charset="0"/>
              </a:rPr>
              <a:t> and prostate. </a:t>
            </a:r>
            <a:r>
              <a:rPr lang="en-US" sz="1100" dirty="0" smtClean="0">
                <a:solidFill>
                  <a:srgbClr val="75923C"/>
                </a:solidFill>
                <a:latin typeface="Tahoma" charset="0"/>
                <a:ea typeface="Tahoma" charset="0"/>
                <a:cs typeface="Tahoma" charset="0"/>
              </a:rPr>
              <a:t>Because at the end we all come from the same pluripotent stem cell </a:t>
            </a:r>
          </a:p>
          <a:p>
            <a:pPr marL="285750" indent="-285750">
              <a:buFont typeface="Wingdings" charset="2"/>
              <a:buChar char="Ø"/>
            </a:pPr>
            <a:r>
              <a:rPr lang="en-US" sz="1300" dirty="0" smtClean="0">
                <a:latin typeface="Tahoma" charset="0"/>
                <a:ea typeface="Tahoma" charset="0"/>
                <a:cs typeface="Tahoma" charset="0"/>
              </a:rPr>
              <a:t>It is </a:t>
            </a:r>
            <a:r>
              <a:rPr lang="en-US" sz="1300" b="1" dirty="0" smtClean="0">
                <a:latin typeface="Tahoma" charset="0"/>
                <a:ea typeface="Tahoma" charset="0"/>
                <a:cs typeface="Tahoma" charset="0"/>
              </a:rPr>
              <a:t>non-neoplastic.</a:t>
            </a: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It behaves like the uterine endometrium, it is </a:t>
            </a:r>
            <a:r>
              <a:rPr lang="en-US" sz="1300" b="1" dirty="0" smtClean="0">
                <a:latin typeface="Tahoma" charset="0"/>
                <a:ea typeface="Tahoma" charset="0"/>
                <a:cs typeface="Tahoma" charset="0"/>
              </a:rPr>
              <a:t>responsive to the hormonal variations of the menstrual cycle, </a:t>
            </a:r>
            <a:r>
              <a:rPr lang="en-US" sz="1300" dirty="0" smtClean="0">
                <a:latin typeface="Tahoma" charset="0"/>
                <a:ea typeface="Tahoma" charset="0"/>
                <a:cs typeface="Tahoma" charset="0"/>
              </a:rPr>
              <a:t>and </a:t>
            </a:r>
            <a:r>
              <a:rPr lang="en-US" sz="1300" dirty="0" smtClean="0">
                <a:solidFill>
                  <a:srgbClr val="C00000"/>
                </a:solidFill>
                <a:latin typeface="Tahoma" charset="0"/>
                <a:ea typeface="Tahoma" charset="0"/>
                <a:cs typeface="Tahoma" charset="0"/>
              </a:rPr>
              <a:t>bleeds during menstruation</a:t>
            </a:r>
            <a:r>
              <a:rPr lang="en-US" sz="1300" dirty="0" smtClean="0">
                <a:latin typeface="Tahoma" charset="0"/>
                <a:ea typeface="Tahoma" charset="0"/>
                <a:cs typeface="Tahoma" charset="0"/>
              </a:rPr>
              <a:t>.</a:t>
            </a:r>
          </a:p>
          <a:p>
            <a:pPr marL="285750" indent="-285750">
              <a:buFont typeface="Wingdings" charset="2"/>
              <a:buChar char="Ø"/>
            </a:pPr>
            <a:r>
              <a:rPr lang="en-US" sz="1300" dirty="0" smtClean="0">
                <a:latin typeface="Tahoma" charset="0"/>
                <a:ea typeface="Tahoma" charset="0"/>
                <a:cs typeface="Tahoma" charset="0"/>
              </a:rPr>
              <a:t>Therefore, in endometriosis there is </a:t>
            </a:r>
            <a:r>
              <a:rPr lang="en-US" sz="1300" b="1" dirty="0" smtClean="0">
                <a:latin typeface="Tahoma" charset="0"/>
                <a:ea typeface="Tahoma" charset="0"/>
                <a:cs typeface="Tahoma" charset="0"/>
              </a:rPr>
              <a:t>menstrual type bleeding</a:t>
            </a:r>
            <a:r>
              <a:rPr lang="en-US" sz="1300" dirty="0" smtClean="0">
                <a:latin typeface="Tahoma" charset="0"/>
                <a:ea typeface="Tahoma" charset="0"/>
                <a:cs typeface="Tahoma" charset="0"/>
              </a:rPr>
              <a:t> at the site of ectopic endometrium. Resulting in </a:t>
            </a:r>
            <a:r>
              <a:rPr lang="en-US" sz="1300" b="1" dirty="0" smtClean="0">
                <a:latin typeface="Tahoma" charset="0"/>
                <a:ea typeface="Tahoma" charset="0"/>
                <a:cs typeface="Tahoma" charset="0"/>
              </a:rPr>
              <a:t>blood filled areas </a:t>
            </a:r>
            <a:r>
              <a:rPr lang="en-US" sz="1300" dirty="0" smtClean="0">
                <a:latin typeface="Tahoma" charset="0"/>
                <a:ea typeface="Tahoma" charset="0"/>
                <a:cs typeface="Tahoma" charset="0"/>
              </a:rPr>
              <a:t>(e.g. </a:t>
            </a:r>
            <a:r>
              <a:rPr lang="en-US" sz="1300" dirty="0" smtClean="0">
                <a:solidFill>
                  <a:srgbClr val="C00000"/>
                </a:solidFill>
                <a:latin typeface="Tahoma" charset="0"/>
                <a:ea typeface="Tahoma" charset="0"/>
                <a:cs typeface="Tahoma" charset="0"/>
              </a:rPr>
              <a:t>chocolate cysts</a:t>
            </a:r>
            <a:r>
              <a:rPr lang="en-US" sz="1300" dirty="0" smtClean="0">
                <a:latin typeface="Tahoma" charset="0"/>
                <a:ea typeface="Tahoma" charset="0"/>
                <a:cs typeface="Tahoma" charset="0"/>
              </a:rPr>
              <a:t>). </a:t>
            </a:r>
            <a:r>
              <a:rPr lang="en-US" sz="1300" dirty="0" smtClean="0">
                <a:solidFill>
                  <a:schemeClr val="accent3">
                    <a:lumMod val="50000"/>
                  </a:schemeClr>
                </a:solidFill>
                <a:latin typeface="Tahoma" charset="0"/>
                <a:ea typeface="Tahoma" charset="0"/>
                <a:cs typeface="Tahoma" charset="0"/>
              </a:rPr>
              <a:t>Most common place is the ovaries.</a:t>
            </a:r>
            <a:endParaRPr lang="en-US" sz="1300" dirty="0" smtClean="0">
              <a:latin typeface="Tahoma" charset="0"/>
              <a:ea typeface="Tahoma" charset="0"/>
              <a:cs typeface="Tahoma" charset="0"/>
            </a:endParaRPr>
          </a:p>
          <a:p>
            <a:pPr marL="285750" indent="-285750">
              <a:buFont typeface="Wingdings" charset="2"/>
              <a:buChar char="Ø"/>
            </a:pPr>
            <a:endParaRPr lang="en-US" sz="1300"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Clinical features:</a:t>
            </a:r>
          </a:p>
          <a:p>
            <a:pPr marL="742950" lvl="1" indent="-285750">
              <a:buFont typeface="Courier New" charset="0"/>
              <a:buChar char="o"/>
            </a:pPr>
            <a:r>
              <a:rPr lang="en-US" sz="1200" dirty="0" smtClean="0">
                <a:latin typeface="Tahoma" charset="0"/>
                <a:ea typeface="Tahoma" charset="0"/>
                <a:cs typeface="Tahoma" charset="0"/>
              </a:rPr>
              <a:t>Clinical features depend on the site of endometriosis.</a:t>
            </a:r>
          </a:p>
          <a:p>
            <a:pPr marL="742950" lvl="1" indent="-285750">
              <a:buFont typeface="Courier New" charset="0"/>
              <a:buChar char="o"/>
            </a:pPr>
            <a:r>
              <a:rPr lang="en-US" sz="1200" dirty="0" smtClean="0">
                <a:latin typeface="Tahoma" charset="0"/>
                <a:ea typeface="Tahoma" charset="0"/>
                <a:cs typeface="Tahoma" charset="0"/>
              </a:rPr>
              <a:t>Dysmenorrhea, </a:t>
            </a:r>
            <a:r>
              <a:rPr lang="en-US" sz="1200" b="1" dirty="0" smtClean="0">
                <a:latin typeface="Tahoma" charset="0"/>
                <a:ea typeface="Tahoma" charset="0"/>
                <a:cs typeface="Tahoma" charset="0"/>
              </a:rPr>
              <a:t>cyclic abdominal pain</a:t>
            </a:r>
            <a:r>
              <a:rPr lang="en-US" sz="1200" dirty="0" smtClean="0">
                <a:latin typeface="Tahoma" charset="0"/>
                <a:ea typeface="Tahoma" charset="0"/>
                <a:cs typeface="Tahoma" charset="0"/>
              </a:rPr>
              <a:t> and dyspareunia are common symptoms.</a:t>
            </a:r>
          </a:p>
          <a:p>
            <a:pPr marL="742950" lvl="1" indent="-285750">
              <a:buFont typeface="Courier New" charset="0"/>
              <a:buChar char="o"/>
            </a:pPr>
            <a:r>
              <a:rPr lang="en-US" sz="1200" dirty="0" smtClean="0">
                <a:latin typeface="Tahoma" charset="0"/>
                <a:ea typeface="Tahoma" charset="0"/>
                <a:cs typeface="Tahoma" charset="0"/>
              </a:rPr>
              <a:t>Usually there is </a:t>
            </a:r>
            <a:r>
              <a:rPr lang="en-US" sz="1200" b="1" dirty="0" smtClean="0">
                <a:latin typeface="Tahoma" charset="0"/>
                <a:ea typeface="Tahoma" charset="0"/>
                <a:cs typeface="Tahoma" charset="0"/>
              </a:rPr>
              <a:t>severe menstrual-related pain. </a:t>
            </a:r>
            <a:r>
              <a:rPr lang="en-US" sz="1200" dirty="0" smtClean="0">
                <a:solidFill>
                  <a:schemeClr val="accent3">
                    <a:lumMod val="50000"/>
                  </a:schemeClr>
                </a:solidFill>
                <a:latin typeface="Tahoma" charset="0"/>
                <a:ea typeface="Tahoma" charset="0"/>
                <a:cs typeface="Tahoma" charset="0"/>
              </a:rPr>
              <a:t>Due to accumulation of blood.</a:t>
            </a:r>
            <a:endParaRPr lang="en-US" sz="1200" b="1" dirty="0" smtClean="0">
              <a:latin typeface="Tahoma" charset="0"/>
              <a:ea typeface="Tahoma" charset="0"/>
              <a:cs typeface="Tahoma" charset="0"/>
            </a:endParaRPr>
          </a:p>
          <a:p>
            <a:pPr marL="742950" lvl="1" indent="-285750">
              <a:buFont typeface="Courier New" charset="0"/>
              <a:buChar char="o"/>
            </a:pPr>
            <a:r>
              <a:rPr lang="en-US" sz="1200" dirty="0" smtClean="0">
                <a:latin typeface="Tahoma" charset="0"/>
                <a:ea typeface="Tahoma" charset="0"/>
                <a:cs typeface="Tahoma" charset="0"/>
              </a:rPr>
              <a:t>Often results in infertility.</a:t>
            </a:r>
          </a:p>
          <a:p>
            <a:pPr marL="742950" lvl="1" indent="-285750">
              <a:buFont typeface="Courier New" charset="0"/>
              <a:buChar char="o"/>
            </a:pPr>
            <a:r>
              <a:rPr lang="en-US" sz="1200" dirty="0" smtClean="0">
                <a:latin typeface="Tahoma" charset="0"/>
                <a:ea typeface="Tahoma" charset="0"/>
                <a:cs typeface="Tahoma" charset="0"/>
              </a:rPr>
              <a:t>Endometriosis usually appears as multiple red or brown (due to hemosiderin) 1 to 5mm nodules (some may from larger masses or cysts). Dense fibrous adhesions may surround the foci. </a:t>
            </a:r>
            <a:r>
              <a:rPr lang="en-US" sz="1200" dirty="0" smtClean="0">
                <a:solidFill>
                  <a:schemeClr val="accent3">
                    <a:lumMod val="50000"/>
                  </a:schemeClr>
                </a:solidFill>
                <a:latin typeface="Tahoma" charset="0"/>
                <a:ea typeface="Tahoma" charset="0"/>
                <a:cs typeface="Tahoma" charset="0"/>
              </a:rPr>
              <a:t>Endometriosis causes inflammation which heals by scarring, so in the presence of scars everywhere, the patient would have difficulty conceiving because the eggs are stuck and can not go down or they can not get implanted and their growth is hard.</a:t>
            </a:r>
            <a:endParaRPr lang="en-US" sz="1200" dirty="0">
              <a:latin typeface="Tahoma" charset="0"/>
              <a:ea typeface="Tahoma" charset="0"/>
              <a:cs typeface="Tahoma" charset="0"/>
            </a:endParaRPr>
          </a:p>
          <a:p>
            <a:pPr marL="285750" indent="-285750">
              <a:buFont typeface="Wingdings" charset="2"/>
              <a:buChar char="Ø"/>
            </a:pPr>
            <a:endParaRPr lang="en-US" sz="1400" dirty="0">
              <a:solidFill>
                <a:schemeClr val="accent3">
                  <a:lumMod val="50000"/>
                </a:schemeClr>
              </a:solidFill>
              <a:latin typeface="Tahoma" charset="0"/>
              <a:ea typeface="Tahoma" charset="0"/>
              <a:cs typeface="Tahoma" charset="0"/>
            </a:endParaRPr>
          </a:p>
          <a:p>
            <a:pPr marL="285750" indent="-285750">
              <a:buFont typeface="Wingdings" charset="2"/>
              <a:buChar char="Ø"/>
            </a:pPr>
            <a:endParaRPr lang="en-US" sz="1400" b="1" dirty="0"/>
          </a:p>
        </p:txBody>
      </p:sp>
      <p:pic>
        <p:nvPicPr>
          <p:cNvPr id="1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45224" y="7545697"/>
            <a:ext cx="1879049" cy="1185535"/>
          </a:xfrm>
          <a:prstGeom prst="rect">
            <a:avLst/>
          </a:prstGeom>
        </p:spPr>
      </p:pic>
      <p:pic>
        <p:nvPicPr>
          <p:cNvPr id="15"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06756" y="7451489"/>
            <a:ext cx="2120530" cy="1185535"/>
          </a:xfrm>
          <a:prstGeom prst="rect">
            <a:avLst/>
          </a:prstGeom>
        </p:spPr>
      </p:pic>
      <p:sp>
        <p:nvSpPr>
          <p:cNvPr id="2" name="TextBox 1"/>
          <p:cNvSpPr txBox="1"/>
          <p:nvPr/>
        </p:nvSpPr>
        <p:spPr>
          <a:xfrm>
            <a:off x="0" y="8742348"/>
            <a:ext cx="6048067" cy="400110"/>
          </a:xfrm>
          <a:prstGeom prst="rect">
            <a:avLst/>
          </a:prstGeom>
          <a:noFill/>
        </p:spPr>
        <p:txBody>
          <a:bodyPr wrap="square" rtlCol="0">
            <a:spAutoFit/>
          </a:bodyPr>
          <a:lstStyle/>
          <a:p>
            <a:r>
              <a:rPr lang="en-US" sz="1000" smtClean="0"/>
              <a:t>1:It </a:t>
            </a:r>
            <a:r>
              <a:rPr lang="en-US" sz="1000" dirty="0" smtClean="0"/>
              <a:t>under goes </a:t>
            </a:r>
            <a:r>
              <a:rPr lang="en-US" sz="1000" dirty="0" err="1" smtClean="0"/>
              <a:t>menestual</a:t>
            </a:r>
            <a:r>
              <a:rPr lang="en-US" sz="1000" dirty="0" smtClean="0"/>
              <a:t> cycle as in the uterus and bleed , but the difference is in the uterus blood can go out through the vagina whereas in the ovaries it collects causing severe pain </a:t>
            </a:r>
            <a:endParaRPr lang="en-US" sz="1000" dirty="0"/>
          </a:p>
        </p:txBody>
      </p:sp>
    </p:spTree>
    <p:extLst>
      <p:ext uri="{BB962C8B-B14F-4D97-AF65-F5344CB8AC3E}">
        <p14:creationId xmlns:p14="http://schemas.microsoft.com/office/powerpoint/2010/main" val="98715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102476" y="247588"/>
            <a:ext cx="6653048" cy="4416594"/>
          </a:xfrm>
          <a:prstGeom prst="rect">
            <a:avLst/>
          </a:prstGeom>
          <a:noFill/>
        </p:spPr>
        <p:txBody>
          <a:bodyPr wrap="square" rtlCol="0">
            <a:spAutoFit/>
          </a:bodyPr>
          <a:lstStyle/>
          <a:p>
            <a:r>
              <a:rPr lang="en-US" b="1" dirty="0" smtClean="0">
                <a:latin typeface="Tahoma" charset="0"/>
                <a:ea typeface="Tahoma" charset="0"/>
                <a:cs typeface="Tahoma" charset="0"/>
              </a:rPr>
              <a:t>Endometriosis:</a:t>
            </a: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Repeated hemorrhage into the ovary with each menstrual cycle produces </a:t>
            </a:r>
            <a:r>
              <a:rPr lang="en-US" sz="1300" b="1" dirty="0" smtClean="0">
                <a:latin typeface="Tahoma" charset="0"/>
                <a:ea typeface="Tahoma" charset="0"/>
                <a:cs typeface="Tahoma" charset="0"/>
              </a:rPr>
              <a:t>cysts</a:t>
            </a:r>
            <a:r>
              <a:rPr lang="en-US" sz="1300" b="1" dirty="0">
                <a:latin typeface="Tahoma" charset="0"/>
                <a:ea typeface="Tahoma" charset="0"/>
                <a:cs typeface="Tahoma" charset="0"/>
              </a:rPr>
              <a:t> </a:t>
            </a:r>
            <a:r>
              <a:rPr lang="en-US" sz="1300" b="1" dirty="0" smtClean="0">
                <a:latin typeface="Tahoma" charset="0"/>
                <a:ea typeface="Tahoma" charset="0"/>
                <a:cs typeface="Tahoma" charset="0"/>
              </a:rPr>
              <a:t>filled with chocolate-brown material.</a:t>
            </a:r>
            <a:r>
              <a:rPr lang="en-US" sz="1300" dirty="0" smtClean="0">
                <a:latin typeface="Tahoma" charset="0"/>
                <a:ea typeface="Tahoma" charset="0"/>
                <a:cs typeface="Tahoma" charset="0"/>
              </a:rPr>
              <a:t> These cysts are called “chocolate cysts”. With time, the ovaries become totally cystic and turn into large cystic masses filled with chocolate brown fluid.</a:t>
            </a:r>
          </a:p>
          <a:p>
            <a:pPr marL="285750" indent="-285750">
              <a:buFont typeface="Wingdings" charset="2"/>
              <a:buChar char="Ø"/>
            </a:pPr>
            <a:r>
              <a:rPr lang="en-US" sz="1300" dirty="0" smtClean="0">
                <a:latin typeface="Tahoma" charset="0"/>
                <a:ea typeface="Tahoma" charset="0"/>
                <a:cs typeface="Tahoma" charset="0"/>
              </a:rPr>
              <a:t>Clinical behavior: </a:t>
            </a:r>
            <a:r>
              <a:rPr lang="en-US" sz="1300" b="1" dirty="0" smtClean="0">
                <a:latin typeface="Tahoma" charset="0"/>
                <a:ea typeface="Tahoma" charset="0"/>
                <a:cs typeface="Tahoma" charset="0"/>
              </a:rPr>
              <a:t>Benign</a:t>
            </a:r>
            <a:r>
              <a:rPr lang="en-US" sz="1300" dirty="0" smtClean="0">
                <a:latin typeface="Tahoma" charset="0"/>
                <a:ea typeface="Tahoma" charset="0"/>
                <a:cs typeface="Tahoma" charset="0"/>
              </a:rPr>
              <a:t> with no malignant potential. May recur after surgical excision but the risk is low.</a:t>
            </a:r>
          </a:p>
          <a:p>
            <a:pPr marL="285750" indent="-285750">
              <a:buFont typeface="Wingdings" charset="2"/>
              <a:buChar char="Ø"/>
            </a:pPr>
            <a:r>
              <a:rPr lang="en-US" sz="1300" dirty="0" smtClean="0">
                <a:latin typeface="Tahoma" charset="0"/>
                <a:ea typeface="Tahoma" charset="0"/>
                <a:cs typeface="Tahoma" charset="0"/>
              </a:rPr>
              <a:t>Complications:</a:t>
            </a:r>
          </a:p>
          <a:p>
            <a:pPr marL="742950" lvl="1" indent="-285750">
              <a:buFont typeface="Arial" charset="0"/>
              <a:buChar char="•"/>
            </a:pPr>
            <a:r>
              <a:rPr lang="en-US" sz="1200" dirty="0" smtClean="0">
                <a:latin typeface="Tahoma" charset="0"/>
                <a:ea typeface="Tahoma" charset="0"/>
                <a:cs typeface="Tahoma" charset="0"/>
              </a:rPr>
              <a:t>Infertility.</a:t>
            </a:r>
          </a:p>
          <a:p>
            <a:pPr marL="742950" lvl="1" indent="-285750">
              <a:buFont typeface="Arial" charset="0"/>
              <a:buChar char="•"/>
            </a:pPr>
            <a:r>
              <a:rPr lang="en-US" sz="1200" dirty="0" smtClean="0">
                <a:latin typeface="Tahoma" charset="0"/>
                <a:ea typeface="Tahoma" charset="0"/>
                <a:cs typeface="Tahoma" charset="0"/>
              </a:rPr>
              <a:t>Adhesions.</a:t>
            </a:r>
            <a:endParaRPr lang="en-US" sz="1200"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Histology:</a:t>
            </a:r>
          </a:p>
          <a:p>
            <a:pPr marL="742950" lvl="1" indent="-285750">
              <a:buFont typeface="Courier New" charset="0"/>
              <a:buChar char="o"/>
            </a:pPr>
            <a:r>
              <a:rPr lang="en-US" sz="1300" dirty="0" smtClean="0">
                <a:latin typeface="Tahoma" charset="0"/>
                <a:ea typeface="Tahoma" charset="0"/>
                <a:cs typeface="Tahoma" charset="0"/>
              </a:rPr>
              <a:t>Ectopic endometrial glands and endometrial </a:t>
            </a:r>
            <a:r>
              <a:rPr lang="en-US" sz="1300" dirty="0" err="1" smtClean="0">
                <a:latin typeface="Tahoma" charset="0"/>
                <a:ea typeface="Tahoma" charset="0"/>
                <a:cs typeface="Tahoma" charset="0"/>
              </a:rPr>
              <a:t>stroma</a:t>
            </a:r>
            <a:r>
              <a:rPr lang="en-US" sz="1300" dirty="0" smtClean="0">
                <a:latin typeface="Tahoma" charset="0"/>
                <a:ea typeface="Tahoma" charset="0"/>
                <a:cs typeface="Tahoma" charset="0"/>
              </a:rPr>
              <a:t> are present.</a:t>
            </a:r>
          </a:p>
          <a:p>
            <a:pPr marL="742950" lvl="1" indent="-285750">
              <a:buFont typeface="Courier New" charset="0"/>
              <a:buChar char="o"/>
            </a:pPr>
            <a:r>
              <a:rPr lang="en-US" sz="1300" dirty="0" smtClean="0">
                <a:solidFill>
                  <a:srgbClr val="C00000"/>
                </a:solidFill>
                <a:latin typeface="Tahoma" charset="0"/>
                <a:ea typeface="Tahoma" charset="0"/>
                <a:cs typeface="Tahoma" charset="0"/>
              </a:rPr>
              <a:t>Denatured blood from previous bleeding </a:t>
            </a:r>
            <a:r>
              <a:rPr lang="en-US" sz="1300" dirty="0" smtClean="0">
                <a:latin typeface="Tahoma" charset="0"/>
                <a:ea typeface="Tahoma" charset="0"/>
                <a:cs typeface="Tahoma" charset="0"/>
              </a:rPr>
              <a:t>is present. </a:t>
            </a:r>
            <a:r>
              <a:rPr lang="en-US" sz="1300" dirty="0" smtClean="0">
                <a:solidFill>
                  <a:schemeClr val="accent3">
                    <a:lumMod val="50000"/>
                  </a:schemeClr>
                </a:solidFill>
                <a:latin typeface="Tahoma" charset="0"/>
                <a:ea typeface="Tahoma" charset="0"/>
                <a:cs typeface="Tahoma" charset="0"/>
              </a:rPr>
              <a:t>RBCs denature and release pigment (hemosiderin) and it’s </a:t>
            </a:r>
            <a:r>
              <a:rPr lang="en-US" sz="1300" dirty="0" err="1" smtClean="0">
                <a:solidFill>
                  <a:schemeClr val="accent3">
                    <a:lumMod val="50000"/>
                  </a:schemeClr>
                </a:solidFill>
                <a:latin typeface="Tahoma" charset="0"/>
                <a:ea typeface="Tahoma" charset="0"/>
                <a:cs typeface="Tahoma" charset="0"/>
              </a:rPr>
              <a:t>phagocytosed</a:t>
            </a:r>
            <a:r>
              <a:rPr lang="en-US" sz="1300" dirty="0" smtClean="0">
                <a:solidFill>
                  <a:schemeClr val="accent3">
                    <a:lumMod val="50000"/>
                  </a:schemeClr>
                </a:solidFill>
                <a:latin typeface="Tahoma" charset="0"/>
                <a:ea typeface="Tahoma" charset="0"/>
                <a:cs typeface="Tahoma" charset="0"/>
              </a:rPr>
              <a:t> by macrophages.</a:t>
            </a:r>
            <a:endParaRPr lang="en-US" sz="1300" dirty="0" smtClean="0">
              <a:latin typeface="Tahoma" charset="0"/>
              <a:ea typeface="Tahoma" charset="0"/>
              <a:cs typeface="Tahoma" charset="0"/>
            </a:endParaRPr>
          </a:p>
          <a:p>
            <a:pPr marL="742950" lvl="1" indent="-285750">
              <a:buFont typeface="Courier New" charset="0"/>
              <a:buChar char="o"/>
            </a:pPr>
            <a:r>
              <a:rPr lang="en-US" sz="1300" dirty="0" smtClean="0">
                <a:solidFill>
                  <a:srgbClr val="C00000"/>
                </a:solidFill>
                <a:latin typeface="Tahoma" charset="0"/>
                <a:ea typeface="Tahoma" charset="0"/>
                <a:cs typeface="Tahoma" charset="0"/>
              </a:rPr>
              <a:t>Macrophages containing hemosiderin </a:t>
            </a:r>
            <a:r>
              <a:rPr lang="en-US" sz="1300" dirty="0" smtClean="0">
                <a:latin typeface="Tahoma" charset="0"/>
                <a:ea typeface="Tahoma" charset="0"/>
                <a:cs typeface="Tahoma" charset="0"/>
              </a:rPr>
              <a:t>(</a:t>
            </a:r>
            <a:r>
              <a:rPr lang="en-US" sz="1300" dirty="0" err="1" smtClean="0">
                <a:latin typeface="Tahoma" charset="0"/>
                <a:ea typeface="Tahoma" charset="0"/>
                <a:cs typeface="Tahoma" charset="0"/>
              </a:rPr>
              <a:t>siderophages</a:t>
            </a:r>
            <a:r>
              <a:rPr lang="en-US" sz="1300" dirty="0" smtClean="0">
                <a:latin typeface="Tahoma" charset="0"/>
                <a:ea typeface="Tahoma" charset="0"/>
                <a:cs typeface="Tahoma" charset="0"/>
              </a:rPr>
              <a:t>) are present.</a:t>
            </a:r>
          </a:p>
          <a:p>
            <a:pPr marL="742950" lvl="1" indent="-285750">
              <a:buFont typeface="Courier New" charset="0"/>
              <a:buChar char="o"/>
            </a:pPr>
            <a:r>
              <a:rPr lang="en-US" sz="1300" dirty="0" smtClean="0">
                <a:latin typeface="Tahoma" charset="0"/>
                <a:ea typeface="Tahoma" charset="0"/>
                <a:cs typeface="Tahoma" charset="0"/>
              </a:rPr>
              <a:t>When endometriosis develops in a muscular organ, the smooth muscles around it are often hyperplastic.</a:t>
            </a:r>
            <a:r>
              <a:rPr lang="en-US" sz="1200" dirty="0">
                <a:solidFill>
                  <a:schemeClr val="accent6">
                    <a:lumMod val="75000"/>
                  </a:schemeClr>
                </a:solidFill>
                <a:latin typeface="Tahoma" charset="0"/>
                <a:ea typeface="Tahoma" charset="0"/>
                <a:cs typeface="Tahoma" charset="0"/>
              </a:rPr>
              <a:t> </a:t>
            </a:r>
            <a:r>
              <a:rPr lang="en-US" sz="1200" dirty="0">
                <a:solidFill>
                  <a:schemeClr val="accent3">
                    <a:lumMod val="50000"/>
                  </a:schemeClr>
                </a:solidFill>
                <a:latin typeface="Tahoma" charset="0"/>
                <a:ea typeface="Tahoma" charset="0"/>
                <a:cs typeface="Tahoma" charset="0"/>
              </a:rPr>
              <a:t>(when endometriosis occurs in the myometrium layer of the uterus it’s called </a:t>
            </a:r>
            <a:r>
              <a:rPr lang="en-US" sz="1200" dirty="0" err="1">
                <a:solidFill>
                  <a:schemeClr val="accent3">
                    <a:lumMod val="50000"/>
                  </a:schemeClr>
                </a:solidFill>
                <a:latin typeface="Tahoma" charset="0"/>
                <a:ea typeface="Tahoma" charset="0"/>
                <a:cs typeface="Tahoma" charset="0"/>
              </a:rPr>
              <a:t>adenomyosis</a:t>
            </a:r>
            <a:r>
              <a:rPr lang="en-US" sz="1200" dirty="0">
                <a:solidFill>
                  <a:schemeClr val="accent3">
                    <a:lumMod val="50000"/>
                  </a:schemeClr>
                </a:solidFill>
                <a:latin typeface="Tahoma" charset="0"/>
                <a:ea typeface="Tahoma" charset="0"/>
                <a:cs typeface="Tahoma" charset="0"/>
              </a:rPr>
              <a:t>)</a:t>
            </a:r>
          </a:p>
          <a:p>
            <a:pPr marL="742950" lvl="1" indent="-285750">
              <a:buFont typeface="Courier New" charset="0"/>
              <a:buChar char="o"/>
            </a:pPr>
            <a:endParaRPr lang="en-US" sz="1300" dirty="0">
              <a:latin typeface="Tahoma" charset="0"/>
              <a:ea typeface="Tahoma" charset="0"/>
              <a:cs typeface="Tahoma" charset="0"/>
            </a:endParaRPr>
          </a:p>
          <a:p>
            <a:pPr marL="285750" indent="-285750">
              <a:buFont typeface="Wingdings" charset="2"/>
              <a:buChar char="Ø"/>
            </a:pPr>
            <a:endParaRPr lang="en-US" sz="1400" b="1" dirty="0"/>
          </a:p>
        </p:txBody>
      </p:sp>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10146" y="4201278"/>
            <a:ext cx="2090605" cy="1313047"/>
          </a:xfrm>
          <a:prstGeom prst="rect">
            <a:avLst/>
          </a:prstGeom>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449" y="5596517"/>
            <a:ext cx="2645177" cy="15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29" y="5596516"/>
            <a:ext cx="2610141" cy="15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3455449" y="7289799"/>
            <a:ext cx="2645177" cy="1705443"/>
          </a:xfrm>
          <a:prstGeom prst="rect">
            <a:avLst/>
          </a:prstGeom>
        </p:spPr>
      </p:pic>
      <p:pic>
        <p:nvPicPr>
          <p:cNvPr id="1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4828" y="7296338"/>
            <a:ext cx="2610141" cy="170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059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102476" y="247588"/>
            <a:ext cx="6653048" cy="5216813"/>
          </a:xfrm>
          <a:prstGeom prst="rect">
            <a:avLst/>
          </a:prstGeom>
          <a:noFill/>
        </p:spPr>
        <p:txBody>
          <a:bodyPr wrap="square" rtlCol="0">
            <a:spAutoFit/>
          </a:bodyPr>
          <a:lstStyle/>
          <a:p>
            <a:r>
              <a:rPr lang="en-US" b="1" dirty="0" err="1" smtClean="0">
                <a:latin typeface="Tahoma" charset="0"/>
                <a:ea typeface="Tahoma" charset="0"/>
                <a:cs typeface="Tahoma" charset="0"/>
              </a:rPr>
              <a:t>Adenomyosis</a:t>
            </a:r>
            <a:r>
              <a:rPr lang="en-US" b="1" dirty="0" smtClean="0">
                <a:latin typeface="Tahoma" charset="0"/>
                <a:ea typeface="Tahoma" charset="0"/>
                <a:cs typeface="Tahoma" charset="0"/>
              </a:rPr>
              <a:t>:</a:t>
            </a: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This is defined as the presence of endometrial glands and endometrial </a:t>
            </a:r>
            <a:r>
              <a:rPr lang="en-US" sz="1300" dirty="0" err="1" smtClean="0">
                <a:latin typeface="Tahoma" charset="0"/>
                <a:ea typeface="Tahoma" charset="0"/>
                <a:cs typeface="Tahoma" charset="0"/>
              </a:rPr>
              <a:t>stroma</a:t>
            </a:r>
            <a:r>
              <a:rPr lang="en-US" sz="1300" dirty="0" smtClean="0">
                <a:latin typeface="Tahoma" charset="0"/>
                <a:ea typeface="Tahoma" charset="0"/>
                <a:cs typeface="Tahoma" charset="0"/>
              </a:rPr>
              <a:t> </a:t>
            </a:r>
            <a:r>
              <a:rPr lang="en-US" sz="1300" b="1" dirty="0" smtClean="0">
                <a:latin typeface="Tahoma" charset="0"/>
                <a:ea typeface="Tahoma" charset="0"/>
                <a:cs typeface="Tahoma" charset="0"/>
              </a:rPr>
              <a:t>in the myometrium of the uterus</a:t>
            </a:r>
            <a:r>
              <a:rPr lang="en-US" sz="1300" dirty="0" smtClean="0">
                <a:latin typeface="Tahoma" charset="0"/>
                <a:ea typeface="Tahoma" charset="0"/>
                <a:cs typeface="Tahoma" charset="0"/>
              </a:rPr>
              <a:t>.</a:t>
            </a:r>
          </a:p>
          <a:p>
            <a:pPr marL="285750" indent="-285750">
              <a:buFont typeface="Wingdings" charset="2"/>
              <a:buChar char="Ø"/>
            </a:pPr>
            <a:r>
              <a:rPr lang="en-US" sz="1300" dirty="0" smtClean="0">
                <a:latin typeface="Tahoma" charset="0"/>
                <a:ea typeface="Tahoma" charset="0"/>
                <a:cs typeface="Tahoma" charset="0"/>
              </a:rPr>
              <a:t>It is more common in the posterior wall than the anterior wall (but it may affect both walls in the same uterus).</a:t>
            </a:r>
          </a:p>
          <a:p>
            <a:pPr marL="285750" indent="-285750">
              <a:buFont typeface="Wingdings" charset="2"/>
              <a:buChar char="Ø"/>
            </a:pPr>
            <a:r>
              <a:rPr lang="en-US" sz="1300" dirty="0" smtClean="0">
                <a:latin typeface="Tahoma" charset="0"/>
                <a:ea typeface="Tahoma" charset="0"/>
                <a:cs typeface="Tahoma" charset="0"/>
              </a:rPr>
              <a:t>The disease is primarily a disorder of parous women and is uncommon in the nulliparous.</a:t>
            </a:r>
          </a:p>
          <a:p>
            <a:pPr marL="285750" indent="-285750">
              <a:buFont typeface="Wingdings" charset="2"/>
              <a:buChar char="Ø"/>
            </a:pPr>
            <a:r>
              <a:rPr lang="en-US" sz="1300" dirty="0" smtClean="0">
                <a:latin typeface="Tahoma" charset="0"/>
                <a:ea typeface="Tahoma" charset="0"/>
                <a:cs typeface="Tahoma" charset="0"/>
              </a:rPr>
              <a:t>It is associated </a:t>
            </a:r>
            <a:r>
              <a:rPr lang="en-US" sz="1300" dirty="0" smtClean="0">
                <a:solidFill>
                  <a:srgbClr val="C00000"/>
                </a:solidFill>
                <a:latin typeface="Tahoma" charset="0"/>
                <a:ea typeface="Tahoma" charset="0"/>
                <a:cs typeface="Tahoma" charset="0"/>
              </a:rPr>
              <a:t>with menorrhagia </a:t>
            </a:r>
            <a:r>
              <a:rPr lang="en-US" sz="1300" dirty="0" smtClean="0">
                <a:latin typeface="Tahoma" charset="0"/>
                <a:ea typeface="Tahoma" charset="0"/>
                <a:cs typeface="Tahoma" charset="0"/>
              </a:rPr>
              <a:t>and severe dysmenorrhea. In 1/3</a:t>
            </a:r>
            <a:r>
              <a:rPr lang="en-US" sz="1300" baseline="30000" dirty="0" smtClean="0">
                <a:latin typeface="Tahoma" charset="0"/>
                <a:ea typeface="Tahoma" charset="0"/>
                <a:cs typeface="Tahoma" charset="0"/>
              </a:rPr>
              <a:t>rd</a:t>
            </a:r>
            <a:r>
              <a:rPr lang="en-US" sz="1300" dirty="0" smtClean="0">
                <a:latin typeface="Tahoma" charset="0"/>
                <a:ea typeface="Tahoma" charset="0"/>
                <a:cs typeface="Tahoma" charset="0"/>
              </a:rPr>
              <a:t> of the patients: there are no symptoms. </a:t>
            </a:r>
            <a:r>
              <a:rPr lang="en-US" sz="1300" dirty="0" smtClean="0">
                <a:solidFill>
                  <a:schemeClr val="accent3">
                    <a:lumMod val="50000"/>
                  </a:schemeClr>
                </a:solidFill>
                <a:latin typeface="Tahoma" charset="0"/>
                <a:ea typeface="Tahoma" charset="0"/>
                <a:cs typeface="Tahoma" charset="0"/>
              </a:rPr>
              <a:t>They present with significant amount of abdominal pain.</a:t>
            </a: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When extensive, the lesions cause </a:t>
            </a:r>
            <a:r>
              <a:rPr lang="en-US" sz="1300" dirty="0" err="1" smtClean="0">
                <a:latin typeface="Tahoma" charset="0"/>
                <a:ea typeface="Tahoma" charset="0"/>
                <a:cs typeface="Tahoma" charset="0"/>
              </a:rPr>
              <a:t>myometrial</a:t>
            </a:r>
            <a:r>
              <a:rPr lang="en-US" sz="1300" dirty="0" smtClean="0">
                <a:latin typeface="Tahoma" charset="0"/>
                <a:ea typeface="Tahoma" charset="0"/>
                <a:cs typeface="Tahoma" charset="0"/>
              </a:rPr>
              <a:t> thickening with small yellow or brown cystic spaces containing fluid or blood.</a:t>
            </a:r>
          </a:p>
          <a:p>
            <a:pPr marL="285750" indent="-285750">
              <a:buFont typeface="Wingdings" charset="2"/>
              <a:buChar char="Ø"/>
            </a:pPr>
            <a:endParaRPr lang="en-US" sz="1300" dirty="0">
              <a:latin typeface="Tahoma" charset="0"/>
              <a:ea typeface="Tahoma" charset="0"/>
              <a:cs typeface="Tahoma" charset="0"/>
            </a:endParaRPr>
          </a:p>
          <a:p>
            <a:r>
              <a:rPr lang="en-US" b="1" dirty="0" smtClean="0">
                <a:latin typeface="Tahoma" charset="0"/>
                <a:ea typeface="Tahoma" charset="0"/>
                <a:cs typeface="Tahoma" charset="0"/>
              </a:rPr>
              <a:t>Clinical behavior:</a:t>
            </a:r>
          </a:p>
          <a:p>
            <a:pPr marL="285750" indent="-285750">
              <a:buFont typeface="Wingdings" charset="2"/>
              <a:buChar char="Ø"/>
            </a:pPr>
            <a:r>
              <a:rPr lang="en-US" sz="1300" dirty="0" smtClean="0">
                <a:latin typeface="Tahoma" charset="0"/>
                <a:ea typeface="Tahoma" charset="0"/>
                <a:cs typeface="Tahoma" charset="0"/>
              </a:rPr>
              <a:t>This is a </a:t>
            </a:r>
            <a:r>
              <a:rPr lang="en-US" sz="1300" b="1" dirty="0" smtClean="0">
                <a:latin typeface="Tahoma" charset="0"/>
                <a:ea typeface="Tahoma" charset="0"/>
                <a:cs typeface="Tahoma" charset="0"/>
              </a:rPr>
              <a:t>benign</a:t>
            </a:r>
            <a:r>
              <a:rPr lang="en-US" sz="1300" dirty="0" smtClean="0">
                <a:latin typeface="Tahoma" charset="0"/>
                <a:ea typeface="Tahoma" charset="0"/>
                <a:cs typeface="Tahoma" charset="0"/>
              </a:rPr>
              <a:t> condition with no known malignant potential, that regresses after the menopause.</a:t>
            </a:r>
          </a:p>
          <a:p>
            <a:pPr marL="285750" indent="-285750">
              <a:buFont typeface="Wingdings" charset="2"/>
              <a:buChar char="Ø"/>
            </a:pPr>
            <a:endParaRPr lang="en-US" sz="1300" dirty="0">
              <a:latin typeface="Tahoma" charset="0"/>
              <a:ea typeface="Tahoma" charset="0"/>
              <a:cs typeface="Tahoma" charset="0"/>
            </a:endParaRPr>
          </a:p>
          <a:p>
            <a:r>
              <a:rPr lang="en-US" b="1" dirty="0" smtClean="0">
                <a:latin typeface="Tahoma" charset="0"/>
                <a:ea typeface="Tahoma" charset="0"/>
                <a:cs typeface="Tahoma" charset="0"/>
              </a:rPr>
              <a:t>Morphology:</a:t>
            </a:r>
          </a:p>
          <a:p>
            <a:pPr marL="285750" indent="-285750">
              <a:buFont typeface="Wingdings" charset="2"/>
              <a:buChar char="Ø"/>
            </a:pPr>
            <a:r>
              <a:rPr lang="en-US" sz="1300" dirty="0" smtClean="0">
                <a:latin typeface="Tahoma" charset="0"/>
                <a:ea typeface="Tahoma" charset="0"/>
                <a:cs typeface="Tahoma" charset="0"/>
              </a:rPr>
              <a:t>Cross section through the wall of a hysterectomy specimen of a 30 year-old woman who reported chronic pelvic pain and abnormal uterine bleeding. The endometrial surface is at the top of the image, and the serosa is at the bottom. </a:t>
            </a:r>
          </a:p>
          <a:p>
            <a:pPr marL="742950" lvl="1" indent="-285750">
              <a:buFont typeface="Courier New" charset="0"/>
              <a:buChar char="o"/>
            </a:pPr>
            <a:endParaRPr lang="en-US" sz="1300" dirty="0" smtClean="0">
              <a:latin typeface="Tahoma" charset="0"/>
              <a:ea typeface="Tahoma" charset="0"/>
              <a:cs typeface="Tahoma" charset="0"/>
            </a:endParaRPr>
          </a:p>
          <a:p>
            <a:pPr marL="285750" indent="-285750">
              <a:buFont typeface="Wingdings" charset="2"/>
              <a:buChar char="Ø"/>
            </a:pPr>
            <a:endParaRPr lang="en-US" sz="1400" b="1" dirty="0"/>
          </a:p>
        </p:txBody>
      </p:sp>
      <p:pic>
        <p:nvPicPr>
          <p:cNvPr id="13" name="Picture 12">
            <a:extLst>
              <a:ext uri="{FF2B5EF4-FFF2-40B4-BE49-F238E27FC236}">
                <a16:creationId xmlns:a16="http://schemas.microsoft.com/office/drawing/2014/main" id="{1142B1F4-B3D1-EA4E-B232-C83D0469E223}"/>
              </a:ext>
            </a:extLst>
          </p:cNvPr>
          <p:cNvPicPr>
            <a:picLocks noChangeAspect="1"/>
          </p:cNvPicPr>
          <p:nvPr/>
        </p:nvPicPr>
        <p:blipFill>
          <a:blip r:embed="rId3"/>
          <a:stretch>
            <a:fillRect/>
          </a:stretch>
        </p:blipFill>
        <p:spPr>
          <a:xfrm>
            <a:off x="636270" y="5127246"/>
            <a:ext cx="5829300" cy="2260600"/>
          </a:xfrm>
          <a:prstGeom prst="rect">
            <a:avLst/>
          </a:prstGeom>
        </p:spPr>
      </p:pic>
    </p:spTree>
    <p:extLst>
      <p:ext uri="{BB962C8B-B14F-4D97-AF65-F5344CB8AC3E}">
        <p14:creationId xmlns:p14="http://schemas.microsoft.com/office/powerpoint/2010/main" val="1347389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203200" y="723903"/>
            <a:ext cx="6426200" cy="8089897"/>
          </a:xfrm>
        </p:spPr>
        <p:txBody>
          <a:bodyPr>
            <a:normAutofit/>
          </a:bodyPr>
          <a:lstStyle/>
          <a:p>
            <a:pPr marL="0" indent="0" algn="ctr">
              <a:buNone/>
            </a:pPr>
            <a:r>
              <a:rPr lang="en-US" sz="1400" b="1" dirty="0" smtClean="0">
                <a:latin typeface="Tahoma" panose="020B0604030504040204" pitchFamily="34" charset="0"/>
                <a:ea typeface="Tahoma" panose="020B0604030504040204" pitchFamily="34" charset="0"/>
                <a:cs typeface="Tahoma" panose="020B0604030504040204" pitchFamily="34" charset="0"/>
              </a:rPr>
              <a:t>Polycystic ovaries </a:t>
            </a:r>
          </a:p>
          <a:p>
            <a:r>
              <a:rPr lang="en-US" sz="1400" dirty="0">
                <a:latin typeface="Tahoma" panose="020B0604030504040204" pitchFamily="34" charset="0"/>
                <a:ea typeface="Tahoma" panose="020B0604030504040204" pitchFamily="34" charset="0"/>
                <a:cs typeface="Tahoma" panose="020B0604030504040204" pitchFamily="34" charset="0"/>
              </a:rPr>
              <a:t>a</a:t>
            </a:r>
            <a:r>
              <a:rPr lang="en-US" sz="1400" dirty="0" smtClean="0">
                <a:latin typeface="Tahoma" panose="020B0604030504040204" pitchFamily="34" charset="0"/>
                <a:ea typeface="Tahoma" panose="020B0604030504040204" pitchFamily="34" charset="0"/>
                <a:cs typeface="Tahoma" panose="020B0604030504040204" pitchFamily="34" charset="0"/>
              </a:rPr>
              <a:t>ka: Stein-Leventhal syndrome.</a:t>
            </a:r>
          </a:p>
          <a:p>
            <a:r>
              <a:rPr lang="en-US" sz="1400" dirty="0" smtClean="0">
                <a:latin typeface="Tahoma" panose="020B0604030504040204" pitchFamily="34" charset="0"/>
                <a:ea typeface="Tahoma" panose="020B0604030504040204" pitchFamily="34" charset="0"/>
                <a:cs typeface="Tahoma" panose="020B0604030504040204" pitchFamily="34" charset="0"/>
              </a:rPr>
              <a:t>Bilateral enlargement of ovaries by subcortical cysts.</a:t>
            </a:r>
          </a:p>
          <a:p>
            <a:r>
              <a:rPr lang="en-US" sz="1400" dirty="0" err="1" smtClean="0">
                <a:latin typeface="Tahoma" panose="020B0604030504040204" pitchFamily="34" charset="0"/>
                <a:ea typeface="Tahoma" panose="020B0604030504040204" pitchFamily="34" charset="0"/>
                <a:cs typeface="Tahoma" panose="020B0604030504040204" pitchFamily="34" charset="0"/>
              </a:rPr>
              <a:t>Oversecretion</a:t>
            </a:r>
            <a:r>
              <a:rPr lang="en-US" sz="1400" dirty="0" smtClean="0">
                <a:latin typeface="Tahoma" panose="020B0604030504040204" pitchFamily="34" charset="0"/>
                <a:ea typeface="Tahoma" panose="020B0604030504040204" pitchFamily="34" charset="0"/>
                <a:cs typeface="Tahoma" panose="020B0604030504040204" pitchFamily="34" charset="0"/>
              </a:rPr>
              <a:t> of LH.</a:t>
            </a:r>
          </a:p>
          <a:p>
            <a:r>
              <a:rPr lang="en-US" sz="1400" dirty="0" smtClean="0">
                <a:latin typeface="Tahoma" panose="020B0604030504040204" pitchFamily="34" charset="0"/>
                <a:ea typeface="Tahoma" panose="020B0604030504040204" pitchFamily="34" charset="0"/>
                <a:cs typeface="Tahoma" panose="020B0604030504040204" pitchFamily="34" charset="0"/>
              </a:rPr>
              <a:t>Hormones: ↑LH, ↓ FSH, ↑ Testosterone &amp; </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estrogen.</a:t>
            </a:r>
          </a:p>
          <a:p>
            <a:r>
              <a:rPr lang="en-US" sz="1400" dirty="0" smtClean="0">
                <a:latin typeface="Tahoma" panose="020B0604030504040204" pitchFamily="34" charset="0"/>
                <a:ea typeface="Tahoma" panose="020B0604030504040204" pitchFamily="34" charset="0"/>
                <a:cs typeface="Tahoma" panose="020B0604030504040204" pitchFamily="34" charset="0"/>
              </a:rPr>
              <a:t>C/F: young women (15-30 y), obesity, secondary amenorrhea / irregular menses, anovulation, infertility, hirsutism, acne, </a:t>
            </a:r>
            <a:r>
              <a:rPr lang="en-US" sz="1400" dirty="0" err="1" smtClean="0">
                <a:latin typeface="Tahoma" panose="020B0604030504040204" pitchFamily="34" charset="0"/>
                <a:ea typeface="Tahoma" panose="020B0604030504040204" pitchFamily="34" charset="0"/>
                <a:cs typeface="Tahoma" panose="020B0604030504040204" pitchFamily="34" charset="0"/>
              </a:rPr>
              <a:t>virilism</a:t>
            </a:r>
            <a:r>
              <a:rPr lang="en-US" sz="1400" dirty="0" smtClean="0">
                <a:latin typeface="Tahoma" panose="020B0604030504040204" pitchFamily="34" charset="0"/>
                <a:ea typeface="Tahoma" panose="020B0604030504040204" pitchFamily="34" charset="0"/>
                <a:cs typeface="Tahoma" panose="020B0604030504040204" pitchFamily="34" charset="0"/>
              </a:rPr>
              <a:t>.</a:t>
            </a:r>
          </a:p>
          <a:p>
            <a:r>
              <a:rPr lang="en-US" sz="1400" dirty="0" smtClean="0">
                <a:latin typeface="Tahoma" panose="020B0604030504040204" pitchFamily="34" charset="0"/>
                <a:ea typeface="Tahoma" panose="020B0604030504040204" pitchFamily="34" charset="0"/>
                <a:cs typeface="Tahoma" panose="020B0604030504040204" pitchFamily="34" charset="0"/>
              </a:rPr>
              <a:t>Complications: </a:t>
            </a:r>
          </a:p>
          <a:p>
            <a:pPr marL="834300" indent="-457200" algn="l">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estrogen → endometrial hyperplasia / cancer.</a:t>
            </a:r>
          </a:p>
          <a:p>
            <a:pPr marL="834300" indent="-457200" algn="l">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Insulin resistance/ type II DM</a:t>
            </a:r>
          </a:p>
          <a:p>
            <a:pPr marL="834300" indent="-457200" algn="l">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Hypertension </a:t>
            </a:r>
            <a:endParaRPr lang="en-US" sz="1400" dirty="0">
              <a:latin typeface="Tahoma" panose="020B0604030504040204" pitchFamily="34" charset="0"/>
              <a:ea typeface="Tahoma" panose="020B0604030504040204" pitchFamily="34" charset="0"/>
              <a:cs typeface="Tahoma" panose="020B0604030504040204" pitchFamily="34" charset="0"/>
            </a:endParaRPr>
          </a:p>
          <a:p>
            <a:pPr marL="834300" indent="-457200" algn="l">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Dyslipidemia</a:t>
            </a:r>
            <a:endParaRPr lang="en-US" sz="1400" dirty="0">
              <a:latin typeface="Tahoma" panose="020B0604030504040204" pitchFamily="34" charset="0"/>
              <a:ea typeface="Tahoma" panose="020B0604030504040204" pitchFamily="34" charset="0"/>
              <a:cs typeface="Tahoma" panose="020B0604030504040204" pitchFamily="34" charset="0"/>
            </a:endParaRPr>
          </a:p>
          <a:p>
            <a:pPr marL="834300" indent="-457200" algn="l">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Cardiovascular </a:t>
            </a:r>
            <a:r>
              <a:rPr lang="en-US" sz="1400" dirty="0" smtClean="0">
                <a:latin typeface="Tahoma" panose="020B0604030504040204" pitchFamily="34" charset="0"/>
                <a:ea typeface="Tahoma" panose="020B0604030504040204" pitchFamily="34" charset="0"/>
                <a:cs typeface="Tahoma" panose="020B0604030504040204" pitchFamily="34" charset="0"/>
              </a:rPr>
              <a:t>disease , Strokes </a:t>
            </a:r>
          </a:p>
          <a:p>
            <a:pPr marL="834300" indent="-4572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Depression/Anxiety</a:t>
            </a:r>
            <a:endParaRPr lang="en-US" sz="1400" dirty="0">
              <a:latin typeface="Tahoma" panose="020B0604030504040204" pitchFamily="34" charset="0"/>
              <a:ea typeface="Tahoma" panose="020B0604030504040204" pitchFamily="34" charset="0"/>
              <a:cs typeface="Tahoma" panose="020B0604030504040204" pitchFamily="34" charset="0"/>
            </a:endParaRPr>
          </a:p>
          <a:p>
            <a:pPr marL="834300" indent="-457200" algn="l">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Weight gain</a:t>
            </a:r>
          </a:p>
          <a:p>
            <a:pPr marL="834300" indent="-457200" algn="l">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Miscarriage</a:t>
            </a:r>
          </a:p>
          <a:p>
            <a:pPr marL="834300" indent="-457200" algn="l">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Acanthosis </a:t>
            </a:r>
            <a:r>
              <a:rPr lang="en-US" sz="1400" dirty="0" err="1">
                <a:latin typeface="Tahoma" panose="020B0604030504040204" pitchFamily="34" charset="0"/>
                <a:ea typeface="Tahoma" panose="020B0604030504040204" pitchFamily="34" charset="0"/>
                <a:cs typeface="Tahoma" panose="020B0604030504040204" pitchFamily="34" charset="0"/>
              </a:rPr>
              <a:t>nigricans</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(darkened skin)</a:t>
            </a:r>
          </a:p>
          <a:p>
            <a:pPr marL="834300" indent="-457200" algn="l">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Autoimmune thyroiditis</a:t>
            </a:r>
          </a:p>
          <a:p>
            <a:pPr marL="834300" indent="-457200" algn="l">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400" b="1" dirty="0" smtClean="0">
                <a:latin typeface="Tahoma" panose="020B0604030504040204" pitchFamily="34" charset="0"/>
                <a:ea typeface="Tahoma" panose="020B0604030504040204" pitchFamily="34" charset="0"/>
                <a:cs typeface="Tahoma" panose="020B0604030504040204" pitchFamily="34" charset="0"/>
              </a:rPr>
              <a:t>Endometriosis</a:t>
            </a:r>
          </a:p>
          <a:p>
            <a:pPr marL="324000"/>
            <a:r>
              <a:rPr lang="en-US" sz="1400" dirty="0" smtClean="0">
                <a:latin typeface="Tahoma" panose="020B0604030504040204" pitchFamily="34" charset="0"/>
                <a:ea typeface="Tahoma" panose="020B0604030504040204" pitchFamily="34" charset="0"/>
                <a:cs typeface="Tahoma" panose="020B0604030504040204" pitchFamily="34" charset="0"/>
              </a:rPr>
              <a:t>Ectopic endometrial glands &amp; stroma.</a:t>
            </a:r>
          </a:p>
          <a:p>
            <a:pPr marL="324000"/>
            <a:r>
              <a:rPr lang="en-US" sz="1400" dirty="0" smtClean="0">
                <a:latin typeface="Tahoma" panose="020B0604030504040204" pitchFamily="34" charset="0"/>
                <a:ea typeface="Tahoma" panose="020B0604030504040204" pitchFamily="34" charset="0"/>
                <a:cs typeface="Tahoma" panose="020B0604030504040204" pitchFamily="34" charset="0"/>
              </a:rPr>
              <a:t>Non-neoplastic.</a:t>
            </a:r>
          </a:p>
          <a:p>
            <a:pPr marL="324000"/>
            <a:r>
              <a:rPr lang="en-US" sz="1400" dirty="0" smtClean="0">
                <a:latin typeface="Tahoma" panose="020B0604030504040204" pitchFamily="34" charset="0"/>
                <a:ea typeface="Tahoma" panose="020B0604030504040204" pitchFamily="34" charset="0"/>
                <a:cs typeface="Tahoma" panose="020B0604030504040204" pitchFamily="34" charset="0"/>
              </a:rPr>
              <a:t>Responsive to menstrual cyclical changes.</a:t>
            </a:r>
          </a:p>
          <a:p>
            <a:pPr marL="324000"/>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Chocolate cyst </a:t>
            </a:r>
            <a:r>
              <a:rPr lang="en-US" sz="1400" dirty="0" smtClean="0">
                <a:latin typeface="Tahoma" panose="020B0604030504040204" pitchFamily="34" charset="0"/>
                <a:ea typeface="Tahoma" panose="020B0604030504040204" pitchFamily="34" charset="0"/>
                <a:cs typeface="Tahoma" panose="020B0604030504040204" pitchFamily="34" charset="0"/>
              </a:rPr>
              <a:t>in ovary = endometriosis in the ovary, its complications: adhesions and infertility. </a:t>
            </a:r>
          </a:p>
          <a:p>
            <a:pPr marL="324000"/>
            <a:r>
              <a:rPr lang="en-US" sz="1400" dirty="0" smtClean="0">
                <a:latin typeface="Tahoma" panose="020B0604030504040204" pitchFamily="34" charset="0"/>
                <a:ea typeface="Tahoma" panose="020B0604030504040204" pitchFamily="34" charset="0"/>
                <a:cs typeface="Tahoma" panose="020B0604030504040204" pitchFamily="34" charset="0"/>
              </a:rPr>
              <a:t>Gross: Red or brown nodules or cysts , fibrous adhesions may surround the foci.</a:t>
            </a:r>
          </a:p>
          <a:p>
            <a:pPr marL="324000"/>
            <a:r>
              <a:rPr lang="en-US" sz="1400" dirty="0" err="1" smtClean="0">
                <a:latin typeface="Tahoma" panose="020B0604030504040204" pitchFamily="34" charset="0"/>
                <a:ea typeface="Tahoma" panose="020B0604030504040204" pitchFamily="34" charset="0"/>
                <a:cs typeface="Tahoma" panose="020B0604030504040204" pitchFamily="34" charset="0"/>
              </a:rPr>
              <a:t>Siderophages</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endometrial glands &amp; stroma </a:t>
            </a:r>
            <a:r>
              <a:rPr lang="en-US" sz="1400" dirty="0" smtClean="0">
                <a:latin typeface="Tahoma" panose="020B0604030504040204" pitchFamily="34" charset="0"/>
                <a:ea typeface="Tahoma" panose="020B0604030504040204" pitchFamily="34" charset="0"/>
                <a:cs typeface="Tahoma" panose="020B0604030504040204" pitchFamily="34" charset="0"/>
              </a:rPr>
              <a:t>on histopathology.</a:t>
            </a:r>
          </a:p>
          <a:p>
            <a:pPr marL="324000"/>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400" b="1" dirty="0" err="1" smtClean="0">
                <a:latin typeface="Tahoma" panose="020B0604030504040204" pitchFamily="34" charset="0"/>
                <a:ea typeface="Tahoma" panose="020B0604030504040204" pitchFamily="34" charset="0"/>
                <a:cs typeface="Tahoma" panose="020B0604030504040204" pitchFamily="34" charset="0"/>
              </a:rPr>
              <a:t>Adenomyosis</a:t>
            </a:r>
            <a:r>
              <a:rPr lang="en-US" sz="1400" b="1" dirty="0" smtClean="0">
                <a:latin typeface="Tahoma" panose="020B0604030504040204" pitchFamily="34" charset="0"/>
                <a:ea typeface="Tahoma" panose="020B0604030504040204" pitchFamily="34" charset="0"/>
                <a:cs typeface="Tahoma" panose="020B0604030504040204" pitchFamily="34" charset="0"/>
              </a:rPr>
              <a:t> </a:t>
            </a:r>
          </a:p>
          <a:p>
            <a:pPr marL="324000"/>
            <a:r>
              <a:rPr lang="en-US" sz="1400" dirty="0" smtClean="0">
                <a:latin typeface="Tahoma" panose="020B0604030504040204" pitchFamily="34" charset="0"/>
                <a:ea typeface="Tahoma" panose="020B0604030504040204" pitchFamily="34" charset="0"/>
                <a:cs typeface="Tahoma" panose="020B0604030504040204" pitchFamily="34" charset="0"/>
              </a:rPr>
              <a:t>Endometriosis in the myometrium .</a:t>
            </a:r>
          </a:p>
          <a:p>
            <a:pPr marL="324000" algn="ctr"/>
            <a:endParaRPr 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696307" y="140677"/>
            <a:ext cx="3083170" cy="400110"/>
          </a:xfrm>
          <a:prstGeom prst="rect">
            <a:avLst/>
          </a:prstGeom>
          <a:noFill/>
        </p:spPr>
        <p:txBody>
          <a:bodyPr wrap="square" rtlCol="0">
            <a:spAutoFit/>
          </a:bodyPr>
          <a:lstStyle/>
          <a:p>
            <a:r>
              <a:rPr lang="en-US" sz="2000" dirty="0" smtClean="0">
                <a:solidFill>
                  <a:schemeClr val="tx1">
                    <a:lumMod val="95000"/>
                    <a:lumOff val="5000"/>
                  </a:schemeClr>
                </a:solidFill>
                <a:latin typeface="Tahoma" charset="0"/>
                <a:ea typeface="Tahoma" charset="0"/>
                <a:cs typeface="Tahoma" charset="0"/>
              </a:rPr>
              <a:t>Summary </a:t>
            </a:r>
            <a:endParaRPr lang="en-US" sz="2000" dirty="0">
              <a:solidFill>
                <a:schemeClr val="tx1">
                  <a:lumMod val="95000"/>
                  <a:lumOff val="5000"/>
                </a:schemeClr>
              </a:solidFill>
              <a:latin typeface="Tahoma" charset="0"/>
              <a:ea typeface="Tahoma" charset="0"/>
              <a:cs typeface="Tahoma" charset="0"/>
            </a:endParaRPr>
          </a:p>
        </p:txBody>
      </p:sp>
      <p:cxnSp>
        <p:nvCxnSpPr>
          <p:cNvPr id="4" name="Straight Connector 3"/>
          <p:cNvCxnSpPr/>
          <p:nvPr/>
        </p:nvCxnSpPr>
        <p:spPr>
          <a:xfrm>
            <a:off x="2696308" y="515815"/>
            <a:ext cx="124264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093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6307" y="140677"/>
            <a:ext cx="3083170" cy="400110"/>
          </a:xfrm>
          <a:prstGeom prst="rect">
            <a:avLst/>
          </a:prstGeom>
          <a:noFill/>
        </p:spPr>
        <p:txBody>
          <a:bodyPr wrap="square" rtlCol="0">
            <a:spAutoFit/>
          </a:bodyPr>
          <a:lstStyle/>
          <a:p>
            <a:r>
              <a:rPr lang="en-US" sz="2000" dirty="0" smtClean="0">
                <a:solidFill>
                  <a:schemeClr val="tx1">
                    <a:lumMod val="95000"/>
                    <a:lumOff val="5000"/>
                  </a:schemeClr>
                </a:solidFill>
                <a:latin typeface="Tahoma" charset="0"/>
                <a:ea typeface="Tahoma" charset="0"/>
                <a:cs typeface="Tahoma" charset="0"/>
              </a:rPr>
              <a:t>Questions</a:t>
            </a:r>
            <a:endParaRPr lang="en-US" sz="2000" dirty="0">
              <a:solidFill>
                <a:schemeClr val="tx1">
                  <a:lumMod val="95000"/>
                  <a:lumOff val="5000"/>
                </a:schemeClr>
              </a:solidFill>
              <a:latin typeface="Tahoma" charset="0"/>
              <a:ea typeface="Tahoma" charset="0"/>
              <a:cs typeface="Tahoma" charset="0"/>
            </a:endParaRPr>
          </a:p>
        </p:txBody>
      </p:sp>
      <p:cxnSp>
        <p:nvCxnSpPr>
          <p:cNvPr id="6" name="Straight Connector 5"/>
          <p:cNvCxnSpPr/>
          <p:nvPr/>
        </p:nvCxnSpPr>
        <p:spPr>
          <a:xfrm>
            <a:off x="2696308" y="515815"/>
            <a:ext cx="1242646" cy="0"/>
          </a:xfrm>
          <a:prstGeom prst="line">
            <a:avLst/>
          </a:prstGeom>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189571" y="915925"/>
            <a:ext cx="6668429" cy="6340197"/>
          </a:xfrm>
          <a:prstGeom prst="rect">
            <a:avLst/>
          </a:prstGeom>
          <a:noFill/>
        </p:spPr>
        <p:txBody>
          <a:bodyPr wrap="square" rtlCol="0">
            <a:spAutoFit/>
          </a:bodyPr>
          <a:lstStyle/>
          <a:p>
            <a:r>
              <a:rPr lang="en-US" sz="1400" dirty="0" smtClean="0">
                <a:latin typeface="Tahoma" charset="0"/>
                <a:ea typeface="Tahoma" charset="0"/>
                <a:cs typeface="Tahoma" charset="0"/>
              </a:rPr>
              <a:t>Q1) A 35 year old lady presents with severe abdominal pain during menstruation, ovaries showed cysts with chocolate-brown material. What is the most likely diagnosis?</a:t>
            </a:r>
          </a:p>
          <a:p>
            <a:pPr marL="342900" indent="-342900">
              <a:buAutoNum type="alphaUcPeriod"/>
            </a:pPr>
            <a:r>
              <a:rPr lang="en-US" sz="1400" dirty="0" smtClean="0">
                <a:latin typeface="Tahoma" charset="0"/>
                <a:ea typeface="Tahoma" charset="0"/>
                <a:cs typeface="Tahoma" charset="0"/>
              </a:rPr>
              <a:t>Endometrial </a:t>
            </a:r>
            <a:r>
              <a:rPr lang="en-US" sz="1400" dirty="0" err="1" smtClean="0">
                <a:latin typeface="Tahoma" charset="0"/>
                <a:ea typeface="Tahoma" charset="0"/>
                <a:cs typeface="Tahoma" charset="0"/>
              </a:rPr>
              <a:t>hyperplsia</a:t>
            </a:r>
            <a:r>
              <a:rPr lang="en-US" sz="1400" dirty="0" smtClean="0">
                <a:latin typeface="Tahoma" charset="0"/>
                <a:ea typeface="Tahoma" charset="0"/>
                <a:cs typeface="Tahoma" charset="0"/>
              </a:rPr>
              <a:t>.</a:t>
            </a:r>
          </a:p>
          <a:p>
            <a:pPr marL="342900" indent="-342900">
              <a:buAutoNum type="alphaUcPeriod"/>
            </a:pPr>
            <a:r>
              <a:rPr lang="en-US" sz="1400" dirty="0" smtClean="0">
                <a:latin typeface="Tahoma" charset="0"/>
                <a:ea typeface="Tahoma" charset="0"/>
                <a:cs typeface="Tahoma" charset="0"/>
              </a:rPr>
              <a:t>Leiomyoma.</a:t>
            </a:r>
          </a:p>
          <a:p>
            <a:pPr marL="342900" indent="-342900">
              <a:buAutoNum type="alphaUcPeriod"/>
            </a:pPr>
            <a:r>
              <a:rPr lang="en-US" sz="1400" dirty="0" smtClean="0">
                <a:latin typeface="Tahoma" charset="0"/>
                <a:ea typeface="Tahoma" charset="0"/>
                <a:cs typeface="Tahoma" charset="0"/>
              </a:rPr>
              <a:t>Endometriosis.</a:t>
            </a:r>
          </a:p>
          <a:p>
            <a:r>
              <a:rPr lang="en-US" sz="1200" dirty="0" err="1" smtClean="0">
                <a:solidFill>
                  <a:schemeClr val="bg1">
                    <a:lumMod val="50000"/>
                  </a:schemeClr>
                </a:solidFill>
                <a:latin typeface="Tahoma" charset="0"/>
                <a:ea typeface="Tahoma" charset="0"/>
                <a:cs typeface="Tahoma" charset="0"/>
              </a:rPr>
              <a:t>Ans</a:t>
            </a:r>
            <a:r>
              <a:rPr lang="en-US" sz="1200" dirty="0" smtClean="0">
                <a:solidFill>
                  <a:schemeClr val="bg1">
                    <a:lumMod val="50000"/>
                  </a:schemeClr>
                </a:solidFill>
                <a:latin typeface="Tahoma" charset="0"/>
                <a:ea typeface="Tahoma" charset="0"/>
                <a:cs typeface="Tahoma" charset="0"/>
              </a:rPr>
              <a:t>: C</a:t>
            </a:r>
          </a:p>
          <a:p>
            <a:endParaRPr lang="en-US" sz="1200" dirty="0">
              <a:solidFill>
                <a:schemeClr val="bg1">
                  <a:lumMod val="50000"/>
                </a:schemeClr>
              </a:solidFill>
              <a:latin typeface="Tahoma" charset="0"/>
              <a:ea typeface="Tahoma" charset="0"/>
              <a:cs typeface="Tahoma" charset="0"/>
            </a:endParaRPr>
          </a:p>
          <a:p>
            <a:r>
              <a:rPr lang="en-US" sz="1400" dirty="0" smtClean="0">
                <a:latin typeface="Tahoma" charset="0"/>
                <a:ea typeface="Tahoma" charset="0"/>
                <a:cs typeface="Tahoma" charset="0"/>
              </a:rPr>
              <a:t>Q2) A 30 year old lady was diagnosed with endometriosis of the ovaries. What is most likely to be seen on histopathology?</a:t>
            </a:r>
            <a:endParaRPr lang="en-US" sz="1400" dirty="0">
              <a:latin typeface="Tahoma" charset="0"/>
              <a:ea typeface="Tahoma" charset="0"/>
              <a:cs typeface="Tahoma" charset="0"/>
            </a:endParaRPr>
          </a:p>
          <a:p>
            <a:pPr marL="342900" indent="-342900">
              <a:buAutoNum type="alphaUcPeriod"/>
            </a:pPr>
            <a:r>
              <a:rPr lang="en-US" sz="1400" dirty="0" smtClean="0">
                <a:latin typeface="Tahoma" charset="0"/>
                <a:ea typeface="Tahoma" charset="0"/>
                <a:cs typeface="Tahoma" charset="0"/>
              </a:rPr>
              <a:t>Macrophages containing hemosiderin.</a:t>
            </a:r>
          </a:p>
          <a:p>
            <a:pPr marL="342900" indent="-342900">
              <a:buAutoNum type="alphaUcPeriod"/>
            </a:pPr>
            <a:r>
              <a:rPr lang="en-US" sz="1400" dirty="0" smtClean="0">
                <a:latin typeface="Tahoma" charset="0"/>
                <a:ea typeface="Tahoma" charset="0"/>
                <a:cs typeface="Tahoma" charset="0"/>
              </a:rPr>
              <a:t>Hyperplasia.</a:t>
            </a:r>
          </a:p>
          <a:p>
            <a:pPr marL="342900" indent="-342900">
              <a:buAutoNum type="alphaUcPeriod"/>
            </a:pPr>
            <a:r>
              <a:rPr lang="en-US" sz="1400" dirty="0" smtClean="0">
                <a:latin typeface="Tahoma" charset="0"/>
                <a:ea typeface="Tahoma" charset="0"/>
                <a:cs typeface="Tahoma" charset="0"/>
              </a:rPr>
              <a:t>Granulomas</a:t>
            </a:r>
          </a:p>
          <a:p>
            <a:r>
              <a:rPr lang="en-US" sz="1200" dirty="0" err="1" smtClean="0">
                <a:solidFill>
                  <a:schemeClr val="bg1">
                    <a:lumMod val="50000"/>
                  </a:schemeClr>
                </a:solidFill>
                <a:latin typeface="Tahoma" charset="0"/>
                <a:ea typeface="Tahoma" charset="0"/>
                <a:cs typeface="Tahoma" charset="0"/>
              </a:rPr>
              <a:t>Ans</a:t>
            </a:r>
            <a:r>
              <a:rPr lang="en-US" sz="1200" dirty="0" smtClean="0">
                <a:solidFill>
                  <a:schemeClr val="bg1">
                    <a:lumMod val="50000"/>
                  </a:schemeClr>
                </a:solidFill>
                <a:latin typeface="Tahoma" charset="0"/>
                <a:ea typeface="Tahoma" charset="0"/>
                <a:cs typeface="Tahoma" charset="0"/>
              </a:rPr>
              <a:t>: A</a:t>
            </a:r>
            <a:endParaRPr lang="en-US" sz="1200" dirty="0">
              <a:solidFill>
                <a:schemeClr val="bg1">
                  <a:lumMod val="50000"/>
                </a:schemeClr>
              </a:solidFill>
              <a:latin typeface="Tahoma" charset="0"/>
              <a:ea typeface="Tahoma" charset="0"/>
              <a:cs typeface="Tahoma" charset="0"/>
            </a:endParaRPr>
          </a:p>
          <a:p>
            <a:endParaRPr lang="en-US" sz="1200" dirty="0" smtClean="0">
              <a:solidFill>
                <a:schemeClr val="bg1">
                  <a:lumMod val="50000"/>
                </a:schemeClr>
              </a:solidFill>
              <a:latin typeface="Tahoma" charset="0"/>
              <a:ea typeface="Tahoma" charset="0"/>
              <a:cs typeface="Tahoma" charset="0"/>
            </a:endParaRPr>
          </a:p>
          <a:p>
            <a:r>
              <a:rPr lang="en-US" sz="1400" dirty="0" smtClean="0">
                <a:latin typeface="Tahoma" charset="0"/>
                <a:ea typeface="Tahoma" charset="0"/>
                <a:cs typeface="Tahoma" charset="0"/>
              </a:rPr>
              <a:t>Q3) A 28 year old female presents with infertility and irregular menstruation. On examination, the patient was shown to have hirsutism and acne which was diagnosed as Stein-</a:t>
            </a:r>
            <a:r>
              <a:rPr lang="en-US" sz="1400" dirty="0" err="1" smtClean="0">
                <a:latin typeface="Tahoma" charset="0"/>
                <a:ea typeface="Tahoma" charset="0"/>
                <a:cs typeface="Tahoma" charset="0"/>
              </a:rPr>
              <a:t>Leventhal</a:t>
            </a:r>
            <a:r>
              <a:rPr lang="en-US" sz="1400" dirty="0" smtClean="0">
                <a:latin typeface="Tahoma" charset="0"/>
                <a:ea typeface="Tahoma" charset="0"/>
                <a:cs typeface="Tahoma" charset="0"/>
              </a:rPr>
              <a:t> syndrome. Which one of the following is the leading cause of her symptoms?</a:t>
            </a:r>
            <a:endParaRPr lang="en-US" sz="1400" dirty="0">
              <a:latin typeface="Tahoma" charset="0"/>
              <a:ea typeface="Tahoma" charset="0"/>
              <a:cs typeface="Tahoma" charset="0"/>
            </a:endParaRPr>
          </a:p>
          <a:p>
            <a:pPr marL="342900" indent="-342900">
              <a:buAutoNum type="alphaUcPeriod"/>
            </a:pPr>
            <a:r>
              <a:rPr lang="en-US" sz="1400" dirty="0" smtClean="0">
                <a:latin typeface="Tahoma" charset="0"/>
                <a:ea typeface="Tahoma" charset="0"/>
                <a:cs typeface="Tahoma" charset="0"/>
              </a:rPr>
              <a:t>High FSH.</a:t>
            </a:r>
          </a:p>
          <a:p>
            <a:pPr marL="342900" indent="-342900">
              <a:buAutoNum type="alphaUcPeriod"/>
            </a:pPr>
            <a:r>
              <a:rPr lang="en-US" sz="1400" dirty="0" smtClean="0">
                <a:latin typeface="Tahoma" charset="0"/>
                <a:ea typeface="Tahoma" charset="0"/>
                <a:cs typeface="Tahoma" charset="0"/>
              </a:rPr>
              <a:t>Low estrogen.</a:t>
            </a:r>
          </a:p>
          <a:p>
            <a:pPr marL="342900" indent="-342900">
              <a:buAutoNum type="alphaUcPeriod"/>
            </a:pPr>
            <a:r>
              <a:rPr lang="en-US" sz="1400" dirty="0" smtClean="0">
                <a:latin typeface="Tahoma" charset="0"/>
                <a:ea typeface="Tahoma" charset="0"/>
                <a:cs typeface="Tahoma" charset="0"/>
              </a:rPr>
              <a:t>Anovulation</a:t>
            </a:r>
          </a:p>
          <a:p>
            <a:r>
              <a:rPr lang="en-US" sz="1200" dirty="0" err="1" smtClean="0">
                <a:solidFill>
                  <a:schemeClr val="bg1">
                    <a:lumMod val="50000"/>
                  </a:schemeClr>
                </a:solidFill>
                <a:latin typeface="Tahoma" charset="0"/>
                <a:ea typeface="Tahoma" charset="0"/>
                <a:cs typeface="Tahoma" charset="0"/>
              </a:rPr>
              <a:t>Ans</a:t>
            </a:r>
            <a:r>
              <a:rPr lang="en-US" sz="1200" dirty="0" smtClean="0">
                <a:solidFill>
                  <a:schemeClr val="bg1">
                    <a:lumMod val="50000"/>
                  </a:schemeClr>
                </a:solidFill>
                <a:latin typeface="Tahoma" charset="0"/>
                <a:ea typeface="Tahoma" charset="0"/>
                <a:cs typeface="Tahoma" charset="0"/>
              </a:rPr>
              <a:t>: C</a:t>
            </a:r>
            <a:endParaRPr lang="en-US" sz="1200" dirty="0">
              <a:solidFill>
                <a:schemeClr val="bg1">
                  <a:lumMod val="50000"/>
                </a:schemeClr>
              </a:solidFill>
              <a:latin typeface="Tahoma" charset="0"/>
              <a:ea typeface="Tahoma" charset="0"/>
              <a:cs typeface="Tahoma" charset="0"/>
            </a:endParaRPr>
          </a:p>
          <a:p>
            <a:endParaRPr lang="en-US" sz="1200" dirty="0" smtClean="0">
              <a:solidFill>
                <a:schemeClr val="bg1">
                  <a:lumMod val="50000"/>
                </a:schemeClr>
              </a:solidFill>
              <a:latin typeface="Tahoma" charset="0"/>
              <a:ea typeface="Tahoma" charset="0"/>
              <a:cs typeface="Tahoma" charset="0"/>
            </a:endParaRPr>
          </a:p>
          <a:p>
            <a:r>
              <a:rPr lang="en-US" sz="1400" dirty="0" smtClean="0">
                <a:latin typeface="Tahoma" charset="0"/>
                <a:ea typeface="Tahoma" charset="0"/>
                <a:cs typeface="Tahoma" charset="0"/>
              </a:rPr>
              <a:t>Q4) Which of the following is the cause of cystic formation in the ovaries?</a:t>
            </a:r>
            <a:endParaRPr lang="en-US" sz="1400" dirty="0">
              <a:latin typeface="Tahoma" charset="0"/>
              <a:ea typeface="Tahoma" charset="0"/>
              <a:cs typeface="Tahoma" charset="0"/>
            </a:endParaRPr>
          </a:p>
          <a:p>
            <a:pPr marL="342900" indent="-342900">
              <a:buAutoNum type="alphaUcPeriod"/>
            </a:pPr>
            <a:r>
              <a:rPr lang="en-US" sz="1400" dirty="0" smtClean="0">
                <a:latin typeface="Tahoma" charset="0"/>
                <a:ea typeface="Tahoma" charset="0"/>
                <a:cs typeface="Tahoma" charset="0"/>
              </a:rPr>
              <a:t>Maturation of ovarian follicles.</a:t>
            </a:r>
          </a:p>
          <a:p>
            <a:pPr marL="342900" indent="-342900">
              <a:buAutoNum type="alphaUcPeriod"/>
            </a:pPr>
            <a:r>
              <a:rPr lang="en-US" sz="1400" dirty="0" err="1" smtClean="0">
                <a:latin typeface="Tahoma" charset="0"/>
                <a:ea typeface="Tahoma" charset="0"/>
                <a:cs typeface="Tahoma" charset="0"/>
              </a:rPr>
              <a:t>Immaturation</a:t>
            </a:r>
            <a:r>
              <a:rPr lang="en-US" sz="1400" dirty="0" smtClean="0">
                <a:latin typeface="Tahoma" charset="0"/>
                <a:ea typeface="Tahoma" charset="0"/>
                <a:cs typeface="Tahoma" charset="0"/>
              </a:rPr>
              <a:t> of ovarian follicles.</a:t>
            </a:r>
          </a:p>
          <a:p>
            <a:pPr marL="342900" indent="-342900">
              <a:buAutoNum type="alphaUcPeriod"/>
            </a:pPr>
            <a:r>
              <a:rPr lang="en-US" sz="1400" dirty="0" smtClean="0">
                <a:latin typeface="Tahoma" charset="0"/>
                <a:ea typeface="Tahoma" charset="0"/>
                <a:cs typeface="Tahoma" charset="0"/>
              </a:rPr>
              <a:t>High levels of progesterone.</a:t>
            </a:r>
          </a:p>
          <a:p>
            <a:r>
              <a:rPr lang="en-US" sz="1200" dirty="0" err="1" smtClean="0">
                <a:solidFill>
                  <a:schemeClr val="bg1">
                    <a:lumMod val="50000"/>
                  </a:schemeClr>
                </a:solidFill>
                <a:latin typeface="Tahoma" charset="0"/>
                <a:ea typeface="Tahoma" charset="0"/>
                <a:cs typeface="Tahoma" charset="0"/>
              </a:rPr>
              <a:t>Ans</a:t>
            </a:r>
            <a:r>
              <a:rPr lang="en-US" sz="1200" dirty="0" smtClean="0">
                <a:solidFill>
                  <a:schemeClr val="bg1">
                    <a:lumMod val="50000"/>
                  </a:schemeClr>
                </a:solidFill>
                <a:latin typeface="Tahoma" charset="0"/>
                <a:ea typeface="Tahoma" charset="0"/>
                <a:cs typeface="Tahoma" charset="0"/>
              </a:rPr>
              <a:t>: B</a:t>
            </a:r>
            <a:endParaRPr lang="en-US" sz="1200" dirty="0">
              <a:solidFill>
                <a:schemeClr val="bg1">
                  <a:lumMod val="50000"/>
                </a:schemeClr>
              </a:solidFill>
              <a:latin typeface="Tahoma" charset="0"/>
              <a:ea typeface="Tahoma" charset="0"/>
              <a:cs typeface="Tahoma" charset="0"/>
            </a:endParaRPr>
          </a:p>
          <a:p>
            <a:endParaRPr lang="en-US" sz="1200" dirty="0" smtClean="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932040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93040" y="195918"/>
            <a:ext cx="6471920" cy="738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a:effectLst/>
                <a:latin typeface="Calibri"/>
                <a:ea typeface="Calibri"/>
                <a:cs typeface="Calibri Light"/>
              </a:rPr>
              <a:t>حسبي </a:t>
            </a:r>
            <a:r>
              <a:rPr lang="x-none" sz="1800" b="1">
                <a:solidFill>
                  <a:srgbClr val="FF0000"/>
                </a:solidFill>
                <a:effectLst/>
                <a:latin typeface="Calibri"/>
                <a:ea typeface="Calibri"/>
                <a:cs typeface="Calibri Light"/>
              </a:rPr>
              <a:t>الله</a:t>
            </a:r>
            <a:r>
              <a:rPr lang="x-none" sz="1800" b="1">
                <a:effectLst/>
                <a:latin typeface="Calibri"/>
                <a:ea typeface="Calibri"/>
                <a:cs typeface="Calibri Light"/>
              </a:rPr>
              <a:t> لا إله إلَّا هو عليه توكلت وهو رب العرش العظيم.</a:t>
            </a:r>
            <a:endParaRPr lang="en-US" sz="1100">
              <a:effectLst/>
              <a:latin typeface="Calibri"/>
              <a:ea typeface="Calibri"/>
              <a:cs typeface="Arial"/>
            </a:endParaRPr>
          </a:p>
        </p:txBody>
      </p:sp>
      <p:sp>
        <p:nvSpPr>
          <p:cNvPr id="3" name="Text Box 52247"/>
          <p:cNvSpPr txBox="1"/>
          <p:nvPr/>
        </p:nvSpPr>
        <p:spPr>
          <a:xfrm>
            <a:off x="3783965" y="1458967"/>
            <a:ext cx="2695575" cy="198564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dirty="0">
                <a:effectLst/>
                <a:latin typeface="Calibri"/>
                <a:ea typeface="Calibri"/>
                <a:cs typeface="Calibri Light"/>
              </a:rPr>
              <a:t>القادة</a:t>
            </a:r>
            <a:endParaRPr lang="en-US" sz="1100" dirty="0">
              <a:effectLst/>
              <a:latin typeface="Calibri"/>
              <a:ea typeface="Calibri"/>
              <a:cs typeface="Arial"/>
            </a:endParaRPr>
          </a:p>
          <a:p>
            <a:pPr marL="342900" marR="0" lvl="0" indent="-342900" algn="l">
              <a:lnSpc>
                <a:spcPct val="115000"/>
              </a:lnSpc>
              <a:spcBef>
                <a:spcPts val="0"/>
              </a:spcBef>
              <a:spcAft>
                <a:spcPts val="0"/>
              </a:spcAft>
              <a:buFont typeface="Wingdings"/>
              <a:buChar char=""/>
            </a:pPr>
            <a:r>
              <a:rPr lang="x-none" sz="1400" b="1" dirty="0" smtClean="0">
                <a:effectLst/>
                <a:latin typeface="Calibri"/>
                <a:ea typeface="Calibri"/>
                <a:cs typeface="Calibri Light"/>
              </a:rPr>
              <a:t>حنين </a:t>
            </a:r>
            <a:r>
              <a:rPr lang="x-none" sz="1400" b="1" dirty="0">
                <a:effectLst/>
                <a:latin typeface="Calibri"/>
                <a:ea typeface="Calibri"/>
                <a:cs typeface="Calibri Light"/>
              </a:rPr>
              <a:t>السبكي</a:t>
            </a:r>
            <a:endParaRPr lang="en-US" sz="1100" dirty="0">
              <a:effectLst/>
              <a:latin typeface="Calibri"/>
              <a:ea typeface="Calibri"/>
              <a:cs typeface="Arial"/>
            </a:endParaRPr>
          </a:p>
          <a:p>
            <a:pPr marL="342900" marR="0" lvl="0" indent="-342900" algn="l">
              <a:lnSpc>
                <a:spcPct val="115000"/>
              </a:lnSpc>
              <a:spcBef>
                <a:spcPts val="0"/>
              </a:spcBef>
              <a:spcAft>
                <a:spcPts val="1000"/>
              </a:spcAft>
              <a:buFont typeface="Wingdings"/>
              <a:buChar char=""/>
            </a:pPr>
            <a:r>
              <a:rPr lang="ar-SA" sz="1400" b="1" dirty="0" smtClean="0">
                <a:latin typeface="Calibri"/>
                <a:ea typeface="Calibri"/>
                <a:cs typeface="Calibri Light"/>
              </a:rPr>
              <a:t>هبة الناصر </a:t>
            </a:r>
            <a:endParaRPr lang="en-US" sz="1400" b="1" dirty="0" smtClean="0">
              <a:effectLst/>
              <a:latin typeface="Calibri"/>
              <a:ea typeface="Calibri"/>
              <a:cs typeface="Calibri Light"/>
            </a:endParaRPr>
          </a:p>
          <a:p>
            <a:pPr marL="342900" marR="0" lvl="0" indent="-342900" algn="l">
              <a:lnSpc>
                <a:spcPct val="115000"/>
              </a:lnSpc>
              <a:spcBef>
                <a:spcPts val="0"/>
              </a:spcBef>
              <a:spcAft>
                <a:spcPts val="1000"/>
              </a:spcAft>
              <a:buFont typeface="Wingdings"/>
              <a:buChar char=""/>
            </a:pPr>
            <a:r>
              <a:rPr lang="x-none" sz="1400" b="1" dirty="0" smtClean="0">
                <a:effectLst/>
                <a:latin typeface="Calibri"/>
                <a:ea typeface="Calibri"/>
                <a:cs typeface="Calibri Light"/>
              </a:rPr>
              <a:t>عبدالله </a:t>
            </a:r>
            <a:r>
              <a:rPr lang="x-none" sz="1400" b="1" dirty="0">
                <a:effectLst/>
                <a:latin typeface="Calibri"/>
                <a:ea typeface="Calibri"/>
                <a:cs typeface="Calibri Light"/>
              </a:rPr>
              <a:t>أبو عمارة</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en-US" sz="1000" b="1" dirty="0">
                <a:effectLst/>
                <a:latin typeface="Calibri Light"/>
                <a:ea typeface="Calibri"/>
                <a:cs typeface="Arial"/>
              </a:rPr>
              <a:t> </a:t>
            </a:r>
            <a:endParaRPr lang="en-US" sz="1100" dirty="0">
              <a:effectLst/>
              <a:latin typeface="Calibri"/>
              <a:ea typeface="Calibri"/>
              <a:cs typeface="Arial"/>
            </a:endParaRPr>
          </a:p>
          <a:p>
            <a:pPr marL="0" marR="0" algn="ctr">
              <a:lnSpc>
                <a:spcPct val="115000"/>
              </a:lnSpc>
              <a:spcBef>
                <a:spcPts val="0"/>
              </a:spcBef>
              <a:spcAft>
                <a:spcPts val="1000"/>
              </a:spcAft>
            </a:pPr>
            <a:r>
              <a:rPr lang="en-US" sz="1800" b="1" dirty="0">
                <a:effectLst/>
                <a:latin typeface="Calibri Light"/>
                <a:ea typeface="Calibri"/>
                <a:cs typeface="Arial"/>
              </a:rPr>
              <a:t> </a:t>
            </a:r>
            <a:endParaRPr lang="en-US" sz="1100" dirty="0">
              <a:effectLst/>
              <a:latin typeface="Calibri"/>
              <a:ea typeface="Calibri"/>
              <a:cs typeface="Arial"/>
            </a:endParaRPr>
          </a:p>
        </p:txBody>
      </p:sp>
      <p:sp>
        <p:nvSpPr>
          <p:cNvPr id="4" name="Text Box 6"/>
          <p:cNvSpPr txBox="1"/>
          <p:nvPr/>
        </p:nvSpPr>
        <p:spPr>
          <a:xfrm>
            <a:off x="378460" y="1408802"/>
            <a:ext cx="3181350" cy="34436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0170" marR="0" algn="ctr">
              <a:lnSpc>
                <a:spcPct val="115000"/>
              </a:lnSpc>
              <a:spcBef>
                <a:spcPts val="0"/>
              </a:spcBef>
              <a:spcAft>
                <a:spcPts val="1000"/>
              </a:spcAft>
            </a:pPr>
            <a:r>
              <a:rPr lang="x-none" sz="1800" b="1" dirty="0" smtClean="0">
                <a:effectLst/>
                <a:latin typeface="Calibri"/>
                <a:ea typeface="Calibri"/>
                <a:cs typeface="Calibri Light"/>
              </a:rPr>
              <a:t>الأعضاء</a:t>
            </a:r>
            <a:endParaRPr lang="en-US" sz="1800" b="1" dirty="0" smtClean="0">
              <a:effectLst/>
              <a:latin typeface="Calibri"/>
              <a:ea typeface="Calibri"/>
              <a:cs typeface="Calibri Light"/>
            </a:endParaRP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ريم الشثري</a:t>
            </a:r>
          </a:p>
          <a:p>
            <a:pPr marL="375920" marR="0" indent="-285750">
              <a:lnSpc>
                <a:spcPct val="115000"/>
              </a:lnSpc>
              <a:spcBef>
                <a:spcPts val="0"/>
              </a:spcBef>
              <a:spcAft>
                <a:spcPts val="1000"/>
              </a:spcAft>
              <a:buFont typeface="Wingdings" charset="2"/>
              <a:buChar char="§"/>
            </a:pPr>
            <a:r>
              <a:rPr lang="ar-SA" sz="1400" b="1" dirty="0" smtClean="0">
                <a:effectLst/>
                <a:latin typeface="Calibri"/>
                <a:ea typeface="Calibri"/>
                <a:cs typeface="Calibri Light"/>
              </a:rPr>
              <a:t>يارا الدعيجي</a:t>
            </a: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ليلى البريكان</a:t>
            </a:r>
          </a:p>
          <a:p>
            <a:pPr marL="375920" marR="0" indent="-285750">
              <a:lnSpc>
                <a:spcPct val="115000"/>
              </a:lnSpc>
              <a:spcBef>
                <a:spcPts val="0"/>
              </a:spcBef>
              <a:spcAft>
                <a:spcPts val="1000"/>
              </a:spcAft>
              <a:buFont typeface="Wingdings" charset="2"/>
              <a:buChar char="§"/>
            </a:pPr>
            <a:r>
              <a:rPr lang="ar-SA" sz="1400" b="1" dirty="0" smtClean="0">
                <a:effectLst/>
                <a:latin typeface="Calibri"/>
                <a:ea typeface="Calibri"/>
                <a:cs typeface="Calibri Light"/>
              </a:rPr>
              <a:t>فاطمة الطاسان</a:t>
            </a: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غادة المهنا</a:t>
            </a:r>
            <a:endParaRPr lang="en-US" sz="1400" b="1" dirty="0" smtClean="0">
              <a:effectLst/>
              <a:latin typeface="Calibri" charset="0"/>
              <a:ea typeface="Calibri" charset="0"/>
              <a:cs typeface="Calibri" charset="0"/>
            </a:endParaRPr>
          </a:p>
          <a:p>
            <a:pPr marL="457200" marR="0" algn="r">
              <a:lnSpc>
                <a:spcPct val="115000"/>
              </a:lnSpc>
              <a:spcBef>
                <a:spcPts val="0"/>
              </a:spcBef>
              <a:spcAft>
                <a:spcPts val="1000"/>
              </a:spcAft>
            </a:pPr>
            <a:r>
              <a:rPr lang="en-US" sz="1000" b="1" dirty="0">
                <a:effectLst/>
                <a:latin typeface="Calibri Light"/>
                <a:ea typeface="Calibri"/>
                <a:cs typeface="Arial"/>
              </a:rPr>
              <a:t> </a:t>
            </a:r>
            <a:endParaRPr lang="en-US" sz="1100" dirty="0">
              <a:effectLst/>
              <a:latin typeface="Calibri"/>
              <a:ea typeface="Calibri"/>
              <a:cs typeface="Arial"/>
            </a:endParaRPr>
          </a:p>
        </p:txBody>
      </p:sp>
      <p:sp>
        <p:nvSpPr>
          <p:cNvPr id="5" name="Rectangle 4"/>
          <p:cNvSpPr/>
          <p:nvPr/>
        </p:nvSpPr>
        <p:spPr>
          <a:xfrm>
            <a:off x="2030186" y="5682295"/>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dirty="0">
                <a:solidFill>
                  <a:srgbClr val="0070C0"/>
                </a:solidFill>
                <a:effectLst/>
                <a:latin typeface="Tahoma"/>
                <a:ea typeface="Calibri"/>
                <a:cs typeface="Tahoma"/>
                <a:hlinkClick r:id="rId2"/>
              </a:rPr>
              <a:t>Editing File</a:t>
            </a:r>
            <a:endParaRPr lang="en-US" sz="1100" dirty="0">
              <a:effectLst/>
              <a:latin typeface="Calibri"/>
              <a:ea typeface="Calibri"/>
              <a:cs typeface="Arial"/>
            </a:endParaRPr>
          </a:p>
          <a:p>
            <a:pPr marL="0" marR="0" algn="ctr">
              <a:lnSpc>
                <a:spcPct val="115000"/>
              </a:lnSpc>
              <a:spcBef>
                <a:spcPts val="0"/>
              </a:spcBef>
              <a:spcAft>
                <a:spcPts val="1000"/>
              </a:spcAft>
            </a:pPr>
            <a:r>
              <a:rPr lang="en-US" sz="1400" b="1" dirty="0">
                <a:solidFill>
                  <a:srgbClr val="0070C0"/>
                </a:solidFill>
                <a:effectLst/>
                <a:latin typeface="Tahoma"/>
                <a:ea typeface="Calibri"/>
                <a:cs typeface="Tahoma"/>
              </a:rPr>
              <a:t>Email: </a:t>
            </a:r>
            <a:r>
              <a:rPr lang="en-US" sz="1400" dirty="0">
                <a:solidFill>
                  <a:srgbClr val="0070C0"/>
                </a:solidFill>
                <a:effectLst/>
                <a:latin typeface="Tahoma"/>
                <a:ea typeface="Calibri"/>
                <a:cs typeface="Tahoma"/>
              </a:rPr>
              <a:t>pathology436@gmail.com</a:t>
            </a:r>
            <a:r>
              <a:rPr lang="en-US" sz="1400" b="1" dirty="0">
                <a:solidFill>
                  <a:srgbClr val="0070C0"/>
                </a:solidFill>
                <a:effectLst/>
                <a:latin typeface="Tahoma"/>
                <a:ea typeface="Calibri"/>
                <a:cs typeface="Tahoma"/>
              </a:rPr>
              <a:t> Twitter: </a:t>
            </a:r>
            <a:r>
              <a:rPr lang="en-US" sz="1400" dirty="0">
                <a:solidFill>
                  <a:srgbClr val="0070C0"/>
                </a:solidFill>
                <a:effectLst/>
                <a:latin typeface="Tahoma"/>
                <a:ea typeface="Calibri"/>
                <a:cs typeface="Tahoma"/>
              </a:rPr>
              <a:t>@pathology436</a:t>
            </a:r>
            <a:endParaRPr lang="en-US" sz="1100" dirty="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69259" y="6741736"/>
            <a:ext cx="1122680" cy="1094105"/>
          </a:xfrm>
          <a:prstGeom prst="rect">
            <a:avLst/>
          </a:prstGeom>
          <a:noFill/>
          <a:ln>
            <a:noFill/>
          </a:ln>
          <a:effectLst>
            <a:outerShdw blurRad="38100" sx="1000" sy="1000" algn="ctr" rotWithShape="0">
              <a:srgbClr val="000000"/>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9325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1748</Words>
  <Application>Microsoft Office PowerPoint</Application>
  <PresentationFormat>On-screen Show (4:3)</PresentationFormat>
  <Paragraphs>192</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Century Schoolbook</vt:lpstr>
      <vt:lpstr>Courier New</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abdulaziz abdullah</cp:lastModifiedBy>
  <cp:revision>260</cp:revision>
  <dcterms:created xsi:type="dcterms:W3CDTF">2018-01-23T10:16:13Z</dcterms:created>
  <dcterms:modified xsi:type="dcterms:W3CDTF">2018-04-04T20:24:32Z</dcterms:modified>
</cp:coreProperties>
</file>