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62" r:id="rId3"/>
    <p:sldId id="263" r:id="rId4"/>
    <p:sldId id="264" r:id="rId5"/>
    <p:sldId id="265" r:id="rId6"/>
    <p:sldId id="266" r:id="rId7"/>
    <p:sldId id="267" r:id="rId8"/>
    <p:sldId id="269" r:id="rId9"/>
    <p:sldId id="268" r:id="rId10"/>
    <p:sldId id="270" r:id="rId11"/>
    <p:sldId id="271" r:id="rId12"/>
    <p:sldId id="273" r:id="rId13"/>
    <p:sldId id="274" r:id="rId14"/>
    <p:sldId id="261" r:id="rId1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عبدالملك" initials="عبدالملك" lastIdx="6" clrIdx="0">
    <p:extLst/>
  </p:cmAuthor>
  <p:cmAuthor id="2" name="طلال" initials="طلال"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923C"/>
    <a:srgbClr val="759239"/>
    <a:srgbClr val="F9BF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94" autoAdjust="0"/>
    <p:restoredTop sz="94732"/>
  </p:normalViewPr>
  <p:slideViewPr>
    <p:cSldViewPr snapToGrid="0" snapToObjects="1">
      <p:cViewPr>
        <p:scale>
          <a:sx n="173" d="100"/>
          <a:sy n="173" d="100"/>
        </p:scale>
        <p:origin x="904" y="14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7CBFD0BE-6986-46C7-8226-715213159A86}" type="datetimeFigureOut">
              <a:rPr lang="ar-SA" smtClean="0"/>
              <a:t>21 رجب، 1439</a:t>
            </a:fld>
            <a:endParaRPr lang="ar-SA"/>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C63E832E-C855-41F0-8630-14DBDDD1739E}" type="slidenum">
              <a:rPr lang="ar-SA" smtClean="0"/>
              <a:t>‹#›</a:t>
            </a:fld>
            <a:endParaRPr lang="ar-SA"/>
          </a:p>
        </p:txBody>
      </p:sp>
    </p:spTree>
    <p:extLst>
      <p:ext uri="{BB962C8B-B14F-4D97-AF65-F5344CB8AC3E}">
        <p14:creationId xmlns:p14="http://schemas.microsoft.com/office/powerpoint/2010/main" val="1089806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3B89E-D6D5-B544-9162-99C53D8CE4A0}" type="datetimeFigureOut">
              <a:rPr lang="en-US" smtClean="0"/>
              <a:t>4/6/18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F9BE1-BFF6-0345-A7DC-A5E3241100EB}" type="slidenum">
              <a:rPr lang="en-US" smtClean="0"/>
              <a:t>‹#›</a:t>
            </a:fld>
            <a:endParaRPr lang="en-US"/>
          </a:p>
        </p:txBody>
      </p:sp>
    </p:spTree>
    <p:extLst>
      <p:ext uri="{BB962C8B-B14F-4D97-AF65-F5344CB8AC3E}">
        <p14:creationId xmlns:p14="http://schemas.microsoft.com/office/powerpoint/2010/main" val="20765333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702D4-3AA9-334A-89F7-0B1DDB4E5AA2}" type="datetimeFigureOut">
              <a:rPr lang="en-US" smtClean="0"/>
              <a:t>4/6/18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8273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4/6/18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5166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185"/>
            <a:ext cx="1543051"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1"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4/6/18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6350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4/6/18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12416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702D4-3AA9-334A-89F7-0B1DDB4E5AA2}" type="datetimeFigureOut">
              <a:rPr lang="en-US" smtClean="0"/>
              <a:t>4/6/18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4754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1"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702D4-3AA9-334A-89F7-0B1DDB4E5AA2}" type="datetimeFigureOut">
              <a:rPr lang="en-US" smtClean="0"/>
              <a:t>4/6/18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002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9"/>
            <a:ext cx="303014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2046819"/>
            <a:ext cx="303133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702D4-3AA9-334A-89F7-0B1DDB4E5AA2}" type="datetimeFigureOut">
              <a:rPr lang="en-US" smtClean="0"/>
              <a:t>4/6/18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77979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702D4-3AA9-334A-89F7-0B1DDB4E5AA2}" type="datetimeFigureOut">
              <a:rPr lang="en-US" smtClean="0"/>
              <a:t>4/6/18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7363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702D4-3AA9-334A-89F7-0B1DDB4E5AA2}" type="datetimeFigureOut">
              <a:rPr lang="en-US" smtClean="0"/>
              <a:t>4/6/18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64556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9" y="36407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9"/>
            <a:ext cx="2256235"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4/6/18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96303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4/6/18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784594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8E1702D4-3AA9-334A-89F7-0B1DDB4E5AA2}" type="datetimeFigureOut">
              <a:rPr lang="en-US" smtClean="0"/>
              <a:t>4/6/18</a:t>
            </a:fld>
            <a:endParaRPr lang="en-US"/>
          </a:p>
        </p:txBody>
      </p:sp>
      <p:sp>
        <p:nvSpPr>
          <p:cNvPr id="5" name="Footer Placeholder 4"/>
          <p:cNvSpPr>
            <a:spLocks noGrp="1"/>
          </p:cNvSpPr>
          <p:nvPr>
            <p:ph type="ftr" sz="quarter" idx="3"/>
          </p:nvPr>
        </p:nvSpPr>
        <p:spPr>
          <a:xfrm>
            <a:off x="2343151" y="8475134"/>
            <a:ext cx="2171700"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3007746C-A738-E64E-9C13-BDDB58B9FCAA}" type="slidenum">
              <a:rPr lang="en-US" smtClean="0"/>
              <a:t>‹#›</a:t>
            </a:fld>
            <a:endParaRPr lang="en-US"/>
          </a:p>
        </p:txBody>
      </p:sp>
    </p:spTree>
    <p:extLst>
      <p:ext uri="{BB962C8B-B14F-4D97-AF65-F5344CB8AC3E}">
        <p14:creationId xmlns:p14="http://schemas.microsoft.com/office/powerpoint/2010/main" val="305296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hyperlink" Target="https://onedrive.live.com/view.aspx?resid=E0947849CE6A90D1!120&amp;ithint=file,pptx&amp;app=PowerPoint&amp;authkey=!ALNSNNVHKfyykh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13"/>
          <p:cNvSpPr/>
          <p:nvPr/>
        </p:nvSpPr>
        <p:spPr>
          <a:xfrm>
            <a:off x="5745480" y="218953"/>
            <a:ext cx="1112520" cy="88011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مستطيل 14"/>
          <p:cNvSpPr/>
          <p:nvPr/>
        </p:nvSpPr>
        <p:spPr>
          <a:xfrm>
            <a:off x="0" y="218953"/>
            <a:ext cx="1043940" cy="948690"/>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10"/>
          <p:cNvSpPr txBox="1"/>
          <p:nvPr/>
        </p:nvSpPr>
        <p:spPr>
          <a:xfrm>
            <a:off x="153252" y="8458200"/>
            <a:ext cx="6348986" cy="685800"/>
          </a:xfrm>
          <a:prstGeom prst="rect">
            <a:avLst/>
          </a:prstGeom>
          <a:noFill/>
          <a:ln w="6350">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dirty="0">
                <a:effectLst/>
                <a:latin typeface="Tahoma"/>
                <a:ea typeface="Times New Roman"/>
                <a:cs typeface="Tahoma"/>
              </a:rPr>
              <a:t>•</a:t>
            </a:r>
            <a:r>
              <a:rPr lang="en-US" sz="1100" b="1" dirty="0">
                <a:effectLst/>
                <a:latin typeface="Century Schoolbook"/>
                <a:ea typeface="Times New Roman"/>
                <a:cs typeface="Times New Roman"/>
              </a:rPr>
              <a:t> </a:t>
            </a:r>
            <a:r>
              <a:rPr lang="en-US" sz="1100" dirty="0">
                <a:effectLst/>
                <a:latin typeface="Tahoma"/>
                <a:ea typeface="Calibri"/>
                <a:cs typeface="Tahoma"/>
              </a:rPr>
              <a:t>Black: Doctors’ slides.</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dirty="0">
                <a:solidFill>
                  <a:srgbClr val="C00000"/>
                </a:solidFill>
                <a:effectLst/>
                <a:latin typeface="Tahoma"/>
                <a:ea typeface="Calibri"/>
                <a:cs typeface="Tahoma"/>
              </a:rPr>
              <a:t>Red: Important!     </a:t>
            </a:r>
            <a:r>
              <a:rPr lang="en-US" sz="1100" b="1" dirty="0">
                <a:effectLst/>
                <a:latin typeface="Tahoma"/>
                <a:ea typeface="Times New Roman"/>
                <a:cs typeface="Tahoma"/>
              </a:rPr>
              <a:t>• </a:t>
            </a:r>
            <a:r>
              <a:rPr lang="en-US" sz="1100" dirty="0">
                <a:solidFill>
                  <a:srgbClr val="76923C"/>
                </a:solidFill>
                <a:effectLst/>
                <a:latin typeface="Tahoma"/>
                <a:ea typeface="Calibri"/>
                <a:cs typeface="Tahoma"/>
              </a:rPr>
              <a:t>Light </a:t>
            </a:r>
            <a:r>
              <a:rPr lang="en-US" sz="1100" dirty="0">
                <a:solidFill>
                  <a:srgbClr val="759239"/>
                </a:solidFill>
                <a:effectLst/>
                <a:latin typeface="Tahoma"/>
                <a:ea typeface="Calibri"/>
                <a:cs typeface="Tahoma"/>
              </a:rPr>
              <a:t>Green</a:t>
            </a:r>
            <a:r>
              <a:rPr lang="en-US" sz="1100" dirty="0">
                <a:solidFill>
                  <a:srgbClr val="76923C"/>
                </a:solidFill>
                <a:effectLst/>
                <a:latin typeface="Tahoma"/>
                <a:ea typeface="Calibri"/>
                <a:cs typeface="Tahoma"/>
              </a:rPr>
              <a:t>: </a:t>
            </a:r>
            <a:r>
              <a:rPr lang="en-US" sz="1100" dirty="0">
                <a:solidFill>
                  <a:srgbClr val="75923C"/>
                </a:solidFill>
                <a:effectLst/>
                <a:latin typeface="Tahoma"/>
                <a:ea typeface="Calibri"/>
                <a:cs typeface="Tahoma"/>
              </a:rPr>
              <a:t>Doctors</a:t>
            </a:r>
            <a:r>
              <a:rPr lang="en-US" sz="1100" dirty="0">
                <a:solidFill>
                  <a:srgbClr val="76923C"/>
                </a:solidFill>
                <a:effectLst/>
                <a:latin typeface="Tahoma"/>
                <a:ea typeface="Calibri"/>
                <a:cs typeface="Tahoma"/>
              </a:rPr>
              <a:t>’ notes     </a:t>
            </a:r>
            <a:r>
              <a:rPr lang="en-US" sz="1100" b="1" dirty="0">
                <a:effectLst/>
                <a:latin typeface="Tahoma"/>
                <a:ea typeface="Times New Roman"/>
                <a:cs typeface="Tahoma"/>
              </a:rPr>
              <a:t>• </a:t>
            </a:r>
            <a:r>
              <a:rPr lang="en-US" sz="1100" dirty="0">
                <a:solidFill>
                  <a:srgbClr val="7F7F7F"/>
                </a:solidFill>
                <a:effectLst/>
                <a:latin typeface="Tahoma"/>
                <a:ea typeface="Calibri"/>
                <a:cs typeface="Tahoma"/>
              </a:rPr>
              <a:t>Grey: Extra.</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i="1" dirty="0">
                <a:effectLst/>
                <a:latin typeface="Tahoma"/>
                <a:ea typeface="Calibri"/>
                <a:cs typeface="Tahoma"/>
              </a:rPr>
              <a:t>Italic black: New terminology.</a:t>
            </a:r>
            <a:endParaRPr lang="en-US" sz="1100" dirty="0">
              <a:effectLst/>
              <a:latin typeface="Calibri"/>
              <a:ea typeface="Calibri"/>
              <a:cs typeface="Arial"/>
            </a:endParaRPr>
          </a:p>
        </p:txBody>
      </p:sp>
      <p:cxnSp>
        <p:nvCxnSpPr>
          <p:cNvPr id="9" name="Straight Connector 8"/>
          <p:cNvCxnSpPr/>
          <p:nvPr/>
        </p:nvCxnSpPr>
        <p:spPr>
          <a:xfrm>
            <a:off x="1371600" y="4402309"/>
            <a:ext cx="4114800" cy="0"/>
          </a:xfrm>
          <a:prstGeom prst="line">
            <a:avLst/>
          </a:prstGeom>
        </p:spPr>
        <p:style>
          <a:lnRef idx="1">
            <a:schemeClr val="dk1"/>
          </a:lnRef>
          <a:fillRef idx="0">
            <a:schemeClr val="dk1"/>
          </a:fillRef>
          <a:effectRef idx="0">
            <a:schemeClr val="dk1"/>
          </a:effectRef>
          <a:fontRef idx="minor">
            <a:schemeClr val="tx1"/>
          </a:fontRef>
        </p:style>
      </p:cxnSp>
      <p:sp>
        <p:nvSpPr>
          <p:cNvPr id="10" name="Text Box 5"/>
          <p:cNvSpPr txBox="1"/>
          <p:nvPr/>
        </p:nvSpPr>
        <p:spPr>
          <a:xfrm>
            <a:off x="685945" y="4401024"/>
            <a:ext cx="5486109" cy="7654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2500" b="1" dirty="0">
                <a:latin typeface="Tahoma" panose="020B0604030504040204" pitchFamily="34" charset="0"/>
                <a:ea typeface="Tahoma" panose="020B0604030504040204" pitchFamily="34" charset="0"/>
                <a:cs typeface="Tahoma" panose="020B0604030504040204" pitchFamily="34" charset="0"/>
              </a:rPr>
              <a:t>DISORDERS OF PREGNANCY AND PLACENTA</a:t>
            </a:r>
            <a:br>
              <a:rPr lang="en-US" sz="2500" b="1" dirty="0">
                <a:latin typeface="Tahoma" panose="020B0604030504040204" pitchFamily="34" charset="0"/>
                <a:ea typeface="Tahoma" panose="020B0604030504040204" pitchFamily="34" charset="0"/>
                <a:cs typeface="Tahoma" panose="020B0604030504040204" pitchFamily="34" charset="0"/>
              </a:rPr>
            </a:br>
            <a:endParaRPr lang="en-US" sz="25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 Box 7"/>
          <p:cNvSpPr txBox="1"/>
          <p:nvPr/>
        </p:nvSpPr>
        <p:spPr>
          <a:xfrm>
            <a:off x="421107" y="5350591"/>
            <a:ext cx="5318126" cy="318580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000"/>
              </a:spcAft>
            </a:pPr>
            <a:r>
              <a:rPr lang="en-US" sz="1400" b="1" dirty="0">
                <a:effectLst/>
                <a:latin typeface="Tahoma" panose="020B0604030504040204" pitchFamily="34" charset="0"/>
                <a:ea typeface="Tahoma" panose="020B0604030504040204" pitchFamily="34" charset="0"/>
                <a:cs typeface="Tahoma" panose="020B0604030504040204" pitchFamily="34" charset="0"/>
              </a:rPr>
              <a:t>Objectives</a:t>
            </a:r>
            <a:r>
              <a:rPr lang="en-US" sz="1400" dirty="0">
                <a:effectLst/>
                <a:latin typeface="Tahoma" panose="020B0604030504040204" pitchFamily="34" charset="0"/>
                <a:ea typeface="Tahoma" panose="020B0604030504040204" pitchFamily="34" charset="0"/>
                <a:cs typeface="Tahoma" panose="020B0604030504040204" pitchFamily="34" charset="0"/>
              </a:rPr>
              <a:t>:</a:t>
            </a:r>
          </a:p>
          <a:p>
            <a:pPr marL="596646" indent="-514350">
              <a:buFont typeface="+mj-lt"/>
              <a:buAutoNum type="alphaUcPeriod"/>
            </a:pPr>
            <a:r>
              <a:rPr lang="en-US" sz="1400" dirty="0">
                <a:latin typeface="Tahoma" panose="020B0604030504040204" pitchFamily="34" charset="0"/>
                <a:ea typeface="Tahoma" panose="020B0604030504040204" pitchFamily="34" charset="0"/>
                <a:cs typeface="Tahoma" panose="020B0604030504040204" pitchFamily="34" charset="0"/>
              </a:rPr>
              <a:t>Understand the pathology and predisposing factors of ectopic pregnancy and spontaneous abortion.</a:t>
            </a:r>
          </a:p>
          <a:p>
            <a:pPr marL="596646" indent="-514350">
              <a:buFont typeface="+mj-lt"/>
              <a:buAutoNum type="alphaUcPeriod"/>
            </a:pPr>
            <a:endParaRPr lang="en-US" sz="1400" dirty="0">
              <a:latin typeface="Tahoma" panose="020B0604030504040204" pitchFamily="34" charset="0"/>
              <a:ea typeface="Tahoma" panose="020B0604030504040204" pitchFamily="34" charset="0"/>
              <a:cs typeface="Tahoma" panose="020B0604030504040204" pitchFamily="34" charset="0"/>
            </a:endParaRPr>
          </a:p>
          <a:p>
            <a:pPr marL="596646" indent="-514350">
              <a:buFont typeface="+mj-lt"/>
              <a:buAutoNum type="alphaUcPeriod"/>
            </a:pPr>
            <a:endParaRPr lang="en-US" sz="1400" dirty="0">
              <a:latin typeface="Tahoma" panose="020B0604030504040204" pitchFamily="34" charset="0"/>
              <a:ea typeface="Tahoma" panose="020B0604030504040204" pitchFamily="34" charset="0"/>
              <a:cs typeface="Tahoma" panose="020B0604030504040204" pitchFamily="34" charset="0"/>
            </a:endParaRPr>
          </a:p>
          <a:p>
            <a:pPr marL="596646" indent="-514350">
              <a:buFont typeface="+mj-lt"/>
              <a:buAutoNum type="alphaUcPeriod"/>
            </a:pPr>
            <a:r>
              <a:rPr lang="en-US" sz="1400" dirty="0">
                <a:latin typeface="Tahoma" panose="020B0604030504040204" pitchFamily="34" charset="0"/>
                <a:ea typeface="Tahoma" panose="020B0604030504040204" pitchFamily="34" charset="0"/>
                <a:cs typeface="Tahoma" panose="020B0604030504040204" pitchFamily="34" charset="0"/>
              </a:rPr>
              <a:t>Know the clinical presentation and pathology of </a:t>
            </a:r>
            <a:r>
              <a:rPr lang="en-US" sz="1400" dirty="0" err="1">
                <a:latin typeface="Tahoma" panose="020B0604030504040204" pitchFamily="34" charset="0"/>
                <a:ea typeface="Tahoma" panose="020B0604030504040204" pitchFamily="34" charset="0"/>
                <a:cs typeface="Tahoma" panose="020B0604030504040204" pitchFamily="34" charset="0"/>
              </a:rPr>
              <a:t>hydatidiform</a:t>
            </a:r>
            <a:r>
              <a:rPr lang="en-US" sz="1400" dirty="0">
                <a:latin typeface="Tahoma" panose="020B0604030504040204" pitchFamily="34" charset="0"/>
                <a:ea typeface="Tahoma" panose="020B0604030504040204" pitchFamily="34" charset="0"/>
                <a:cs typeface="Tahoma" panose="020B0604030504040204" pitchFamily="34" charset="0"/>
              </a:rPr>
              <a:t> mole and  </a:t>
            </a:r>
            <a:r>
              <a:rPr lang="en-US" sz="1400" dirty="0" err="1">
                <a:latin typeface="Tahoma" panose="020B0604030504040204" pitchFamily="34" charset="0"/>
                <a:ea typeface="Tahoma" panose="020B0604030504040204" pitchFamily="34" charset="0"/>
                <a:cs typeface="Tahoma" panose="020B0604030504040204" pitchFamily="34" charset="0"/>
              </a:rPr>
              <a:t>choriocarcinoma</a:t>
            </a:r>
            <a:r>
              <a:rPr lang="en-US" sz="1400" dirty="0"/>
              <a:t>.</a:t>
            </a:r>
          </a:p>
          <a:p>
            <a:pPr marL="285750" marR="0" indent="-285750">
              <a:lnSpc>
                <a:spcPct val="115000"/>
              </a:lnSpc>
              <a:spcBef>
                <a:spcPts val="0"/>
              </a:spcBef>
              <a:spcAft>
                <a:spcPts val="1000"/>
              </a:spcAft>
              <a:buFont typeface="Wingdings" panose="05000000000000000000" pitchFamily="2" charset="2"/>
              <a:buChar char="§"/>
            </a:pP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22860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457200" marR="0">
              <a:lnSpc>
                <a:spcPct val="115000"/>
              </a:lnSpc>
              <a:spcBef>
                <a:spcPts val="0"/>
              </a:spcBef>
              <a:spcAft>
                <a:spcPts val="1000"/>
              </a:spcAft>
            </a:pPr>
            <a:r>
              <a:rPr lang="en-US" sz="1000" dirty="0">
                <a:effectLst/>
                <a:latin typeface="Tahoma"/>
                <a:ea typeface="Calibri"/>
                <a:cs typeface="Tahoma"/>
              </a:rPr>
              <a:t> </a:t>
            </a:r>
            <a:endParaRPr lang="en-US" sz="1100" dirty="0">
              <a:effectLst/>
              <a:latin typeface="Calibri"/>
              <a:ea typeface="Calibri"/>
              <a:cs typeface="Aria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72" y="1075843"/>
            <a:ext cx="5449077" cy="3326466"/>
          </a:xfrm>
          <a:prstGeom prst="rect">
            <a:avLst/>
          </a:prstGeom>
        </p:spPr>
      </p:pic>
    </p:spTree>
    <p:extLst>
      <p:ext uri="{BB962C8B-B14F-4D97-AF65-F5344CB8AC3E}">
        <p14:creationId xmlns:p14="http://schemas.microsoft.com/office/powerpoint/2010/main" val="170383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17854201"/>
              </p:ext>
            </p:extLst>
          </p:nvPr>
        </p:nvGraphicFramePr>
        <p:xfrm>
          <a:off x="0" y="0"/>
          <a:ext cx="6858000" cy="3718560"/>
        </p:xfrm>
        <a:graphic>
          <a:graphicData uri="http://schemas.openxmlformats.org/drawingml/2006/table">
            <a:tbl>
              <a:tblPr rtl="1" firstRow="1" bandRow="1">
                <a:tableStyleId>{5C22544A-7EE6-4342-B048-85BDC9FD1C3A}</a:tableStyleId>
              </a:tblPr>
              <a:tblGrid>
                <a:gridCol w="34290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328246">
                <a:tc gridSpan="2">
                  <a:txBody>
                    <a:bodyPr/>
                    <a:lstStyle/>
                    <a:p>
                      <a:pPr rtl="1"/>
                      <a:r>
                        <a:rPr lang="en-US" dirty="0">
                          <a:latin typeface="Tahoma" panose="020B0604030504040204" pitchFamily="34" charset="0"/>
                          <a:ea typeface="Tahoma" panose="020B0604030504040204" pitchFamily="34" charset="0"/>
                          <a:cs typeface="Tahoma" panose="020B0604030504040204" pitchFamily="34" charset="0"/>
                        </a:rPr>
                        <a:t>Invasive Mole </a:t>
                      </a:r>
                      <a:r>
                        <a:rPr kumimoji="0" lang="en-US" sz="1200" b="1" i="0" u="none" strike="noStrike" kern="1200" cap="none" spc="0" normalizeH="0" baseline="0" noProof="0" dirty="0">
                          <a:ln>
                            <a:noFill/>
                          </a:ln>
                          <a:solidFill>
                            <a:srgbClr val="92D050"/>
                          </a:solidFill>
                          <a:effectLst/>
                          <a:uLnTx/>
                          <a:uFillTx/>
                          <a:latin typeface="Tahoma" panose="020B0604030504040204" pitchFamily="34" charset="0"/>
                          <a:ea typeface="Tahoma" panose="020B0604030504040204" pitchFamily="34" charset="0"/>
                          <a:cs typeface="Tahoma" panose="020B0604030504040204" pitchFamily="34" charset="0"/>
                        </a:rPr>
                        <a:t>extra for your information</a:t>
                      </a:r>
                      <a:endParaRPr lang="ar-SA"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rtl="1"/>
                      <a:endParaRPr lang="ar-SA" dirty="0"/>
                    </a:p>
                  </a:txBody>
                  <a:tcPr/>
                </a:tc>
                <a:extLst>
                  <a:ext uri="{0D108BD9-81ED-4DB2-BD59-A6C34878D82A}">
                    <a16:rowId xmlns:a16="http://schemas.microsoft.com/office/drawing/2014/main" xmlns="" val="10000"/>
                  </a:ext>
                </a:extLst>
              </a:tr>
              <a:tr h="1283677">
                <a:tc>
                  <a:txBody>
                    <a:bodyPr/>
                    <a:lstStyle/>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Invasive mole is when the villi of a </a:t>
                      </a:r>
                      <a:r>
                        <a:rPr lang="en-US" sz="1400" dirty="0" err="1">
                          <a:latin typeface="Tahoma" panose="020B0604030504040204" pitchFamily="34" charset="0"/>
                          <a:ea typeface="Tahoma" panose="020B0604030504040204" pitchFamily="34" charset="0"/>
                          <a:cs typeface="Tahoma" panose="020B0604030504040204" pitchFamily="34" charset="0"/>
                        </a:rPr>
                        <a:t>hydatidiform</a:t>
                      </a:r>
                      <a:r>
                        <a:rPr lang="en-US" sz="1400" dirty="0">
                          <a:latin typeface="Tahoma" panose="020B0604030504040204" pitchFamily="34" charset="0"/>
                          <a:ea typeface="Tahoma" panose="020B0604030504040204" pitchFamily="34" charset="0"/>
                          <a:cs typeface="Tahoma" panose="020B0604030504040204" pitchFamily="34" charset="0"/>
                        </a:rPr>
                        <a:t> mole extends/infiltrates into the myometrium of the uterus.</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The mole sometime enter into the veins in the myometrium, and a times spread via the vascular channels to distant sites, mostly the lungs (note: death from such spread is unusual). </a:t>
                      </a:r>
                      <a:r>
                        <a:rPr 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It causes blockage of the veins not metastasis.</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It occurs in about 15% of complete moles and rarely in partial mole.</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Can cause hemorrhage and uterine perforation </a:t>
                      </a:r>
                      <a:r>
                        <a:rPr 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(entire thickness of wall).</a:t>
                      </a:r>
                    </a:p>
                    <a:p>
                      <a:pPr rtl="1"/>
                      <a:endParaRPr lang="ar-SA"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General information</a:t>
                      </a:r>
                      <a:r>
                        <a:rPr lang="en-US" sz="1600" b="1" baseline="0" dirty="0">
                          <a:latin typeface="Tahoma" panose="020B0604030504040204" pitchFamily="34" charset="0"/>
                          <a:ea typeface="Tahoma" panose="020B0604030504040204" pitchFamily="34" charset="0"/>
                          <a:cs typeface="Tahoma" panose="020B0604030504040204" pitchFamily="34" charset="0"/>
                        </a:rPr>
                        <a:t> </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56095087"/>
              </p:ext>
            </p:extLst>
          </p:nvPr>
        </p:nvGraphicFramePr>
        <p:xfrm>
          <a:off x="0" y="3575286"/>
          <a:ext cx="6858000" cy="5518370"/>
        </p:xfrm>
        <a:graphic>
          <a:graphicData uri="http://schemas.openxmlformats.org/drawingml/2006/table">
            <a:tbl>
              <a:tblPr rtl="1" firstRow="1" bandRow="1">
                <a:tableStyleId>{5C22544A-7EE6-4342-B048-85BDC9FD1C3A}</a:tableStyleId>
              </a:tblPr>
              <a:tblGrid>
                <a:gridCol w="34290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490875">
                <a:tc gridSpan="2">
                  <a:txBody>
                    <a:bodyPr/>
                    <a:lstStyle/>
                    <a:p>
                      <a:pPr rtl="1"/>
                      <a:r>
                        <a:rPr lang="en-US" dirty="0" err="1">
                          <a:latin typeface="Tahoma" panose="020B0604030504040204" pitchFamily="34" charset="0"/>
                          <a:ea typeface="Tahoma" panose="020B0604030504040204" pitchFamily="34" charset="0"/>
                          <a:cs typeface="Tahoma" panose="020B0604030504040204" pitchFamily="34" charset="0"/>
                        </a:rPr>
                        <a:t>Choriocarcinoma</a:t>
                      </a:r>
                      <a:endParaRPr lang="ar-SA"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rtl="1"/>
                      <a:endParaRPr lang="ar-SA" dirty="0"/>
                    </a:p>
                  </a:txBody>
                  <a:tcPr/>
                </a:tc>
                <a:extLst>
                  <a:ext uri="{0D108BD9-81ED-4DB2-BD59-A6C34878D82A}">
                    <a16:rowId xmlns:a16="http://schemas.microsoft.com/office/drawing/2014/main" xmlns="" val="10000"/>
                  </a:ext>
                </a:extLst>
              </a:tr>
              <a:tr h="1403022">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Malignant tumor of placental tissue, composed of a proliferation of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malignant </a:t>
                      </a:r>
                      <a:r>
                        <a:rPr lang="en-US" sz="1200" dirty="0" err="1">
                          <a:solidFill>
                            <a:srgbClr val="C00000"/>
                          </a:solidFill>
                          <a:latin typeface="Tahoma" panose="020B0604030504040204" pitchFamily="34" charset="0"/>
                          <a:ea typeface="Tahoma" panose="020B0604030504040204" pitchFamily="34" charset="0"/>
                          <a:cs typeface="Tahoma" panose="020B0604030504040204" pitchFamily="34" charset="0"/>
                        </a:rPr>
                        <a:t>cytotrophoblast</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and </a:t>
                      </a:r>
                      <a:r>
                        <a:rPr lang="en-US" sz="1200" dirty="0" err="1">
                          <a:solidFill>
                            <a:srgbClr val="C00000"/>
                          </a:solidFill>
                          <a:latin typeface="Tahoma" panose="020B0604030504040204" pitchFamily="34" charset="0"/>
                          <a:ea typeface="Tahoma" panose="020B0604030504040204" pitchFamily="34" charset="0"/>
                          <a:cs typeface="Tahoma" panose="020B0604030504040204" pitchFamily="34" charset="0"/>
                        </a:rPr>
                        <a:t>syncytiotrophoblast</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200" b="1" dirty="0">
                          <a:solidFill>
                            <a:srgbClr val="C00000"/>
                          </a:solidFill>
                          <a:latin typeface="Tahoma" panose="020B0604030504040204" pitchFamily="34" charset="0"/>
                          <a:ea typeface="Tahoma" panose="020B0604030504040204" pitchFamily="34" charset="0"/>
                          <a:cs typeface="Tahoma" panose="020B0604030504040204" pitchFamily="34" charset="0"/>
                        </a:rPr>
                        <a:t>without</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villi formation.</a:t>
                      </a:r>
                    </a:p>
                    <a:p>
                      <a:pPr rtl="1"/>
                      <a:endParaRPr lang="ar-SA" dirty="0"/>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What</a:t>
                      </a:r>
                      <a:r>
                        <a:rPr lang="en-US" sz="1600" b="1" baseline="0" dirty="0">
                          <a:latin typeface="Tahoma" panose="020B0604030504040204" pitchFamily="34" charset="0"/>
                          <a:ea typeface="Tahoma" panose="020B0604030504040204" pitchFamily="34" charset="0"/>
                          <a:cs typeface="Tahoma" panose="020B0604030504040204" pitchFamily="34" charset="0"/>
                        </a:rPr>
                        <a:t> is it?</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r h="1519940">
                <a:tc>
                  <a:txBody>
                    <a:bodyPr/>
                    <a:lstStyle/>
                    <a:p>
                      <a:pPr marL="171450" indent="-1714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About half the </a:t>
                      </a:r>
                      <a:r>
                        <a:rPr lang="en-US" sz="1200" dirty="0" err="1">
                          <a:latin typeface="Tahoma" panose="020B0604030504040204" pitchFamily="34" charset="0"/>
                          <a:ea typeface="Tahoma" panose="020B0604030504040204" pitchFamily="34" charset="0"/>
                          <a:cs typeface="Tahoma" panose="020B0604030504040204" pitchFamily="34" charset="0"/>
                        </a:rPr>
                        <a:t>choriocarcinoma</a:t>
                      </a:r>
                      <a:r>
                        <a:rPr lang="en-US" sz="1200" dirty="0">
                          <a:latin typeface="Tahoma" panose="020B0604030504040204" pitchFamily="34" charset="0"/>
                          <a:ea typeface="Tahoma" panose="020B0604030504040204" pitchFamily="34" charset="0"/>
                          <a:cs typeface="Tahoma" panose="020B0604030504040204" pitchFamily="34" charset="0"/>
                        </a:rPr>
                        <a:t> are preceded by complete </a:t>
                      </a:r>
                      <a:r>
                        <a:rPr lang="en-US" sz="1200" dirty="0" err="1">
                          <a:latin typeface="Tahoma" panose="020B0604030504040204" pitchFamily="34" charset="0"/>
                          <a:ea typeface="Tahoma" panose="020B0604030504040204" pitchFamily="34" charset="0"/>
                          <a:cs typeface="Tahoma" panose="020B0604030504040204" pitchFamily="34" charset="0"/>
                        </a:rPr>
                        <a:t>hydatidiform</a:t>
                      </a:r>
                      <a:r>
                        <a:rPr lang="en-US" sz="1200" dirty="0">
                          <a:latin typeface="Tahoma" panose="020B0604030504040204" pitchFamily="34" charset="0"/>
                          <a:ea typeface="Tahoma" panose="020B0604030504040204" pitchFamily="34" charset="0"/>
                          <a:cs typeface="Tahoma" panose="020B0604030504040204" pitchFamily="34" charset="0"/>
                        </a:rPr>
                        <a:t> mole.</a:t>
                      </a:r>
                    </a:p>
                    <a:p>
                      <a:pPr marL="171450" indent="-171450">
                        <a:buFont typeface="Arial" panose="020B0604020202020204" pitchFamily="34" charset="0"/>
                        <a:buChar char="•"/>
                      </a:pPr>
                      <a:endParaRPr lang="en-US" sz="1200"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Others can be preceded by partial mole (rare),  abortion, ectopic pregnancy and occasionally normal term pregnancy.</a:t>
                      </a:r>
                    </a:p>
                  </a:txBody>
                  <a:tcPr/>
                </a:tc>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Statistic</a:t>
                      </a:r>
                      <a:r>
                        <a:rPr lang="en-US" sz="1800" b="1" baseline="0" dirty="0">
                          <a:latin typeface="Tahoma" panose="020B0604030504040204" pitchFamily="34" charset="0"/>
                          <a:ea typeface="Tahoma" panose="020B0604030504040204" pitchFamily="34" charset="0"/>
                          <a:cs typeface="Tahoma" panose="020B0604030504040204" pitchFamily="34" charset="0"/>
                        </a:rPr>
                        <a:t> </a:t>
                      </a:r>
                      <a:endParaRPr lang="ar-SA" sz="1800" b="1" dirty="0">
                        <a:latin typeface="Tahoma" panose="020B0604030504040204" pitchFamily="34" charset="0"/>
                        <a:ea typeface="Tahoma" panose="020B0604030504040204" pitchFamily="34" charset="0"/>
                        <a:cs typeface="Tahoma" panose="020B0604030504040204" pitchFamily="34" charset="0"/>
                      </a:endParaRPr>
                    </a:p>
                    <a:p>
                      <a:pPr rtl="1"/>
                      <a:endParaRPr lang="ar-SA" dirty="0"/>
                    </a:p>
                  </a:txBody>
                  <a:tcPr/>
                </a:tc>
                <a:extLst>
                  <a:ext uri="{0D108BD9-81ED-4DB2-BD59-A6C34878D82A}">
                    <a16:rowId xmlns:a16="http://schemas.microsoft.com/office/drawing/2014/main" xmlns="" val="10002"/>
                  </a:ext>
                </a:extLst>
              </a:tr>
              <a:tr h="2104533">
                <a:tc>
                  <a:txBody>
                    <a:bodyPr/>
                    <a:lstStyle/>
                    <a:p>
                      <a:pPr marL="285750" indent="-2857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It is an aggressive malignant neoplasm.</a:t>
                      </a:r>
                    </a:p>
                    <a:p>
                      <a:pPr marL="285750" indent="-2857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It is characterized by very high levels of serum HCG.</a:t>
                      </a:r>
                    </a:p>
                    <a:p>
                      <a:pPr marL="285750" indent="-2857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Choriocarcinomas are </a:t>
                      </a:r>
                      <a:r>
                        <a:rPr lang="en-US" sz="1200" dirty="0" err="1">
                          <a:latin typeface="Tahoma" panose="020B0604030504040204" pitchFamily="34" charset="0"/>
                          <a:ea typeface="Tahoma" panose="020B0604030504040204" pitchFamily="34" charset="0"/>
                          <a:cs typeface="Tahoma" panose="020B0604030504040204" pitchFamily="34" charset="0"/>
                        </a:rPr>
                        <a:t>aneuploidic</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(each cell is different and may be </a:t>
                      </a:r>
                      <a:r>
                        <a:rPr lang="en-US" sz="1200" dirty="0" err="1">
                          <a:solidFill>
                            <a:srgbClr val="759239"/>
                          </a:solidFill>
                          <a:latin typeface="Tahoma" panose="020B0604030504040204" pitchFamily="34" charset="0"/>
                          <a:ea typeface="Tahoma" panose="020B0604030504040204" pitchFamily="34" charset="0"/>
                          <a:cs typeface="Tahoma" panose="020B0604030504040204" pitchFamily="34" charset="0"/>
                        </a:rPr>
                        <a:t>terta</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a:t>
                      </a:r>
                      <a:r>
                        <a:rPr lang="en-US" sz="1200" dirty="0" err="1">
                          <a:solidFill>
                            <a:srgbClr val="759239"/>
                          </a:solidFill>
                          <a:latin typeface="Tahoma" panose="020B0604030504040204" pitchFamily="34" charset="0"/>
                          <a:ea typeface="Tahoma" panose="020B0604030504040204" pitchFamily="34" charset="0"/>
                          <a:cs typeface="Tahoma" panose="020B0604030504040204" pitchFamily="34" charset="0"/>
                        </a:rPr>
                        <a:t>hepta</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a:t>
                      </a:r>
                      <a:r>
                        <a:rPr lang="en-US" sz="1200" dirty="0" err="1">
                          <a:solidFill>
                            <a:srgbClr val="759239"/>
                          </a:solidFill>
                          <a:latin typeface="Tahoma" panose="020B0604030504040204" pitchFamily="34" charset="0"/>
                          <a:ea typeface="Tahoma" panose="020B0604030504040204" pitchFamily="34" charset="0"/>
                          <a:cs typeface="Tahoma" panose="020B0604030504040204" pitchFamily="34" charset="0"/>
                        </a:rPr>
                        <a:t>deca</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It spreads early via blood to the lungs and other organs. </a:t>
                      </a:r>
                    </a:p>
                    <a:p>
                      <a:pPr marL="285750" indent="-2857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Responds to chemotherapy </a:t>
                      </a:r>
                    </a:p>
                    <a:p>
                      <a:pPr rtl="1"/>
                      <a:endParaRPr lang="ar-SA" dirty="0"/>
                    </a:p>
                  </a:txBody>
                  <a:tcPr/>
                </a:tc>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General information</a:t>
                      </a:r>
                      <a:r>
                        <a:rPr lang="en-US" sz="1800" b="1" baseline="0" dirty="0">
                          <a:latin typeface="Tahoma" panose="020B0604030504040204" pitchFamily="34" charset="0"/>
                          <a:ea typeface="Tahoma" panose="020B0604030504040204" pitchFamily="34" charset="0"/>
                          <a:cs typeface="Tahoma" panose="020B0604030504040204" pitchFamily="34" charset="0"/>
                        </a:rPr>
                        <a:t> </a:t>
                      </a:r>
                      <a:endParaRPr lang="ar-SA" sz="1800" b="1" dirty="0">
                        <a:latin typeface="Tahoma" panose="020B0604030504040204" pitchFamily="34" charset="0"/>
                        <a:ea typeface="Tahoma" panose="020B0604030504040204" pitchFamily="34" charset="0"/>
                        <a:cs typeface="Tahoma" panose="020B0604030504040204" pitchFamily="34" charset="0"/>
                      </a:endParaRPr>
                    </a:p>
                    <a:p>
                      <a:pPr rtl="1"/>
                      <a:endParaRPr lang="ar-SA"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4013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7CCEA8-A2A6-48E1-A420-5319F494F650}"/>
              </a:ext>
            </a:extLst>
          </p:cNvPr>
          <p:cNvPicPr/>
          <p:nvPr/>
        </p:nvPicPr>
        <p:blipFill rotWithShape="1">
          <a:blip r:embed="rId2"/>
          <a:srcRect l="13462" t="18666" r="15000" b="9538"/>
          <a:stretch/>
        </p:blipFill>
        <p:spPr bwMode="auto">
          <a:xfrm>
            <a:off x="114300" y="3910520"/>
            <a:ext cx="6629400" cy="5116749"/>
          </a:xfrm>
          <a:prstGeom prst="rect">
            <a:avLst/>
          </a:prstGeom>
          <a:ln>
            <a:noFill/>
          </a:ln>
          <a:extLst>
            <a:ext uri="{53640926-AAD7-44D8-BBD7-CCE9431645EC}">
              <a14:shadowObscured xmlns:a14="http://schemas.microsoft.com/office/drawing/2010/main"/>
            </a:ext>
          </a:extLst>
        </p:spPr>
      </p:pic>
      <p:graphicFrame>
        <p:nvGraphicFramePr>
          <p:cNvPr id="5" name="Table 4">
            <a:extLst>
              <a:ext uri="{FF2B5EF4-FFF2-40B4-BE49-F238E27FC236}">
                <a16:creationId xmlns:a16="http://schemas.microsoft.com/office/drawing/2014/main" xmlns="" id="{DD2615CD-1D6D-46B0-BA2B-AAB0952CE717}"/>
              </a:ext>
            </a:extLst>
          </p:cNvPr>
          <p:cNvGraphicFramePr>
            <a:graphicFrameLocks noGrp="1"/>
          </p:cNvGraphicFramePr>
          <p:nvPr>
            <p:extLst>
              <p:ext uri="{D42A27DB-BD31-4B8C-83A1-F6EECF244321}">
                <p14:modId xmlns:p14="http://schemas.microsoft.com/office/powerpoint/2010/main" val="693032171"/>
              </p:ext>
            </p:extLst>
          </p:nvPr>
        </p:nvGraphicFramePr>
        <p:xfrm>
          <a:off x="207928" y="247357"/>
          <a:ext cx="6442143" cy="3555696"/>
        </p:xfrm>
        <a:graphic>
          <a:graphicData uri="http://schemas.openxmlformats.org/drawingml/2006/table">
            <a:tbl>
              <a:tblPr firstRow="1" bandRow="1">
                <a:tableStyleId>{5C22544A-7EE6-4342-B048-85BDC9FD1C3A}</a:tableStyleId>
              </a:tblPr>
              <a:tblGrid>
                <a:gridCol w="1466504">
                  <a:extLst>
                    <a:ext uri="{9D8B030D-6E8A-4147-A177-3AD203B41FA5}">
                      <a16:colId xmlns:a16="http://schemas.microsoft.com/office/drawing/2014/main" xmlns="" val="20000"/>
                    </a:ext>
                  </a:extLst>
                </a:gridCol>
                <a:gridCol w="2385499">
                  <a:extLst>
                    <a:ext uri="{9D8B030D-6E8A-4147-A177-3AD203B41FA5}">
                      <a16:colId xmlns:a16="http://schemas.microsoft.com/office/drawing/2014/main" xmlns="" val="20001"/>
                    </a:ext>
                  </a:extLst>
                </a:gridCol>
                <a:gridCol w="2590140">
                  <a:extLst>
                    <a:ext uri="{9D8B030D-6E8A-4147-A177-3AD203B41FA5}">
                      <a16:colId xmlns:a16="http://schemas.microsoft.com/office/drawing/2014/main" xmlns="" val="20002"/>
                    </a:ext>
                  </a:extLst>
                </a:gridCol>
              </a:tblGrid>
              <a:tr h="333795">
                <a:tc>
                  <a:txBody>
                    <a:bodyPr/>
                    <a:lstStyle/>
                    <a:p>
                      <a:r>
                        <a:rPr lang="en-US" sz="1400" dirty="0"/>
                        <a:t>FEATURE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Complete </a:t>
                      </a:r>
                      <a:r>
                        <a:rPr lang="en-US" sz="1400" dirty="0" err="1"/>
                        <a:t>hydatidiform</a:t>
                      </a:r>
                      <a:r>
                        <a:rPr lang="en-US" sz="1400" dirty="0"/>
                        <a:t> mole</a:t>
                      </a:r>
                      <a:endParaRPr 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t>Partial Mole</a:t>
                      </a:r>
                    </a:p>
                  </a:txBody>
                  <a:tcPr/>
                </a:tc>
                <a:extLst>
                  <a:ext uri="{0D108BD9-81ED-4DB2-BD59-A6C34878D82A}">
                    <a16:rowId xmlns:a16="http://schemas.microsoft.com/office/drawing/2014/main" xmlns="" val="10000"/>
                  </a:ext>
                </a:extLst>
              </a:tr>
              <a:tr h="567452">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Karyotype</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Usually</a:t>
                      </a:r>
                      <a:r>
                        <a:rPr lang="en-US" sz="1400" baseline="0" dirty="0">
                          <a:latin typeface="Tahoma" panose="020B0604030504040204" pitchFamily="34" charset="0"/>
                          <a:ea typeface="Tahoma" panose="020B0604030504040204" pitchFamily="34" charset="0"/>
                          <a:cs typeface="Tahoma" panose="020B0604030504040204" pitchFamily="34" charset="0"/>
                        </a:rPr>
                        <a:t> diploid 46XX</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Usually </a:t>
                      </a:r>
                      <a:r>
                        <a:rPr lang="en-US" sz="1400"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triploidy</a:t>
                      </a:r>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 69XXY (most common)</a:t>
                      </a:r>
                    </a:p>
                  </a:txBody>
                  <a:tcPr/>
                </a:tc>
                <a:extLst>
                  <a:ext uri="{0D108BD9-81ED-4DB2-BD59-A6C34878D82A}">
                    <a16:rowId xmlns:a16="http://schemas.microsoft.com/office/drawing/2014/main" xmlns="" val="10001"/>
                  </a:ext>
                </a:extLst>
              </a:tr>
              <a:tr h="567452">
                <a:tc>
                  <a:txBody>
                    <a:bodyPr/>
                    <a:lstStyle/>
                    <a:p>
                      <a:pPr marL="0" algn="l" defTabSz="457200" rtl="0" eaLnBrk="1" latinLnBrk="0" hangingPunct="1"/>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Villi</a:t>
                      </a:r>
                    </a:p>
                  </a:txBody>
                  <a:tcPr/>
                </a:tc>
                <a:tc>
                  <a:txBody>
                    <a:bodyPr/>
                    <a:lstStyle/>
                    <a:p>
                      <a:pPr marL="0" algn="l" defTabSz="457200" rtl="0" eaLnBrk="1" latinLnBrk="0" hangingPunct="1"/>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All villi are </a:t>
                      </a:r>
                      <a:r>
                        <a:rPr lang="en-US" sz="14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hydropic</a:t>
                      </a:r>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 no normal villi seen</a:t>
                      </a: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Normal villi may be present</a:t>
                      </a:r>
                    </a:p>
                  </a:txBody>
                  <a:tcPr/>
                </a:tc>
                <a:extLst>
                  <a:ext uri="{0D108BD9-81ED-4DB2-BD59-A6C34878D82A}">
                    <a16:rowId xmlns:a16="http://schemas.microsoft.com/office/drawing/2014/main" xmlns="" val="10002"/>
                  </a:ext>
                </a:extLst>
              </a:tr>
              <a:tr h="333795">
                <a:tc>
                  <a:txBody>
                    <a:bodyPr/>
                    <a:lstStyle/>
                    <a:p>
                      <a:pPr marL="0" algn="l" defTabSz="457200" rtl="0" eaLnBrk="1" latinLnBrk="0" hangingPunct="1"/>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Fetal tissue</a:t>
                      </a: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Not present</a:t>
                      </a: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Usually present</a:t>
                      </a:r>
                    </a:p>
                  </a:txBody>
                  <a:tcPr/>
                </a:tc>
                <a:extLst>
                  <a:ext uri="{0D108BD9-81ED-4DB2-BD59-A6C34878D82A}">
                    <a16:rowId xmlns:a16="http://schemas.microsoft.com/office/drawing/2014/main" xmlns="" val="10003"/>
                  </a:ext>
                </a:extLst>
              </a:tr>
              <a:tr h="333795">
                <a:tc>
                  <a:txBody>
                    <a:bodyPr/>
                    <a:lstStyle/>
                    <a:p>
                      <a:pPr marL="0" algn="l" defTabSz="457200" rtl="0" eaLnBrk="1" latinLnBrk="0" hangingPunct="1"/>
                      <a:r>
                        <a:rPr lang="en-US" sz="14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Trophoblasts</a:t>
                      </a:r>
                      <a:endPar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Marked proliferation</a:t>
                      </a: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Mild proliferation</a:t>
                      </a:r>
                    </a:p>
                  </a:txBody>
                  <a:tcPr/>
                </a:tc>
                <a:extLst>
                  <a:ext uri="{0D108BD9-81ED-4DB2-BD59-A6C34878D82A}">
                    <a16:rowId xmlns:a16="http://schemas.microsoft.com/office/drawing/2014/main" xmlns="" val="10004"/>
                  </a:ext>
                </a:extLst>
              </a:tr>
              <a:tr h="333795">
                <a:tc>
                  <a:txBody>
                    <a:bodyPr/>
                    <a:lstStyle/>
                    <a:p>
                      <a:pPr marL="0" algn="l" defTabSz="457200" rtl="0" eaLnBrk="1" latinLnBrk="0" hangingPunct="1"/>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Serum HCG</a:t>
                      </a: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Markedly elevated</a:t>
                      </a: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Less elevated</a:t>
                      </a:r>
                    </a:p>
                  </a:txBody>
                  <a:tcPr/>
                </a:tc>
                <a:extLst>
                  <a:ext uri="{0D108BD9-81ED-4DB2-BD59-A6C34878D82A}">
                    <a16:rowId xmlns:a16="http://schemas.microsoft.com/office/drawing/2014/main" xmlns="" val="10005"/>
                  </a:ext>
                </a:extLst>
              </a:tr>
              <a:tr h="333795">
                <a:tc>
                  <a:txBody>
                    <a:bodyPr/>
                    <a:lstStyle/>
                    <a:p>
                      <a:pPr marL="0" algn="l" defTabSz="457200" rtl="0" eaLnBrk="1" latinLnBrk="0" hangingPunct="1"/>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Invasive mole</a:t>
                      </a: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Occurs in about 15% of CMs</a:t>
                      </a: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Very rare</a:t>
                      </a:r>
                    </a:p>
                  </a:txBody>
                  <a:tcPr/>
                </a:tc>
                <a:extLst>
                  <a:ext uri="{0D108BD9-81ED-4DB2-BD59-A6C34878D82A}">
                    <a16:rowId xmlns:a16="http://schemas.microsoft.com/office/drawing/2014/main" xmlns="" val="10006"/>
                  </a:ext>
                </a:extLst>
              </a:tr>
              <a:tr h="567452">
                <a:tc>
                  <a:txBody>
                    <a:bodyPr/>
                    <a:lstStyle/>
                    <a:p>
                      <a:pPr marL="0" algn="l" defTabSz="457200" rtl="0" eaLnBrk="1" latinLnBrk="0" hangingPunct="1"/>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Behavior</a:t>
                      </a: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2% progress to </a:t>
                      </a:r>
                      <a:r>
                        <a:rPr lang="en-US" sz="1400"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choriocarcinoma</a:t>
                      </a:r>
                      <a:endPar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rPr>
                        <a:t>Very rarely progress to </a:t>
                      </a:r>
                      <a:r>
                        <a:rPr lang="en-US" sz="1400" kern="1200" baseline="0" dirty="0" err="1">
                          <a:solidFill>
                            <a:schemeClr val="dk1"/>
                          </a:solidFill>
                          <a:latin typeface="Tahoma" panose="020B0604030504040204" pitchFamily="34" charset="0"/>
                          <a:ea typeface="Tahoma" panose="020B0604030504040204" pitchFamily="34" charset="0"/>
                          <a:cs typeface="Tahoma" panose="020B0604030504040204" pitchFamily="34" charset="0"/>
                        </a:rPr>
                        <a:t>choriocarcinoma</a:t>
                      </a:r>
                      <a:endParaRPr lang="en-US" sz="1400" kern="1200" baseline="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9127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9550"/>
            <a:ext cx="6858000" cy="369332"/>
          </a:xfrm>
          <a:prstGeom prst="rect">
            <a:avLst/>
          </a:prstGeom>
          <a:solidFill>
            <a:schemeClr val="accent4">
              <a:lumMod val="60000"/>
              <a:lumOff val="40000"/>
            </a:schemeClr>
          </a:solid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Questions</a:t>
            </a:r>
            <a:r>
              <a:rPr lang="en-US" dirty="0"/>
              <a:t> </a:t>
            </a:r>
          </a:p>
        </p:txBody>
      </p:sp>
      <p:sp>
        <p:nvSpPr>
          <p:cNvPr id="2" name="TextBox 1">
            <a:extLst>
              <a:ext uri="{FF2B5EF4-FFF2-40B4-BE49-F238E27FC236}">
                <a16:creationId xmlns:a16="http://schemas.microsoft.com/office/drawing/2014/main" xmlns="" id="{71236D3D-518C-4836-9960-FD4FAFBAA491}"/>
              </a:ext>
            </a:extLst>
          </p:cNvPr>
          <p:cNvSpPr txBox="1"/>
          <p:nvPr/>
        </p:nvSpPr>
        <p:spPr>
          <a:xfrm>
            <a:off x="225085" y="590839"/>
            <a:ext cx="6407833" cy="8063746"/>
          </a:xfrm>
          <a:prstGeom prst="rect">
            <a:avLst/>
          </a:prstGeom>
          <a:noFill/>
        </p:spPr>
        <p:txBody>
          <a:bodyPr wrap="square" rtlCol="1">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1- Which of the following is the most common site of ectopic pregnancy?</a:t>
            </a:r>
          </a:p>
          <a:p>
            <a:r>
              <a:rPr lang="en-US" sz="1400" dirty="0">
                <a:latin typeface="Tahoma" panose="020B0604030504040204" pitchFamily="34" charset="0"/>
                <a:ea typeface="Tahoma" panose="020B0604030504040204" pitchFamily="34" charset="0"/>
                <a:cs typeface="Tahoma" panose="020B0604030504040204" pitchFamily="34" charset="0"/>
              </a:rPr>
              <a:t>A- Abdominal cavity.</a:t>
            </a:r>
          </a:p>
          <a:p>
            <a:r>
              <a:rPr lang="en-US" sz="1400" dirty="0">
                <a:latin typeface="Tahoma" panose="020B0604030504040204" pitchFamily="34" charset="0"/>
                <a:ea typeface="Tahoma" panose="020B0604030504040204" pitchFamily="34" charset="0"/>
                <a:cs typeface="Tahoma" panose="020B0604030504040204" pitchFamily="34" charset="0"/>
              </a:rPr>
              <a:t>B- Ovaries. </a:t>
            </a:r>
          </a:p>
          <a:p>
            <a:r>
              <a:rPr lang="en-US" sz="1400" dirty="0">
                <a:latin typeface="Tahoma" panose="020B0604030504040204" pitchFamily="34" charset="0"/>
                <a:ea typeface="Tahoma" panose="020B0604030504040204" pitchFamily="34" charset="0"/>
                <a:cs typeface="Tahoma" panose="020B0604030504040204" pitchFamily="34" charset="0"/>
              </a:rPr>
              <a:t>C- Peritoneum. </a:t>
            </a:r>
          </a:p>
          <a:p>
            <a:r>
              <a:rPr lang="en-US" sz="1400" dirty="0">
                <a:latin typeface="Tahoma" panose="020B0604030504040204" pitchFamily="34" charset="0"/>
                <a:ea typeface="Tahoma" panose="020B0604030504040204" pitchFamily="34" charset="0"/>
                <a:cs typeface="Tahoma" panose="020B0604030504040204" pitchFamily="34" charset="0"/>
              </a:rPr>
              <a:t>D- Oviducts.</a:t>
            </a:r>
          </a:p>
          <a:p>
            <a:r>
              <a:rPr lang="en-US" sz="1400" dirty="0">
                <a:latin typeface="Tahoma" panose="020B0604030504040204" pitchFamily="34" charset="0"/>
                <a:ea typeface="Tahoma" panose="020B0604030504040204" pitchFamily="34" charset="0"/>
                <a:cs typeface="Tahoma" panose="020B0604030504040204" pitchFamily="34" charset="0"/>
              </a:rPr>
              <a:t>ANS: D</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2- A 17-year-old girl missed a menstrual period, and her pregnancy test is positive. A month later, she notes suprapubic pain and passing blood clots from her vagina. She passes a small amount of tissue 3 days later. Pathologic examination of this tissue shows products of conception. </a:t>
            </a:r>
          </a:p>
          <a:p>
            <a:r>
              <a:rPr lang="en-US" sz="1400" dirty="0">
                <a:latin typeface="Tahoma" panose="020B0604030504040204" pitchFamily="34" charset="0"/>
                <a:ea typeface="Tahoma" panose="020B0604030504040204" pitchFamily="34" charset="0"/>
                <a:cs typeface="Tahoma" panose="020B0604030504040204" pitchFamily="34" charset="0"/>
              </a:rPr>
              <a:t>Which of the following is the most likely cause for her pregnancy loss?</a:t>
            </a:r>
          </a:p>
          <a:p>
            <a:r>
              <a:rPr lang="en-US" sz="1400" dirty="0">
                <a:latin typeface="Tahoma" panose="020B0604030504040204" pitchFamily="34" charset="0"/>
                <a:ea typeface="Tahoma" panose="020B0604030504040204" pitchFamily="34" charset="0"/>
                <a:cs typeface="Tahoma" panose="020B0604030504040204" pitchFamily="34" charset="0"/>
              </a:rPr>
              <a:t>A- Bifid uterus.</a:t>
            </a:r>
          </a:p>
          <a:p>
            <a:r>
              <a:rPr lang="en-US" sz="1400" dirty="0">
                <a:latin typeface="Tahoma" panose="020B0604030504040204" pitchFamily="34" charset="0"/>
                <a:ea typeface="Tahoma" panose="020B0604030504040204" pitchFamily="34" charset="0"/>
                <a:cs typeface="Tahoma" panose="020B0604030504040204" pitchFamily="34" charset="0"/>
              </a:rPr>
              <a:t>B- </a:t>
            </a:r>
            <a:r>
              <a:rPr lang="en-US" sz="1400" dirty="0" err="1">
                <a:latin typeface="Tahoma" panose="020B0604030504040204" pitchFamily="34" charset="0"/>
                <a:ea typeface="Tahoma" panose="020B0604030504040204" pitchFamily="34" charset="0"/>
                <a:cs typeface="Tahoma" panose="020B0604030504040204" pitchFamily="34" charset="0"/>
              </a:rPr>
              <a:t>Strept</a:t>
            </a:r>
            <a:r>
              <a:rPr lang="en-US" sz="1400" dirty="0">
                <a:latin typeface="Tahoma" panose="020B0604030504040204" pitchFamily="34" charset="0"/>
                <a:ea typeface="Tahoma" panose="020B0604030504040204" pitchFamily="34" charset="0"/>
                <a:cs typeface="Tahoma" panose="020B0604030504040204" pitchFamily="34" charset="0"/>
              </a:rPr>
              <a:t> infection.</a:t>
            </a:r>
          </a:p>
          <a:p>
            <a:r>
              <a:rPr lang="en-US" sz="1400" dirty="0">
                <a:latin typeface="Tahoma" panose="020B0604030504040204" pitchFamily="34" charset="0"/>
                <a:ea typeface="Tahoma" panose="020B0604030504040204" pitchFamily="34" charset="0"/>
                <a:cs typeface="Tahoma" panose="020B0604030504040204" pitchFamily="34" charset="0"/>
              </a:rPr>
              <a:t>C- Polycystic ovarian syndrome.</a:t>
            </a:r>
          </a:p>
          <a:p>
            <a:r>
              <a:rPr lang="en-US" sz="1400" dirty="0">
                <a:latin typeface="Tahoma" panose="020B0604030504040204" pitchFamily="34" charset="0"/>
                <a:ea typeface="Tahoma" panose="020B0604030504040204" pitchFamily="34" charset="0"/>
                <a:cs typeface="Tahoma" panose="020B0604030504040204" pitchFamily="34" charset="0"/>
              </a:rPr>
              <a:t>D- Fetal Trisomy 16.</a:t>
            </a:r>
          </a:p>
          <a:p>
            <a:r>
              <a:rPr lang="en-US" sz="1400" dirty="0">
                <a:latin typeface="Tahoma" panose="020B0604030504040204" pitchFamily="34" charset="0"/>
                <a:ea typeface="Tahoma" panose="020B0604030504040204" pitchFamily="34" charset="0"/>
                <a:cs typeface="Tahoma" panose="020B0604030504040204" pitchFamily="34" charset="0"/>
              </a:rPr>
              <a:t>ANS: D</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3-A 22-year-old woman experiences sudden onset of severe lower abdominal pain. An abdominal ultrasound scan shows a 4-cm focal enlargement of the proximal right fallopian tube. A dilation and curettage procedure shows only decidua from the endometrial cavity. Which of the following laboratory</a:t>
            </a:r>
          </a:p>
          <a:p>
            <a:r>
              <a:rPr lang="en-US" sz="1400" dirty="0">
                <a:latin typeface="Tahoma" panose="020B0604030504040204" pitchFamily="34" charset="0"/>
                <a:ea typeface="Tahoma" panose="020B0604030504040204" pitchFamily="34" charset="0"/>
                <a:cs typeface="Tahoma" panose="020B0604030504040204" pitchFamily="34" charset="0"/>
              </a:rPr>
              <a:t>findings is most likely to be reported for this patient?</a:t>
            </a:r>
            <a:br>
              <a:rPr lang="en-US" sz="1400" dirty="0">
                <a:latin typeface="Tahoma" panose="020B0604030504040204" pitchFamily="34" charset="0"/>
                <a:ea typeface="Tahoma" panose="020B0604030504040204" pitchFamily="34" charset="0"/>
                <a:cs typeface="Tahoma" panose="020B0604030504040204" pitchFamily="34" charset="0"/>
              </a:rPr>
            </a:br>
            <a:r>
              <a:rPr lang="en-US" sz="1400" dirty="0">
                <a:latin typeface="Tahoma" panose="020B0604030504040204" pitchFamily="34" charset="0"/>
                <a:ea typeface="Tahoma" panose="020B0604030504040204" pitchFamily="34" charset="0"/>
                <a:cs typeface="Tahoma" panose="020B0604030504040204" pitchFamily="34" charset="0"/>
              </a:rPr>
              <a:t>A- Detection of human chorionic gonadotropin in serum.</a:t>
            </a:r>
          </a:p>
          <a:p>
            <a:r>
              <a:rPr lang="en-US" sz="1400" dirty="0">
                <a:latin typeface="Tahoma" panose="020B0604030504040204" pitchFamily="34" charset="0"/>
                <a:ea typeface="Tahoma" panose="020B0604030504040204" pitchFamily="34" charset="0"/>
                <a:cs typeface="Tahoma" panose="020B0604030504040204" pitchFamily="34" charset="0"/>
              </a:rPr>
              <a:t>B- 69,XXY karyotype on decidual tissue cells.</a:t>
            </a:r>
          </a:p>
          <a:p>
            <a:r>
              <a:rPr lang="en-US" sz="1400" dirty="0">
                <a:latin typeface="Tahoma" panose="020B0604030504040204" pitchFamily="34" charset="0"/>
                <a:ea typeface="Tahoma" panose="020B0604030504040204" pitchFamily="34" charset="0"/>
                <a:cs typeface="Tahoma" panose="020B0604030504040204" pitchFamily="34" charset="0"/>
              </a:rPr>
              <a:t>C- Culture positive for Neisseria gonorrhoeae.</a:t>
            </a:r>
          </a:p>
          <a:p>
            <a:r>
              <a:rPr lang="en-US" sz="1400" dirty="0">
                <a:latin typeface="Tahoma" panose="020B0604030504040204" pitchFamily="34" charset="0"/>
                <a:ea typeface="Tahoma" panose="020B0604030504040204" pitchFamily="34" charset="0"/>
                <a:cs typeface="Tahoma" panose="020B0604030504040204" pitchFamily="34" charset="0"/>
              </a:rPr>
              <a:t>D- None of the above.</a:t>
            </a:r>
          </a:p>
          <a:p>
            <a:r>
              <a:rPr lang="en-US" sz="1400" dirty="0">
                <a:latin typeface="Tahoma" panose="020B0604030504040204" pitchFamily="34" charset="0"/>
                <a:ea typeface="Tahoma" panose="020B0604030504040204" pitchFamily="34" charset="0"/>
                <a:cs typeface="Tahoma" panose="020B0604030504040204" pitchFamily="34" charset="0"/>
              </a:rPr>
              <a:t>ANS: A</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4- Which of the following is more important in prognosis in trophoblastic diseases?</a:t>
            </a:r>
          </a:p>
          <a:p>
            <a:r>
              <a:rPr lang="en-US" sz="1400" dirty="0">
                <a:latin typeface="Tahoma" panose="020B0604030504040204" pitchFamily="34" charset="0"/>
                <a:ea typeface="Tahoma" panose="020B0604030504040204" pitchFamily="34" charset="0"/>
                <a:cs typeface="Tahoma" panose="020B0604030504040204" pitchFamily="34" charset="0"/>
              </a:rPr>
              <a:t>A- Pathologic subtyping.</a:t>
            </a:r>
          </a:p>
          <a:p>
            <a:r>
              <a:rPr lang="en-US" sz="1400" dirty="0">
                <a:latin typeface="Tahoma" panose="020B0604030504040204" pitchFamily="34" charset="0"/>
                <a:ea typeface="Tahoma" panose="020B0604030504040204" pitchFamily="34" charset="0"/>
                <a:cs typeface="Tahoma" panose="020B0604030504040204" pitchFamily="34" charset="0"/>
              </a:rPr>
              <a:t>B- Morphologic subtyping.</a:t>
            </a:r>
          </a:p>
          <a:p>
            <a:r>
              <a:rPr lang="en-US" sz="1400" dirty="0">
                <a:latin typeface="Tahoma" panose="020B0604030504040204" pitchFamily="34" charset="0"/>
                <a:ea typeface="Tahoma" panose="020B0604030504040204" pitchFamily="34" charset="0"/>
                <a:cs typeface="Tahoma" panose="020B0604030504040204" pitchFamily="34" charset="0"/>
              </a:rPr>
              <a:t>C- Hormone response levels to therapy.</a:t>
            </a:r>
          </a:p>
          <a:p>
            <a:r>
              <a:rPr lang="en-US" sz="1400" dirty="0">
                <a:latin typeface="Tahoma" panose="020B0604030504040204" pitchFamily="34" charset="0"/>
                <a:ea typeface="Tahoma" panose="020B0604030504040204" pitchFamily="34" charset="0"/>
                <a:cs typeface="Tahoma" panose="020B0604030504040204" pitchFamily="34" charset="0"/>
              </a:rPr>
              <a:t>D- Histologic differentiation.</a:t>
            </a:r>
          </a:p>
          <a:p>
            <a:r>
              <a:rPr lang="en-US" sz="1400" dirty="0">
                <a:latin typeface="Tahoma" panose="020B0604030504040204" pitchFamily="34" charset="0"/>
                <a:ea typeface="Tahoma" panose="020B0604030504040204" pitchFamily="34" charset="0"/>
                <a:cs typeface="Tahoma" panose="020B0604030504040204" pitchFamily="34" charset="0"/>
              </a:rPr>
              <a:t>ANS: C</a:t>
            </a:r>
          </a:p>
        </p:txBody>
      </p:sp>
    </p:spTree>
    <p:extLst>
      <p:ext uri="{BB962C8B-B14F-4D97-AF65-F5344CB8AC3E}">
        <p14:creationId xmlns:p14="http://schemas.microsoft.com/office/powerpoint/2010/main" val="150602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9550"/>
            <a:ext cx="6858000" cy="369332"/>
          </a:xfrm>
          <a:prstGeom prst="rect">
            <a:avLst/>
          </a:prstGeom>
          <a:solidFill>
            <a:schemeClr val="accent4">
              <a:lumMod val="60000"/>
              <a:lumOff val="40000"/>
            </a:schemeClr>
          </a:solid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Questions</a:t>
            </a:r>
            <a:r>
              <a:rPr lang="en-US" dirty="0"/>
              <a:t> </a:t>
            </a:r>
          </a:p>
        </p:txBody>
      </p:sp>
      <p:sp>
        <p:nvSpPr>
          <p:cNvPr id="2" name="TextBox 1">
            <a:extLst>
              <a:ext uri="{FF2B5EF4-FFF2-40B4-BE49-F238E27FC236}">
                <a16:creationId xmlns:a16="http://schemas.microsoft.com/office/drawing/2014/main" xmlns="" id="{71236D3D-518C-4836-9960-FD4FAFBAA491}"/>
              </a:ext>
            </a:extLst>
          </p:cNvPr>
          <p:cNvSpPr txBox="1"/>
          <p:nvPr/>
        </p:nvSpPr>
        <p:spPr>
          <a:xfrm>
            <a:off x="225085" y="590839"/>
            <a:ext cx="6407833" cy="6771084"/>
          </a:xfrm>
          <a:prstGeom prst="rect">
            <a:avLst/>
          </a:prstGeom>
          <a:noFill/>
        </p:spPr>
        <p:txBody>
          <a:bodyPr wrap="square" rtlCol="1">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5- Diploid 46,xx or 46,xy are found in which of the following?</a:t>
            </a:r>
          </a:p>
          <a:p>
            <a:r>
              <a:rPr lang="en-US" sz="1400" dirty="0">
                <a:latin typeface="Tahoma" panose="020B0604030504040204" pitchFamily="34" charset="0"/>
                <a:ea typeface="Tahoma" panose="020B0604030504040204" pitchFamily="34" charset="0"/>
                <a:cs typeface="Tahoma" panose="020B0604030504040204" pitchFamily="34" charset="0"/>
              </a:rPr>
              <a:t>A- Partial hydatidiform mole.</a:t>
            </a:r>
          </a:p>
          <a:p>
            <a:r>
              <a:rPr lang="en-US" sz="1400" dirty="0">
                <a:latin typeface="Tahoma" panose="020B0604030504040204" pitchFamily="34" charset="0"/>
                <a:ea typeface="Tahoma" panose="020B0604030504040204" pitchFamily="34" charset="0"/>
                <a:cs typeface="Tahoma" panose="020B0604030504040204" pitchFamily="34" charset="0"/>
              </a:rPr>
              <a:t>B- Complete hydatidiform mole.</a:t>
            </a:r>
          </a:p>
          <a:p>
            <a:r>
              <a:rPr lang="en-US" sz="1400" dirty="0">
                <a:latin typeface="Tahoma" panose="020B0604030504040204" pitchFamily="34" charset="0"/>
                <a:ea typeface="Tahoma" panose="020B0604030504040204" pitchFamily="34" charset="0"/>
                <a:cs typeface="Tahoma" panose="020B0604030504040204" pitchFamily="34" charset="0"/>
              </a:rPr>
              <a:t>C- Invasive mole.</a:t>
            </a:r>
          </a:p>
          <a:p>
            <a:r>
              <a:rPr lang="en-US" sz="1400" dirty="0">
                <a:latin typeface="Tahoma" panose="020B0604030504040204" pitchFamily="34" charset="0"/>
                <a:ea typeface="Tahoma" panose="020B0604030504040204" pitchFamily="34" charset="0"/>
                <a:cs typeface="Tahoma" panose="020B0604030504040204" pitchFamily="34" charset="0"/>
              </a:rPr>
              <a:t>D- A &amp; C.</a:t>
            </a:r>
          </a:p>
          <a:p>
            <a:r>
              <a:rPr lang="en-US" sz="1400" dirty="0">
                <a:latin typeface="Tahoma" panose="020B0604030504040204" pitchFamily="34" charset="0"/>
                <a:ea typeface="Tahoma" panose="020B0604030504040204" pitchFamily="34" charset="0"/>
                <a:cs typeface="Tahoma" panose="020B0604030504040204" pitchFamily="34" charset="0"/>
              </a:rPr>
              <a:t>ANS:D </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6- A mole’s genetic content was made out of two spermatozoa and an ovum What do you expect to see in the mole?</a:t>
            </a:r>
          </a:p>
          <a:p>
            <a:r>
              <a:rPr lang="en-US" sz="1400" dirty="0">
                <a:latin typeface="Tahoma" panose="020B0604030504040204" pitchFamily="34" charset="0"/>
                <a:ea typeface="Tahoma" panose="020B0604030504040204" pitchFamily="34" charset="0"/>
                <a:cs typeface="Tahoma" panose="020B0604030504040204" pitchFamily="34" charset="0"/>
              </a:rPr>
              <a:t>A- No fetal parts.</a:t>
            </a:r>
          </a:p>
          <a:p>
            <a:r>
              <a:rPr lang="en-US" sz="1400" dirty="0">
                <a:latin typeface="Tahoma" panose="020B0604030504040204" pitchFamily="34" charset="0"/>
                <a:ea typeface="Tahoma" panose="020B0604030504040204" pitchFamily="34" charset="0"/>
                <a:cs typeface="Tahoma" panose="020B0604030504040204" pitchFamily="34" charset="0"/>
              </a:rPr>
              <a:t>B- Poorly vascularized chorionic villi.</a:t>
            </a:r>
          </a:p>
          <a:p>
            <a:r>
              <a:rPr lang="en-US" sz="1400" dirty="0">
                <a:latin typeface="Tahoma" panose="020B0604030504040204" pitchFamily="34" charset="0"/>
                <a:ea typeface="Tahoma" panose="020B0604030504040204" pitchFamily="34" charset="0"/>
                <a:cs typeface="Tahoma" panose="020B0604030504040204" pitchFamily="34" charset="0"/>
              </a:rPr>
              <a:t>C- Fetal parts.</a:t>
            </a:r>
          </a:p>
          <a:p>
            <a:r>
              <a:rPr lang="en-US" sz="1400" dirty="0">
                <a:latin typeface="Tahoma" panose="020B0604030504040204" pitchFamily="34" charset="0"/>
                <a:ea typeface="Tahoma" panose="020B0604030504040204" pitchFamily="34" charset="0"/>
                <a:cs typeface="Tahoma" panose="020B0604030504040204" pitchFamily="34" charset="0"/>
              </a:rPr>
              <a:t>D- Anaplastic cuboidal cytotrophoblasts. </a:t>
            </a:r>
          </a:p>
          <a:p>
            <a:r>
              <a:rPr lang="en-US" sz="1400" dirty="0">
                <a:latin typeface="Tahoma" panose="020B0604030504040204" pitchFamily="34" charset="0"/>
                <a:ea typeface="Tahoma" panose="020B0604030504040204" pitchFamily="34" charset="0"/>
                <a:cs typeface="Tahoma" panose="020B0604030504040204" pitchFamily="34" charset="0"/>
              </a:rPr>
              <a:t>ANS: C</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7- A 32-year-old female presented to the hospital with bloody brownish discharge. Laboratory tests revealed elevated Beta-</a:t>
            </a:r>
            <a:r>
              <a:rPr lang="en-US" sz="1400" dirty="0" err="1">
                <a:latin typeface="Tahoma" panose="020B0604030504040204" pitchFamily="34" charset="0"/>
                <a:ea typeface="Tahoma" panose="020B0604030504040204" pitchFamily="34" charset="0"/>
                <a:cs typeface="Tahoma" panose="020B0604030504040204" pitchFamily="34" charset="0"/>
              </a:rPr>
              <a:t>hCG</a:t>
            </a:r>
            <a:r>
              <a:rPr lang="en-US" sz="1400" dirty="0">
                <a:latin typeface="Tahoma" panose="020B0604030504040204" pitchFamily="34" charset="0"/>
                <a:ea typeface="Tahoma" panose="020B0604030504040204" pitchFamily="34" charset="0"/>
                <a:cs typeface="Tahoma" panose="020B0604030504040204" pitchFamily="34" charset="0"/>
              </a:rPr>
              <a:t> in blood and urine. Imaging showed multiple masses in the lung, vagina and liver. Biopsy was taken, what do you expect to see?</a:t>
            </a:r>
          </a:p>
          <a:p>
            <a:r>
              <a:rPr lang="en-US" sz="1400" dirty="0">
                <a:latin typeface="Tahoma" panose="020B0604030504040204" pitchFamily="34" charset="0"/>
                <a:ea typeface="Tahoma" panose="020B0604030504040204" pitchFamily="34" charset="0"/>
                <a:cs typeface="Tahoma" panose="020B0604030504040204" pitchFamily="34" charset="0"/>
              </a:rPr>
              <a:t>A- Anaplastic cuboidal cytotrophoblasts. </a:t>
            </a:r>
          </a:p>
          <a:p>
            <a:r>
              <a:rPr lang="en-US" sz="1400" dirty="0">
                <a:latin typeface="Tahoma" panose="020B0604030504040204" pitchFamily="34" charset="0"/>
                <a:ea typeface="Tahoma" panose="020B0604030504040204" pitchFamily="34" charset="0"/>
                <a:cs typeface="Tahoma" panose="020B0604030504040204" pitchFamily="34" charset="0"/>
              </a:rPr>
              <a:t>B- Villi with atypical epithelium. </a:t>
            </a:r>
          </a:p>
          <a:p>
            <a:r>
              <a:rPr lang="en-US" sz="1400" dirty="0">
                <a:latin typeface="Tahoma" panose="020B0604030504040204" pitchFamily="34" charset="0"/>
                <a:ea typeface="Tahoma" panose="020B0604030504040204" pitchFamily="34" charset="0"/>
                <a:cs typeface="Tahoma" panose="020B0604030504040204" pitchFamily="34" charset="0"/>
              </a:rPr>
              <a:t>C- loose myxomatous stroma.</a:t>
            </a:r>
          </a:p>
          <a:p>
            <a:r>
              <a:rPr lang="en-US" sz="1400" dirty="0">
                <a:latin typeface="Tahoma" panose="020B0604030504040204" pitchFamily="34" charset="0"/>
                <a:ea typeface="Tahoma" panose="020B0604030504040204" pitchFamily="34" charset="0"/>
                <a:cs typeface="Tahoma" panose="020B0604030504040204" pitchFamily="34" charset="0"/>
              </a:rPr>
              <a:t>D- Villi with irregular scalloped margins.</a:t>
            </a:r>
          </a:p>
          <a:p>
            <a:r>
              <a:rPr lang="en-US" sz="1400" dirty="0">
                <a:latin typeface="Tahoma" panose="020B0604030504040204" pitchFamily="34" charset="0"/>
                <a:ea typeface="Tahoma" panose="020B0604030504040204" pitchFamily="34" charset="0"/>
                <a:cs typeface="Tahoma" panose="020B0604030504040204" pitchFamily="34" charset="0"/>
              </a:rPr>
              <a:t>ANS: A</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8- Which of the following is true about Choriocarcinomas?</a:t>
            </a:r>
          </a:p>
          <a:p>
            <a:r>
              <a:rPr lang="en-US" sz="1400" dirty="0">
                <a:latin typeface="Tahoma" panose="020B0604030504040204" pitchFamily="34" charset="0"/>
                <a:ea typeface="Tahoma" panose="020B0604030504040204" pitchFamily="34" charset="0"/>
                <a:cs typeface="Tahoma" panose="020B0604030504040204" pitchFamily="34" charset="0"/>
              </a:rPr>
              <a:t>A- Always arise form totipotent cells(germ cells).</a:t>
            </a:r>
          </a:p>
          <a:p>
            <a:r>
              <a:rPr lang="en-US" sz="1400" dirty="0">
                <a:latin typeface="Tahoma" panose="020B0604030504040204" pitchFamily="34" charset="0"/>
                <a:ea typeface="Tahoma" panose="020B0604030504040204" pitchFamily="34" charset="0"/>
                <a:cs typeface="Tahoma" panose="020B0604030504040204" pitchFamily="34" charset="0"/>
              </a:rPr>
              <a:t>B- Complete hydatidiform moles are the most common precursors.</a:t>
            </a:r>
          </a:p>
          <a:p>
            <a:r>
              <a:rPr lang="en-US" sz="1400" dirty="0">
                <a:latin typeface="Tahoma" panose="020B0604030504040204" pitchFamily="34" charset="0"/>
                <a:ea typeface="Tahoma" panose="020B0604030504040204" pitchFamily="34" charset="0"/>
                <a:cs typeface="Tahoma" panose="020B0604030504040204" pitchFamily="34" charset="0"/>
              </a:rPr>
              <a:t>C- Abortions decrease their risk.</a:t>
            </a:r>
          </a:p>
          <a:p>
            <a:r>
              <a:rPr lang="en-US" sz="1400" dirty="0">
                <a:latin typeface="Tahoma" panose="020B0604030504040204" pitchFamily="34" charset="0"/>
                <a:ea typeface="Tahoma" panose="020B0604030504040204" pitchFamily="34" charset="0"/>
                <a:cs typeface="Tahoma" panose="020B0604030504040204" pitchFamily="34" charset="0"/>
              </a:rPr>
              <a:t>D- Increased chance with normal conception.</a:t>
            </a:r>
          </a:p>
          <a:p>
            <a:r>
              <a:rPr lang="en-US" sz="1400" dirty="0">
                <a:latin typeface="Tahoma" panose="020B0604030504040204" pitchFamily="34" charset="0"/>
                <a:ea typeface="Tahoma" panose="020B0604030504040204" pitchFamily="34" charset="0"/>
                <a:cs typeface="Tahoma" panose="020B0604030504040204" pitchFamily="34" charset="0"/>
              </a:rPr>
              <a:t>ANS: B</a:t>
            </a:r>
          </a:p>
        </p:txBody>
      </p:sp>
    </p:spTree>
    <p:extLst>
      <p:ext uri="{BB962C8B-B14F-4D97-AF65-F5344CB8AC3E}">
        <p14:creationId xmlns:p14="http://schemas.microsoft.com/office/powerpoint/2010/main" val="243235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193040" y="195918"/>
            <a:ext cx="6471920" cy="7385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a:effectLst/>
                <a:latin typeface="Calibri"/>
                <a:ea typeface="Calibri"/>
                <a:cs typeface="Calibri Light"/>
              </a:rPr>
              <a:t>حسبي </a:t>
            </a:r>
            <a:r>
              <a:rPr lang="x-none" sz="1800" b="1">
                <a:solidFill>
                  <a:srgbClr val="FF0000"/>
                </a:solidFill>
                <a:effectLst/>
                <a:latin typeface="Calibri"/>
                <a:ea typeface="Calibri"/>
                <a:cs typeface="Calibri Light"/>
              </a:rPr>
              <a:t>الله</a:t>
            </a:r>
            <a:r>
              <a:rPr lang="x-none" sz="1800" b="1">
                <a:effectLst/>
                <a:latin typeface="Calibri"/>
                <a:ea typeface="Calibri"/>
                <a:cs typeface="Calibri Light"/>
              </a:rPr>
              <a:t> لا إله إلَّا هو عليه توكلت وهو رب العرش العظيم.</a:t>
            </a:r>
            <a:endParaRPr lang="en-US" sz="1100">
              <a:effectLst/>
              <a:latin typeface="Calibri"/>
              <a:ea typeface="Calibri"/>
              <a:cs typeface="Arial"/>
            </a:endParaRPr>
          </a:p>
        </p:txBody>
      </p:sp>
      <p:sp>
        <p:nvSpPr>
          <p:cNvPr id="3" name="Text Box 52247"/>
          <p:cNvSpPr txBox="1"/>
          <p:nvPr/>
        </p:nvSpPr>
        <p:spPr>
          <a:xfrm>
            <a:off x="3783965" y="1458967"/>
            <a:ext cx="2695575" cy="1985645"/>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dirty="0">
                <a:effectLst/>
                <a:latin typeface="Calibri"/>
                <a:ea typeface="Calibri"/>
                <a:cs typeface="Calibri Light"/>
              </a:rPr>
              <a:t>القادة</a:t>
            </a:r>
            <a:endParaRPr lang="en-US" sz="1100" dirty="0">
              <a:effectLst/>
              <a:latin typeface="Calibri"/>
              <a:ea typeface="Calibri"/>
              <a:cs typeface="Arial"/>
            </a:endParaRPr>
          </a:p>
          <a:p>
            <a:pPr marL="342900" marR="0" lvl="0" indent="-342900" algn="l">
              <a:lnSpc>
                <a:spcPct val="115000"/>
              </a:lnSpc>
              <a:spcBef>
                <a:spcPts val="0"/>
              </a:spcBef>
              <a:spcAft>
                <a:spcPts val="0"/>
              </a:spcAft>
              <a:buFont typeface="Wingdings"/>
              <a:buChar char=""/>
            </a:pPr>
            <a:r>
              <a:rPr lang="x-none" sz="1400" b="1" dirty="0">
                <a:effectLst/>
                <a:latin typeface="Calibri"/>
                <a:ea typeface="Calibri"/>
                <a:cs typeface="Calibri Light"/>
              </a:rPr>
              <a:t>حنين السبكي</a:t>
            </a:r>
            <a:endParaRPr lang="en-US" sz="1100" dirty="0">
              <a:effectLst/>
              <a:latin typeface="Calibri"/>
              <a:ea typeface="Calibri"/>
              <a:cs typeface="Arial"/>
            </a:endParaRPr>
          </a:p>
          <a:p>
            <a:pPr marL="342900" marR="0" lvl="0" indent="-342900" algn="l">
              <a:lnSpc>
                <a:spcPct val="115000"/>
              </a:lnSpc>
              <a:spcBef>
                <a:spcPts val="0"/>
              </a:spcBef>
              <a:spcAft>
                <a:spcPts val="1000"/>
              </a:spcAft>
              <a:buFont typeface="Wingdings"/>
              <a:buChar char=""/>
            </a:pPr>
            <a:r>
              <a:rPr lang="ar-SA" sz="1400" b="1" dirty="0">
                <a:latin typeface="Calibri"/>
                <a:ea typeface="Calibri"/>
                <a:cs typeface="Calibri Light"/>
              </a:rPr>
              <a:t>هبة الناصر </a:t>
            </a:r>
            <a:endParaRPr lang="en-US" sz="1400" b="1" dirty="0">
              <a:effectLst/>
              <a:latin typeface="Calibri"/>
              <a:ea typeface="Calibri"/>
              <a:cs typeface="Calibri Light"/>
            </a:endParaRPr>
          </a:p>
          <a:p>
            <a:pPr marL="342900" marR="0" lvl="0" indent="-342900" algn="l">
              <a:lnSpc>
                <a:spcPct val="115000"/>
              </a:lnSpc>
              <a:spcBef>
                <a:spcPts val="0"/>
              </a:spcBef>
              <a:spcAft>
                <a:spcPts val="1000"/>
              </a:spcAft>
              <a:buFont typeface="Wingdings"/>
              <a:buChar char=""/>
            </a:pPr>
            <a:r>
              <a:rPr lang="x-none" sz="1400" b="1" dirty="0">
                <a:effectLst/>
                <a:latin typeface="Calibri"/>
                <a:ea typeface="Calibri"/>
                <a:cs typeface="Calibri Light"/>
              </a:rPr>
              <a:t>عبدالله أبو عمارة</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en-US" sz="1000" b="1" dirty="0">
                <a:effectLst/>
                <a:latin typeface="Calibri Light"/>
                <a:ea typeface="Calibri"/>
                <a:cs typeface="Arial"/>
              </a:rPr>
              <a:t> </a:t>
            </a:r>
            <a:endParaRPr lang="en-US" sz="1100" dirty="0">
              <a:effectLst/>
              <a:latin typeface="Calibri"/>
              <a:ea typeface="Calibri"/>
              <a:cs typeface="Arial"/>
            </a:endParaRPr>
          </a:p>
          <a:p>
            <a:pPr marL="0" marR="0" algn="ctr">
              <a:lnSpc>
                <a:spcPct val="115000"/>
              </a:lnSpc>
              <a:spcBef>
                <a:spcPts val="0"/>
              </a:spcBef>
              <a:spcAft>
                <a:spcPts val="1000"/>
              </a:spcAft>
            </a:pPr>
            <a:r>
              <a:rPr lang="en-US" sz="1800" b="1" dirty="0">
                <a:effectLst/>
                <a:latin typeface="Calibri Light"/>
                <a:ea typeface="Calibri"/>
                <a:cs typeface="Arial"/>
              </a:rPr>
              <a:t> </a:t>
            </a:r>
            <a:endParaRPr lang="en-US" sz="1100" dirty="0">
              <a:effectLst/>
              <a:latin typeface="Calibri"/>
              <a:ea typeface="Calibri"/>
              <a:cs typeface="Arial"/>
            </a:endParaRPr>
          </a:p>
        </p:txBody>
      </p:sp>
      <p:sp>
        <p:nvSpPr>
          <p:cNvPr id="4" name="Text Box 6"/>
          <p:cNvSpPr txBox="1"/>
          <p:nvPr/>
        </p:nvSpPr>
        <p:spPr>
          <a:xfrm>
            <a:off x="378460" y="1408802"/>
            <a:ext cx="3181350" cy="34436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0170" marR="0" algn="ctr">
              <a:lnSpc>
                <a:spcPct val="115000"/>
              </a:lnSpc>
              <a:spcBef>
                <a:spcPts val="0"/>
              </a:spcBef>
              <a:spcAft>
                <a:spcPts val="1000"/>
              </a:spcAft>
            </a:pPr>
            <a:r>
              <a:rPr lang="x-none" sz="1800" b="1" dirty="0">
                <a:effectLst/>
                <a:latin typeface="Calibri"/>
                <a:ea typeface="Calibri"/>
                <a:cs typeface="Calibri Light"/>
              </a:rPr>
              <a:t>الأعضاء</a:t>
            </a:r>
            <a:endParaRPr lang="en-US" sz="1800" b="1" dirty="0">
              <a:effectLst/>
              <a:latin typeface="Calibri"/>
              <a:ea typeface="Calibri"/>
              <a:cs typeface="Calibri Light"/>
            </a:endParaRPr>
          </a:p>
          <a:p>
            <a:pPr marL="375920" marR="0" indent="-285750" algn="r" rtl="1">
              <a:lnSpc>
                <a:spcPct val="115000"/>
              </a:lnSpc>
              <a:spcBef>
                <a:spcPts val="0"/>
              </a:spcBef>
              <a:spcAft>
                <a:spcPts val="1000"/>
              </a:spcAft>
              <a:buFont typeface="Arial" panose="020B0604020202020204" pitchFamily="34" charset="0"/>
              <a:buChar char="•"/>
            </a:pPr>
            <a:r>
              <a:rPr lang="ar-SA" b="1" dirty="0">
                <a:latin typeface="Calibri"/>
                <a:ea typeface="Calibri"/>
                <a:cs typeface="Calibri Light"/>
              </a:rPr>
              <a:t>خالد العيدان</a:t>
            </a:r>
          </a:p>
          <a:p>
            <a:pPr marL="375920" marR="0" indent="-285750" algn="r" rtl="1">
              <a:lnSpc>
                <a:spcPct val="115000"/>
              </a:lnSpc>
              <a:spcBef>
                <a:spcPts val="0"/>
              </a:spcBef>
              <a:spcAft>
                <a:spcPts val="1000"/>
              </a:spcAft>
              <a:buFont typeface="Arial" panose="020B0604020202020204" pitchFamily="34" charset="0"/>
              <a:buChar char="•"/>
            </a:pPr>
            <a:r>
              <a:rPr lang="ar-SA" sz="1800" b="1" dirty="0">
                <a:effectLst/>
                <a:latin typeface="Calibri"/>
                <a:ea typeface="Calibri"/>
                <a:cs typeface="Calibri Light"/>
              </a:rPr>
              <a:t>عبدالمجيد العمار</a:t>
            </a:r>
          </a:p>
          <a:p>
            <a:pPr marL="375920" marR="0" indent="-285750" algn="r" rtl="1">
              <a:lnSpc>
                <a:spcPct val="115000"/>
              </a:lnSpc>
              <a:spcBef>
                <a:spcPts val="0"/>
              </a:spcBef>
              <a:spcAft>
                <a:spcPts val="1000"/>
              </a:spcAft>
              <a:buFont typeface="Arial" panose="020B0604020202020204" pitchFamily="34" charset="0"/>
              <a:buChar char="•"/>
            </a:pPr>
            <a:r>
              <a:rPr lang="ar-SA" b="1" dirty="0">
                <a:latin typeface="Calibri"/>
                <a:ea typeface="Calibri"/>
                <a:cs typeface="Calibri Light"/>
              </a:rPr>
              <a:t>محمد اليوسف</a:t>
            </a:r>
          </a:p>
          <a:p>
            <a:pPr marL="375920" marR="0" indent="-285750" algn="r" rtl="1">
              <a:lnSpc>
                <a:spcPct val="115000"/>
              </a:lnSpc>
              <a:spcBef>
                <a:spcPts val="0"/>
              </a:spcBef>
              <a:spcAft>
                <a:spcPts val="1000"/>
              </a:spcAft>
              <a:buFont typeface="Arial" panose="020B0604020202020204" pitchFamily="34" charset="0"/>
              <a:buChar char="•"/>
            </a:pPr>
            <a:r>
              <a:rPr lang="ar-SA" sz="1800" b="1" dirty="0">
                <a:effectLst/>
                <a:latin typeface="Calibri"/>
                <a:ea typeface="Calibri"/>
                <a:cs typeface="Calibri Light"/>
              </a:rPr>
              <a:t>طلال العنزي </a:t>
            </a:r>
          </a:p>
          <a:p>
            <a:pPr marL="375920" marR="0" indent="-285750" algn="r" rtl="1">
              <a:lnSpc>
                <a:spcPct val="115000"/>
              </a:lnSpc>
              <a:spcBef>
                <a:spcPts val="0"/>
              </a:spcBef>
              <a:spcAft>
                <a:spcPts val="1000"/>
              </a:spcAft>
              <a:buFont typeface="Arial" panose="020B0604020202020204" pitchFamily="34" charset="0"/>
              <a:buChar char="•"/>
            </a:pPr>
            <a:r>
              <a:rPr lang="ar-SA" b="1" dirty="0">
                <a:latin typeface="Calibri"/>
                <a:ea typeface="Calibri"/>
                <a:cs typeface="Calibri Light"/>
              </a:rPr>
              <a:t>صقر التميمي</a:t>
            </a:r>
          </a:p>
          <a:p>
            <a:pPr marL="375920" marR="0" indent="-285750" algn="r" rtl="1">
              <a:lnSpc>
                <a:spcPct val="115000"/>
              </a:lnSpc>
              <a:spcBef>
                <a:spcPts val="0"/>
              </a:spcBef>
              <a:spcAft>
                <a:spcPts val="1000"/>
              </a:spcAft>
              <a:buFont typeface="Arial" panose="020B0604020202020204" pitchFamily="34" charset="0"/>
              <a:buChar char="•"/>
            </a:pPr>
            <a:endParaRPr lang="en-US" sz="1800" b="1" dirty="0">
              <a:effectLst/>
              <a:latin typeface="Calibri"/>
              <a:ea typeface="Calibri"/>
              <a:cs typeface="Calibri Light"/>
            </a:endParaRPr>
          </a:p>
          <a:p>
            <a:pPr marL="457200" marR="0" algn="r">
              <a:lnSpc>
                <a:spcPct val="115000"/>
              </a:lnSpc>
              <a:spcBef>
                <a:spcPts val="0"/>
              </a:spcBef>
              <a:spcAft>
                <a:spcPts val="1000"/>
              </a:spcAft>
            </a:pPr>
            <a:r>
              <a:rPr lang="en-US" sz="1000" b="1" dirty="0">
                <a:effectLst/>
                <a:latin typeface="Calibri Light"/>
                <a:ea typeface="Calibri"/>
                <a:cs typeface="Arial"/>
              </a:rPr>
              <a:t> </a:t>
            </a:r>
            <a:endParaRPr lang="en-US" sz="1100" dirty="0">
              <a:effectLst/>
              <a:latin typeface="Calibri"/>
              <a:ea typeface="Calibri"/>
              <a:cs typeface="Arial"/>
            </a:endParaRPr>
          </a:p>
        </p:txBody>
      </p:sp>
      <p:sp>
        <p:nvSpPr>
          <p:cNvPr id="5" name="Rectangle 4"/>
          <p:cNvSpPr/>
          <p:nvPr/>
        </p:nvSpPr>
        <p:spPr>
          <a:xfrm>
            <a:off x="2030186" y="5682295"/>
            <a:ext cx="2962275" cy="1092200"/>
          </a:xfrm>
          <a:prstGeom prst="rect">
            <a:avLst/>
          </a:prstGeom>
          <a:noFill/>
          <a:ln>
            <a:noFill/>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u="none" strike="noStrike" dirty="0">
                <a:solidFill>
                  <a:srgbClr val="0070C0"/>
                </a:solidFill>
                <a:effectLst/>
                <a:latin typeface="Tahoma"/>
                <a:ea typeface="Calibri"/>
                <a:cs typeface="Tahoma"/>
                <a:hlinkClick r:id="rId2"/>
              </a:rPr>
              <a:t>Editing File</a:t>
            </a:r>
            <a:endParaRPr lang="en-US" sz="1100" dirty="0">
              <a:effectLst/>
              <a:latin typeface="Calibri"/>
              <a:ea typeface="Calibri"/>
              <a:cs typeface="Arial"/>
            </a:endParaRPr>
          </a:p>
          <a:p>
            <a:pPr marL="0" marR="0" algn="ctr">
              <a:lnSpc>
                <a:spcPct val="115000"/>
              </a:lnSpc>
              <a:spcBef>
                <a:spcPts val="0"/>
              </a:spcBef>
              <a:spcAft>
                <a:spcPts val="1000"/>
              </a:spcAft>
            </a:pPr>
            <a:r>
              <a:rPr lang="en-US" sz="1400" b="1" dirty="0">
                <a:solidFill>
                  <a:srgbClr val="0070C0"/>
                </a:solidFill>
                <a:effectLst/>
                <a:latin typeface="Tahoma"/>
                <a:ea typeface="Calibri"/>
                <a:cs typeface="Tahoma"/>
              </a:rPr>
              <a:t>Email: </a:t>
            </a:r>
            <a:r>
              <a:rPr lang="en-US" sz="1400" dirty="0">
                <a:solidFill>
                  <a:srgbClr val="0070C0"/>
                </a:solidFill>
                <a:effectLst/>
                <a:latin typeface="Tahoma"/>
                <a:ea typeface="Calibri"/>
                <a:cs typeface="Tahoma"/>
              </a:rPr>
              <a:t>pathology436@gmail.com</a:t>
            </a:r>
            <a:r>
              <a:rPr lang="en-US" sz="1400" b="1" dirty="0">
                <a:solidFill>
                  <a:srgbClr val="0070C0"/>
                </a:solidFill>
                <a:effectLst/>
                <a:latin typeface="Tahoma"/>
                <a:ea typeface="Calibri"/>
                <a:cs typeface="Tahoma"/>
              </a:rPr>
              <a:t> Twitter: </a:t>
            </a:r>
            <a:r>
              <a:rPr lang="en-US" sz="1400" dirty="0">
                <a:solidFill>
                  <a:srgbClr val="0070C0"/>
                </a:solidFill>
                <a:effectLst/>
                <a:latin typeface="Tahoma"/>
                <a:ea typeface="Calibri"/>
                <a:cs typeface="Tahoma"/>
              </a:rPr>
              <a:t>@pathology436</a:t>
            </a:r>
            <a:endParaRPr lang="en-US" sz="1100" dirty="0">
              <a:effectLst/>
              <a:latin typeface="Calibri"/>
              <a:ea typeface="Calibri"/>
              <a:cs typeface="Arial"/>
            </a:endParaRPr>
          </a:p>
        </p:txBody>
      </p:sp>
      <p:sp>
        <p:nvSpPr>
          <p:cNvPr id="6" name="Text Box 29707"/>
          <p:cNvSpPr txBox="1"/>
          <p:nvPr/>
        </p:nvSpPr>
        <p:spPr>
          <a:xfrm>
            <a:off x="302578" y="8696584"/>
            <a:ext cx="6252845" cy="3759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a:solidFill>
                  <a:srgbClr val="0070C0"/>
                </a:solidFill>
                <a:effectLst/>
                <a:latin typeface="Tahoma"/>
                <a:ea typeface="Calibri"/>
                <a:cs typeface="Tahoma"/>
              </a:rPr>
              <a:t>References: </a:t>
            </a:r>
            <a:r>
              <a:rPr lang="en-US" sz="1400">
                <a:solidFill>
                  <a:srgbClr val="0070C0"/>
                </a:solidFill>
                <a:effectLst/>
                <a:latin typeface="Tahoma"/>
                <a:ea typeface="Calibri"/>
                <a:cs typeface="Tahoma"/>
              </a:rPr>
              <a:t>Doctor’s slides + notes, Robbins basic pathology </a:t>
            </a:r>
            <a:r>
              <a:rPr lang="x-none" sz="1400">
                <a:solidFill>
                  <a:srgbClr val="0070C0"/>
                </a:solidFill>
                <a:effectLst/>
                <a:latin typeface="Tahoma"/>
                <a:ea typeface="Calibri"/>
                <a:cs typeface="Tahoma"/>
              </a:rPr>
              <a:t>10</a:t>
            </a:r>
            <a:r>
              <a:rPr lang="en-US" sz="1400" baseline="30000">
                <a:solidFill>
                  <a:srgbClr val="0070C0"/>
                </a:solidFill>
                <a:effectLst/>
                <a:latin typeface="Tahoma"/>
                <a:ea typeface="Calibri"/>
                <a:cs typeface="Tahoma"/>
              </a:rPr>
              <a:t>th </a:t>
            </a:r>
            <a:r>
              <a:rPr lang="en-US" sz="1400">
                <a:solidFill>
                  <a:srgbClr val="0070C0"/>
                </a:solidFill>
                <a:effectLst/>
                <a:latin typeface="Tahoma"/>
                <a:ea typeface="Calibri"/>
                <a:cs typeface="Tahoma"/>
              </a:rPr>
              <a:t>edition.</a:t>
            </a:r>
            <a:endParaRPr lang="en-US" sz="1100">
              <a:effectLst/>
              <a:ea typeface="Calibri"/>
              <a:cs typeface="Arial"/>
            </a:endParaRPr>
          </a:p>
        </p:txBody>
      </p:sp>
      <p:cxnSp>
        <p:nvCxnSpPr>
          <p:cNvPr id="7" name="Straight Connector 6"/>
          <p:cNvCxnSpPr/>
          <p:nvPr/>
        </p:nvCxnSpPr>
        <p:spPr>
          <a:xfrm flipH="1">
            <a:off x="2731453" y="8538469"/>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8" name="Picture 7"/>
          <p:cNvPicPr/>
          <p:nvPr/>
        </p:nvPicPr>
        <p:blipFill rotWithShape="1">
          <a:blip r:embed="rId3">
            <a:extLst>
              <a:ext uri="{BEBA8EAE-BF5A-486C-A8C5-ECC9F3942E4B}">
                <a14:imgProps xmlns:a14="http://schemas.microsoft.com/office/drawing/2010/main">
                  <a14:imgLayer r:embed="rId4">
                    <a14:imgEffect>
                      <a14:backgroundRemoval t="0" b="63462" l="20349" r="77907"/>
                    </a14:imgEffect>
                  </a14:imgLayer>
                </a14:imgProps>
              </a:ext>
              <a:ext uri="{28A0092B-C50C-407E-A947-70E740481C1C}">
                <a14:useLocalDpi xmlns:a14="http://schemas.microsoft.com/office/drawing/2010/main" val="0"/>
              </a:ext>
            </a:extLst>
          </a:blip>
          <a:srcRect l="20834" r="25085" b="30602"/>
          <a:stretch/>
        </p:blipFill>
        <p:spPr bwMode="auto">
          <a:xfrm>
            <a:off x="2969259" y="6741736"/>
            <a:ext cx="1122680" cy="1094105"/>
          </a:xfrm>
          <a:prstGeom prst="rect">
            <a:avLst/>
          </a:prstGeom>
          <a:noFill/>
          <a:ln>
            <a:noFill/>
          </a:ln>
          <a:effectLst>
            <a:outerShdw blurRad="38100" sx="1000" sy="1000" algn="ctr" rotWithShape="0">
              <a:srgbClr val="000000"/>
            </a:outerShdw>
          </a:effectLst>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79325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9069640"/>
              </p:ext>
            </p:extLst>
          </p:nvPr>
        </p:nvGraphicFramePr>
        <p:xfrm>
          <a:off x="0" y="3724"/>
          <a:ext cx="6858002" cy="9279613"/>
        </p:xfrm>
        <a:graphic>
          <a:graphicData uri="http://schemas.openxmlformats.org/drawingml/2006/table">
            <a:tbl>
              <a:tblPr rtl="1" firstRow="1" bandRow="1">
                <a:tableStyleId>{5C22544A-7EE6-4342-B048-85BDC9FD1C3A}</a:tableStyleId>
              </a:tblPr>
              <a:tblGrid>
                <a:gridCol w="3429001">
                  <a:extLst>
                    <a:ext uri="{9D8B030D-6E8A-4147-A177-3AD203B41FA5}">
                      <a16:colId xmlns:a16="http://schemas.microsoft.com/office/drawing/2014/main" xmlns="" val="20000"/>
                    </a:ext>
                  </a:extLst>
                </a:gridCol>
                <a:gridCol w="3429001">
                  <a:extLst>
                    <a:ext uri="{9D8B030D-6E8A-4147-A177-3AD203B41FA5}">
                      <a16:colId xmlns:a16="http://schemas.microsoft.com/office/drawing/2014/main" xmlns="" val="20001"/>
                    </a:ext>
                  </a:extLst>
                </a:gridCol>
              </a:tblGrid>
              <a:tr h="394949">
                <a:tc gridSpan="2">
                  <a:txBody>
                    <a:bodyPr/>
                    <a:lstStyle/>
                    <a:p>
                      <a:pPr rtl="1"/>
                      <a:r>
                        <a:rPr lang="en-US" sz="1800" u="sng" dirty="0">
                          <a:latin typeface="Tahoma" panose="020B0604030504040204" pitchFamily="34" charset="0"/>
                          <a:ea typeface="Tahoma" panose="020B0604030504040204" pitchFamily="34" charset="0"/>
                          <a:cs typeface="Tahoma" panose="020B0604030504040204" pitchFamily="34" charset="0"/>
                        </a:rPr>
                        <a:t>ECTOPIC PREGNANCY</a:t>
                      </a:r>
                      <a:endParaRPr lang="ar-SA" u="sng"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rtl="1"/>
                      <a:endParaRPr lang="ar-SA" dirty="0"/>
                    </a:p>
                  </a:txBody>
                  <a:tcPr/>
                </a:tc>
                <a:extLst>
                  <a:ext uri="{0D108BD9-81ED-4DB2-BD59-A6C34878D82A}">
                    <a16:rowId xmlns:a16="http://schemas.microsoft.com/office/drawing/2014/main" xmlns="" val="10000"/>
                  </a:ext>
                </a:extLst>
              </a:tr>
              <a:tr h="1088933">
                <a:tc>
                  <a:txBody>
                    <a:bodyPr/>
                    <a:lstStyle/>
                    <a:p>
                      <a:pPr marL="285750" indent="-285750" algn="l" rtl="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Ectopic pregnancy is defined as implantation of a fertilized ovum in any site other than the endometrium of the uterine cavity. About 1% of all pregnancies are ectopic. </a:t>
                      </a:r>
                      <a:endParaRPr lang="ar-S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What is it? </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r h="858741">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90%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most common</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of ectopic pregnancies occur in the fallopian tubes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(tubal pregnancy).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It</a:t>
                      </a:r>
                      <a:r>
                        <a:rPr lang="en-US" sz="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could occur in ovaries , abdominal cavity and uterine cervix</a:t>
                      </a: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Where </a:t>
                      </a:r>
                      <a:r>
                        <a:rPr lang="en-US" sz="1600" b="1" baseline="0" dirty="0">
                          <a:latin typeface="Tahoma" panose="020B0604030504040204" pitchFamily="34" charset="0"/>
                          <a:ea typeface="Tahoma" panose="020B0604030504040204" pitchFamily="34" charset="0"/>
                          <a:cs typeface="Tahoma" panose="020B0604030504040204" pitchFamily="34" charset="0"/>
                        </a:rPr>
                        <a:t>dose it occur?</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2"/>
                  </a:ext>
                </a:extLst>
              </a:tr>
              <a:tr h="1783604">
                <a:tc>
                  <a:txBody>
                    <a:bodyPr/>
                    <a:lstStyle/>
                    <a:p>
                      <a:pPr marL="0" indent="0" algn="l" rtl="0">
                        <a:buFont typeface="Arial" panose="020B0604020202020204" pitchFamily="34" charset="0"/>
                        <a:buNone/>
                      </a:pPr>
                      <a:r>
                        <a:rPr lang="en-US" sz="1200" dirty="0">
                          <a:latin typeface="Tahoma" panose="020B0604030504040204" pitchFamily="34" charset="0"/>
                          <a:ea typeface="Tahoma" panose="020B0604030504040204" pitchFamily="34" charset="0"/>
                          <a:cs typeface="Tahoma" panose="020B0604030504040204" pitchFamily="34" charset="0"/>
                        </a:rPr>
                        <a:t>an ectopic tubal pregnancy patient may present with:</a:t>
                      </a:r>
                    </a:p>
                    <a:p>
                      <a:pPr marL="285750" indent="-285750" algn="l" rtl="0">
                        <a:buFont typeface="Arial" panose="020B0604020202020204" pitchFamily="34" charset="0"/>
                        <a:buChar char="•"/>
                      </a:pP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pelvic pain or abnormal bleeding following a period of amenorrhea.</a:t>
                      </a:r>
                    </a:p>
                    <a:p>
                      <a:pPr marL="0" indent="0" algn="l" rtl="0">
                        <a:buFont typeface="Arial" panose="020B0604020202020204" pitchFamily="34" charset="0"/>
                        <a:buNone/>
                      </a:pPr>
                      <a:endPar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Many present as an emergency with tubal rupture, severe acute abdominal pain and hemorrhagic shock.</a:t>
                      </a:r>
                    </a:p>
                  </a:txBody>
                  <a:tcPr/>
                </a:tc>
                <a:tc>
                  <a:txBody>
                    <a:bodyPr/>
                    <a:lstStyle/>
                    <a:p>
                      <a:pPr rtl="1"/>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What are its clinical features?</a:t>
                      </a:r>
                      <a:endParaRPr lang="ar-SA"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3"/>
                  </a:ext>
                </a:extLst>
              </a:tr>
              <a:tr h="1955566">
                <a:tc>
                  <a:txBody>
                    <a:bodyPr/>
                    <a:lstStyle/>
                    <a:p>
                      <a:pPr rtl="1"/>
                      <a:r>
                        <a:rPr lang="en-US" sz="1400" b="1" dirty="0">
                          <a:latin typeface="Tahoma" panose="020B0604030504040204" pitchFamily="34" charset="0"/>
                          <a:ea typeface="Tahoma" panose="020B0604030504040204" pitchFamily="34" charset="0"/>
                          <a:cs typeface="Tahoma" panose="020B0604030504040204" pitchFamily="34" charset="0"/>
                        </a:rPr>
                        <a:t>By two ways :</a:t>
                      </a:r>
                    </a:p>
                    <a:p>
                      <a:pPr rtl="1"/>
                      <a:endParaRPr lang="en-US" sz="1400" b="1" dirty="0">
                        <a:latin typeface="Tahoma" panose="020B0604030504040204" pitchFamily="34" charset="0"/>
                        <a:ea typeface="Tahoma" panose="020B0604030504040204" pitchFamily="34" charset="0"/>
                        <a:cs typeface="Tahoma" panose="020B0604030504040204" pitchFamily="34" charset="0"/>
                      </a:endParaRPr>
                    </a:p>
                    <a:p>
                      <a:pPr marL="0" indent="0" algn="l" rtl="0">
                        <a:buFont typeface="+mj-lt"/>
                        <a:buNone/>
                      </a:pPr>
                      <a:r>
                        <a:rPr lang="en-US" sz="1400" b="0" dirty="0">
                          <a:latin typeface="Tahoma" panose="020B0604030504040204" pitchFamily="34" charset="0"/>
                          <a:ea typeface="Tahoma" panose="020B0604030504040204" pitchFamily="34" charset="0"/>
                          <a:cs typeface="Tahoma" panose="020B0604030504040204" pitchFamily="34" charset="0"/>
                        </a:rPr>
                        <a:t>Clinical</a:t>
                      </a:r>
                      <a:r>
                        <a:rPr lang="en-US" sz="1400" dirty="0">
                          <a:latin typeface="Tahoma" panose="020B0604030504040204" pitchFamily="34" charset="0"/>
                          <a:ea typeface="Tahoma" panose="020B0604030504040204" pitchFamily="34" charset="0"/>
                          <a:cs typeface="Tahoma" panose="020B0604030504040204" pitchFamily="34" charset="0"/>
                        </a:rPr>
                        <a:t>:</a:t>
                      </a:r>
                      <a:r>
                        <a:rPr lang="en-US" sz="1400" baseline="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by doing pelvic/abdominal</a:t>
                      </a:r>
                      <a:r>
                        <a:rPr lang="en-US" sz="1200" baseline="0" dirty="0">
                          <a:latin typeface="Tahoma" panose="020B0604030504040204" pitchFamily="34" charset="0"/>
                          <a:ea typeface="Tahoma" panose="020B0604030504040204" pitchFamily="34" charset="0"/>
                          <a:cs typeface="Tahoma" panose="020B0604030504040204" pitchFamily="34" charset="0"/>
                        </a:rPr>
                        <a:t> </a:t>
                      </a:r>
                      <a:r>
                        <a:rPr lang="en-US" sz="1200" baseline="0" dirty="0">
                          <a:solidFill>
                            <a:srgbClr val="C00000"/>
                          </a:solidFill>
                          <a:latin typeface="Tahoma" panose="020B0604030504040204" pitchFamily="34" charset="0"/>
                          <a:ea typeface="Tahoma" panose="020B0604030504040204" pitchFamily="34" charset="0"/>
                          <a:cs typeface="Tahoma" panose="020B0604030504040204" pitchFamily="34" charset="0"/>
                        </a:rPr>
                        <a:t>ultra sound</a:t>
                      </a:r>
                      <a:endPar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baseline="0" dirty="0">
                          <a:solidFill>
                            <a:srgbClr val="C00000"/>
                          </a:solidFill>
                          <a:latin typeface="Tahoma" panose="020B0604030504040204" pitchFamily="34" charset="0"/>
                          <a:ea typeface="Tahoma" panose="020B0604030504040204" pitchFamily="34" charset="0"/>
                          <a:cs typeface="Tahoma" panose="020B0604030504040204" pitchFamily="34" charset="0"/>
                        </a:rPr>
                        <a:t>Findings</a:t>
                      </a:r>
                      <a:r>
                        <a:rPr lang="en-US" sz="1400" baseline="0" dirty="0">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gestational sac within fallopian tube or other location.</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400" baseline="0" dirty="0">
                        <a:latin typeface="Tahoma" panose="020B0604030504040204" pitchFamily="34" charset="0"/>
                        <a:ea typeface="Tahoma" panose="020B0604030504040204" pitchFamily="34" charset="0"/>
                        <a:cs typeface="Tahoma" panose="020B0604030504040204" pitchFamily="34" charset="0"/>
                      </a:endParaRPr>
                    </a:p>
                    <a:p>
                      <a:pPr marL="0" indent="0" algn="l" rtl="0">
                        <a:buFont typeface="+mj-lt"/>
                        <a:buNone/>
                      </a:pPr>
                      <a:r>
                        <a:rPr lang="en-US" sz="1400" baseline="0" dirty="0">
                          <a:latin typeface="Tahoma" panose="020B0604030504040204" pitchFamily="34" charset="0"/>
                          <a:ea typeface="Tahoma" panose="020B0604030504040204" pitchFamily="34" charset="0"/>
                          <a:cs typeface="Tahoma" panose="020B0604030504040204" pitchFamily="34" charset="0"/>
                        </a:rPr>
                        <a:t>Microscopic:</a:t>
                      </a:r>
                      <a:r>
                        <a:rPr lang="en-US" sz="1200" baseline="0" dirty="0">
                          <a:latin typeface="Tahoma" panose="020B0604030504040204" pitchFamily="34" charset="0"/>
                          <a:ea typeface="Tahoma" panose="020B0604030504040204" pitchFamily="34" charset="0"/>
                          <a:cs typeface="Tahoma" panose="020B0604030504040204" pitchFamily="34" charset="0"/>
                        </a:rPr>
                        <a:t> by taking placental tissue or fetal parts.</a:t>
                      </a:r>
                    </a:p>
                    <a:p>
                      <a:pPr marL="0" indent="0" algn="l" rtl="0">
                        <a:buFont typeface="+mj-lt"/>
                        <a:buNone/>
                      </a:pPr>
                      <a:r>
                        <a:rPr lang="en-US" sz="1400" baseline="0" dirty="0">
                          <a:solidFill>
                            <a:srgbClr val="C00000"/>
                          </a:solidFill>
                          <a:latin typeface="Tahoma" panose="020B0604030504040204" pitchFamily="34" charset="0"/>
                          <a:ea typeface="Tahoma" panose="020B0604030504040204" pitchFamily="34" charset="0"/>
                          <a:cs typeface="Tahoma" panose="020B0604030504040204" pitchFamily="34" charset="0"/>
                        </a:rPr>
                        <a:t>Findings</a:t>
                      </a:r>
                      <a:r>
                        <a:rPr lang="en-US" sz="1400" baseline="0" dirty="0">
                          <a:solidFill>
                            <a:schemeClr val="dk1"/>
                          </a:solidFill>
                          <a:latin typeface="Tahoma" panose="020B0604030504040204" pitchFamily="34" charset="0"/>
                          <a:ea typeface="Tahoma" panose="020B0604030504040204" pitchFamily="34" charset="0"/>
                          <a:cs typeface="Tahoma" panose="020B0604030504040204" pitchFamily="34" charset="0"/>
                        </a:rPr>
                        <a:t>: chorionic villi lined by cytotrophoblast and </a:t>
                      </a:r>
                      <a:r>
                        <a:rPr lang="en-US" sz="1400" baseline="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syncytiotrophoblast</a:t>
                      </a:r>
                      <a:endParaRPr lang="en-US" sz="14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endParaRPr>
                    </a:p>
                    <a:p>
                      <a:pPr marL="0" indent="0" algn="l" rtl="0">
                        <a:buFont typeface="+mj-lt"/>
                        <a:buNone/>
                      </a:pPr>
                      <a:r>
                        <a:rPr lang="en-US" sz="1100" baseline="0" dirty="0" smtClean="0">
                          <a:solidFill>
                            <a:srgbClr val="75923C"/>
                          </a:solidFill>
                          <a:latin typeface="Tahoma" panose="020B0604030504040204" pitchFamily="34" charset="0"/>
                          <a:ea typeface="Tahoma" panose="020B0604030504040204" pitchFamily="34" charset="0"/>
                          <a:cs typeface="Tahoma" panose="020B0604030504040204" pitchFamily="34" charset="0"/>
                        </a:rPr>
                        <a:t>After the tube gets ruptured &gt;they take them to histopathology lab to look for those findings . </a:t>
                      </a:r>
                      <a:endParaRPr lang="en-US" sz="1100" baseline="0" dirty="0">
                        <a:solidFill>
                          <a:srgbClr val="75923C"/>
                        </a:solidFill>
                        <a:latin typeface="Tahoma" panose="020B0604030504040204" pitchFamily="34" charset="0"/>
                        <a:ea typeface="Tahoma" panose="020B0604030504040204" pitchFamily="34" charset="0"/>
                        <a:cs typeface="Tahoma" panose="020B0604030504040204" pitchFamily="34" charset="0"/>
                      </a:endParaRPr>
                    </a:p>
                    <a:p>
                      <a:pPr marL="0" indent="0" algn="l" rtl="0">
                        <a:buFont typeface="+mj-lt"/>
                        <a:buNone/>
                      </a:pPr>
                      <a:endParaRPr lang="ar-SA"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How</a:t>
                      </a:r>
                      <a:r>
                        <a:rPr lang="en-US" sz="1600" b="1" baseline="0" dirty="0">
                          <a:latin typeface="Tahoma" panose="020B0604030504040204" pitchFamily="34" charset="0"/>
                          <a:ea typeface="Tahoma" panose="020B0604030504040204" pitchFamily="34" charset="0"/>
                          <a:cs typeface="Tahoma" panose="020B0604030504040204" pitchFamily="34" charset="0"/>
                        </a:rPr>
                        <a:t> to diagnose ?</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4"/>
                  </a:ext>
                </a:extLst>
              </a:tr>
              <a:tr h="2293567">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latin typeface="Tahoma" panose="020B0604030504040204" pitchFamily="34" charset="0"/>
                          <a:ea typeface="Tahoma" panose="020B0604030504040204" pitchFamily="34" charset="0"/>
                          <a:cs typeface="Tahoma" panose="020B0604030504040204" pitchFamily="34" charset="0"/>
                        </a:rPr>
                        <a:t>Fallopian tubes are the most common location for ectopic pregnancies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Any factor that retards passage of the ovum through the tubes predisposes to tubal ectopic</a:t>
                      </a:r>
                    </a:p>
                    <a:p>
                      <a:pPr marL="0" indent="0">
                        <a:buFont typeface="Arial" panose="020B0604020202020204" pitchFamily="34" charset="0"/>
                        <a:buNone/>
                      </a:pPr>
                      <a:r>
                        <a:rPr lang="en-US" sz="1300" baseline="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pregnancy. </a:t>
                      </a:r>
                    </a:p>
                    <a:p>
                      <a:pPr marL="285750" indent="-285750">
                        <a:buFont typeface="Arial" panose="020B0604020202020204" pitchFamily="34" charset="0"/>
                        <a:buChar char="•"/>
                      </a:pPr>
                      <a:endPar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In about half of the cases, it is due to chronic inflammation and scarring in the oviduct</a:t>
                      </a:r>
                      <a:endParaRPr lang="ar-SA" sz="1300"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What are the risk factors?</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5"/>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30324"/>
            <a:ext cx="1746914" cy="13443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548" y="4930325"/>
            <a:ext cx="1792405" cy="1344304"/>
          </a:xfrm>
          <a:prstGeom prst="rect">
            <a:avLst/>
          </a:prstGeom>
        </p:spPr>
      </p:pic>
      <p:pic>
        <p:nvPicPr>
          <p:cNvPr id="7" name="Picture 2" descr="http://www.pathguy.com/lectures/ectopic.jpg"/>
          <p:cNvPicPr>
            <a:picLocks noChangeAspect="1" noChangeArrowheads="1"/>
          </p:cNvPicPr>
          <p:nvPr/>
        </p:nvPicPr>
        <p:blipFill>
          <a:blip r:embed="rId4" cstate="print"/>
          <a:srcRect/>
          <a:stretch>
            <a:fillRect/>
          </a:stretch>
        </p:blipFill>
        <p:spPr bwMode="auto">
          <a:xfrm>
            <a:off x="1937981" y="409433"/>
            <a:ext cx="1477095" cy="1104091"/>
          </a:xfrm>
          <a:prstGeom prst="rect">
            <a:avLst/>
          </a:prstGeom>
          <a:noFill/>
        </p:spPr>
      </p:pic>
      <p:pic>
        <p:nvPicPr>
          <p:cNvPr id="8" name="Picture 7"/>
          <p:cNvPicPr>
            <a:picLocks noChangeAspect="1"/>
          </p:cNvPicPr>
          <p:nvPr/>
        </p:nvPicPr>
        <p:blipFill>
          <a:blip r:embed="rId5"/>
          <a:stretch>
            <a:fillRect/>
          </a:stretch>
        </p:blipFill>
        <p:spPr>
          <a:xfrm>
            <a:off x="641446" y="717395"/>
            <a:ext cx="1105468" cy="810676"/>
          </a:xfrm>
          <a:prstGeom prst="rect">
            <a:avLst/>
          </a:prstGeom>
        </p:spPr>
      </p:pic>
      <p:sp>
        <p:nvSpPr>
          <p:cNvPr id="9" name="Rectangle 8">
            <a:extLst>
              <a:ext uri="{FF2B5EF4-FFF2-40B4-BE49-F238E27FC236}">
                <a16:creationId xmlns:a16="http://schemas.microsoft.com/office/drawing/2014/main" xmlns="" id="{2401360F-58E2-4B22-9824-92C3E3CCF352}"/>
              </a:ext>
            </a:extLst>
          </p:cNvPr>
          <p:cNvSpPr/>
          <p:nvPr/>
        </p:nvSpPr>
        <p:spPr>
          <a:xfrm>
            <a:off x="102319" y="2837203"/>
            <a:ext cx="3218633" cy="769441"/>
          </a:xfrm>
          <a:prstGeom prst="rect">
            <a:avLst/>
          </a:prstGeom>
        </p:spPr>
        <p:txBody>
          <a:bodyPr wrap="square">
            <a:spAutoFit/>
          </a:bodyPr>
          <a:lstStyle/>
          <a:p>
            <a:pPr lvl="0">
              <a:defRPr/>
            </a:pPr>
            <a:r>
              <a:rPr lang="en-GB" sz="1100" dirty="0">
                <a:solidFill>
                  <a:srgbClr val="759239"/>
                </a:solidFill>
                <a:latin typeface="Tahoma" panose="020B0604030504040204" pitchFamily="34" charset="0"/>
                <a:ea typeface="Tahoma" panose="020B0604030504040204" pitchFamily="34" charset="0"/>
                <a:cs typeface="Tahoma" panose="020B0604030504040204" pitchFamily="34" charset="0"/>
              </a:rPr>
              <a:t>It presents as normal pregnancy but as the ovum starts growing </a:t>
            </a:r>
            <a:r>
              <a:rPr lang="en-GB" sz="1100" dirty="0">
                <a:solidFill>
                  <a:srgbClr val="75923C"/>
                </a:solidFill>
                <a:latin typeface="Tahoma" panose="020B0604030504040204" pitchFamily="34" charset="0"/>
                <a:ea typeface="Tahoma" panose="020B0604030504040204" pitchFamily="34" charset="0"/>
                <a:cs typeface="Tahoma" panose="020B0604030504040204" pitchFamily="34" charset="0"/>
              </a:rPr>
              <a:t>there</a:t>
            </a:r>
            <a:r>
              <a:rPr lang="en-GB" sz="1100" dirty="0">
                <a:solidFill>
                  <a:srgbClr val="759239"/>
                </a:solidFill>
                <a:latin typeface="Tahoma" panose="020B0604030504040204" pitchFamily="34" charset="0"/>
                <a:ea typeface="Tahoma" panose="020B0604030504040204" pitchFamily="34" charset="0"/>
                <a:cs typeface="Tahoma" panose="020B0604030504040204" pitchFamily="34" charset="0"/>
              </a:rPr>
              <a:t> is a problem. As it grows it may rupture the fallopian tube and cause acute abdominal pain. </a:t>
            </a:r>
            <a:endParaRPr lang="en-US" sz="1100" dirty="0">
              <a:solidFill>
                <a:srgbClr val="75923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586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768790" cy="539056"/>
          </a:xfrm>
        </p:spPr>
        <p:txBody>
          <a:bodyPr>
            <a:normAutofit/>
          </a:bodyPr>
          <a:lstStyle/>
          <a:p>
            <a:pPr algn="l"/>
            <a:r>
              <a:rPr lang="en-US" sz="1800" dirty="0">
                <a:latin typeface="Tahoma" panose="020B0604030504040204" pitchFamily="34" charset="0"/>
                <a:ea typeface="Tahoma" panose="020B0604030504040204" pitchFamily="34" charset="0"/>
                <a:cs typeface="Tahoma" panose="020B0604030504040204" pitchFamily="34" charset="0"/>
              </a:rPr>
              <a:t>The list of risk factors:</a:t>
            </a:r>
            <a:endParaRPr lang="ar-SA" sz="1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38183" y="539056"/>
            <a:ext cx="6521923" cy="8372932"/>
          </a:xfrm>
        </p:spPr>
        <p:txBody>
          <a:bodyPr>
            <a:normAutofit lnSpcReduction="10000"/>
          </a:bodyPr>
          <a:lstStyle/>
          <a:p>
            <a:pPr>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The risk factors are as follows:</a:t>
            </a:r>
          </a:p>
          <a:p>
            <a:pPr marL="644652" lvl="1" indent="-342900">
              <a:buFont typeface="+mj-lt"/>
              <a:buAutoNum type="arabicPeriod"/>
            </a:pP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Pelvic inflammatory disease</a:t>
            </a:r>
            <a:r>
              <a:rPr lang="en-US" sz="1400" dirty="0">
                <a:latin typeface="Tahoma" panose="020B0604030504040204" pitchFamily="34" charset="0"/>
                <a:ea typeface="Tahoma" panose="020B0604030504040204" pitchFamily="34" charset="0"/>
                <a:cs typeface="Tahoma" panose="020B0604030504040204" pitchFamily="34" charset="0"/>
              </a:rPr>
              <a:t>/infections/</a:t>
            </a:r>
            <a:r>
              <a:rPr lang="en-US" sz="1400" dirty="0" err="1">
                <a:latin typeface="Tahoma" panose="020B0604030504040204" pitchFamily="34" charset="0"/>
                <a:ea typeface="Tahoma" panose="020B0604030504040204" pitchFamily="34" charset="0"/>
                <a:cs typeface="Tahoma" panose="020B0604030504040204" pitchFamily="34" charset="0"/>
              </a:rPr>
              <a:t>salpingitis</a:t>
            </a:r>
            <a:r>
              <a:rPr lang="en-US" sz="1400" dirty="0">
                <a:latin typeface="Tahoma" panose="020B0604030504040204" pitchFamily="34" charset="0"/>
                <a:ea typeface="Tahoma" panose="020B0604030504040204" pitchFamily="34" charset="0"/>
                <a:cs typeface="Tahoma" panose="020B0604030504040204" pitchFamily="34" charset="0"/>
              </a:rPr>
              <a:t>  is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the most common cause</a:t>
            </a:r>
            <a:r>
              <a:rPr lang="en-US" sz="1400" dirty="0">
                <a:latin typeface="Tahoma" panose="020B0604030504040204" pitchFamily="34" charset="0"/>
                <a:ea typeface="Tahoma" panose="020B0604030504040204" pitchFamily="34" charset="0"/>
                <a:cs typeface="Tahoma" panose="020B0604030504040204" pitchFamily="34" charset="0"/>
              </a:rPr>
              <a:t>. ((The inflammation </a:t>
            </a:r>
            <a:r>
              <a:rPr lang="en-US"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can</a:t>
            </a:r>
            <a:r>
              <a:rPr lang="en-US" sz="1400" dirty="0">
                <a:latin typeface="Tahoma" panose="020B0604030504040204" pitchFamily="34" charset="0"/>
                <a:ea typeface="Tahoma" panose="020B0604030504040204" pitchFamily="34" charset="0"/>
                <a:cs typeface="Tahoma" panose="020B0604030504040204" pitchFamily="34" charset="0"/>
              </a:rPr>
              <a:t> damage ciliary activity, cause tubal obstruction, pelvic adhesions with scarring  and distortion of the fallopian tubes)). </a:t>
            </a:r>
          </a:p>
          <a:p>
            <a:pPr marL="644652"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 Women who have had pelvic infections have a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five times greater risk of ectopic pregnancy</a:t>
            </a:r>
            <a:r>
              <a:rPr lang="en-US" sz="1400" dirty="0">
                <a:latin typeface="Tahoma" panose="020B0604030504040204" pitchFamily="34" charset="0"/>
                <a:ea typeface="Tahoma" panose="020B0604030504040204" pitchFamily="34" charset="0"/>
                <a:cs typeface="Tahoma" panose="020B0604030504040204" pitchFamily="34" charset="0"/>
              </a:rPr>
              <a:t>. (infection is usually by </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Neisseriae</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gonorrhea &amp; chlamydia).</a:t>
            </a:r>
          </a:p>
          <a:p>
            <a:pPr marL="644652"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Abdominal/pelvic surgery or tubal ligation </a:t>
            </a:r>
            <a:r>
              <a:rPr lang="en-US" sz="1400" dirty="0" err="1" smtClean="0">
                <a:latin typeface="Tahoma" panose="020B0604030504040204" pitchFamily="34" charset="0"/>
                <a:ea typeface="Tahoma" panose="020B0604030504040204" pitchFamily="34" charset="0"/>
                <a:cs typeface="Tahoma" panose="020B0604030504040204" pitchFamily="34" charset="0"/>
              </a:rPr>
              <a:t>surgery.</a:t>
            </a:r>
            <a:r>
              <a:rPr lang="en-US" sz="1100" dirty="0" err="1" smtClean="0">
                <a:solidFill>
                  <a:srgbClr val="75923C"/>
                </a:solidFill>
                <a:latin typeface="Tahoma" panose="020B0604030504040204" pitchFamily="34" charset="0"/>
                <a:ea typeface="Tahoma" panose="020B0604030504040204" pitchFamily="34" charset="0"/>
                <a:cs typeface="Tahoma" panose="020B0604030504040204" pitchFamily="34" charset="0"/>
              </a:rPr>
              <a:t>may</a:t>
            </a:r>
            <a:r>
              <a:rPr lang="en-US" sz="1100" dirty="0" smtClean="0">
                <a:solidFill>
                  <a:srgbClr val="75923C"/>
                </a:solidFill>
                <a:latin typeface="Tahoma" panose="020B0604030504040204" pitchFamily="34" charset="0"/>
                <a:ea typeface="Tahoma" panose="020B0604030504040204" pitchFamily="34" charset="0"/>
                <a:cs typeface="Tahoma" panose="020B0604030504040204" pitchFamily="34" charset="0"/>
              </a:rPr>
              <a:t> cause injury to tubes . </a:t>
            </a:r>
            <a:endParaRPr lang="en-US" sz="1400" dirty="0">
              <a:latin typeface="Tahoma" panose="020B0604030504040204" pitchFamily="34" charset="0"/>
              <a:ea typeface="Tahoma" panose="020B0604030504040204" pitchFamily="34" charset="0"/>
              <a:cs typeface="Tahoma" panose="020B0604030504040204" pitchFamily="34" charset="0"/>
            </a:endParaRPr>
          </a:p>
          <a:p>
            <a:pPr marL="644652"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Intrauterine tumors and </a:t>
            </a:r>
            <a:r>
              <a:rPr lang="en-US" sz="1400" dirty="0" smtClean="0">
                <a:latin typeface="Tahoma" panose="020B0604030504040204" pitchFamily="34" charset="0"/>
                <a:ea typeface="Tahoma" panose="020B0604030504040204" pitchFamily="34" charset="0"/>
                <a:cs typeface="Tahoma" panose="020B0604030504040204" pitchFamily="34" charset="0"/>
              </a:rPr>
              <a:t>endometriosis.</a:t>
            </a:r>
            <a:endParaRPr lang="en-US" sz="1400" dirty="0">
              <a:latin typeface="Tahoma" panose="020B0604030504040204" pitchFamily="34" charset="0"/>
              <a:ea typeface="Tahoma" panose="020B0604030504040204" pitchFamily="34" charset="0"/>
              <a:cs typeface="Tahoma" panose="020B0604030504040204" pitchFamily="34" charset="0"/>
            </a:endParaRPr>
          </a:p>
          <a:p>
            <a:pPr marL="644652"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Smoking can </a:t>
            </a:r>
            <a:r>
              <a:rPr lang="en-US"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400" dirty="0">
                <a:latin typeface="Tahoma" panose="020B0604030504040204" pitchFamily="34" charset="0"/>
                <a:ea typeface="Tahoma" panose="020B0604030504040204" pitchFamily="34" charset="0"/>
                <a:cs typeface="Tahoma" panose="020B0604030504040204" pitchFamily="34" charset="0"/>
              </a:rPr>
              <a:t> decreased tubal motility by damaging ciliated cells or it  may predisposing them to pelvic inflammatory disease (due to the impaired immunity in smokers).</a:t>
            </a:r>
          </a:p>
          <a:p>
            <a:pPr marL="644652"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Congenital anomaly of the tubes. </a:t>
            </a:r>
          </a:p>
          <a:p>
            <a:pPr marL="644652"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In-utero diethylstilbestrol (DES) exposure  increases the risk of ectopic pregnancy due to abnormal tubal </a:t>
            </a:r>
            <a:r>
              <a:rPr lang="en-US" sz="1100" dirty="0" err="1" smtClean="0">
                <a:latin typeface="Tahoma" panose="020B0604030504040204" pitchFamily="34" charset="0"/>
                <a:ea typeface="Tahoma" panose="020B0604030504040204" pitchFamily="34" charset="0"/>
                <a:cs typeface="Tahoma" panose="020B0604030504040204" pitchFamily="34" charset="0"/>
              </a:rPr>
              <a:t>morphology.</a:t>
            </a:r>
            <a:r>
              <a:rPr lang="en-US" sz="1100" dirty="0" err="1" smtClean="0">
                <a:solidFill>
                  <a:srgbClr val="75923C"/>
                </a:solidFill>
                <a:latin typeface="Tahoma" panose="020B0604030504040204" pitchFamily="34" charset="0"/>
                <a:ea typeface="Tahoma" panose="020B0604030504040204" pitchFamily="34" charset="0"/>
                <a:cs typeface="Tahoma" panose="020B0604030504040204" pitchFamily="34" charset="0"/>
              </a:rPr>
              <a:t>A</a:t>
            </a:r>
            <a:r>
              <a:rPr lang="en-US" sz="1100" dirty="0" smtClean="0">
                <a:solidFill>
                  <a:srgbClr val="75923C"/>
                </a:solidFill>
                <a:latin typeface="Tahoma" panose="020B0604030504040204" pitchFamily="34" charset="0"/>
                <a:ea typeface="Tahoma" panose="020B0604030504040204" pitchFamily="34" charset="0"/>
                <a:cs typeface="Tahoma" panose="020B0604030504040204" pitchFamily="34" charset="0"/>
              </a:rPr>
              <a:t> type of estrogen tablets that were given to pregnant women to reduce </a:t>
            </a:r>
            <a:r>
              <a:rPr lang="en-US" sz="1100" dirty="0" err="1" smtClean="0">
                <a:solidFill>
                  <a:srgbClr val="75923C"/>
                </a:solidFill>
                <a:latin typeface="Tahoma" panose="020B0604030504040204" pitchFamily="34" charset="0"/>
                <a:ea typeface="Tahoma" panose="020B0604030504040204" pitchFamily="34" charset="0"/>
                <a:cs typeface="Tahoma" panose="020B0604030504040204" pitchFamily="34" charset="0"/>
              </a:rPr>
              <a:t>misscarriage</a:t>
            </a:r>
            <a:r>
              <a:rPr lang="en-US" sz="1100" dirty="0" smtClean="0">
                <a:solidFill>
                  <a:srgbClr val="75923C"/>
                </a:solidFill>
                <a:latin typeface="Tahoma" panose="020B0604030504040204" pitchFamily="34" charset="0"/>
                <a:ea typeface="Tahoma" panose="020B0604030504040204" pitchFamily="34" charset="0"/>
                <a:cs typeface="Tahoma" panose="020B0604030504040204" pitchFamily="34" charset="0"/>
              </a:rPr>
              <a:t>.</a:t>
            </a:r>
            <a:endParaRPr lang="en-US" sz="1100" dirty="0">
              <a:latin typeface="Tahoma" panose="020B0604030504040204" pitchFamily="34" charset="0"/>
              <a:ea typeface="Tahoma" panose="020B0604030504040204" pitchFamily="34" charset="0"/>
              <a:cs typeface="Tahoma" panose="020B0604030504040204" pitchFamily="34" charset="0"/>
            </a:endParaRPr>
          </a:p>
          <a:p>
            <a:pPr marL="644652" lvl="1" indent="-342900">
              <a:buFont typeface="+mj-lt"/>
              <a:buAutoNum type="arabicPeriod" startAt="7"/>
            </a:pPr>
            <a:r>
              <a:rPr lang="en-US" sz="1400" dirty="0">
                <a:latin typeface="Tahoma" panose="020B0604030504040204" pitchFamily="34" charset="0"/>
                <a:ea typeface="Tahoma" panose="020B0604030504040204" pitchFamily="34" charset="0"/>
                <a:cs typeface="Tahoma" panose="020B0604030504040204" pitchFamily="34" charset="0"/>
              </a:rPr>
              <a:t>History of previous ectopic pregnancy </a:t>
            </a:r>
          </a:p>
          <a:p>
            <a:pPr marL="644652" lvl="1" indent="-342900">
              <a:buFont typeface="+mj-lt"/>
              <a:buAutoNum type="arabicPeriod" startAt="7"/>
            </a:pPr>
            <a:r>
              <a:rPr lang="en-US" sz="1400" dirty="0">
                <a:latin typeface="Tahoma" panose="020B0604030504040204" pitchFamily="34" charset="0"/>
                <a:ea typeface="Tahoma" panose="020B0604030504040204" pitchFamily="34" charset="0"/>
                <a:cs typeface="Tahoma" panose="020B0604030504040204" pitchFamily="34" charset="0"/>
              </a:rPr>
              <a:t>History of multiple sexual partners </a:t>
            </a:r>
            <a:r>
              <a:rPr lang="en-US" sz="1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400" dirty="0">
                <a:latin typeface="Tahoma" panose="020B0604030504040204" pitchFamily="34" charset="0"/>
                <a:ea typeface="Tahoma" panose="020B0604030504040204" pitchFamily="34" charset="0"/>
                <a:cs typeface="Tahoma" panose="020B0604030504040204" pitchFamily="34" charset="0"/>
              </a:rPr>
              <a:t> increase chance of pelvic inflammatory disease and therefore are high risk for ectopic pregnancy. </a:t>
            </a:r>
          </a:p>
          <a:p>
            <a:pPr marL="644652" lvl="1" indent="-342900">
              <a:buFont typeface="+mj-lt"/>
              <a:buAutoNum type="arabicPeriod" startAt="7"/>
            </a:pPr>
            <a:r>
              <a:rPr lang="en-US" sz="1400" dirty="0">
                <a:latin typeface="Tahoma" panose="020B0604030504040204" pitchFamily="34" charset="0"/>
                <a:ea typeface="Tahoma" panose="020B0604030504040204" pitchFamily="34" charset="0"/>
                <a:cs typeface="Tahoma" panose="020B0604030504040204" pitchFamily="34" charset="0"/>
              </a:rPr>
              <a:t>Intrauterine device users are at higher risk of having an ectopic </a:t>
            </a:r>
            <a:r>
              <a:rPr lang="en-US" sz="1400" dirty="0" err="1" smtClean="0">
                <a:latin typeface="Tahoma" panose="020B0604030504040204" pitchFamily="34" charset="0"/>
                <a:ea typeface="Tahoma" panose="020B0604030504040204" pitchFamily="34" charset="0"/>
                <a:cs typeface="Tahoma" panose="020B0604030504040204" pitchFamily="34" charset="0"/>
              </a:rPr>
              <a:t>pregnancy.</a:t>
            </a:r>
            <a:r>
              <a:rPr lang="en-US" sz="1100" dirty="0" err="1" smtClean="0">
                <a:solidFill>
                  <a:srgbClr val="75923C"/>
                </a:solidFill>
                <a:latin typeface="Tahoma" panose="020B0604030504040204" pitchFamily="34" charset="0"/>
                <a:ea typeface="Tahoma" panose="020B0604030504040204" pitchFamily="34" charset="0"/>
                <a:cs typeface="Tahoma" panose="020B0604030504040204" pitchFamily="34" charset="0"/>
              </a:rPr>
              <a:t>intra</a:t>
            </a:r>
            <a:r>
              <a:rPr lang="en-US" sz="1100" dirty="0" smtClean="0">
                <a:solidFill>
                  <a:srgbClr val="75923C"/>
                </a:solidFill>
                <a:latin typeface="Tahoma" panose="020B0604030504040204" pitchFamily="34" charset="0"/>
                <a:ea typeface="Tahoma" panose="020B0604030504040204" pitchFamily="34" charset="0"/>
                <a:cs typeface="Tahoma" panose="020B0604030504040204" pitchFamily="34" charset="0"/>
              </a:rPr>
              <a:t>-uterine devices are supposed to inhibit the pregnancy ! But there are 1% risk that pregnancy can occur , and because the device takes the whole cavity of the uterus , so pregnancy will be located in the tubes . </a:t>
            </a:r>
            <a:endParaRPr lang="en-US" sz="1400" dirty="0">
              <a:latin typeface="Tahoma" panose="020B0604030504040204" pitchFamily="34" charset="0"/>
              <a:ea typeface="Tahoma" panose="020B0604030504040204" pitchFamily="34" charset="0"/>
              <a:cs typeface="Tahoma" panose="020B0604030504040204" pitchFamily="34" charset="0"/>
            </a:endParaRPr>
          </a:p>
          <a:p>
            <a:pPr marL="644652" lvl="1" indent="-342900">
              <a:buFont typeface="+mj-lt"/>
              <a:buAutoNum type="arabicPeriod" startAt="7"/>
            </a:pP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History of infertility</a:t>
            </a:r>
            <a:r>
              <a:rPr lang="en-US" sz="1400" dirty="0">
                <a:latin typeface="Tahoma" panose="020B0604030504040204" pitchFamily="34" charset="0"/>
                <a:ea typeface="Tahoma" panose="020B0604030504040204" pitchFamily="34" charset="0"/>
                <a:cs typeface="Tahoma" panose="020B0604030504040204" pitchFamily="34" charset="0"/>
              </a:rPr>
              <a:t>: there is higher risk of ectopic pregnancy in the infertile population. This may be due to the underlying infertility related issues or fertility drugs and treatments. In vitro fertilization has been associated with an increased risk of ectopic pregnancy including cervical pregnancies</a:t>
            </a:r>
          </a:p>
          <a:p>
            <a:pPr marL="301752" lvl="1" indent="0">
              <a:buNone/>
            </a:pP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NOTE</a:t>
            </a:r>
            <a:r>
              <a:rPr lang="en-US" sz="1400" dirty="0">
                <a:latin typeface="Tahoma" panose="020B0604030504040204" pitchFamily="34" charset="0"/>
                <a:ea typeface="Tahoma" panose="020B0604030504040204" pitchFamily="34" charset="0"/>
                <a:cs typeface="Tahoma" panose="020B0604030504040204" pitchFamily="34" charset="0"/>
              </a:rPr>
              <a:t>: please note that in many tubal pregnancies, no anatomic cause is evident </a:t>
            </a:r>
            <a:r>
              <a:rPr lang="en-US" sz="1400" dirty="0">
                <a:solidFill>
                  <a:srgbClr val="759239"/>
                </a:solidFill>
                <a:latin typeface="Tahoma" panose="020B0604030504040204" pitchFamily="34" charset="0"/>
                <a:ea typeface="Tahoma" panose="020B0604030504040204" pitchFamily="34" charset="0"/>
                <a:cs typeface="Tahoma" panose="020B0604030504040204" pitchFamily="34" charset="0"/>
              </a:rPr>
              <a:t>(unknown cause)</a:t>
            </a:r>
            <a:r>
              <a:rPr lang="en-US" sz="1400" dirty="0">
                <a:latin typeface="Tahoma" panose="020B0604030504040204" pitchFamily="34" charset="0"/>
                <a:ea typeface="Tahoma" panose="020B0604030504040204" pitchFamily="34" charset="0"/>
                <a:cs typeface="Tahoma" panose="020B0604030504040204" pitchFamily="34" charset="0"/>
              </a:rPr>
              <a:t>.</a:t>
            </a:r>
          </a:p>
          <a:p>
            <a:pPr marL="301752" lvl="1"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a:buNone/>
            </a:pPr>
            <a:r>
              <a:rPr lang="en-US" sz="1400" b="1" dirty="0">
                <a:latin typeface="Tahoma" panose="020B0604030504040204" pitchFamily="34" charset="0"/>
                <a:ea typeface="Tahoma" panose="020B0604030504040204" pitchFamily="34" charset="0"/>
                <a:cs typeface="Tahoma" panose="020B0604030504040204" pitchFamily="34" charset="0"/>
              </a:rPr>
              <a:t>      Ovarian pregnancies: </a:t>
            </a:r>
            <a:r>
              <a:rPr lang="en-US" sz="1400" dirty="0">
                <a:latin typeface="Tahoma" panose="020B0604030504040204" pitchFamily="34" charset="0"/>
                <a:ea typeface="Tahoma" panose="020B0604030504040204" pitchFamily="34" charset="0"/>
                <a:cs typeface="Tahoma" panose="020B0604030504040204" pitchFamily="34" charset="0"/>
              </a:rPr>
              <a:t>probably result from rare instances in which the ovum is fertilized just as the follicle ruptures. </a:t>
            </a:r>
          </a:p>
          <a:p>
            <a:pPr>
              <a:buNone/>
            </a:pPr>
            <a:endParaRPr lang="en-US" sz="1400" b="1" dirty="0">
              <a:latin typeface="Tahoma" panose="020B0604030504040204" pitchFamily="34" charset="0"/>
              <a:ea typeface="Tahoma" panose="020B0604030504040204" pitchFamily="34" charset="0"/>
              <a:cs typeface="Tahoma" panose="020B0604030504040204" pitchFamily="34" charset="0"/>
            </a:endParaRPr>
          </a:p>
          <a:p>
            <a:pPr>
              <a:buNone/>
            </a:pPr>
            <a:r>
              <a:rPr lang="en-US" sz="1400" b="1" dirty="0">
                <a:latin typeface="Tahoma" panose="020B0604030504040204" pitchFamily="34" charset="0"/>
                <a:ea typeface="Tahoma" panose="020B0604030504040204" pitchFamily="34" charset="0"/>
                <a:cs typeface="Tahoma" panose="020B0604030504040204" pitchFamily="34" charset="0"/>
              </a:rPr>
              <a:t>      Gestation within the abdominal cavity: </a:t>
            </a:r>
            <a:r>
              <a:rPr lang="en-US" sz="1400" dirty="0">
                <a:latin typeface="Tahoma" panose="020B0604030504040204" pitchFamily="34" charset="0"/>
                <a:ea typeface="Tahoma" panose="020B0604030504040204" pitchFamily="34" charset="0"/>
                <a:cs typeface="Tahoma" panose="020B0604030504040204" pitchFamily="34" charset="0"/>
              </a:rPr>
              <a:t>occurs when the fertilized egg drops out of the </a:t>
            </a:r>
            <a:r>
              <a:rPr lang="en-US" sz="1400" dirty="0" err="1">
                <a:latin typeface="Tahoma" panose="020B0604030504040204" pitchFamily="34" charset="0"/>
                <a:ea typeface="Tahoma" panose="020B0604030504040204" pitchFamily="34" charset="0"/>
                <a:cs typeface="Tahoma" panose="020B0604030504040204" pitchFamily="34" charset="0"/>
              </a:rPr>
              <a:t>fimbriated</a:t>
            </a:r>
            <a:r>
              <a:rPr lang="en-US" sz="1400" dirty="0">
                <a:latin typeface="Tahoma" panose="020B0604030504040204" pitchFamily="34" charset="0"/>
                <a:ea typeface="Tahoma" panose="020B0604030504040204" pitchFamily="34" charset="0"/>
                <a:cs typeface="Tahoma" panose="020B0604030504040204" pitchFamily="34" charset="0"/>
              </a:rPr>
              <a:t> end of the oviduct and implants on the peritoneum.</a:t>
            </a:r>
          </a:p>
          <a:p>
            <a:pPr marL="301752" lvl="1"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331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40136654"/>
              </p:ext>
            </p:extLst>
          </p:nvPr>
        </p:nvGraphicFramePr>
        <p:xfrm>
          <a:off x="0" y="0"/>
          <a:ext cx="6858000" cy="8648700"/>
        </p:xfrm>
        <a:graphic>
          <a:graphicData uri="http://schemas.openxmlformats.org/drawingml/2006/table">
            <a:tbl>
              <a:tblPr rtl="1" firstRow="1" bandRow="1">
                <a:tableStyleId>{5C22544A-7EE6-4342-B048-85BDC9FD1C3A}</a:tableStyleId>
              </a:tblPr>
              <a:tblGrid>
                <a:gridCol w="34290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149805">
                <a:tc gridSpan="2">
                  <a:txBody>
                    <a:bodyPr/>
                    <a:lstStyle/>
                    <a:p>
                      <a:pPr rtl="1"/>
                      <a:r>
                        <a:rPr lang="en-US" sz="1800" dirty="0">
                          <a:latin typeface="Tahoma" panose="020B0604030504040204" pitchFamily="34" charset="0"/>
                          <a:ea typeface="Tahoma" panose="020B0604030504040204" pitchFamily="34" charset="0"/>
                          <a:cs typeface="Tahoma" panose="020B0604030504040204" pitchFamily="34" charset="0"/>
                        </a:rPr>
                        <a:t>SPONTANEOUS ABORTION (</a:t>
                      </a:r>
                      <a:r>
                        <a:rPr lang="en-US" sz="1800" dirty="0"/>
                        <a:t>Miscarriage)</a:t>
                      </a:r>
                      <a:endParaRPr lang="ar-SA"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rtl="1"/>
                      <a:endParaRPr lang="ar-SA" dirty="0"/>
                    </a:p>
                  </a:txBody>
                  <a:tcPr/>
                </a:tc>
                <a:extLst>
                  <a:ext uri="{0D108BD9-81ED-4DB2-BD59-A6C34878D82A}">
                    <a16:rowId xmlns:a16="http://schemas.microsoft.com/office/drawing/2014/main" xmlns="" val="10000"/>
                  </a:ext>
                </a:extLst>
              </a:tr>
              <a:tr h="1173474">
                <a:tc>
                  <a:txBody>
                    <a:bodyPr/>
                    <a:lstStyle/>
                    <a:p>
                      <a:pPr marL="285750" indent="-2857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It</a:t>
                      </a:r>
                      <a:r>
                        <a:rPr lang="en-US" sz="1300" b="1"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is the spontaneous end of a pregnancy at a stage where the embryo or fetus is incapable of surviving. (</a:t>
                      </a:r>
                      <a:r>
                        <a:rPr lang="ar-SA" sz="13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اجهاض</a:t>
                      </a:r>
                      <a:r>
                        <a:rPr lang="en-GB" sz="1300" dirty="0">
                          <a:latin typeface="Tahoma" panose="020B0604030504040204" pitchFamily="34" charset="0"/>
                          <a:ea typeface="Tahoma" panose="020B0604030504040204" pitchFamily="34" charset="0"/>
                          <a:cs typeface="Tahoma" panose="020B0604030504040204" pitchFamily="34" charset="0"/>
                        </a:rPr>
                        <a:t>)</a:t>
                      </a:r>
                      <a:endParaRPr lang="en-US" sz="13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Miscarriages that occur :</a:t>
                      </a:r>
                    </a:p>
                    <a:p>
                      <a:pPr marL="342900" indent="-342900">
                        <a:buFont typeface="+mj-lt"/>
                        <a:buAutoNum type="arabicPeriod"/>
                      </a:pPr>
                      <a:r>
                        <a:rPr lang="en-US" sz="1300" dirty="0">
                          <a:latin typeface="Tahoma" panose="020B0604030504040204" pitchFamily="34" charset="0"/>
                          <a:ea typeface="Tahoma" panose="020B0604030504040204" pitchFamily="34" charset="0"/>
                          <a:cs typeface="Tahoma" panose="020B0604030504040204" pitchFamily="34" charset="0"/>
                        </a:rPr>
                        <a:t>before the 6th week of gestation are called </a:t>
                      </a:r>
                      <a:r>
                        <a:rPr lang="en-US" sz="1300" i="1" dirty="0">
                          <a:solidFill>
                            <a:srgbClr val="C00000"/>
                          </a:solidFill>
                          <a:latin typeface="Tahoma" panose="020B0604030504040204" pitchFamily="34" charset="0"/>
                          <a:ea typeface="Tahoma" panose="020B0604030504040204" pitchFamily="34" charset="0"/>
                          <a:cs typeface="Tahoma" panose="020B0604030504040204" pitchFamily="34" charset="0"/>
                        </a:rPr>
                        <a:t>early pregnancy loss or chemical pregnancy. </a:t>
                      </a:r>
                      <a:endParaRPr lang="ar-SA" sz="1300" i="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endParaRPr lang="en-US" sz="1300"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n-US" sz="1300" dirty="0">
                          <a:latin typeface="Tahoma" panose="020B0604030504040204" pitchFamily="34" charset="0"/>
                          <a:ea typeface="Tahoma" panose="020B0604030504040204" pitchFamily="34" charset="0"/>
                          <a:cs typeface="Tahoma" panose="020B0604030504040204" pitchFamily="34" charset="0"/>
                        </a:rPr>
                        <a:t>after the 6th week of gestation are called </a:t>
                      </a:r>
                      <a:r>
                        <a:rPr lang="en-US" sz="1300" i="1" dirty="0">
                          <a:solidFill>
                            <a:srgbClr val="C00000"/>
                          </a:solidFill>
                          <a:latin typeface="Tahoma" panose="020B0604030504040204" pitchFamily="34" charset="0"/>
                          <a:ea typeface="Tahoma" panose="020B0604030504040204" pitchFamily="34" charset="0"/>
                          <a:cs typeface="Tahoma" panose="020B0604030504040204" pitchFamily="34" charset="0"/>
                        </a:rPr>
                        <a:t>clinical spontaneous abortion</a:t>
                      </a:r>
                      <a:r>
                        <a:rPr lang="en-US" sz="1300" dirty="0">
                          <a:latin typeface="Tahoma" panose="020B0604030504040204" pitchFamily="34" charset="0"/>
                          <a:ea typeface="Tahoma" panose="020B0604030504040204" pitchFamily="34" charset="0"/>
                          <a:cs typeface="Tahoma" panose="020B0604030504040204" pitchFamily="34" charset="0"/>
                        </a:rPr>
                        <a:t>.</a:t>
                      </a: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What is it ?</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r h="474383">
                <a:tc>
                  <a:txBody>
                    <a:bodyPr/>
                    <a:lstStyle/>
                    <a:p>
                      <a:pPr marL="285750" indent="-285750" fontAlgn="auto">
                        <a:spcAft>
                          <a:spcPts val="0"/>
                        </a:spcAft>
                        <a:buFont typeface="Arial" pitchFamily="34" charset="0"/>
                        <a:buChar char="•"/>
                        <a:defRPr/>
                      </a:pPr>
                      <a:r>
                        <a:rPr lang="en-US" sz="1300" dirty="0">
                          <a:latin typeface="Tahoma" panose="020B0604030504040204" pitchFamily="34" charset="0"/>
                          <a:ea typeface="Tahoma" panose="020B0604030504040204" pitchFamily="34" charset="0"/>
                          <a:cs typeface="Tahoma" panose="020B0604030504040204" pitchFamily="34" charset="0"/>
                        </a:rPr>
                        <a:t>About 10-25% of all pregnancies end in   miscarriage. </a:t>
                      </a:r>
                    </a:p>
                    <a:p>
                      <a:pPr marL="285750" indent="-285750" fontAlgn="auto">
                        <a:spcAft>
                          <a:spcPts val="0"/>
                        </a:spcAft>
                        <a:buFont typeface="Arial" pitchFamily="34" charset="0"/>
                        <a:buChar char="•"/>
                        <a:defRPr/>
                      </a:pPr>
                      <a:r>
                        <a:rPr lang="en-US" sz="1300" dirty="0">
                          <a:latin typeface="Tahoma" panose="020B0604030504040204" pitchFamily="34" charset="0"/>
                          <a:ea typeface="Tahoma" panose="020B0604030504040204" pitchFamily="34" charset="0"/>
                          <a:cs typeface="Tahoma" panose="020B0604030504040204" pitchFamily="34" charset="0"/>
                        </a:rPr>
                        <a:t>Most miscarriages occur during the first </a:t>
                      </a: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13 weeks of pregnancy(firs</a:t>
                      </a:r>
                      <a:r>
                        <a:rPr lang="en-US" sz="1300" baseline="0" dirty="0">
                          <a:solidFill>
                            <a:srgbClr val="C00000"/>
                          </a:solidFill>
                          <a:latin typeface="Tahoma" panose="020B0604030504040204" pitchFamily="34" charset="0"/>
                          <a:ea typeface="Tahoma" panose="020B0604030504040204" pitchFamily="34" charset="0"/>
                          <a:cs typeface="Tahoma" panose="020B0604030504040204" pitchFamily="34" charset="0"/>
                        </a:rPr>
                        <a:t>t </a:t>
                      </a: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trimester)</a:t>
                      </a:r>
                      <a:endParaRPr lang="ar-SA" sz="1300"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Statistic</a:t>
                      </a:r>
                      <a:r>
                        <a:rPr lang="en-US" baseline="0" dirty="0"/>
                        <a:t> </a:t>
                      </a:r>
                      <a:endParaRPr lang="ar-SA" dirty="0"/>
                    </a:p>
                  </a:txBody>
                  <a:tcPr/>
                </a:tc>
                <a:extLst>
                  <a:ext uri="{0D108BD9-81ED-4DB2-BD59-A6C34878D82A}">
                    <a16:rowId xmlns:a16="http://schemas.microsoft.com/office/drawing/2014/main" xmlns="" val="10002"/>
                  </a:ext>
                </a:extLst>
              </a:tr>
              <a:tr h="1672824">
                <a:tc>
                  <a:txBody>
                    <a:bodyPr/>
                    <a:lstStyle/>
                    <a:p>
                      <a:pPr rtl="1"/>
                      <a:r>
                        <a:rPr lang="en-US" sz="1300" dirty="0">
                          <a:latin typeface="Tahoma" panose="020B0604030504040204" pitchFamily="34" charset="0"/>
                          <a:ea typeface="Tahoma" panose="020B0604030504040204" pitchFamily="34" charset="0"/>
                          <a:cs typeface="Tahoma" panose="020B0604030504040204" pitchFamily="34" charset="0"/>
                        </a:rPr>
                        <a:t>We</a:t>
                      </a:r>
                      <a:r>
                        <a:rPr lang="en-US" sz="1300" baseline="0" dirty="0">
                          <a:latin typeface="Tahoma" panose="020B0604030504040204" pitchFamily="34" charset="0"/>
                          <a:ea typeface="Tahoma" panose="020B0604030504040204" pitchFamily="34" charset="0"/>
                          <a:cs typeface="Tahoma" panose="020B0604030504040204" pitchFamily="34" charset="0"/>
                        </a:rPr>
                        <a:t> will  mention the causes in details in the next page.</a:t>
                      </a:r>
                      <a:endParaRPr lang="en-US" sz="1300" baseline="0" dirty="0"/>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latin typeface="Tahoma" panose="020B0604030504040204" pitchFamily="34" charset="0"/>
                          <a:ea typeface="Tahoma" panose="020B0604030504040204" pitchFamily="34" charset="0"/>
                          <a:cs typeface="Tahoma" panose="020B0604030504040204" pitchFamily="34" charset="0"/>
                        </a:rPr>
                        <a:t>The cause of a miscarriage cannot always be determined. </a:t>
                      </a:r>
                    </a:p>
                    <a:p>
                      <a:pPr marL="285750" indent="-285750" algn="l" rtl="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Miscarriages can occur for many reasons</a:t>
                      </a:r>
                      <a:r>
                        <a:rPr lang="en-US" sz="13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Chromosomal abnormalities of the fetus are the most common cause of early miscarriages.</a:t>
                      </a: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What are the causes of miscarriage?</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3"/>
                  </a:ext>
                </a:extLst>
              </a:tr>
              <a:tr h="823928">
                <a:tc>
                  <a:txBody>
                    <a:bodyPr/>
                    <a:lstStyle/>
                    <a:p>
                      <a:pPr marL="285750" lvl="1" indent="-285750">
                        <a:buFont typeface="Arial" panose="020B0604020202020204" pitchFamily="34" charset="0"/>
                        <a:buChar char="•"/>
                      </a:pPr>
                      <a:r>
                        <a:rPr lang="en-US" sz="1300" b="1" dirty="0">
                          <a:latin typeface="Tahoma" panose="020B0604030504040204" pitchFamily="34" charset="0"/>
                          <a:ea typeface="Tahoma" panose="020B0604030504040204" pitchFamily="34" charset="0"/>
                          <a:cs typeface="Tahoma" panose="020B0604030504040204" pitchFamily="34" charset="0"/>
                        </a:rPr>
                        <a:t>The</a:t>
                      </a:r>
                      <a:r>
                        <a:rPr lang="en-US" sz="1300" b="1" baseline="0" dirty="0">
                          <a:latin typeface="Tahoma" panose="020B0604030504040204" pitchFamily="34" charset="0"/>
                          <a:ea typeface="Tahoma" panose="020B0604030504040204" pitchFamily="34" charset="0"/>
                          <a:cs typeface="Tahoma" panose="020B0604030504040204" pitchFamily="34" charset="0"/>
                        </a:rPr>
                        <a:t> ways are:</a:t>
                      </a:r>
                      <a:endParaRPr lang="ar-SA" sz="1300" b="1" dirty="0">
                        <a:latin typeface="Tahoma" panose="020B0604030504040204" pitchFamily="34" charset="0"/>
                        <a:ea typeface="Tahoma" panose="020B0604030504040204" pitchFamily="34" charset="0"/>
                        <a:cs typeface="Tahoma" panose="020B0604030504040204" pitchFamily="34" charset="0"/>
                      </a:endParaRPr>
                    </a:p>
                    <a:p>
                      <a:pPr marL="285750" lvl="1" indent="-2857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By ultrasound study</a:t>
                      </a:r>
                      <a:r>
                        <a:rPr lang="en-US" sz="1300" dirty="0">
                          <a:solidFill>
                            <a:srgbClr val="759239"/>
                          </a:solidFill>
                          <a:latin typeface="Tahoma" panose="020B0604030504040204" pitchFamily="34" charset="0"/>
                          <a:ea typeface="Tahoma" panose="020B0604030504040204" pitchFamily="34" charset="0"/>
                          <a:cs typeface="Tahoma" panose="020B0604030504040204" pitchFamily="34" charset="0"/>
                        </a:rPr>
                        <a:t> (no fetal heart rate)</a:t>
                      </a:r>
                    </a:p>
                    <a:p>
                      <a:pPr marL="285750" lvl="1" indent="-2857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By the examination of the passed tissue microscopically for</a:t>
                      </a:r>
                      <a:r>
                        <a:rPr lang="en-US" sz="1300" i="1" u="sng" dirty="0">
                          <a:latin typeface="Tahoma" panose="020B0604030504040204" pitchFamily="34" charset="0"/>
                          <a:ea typeface="Tahoma" panose="020B0604030504040204" pitchFamily="34" charset="0"/>
                          <a:cs typeface="Tahoma" panose="020B0604030504040204" pitchFamily="34" charset="0"/>
                        </a:rPr>
                        <a:t> the products of conception¹</a:t>
                      </a:r>
                      <a:r>
                        <a:rPr lang="en-US" sz="1300" dirty="0">
                          <a:latin typeface="Tahoma" panose="020B0604030504040204" pitchFamily="34" charset="0"/>
                          <a:ea typeface="Tahoma" panose="020B0604030504040204" pitchFamily="34" charset="0"/>
                          <a:cs typeface="Tahoma" panose="020B0604030504040204" pitchFamily="34" charset="0"/>
                        </a:rPr>
                        <a:t>. The products of conception include chorionic villi, trophoblasts, fetal parts and changes in the endometrium (hyper-secretory). </a:t>
                      </a:r>
                    </a:p>
                    <a:p>
                      <a:pPr marL="285750" indent="-2857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Genetic</a:t>
                      </a:r>
                      <a:r>
                        <a:rPr lang="en-US" sz="1300" dirty="0">
                          <a:solidFill>
                            <a:srgbClr val="759239"/>
                          </a:solidFill>
                          <a:latin typeface="Tahoma" panose="020B0604030504040204" pitchFamily="34" charset="0"/>
                          <a:ea typeface="Tahoma" panose="020B0604030504040204" pitchFamily="34" charset="0"/>
                          <a:cs typeface="Tahoma" panose="020B0604030504040204" pitchFamily="34" charset="0"/>
                        </a:rPr>
                        <a:t>*</a:t>
                      </a:r>
                      <a:r>
                        <a:rPr lang="en-US" sz="1300" dirty="0">
                          <a:latin typeface="Tahoma" panose="020B0604030504040204" pitchFamily="34" charset="0"/>
                          <a:ea typeface="Tahoma" panose="020B0604030504040204" pitchFamily="34" charset="0"/>
                          <a:cs typeface="Tahoma" panose="020B0604030504040204" pitchFamily="34" charset="0"/>
                        </a:rPr>
                        <a:t> tests may also be performed to look for  chromosomal anomalies</a:t>
                      </a:r>
                      <a:endParaRPr lang="ar-SA"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How</a:t>
                      </a:r>
                      <a:r>
                        <a:rPr lang="en-US" sz="1800" b="1" baseline="0" dirty="0">
                          <a:latin typeface="Tahoma" panose="020B0604030504040204" pitchFamily="34" charset="0"/>
                          <a:ea typeface="Tahoma" panose="020B0604030504040204" pitchFamily="34" charset="0"/>
                          <a:cs typeface="Tahoma" panose="020B0604030504040204" pitchFamily="34" charset="0"/>
                        </a:rPr>
                        <a:t> to diagnose ?</a:t>
                      </a:r>
                      <a:endParaRPr lang="ar-SA" sz="1800" b="1" dirty="0">
                        <a:latin typeface="Tahoma" panose="020B0604030504040204" pitchFamily="34" charset="0"/>
                        <a:ea typeface="Tahoma" panose="020B0604030504040204" pitchFamily="34" charset="0"/>
                        <a:cs typeface="Tahoma" panose="020B0604030504040204" pitchFamily="34" charset="0"/>
                      </a:endParaRPr>
                    </a:p>
                    <a:p>
                      <a:pPr rtl="1"/>
                      <a:endParaRPr lang="ar-SA" dirty="0"/>
                    </a:p>
                  </a:txBody>
                  <a:tcPr/>
                </a:tc>
                <a:extLst>
                  <a:ext uri="{0D108BD9-81ED-4DB2-BD59-A6C34878D82A}">
                    <a16:rowId xmlns:a16="http://schemas.microsoft.com/office/drawing/2014/main" xmlns="" val="10004"/>
                  </a:ext>
                </a:extLst>
              </a:tr>
              <a:tr h="1379220">
                <a:tc>
                  <a:txBody>
                    <a:bodyPr/>
                    <a:lstStyle/>
                    <a:p>
                      <a:pPr marL="285750" indent="-285750">
                        <a:buFont typeface="Arial" panose="020B0604020202020204" pitchFamily="34" charset="0"/>
                        <a:buChar char="•"/>
                      </a:pPr>
                      <a:endParaRPr lang="ar-SA"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PRODUCTS OF CONCEPTION</a:t>
                      </a:r>
                    </a:p>
                    <a:p>
                      <a:pPr rtl="1"/>
                      <a:endParaRPr lang="en-US" sz="1600" b="1" dirty="0">
                        <a:solidFill>
                          <a:srgbClr val="759239"/>
                        </a:solidFill>
                        <a:latin typeface="Tahoma" panose="020B0604030504040204" pitchFamily="34" charset="0"/>
                        <a:ea typeface="Tahoma" panose="020B0604030504040204" pitchFamily="34" charset="0"/>
                        <a:cs typeface="Tahoma" panose="020B0604030504040204" pitchFamily="34" charset="0"/>
                      </a:endParaRPr>
                    </a:p>
                    <a:p>
                      <a:pPr rtl="1"/>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Products of conception will include the fetus sac embedded in the placental tissue.</a:t>
                      </a:r>
                      <a:endParaRPr lang="ar-SA" sz="1200" b="1" dirty="0">
                        <a:solidFill>
                          <a:srgbClr val="759239"/>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66676" y="8620780"/>
            <a:ext cx="6924675" cy="530915"/>
          </a:xfrm>
          <a:prstGeom prst="rect">
            <a:avLst/>
          </a:prstGeom>
          <a:noFill/>
        </p:spPr>
        <p:txBody>
          <a:bodyPr wrap="square" rtlCol="1">
            <a:spAutoFit/>
          </a:bodyPr>
          <a:lstStyle/>
          <a:p>
            <a:r>
              <a:rPr lang="ar-SA" sz="1050" dirty="0"/>
              <a:t>¹</a:t>
            </a:r>
            <a:r>
              <a:rPr lang="en-US" sz="900" dirty="0">
                <a:latin typeface="Tahoma" panose="020B0604030504040204" pitchFamily="34" charset="0"/>
                <a:ea typeface="Tahoma" panose="020B0604030504040204" pitchFamily="34" charset="0"/>
                <a:cs typeface="Tahoma" panose="020B0604030504040204" pitchFamily="34" charset="0"/>
              </a:rPr>
              <a:t>A term often used after pregnancy loss, such as miscarriage, products of conception can identify fetal tissue, placenta tissue, or other material that comes from fertilization</a:t>
            </a:r>
          </a:p>
          <a:p>
            <a:r>
              <a:rPr lang="en-US" sz="900" dirty="0">
                <a:solidFill>
                  <a:srgbClr val="759239"/>
                </a:solidFill>
                <a:latin typeface="Tahoma" panose="020B0604030504040204" pitchFamily="34" charset="0"/>
                <a:ea typeface="Tahoma" panose="020B0604030504040204" pitchFamily="34" charset="0"/>
                <a:cs typeface="Tahoma" panose="020B0604030504040204" pitchFamily="34" charset="0"/>
              </a:rPr>
              <a:t>* We do genetic testing if she has multiple miscarriages</a:t>
            </a:r>
            <a:endParaRPr lang="ar-SA" sz="900" dirty="0">
              <a:solidFill>
                <a:srgbClr val="759239"/>
              </a:solidFill>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7"/>
          <p:cNvPicPr>
            <a:picLocks noGrp="1" noChangeAspect="1"/>
          </p:cNvPicPr>
          <p:nvPr>
            <p:ph sz="quarter" idx="4294967295"/>
          </p:nvPr>
        </p:nvPicPr>
        <p:blipFill>
          <a:blip r:embed="rId2"/>
          <a:stretch>
            <a:fillRect/>
          </a:stretch>
        </p:blipFill>
        <p:spPr>
          <a:xfrm>
            <a:off x="5757653" y="8008433"/>
            <a:ext cx="1100347" cy="640267"/>
          </a:xfrm>
          <a:prstGeom prst="rect">
            <a:avLst/>
          </a:prstGeom>
        </p:spPr>
      </p:pic>
      <p:pic>
        <p:nvPicPr>
          <p:cNvPr id="8" name="Content Placeholder 6"/>
          <p:cNvPicPr>
            <a:picLocks noGrp="1" noChangeAspect="1"/>
          </p:cNvPicPr>
          <p:nvPr>
            <p:ph sz="quarter" idx="4294967295"/>
          </p:nvPr>
        </p:nvPicPr>
        <p:blipFill>
          <a:blip r:embed="rId3"/>
          <a:stretch>
            <a:fillRect/>
          </a:stretch>
        </p:blipFill>
        <p:spPr>
          <a:xfrm>
            <a:off x="4644815" y="7264467"/>
            <a:ext cx="1112838" cy="743966"/>
          </a:xfrm>
          <a:prstGeom prst="rect">
            <a:avLst/>
          </a:prstGeom>
        </p:spPr>
      </p:pic>
      <p:pic>
        <p:nvPicPr>
          <p:cNvPr id="9" name="Picture 8"/>
          <p:cNvPicPr>
            <a:picLocks noChangeAspect="1"/>
          </p:cNvPicPr>
          <p:nvPr/>
        </p:nvPicPr>
        <p:blipFill>
          <a:blip r:embed="rId4"/>
          <a:stretch>
            <a:fillRect/>
          </a:stretch>
        </p:blipFill>
        <p:spPr>
          <a:xfrm>
            <a:off x="5757653" y="7264466"/>
            <a:ext cx="1100347" cy="743966"/>
          </a:xfrm>
          <a:prstGeom prst="rect">
            <a:avLst/>
          </a:prstGeom>
        </p:spPr>
      </p:pic>
      <p:pic>
        <p:nvPicPr>
          <p:cNvPr id="10" name="Picture 9"/>
          <p:cNvPicPr>
            <a:picLocks noChangeAspect="1"/>
          </p:cNvPicPr>
          <p:nvPr/>
        </p:nvPicPr>
        <p:blipFill>
          <a:blip r:embed="rId5"/>
          <a:stretch>
            <a:fillRect/>
          </a:stretch>
        </p:blipFill>
        <p:spPr>
          <a:xfrm>
            <a:off x="4644815" y="8008431"/>
            <a:ext cx="1112837" cy="640269"/>
          </a:xfrm>
          <a:prstGeom prst="rect">
            <a:avLst/>
          </a:prstGeom>
        </p:spPr>
      </p:pic>
      <p:pic>
        <p:nvPicPr>
          <p:cNvPr id="11" name="Picture 10"/>
          <p:cNvPicPr>
            <a:picLocks noChangeAspect="1"/>
          </p:cNvPicPr>
          <p:nvPr/>
        </p:nvPicPr>
        <p:blipFill>
          <a:blip r:embed="rId6" cstate="print"/>
          <a:stretch>
            <a:fillRect/>
          </a:stretch>
        </p:blipFill>
        <p:spPr>
          <a:xfrm>
            <a:off x="3442722" y="7264467"/>
            <a:ext cx="1181245" cy="1384233"/>
          </a:xfrm>
          <a:prstGeom prst="rect">
            <a:avLst/>
          </a:prstGeom>
        </p:spPr>
      </p:pic>
    </p:spTree>
    <p:extLst>
      <p:ext uri="{BB962C8B-B14F-4D97-AF65-F5344CB8AC3E}">
        <p14:creationId xmlns:p14="http://schemas.microsoft.com/office/powerpoint/2010/main" val="194054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858000" cy="9144000"/>
          </a:xfrm>
        </p:spPr>
        <p:txBody>
          <a:bodyPr>
            <a:normAutofit/>
          </a:bodyPr>
          <a:lstStyle/>
          <a:p>
            <a:pPr marL="0" indent="0">
              <a:buNone/>
            </a:pPr>
            <a:r>
              <a:rPr lang="en-US" sz="1800" dirty="0">
                <a:latin typeface="Tahoma" panose="020B0604030504040204" pitchFamily="34" charset="0"/>
                <a:ea typeface="Tahoma" panose="020B0604030504040204" pitchFamily="34" charset="0"/>
                <a:cs typeface="Tahoma" panose="020B0604030504040204" pitchFamily="34" charset="0"/>
              </a:rPr>
              <a:t>The causes of miscarriage are as follows:</a:t>
            </a:r>
          </a:p>
          <a:p>
            <a:r>
              <a:rPr lang="en-US" sz="1400" b="1" dirty="0">
                <a:latin typeface="Tahoma" panose="020B0604030504040204" pitchFamily="34" charset="0"/>
                <a:ea typeface="Tahoma" panose="020B0604030504040204" pitchFamily="34" charset="0"/>
                <a:cs typeface="Tahoma" panose="020B0604030504040204" pitchFamily="34" charset="0"/>
              </a:rPr>
              <a:t>Chromosomal abnormalities: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most common in early miscarriage</a:t>
            </a:r>
          </a:p>
          <a:p>
            <a:pPr lvl="1">
              <a:buFont typeface="Wingdings" panose="05000000000000000000" pitchFamily="2" charset="2"/>
              <a:buChar char="Ø"/>
            </a:pPr>
            <a:r>
              <a:rPr lang="en-US" sz="1200" dirty="0">
                <a:latin typeface="Tahoma" panose="020B0604030504040204" pitchFamily="34" charset="0"/>
                <a:ea typeface="Tahoma" panose="020B0604030504040204" pitchFamily="34" charset="0"/>
                <a:cs typeface="Tahoma" panose="020B0604030504040204" pitchFamily="34" charset="0"/>
              </a:rPr>
              <a:t>%50 of the 1st trimester miscarriages have abnormal chromosomes. </a:t>
            </a:r>
          </a:p>
          <a:p>
            <a:pPr lvl="1">
              <a:buFont typeface="Wingdings" panose="05000000000000000000" pitchFamily="2" charset="2"/>
              <a:buChar char="Ø"/>
            </a:pPr>
            <a:r>
              <a:rPr lang="en-US" sz="1200" dirty="0">
                <a:latin typeface="Tahoma" panose="020B0604030504040204" pitchFamily="34" charset="0"/>
                <a:ea typeface="Tahoma" panose="020B0604030504040204" pitchFamily="34" charset="0"/>
                <a:cs typeface="Tahoma" panose="020B0604030504040204" pitchFamily="34" charset="0"/>
              </a:rPr>
              <a:t>Chromosomal abnormalities also become more common with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aging</a:t>
            </a:r>
            <a:r>
              <a:rPr lang="en-US" sz="1200" dirty="0">
                <a:latin typeface="Tahoma" panose="020B0604030504040204" pitchFamily="34" charset="0"/>
                <a:ea typeface="Tahoma" panose="020B0604030504040204" pitchFamily="34" charset="0"/>
                <a:cs typeface="Tahoma" panose="020B0604030504040204" pitchFamily="34" charset="0"/>
              </a:rPr>
              <a:t>, and </a:t>
            </a:r>
            <a:r>
              <a:rPr lang="en-US" sz="1200" u="sng" dirty="0">
                <a:solidFill>
                  <a:srgbClr val="C00000"/>
                </a:solidFill>
                <a:latin typeface="Tahoma" panose="020B0604030504040204" pitchFamily="34" charset="0"/>
                <a:ea typeface="Tahoma" panose="020B0604030504040204" pitchFamily="34" charset="0"/>
                <a:cs typeface="Tahoma" panose="020B0604030504040204" pitchFamily="34" charset="0"/>
              </a:rPr>
              <a:t>women over age 35 have a higher rate of miscarriage than younger women</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a:t>
            </a:r>
          </a:p>
          <a:p>
            <a:pPr lvl="1">
              <a:buFont typeface="Wingdings" panose="05000000000000000000" pitchFamily="2" charset="2"/>
              <a:buChar char="Ø"/>
            </a:pPr>
            <a:r>
              <a:rPr lang="en-US" sz="1200" dirty="0">
                <a:latin typeface="Tahoma" panose="020B0604030504040204" pitchFamily="34" charset="0"/>
                <a:ea typeface="Tahoma" panose="020B0604030504040204" pitchFamily="34" charset="0"/>
                <a:cs typeface="Tahoma" panose="020B0604030504040204" pitchFamily="34" charset="0"/>
              </a:rPr>
              <a:t>A pregnancy with a genetic problem has a 95% probability of ending in miscarriage.</a:t>
            </a:r>
          </a:p>
          <a:p>
            <a:pPr marL="457200" lvl="1" indent="0">
              <a:buNone/>
            </a:pPr>
            <a:r>
              <a:rPr lang="en-US" sz="1200" dirty="0">
                <a:latin typeface="Tahoma" panose="020B0604030504040204" pitchFamily="34" charset="0"/>
                <a:ea typeface="Tahoma" panose="020B0604030504040204" pitchFamily="34" charset="0"/>
                <a:cs typeface="Tahoma" panose="020B0604030504040204" pitchFamily="34" charset="0"/>
              </a:rPr>
              <a:t>   </a:t>
            </a:r>
          </a:p>
          <a:p>
            <a:r>
              <a:rPr lang="en-US" sz="1400" b="1" dirty="0">
                <a:latin typeface="Tahoma" panose="020B0604030504040204" pitchFamily="34" charset="0"/>
                <a:ea typeface="Tahoma" panose="020B0604030504040204" pitchFamily="34" charset="0"/>
                <a:cs typeface="Tahoma" panose="020B0604030504040204" pitchFamily="34" charset="0"/>
              </a:rPr>
              <a:t>Hormonal problems: </a:t>
            </a:r>
            <a:r>
              <a:rPr lang="en-US" sz="1400" dirty="0">
                <a:latin typeface="Tahoma" panose="020B0604030504040204" pitchFamily="34" charset="0"/>
                <a:ea typeface="Tahoma" panose="020B0604030504040204" pitchFamily="34" charset="0"/>
                <a:cs typeface="Tahoma" panose="020B0604030504040204" pitchFamily="34" charset="0"/>
              </a:rPr>
              <a:t>there is an increased risk of miscarriage with: </a:t>
            </a:r>
          </a:p>
          <a:p>
            <a:pPr marL="800100"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Cushing’s Syndrome </a:t>
            </a:r>
          </a:p>
          <a:p>
            <a:pPr marL="800100"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Thyroid disease </a:t>
            </a:r>
          </a:p>
          <a:p>
            <a:pPr marL="800100"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Polycystic ovary syndrome (PCOS).  </a:t>
            </a:r>
          </a:p>
          <a:p>
            <a:pPr marL="800100"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Diabetes: </a:t>
            </a:r>
            <a:r>
              <a:rPr lang="en-US" sz="1200" u="sng" dirty="0">
                <a:latin typeface="Tahoma" panose="020B0604030504040204" pitchFamily="34" charset="0"/>
                <a:ea typeface="Tahoma" panose="020B0604030504040204" pitchFamily="34" charset="0"/>
                <a:cs typeface="Tahoma" panose="020B0604030504040204" pitchFamily="34" charset="0"/>
              </a:rPr>
              <a:t>good control</a:t>
            </a:r>
            <a:r>
              <a:rPr lang="en-US" sz="1200" dirty="0">
                <a:latin typeface="Tahoma" panose="020B0604030504040204" pitchFamily="34" charset="0"/>
                <a:ea typeface="Tahoma" panose="020B0604030504040204" pitchFamily="34" charset="0"/>
                <a:cs typeface="Tahoma" panose="020B0604030504040204" pitchFamily="34" charset="0"/>
              </a:rPr>
              <a:t> of blood sugars during pregnancy is important. If the diabetes is not well controlled, there is increase risk of miscarriages and also of the baby to have birth defects. </a:t>
            </a:r>
          </a:p>
          <a:p>
            <a:pPr marL="800100" lvl="1"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Inadequate function of the corpus luteum in the ovary </a:t>
            </a:r>
            <a:r>
              <a:rPr lang="en-US" sz="1200" dirty="0">
                <a:latin typeface="Tahoma" panose="020B0604030504040204" pitchFamily="34" charset="0"/>
                <a:ea typeface="Tahoma" panose="020B0604030504040204" pitchFamily="34" charset="0"/>
                <a:cs typeface="Tahoma" panose="020B0604030504040204" pitchFamily="34" charset="0"/>
              </a:rPr>
              <a:t>(which produces progesterone necessary for maintenance of the very early stages of pregnancy) leads to </a:t>
            </a:r>
            <a:r>
              <a:rPr lang="en-US" sz="1200" dirty="0" err="1">
                <a:latin typeface="Tahoma" panose="020B0604030504040204" pitchFamily="34" charset="0"/>
                <a:ea typeface="Tahoma" panose="020B0604030504040204" pitchFamily="34" charset="0"/>
                <a:cs typeface="Tahoma" panose="020B0604030504040204" pitchFamily="34" charset="0"/>
              </a:rPr>
              <a:t>progeterone</a:t>
            </a:r>
            <a:r>
              <a:rPr lang="en-US" sz="1200" dirty="0">
                <a:latin typeface="Tahoma" panose="020B0604030504040204" pitchFamily="34" charset="0"/>
                <a:ea typeface="Tahoma" panose="020B0604030504040204" pitchFamily="34" charset="0"/>
                <a:cs typeface="Tahoma" panose="020B0604030504040204" pitchFamily="34" charset="0"/>
              </a:rPr>
              <a:t> deficiency which may lead to miscarriage.   </a:t>
            </a:r>
          </a:p>
          <a:p>
            <a:pPr marL="457200" lvl="1" indent="0">
              <a:buNone/>
            </a:pPr>
            <a:endParaRPr lang="en-US" sz="1500" dirty="0">
              <a:latin typeface="Tahoma" panose="020B0604030504040204" pitchFamily="34" charset="0"/>
              <a:ea typeface="Tahoma" panose="020B0604030504040204" pitchFamily="34" charset="0"/>
              <a:cs typeface="Tahoma" panose="020B0604030504040204" pitchFamily="34" charset="0"/>
            </a:endParaRPr>
          </a:p>
          <a:p>
            <a:r>
              <a:rPr lang="en-US" sz="1400" b="1" dirty="0">
                <a:latin typeface="Tahoma" panose="020B0604030504040204" pitchFamily="34" charset="0"/>
                <a:ea typeface="Tahoma" panose="020B0604030504040204" pitchFamily="34" charset="0"/>
                <a:cs typeface="Tahoma" panose="020B0604030504040204" pitchFamily="34" charset="0"/>
              </a:rPr>
              <a:t> Infections</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by Listeria monocytogenes, Toxoplasma </a:t>
            </a:r>
            <a:r>
              <a:rPr lang="en-US" sz="1200" dirty="0" err="1">
                <a:latin typeface="Tahoma" panose="020B0604030504040204" pitchFamily="34" charset="0"/>
                <a:ea typeface="Tahoma" panose="020B0604030504040204" pitchFamily="34" charset="0"/>
                <a:cs typeface="Tahoma" panose="020B0604030504040204" pitchFamily="34" charset="0"/>
              </a:rPr>
              <a:t>gondii</a:t>
            </a:r>
            <a:r>
              <a:rPr lang="en-US" sz="1200" dirty="0">
                <a:latin typeface="Tahoma" panose="020B0604030504040204" pitchFamily="34" charset="0"/>
                <a:ea typeface="Tahoma" panose="020B0604030504040204" pitchFamily="34" charset="0"/>
                <a:cs typeface="Tahoma" panose="020B0604030504040204" pitchFamily="34" charset="0"/>
              </a:rPr>
              <a:t>, parvovirus B19, rubella, herpes simplex, cytomegalovirus and lymphocytic </a:t>
            </a:r>
            <a:r>
              <a:rPr lang="en-US" sz="1200" dirty="0" err="1">
                <a:latin typeface="Tahoma" panose="020B0604030504040204" pitchFamily="34" charset="0"/>
                <a:ea typeface="Tahoma" panose="020B0604030504040204" pitchFamily="34" charset="0"/>
                <a:cs typeface="Tahoma" panose="020B0604030504040204" pitchFamily="34" charset="0"/>
              </a:rPr>
              <a:t>choriomeningitis</a:t>
            </a:r>
            <a:r>
              <a:rPr lang="en-US" sz="1200" dirty="0">
                <a:latin typeface="Tahoma" panose="020B0604030504040204" pitchFamily="34" charset="0"/>
                <a:ea typeface="Tahoma" panose="020B0604030504040204" pitchFamily="34" charset="0"/>
                <a:cs typeface="Tahoma" panose="020B0604030504040204" pitchFamily="34" charset="0"/>
              </a:rPr>
              <a:t> virus </a:t>
            </a:r>
            <a:r>
              <a:rPr lang="en-US" sz="1200" dirty="0" err="1">
                <a:latin typeface="Tahoma" panose="020B0604030504040204" pitchFamily="34" charset="0"/>
                <a:ea typeface="Tahoma" panose="020B0604030504040204" pitchFamily="34" charset="0"/>
                <a:cs typeface="Tahoma" panose="020B0604030504040204" pitchFamily="34" charset="0"/>
              </a:rPr>
              <a:t>etc</a:t>
            </a: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u="sng" dirty="0">
                <a:latin typeface="Tahoma" panose="020B0604030504040204" pitchFamily="34" charset="0"/>
                <a:ea typeface="Tahoma" panose="020B0604030504040204" pitchFamily="34" charset="0"/>
                <a:cs typeface="Tahoma" panose="020B0604030504040204" pitchFamily="34" charset="0"/>
              </a:rPr>
              <a:t>are associated with an increased risk of pregnancy loss.</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400" b="1" dirty="0">
                <a:latin typeface="Tahoma" panose="020B0604030504040204" pitchFamily="34" charset="0"/>
                <a:ea typeface="Tahoma" panose="020B0604030504040204" pitchFamily="34" charset="0"/>
                <a:cs typeface="Tahoma" panose="020B0604030504040204" pitchFamily="34" charset="0"/>
              </a:rPr>
              <a:t>Maternal health problems can predispose to miscarriages </a:t>
            </a:r>
            <a:r>
              <a:rPr lang="en-US" sz="1100" b="1" dirty="0">
                <a:latin typeface="Tahoma" panose="020B0604030504040204" pitchFamily="34" charset="0"/>
                <a:ea typeface="Tahoma" panose="020B0604030504040204" pitchFamily="34" charset="0"/>
                <a:cs typeface="Tahoma" panose="020B0604030504040204" pitchFamily="34" charset="0"/>
              </a:rPr>
              <a:t>e.g. </a:t>
            </a:r>
            <a:r>
              <a:rPr lang="en-US" sz="1200" dirty="0">
                <a:latin typeface="Tahoma" panose="020B0604030504040204" pitchFamily="34" charset="0"/>
                <a:ea typeface="Tahoma" panose="020B0604030504040204" pitchFamily="34" charset="0"/>
                <a:cs typeface="Tahoma" panose="020B0604030504040204" pitchFamily="34" charset="0"/>
              </a:rPr>
              <a:t>systemic lupus erythematosus and antiphospholipid antibody </a:t>
            </a:r>
            <a:r>
              <a:rPr lang="en-US" sz="1200" dirty="0" smtClean="0">
                <a:latin typeface="Tahoma" panose="020B0604030504040204" pitchFamily="34" charset="0"/>
                <a:ea typeface="Tahoma" panose="020B0604030504040204" pitchFamily="34" charset="0"/>
                <a:cs typeface="Tahoma" panose="020B0604030504040204" pitchFamily="34" charset="0"/>
              </a:rPr>
              <a:t>syndrome </a:t>
            </a:r>
            <a:r>
              <a:rPr lang="en-US" sz="1200" dirty="0" smtClean="0">
                <a:solidFill>
                  <a:srgbClr val="75923C"/>
                </a:solidFill>
                <a:latin typeface="Tahoma" panose="020B0604030504040204" pitchFamily="34" charset="0"/>
                <a:ea typeface="Tahoma" panose="020B0604030504040204" pitchFamily="34" charset="0"/>
                <a:cs typeface="Tahoma" panose="020B0604030504040204" pitchFamily="34" charset="0"/>
              </a:rPr>
              <a:t>There will be thrombosis formation and no blood supply reaching the fetus . </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500" b="1" dirty="0">
                <a:latin typeface="Tahoma" panose="020B0604030504040204" pitchFamily="34" charset="0"/>
                <a:ea typeface="Tahoma" panose="020B0604030504040204" pitchFamily="34" charset="0"/>
                <a:cs typeface="Tahoma" panose="020B0604030504040204" pitchFamily="34" charset="0"/>
              </a:rPr>
              <a:t> </a:t>
            </a:r>
            <a:r>
              <a:rPr lang="en-US" sz="1400" b="1" dirty="0">
                <a:latin typeface="Tahoma" panose="020B0604030504040204" pitchFamily="34" charset="0"/>
                <a:ea typeface="Tahoma" panose="020B0604030504040204" pitchFamily="34" charset="0"/>
                <a:cs typeface="Tahoma" panose="020B0604030504040204" pitchFamily="34" charset="0"/>
              </a:rPr>
              <a:t>Lifestyle</a:t>
            </a:r>
            <a:r>
              <a:rPr lang="en-US" sz="1100" b="1" dirty="0">
                <a:latin typeface="Tahoma" panose="020B0604030504040204" pitchFamily="34" charset="0"/>
                <a:ea typeface="Tahoma" panose="020B0604030504040204" pitchFamily="34" charset="0"/>
                <a:cs typeface="Tahoma" panose="020B0604030504040204" pitchFamily="34" charset="0"/>
              </a:rPr>
              <a:t>:</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smoking, drug use, malnutrition and exposure to radiation or toxic substances</a:t>
            </a:r>
          </a:p>
          <a:p>
            <a:r>
              <a:rPr lang="en-US" sz="1500" b="1" dirty="0">
                <a:latin typeface="Tahoma" panose="020B0604030504040204" pitchFamily="34" charset="0"/>
                <a:ea typeface="Tahoma" panose="020B0604030504040204" pitchFamily="34" charset="0"/>
                <a:cs typeface="Tahoma" panose="020B0604030504040204" pitchFamily="34" charset="0"/>
              </a:rPr>
              <a:t> </a:t>
            </a:r>
            <a:r>
              <a:rPr lang="en-US" sz="1400" b="1" dirty="0">
                <a:latin typeface="Tahoma" panose="020B0604030504040204" pitchFamily="34" charset="0"/>
                <a:ea typeface="Tahoma" panose="020B0604030504040204" pitchFamily="34" charset="0"/>
                <a:cs typeface="Tahoma" panose="020B0604030504040204" pitchFamily="34" charset="0"/>
              </a:rPr>
              <a:t>Maternal age</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SABs(Miscarriage) increase after age 35 due to ovum abnormalities</a:t>
            </a:r>
          </a:p>
          <a:p>
            <a:r>
              <a:rPr lang="en-US" sz="1500" b="1" dirty="0">
                <a:latin typeface="Tahoma" panose="020B0604030504040204" pitchFamily="34" charset="0"/>
                <a:ea typeface="Tahoma" panose="020B0604030504040204" pitchFamily="34" charset="0"/>
                <a:cs typeface="Tahoma" panose="020B0604030504040204" pitchFamily="34" charset="0"/>
              </a:rPr>
              <a:t> </a:t>
            </a:r>
            <a:r>
              <a:rPr lang="en-US" sz="1400" b="1" dirty="0">
                <a:latin typeface="Tahoma" panose="020B0604030504040204" pitchFamily="34" charset="0"/>
                <a:ea typeface="Tahoma" panose="020B0604030504040204" pitchFamily="34" charset="0"/>
                <a:cs typeface="Tahoma" panose="020B0604030504040204" pitchFamily="34" charset="0"/>
              </a:rPr>
              <a:t>Maternal</a:t>
            </a:r>
            <a:r>
              <a:rPr lang="en-US" sz="1500" b="1" dirty="0">
                <a:latin typeface="Tahoma" panose="020B0604030504040204" pitchFamily="34" charset="0"/>
                <a:ea typeface="Tahoma" panose="020B0604030504040204" pitchFamily="34" charset="0"/>
                <a:cs typeface="Tahoma" panose="020B0604030504040204" pitchFamily="34" charset="0"/>
              </a:rPr>
              <a:t> trauma </a:t>
            </a:r>
          </a:p>
          <a:p>
            <a:endParaRPr lang="en-US" sz="1500" b="1" dirty="0">
              <a:latin typeface="Tahoma" panose="020B0604030504040204" pitchFamily="34" charset="0"/>
              <a:ea typeface="Tahoma" panose="020B0604030504040204" pitchFamily="34" charset="0"/>
              <a:cs typeface="Tahoma" panose="020B0604030504040204" pitchFamily="34" charset="0"/>
            </a:endParaRPr>
          </a:p>
          <a:p>
            <a:r>
              <a:rPr lang="en-US" sz="1400" b="1" dirty="0">
                <a:latin typeface="Tahoma" panose="020B0604030504040204" pitchFamily="34" charset="0"/>
                <a:ea typeface="Tahoma" panose="020B0604030504040204" pitchFamily="34" charset="0"/>
                <a:cs typeface="Tahoma" panose="020B0604030504040204" pitchFamily="34" charset="0"/>
              </a:rPr>
              <a:t>Abnormal structural anatomy </a:t>
            </a:r>
            <a:r>
              <a:rPr lang="en-US" sz="1400" dirty="0">
                <a:latin typeface="Tahoma" panose="020B0604030504040204" pitchFamily="34" charset="0"/>
                <a:ea typeface="Tahoma" panose="020B0604030504040204" pitchFamily="34" charset="0"/>
                <a:cs typeface="Tahoma" panose="020B0604030504040204" pitchFamily="34" charset="0"/>
              </a:rPr>
              <a:t>of the uterus can also cause miscarriages e.g.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septate or </a:t>
            </a:r>
            <a:r>
              <a:rPr lang="en-US" sz="1200" dirty="0" err="1">
                <a:solidFill>
                  <a:srgbClr val="C00000"/>
                </a:solidFill>
                <a:latin typeface="Tahoma" panose="020B0604030504040204" pitchFamily="34" charset="0"/>
                <a:ea typeface="Tahoma" panose="020B0604030504040204" pitchFamily="34" charset="0"/>
                <a:cs typeface="Tahoma" panose="020B0604030504040204" pitchFamily="34" charset="0"/>
              </a:rPr>
              <a:t>bicornate</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uterus </a:t>
            </a:r>
            <a:r>
              <a:rPr lang="en-US" sz="1200" dirty="0" smtClean="0">
                <a:latin typeface="Tahoma" panose="020B0604030504040204" pitchFamily="34" charset="0"/>
                <a:ea typeface="Tahoma" panose="020B0604030504040204" pitchFamily="34" charset="0"/>
                <a:cs typeface="Tahoma" panose="020B0604030504040204" pitchFamily="34" charset="0"/>
              </a:rPr>
              <a:t>affect </a:t>
            </a:r>
            <a:r>
              <a:rPr lang="en-US" sz="1200" dirty="0">
                <a:latin typeface="Tahoma" panose="020B0604030504040204" pitchFamily="34" charset="0"/>
                <a:ea typeface="Tahoma" panose="020B0604030504040204" pitchFamily="34" charset="0"/>
                <a:cs typeface="Tahoma" panose="020B0604030504040204" pitchFamily="34" charset="0"/>
              </a:rPr>
              <a:t>placental attachment and growth. Therefore, an embryo implanting on the septum would be at increased risk of miscarriage. Uncommonly uterine fibroids can interfere with the embryo implantation and blood supply, thereby causing miscarriage.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The fetus has nowhere to grow.</a:t>
            </a:r>
          </a:p>
          <a:p>
            <a:endParaRPr lang="en-US" sz="1500" dirty="0">
              <a:latin typeface="Tahoma" panose="020B0604030504040204" pitchFamily="34" charset="0"/>
              <a:ea typeface="Tahoma" panose="020B0604030504040204" pitchFamily="34" charset="0"/>
              <a:cs typeface="Tahoma" panose="020B0604030504040204" pitchFamily="34" charset="0"/>
            </a:endParaRPr>
          </a:p>
          <a:p>
            <a:r>
              <a:rPr lang="en-US" sz="1400" b="1" dirty="0">
                <a:latin typeface="Tahoma" panose="020B0604030504040204" pitchFamily="34" charset="0"/>
                <a:ea typeface="Tahoma" panose="020B0604030504040204" pitchFamily="34" charset="0"/>
                <a:cs typeface="Tahoma" panose="020B0604030504040204" pitchFamily="34" charset="0"/>
              </a:rPr>
              <a:t>Others</a:t>
            </a:r>
            <a:r>
              <a:rPr lang="en-US" sz="1500" b="1" dirty="0">
                <a:latin typeface="Tahoma" panose="020B0604030504040204" pitchFamily="34" charset="0"/>
                <a:ea typeface="Tahoma" panose="020B0604030504040204" pitchFamily="34" charset="0"/>
                <a:cs typeface="Tahoma" panose="020B0604030504040204" pitchFamily="34" charset="0"/>
              </a:rPr>
              <a:t>:</a:t>
            </a:r>
            <a:r>
              <a:rPr lang="en-US" sz="150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surgical procedures in the uterus during pregnancy </a:t>
            </a:r>
            <a:r>
              <a:rPr lang="en-US" sz="1200" dirty="0" err="1">
                <a:latin typeface="Tahoma" panose="020B0604030504040204" pitchFamily="34" charset="0"/>
                <a:ea typeface="Tahoma" panose="020B0604030504040204" pitchFamily="34" charset="0"/>
                <a:cs typeface="Tahoma" panose="020B0604030504040204" pitchFamily="34" charset="0"/>
              </a:rPr>
              <a:t>e.g</a:t>
            </a:r>
            <a:r>
              <a:rPr lang="en-US" sz="1200" dirty="0">
                <a:latin typeface="Tahoma" panose="020B0604030504040204" pitchFamily="34" charset="0"/>
                <a:ea typeface="Tahoma" panose="020B0604030504040204" pitchFamily="34" charset="0"/>
                <a:cs typeface="Tahoma" panose="020B0604030504040204" pitchFamily="34" charset="0"/>
              </a:rPr>
              <a:t> amniocentesis and </a:t>
            </a:r>
            <a:r>
              <a:rPr lang="en-US" sz="1200" dirty="0" err="1">
                <a:latin typeface="Tahoma" panose="020B0604030504040204" pitchFamily="34" charset="0"/>
                <a:ea typeface="Tahoma" panose="020B0604030504040204" pitchFamily="34" charset="0"/>
                <a:cs typeface="Tahoma" panose="020B0604030504040204" pitchFamily="34" charset="0"/>
              </a:rPr>
              <a:t>chorionc</a:t>
            </a:r>
            <a:r>
              <a:rPr lang="en-US" sz="1200" dirty="0">
                <a:latin typeface="Tahoma" panose="020B0604030504040204" pitchFamily="34" charset="0"/>
                <a:ea typeface="Tahoma" panose="020B0604030504040204" pitchFamily="34" charset="0"/>
                <a:cs typeface="Tahoma" panose="020B0604030504040204" pitchFamily="34" charset="0"/>
              </a:rPr>
              <a:t> villus sampling.</a:t>
            </a:r>
          </a:p>
          <a:p>
            <a:pPr>
              <a:buNone/>
            </a:pPr>
            <a:endParaRPr lang="en-US" sz="1200" b="1" dirty="0"/>
          </a:p>
        </p:txBody>
      </p:sp>
    </p:spTree>
    <p:extLst>
      <p:ext uri="{BB962C8B-B14F-4D97-AF65-F5344CB8AC3E}">
        <p14:creationId xmlns:p14="http://schemas.microsoft.com/office/powerpoint/2010/main" val="321195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827384"/>
              </p:ext>
            </p:extLst>
          </p:nvPr>
        </p:nvGraphicFramePr>
        <p:xfrm>
          <a:off x="-2" y="440140"/>
          <a:ext cx="6858002" cy="8698774"/>
        </p:xfrm>
        <a:graphic>
          <a:graphicData uri="http://schemas.openxmlformats.org/drawingml/2006/table">
            <a:tbl>
              <a:tblPr rtl="1" firstRow="1" bandRow="1">
                <a:tableStyleId>{5C22544A-7EE6-4342-B048-85BDC9FD1C3A}</a:tableStyleId>
              </a:tblPr>
              <a:tblGrid>
                <a:gridCol w="4538546">
                  <a:extLst>
                    <a:ext uri="{9D8B030D-6E8A-4147-A177-3AD203B41FA5}">
                      <a16:colId xmlns:a16="http://schemas.microsoft.com/office/drawing/2014/main" xmlns="" val="20000"/>
                    </a:ext>
                  </a:extLst>
                </a:gridCol>
                <a:gridCol w="2319456">
                  <a:extLst>
                    <a:ext uri="{9D8B030D-6E8A-4147-A177-3AD203B41FA5}">
                      <a16:colId xmlns:a16="http://schemas.microsoft.com/office/drawing/2014/main" xmlns="" val="20001"/>
                    </a:ext>
                  </a:extLst>
                </a:gridCol>
              </a:tblGrid>
              <a:tr h="587829">
                <a:tc gridSpan="2">
                  <a:txBody>
                    <a:bodyPr/>
                    <a:lstStyle/>
                    <a:p>
                      <a:pPr rtl="1"/>
                      <a:r>
                        <a:rPr lang="en-US" sz="1800" dirty="0"/>
                        <a:t>GESTATIONAL TROPHOBLASTIC DISEASE (GTD)</a:t>
                      </a:r>
                      <a:r>
                        <a:rPr lang="en-US" sz="1800" baseline="0" dirty="0"/>
                        <a:t> </a:t>
                      </a:r>
                      <a:r>
                        <a:rPr lang="en-US" sz="1200" baseline="0" dirty="0">
                          <a:solidFill>
                            <a:srgbClr val="92D050"/>
                          </a:solidFill>
                        </a:rPr>
                        <a:t>doctor said that the exam will come from this part (no guarantees)</a:t>
                      </a:r>
                      <a:endParaRPr lang="ar-SA" sz="1200" dirty="0">
                        <a:solidFill>
                          <a:srgbClr val="92D050"/>
                        </a:solidFill>
                      </a:endParaRPr>
                    </a:p>
                  </a:txBody>
                  <a:tcPr/>
                </a:tc>
                <a:tc hMerge="1">
                  <a:txBody>
                    <a:bodyPr/>
                    <a:lstStyle/>
                    <a:p>
                      <a:pPr rtl="1"/>
                      <a:endParaRPr lang="ar-SA" dirty="0"/>
                    </a:p>
                  </a:txBody>
                  <a:tcPr/>
                </a:tc>
                <a:extLst>
                  <a:ext uri="{0D108BD9-81ED-4DB2-BD59-A6C34878D82A}">
                    <a16:rowId xmlns:a16="http://schemas.microsoft.com/office/drawing/2014/main" xmlns="" val="10000"/>
                  </a:ext>
                </a:extLst>
              </a:tr>
              <a:tr h="653143">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Gestational trophoblastic disease is a group of related disorders in which there is abnormal proliferation of placental trophoblasts</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pPr rtl="1"/>
                      <a:r>
                        <a:rPr lang="en-US" sz="1600" dirty="0">
                          <a:latin typeface="Tahoma" panose="020B0604030504040204" pitchFamily="34" charset="0"/>
                          <a:ea typeface="Tahoma" panose="020B0604030504040204" pitchFamily="34" charset="0"/>
                          <a:cs typeface="Tahoma" panose="020B0604030504040204" pitchFamily="34" charset="0"/>
                        </a:rPr>
                        <a:t>What is it?</a:t>
                      </a:r>
                      <a:endParaRPr lang="ar-SA"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r h="4485458">
                <a:tc>
                  <a:txBody>
                    <a:bodyPr/>
                    <a:lstStyle/>
                    <a:p>
                      <a:pPr marL="171450" indent="-171450">
                        <a:buFont typeface="Wingdings" panose="05000000000000000000" pitchFamily="2" charset="2"/>
                        <a:buChar char="v"/>
                      </a:pP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Benign non-neoplastic trophoblastic lesions </a:t>
                      </a:r>
                    </a:p>
                    <a:p>
                      <a:pPr marL="452438" indent="-22860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These lesions are diagnosed as an incidental      finding on an endometrial curettage or hysterectomy specimen. </a:t>
                      </a:r>
                    </a:p>
                    <a:p>
                      <a:pPr marL="452438" indent="-228600">
                        <a:buFont typeface="Wingdings" panose="05000000000000000000" pitchFamily="2" charset="2"/>
                        <a:buNone/>
                      </a:pP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They are</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452438" indent="-228600">
                        <a:buFont typeface="+mj-lt"/>
                        <a:buAutoNum type="arabicPeriod"/>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Exaggerated placental site</a:t>
                      </a:r>
                    </a:p>
                    <a:p>
                      <a:pPr marL="452438" indent="-228600">
                        <a:buFont typeface="+mj-lt"/>
                        <a:buAutoNum type="arabicPeriod"/>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Placental site nodule</a:t>
                      </a:r>
                    </a:p>
                    <a:p>
                      <a:pPr marL="0" indent="0">
                        <a:buFont typeface="+mj-lt"/>
                        <a:buNone/>
                      </a:pP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v"/>
                      </a:pPr>
                      <a:r>
                        <a:rPr lang="en-US" sz="1200" b="1" dirty="0" err="1">
                          <a:solidFill>
                            <a:srgbClr val="C00000"/>
                          </a:solidFill>
                          <a:latin typeface="Tahoma" panose="020B0604030504040204" pitchFamily="34" charset="0"/>
                          <a:ea typeface="Tahoma" panose="020B0604030504040204" pitchFamily="34" charset="0"/>
                          <a:cs typeface="Tahoma" panose="020B0604030504040204" pitchFamily="34" charset="0"/>
                        </a:rPr>
                        <a:t>Hydatidiform</a:t>
                      </a:r>
                      <a:r>
                        <a:rPr lang="en-US" sz="1200" b="1" dirty="0">
                          <a:solidFill>
                            <a:srgbClr val="C00000"/>
                          </a:solidFill>
                          <a:latin typeface="Tahoma" panose="020B0604030504040204" pitchFamily="34" charset="0"/>
                          <a:ea typeface="Tahoma" panose="020B0604030504040204" pitchFamily="34" charset="0"/>
                          <a:cs typeface="Tahoma" panose="020B0604030504040204" pitchFamily="34" charset="0"/>
                        </a:rPr>
                        <a:t> mole</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2438" indent="-22860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They result from abnormalities in </a:t>
                      </a:r>
                      <a:r>
                        <a:rPr lang="en-US" sz="1200" b="1" dirty="0">
                          <a:solidFill>
                            <a:srgbClr val="C00000"/>
                          </a:solidFill>
                          <a:latin typeface="Tahoma" panose="020B0604030504040204" pitchFamily="34" charset="0"/>
                          <a:ea typeface="Tahoma" panose="020B0604030504040204" pitchFamily="34" charset="0"/>
                          <a:cs typeface="Tahoma" panose="020B0604030504040204" pitchFamily="34" charset="0"/>
                        </a:rPr>
                        <a:t>fertilization</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They are essentially </a:t>
                      </a:r>
                      <a:r>
                        <a:rPr lang="en-US" sz="1200" b="1" dirty="0">
                          <a:solidFill>
                            <a:srgbClr val="C00000"/>
                          </a:solidFill>
                          <a:latin typeface="Tahoma" panose="020B0604030504040204" pitchFamily="34" charset="0"/>
                          <a:ea typeface="Tahoma" panose="020B0604030504040204" pitchFamily="34" charset="0"/>
                          <a:cs typeface="Tahoma" panose="020B0604030504040204" pitchFamily="34" charset="0"/>
                        </a:rPr>
                        <a:t>benign</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but patients who have them</a:t>
                      </a:r>
                      <a:r>
                        <a:rPr lang="en-US" sz="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carry an increased risk of subsequently developing </a:t>
                      </a:r>
                      <a:r>
                        <a:rPr lang="en-US" sz="1200" dirty="0" err="1">
                          <a:solidFill>
                            <a:srgbClr val="C00000"/>
                          </a:solidFill>
                          <a:latin typeface="Tahoma" panose="020B0604030504040204" pitchFamily="34" charset="0"/>
                          <a:ea typeface="Tahoma" panose="020B0604030504040204" pitchFamily="34" charset="0"/>
                          <a:cs typeface="Tahoma" panose="020B0604030504040204" pitchFamily="34" charset="0"/>
                        </a:rPr>
                        <a:t>choriocarcinoma</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a:t>
                      </a:r>
                    </a:p>
                    <a:p>
                      <a:pPr marL="452438" indent="-228600">
                        <a:buFont typeface="+mj-lt"/>
                        <a:buNone/>
                      </a:pP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They are:</a:t>
                      </a:r>
                    </a:p>
                    <a:p>
                      <a:pPr marL="452438" indent="-228600">
                        <a:buFont typeface="+mj-lt"/>
                        <a:buAutoNum type="arabicPeriod"/>
                      </a:pP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Complete </a:t>
                      </a:r>
                      <a:r>
                        <a:rPr lang="en-US" sz="1200" dirty="0" err="1">
                          <a:solidFill>
                            <a:srgbClr val="C00000"/>
                          </a:solidFill>
                          <a:latin typeface="Tahoma" panose="020B0604030504040204" pitchFamily="34" charset="0"/>
                          <a:ea typeface="Tahoma" panose="020B0604030504040204" pitchFamily="34" charset="0"/>
                          <a:cs typeface="Tahoma" panose="020B0604030504040204" pitchFamily="34" charset="0"/>
                        </a:rPr>
                        <a:t>hydatidiform</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mole</a:t>
                      </a:r>
                    </a:p>
                    <a:p>
                      <a:pPr marL="452438" indent="-228600">
                        <a:buFont typeface="+mj-lt"/>
                        <a:buAutoNum type="arabicPeriod"/>
                      </a:pP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Partial </a:t>
                      </a:r>
                      <a:r>
                        <a:rPr lang="en-US" sz="1200" dirty="0" err="1">
                          <a:solidFill>
                            <a:srgbClr val="C00000"/>
                          </a:solidFill>
                          <a:latin typeface="Tahoma" panose="020B0604030504040204" pitchFamily="34" charset="0"/>
                          <a:ea typeface="Tahoma" panose="020B0604030504040204" pitchFamily="34" charset="0"/>
                          <a:cs typeface="Tahoma" panose="020B0604030504040204" pitchFamily="34" charset="0"/>
                        </a:rPr>
                        <a:t>hydatidiform</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mole</a:t>
                      </a:r>
                    </a:p>
                    <a:p>
                      <a:pPr marL="452438" indent="-228600">
                        <a:buFont typeface="+mj-lt"/>
                        <a:buAutoNum type="arabicPeriod"/>
                      </a:pP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Invasive mole/chorioadenoma </a:t>
                      </a:r>
                      <a:r>
                        <a:rPr lang="en-US" sz="1200" dirty="0" err="1">
                          <a:solidFill>
                            <a:srgbClr val="C00000"/>
                          </a:solidFill>
                          <a:latin typeface="Tahoma" panose="020B0604030504040204" pitchFamily="34" charset="0"/>
                          <a:ea typeface="Tahoma" panose="020B0604030504040204" pitchFamily="34" charset="0"/>
                          <a:cs typeface="Tahoma" panose="020B0604030504040204" pitchFamily="34" charset="0"/>
                        </a:rPr>
                        <a:t>destruens</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a:t>
                      </a:r>
                    </a:p>
                    <a:p>
                      <a:pPr marL="0" indent="0">
                        <a:buFont typeface="+mj-lt"/>
                        <a:buNone/>
                      </a:pP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panose="05000000000000000000" pitchFamily="2" charset="2"/>
                        <a:buChar char="v"/>
                      </a:pPr>
                      <a:r>
                        <a:rPr lang="en-US" sz="1200" b="1" dirty="0">
                          <a:solidFill>
                            <a:srgbClr val="C00000"/>
                          </a:solidFill>
                          <a:latin typeface="Tahoma" panose="020B0604030504040204" pitchFamily="34" charset="0"/>
                          <a:ea typeface="Tahoma" panose="020B0604030504040204" pitchFamily="34" charset="0"/>
                          <a:cs typeface="Tahoma" panose="020B0604030504040204" pitchFamily="34" charset="0"/>
                        </a:rPr>
                        <a:t>Gestational trophoblastic neoplasia (GTN)</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a:t>
                      </a:r>
                    </a:p>
                    <a:p>
                      <a:pPr marL="452438" indent="-22860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They</a:t>
                      </a:r>
                      <a:r>
                        <a:rPr lang="en-US" sz="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are a group of tumors. They have potential for local invasion and metastases.</a:t>
                      </a:r>
                    </a:p>
                    <a:p>
                      <a:pPr marL="452438" indent="-228600">
                        <a:buFont typeface="Wingdings" panose="05000000000000000000" pitchFamily="2" charset="2"/>
                        <a:buNone/>
                      </a:pP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 They are:</a:t>
                      </a:r>
                    </a:p>
                    <a:p>
                      <a:pPr marL="452438" indent="-228600">
                        <a:buFont typeface="+mj-lt"/>
                        <a:buAutoNum type="arabicPeriod"/>
                      </a:pPr>
                      <a:r>
                        <a:rPr lang="en-US" sz="1200" dirty="0" err="1">
                          <a:solidFill>
                            <a:srgbClr val="C00000"/>
                          </a:solidFill>
                          <a:latin typeface="Tahoma" panose="020B0604030504040204" pitchFamily="34" charset="0"/>
                          <a:ea typeface="Tahoma" panose="020B0604030504040204" pitchFamily="34" charset="0"/>
                          <a:cs typeface="Tahoma" panose="020B0604030504040204" pitchFamily="34" charset="0"/>
                        </a:rPr>
                        <a:t>Choriocarcinoma</a:t>
                      </a:r>
                      <a:endPar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452438" indent="-228600">
                        <a:buFont typeface="+mj-lt"/>
                        <a:buAutoNum type="arabicPeriod"/>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Placental site trophoblastic tumor</a:t>
                      </a:r>
                    </a:p>
                    <a:p>
                      <a:pPr marL="452438" indent="-228600">
                        <a:buFont typeface="+mj-lt"/>
                        <a:buAutoNum type="arabicPeriod"/>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Epithelioid trophoblastic tumor</a:t>
                      </a:r>
                    </a:p>
                  </a:txBody>
                  <a:tcPr/>
                </a:tc>
                <a:tc>
                  <a:txBody>
                    <a:bodyPr/>
                    <a:lstStyle/>
                    <a:p>
                      <a:pPr rtl="1"/>
                      <a:r>
                        <a:rPr lang="en-US" sz="1600" dirty="0">
                          <a:latin typeface="Tahoma" panose="020B0604030504040204" pitchFamily="34" charset="0"/>
                          <a:ea typeface="Tahoma" panose="020B0604030504040204" pitchFamily="34" charset="0"/>
                          <a:cs typeface="Tahoma" panose="020B0604030504040204" pitchFamily="34" charset="0"/>
                        </a:rPr>
                        <a:t>Types of GTD</a:t>
                      </a:r>
                      <a:endParaRPr lang="ar-SA"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2"/>
                  </a:ext>
                </a:extLst>
              </a:tr>
              <a:tr h="1034687">
                <a:tc>
                  <a:txBody>
                    <a:bodyPr/>
                    <a:lstStyle/>
                    <a:p>
                      <a:pPr marL="171450" indent="-17145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The maternal age </a:t>
                      </a:r>
                      <a:r>
                        <a:rPr lang="en-US" sz="1200" u="sng" dirty="0">
                          <a:solidFill>
                            <a:schemeClr val="tx1"/>
                          </a:solidFill>
                          <a:latin typeface="Tahoma" panose="020B0604030504040204" pitchFamily="34" charset="0"/>
                          <a:ea typeface="Tahoma" panose="020B0604030504040204" pitchFamily="34" charset="0"/>
                          <a:cs typeface="Tahoma" panose="020B0604030504040204" pitchFamily="34" charset="0"/>
                        </a:rPr>
                        <a:t>above 40</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years has a 5 times more risk of trophoblastic disease compared to the mothers below 35 years.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 age ↑ risk)</a:t>
                      </a:r>
                    </a:p>
                    <a:p>
                      <a:pPr marL="171450" indent="-17145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Most women who have had gestational trophoblastic disease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can have normal pregnancies later. </a:t>
                      </a:r>
                      <a:endParaRPr lang="en-US" sz="1200" dirty="0">
                        <a:solidFill>
                          <a:srgbClr val="C00000"/>
                        </a:solidFill>
                      </a:endParaRP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Statistic </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3"/>
                  </a:ext>
                </a:extLst>
              </a:tr>
              <a:tr h="1681843">
                <a:tc>
                  <a:txBody>
                    <a:bodyPr/>
                    <a:lstStyle/>
                    <a:p>
                      <a:pPr marL="171450" lvl="1" indent="-171450">
                        <a:buClr>
                          <a:schemeClr val="accent1"/>
                        </a:buClr>
                        <a:buSzPct val="85000"/>
                        <a:buFont typeface="Arial" panose="020B0604020202020204" pitchFamily="34" charset="0"/>
                        <a:buChar char="•"/>
                      </a:pPr>
                      <a:r>
                        <a:rPr lang="en-US"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Mo</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st GTD produces the beta subunit of human chorionic gonadotropin (HCG). </a:t>
                      </a:r>
                    </a:p>
                    <a:p>
                      <a:pPr marL="0" lvl="1" indent="0">
                        <a:buClr>
                          <a:schemeClr val="accent1"/>
                        </a:buClr>
                        <a:buSzPct val="85000"/>
                        <a:buFont typeface="Arial" panose="020B0604020202020204" pitchFamily="34" charset="0"/>
                        <a:buNone/>
                      </a:pP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lvl="1" indent="-171450">
                        <a:buClr>
                          <a:schemeClr val="accent1"/>
                        </a:buClr>
                        <a:buSzPct val="8500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Serum HCG is also elevated in pregnancy (normal and ectopic) but in GTD it is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markedly elevated</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its very high and it keeps increasing to thousands. </a:t>
                      </a:r>
                    </a:p>
                    <a:p>
                      <a:pPr marL="171450" lvl="1" indent="-171450">
                        <a:buClr>
                          <a:schemeClr val="accent1"/>
                        </a:buClr>
                        <a:buSzPct val="85000"/>
                        <a:buFont typeface="Arial" panose="020B0604020202020204" pitchFamily="34" charset="0"/>
                        <a:buChar char="•"/>
                      </a:pPr>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lvl="1" indent="-171450">
                        <a:buClr>
                          <a:schemeClr val="accent1"/>
                        </a:buClr>
                        <a:buSzPct val="8500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Also while in normal pregnancy the HCG levels drop after 14 weeks of gestation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(2</a:t>
                      </a:r>
                      <a:r>
                        <a:rPr lang="en-US" sz="1200" baseline="30000" dirty="0">
                          <a:solidFill>
                            <a:srgbClr val="759239"/>
                          </a:solidFill>
                          <a:latin typeface="Tahoma" panose="020B0604030504040204" pitchFamily="34" charset="0"/>
                          <a:ea typeface="Tahoma" panose="020B0604030504040204" pitchFamily="34" charset="0"/>
                          <a:cs typeface="Tahoma" panose="020B0604030504040204" pitchFamily="34" charset="0"/>
                        </a:rPr>
                        <a:t>nd</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 trimester)</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in GTD the serum HCG levels continue to rise even after 14th weeks. </a:t>
                      </a: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Chemistry </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0" y="0"/>
            <a:ext cx="6995160" cy="461665"/>
          </a:xfrm>
          <a:prstGeom prst="rect">
            <a:avLst/>
          </a:prstGeom>
          <a:noFill/>
        </p:spPr>
        <p:txBody>
          <a:bodyPr wrap="square" rtlCol="1">
            <a:spAutoFit/>
          </a:bodyPr>
          <a:lstStyle/>
          <a:p>
            <a:pPr defTabSz="446088"/>
            <a:r>
              <a:rPr lang="en-US" sz="1200"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Background: </a:t>
            </a:r>
            <a:r>
              <a:rPr lang="en-US"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Normal fertilization</a:t>
            </a:r>
            <a:r>
              <a:rPr lang="ar-SA"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&lt;&lt; </a:t>
            </a:r>
            <a:r>
              <a:rPr lang="en-US" sz="12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 a single sperm of 23 chromosomes fertilizes a normal egg of 23 chromosomes = 46 chromosomes </a:t>
            </a:r>
          </a:p>
        </p:txBody>
      </p:sp>
      <p:sp>
        <p:nvSpPr>
          <p:cNvPr id="2" name="Right Brace 1">
            <a:extLst>
              <a:ext uri="{FF2B5EF4-FFF2-40B4-BE49-F238E27FC236}">
                <a16:creationId xmlns:a16="http://schemas.microsoft.com/office/drawing/2014/main" xmlns="" id="{C6A16A35-54C5-4361-B65F-F0ABB77DBE2C}"/>
              </a:ext>
            </a:extLst>
          </p:cNvPr>
          <p:cNvSpPr/>
          <p:nvPr/>
        </p:nvSpPr>
        <p:spPr>
          <a:xfrm>
            <a:off x="5162550" y="5835650"/>
            <a:ext cx="127000" cy="311150"/>
          </a:xfrm>
          <a:prstGeom prst="rightBrace">
            <a:avLst/>
          </a:prstGeom>
          <a:ln w="12700"/>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xmlns="" id="{3A5C1444-081F-4857-8B4E-3359CBB5A0A6}"/>
              </a:ext>
            </a:extLst>
          </p:cNvPr>
          <p:cNvSpPr txBox="1"/>
          <p:nvPr/>
        </p:nvSpPr>
        <p:spPr>
          <a:xfrm>
            <a:off x="5251450" y="5857359"/>
            <a:ext cx="1148071" cy="261610"/>
          </a:xfrm>
          <a:prstGeom prst="rect">
            <a:avLst/>
          </a:prstGeom>
          <a:noFill/>
        </p:spPr>
        <p:txBody>
          <a:bodyPr wrap="none" rtlCol="0">
            <a:spAutoFit/>
          </a:bodyPr>
          <a:lstStyle/>
          <a:p>
            <a:r>
              <a:rPr lang="en-GB" sz="1100" dirty="0">
                <a:solidFill>
                  <a:srgbClr val="759239"/>
                </a:solidFill>
              </a:rPr>
              <a:t>Only know name</a:t>
            </a:r>
          </a:p>
        </p:txBody>
      </p:sp>
    </p:spTree>
    <p:extLst>
      <p:ext uri="{BB962C8B-B14F-4D97-AF65-F5344CB8AC3E}">
        <p14:creationId xmlns:p14="http://schemas.microsoft.com/office/powerpoint/2010/main" val="208990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1409107"/>
              </p:ext>
            </p:extLst>
          </p:nvPr>
        </p:nvGraphicFramePr>
        <p:xfrm>
          <a:off x="0" y="0"/>
          <a:ext cx="6858000" cy="5253990"/>
        </p:xfrm>
        <a:graphic>
          <a:graphicData uri="http://schemas.openxmlformats.org/drawingml/2006/table">
            <a:tbl>
              <a:tblPr rtl="1" firstRow="1" bandRow="1">
                <a:tableStyleId>{5C22544A-7EE6-4342-B048-85BDC9FD1C3A}</a:tableStyleId>
              </a:tblPr>
              <a:tblGrid>
                <a:gridCol w="3429000">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tblGrid>
              <a:tr h="345742">
                <a:tc gridSpan="2">
                  <a:txBody>
                    <a:bodyPr/>
                    <a:lstStyle/>
                    <a:p>
                      <a:pPr rtl="1"/>
                      <a:r>
                        <a:rPr lang="en-US" dirty="0"/>
                        <a:t>Hydatidiform Mole </a:t>
                      </a:r>
                      <a:r>
                        <a:rPr lang="en-US" sz="1400" b="0" dirty="0">
                          <a:solidFill>
                            <a:schemeClr val="bg1">
                              <a:lumMod val="65000"/>
                            </a:schemeClr>
                          </a:solidFill>
                        </a:rPr>
                        <a:t>(we have 2 types: complete &amp; </a:t>
                      </a:r>
                      <a:r>
                        <a:rPr lang="en-US" sz="1400" b="0" dirty="0" smtClean="0">
                          <a:solidFill>
                            <a:schemeClr val="bg1">
                              <a:lumMod val="65000"/>
                            </a:schemeClr>
                          </a:solidFill>
                        </a:rPr>
                        <a:t>partial)</a:t>
                      </a:r>
                      <a:r>
                        <a:rPr lang="en-US" sz="1400" b="0" dirty="0" smtClean="0">
                          <a:solidFill>
                            <a:srgbClr val="75923C"/>
                          </a:solidFill>
                        </a:rPr>
                        <a:t>When</a:t>
                      </a:r>
                      <a:r>
                        <a:rPr lang="en-US" sz="1400" b="0" baseline="0" dirty="0" smtClean="0">
                          <a:solidFill>
                            <a:srgbClr val="75923C"/>
                          </a:solidFill>
                        </a:rPr>
                        <a:t> u hear Mole pregnancy that always mean that you have excess genes from the father </a:t>
                      </a:r>
                      <a:endParaRPr lang="ar-SA" b="0" dirty="0">
                        <a:solidFill>
                          <a:schemeClr val="bg1">
                            <a:lumMod val="65000"/>
                          </a:schemeClr>
                        </a:solidFill>
                      </a:endParaRPr>
                    </a:p>
                  </a:txBody>
                  <a:tcPr/>
                </a:tc>
                <a:tc hMerge="1">
                  <a:txBody>
                    <a:bodyPr/>
                    <a:lstStyle/>
                    <a:p>
                      <a:pPr rtl="1"/>
                      <a:endParaRPr lang="ar-SA" dirty="0"/>
                    </a:p>
                  </a:txBody>
                  <a:tcPr/>
                </a:tc>
                <a:extLst>
                  <a:ext uri="{0D108BD9-81ED-4DB2-BD59-A6C34878D82A}">
                    <a16:rowId xmlns:a16="http://schemas.microsoft.com/office/drawing/2014/main" xmlns="" val="10000"/>
                  </a:ext>
                </a:extLst>
              </a:tr>
              <a:tr h="411480">
                <a:tc>
                  <a:txBody>
                    <a:bodyPr/>
                    <a:lstStyle/>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It is an abnormal placenta due to excess of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paternal (from father) genes</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Normally</a:t>
                      </a:r>
                      <a:r>
                        <a:rPr lang="en-US" sz="1200" baseline="0" dirty="0">
                          <a:solidFill>
                            <a:srgbClr val="759239"/>
                          </a:solidFill>
                          <a:latin typeface="Tahoma" panose="020B0604030504040204" pitchFamily="34" charset="0"/>
                          <a:ea typeface="Tahoma" panose="020B0604030504040204" pitchFamily="34" charset="0"/>
                          <a:cs typeface="Tahoma" panose="020B0604030504040204" pitchFamily="34" charset="0"/>
                        </a:rPr>
                        <a:t> half from each parents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What</a:t>
                      </a:r>
                      <a:r>
                        <a:rPr lang="en-US" sz="1600" b="1" baseline="0" dirty="0">
                          <a:latin typeface="Tahoma" panose="020B0604030504040204" pitchFamily="34" charset="0"/>
                          <a:ea typeface="Tahoma" panose="020B0604030504040204" pitchFamily="34" charset="0"/>
                          <a:cs typeface="Tahoma" panose="020B0604030504040204" pitchFamily="34" charset="0"/>
                        </a:rPr>
                        <a:t> is it?</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r h="1565910">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It is caused by abnormal gametogenesis and fertilization.</a:t>
                      </a:r>
                    </a:p>
                    <a:p>
                      <a:pPr marL="171450" indent="-17145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It results in the formation of enlarged and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edematous placental villi, which fill the lumen of the uterus.</a:t>
                      </a:r>
                    </a:p>
                    <a:p>
                      <a:pPr marL="171450" indent="-17145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Passage of tissue fragments, which appear as small grapelike masses, is common.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They become big and increase in number so they start going out of the vagina</a:t>
                      </a:r>
                    </a:p>
                    <a:p>
                      <a:pPr marL="171450" indent="-17145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The serum HCG concentration is markedly elevated, and are rapidly increasing.</a:t>
                      </a: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General information </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2"/>
                  </a:ext>
                </a:extLst>
              </a:tr>
              <a:tr h="1931670">
                <a:tc>
                  <a:txBody>
                    <a:bodyPr/>
                    <a:lstStyle/>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It is the </a:t>
                      </a:r>
                      <a:r>
                        <a:rPr lang="en-US" sz="1200" u="sng" dirty="0">
                          <a:solidFill>
                            <a:srgbClr val="C00000"/>
                          </a:solidFill>
                          <a:latin typeface="Tahoma" panose="020B0604030504040204" pitchFamily="34" charset="0"/>
                          <a:ea typeface="Tahoma" panose="020B0604030504040204" pitchFamily="34" charset="0"/>
                          <a:cs typeface="Tahoma" panose="020B0604030504040204" pitchFamily="34" charset="0"/>
                        </a:rPr>
                        <a:t>most common form</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of gestational trophoblastic disease; occurs in 1/1,000-2,000 pregnancies </a:t>
                      </a:r>
                    </a:p>
                    <a:p>
                      <a:pPr marL="171450" lvl="1" indent="-171450" algn="l">
                        <a:buFont typeface="Arial" panose="020B0604020202020204" pitchFamily="34" charset="0"/>
                        <a:buChar char="•"/>
                        <a:tabLst>
                          <a:tab pos="0" algn="l"/>
                        </a:tabLst>
                      </a:pP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Maternal age</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girls younger than 15 years of age and women over 40 are at higher risk. </a:t>
                      </a:r>
                    </a:p>
                    <a:p>
                      <a:pPr marL="171450" lvl="1" indent="-171450">
                        <a:buFont typeface="Arial" panose="020B0604020202020204" pitchFamily="34" charset="0"/>
                        <a:buChar char="•"/>
                      </a:pPr>
                      <a:r>
                        <a:rPr lang="en-US" sz="1200"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Ethnic background</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incidence higher in Asian women  </a:t>
                      </a:r>
                    </a:p>
                    <a:p>
                      <a:pPr marL="171450" lvl="1" indent="-17145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Women with a prior </a:t>
                      </a:r>
                      <a:r>
                        <a:rPr lang="en-US" sz="1200" dirty="0" err="1">
                          <a:solidFill>
                            <a:schemeClr val="tx1"/>
                          </a:solidFill>
                          <a:latin typeface="Tahoma" panose="020B0604030504040204" pitchFamily="34" charset="0"/>
                          <a:ea typeface="Tahoma" panose="020B0604030504040204" pitchFamily="34" charset="0"/>
                          <a:cs typeface="Tahoma" panose="020B0604030504040204" pitchFamily="34" charset="0"/>
                        </a:rPr>
                        <a:t>hydatidiform</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mole have a 20-fold greater risk of a subsequent molar pregnancy than the general population</a:t>
                      </a:r>
                      <a:endParaRPr lang="en-US" sz="23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Risk</a:t>
                      </a:r>
                      <a:r>
                        <a:rPr lang="en-US" sz="1600" b="1" baseline="0" dirty="0">
                          <a:latin typeface="Tahoma" panose="020B0604030504040204" pitchFamily="34" charset="0"/>
                          <a:ea typeface="Tahoma" panose="020B0604030504040204" pitchFamily="34" charset="0"/>
                          <a:cs typeface="Tahoma" panose="020B0604030504040204" pitchFamily="34" charset="0"/>
                        </a:rPr>
                        <a:t> factors </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3"/>
                  </a:ext>
                </a:extLst>
              </a:tr>
            </a:tbl>
          </a:graphicData>
        </a:graphic>
      </p:graphicFrame>
      <p:sp>
        <p:nvSpPr>
          <p:cNvPr id="2" name="TextBox 1">
            <a:extLst>
              <a:ext uri="{FF2B5EF4-FFF2-40B4-BE49-F238E27FC236}">
                <a16:creationId xmlns:a16="http://schemas.microsoft.com/office/drawing/2014/main" xmlns="" id="{6B21B485-0423-48A1-A978-6DCA47AF3205}"/>
              </a:ext>
            </a:extLst>
          </p:cNvPr>
          <p:cNvSpPr txBox="1"/>
          <p:nvPr/>
        </p:nvSpPr>
        <p:spPr>
          <a:xfrm>
            <a:off x="78792" y="5237672"/>
            <a:ext cx="3429000" cy="3785652"/>
          </a:xfrm>
          <a:prstGeom prst="rect">
            <a:avLst/>
          </a:prstGeom>
          <a:noFill/>
        </p:spPr>
        <p:txBody>
          <a:bodyPr wrap="square" rtlCol="0">
            <a:spAutoFit/>
          </a:bodyPr>
          <a:lstStyle/>
          <a:p>
            <a:r>
              <a:rPr lang="en-GB" sz="1600" dirty="0">
                <a:solidFill>
                  <a:srgbClr val="759239"/>
                </a:solidFill>
              </a:rPr>
              <a:t>Normally during fertilization a sperm (which has 23 Y or X) enters the ovum (which has 23X) and this results in an embryo of 46 XX or XY which has genes both maternal (from mother) and paternal (from father). In a </a:t>
            </a:r>
            <a:r>
              <a:rPr lang="en-GB" sz="1600" dirty="0" err="1">
                <a:solidFill>
                  <a:srgbClr val="759239"/>
                </a:solidFill>
              </a:rPr>
              <a:t>hydatiform</a:t>
            </a:r>
            <a:r>
              <a:rPr lang="en-GB" sz="1600" dirty="0">
                <a:solidFill>
                  <a:srgbClr val="759239"/>
                </a:solidFill>
              </a:rPr>
              <a:t> mole the fertilization is NOT normal. Either all the gene are coming from the father (complete) or most of it from the father and only some from the mother (partial), this is </a:t>
            </a:r>
            <a:r>
              <a:rPr lang="en-GB" sz="1600" b="1" dirty="0">
                <a:solidFill>
                  <a:srgbClr val="759239"/>
                </a:solidFill>
              </a:rPr>
              <a:t>abnormal</a:t>
            </a:r>
            <a:r>
              <a:rPr lang="en-GB" sz="1600" dirty="0">
                <a:solidFill>
                  <a:srgbClr val="759239"/>
                </a:solidFill>
              </a:rPr>
              <a:t> . In the complete mole it is all paternal so there will be NO </a:t>
            </a:r>
            <a:r>
              <a:rPr lang="en-GB" sz="1600" dirty="0" err="1">
                <a:solidFill>
                  <a:srgbClr val="759239"/>
                </a:solidFill>
              </a:rPr>
              <a:t>fetus</a:t>
            </a:r>
            <a:r>
              <a:rPr lang="en-GB" sz="1600" dirty="0">
                <a:solidFill>
                  <a:srgbClr val="759239"/>
                </a:solidFill>
              </a:rPr>
              <a:t>. But if there is some maternal genes an embryo may be formed but will die early on.</a:t>
            </a:r>
          </a:p>
        </p:txBody>
      </p:sp>
      <p:pic>
        <p:nvPicPr>
          <p:cNvPr id="3" name="Picture 2">
            <a:extLst>
              <a:ext uri="{FF2B5EF4-FFF2-40B4-BE49-F238E27FC236}">
                <a16:creationId xmlns:a16="http://schemas.microsoft.com/office/drawing/2014/main" xmlns="" id="{CD1850D6-E41E-42F0-B294-1E78F4850329}"/>
              </a:ext>
            </a:extLst>
          </p:cNvPr>
          <p:cNvPicPr>
            <a:picLocks noChangeAspect="1"/>
          </p:cNvPicPr>
          <p:nvPr/>
        </p:nvPicPr>
        <p:blipFill rotWithShape="1">
          <a:blip r:embed="rId2"/>
          <a:srcRect l="25185" t="48730" r="20000" b="24979"/>
          <a:stretch/>
        </p:blipFill>
        <p:spPr>
          <a:xfrm>
            <a:off x="3554625" y="5253990"/>
            <a:ext cx="3224583" cy="890853"/>
          </a:xfrm>
          <a:prstGeom prst="rect">
            <a:avLst/>
          </a:prstGeom>
        </p:spPr>
      </p:pic>
      <p:pic>
        <p:nvPicPr>
          <p:cNvPr id="8" name="Picture 7">
            <a:extLst>
              <a:ext uri="{FF2B5EF4-FFF2-40B4-BE49-F238E27FC236}">
                <a16:creationId xmlns:a16="http://schemas.microsoft.com/office/drawing/2014/main" xmlns="" id="{73C23AB9-17BE-4236-872A-39FCA8EA9752}"/>
              </a:ext>
            </a:extLst>
          </p:cNvPr>
          <p:cNvPicPr>
            <a:picLocks noChangeAspect="1"/>
          </p:cNvPicPr>
          <p:nvPr/>
        </p:nvPicPr>
        <p:blipFill rotWithShape="1">
          <a:blip r:embed="rId3">
            <a:extLst>
              <a:ext uri="{28A0092B-C50C-407E-A947-70E740481C1C}">
                <a14:useLocalDpi xmlns:a14="http://schemas.microsoft.com/office/drawing/2010/main" val="0"/>
              </a:ext>
            </a:extLst>
          </a:blip>
          <a:srcRect t="465" r="-563" b="-1"/>
          <a:stretch/>
        </p:blipFill>
        <p:spPr>
          <a:xfrm>
            <a:off x="3633417" y="6209717"/>
            <a:ext cx="3145791" cy="2892553"/>
          </a:xfrm>
          <a:prstGeom prst="rect">
            <a:avLst/>
          </a:prstGeom>
        </p:spPr>
      </p:pic>
    </p:spTree>
    <p:extLst>
      <p:ext uri="{BB962C8B-B14F-4D97-AF65-F5344CB8AC3E}">
        <p14:creationId xmlns:p14="http://schemas.microsoft.com/office/powerpoint/2010/main" val="1202431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39049147"/>
              </p:ext>
            </p:extLst>
          </p:nvPr>
        </p:nvGraphicFramePr>
        <p:xfrm>
          <a:off x="0" y="-1"/>
          <a:ext cx="6858000" cy="9092381"/>
        </p:xfrm>
        <a:graphic>
          <a:graphicData uri="http://schemas.openxmlformats.org/drawingml/2006/table">
            <a:tbl>
              <a:tblPr rtl="1" firstRow="1" bandRow="1">
                <a:tableStyleId>{5C22544A-7EE6-4342-B048-85BDC9FD1C3A}</a:tableStyleId>
              </a:tblPr>
              <a:tblGrid>
                <a:gridCol w="4008922">
                  <a:extLst>
                    <a:ext uri="{9D8B030D-6E8A-4147-A177-3AD203B41FA5}">
                      <a16:colId xmlns:a16="http://schemas.microsoft.com/office/drawing/2014/main" xmlns="" val="20000"/>
                    </a:ext>
                  </a:extLst>
                </a:gridCol>
                <a:gridCol w="2849078">
                  <a:extLst>
                    <a:ext uri="{9D8B030D-6E8A-4147-A177-3AD203B41FA5}">
                      <a16:colId xmlns:a16="http://schemas.microsoft.com/office/drawing/2014/main" xmlns="" val="20001"/>
                    </a:ext>
                  </a:extLst>
                </a:gridCol>
              </a:tblGrid>
              <a:tr h="369444">
                <a:tc gridSpan="2">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Complete </a:t>
                      </a:r>
                      <a:r>
                        <a:rPr lang="en-US" sz="1800" dirty="0" err="1">
                          <a:solidFill>
                            <a:schemeClr val="bg1"/>
                          </a:solidFill>
                          <a:latin typeface="Tahoma" panose="020B0604030504040204" pitchFamily="34" charset="0"/>
                          <a:ea typeface="Tahoma" panose="020B0604030504040204" pitchFamily="34" charset="0"/>
                          <a:cs typeface="Tahoma" panose="020B0604030504040204" pitchFamily="34" charset="0"/>
                        </a:rPr>
                        <a:t>hydatidiform</a:t>
                      </a: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t> mole</a:t>
                      </a:r>
                    </a:p>
                  </a:txBody>
                  <a:tcPr/>
                </a:tc>
                <a:tc hMerge="1">
                  <a:txBody>
                    <a:bodyPr/>
                    <a:lstStyle/>
                    <a:p>
                      <a:pPr rtl="1"/>
                      <a:endParaRPr lang="ar-SA" dirty="0"/>
                    </a:p>
                  </a:txBody>
                  <a:tcPr/>
                </a:tc>
                <a:extLst>
                  <a:ext uri="{0D108BD9-81ED-4DB2-BD59-A6C34878D82A}">
                    <a16:rowId xmlns:a16="http://schemas.microsoft.com/office/drawing/2014/main" xmlns="" val="10000"/>
                  </a:ext>
                </a:extLst>
              </a:tr>
              <a:tr h="1510025">
                <a:tc>
                  <a:txBody>
                    <a:bodyPr/>
                    <a:lstStyle/>
                    <a:p>
                      <a:pPr marL="171450" indent="-171450" algn="l" rtl="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It is a genetically abnormal placenta with hyperplastic trophoblasts,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without fetus or embryo</a:t>
                      </a:r>
                    </a:p>
                    <a:p>
                      <a:pPr marL="171450" indent="-171450" algn="l" rtl="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Complete mole results from fertilization of an empty ovum that lacks maternal DNA </a:t>
                      </a:r>
                      <a:r>
                        <a:rPr lang="ar-SA" sz="1100" dirty="0">
                          <a:latin typeface="Tahoma" panose="020B0604030504040204" pitchFamily="34" charset="0"/>
                          <a:ea typeface="Tahoma" panose="020B0604030504040204" pitchFamily="34" charset="0"/>
                          <a:cs typeface="Tahoma" panose="020B0604030504040204" pitchFamily="34" charset="0"/>
                        </a:rPr>
                        <a:t> &lt;&lt;</a:t>
                      </a:r>
                      <a:r>
                        <a:rPr lang="en-US" sz="11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as a result</a:t>
                      </a:r>
                      <a:r>
                        <a:rPr lang="en-US" sz="1100" dirty="0">
                          <a:latin typeface="Tahoma" panose="020B0604030504040204" pitchFamily="34" charset="0"/>
                          <a:ea typeface="Tahoma" panose="020B0604030504040204" pitchFamily="34" charset="0"/>
                          <a:cs typeface="Tahoma" panose="020B0604030504040204" pitchFamily="34" charset="0"/>
                        </a:rPr>
                        <a:t> all chromosomal material is derived from the sperm.</a:t>
                      </a:r>
                      <a:r>
                        <a:rPr lang="en-US" sz="1100"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171450" indent="-171450" algn="l" rtl="0">
                        <a:buFont typeface="Arial" panose="020B0604020202020204" pitchFamily="34" charset="0"/>
                        <a:buChar char="•"/>
                      </a:pPr>
                      <a:r>
                        <a:rPr lang="en-US" sz="1100" dirty="0">
                          <a:solidFill>
                            <a:srgbClr val="C00000"/>
                          </a:solidFill>
                          <a:latin typeface="Tahoma" panose="020B0604030504040204" pitchFamily="34" charset="0"/>
                          <a:ea typeface="Tahoma" panose="020B0604030504040204" pitchFamily="34" charset="0"/>
                          <a:cs typeface="Tahoma" panose="020B0604030504040204" pitchFamily="34" charset="0"/>
                        </a:rPr>
                        <a:t>There is complete lack of maternal chromosomes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ahoma" panose="020B0604030504040204" pitchFamily="34" charset="0"/>
                          <a:ea typeface="Tahoma" panose="020B0604030504040204" pitchFamily="34" charset="0"/>
                          <a:cs typeface="Tahoma" panose="020B0604030504040204" pitchFamily="34" charset="0"/>
                        </a:rPr>
                        <a:t>All the chromosomes come from the male/paternal side i.e</a:t>
                      </a:r>
                      <a:r>
                        <a:rPr lang="en-US" sz="11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100" dirty="0">
                          <a:solidFill>
                            <a:srgbClr val="C00000"/>
                          </a:solidFill>
                          <a:latin typeface="Tahoma" panose="020B0604030504040204" pitchFamily="34" charset="0"/>
                          <a:ea typeface="Tahoma" panose="020B0604030504040204" pitchFamily="34" charset="0"/>
                          <a:cs typeface="Tahoma" panose="020B0604030504040204" pitchFamily="34" charset="0"/>
                        </a:rPr>
                        <a:t>it is an androgenetic pregnancy with </a:t>
                      </a:r>
                      <a:r>
                        <a:rPr lang="en-US" sz="1100" u="sng" dirty="0">
                          <a:solidFill>
                            <a:srgbClr val="C00000"/>
                          </a:solidFill>
                          <a:latin typeface="Tahoma" panose="020B0604030504040204" pitchFamily="34" charset="0"/>
                          <a:ea typeface="Tahoma" panose="020B0604030504040204" pitchFamily="34" charset="0"/>
                          <a:cs typeface="Tahoma" panose="020B0604030504040204" pitchFamily="34" charset="0"/>
                        </a:rPr>
                        <a:t>no maternal</a:t>
                      </a:r>
                      <a:r>
                        <a:rPr lang="en-US" sz="1100" dirty="0">
                          <a:solidFill>
                            <a:srgbClr val="C00000"/>
                          </a:solidFill>
                          <a:latin typeface="Tahoma" panose="020B0604030504040204" pitchFamily="34" charset="0"/>
                          <a:ea typeface="Tahoma" panose="020B0604030504040204" pitchFamily="34" charset="0"/>
                          <a:cs typeface="Tahoma" panose="020B0604030504040204" pitchFamily="34" charset="0"/>
                        </a:rPr>
                        <a:t> DNA.</a:t>
                      </a:r>
                    </a:p>
                  </a:txBody>
                  <a:tcPr/>
                </a:tc>
                <a:tc>
                  <a:txBody>
                    <a:bodyPr/>
                    <a:lstStyle/>
                    <a:p>
                      <a:pPr rtl="1"/>
                      <a:r>
                        <a:rPr lang="en-US" sz="1600" b="1" kern="1200" dirty="0">
                          <a:solidFill>
                            <a:schemeClr val="dk1"/>
                          </a:solidFill>
                          <a:latin typeface="Tahoma" panose="020B0604030504040204" pitchFamily="34" charset="0"/>
                          <a:ea typeface="Tahoma" panose="020B0604030504040204" pitchFamily="34" charset="0"/>
                          <a:cs typeface="Tahoma" panose="020B0604030504040204" pitchFamily="34" charset="0"/>
                        </a:rPr>
                        <a:t>What is it?</a:t>
                      </a:r>
                      <a:endParaRPr lang="ar-SA" sz="1600" b="1"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613094346"/>
                  </a:ext>
                </a:extLst>
              </a:tr>
              <a:tr h="1954977">
                <a:tc>
                  <a:txBody>
                    <a:bodyPr/>
                    <a:lstStyle/>
                    <a:p>
                      <a:pPr marL="171450" indent="-171450" algn="l" rtl="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fast rate of abdominal swelling (due to rapid increase in uterine size) that might </a:t>
                      </a:r>
                      <a:r>
                        <a:rPr lang="en-US" sz="1100" dirty="0">
                          <a:solidFill>
                            <a:srgbClr val="C00000"/>
                          </a:solidFill>
                          <a:latin typeface="Tahoma" panose="020B0604030504040204" pitchFamily="34" charset="0"/>
                          <a:ea typeface="Tahoma" panose="020B0604030504040204" pitchFamily="34" charset="0"/>
                          <a:cs typeface="Tahoma" panose="020B0604030504040204" pitchFamily="34" charset="0"/>
                        </a:rPr>
                        <a:t>thought as a normal pregnancy </a:t>
                      </a:r>
                      <a:r>
                        <a:rPr lang="en-US" sz="1100" dirty="0">
                          <a:latin typeface="Tahoma" panose="020B0604030504040204" pitchFamily="34" charset="0"/>
                          <a:ea typeface="Tahoma" panose="020B0604030504040204" pitchFamily="34" charset="0"/>
                          <a:cs typeface="Tahoma" panose="020B0604030504040204" pitchFamily="34" charset="0"/>
                        </a:rPr>
                        <a:t>but the uterus is</a:t>
                      </a:r>
                      <a:r>
                        <a:rPr lang="en-US" sz="1100" baseline="0" dirty="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disproportionately large for that stage of pregnancy. </a:t>
                      </a:r>
                      <a:r>
                        <a:rPr lang="en-US" sz="1100" dirty="0">
                          <a:solidFill>
                            <a:srgbClr val="759239"/>
                          </a:solidFill>
                          <a:latin typeface="Tahoma" panose="020B0604030504040204" pitchFamily="34" charset="0"/>
                          <a:ea typeface="Tahoma" panose="020B0604030504040204" pitchFamily="34" charset="0"/>
                          <a:cs typeface="Tahoma" panose="020B0604030504040204" pitchFamily="34" charset="0"/>
                        </a:rPr>
                        <a:t>For example at week 5 the baby should be a certain size, but here its going to be bigger. </a:t>
                      </a:r>
                    </a:p>
                    <a:p>
                      <a:pPr marL="171450" indent="-171450" algn="l" rtl="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patient has some vaginal bleeding, severe nausea ,vomiting and also</a:t>
                      </a:r>
                      <a:r>
                        <a:rPr lang="en-US" sz="1100" baseline="0" dirty="0">
                          <a:latin typeface="Tahoma" panose="020B0604030504040204" pitchFamily="34" charset="0"/>
                          <a:ea typeface="Tahoma" panose="020B0604030504040204" pitchFamily="34" charset="0"/>
                          <a:cs typeface="Tahoma" panose="020B0604030504040204" pitchFamily="34" charset="0"/>
                        </a:rPr>
                        <a:t> </a:t>
                      </a:r>
                      <a:r>
                        <a:rPr lang="en-US" sz="1100" dirty="0">
                          <a:solidFill>
                            <a:srgbClr val="C00000"/>
                          </a:solidFill>
                          <a:latin typeface="Tahoma" panose="020B0604030504040204" pitchFamily="34" charset="0"/>
                          <a:ea typeface="Tahoma" panose="020B0604030504040204" pitchFamily="34" charset="0"/>
                          <a:cs typeface="Tahoma" panose="020B0604030504040204" pitchFamily="34" charset="0"/>
                        </a:rPr>
                        <a:t>HCG levels are elevated</a:t>
                      </a:r>
                      <a:r>
                        <a:rPr lang="en-US" sz="1100" dirty="0">
                          <a:latin typeface="Tahoma" panose="020B0604030504040204" pitchFamily="34" charset="0"/>
                          <a:ea typeface="Tahoma" panose="020B0604030504040204" pitchFamily="34" charset="0"/>
                          <a:cs typeface="Tahoma" panose="020B0604030504040204" pitchFamily="34"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Tahoma" panose="020B0604030504040204" pitchFamily="34" charset="0"/>
                          <a:ea typeface="Tahoma" panose="020B0604030504040204" pitchFamily="34" charset="0"/>
                          <a:cs typeface="Tahoma" panose="020B0604030504040204" pitchFamily="34" charset="0"/>
                        </a:rPr>
                        <a:t>Uterus is distended and filled with swollen/large villi with prominent  trophoblastic cell proliferation</a:t>
                      </a:r>
                      <a:r>
                        <a:rPr lang="en-US" sz="11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100" b="1" dirty="0">
                          <a:solidFill>
                            <a:srgbClr val="C00000"/>
                          </a:solidFill>
                          <a:latin typeface="Tahoma" panose="020B0604030504040204" pitchFamily="34" charset="0"/>
                          <a:ea typeface="Tahoma" panose="020B0604030504040204" pitchFamily="34" charset="0"/>
                          <a:cs typeface="Tahoma" panose="020B0604030504040204" pitchFamily="34" charset="0"/>
                        </a:rPr>
                        <a:t>No </a:t>
                      </a:r>
                      <a:r>
                        <a:rPr lang="en-US" sz="1100" dirty="0">
                          <a:solidFill>
                            <a:srgbClr val="C00000"/>
                          </a:solidFill>
                          <a:latin typeface="Tahoma" panose="020B0604030504040204" pitchFamily="34" charset="0"/>
                          <a:ea typeface="Tahoma" panose="020B0604030504040204" pitchFamily="34" charset="0"/>
                          <a:cs typeface="Tahoma" panose="020B0604030504040204" pitchFamily="34" charset="0"/>
                        </a:rPr>
                        <a:t>embryo, or fetal tissue is present. Grossly it looks like a bunch of grapes</a:t>
                      </a:r>
                      <a:r>
                        <a:rPr lang="en-US" sz="1100" dirty="0">
                          <a:solidFill>
                            <a:srgbClr val="C00000"/>
                          </a:solidFill>
                        </a:rPr>
                        <a:t>.</a:t>
                      </a: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Symptoms </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285170717"/>
                  </a:ext>
                </a:extLst>
              </a:tr>
              <a:tr h="1939583">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90% of complete moles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are </a:t>
                      </a:r>
                      <a:r>
                        <a:rPr lang="en-US" sz="1200" b="1" dirty="0">
                          <a:solidFill>
                            <a:srgbClr val="C00000"/>
                          </a:solidFill>
                          <a:latin typeface="Tahoma" panose="020B0604030504040204" pitchFamily="34" charset="0"/>
                          <a:ea typeface="Tahoma" panose="020B0604030504040204" pitchFamily="34" charset="0"/>
                          <a:cs typeface="Tahoma" panose="020B0604030504040204" pitchFamily="34" charset="0"/>
                        </a:rPr>
                        <a:t>46 XX </a:t>
                      </a:r>
                      <a:r>
                        <a:rPr lang="en-US" sz="1200" b="0" dirty="0">
                          <a:solidFill>
                            <a:srgbClr val="759239"/>
                          </a:solidFill>
                          <a:latin typeface="Tahoma" panose="020B0604030504040204" pitchFamily="34" charset="0"/>
                          <a:ea typeface="Tahoma" panose="020B0604030504040204" pitchFamily="34" charset="0"/>
                          <a:cs typeface="Tahoma" panose="020B0604030504040204" pitchFamily="34" charset="0"/>
                        </a:rPr>
                        <a:t>(the genetic profile is important)</a:t>
                      </a: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arising from duplication of the chromosomes of a haploid sperm after fertilization of an empty ovum</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.(a single sperm of 23 chromosomes)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panose="020B0604030504040204" pitchFamily="34" charset="0"/>
                          <a:ea typeface="Tahoma" panose="020B0604030504040204" pitchFamily="34" charset="0"/>
                          <a:cs typeface="Tahoma" panose="020B0604030504040204" pitchFamily="34" charset="0"/>
                        </a:rPr>
                        <a:t>10% of cases are 46 XY as a result of fertilization of an empty ovum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by 2 sperm (</a:t>
                      </a:r>
                      <a:r>
                        <a:rPr lang="en-US" sz="1200" dirty="0" err="1">
                          <a:solidFill>
                            <a:srgbClr val="C00000"/>
                          </a:solidFill>
                          <a:latin typeface="Tahoma" panose="020B0604030504040204" pitchFamily="34" charset="0"/>
                          <a:ea typeface="Tahoma" panose="020B0604030504040204" pitchFamily="34" charset="0"/>
                          <a:cs typeface="Tahoma" panose="020B0604030504040204" pitchFamily="34" charset="0"/>
                        </a:rPr>
                        <a:t>dispermy</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There will be no 46YY</a:t>
                      </a:r>
                      <a:r>
                        <a:rPr lang="en-US" sz="1200" baseline="0" dirty="0">
                          <a:solidFill>
                            <a:srgbClr val="759239"/>
                          </a:solidFill>
                          <a:latin typeface="Tahoma" panose="020B0604030504040204" pitchFamily="34" charset="0"/>
                          <a:ea typeface="Tahoma" panose="020B0604030504040204" pitchFamily="34" charset="0"/>
                          <a:cs typeface="Tahoma" panose="020B0604030504040204" pitchFamily="34" charset="0"/>
                        </a:rPr>
                        <a:t> because the cell won’t </a:t>
                      </a:r>
                      <a:r>
                        <a:rPr lang="en-US" sz="1200" baseline="0" dirty="0" smtClean="0">
                          <a:solidFill>
                            <a:srgbClr val="759239"/>
                          </a:solidFill>
                          <a:latin typeface="Tahoma" panose="020B0604030504040204" pitchFamily="34" charset="0"/>
                          <a:ea typeface="Tahoma" panose="020B0604030504040204" pitchFamily="34" charset="0"/>
                          <a:cs typeface="Tahoma" panose="020B0604030504040204" pitchFamily="34" charset="0"/>
                        </a:rPr>
                        <a:t>be functioning</a:t>
                      </a:r>
                      <a:endParaRPr lang="en-US" sz="1200" baseline="0" dirty="0">
                        <a:solidFill>
                          <a:srgbClr val="759239"/>
                        </a:solidFill>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solidFill>
                          <a:srgbClr val="759239"/>
                        </a:solidFill>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solidFill>
                          <a:srgbClr val="759239"/>
                        </a:solidFill>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solidFill>
                          <a:srgbClr val="759239"/>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Fertilization of Complete mole </a:t>
                      </a:r>
                      <a:endParaRPr lang="ar-SA"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r h="799426">
                <a:tc>
                  <a:txBody>
                    <a:bodyPr/>
                    <a:lstStyle/>
                    <a:p>
                      <a:pPr marL="281178" indent="-171450" fontAlgn="auto">
                        <a:spcAft>
                          <a:spcPts val="0"/>
                        </a:spcAft>
                        <a:buFont typeface="Arial" panose="020B0604020202020204" pitchFamily="34" charset="0"/>
                        <a:buChar char="•"/>
                        <a:defRPr/>
                      </a:pPr>
                      <a:r>
                        <a:rPr lang="en-US" sz="1200" b="1" dirty="0">
                          <a:latin typeface="Tahoma" panose="020B0604030504040204" pitchFamily="34" charset="0"/>
                          <a:ea typeface="Tahoma" panose="020B0604030504040204" pitchFamily="34" charset="0"/>
                          <a:cs typeface="Tahoma" panose="020B0604030504040204" pitchFamily="34" charset="0"/>
                        </a:rPr>
                        <a:t>Ultrasound: </a:t>
                      </a:r>
                      <a:r>
                        <a:rPr lang="en-US" sz="1200" dirty="0">
                          <a:latin typeface="Tahoma" panose="020B0604030504040204" pitchFamily="34" charset="0"/>
                          <a:ea typeface="Tahoma" panose="020B0604030504040204" pitchFamily="34" charset="0"/>
                          <a:cs typeface="Tahoma" panose="020B0604030504040204" pitchFamily="34" charset="0"/>
                        </a:rPr>
                        <a:t>will show a “cluster of grapes” appearance or a “</a:t>
                      </a: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snowstorm</a:t>
                      </a:r>
                      <a:r>
                        <a:rPr lang="en-US" sz="1200" dirty="0">
                          <a:latin typeface="Tahoma" panose="020B0604030504040204" pitchFamily="34" charset="0"/>
                          <a:ea typeface="Tahoma" panose="020B0604030504040204" pitchFamily="34" charset="0"/>
                          <a:cs typeface="Tahoma" panose="020B0604030504040204" pitchFamily="34" charset="0"/>
                        </a:rPr>
                        <a:t>” appearance, signifying an abnormal placenta. </a:t>
                      </a:r>
                    </a:p>
                  </a:txBody>
                  <a:tcPr/>
                </a:tc>
                <a:tc>
                  <a:txBody>
                    <a:bodyPr/>
                    <a:lstStyle/>
                    <a:p>
                      <a:pPr rtl="1"/>
                      <a:r>
                        <a:rPr lang="en-US" sz="1600" b="1" kern="1200" dirty="0">
                          <a:solidFill>
                            <a:schemeClr val="tx1"/>
                          </a:solidFill>
                          <a:latin typeface="Tahoma" panose="020B0604030504040204" pitchFamily="34" charset="0"/>
                          <a:ea typeface="Tahoma" panose="020B0604030504040204" pitchFamily="34" charset="0"/>
                          <a:cs typeface="Tahoma" panose="020B0604030504040204" pitchFamily="34" charset="0"/>
                        </a:rPr>
                        <a:t>Imaging </a:t>
                      </a:r>
                      <a:endParaRPr lang="ar-SA" sz="16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2"/>
                  </a:ext>
                </a:extLst>
              </a:tr>
              <a:tr h="831250">
                <a:tc>
                  <a:txBody>
                    <a:bodyPr/>
                    <a:lstStyle/>
                    <a:p>
                      <a:pPr marL="281178" indent="-171450">
                        <a:buFont typeface="Arial" panose="020B0604020202020204" pitchFamily="34" charset="0"/>
                        <a:buChar char="•"/>
                        <a:defRPr/>
                      </a:pPr>
                      <a:r>
                        <a:rPr lang="en-US" sz="1200" dirty="0">
                          <a:latin typeface="Tahoma" panose="020B0604030504040204" pitchFamily="34" charset="0"/>
                          <a:ea typeface="Tahoma" panose="020B0604030504040204" pitchFamily="34" charset="0"/>
                          <a:cs typeface="Tahoma" panose="020B0604030504040204" pitchFamily="34" charset="0"/>
                        </a:rPr>
                        <a:t>Evacuation of uterus by curettage </a:t>
                      </a:r>
                      <a:r>
                        <a:rPr lang="en-US" sz="1200" dirty="0">
                          <a:solidFill>
                            <a:srgbClr val="759239"/>
                          </a:solidFill>
                          <a:latin typeface="Tahoma" panose="020B0604030504040204" pitchFamily="34" charset="0"/>
                          <a:ea typeface="Tahoma" panose="020B0604030504040204" pitchFamily="34" charset="0"/>
                          <a:cs typeface="Tahoma" panose="020B0604030504040204" pitchFamily="34" charset="0"/>
                        </a:rPr>
                        <a:t>(completely clean the inside of the uterus)</a:t>
                      </a:r>
                      <a:r>
                        <a:rPr lang="en-US" sz="1200" dirty="0">
                          <a:latin typeface="Tahoma" panose="020B0604030504040204" pitchFamily="34" charset="0"/>
                          <a:ea typeface="Tahoma" panose="020B0604030504040204" pitchFamily="34" charset="0"/>
                          <a:cs typeface="Tahoma" panose="020B0604030504040204" pitchFamily="34" charset="0"/>
                        </a:rPr>
                        <a:t> and sometimes chemotherapy. With appropriate therapy cure rate is very high.</a:t>
                      </a:r>
                    </a:p>
                  </a:txBody>
                  <a:tcPr/>
                </a:tc>
                <a:tc>
                  <a:txBody>
                    <a:bodyPr/>
                    <a:lstStyle/>
                    <a:p>
                      <a:pPr rtl="1"/>
                      <a:r>
                        <a:rPr lang="en-US" sz="1600" b="1" kern="1200" dirty="0">
                          <a:solidFill>
                            <a:schemeClr val="tx1"/>
                          </a:solidFill>
                          <a:latin typeface="Tahoma" panose="020B0604030504040204" pitchFamily="34" charset="0"/>
                          <a:ea typeface="Tahoma" panose="020B0604030504040204" pitchFamily="34" charset="0"/>
                          <a:cs typeface="Tahoma" panose="020B0604030504040204" pitchFamily="34" charset="0"/>
                        </a:rPr>
                        <a:t>Treatment</a:t>
                      </a:r>
                      <a:endParaRPr lang="ar-SA" sz="16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3"/>
                  </a:ext>
                </a:extLst>
              </a:tr>
              <a:tr h="1687676">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C00000"/>
                          </a:solidFill>
                          <a:latin typeface="Tahoma" panose="020B0604030504040204" pitchFamily="34" charset="0"/>
                          <a:ea typeface="Tahoma" panose="020B0604030504040204" pitchFamily="34" charset="0"/>
                          <a:cs typeface="Tahoma" panose="020B0604030504040204" pitchFamily="34" charset="0"/>
                        </a:rPr>
                        <a:t>The most important complication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is the development of </a:t>
                      </a:r>
                      <a:r>
                        <a:rPr lang="en-US" sz="1200" dirty="0" err="1">
                          <a:solidFill>
                            <a:srgbClr val="C00000"/>
                          </a:solidFill>
                          <a:latin typeface="Tahoma" panose="020B0604030504040204" pitchFamily="34" charset="0"/>
                          <a:ea typeface="Tahoma" panose="020B0604030504040204" pitchFamily="34" charset="0"/>
                          <a:cs typeface="Tahoma" panose="020B0604030504040204" pitchFamily="34" charset="0"/>
                        </a:rPr>
                        <a:t>choriocarcinoma</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which occurs in about 2% of patients after the mole has been evacuated.</a:t>
                      </a:r>
                    </a:p>
                    <a:p>
                      <a:pPr marL="171450" indent="-171450" algn="l" rtl="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uterine hemorrhage.</a:t>
                      </a:r>
                    </a:p>
                    <a:p>
                      <a:pPr marL="171450" indent="-171450" algn="l" rtl="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uterine perforation.</a:t>
                      </a:r>
                    </a:p>
                    <a:p>
                      <a:pPr marL="171450" indent="-171450" algn="l" rtl="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trophoblastic embolism. </a:t>
                      </a:r>
                    </a:p>
                    <a:p>
                      <a:pPr marL="171450" indent="-171450" algn="l" rtl="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infection.</a:t>
                      </a:r>
                    </a:p>
                    <a:p>
                      <a:pPr marL="171450" indent="-171450" algn="l" rtl="0">
                        <a:buFont typeface="Arial" panose="020B0604020202020204" pitchFamily="34" charset="0"/>
                        <a:buChar char="•"/>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Few patients develop an invasive mole.</a:t>
                      </a:r>
                      <a:endParaRPr lang="ar-SA" sz="12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b="1" kern="1200" dirty="0">
                          <a:solidFill>
                            <a:schemeClr val="tx1"/>
                          </a:solidFill>
                          <a:latin typeface="Tahoma" panose="020B0604030504040204" pitchFamily="34" charset="0"/>
                          <a:ea typeface="Tahoma" panose="020B0604030504040204" pitchFamily="34" charset="0"/>
                          <a:cs typeface="Tahoma" panose="020B0604030504040204" pitchFamily="34" charset="0"/>
                        </a:rPr>
                        <a:t>Complications</a:t>
                      </a:r>
                      <a:endParaRPr lang="ar-SA" sz="16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4"/>
                  </a:ext>
                </a:extLst>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63" b="40640"/>
          <a:stretch/>
        </p:blipFill>
        <p:spPr>
          <a:xfrm>
            <a:off x="762001" y="4115321"/>
            <a:ext cx="1882122" cy="940578"/>
          </a:xfrm>
          <a:prstGeom prst="rect">
            <a:avLst/>
          </a:prstGeom>
        </p:spPr>
      </p:pic>
      <p:cxnSp>
        <p:nvCxnSpPr>
          <p:cNvPr id="7" name="Straight Arrow Connector 6"/>
          <p:cNvCxnSpPr>
            <a:cxnSpLocks/>
          </p:cNvCxnSpPr>
          <p:nvPr/>
        </p:nvCxnSpPr>
        <p:spPr>
          <a:xfrm flipH="1">
            <a:off x="2514602" y="3977755"/>
            <a:ext cx="431798" cy="2751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p:cNvCxnSpPr>
          <p:nvPr/>
        </p:nvCxnSpPr>
        <p:spPr>
          <a:xfrm flipH="1">
            <a:off x="2514602" y="4773108"/>
            <a:ext cx="49106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cstate="print"/>
          <a:stretch>
            <a:fillRect/>
          </a:stretch>
        </p:blipFill>
        <p:spPr>
          <a:xfrm>
            <a:off x="1467941" y="5820247"/>
            <a:ext cx="1214282" cy="639101"/>
          </a:xfrm>
          <a:prstGeom prst="rect">
            <a:avLst/>
          </a:prstGeom>
        </p:spPr>
      </p:pic>
      <p:sp>
        <p:nvSpPr>
          <p:cNvPr id="11" name="Rectangle 10">
            <a:extLst>
              <a:ext uri="{FF2B5EF4-FFF2-40B4-BE49-F238E27FC236}">
                <a16:creationId xmlns:a16="http://schemas.microsoft.com/office/drawing/2014/main" xmlns="" id="{8C4E705C-18CA-4787-A240-2A21CB22B34E}"/>
              </a:ext>
            </a:extLst>
          </p:cNvPr>
          <p:cNvSpPr/>
          <p:nvPr/>
        </p:nvSpPr>
        <p:spPr>
          <a:xfrm>
            <a:off x="0" y="5085387"/>
            <a:ext cx="6798733" cy="600164"/>
          </a:xfrm>
          <a:prstGeom prst="rect">
            <a:avLst/>
          </a:prstGeom>
        </p:spPr>
        <p:txBody>
          <a:bodyPr wrap="square">
            <a:spAutoFit/>
          </a:bodyPr>
          <a:lstStyle/>
          <a:p>
            <a:pPr lvl="0">
              <a:defRPr/>
            </a:pPr>
            <a:r>
              <a:rPr lang="en-US" sz="1100" dirty="0">
                <a:solidFill>
                  <a:srgbClr val="759239"/>
                </a:solidFill>
                <a:latin typeface="Tahoma" panose="020B0604030504040204" pitchFamily="34" charset="0"/>
                <a:ea typeface="Tahoma" panose="020B0604030504040204" pitchFamily="34" charset="0"/>
                <a:cs typeface="Tahoma" panose="020B0604030504040204" pitchFamily="34" charset="0"/>
              </a:rPr>
              <a:t>There are 3 possible scenarios:</a:t>
            </a:r>
          </a:p>
          <a:p>
            <a:pPr marL="171450" lvl="0" indent="-171450">
              <a:buFont typeface="Arial" panose="020B0604020202020204" pitchFamily="34" charset="0"/>
              <a:buChar char="•"/>
              <a:defRPr/>
            </a:pPr>
            <a:r>
              <a:rPr lang="en-US" sz="1100" dirty="0">
                <a:solidFill>
                  <a:srgbClr val="759239"/>
                </a:solidFill>
                <a:latin typeface="Tahoma" panose="020B0604030504040204" pitchFamily="34" charset="0"/>
                <a:ea typeface="Tahoma" panose="020B0604030504040204" pitchFamily="34" charset="0"/>
                <a:cs typeface="Tahoma" panose="020B0604030504040204" pitchFamily="34" charset="0"/>
              </a:rPr>
              <a:t>The ovum is empty and </a:t>
            </a:r>
            <a:r>
              <a:rPr lang="en-US" sz="1100" b="1" dirty="0">
                <a:solidFill>
                  <a:srgbClr val="759239"/>
                </a:solidFill>
                <a:latin typeface="Tahoma" panose="020B0604030504040204" pitchFamily="34" charset="0"/>
                <a:ea typeface="Tahoma" panose="020B0604030504040204" pitchFamily="34" charset="0"/>
                <a:cs typeface="Tahoma" panose="020B0604030504040204" pitchFamily="34" charset="0"/>
              </a:rPr>
              <a:t>one</a:t>
            </a:r>
            <a:r>
              <a:rPr lang="en-US" sz="1100" dirty="0">
                <a:solidFill>
                  <a:srgbClr val="759239"/>
                </a:solidFill>
                <a:latin typeface="Tahoma" panose="020B0604030504040204" pitchFamily="34" charset="0"/>
                <a:ea typeface="Tahoma" panose="020B0604030504040204" pitchFamily="34" charset="0"/>
                <a:cs typeface="Tahoma" panose="020B0604030504040204" pitchFamily="34" charset="0"/>
              </a:rPr>
              <a:t> sperm enters and gives its 23X which duplicates to (1) 46XX.</a:t>
            </a:r>
          </a:p>
          <a:p>
            <a:pPr marL="171450" lvl="0" indent="-171450">
              <a:buFont typeface="Arial" panose="020B0604020202020204" pitchFamily="34" charset="0"/>
              <a:buChar char="•"/>
              <a:defRPr/>
            </a:pPr>
            <a:r>
              <a:rPr lang="en-US" sz="1100" dirty="0">
                <a:solidFill>
                  <a:srgbClr val="759239"/>
                </a:solidFill>
                <a:latin typeface="Tahoma" panose="020B0604030504040204" pitchFamily="34" charset="0"/>
                <a:ea typeface="Tahoma" panose="020B0604030504040204" pitchFamily="34" charset="0"/>
                <a:cs typeface="Tahoma" panose="020B0604030504040204" pitchFamily="34" charset="0"/>
              </a:rPr>
              <a:t>The ovum is empty and </a:t>
            </a:r>
            <a:r>
              <a:rPr lang="en-US" sz="1100" b="1" dirty="0">
                <a:solidFill>
                  <a:srgbClr val="759239"/>
                </a:solidFill>
                <a:latin typeface="Tahoma" panose="020B0604030504040204" pitchFamily="34" charset="0"/>
                <a:ea typeface="Tahoma" panose="020B0604030504040204" pitchFamily="34" charset="0"/>
                <a:cs typeface="Tahoma" panose="020B0604030504040204" pitchFamily="34" charset="0"/>
              </a:rPr>
              <a:t>two</a:t>
            </a:r>
            <a:r>
              <a:rPr lang="en-US" sz="1100" dirty="0">
                <a:solidFill>
                  <a:srgbClr val="759239"/>
                </a:solidFill>
                <a:latin typeface="Tahoma" panose="020B0604030504040204" pitchFamily="34" charset="0"/>
                <a:ea typeface="Tahoma" panose="020B0604030504040204" pitchFamily="34" charset="0"/>
                <a:cs typeface="Tahoma" panose="020B0604030504040204" pitchFamily="34" charset="0"/>
              </a:rPr>
              <a:t> sperms enter and give their genes = so it could be (2) 46XX or (3) 46XY.</a:t>
            </a:r>
            <a:endParaRPr lang="en-GB" sz="1600" dirty="0"/>
          </a:p>
        </p:txBody>
      </p:sp>
    </p:spTree>
    <p:extLst>
      <p:ext uri="{BB962C8B-B14F-4D97-AF65-F5344CB8AC3E}">
        <p14:creationId xmlns:p14="http://schemas.microsoft.com/office/powerpoint/2010/main" val="295141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88017086"/>
              </p:ext>
            </p:extLst>
          </p:nvPr>
        </p:nvGraphicFramePr>
        <p:xfrm>
          <a:off x="0" y="0"/>
          <a:ext cx="6858000" cy="8986613"/>
        </p:xfrm>
        <a:graphic>
          <a:graphicData uri="http://schemas.openxmlformats.org/drawingml/2006/table">
            <a:tbl>
              <a:tblPr rtl="1" firstRow="1" bandRow="1">
                <a:tableStyleId>{5C22544A-7EE6-4342-B048-85BDC9FD1C3A}</a:tableStyleId>
              </a:tblPr>
              <a:tblGrid>
                <a:gridCol w="4134255">
                  <a:extLst>
                    <a:ext uri="{9D8B030D-6E8A-4147-A177-3AD203B41FA5}">
                      <a16:colId xmlns:a16="http://schemas.microsoft.com/office/drawing/2014/main" xmlns="" val="20000"/>
                    </a:ext>
                  </a:extLst>
                </a:gridCol>
                <a:gridCol w="2723745">
                  <a:extLst>
                    <a:ext uri="{9D8B030D-6E8A-4147-A177-3AD203B41FA5}">
                      <a16:colId xmlns:a16="http://schemas.microsoft.com/office/drawing/2014/main" xmlns="" val="20001"/>
                    </a:ext>
                  </a:extLst>
                </a:gridCol>
              </a:tblGrid>
              <a:tr h="394815">
                <a:tc gridSpan="2">
                  <a:txBody>
                    <a:bodyPr/>
                    <a:lstStyle/>
                    <a:p>
                      <a:pPr algn="l" rtl="0"/>
                      <a:r>
                        <a:rPr lang="en-US" dirty="0">
                          <a:latin typeface="Tahoma" panose="020B0604030504040204" pitchFamily="34" charset="0"/>
                          <a:ea typeface="Tahoma" panose="020B0604030504040204" pitchFamily="34" charset="0"/>
                          <a:cs typeface="Tahoma" panose="020B0604030504040204" pitchFamily="34" charset="0"/>
                        </a:rPr>
                        <a:t>Partial Mole (PM)</a:t>
                      </a:r>
                      <a:endParaRPr lang="ar-SA" b="1" dirty="0">
                        <a:solidFill>
                          <a:srgbClr val="92D050"/>
                        </a:solidFill>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rtl="1"/>
                      <a:endParaRPr lang="ar-SA" dirty="0"/>
                    </a:p>
                  </a:txBody>
                  <a:tcPr/>
                </a:tc>
                <a:extLst>
                  <a:ext uri="{0D108BD9-81ED-4DB2-BD59-A6C34878D82A}">
                    <a16:rowId xmlns:a16="http://schemas.microsoft.com/office/drawing/2014/main" xmlns="" val="10000"/>
                  </a:ext>
                </a:extLst>
              </a:tr>
              <a:tr h="1908274">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latin typeface="Tahoma" panose="020B0604030504040204" pitchFamily="34" charset="0"/>
                          <a:ea typeface="Tahoma" panose="020B0604030504040204" pitchFamily="34" charset="0"/>
                          <a:cs typeface="Tahoma" panose="020B0604030504040204" pitchFamily="34" charset="0"/>
                        </a:rPr>
                        <a:t>It is a genetically abnormal placenta with a resultant mixture of large and small villi with slight hyperplasia of the trophoblasts, filling the uterus.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latin typeface="Tahoma" panose="020B0604030504040204" pitchFamily="34" charset="0"/>
                          <a:ea typeface="Tahoma" panose="020B0604030504040204" pitchFamily="34" charset="0"/>
                          <a:cs typeface="Tahoma" panose="020B0604030504040204" pitchFamily="34" charset="0"/>
                        </a:rPr>
                        <a:t> </a:t>
                      </a: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In contrast to a complete mole, embryo/fetal parts may be </a:t>
                      </a:r>
                      <a:r>
                        <a:rPr lang="en-US" sz="1300" u="sng" dirty="0">
                          <a:solidFill>
                            <a:srgbClr val="C00000"/>
                          </a:solidFill>
                          <a:latin typeface="Tahoma" panose="020B0604030504040204" pitchFamily="34" charset="0"/>
                          <a:ea typeface="Tahoma" panose="020B0604030504040204" pitchFamily="34" charset="0"/>
                          <a:cs typeface="Tahoma" panose="020B0604030504040204" pitchFamily="34" charset="0"/>
                        </a:rPr>
                        <a:t>present</a:t>
                      </a: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But the fetus associated with a partial mole usually dies after 10 weeks' gestation and the mole (~pregnancy) is aborted shortly thereafter.</a:t>
                      </a:r>
                    </a:p>
                    <a:p>
                      <a:pPr marL="171450" indent="-1714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It </a:t>
                      </a: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almost never evolves into </a:t>
                      </a:r>
                      <a:r>
                        <a:rPr lang="en-US" sz="1300" dirty="0" err="1">
                          <a:solidFill>
                            <a:srgbClr val="C00000"/>
                          </a:solidFill>
                          <a:latin typeface="Tahoma" panose="020B0604030504040204" pitchFamily="34" charset="0"/>
                          <a:ea typeface="Tahoma" panose="020B0604030504040204" pitchFamily="34" charset="0"/>
                          <a:cs typeface="Tahoma" panose="020B0604030504040204" pitchFamily="34" charset="0"/>
                        </a:rPr>
                        <a:t>choriocarcinoma</a:t>
                      </a:r>
                      <a:r>
                        <a:rPr lang="en-US" sz="1300" dirty="0">
                          <a:latin typeface="Tahoma" panose="020B0604030504040204" pitchFamily="34" charset="0"/>
                          <a:ea typeface="Tahoma" panose="020B0604030504040204" pitchFamily="34" charset="0"/>
                          <a:cs typeface="Tahoma" panose="020B0604030504040204" pitchFamily="34" charset="0"/>
                        </a:rPr>
                        <a:t>. </a:t>
                      </a:r>
                    </a:p>
                    <a:p>
                      <a:pPr marL="171450" indent="-1714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Grossly the genetically abnormal placenta has a mixture of large chorionic villi and normal-appearing smaller villi. </a:t>
                      </a: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What</a:t>
                      </a:r>
                      <a:r>
                        <a:rPr lang="en-US" sz="1600" b="1" baseline="0" dirty="0">
                          <a:latin typeface="Tahoma" panose="020B0604030504040204" pitchFamily="34" charset="0"/>
                          <a:ea typeface="Tahoma" panose="020B0604030504040204" pitchFamily="34" charset="0"/>
                          <a:cs typeface="Tahoma" panose="020B0604030504040204" pitchFamily="34" charset="0"/>
                        </a:rPr>
                        <a:t> is it ?</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93275207"/>
                  </a:ext>
                </a:extLst>
              </a:tr>
              <a:tr h="1184446">
                <a:tc>
                  <a:txBody>
                    <a:bodyPr/>
                    <a:lstStyle/>
                    <a:p>
                      <a:pPr marL="171450" indent="-1714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It makes up 15–35% of all moles</a:t>
                      </a:r>
                    </a:p>
                    <a:p>
                      <a:pPr marL="171450" indent="-171450">
                        <a:buFont typeface="Arial" panose="020B0604020202020204" pitchFamily="34" charset="0"/>
                        <a:buChar char="•"/>
                      </a:pP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Uterine size usually small or appropriate for gestational age</a:t>
                      </a:r>
                    </a:p>
                    <a:p>
                      <a:pPr marL="171450" indent="-1714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Serum HCG levels are high but not as high as complete mole.</a:t>
                      </a:r>
                    </a:p>
                    <a:p>
                      <a:pPr marL="171450" indent="-1714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Chromosomal analysis of partial moles shows </a:t>
                      </a:r>
                      <a:r>
                        <a:rPr lang="en-US" sz="1300" dirty="0">
                          <a:solidFill>
                            <a:srgbClr val="C00000"/>
                          </a:solidFill>
                          <a:latin typeface="Tahoma" panose="020B0604030504040204" pitchFamily="34" charset="0"/>
                          <a:ea typeface="Tahoma" panose="020B0604030504040204" pitchFamily="34" charset="0"/>
                          <a:cs typeface="Tahoma" panose="020B0604030504040204" pitchFamily="34" charset="0"/>
                        </a:rPr>
                        <a:t>69XXY in majority of cases </a:t>
                      </a:r>
                      <a:r>
                        <a:rPr lang="en-US" sz="1300" dirty="0">
                          <a:latin typeface="Tahoma" panose="020B0604030504040204" pitchFamily="34" charset="0"/>
                          <a:ea typeface="Tahoma" panose="020B0604030504040204" pitchFamily="34" charset="0"/>
                          <a:cs typeface="Tahoma" panose="020B0604030504040204" pitchFamily="34" charset="0"/>
                        </a:rPr>
                        <a:t>(i.e. 3 haploid sets also called as triploids).</a:t>
                      </a:r>
                    </a:p>
                  </a:txBody>
                  <a:tcPr/>
                </a:tc>
                <a:tc>
                  <a:txBody>
                    <a:bodyPr/>
                    <a:lstStyle/>
                    <a:p>
                      <a:pPr rtl="1"/>
                      <a:r>
                        <a:rPr lang="en-US" sz="1600" b="1" dirty="0">
                          <a:latin typeface="Tahoma" panose="020B0604030504040204" pitchFamily="34" charset="0"/>
                          <a:ea typeface="Tahoma" panose="020B0604030504040204" pitchFamily="34" charset="0"/>
                          <a:cs typeface="Tahoma" panose="020B0604030504040204" pitchFamily="34" charset="0"/>
                        </a:rPr>
                        <a:t>General information</a:t>
                      </a:r>
                      <a:endParaRPr lang="ar-SA" sz="16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7823398"/>
                  </a:ext>
                </a:extLst>
              </a:tr>
              <a:tr h="3077276">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latin typeface="Tahoma" panose="020B0604030504040204" pitchFamily="34" charset="0"/>
                          <a:ea typeface="Tahoma" panose="020B0604030504040204" pitchFamily="34" charset="0"/>
                          <a:cs typeface="Tahoma" panose="020B0604030504040204" pitchFamily="34" charset="0"/>
                        </a:rPr>
                        <a:t>Partial hydatidiform mole results from fertilization of a normal ovum (that has not lost its maternal chromosome) by 2 normal sperms. </a:t>
                      </a:r>
                      <a:r>
                        <a:rPr lang="en-US" sz="1300" dirty="0">
                          <a:solidFill>
                            <a:srgbClr val="759239"/>
                          </a:solidFill>
                          <a:latin typeface="Tahoma" panose="020B0604030504040204" pitchFamily="34" charset="0"/>
                          <a:ea typeface="Tahoma" panose="020B0604030504040204" pitchFamily="34" charset="0"/>
                          <a:cs typeface="Tahoma" panose="020B0604030504040204" pitchFamily="34" charset="0"/>
                        </a:rPr>
                        <a:t>So we have both maternal and paternal.</a:t>
                      </a:r>
                      <a:r>
                        <a:rPr lang="en-US" sz="1300" dirty="0">
                          <a:latin typeface="Tahoma" panose="020B0604030504040204" pitchFamily="34" charset="0"/>
                          <a:ea typeface="Tahoma" panose="020B0604030504040204" pitchFamily="34" charset="0"/>
                          <a:cs typeface="Tahoma" panose="020B0604030504040204" pitchFamily="34" charset="0"/>
                        </a:rPr>
                        <a:t> This results in a triploid cell having 69 chromosomes (</a:t>
                      </a:r>
                      <a:r>
                        <a:rPr lang="en-US" sz="1300" dirty="0" err="1">
                          <a:latin typeface="Tahoma" panose="020B0604030504040204" pitchFamily="34" charset="0"/>
                          <a:ea typeface="Tahoma" panose="020B0604030504040204" pitchFamily="34" charset="0"/>
                          <a:cs typeface="Tahoma" panose="020B0604030504040204" pitchFamily="34" charset="0"/>
                        </a:rPr>
                        <a:t>triploidy</a:t>
                      </a:r>
                      <a:r>
                        <a:rPr lang="en-US" sz="1300" dirty="0">
                          <a:latin typeface="Tahoma" panose="020B0604030504040204" pitchFamily="34" charset="0"/>
                          <a:ea typeface="Tahoma" panose="020B0604030504040204" pitchFamily="34" charset="0"/>
                          <a:cs typeface="Tahoma" panose="020B0604030504040204" pitchFamily="34" charset="0"/>
                        </a:rPr>
                        <a:t> gestation), of which one haploid set (23X) is maternal and two haploid (23+23=46) sets are paternal in origin. (the pregnancy has too much paternal DNA). </a:t>
                      </a:r>
                    </a:p>
                    <a:p>
                      <a:pPr marL="285750" indent="-285750">
                        <a:buFont typeface="Arial" panose="020B0604020202020204" pitchFamily="34" charset="0"/>
                        <a:buChar char="•"/>
                      </a:pPr>
                      <a:r>
                        <a:rPr lang="fr-FR" sz="1300" dirty="0">
                          <a:latin typeface="Tahoma" panose="020B0604030504040204" pitchFamily="34" charset="0"/>
                          <a:ea typeface="Tahoma" panose="020B0604030504040204" pitchFamily="34" charset="0"/>
                          <a:cs typeface="Tahoma" panose="020B0604030504040204" pitchFamily="34" charset="0"/>
                        </a:rPr>
                        <a:t>58%  are 69XXY</a:t>
                      </a:r>
                    </a:p>
                    <a:p>
                      <a:pPr marL="285750" indent="-285750">
                        <a:buFont typeface="Arial" panose="020B0604020202020204" pitchFamily="34" charset="0"/>
                        <a:buChar char="•"/>
                      </a:pPr>
                      <a:r>
                        <a:rPr lang="fr-FR" sz="1300" dirty="0">
                          <a:latin typeface="Tahoma" panose="020B0604030504040204" pitchFamily="34" charset="0"/>
                          <a:ea typeface="Tahoma" panose="020B0604030504040204" pitchFamily="34" charset="0"/>
                          <a:cs typeface="Tahoma" panose="020B0604030504040204" pitchFamily="34" charset="0"/>
                        </a:rPr>
                        <a:t>40% are 69XXX</a:t>
                      </a:r>
                    </a:p>
                    <a:p>
                      <a:pPr marL="285750" indent="-285750">
                        <a:buFont typeface="Arial" panose="020B0604020202020204" pitchFamily="34" charset="0"/>
                        <a:buChar char="•"/>
                      </a:pPr>
                      <a:r>
                        <a:rPr lang="fr-FR" sz="1300" dirty="0">
                          <a:latin typeface="Tahoma" panose="020B0604030504040204" pitchFamily="34" charset="0"/>
                          <a:ea typeface="Tahoma" panose="020B0604030504040204" pitchFamily="34" charset="0"/>
                          <a:cs typeface="Tahoma" panose="020B0604030504040204" pitchFamily="34" charset="0"/>
                        </a:rPr>
                        <a:t>2% are 69XYY</a:t>
                      </a:r>
                    </a:p>
                    <a:p>
                      <a:pPr marL="285750" indent="-285750">
                        <a:buFont typeface="Arial" panose="020B0604020202020204" pitchFamily="34" charset="0"/>
                        <a:buChar char="•"/>
                      </a:pPr>
                      <a:endParaRPr lang="fr-FR" sz="13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fr-FR" sz="13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fr-FR" sz="13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fr-FR" sz="13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endParaRPr lang="fr-FR"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sz="1600" dirty="0">
                          <a:latin typeface="Tahoma" panose="020B0604030504040204" pitchFamily="34" charset="0"/>
                          <a:ea typeface="Tahoma" panose="020B0604030504040204" pitchFamily="34" charset="0"/>
                          <a:cs typeface="Tahoma" panose="020B0604030504040204" pitchFamily="34" charset="0"/>
                        </a:rPr>
                        <a:t>Fertilization of Partial Mole</a:t>
                      </a:r>
                      <a:endParaRPr lang="ar-SA"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1"/>
                  </a:ext>
                </a:extLst>
              </a:tr>
              <a:tr h="493519">
                <a:tc>
                  <a:txBody>
                    <a:bodyPr/>
                    <a:lstStyle/>
                    <a:p>
                      <a:pPr marL="171450" indent="-171450" algn="l" rtl="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Evacuation of uterus by curettage and sometimes chemotherapy.</a:t>
                      </a:r>
                      <a:endParaRPr lang="ar-SA"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en-US" dirty="0">
                          <a:latin typeface="Tahoma" panose="020B0604030504040204" pitchFamily="34" charset="0"/>
                          <a:ea typeface="Tahoma" panose="020B0604030504040204" pitchFamily="34" charset="0"/>
                          <a:cs typeface="Tahoma" panose="020B0604030504040204" pitchFamily="34" charset="0"/>
                        </a:rPr>
                        <a:t>Treatment</a:t>
                      </a:r>
                      <a:endParaRPr lang="ar-SA"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2"/>
                  </a:ext>
                </a:extLst>
              </a:tr>
              <a:tr h="493519">
                <a:tc>
                  <a:txBody>
                    <a:bodyPr/>
                    <a:lstStyle/>
                    <a:p>
                      <a:pPr marL="171450" indent="-1714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Risk for development of </a:t>
                      </a:r>
                      <a:r>
                        <a:rPr lang="en-US" sz="1300" dirty="0" err="1">
                          <a:latin typeface="Tahoma" panose="020B0604030504040204" pitchFamily="34" charset="0"/>
                          <a:ea typeface="Tahoma" panose="020B0604030504040204" pitchFamily="34" charset="0"/>
                          <a:cs typeface="Tahoma" panose="020B0604030504040204" pitchFamily="34" charset="0"/>
                        </a:rPr>
                        <a:t>choriocarcinoma</a:t>
                      </a:r>
                      <a:r>
                        <a:rPr lang="en-US" sz="1300" dirty="0">
                          <a:latin typeface="Tahoma" panose="020B0604030504040204" pitchFamily="34" charset="0"/>
                          <a:ea typeface="Tahoma" panose="020B0604030504040204" pitchFamily="34" charset="0"/>
                          <a:cs typeface="Tahoma" panose="020B0604030504040204" pitchFamily="34" charset="0"/>
                        </a:rPr>
                        <a:t> very low. Follow-up is mandatory.</a:t>
                      </a:r>
                    </a:p>
                  </a:txBody>
                  <a:tcPr/>
                </a:tc>
                <a:tc>
                  <a:txBody>
                    <a:bodyPr/>
                    <a:lstStyle/>
                    <a:p>
                      <a:pPr rtl="1"/>
                      <a:r>
                        <a:rPr lang="en-US" dirty="0">
                          <a:latin typeface="Tahoma" panose="020B0604030504040204" pitchFamily="34" charset="0"/>
                          <a:ea typeface="Tahoma" panose="020B0604030504040204" pitchFamily="34" charset="0"/>
                          <a:cs typeface="Tahoma" panose="020B0604030504040204" pitchFamily="34" charset="0"/>
                        </a:rPr>
                        <a:t>Prognosis</a:t>
                      </a:r>
                      <a:endParaRPr lang="ar-SA"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0003"/>
                  </a:ext>
                </a:extLst>
              </a:tr>
            </a:tbl>
          </a:graphicData>
        </a:graphic>
      </p:graphicFrame>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9360" r="-563"/>
          <a:stretch/>
        </p:blipFill>
        <p:spPr>
          <a:xfrm>
            <a:off x="55552" y="4877558"/>
            <a:ext cx="2644626" cy="1407074"/>
          </a:xfrm>
          <a:prstGeom prst="rect">
            <a:avLst/>
          </a:prstGeom>
        </p:spPr>
      </p:pic>
      <p:sp>
        <p:nvSpPr>
          <p:cNvPr id="8" name="Rectangle 7">
            <a:extLst>
              <a:ext uri="{FF2B5EF4-FFF2-40B4-BE49-F238E27FC236}">
                <a16:creationId xmlns:a16="http://schemas.microsoft.com/office/drawing/2014/main" xmlns="" id="{3A962ED5-387F-4072-A12E-BC659EA4FC1B}"/>
              </a:ext>
            </a:extLst>
          </p:cNvPr>
          <p:cNvSpPr/>
          <p:nvPr/>
        </p:nvSpPr>
        <p:spPr>
          <a:xfrm>
            <a:off x="1592" y="6284632"/>
            <a:ext cx="2728531" cy="600164"/>
          </a:xfrm>
          <a:prstGeom prst="rect">
            <a:avLst/>
          </a:prstGeom>
        </p:spPr>
        <p:txBody>
          <a:bodyPr wrap="square">
            <a:spAutoFit/>
          </a:bodyPr>
          <a:lstStyle/>
          <a:p>
            <a:pPr lvl="0">
              <a:defRPr/>
            </a:pPr>
            <a:r>
              <a:rPr lang="en-US" sz="1100" dirty="0">
                <a:solidFill>
                  <a:srgbClr val="759239"/>
                </a:solidFill>
                <a:latin typeface="Tahoma" panose="020B0604030504040204" pitchFamily="34" charset="0"/>
                <a:ea typeface="Tahoma" panose="020B0604030504040204" pitchFamily="34" charset="0"/>
                <a:cs typeface="Tahoma" panose="020B0604030504040204" pitchFamily="34" charset="0"/>
              </a:rPr>
              <a:t>Here we have 2 sperms and 1 ovum. All of them have DNA. (the ovum is NOT empty). So three things can happen:</a:t>
            </a:r>
          </a:p>
        </p:txBody>
      </p:sp>
      <p:graphicFrame>
        <p:nvGraphicFramePr>
          <p:cNvPr id="3" name="Table 2">
            <a:extLst>
              <a:ext uri="{FF2B5EF4-FFF2-40B4-BE49-F238E27FC236}">
                <a16:creationId xmlns:a16="http://schemas.microsoft.com/office/drawing/2014/main" xmlns="" id="{67956D20-84E6-4310-9C6C-693B54223EAB}"/>
              </a:ext>
            </a:extLst>
          </p:cNvPr>
          <p:cNvGraphicFramePr>
            <a:graphicFrameLocks noGrp="1"/>
          </p:cNvGraphicFramePr>
          <p:nvPr>
            <p:extLst>
              <p:ext uri="{D42A27DB-BD31-4B8C-83A1-F6EECF244321}">
                <p14:modId xmlns:p14="http://schemas.microsoft.com/office/powerpoint/2010/main" val="1759944846"/>
              </p:ext>
            </p:extLst>
          </p:nvPr>
        </p:nvGraphicFramePr>
        <p:xfrm>
          <a:off x="55552" y="6884796"/>
          <a:ext cx="2632620" cy="1046480"/>
        </p:xfrm>
        <a:graphic>
          <a:graphicData uri="http://schemas.openxmlformats.org/drawingml/2006/table">
            <a:tbl>
              <a:tblPr firstRow="1" bandRow="1">
                <a:tableStyleId>{0505E3EF-67EA-436B-97B2-0124C06EBD24}</a:tableStyleId>
              </a:tblPr>
              <a:tblGrid>
                <a:gridCol w="810722">
                  <a:extLst>
                    <a:ext uri="{9D8B030D-6E8A-4147-A177-3AD203B41FA5}">
                      <a16:colId xmlns:a16="http://schemas.microsoft.com/office/drawing/2014/main" xmlns="" val="1266231818"/>
                    </a:ext>
                  </a:extLst>
                </a:gridCol>
                <a:gridCol w="596766">
                  <a:extLst>
                    <a:ext uri="{9D8B030D-6E8A-4147-A177-3AD203B41FA5}">
                      <a16:colId xmlns:a16="http://schemas.microsoft.com/office/drawing/2014/main" xmlns="" val="1143416653"/>
                    </a:ext>
                  </a:extLst>
                </a:gridCol>
                <a:gridCol w="566977">
                  <a:extLst>
                    <a:ext uri="{9D8B030D-6E8A-4147-A177-3AD203B41FA5}">
                      <a16:colId xmlns:a16="http://schemas.microsoft.com/office/drawing/2014/main" xmlns="" val="380464162"/>
                    </a:ext>
                  </a:extLst>
                </a:gridCol>
                <a:gridCol w="658155">
                  <a:extLst>
                    <a:ext uri="{9D8B030D-6E8A-4147-A177-3AD203B41FA5}">
                      <a16:colId xmlns:a16="http://schemas.microsoft.com/office/drawing/2014/main" xmlns="" val="3953836944"/>
                    </a:ext>
                  </a:extLst>
                </a:gridCol>
              </a:tblGrid>
              <a:tr h="261620">
                <a:tc>
                  <a:txBody>
                    <a:bodyPr/>
                    <a:lstStyle/>
                    <a:p>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Embryo </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X</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X</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X</a:t>
                      </a:r>
                    </a:p>
                  </a:txBody>
                  <a:tcPr/>
                </a:tc>
                <a:extLst>
                  <a:ext uri="{0D108BD9-81ED-4DB2-BD59-A6C34878D82A}">
                    <a16:rowId xmlns:a16="http://schemas.microsoft.com/office/drawing/2014/main" xmlns="" val="137297794"/>
                  </a:ext>
                </a:extLst>
              </a:tr>
              <a:tr h="261620">
                <a:tc>
                  <a:txBody>
                    <a:bodyPr/>
                    <a:lstStyle/>
                    <a:p>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Sperm 1</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X</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X</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Y</a:t>
                      </a:r>
                    </a:p>
                  </a:txBody>
                  <a:tcPr/>
                </a:tc>
                <a:extLst>
                  <a:ext uri="{0D108BD9-81ED-4DB2-BD59-A6C34878D82A}">
                    <a16:rowId xmlns:a16="http://schemas.microsoft.com/office/drawing/2014/main" xmlns="" val="4293456966"/>
                  </a:ext>
                </a:extLst>
              </a:tr>
              <a:tr h="261620">
                <a:tc>
                  <a:txBody>
                    <a:bodyPr/>
                    <a:lstStyle/>
                    <a:p>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Sperm 2</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X</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Y</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Y</a:t>
                      </a:r>
                    </a:p>
                  </a:txBody>
                  <a:tcPr/>
                </a:tc>
                <a:extLst>
                  <a:ext uri="{0D108BD9-81ED-4DB2-BD59-A6C34878D82A}">
                    <a16:rowId xmlns:a16="http://schemas.microsoft.com/office/drawing/2014/main" xmlns="" val="2364184111"/>
                  </a:ext>
                </a:extLst>
              </a:tr>
              <a:tr h="261620">
                <a:tc>
                  <a:txBody>
                    <a:bodyPr/>
                    <a:lstStyle/>
                    <a:p>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Result</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XXX</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XXY</a:t>
                      </a:r>
                    </a:p>
                  </a:txBody>
                  <a:tcPr/>
                </a:tc>
                <a:tc>
                  <a:txBody>
                    <a:bodyPr/>
                    <a:lstStyle/>
                    <a:p>
                      <a:pPr algn="ctr"/>
                      <a:r>
                        <a:rPr lang="en-GB" sz="1100" b="0" dirty="0">
                          <a:solidFill>
                            <a:srgbClr val="759239"/>
                          </a:solidFill>
                          <a:latin typeface="Tahoma" panose="020B0604030504040204" pitchFamily="34" charset="0"/>
                          <a:ea typeface="Tahoma" panose="020B0604030504040204" pitchFamily="34" charset="0"/>
                          <a:cs typeface="Tahoma" panose="020B0604030504040204" pitchFamily="34" charset="0"/>
                        </a:rPr>
                        <a:t>XYY</a:t>
                      </a:r>
                    </a:p>
                  </a:txBody>
                  <a:tcPr/>
                </a:tc>
                <a:extLst>
                  <a:ext uri="{0D108BD9-81ED-4DB2-BD59-A6C34878D82A}">
                    <a16:rowId xmlns:a16="http://schemas.microsoft.com/office/drawing/2014/main" xmlns="" val="929965475"/>
                  </a:ext>
                </a:extLst>
              </a:tr>
            </a:tbl>
          </a:graphicData>
        </a:graphic>
      </p:graphicFrame>
      <p:sp>
        <p:nvSpPr>
          <p:cNvPr id="11" name="Rectangle 10">
            <a:extLst>
              <a:ext uri="{FF2B5EF4-FFF2-40B4-BE49-F238E27FC236}">
                <a16:creationId xmlns:a16="http://schemas.microsoft.com/office/drawing/2014/main" xmlns="" id="{FB88A3E4-94FD-4E92-9BC6-934DDADC5640}"/>
              </a:ext>
            </a:extLst>
          </p:cNvPr>
          <p:cNvSpPr/>
          <p:nvPr/>
        </p:nvSpPr>
        <p:spPr>
          <a:xfrm>
            <a:off x="2635919" y="7696334"/>
            <a:ext cx="4404959" cy="261610"/>
          </a:xfrm>
          <a:prstGeom prst="rect">
            <a:avLst/>
          </a:prstGeom>
        </p:spPr>
        <p:txBody>
          <a:bodyPr wrap="square">
            <a:spAutoFit/>
          </a:bodyPr>
          <a:lstStyle/>
          <a:p>
            <a:r>
              <a:rPr lang="en-US" sz="1100" dirty="0">
                <a:solidFill>
                  <a:srgbClr val="759239"/>
                </a:solidFill>
                <a:latin typeface="Tahoma" panose="020B0604030504040204" pitchFamily="34" charset="0"/>
                <a:ea typeface="Tahoma" panose="020B0604030504040204" pitchFamily="34" charset="0"/>
                <a:cs typeface="Tahoma" panose="020B0604030504040204" pitchFamily="34" charset="0"/>
              </a:rPr>
              <a:t>There are 3 possibilities but in the end we only get 1 combination.</a:t>
            </a:r>
            <a:endParaRPr lang="en-GB" dirty="0"/>
          </a:p>
        </p:txBody>
      </p:sp>
      <p:sp>
        <p:nvSpPr>
          <p:cNvPr id="12" name="Rectangle 11">
            <a:extLst>
              <a:ext uri="{FF2B5EF4-FFF2-40B4-BE49-F238E27FC236}">
                <a16:creationId xmlns:a16="http://schemas.microsoft.com/office/drawing/2014/main" xmlns="" id="{4B3DFD9E-B786-41EB-B982-8BB03B8495FB}"/>
              </a:ext>
            </a:extLst>
          </p:cNvPr>
          <p:cNvSpPr/>
          <p:nvPr/>
        </p:nvSpPr>
        <p:spPr>
          <a:xfrm>
            <a:off x="55552" y="3197764"/>
            <a:ext cx="2456642" cy="600164"/>
          </a:xfrm>
          <a:prstGeom prst="rect">
            <a:avLst/>
          </a:prstGeom>
        </p:spPr>
        <p:txBody>
          <a:bodyPr wrap="square">
            <a:spAutoFit/>
          </a:bodyPr>
          <a:lstStyle/>
          <a:p>
            <a:pPr lvl="0">
              <a:defRPr/>
            </a:pPr>
            <a:r>
              <a:rPr lang="en-GB" sz="1100" dirty="0">
                <a:solidFill>
                  <a:srgbClr val="759239"/>
                </a:solidFill>
                <a:latin typeface="Tahoma" panose="020B0604030504040204" pitchFamily="34" charset="0"/>
                <a:ea typeface="Tahoma" panose="020B0604030504040204" pitchFamily="34" charset="0"/>
                <a:cs typeface="Tahoma" panose="020B0604030504040204" pitchFamily="34" charset="0"/>
              </a:rPr>
              <a:t>The features are similar to complete mole except a little less severe and with embryo present. </a:t>
            </a:r>
            <a:endParaRPr lang="en-US" sz="1100" dirty="0">
              <a:solidFill>
                <a:srgbClr val="75923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485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3665</TotalTime>
  <Words>3201</Words>
  <Application>Microsoft Macintosh PowerPoint</Application>
  <PresentationFormat>On-screen Show (4:3)</PresentationFormat>
  <Paragraphs>342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Calibri Light</vt:lpstr>
      <vt:lpstr>Century Schoolbook</vt:lpstr>
      <vt:lpstr>Tahoma</vt:lpstr>
      <vt:lpstr>Times New Roman</vt:lpstr>
      <vt:lpstr>Wingdings</vt:lpstr>
      <vt:lpstr>Arial</vt:lpstr>
      <vt:lpstr>Office Theme</vt:lpstr>
      <vt:lpstr>PowerPoint Presentation</vt:lpstr>
      <vt:lpstr>PowerPoint Presentation</vt:lpstr>
      <vt:lpstr>The list of 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c:creator>
  <cp:lastModifiedBy>Haneen Alsubki</cp:lastModifiedBy>
  <cp:revision>201</cp:revision>
  <dcterms:created xsi:type="dcterms:W3CDTF">2018-01-23T10:16:13Z</dcterms:created>
  <dcterms:modified xsi:type="dcterms:W3CDTF">2018-04-06T20:22:24Z</dcterms:modified>
</cp:coreProperties>
</file>