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2" r:id="rId3"/>
    <p:sldId id="263" r:id="rId4"/>
    <p:sldId id="264" r:id="rId5"/>
    <p:sldId id="266" r:id="rId6"/>
    <p:sldId id="267" r:id="rId7"/>
    <p:sldId id="268" r:id="rId8"/>
    <p:sldId id="269" r:id="rId9"/>
    <p:sldId id="270" r:id="rId10"/>
    <p:sldId id="271" r:id="rId11"/>
    <p:sldId id="272" r:id="rId12"/>
    <p:sldId id="273" r:id="rId13"/>
    <p:sldId id="274" r:id="rId14"/>
    <p:sldId id="277" r:id="rId15"/>
    <p:sldId id="276" r:id="rId16"/>
    <p:sldId id="275" r:id="rId17"/>
    <p:sldId id="261" r:id="rId18"/>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عبدالرحمن" initials="عبدالرحمن"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90A761"/>
    <a:srgbClr val="759239"/>
    <a:srgbClr val="7592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1"/>
    <p:restoredTop sz="91458"/>
  </p:normalViewPr>
  <p:slideViewPr>
    <p:cSldViewPr snapToGrid="0" snapToObjects="1">
      <p:cViewPr>
        <p:scale>
          <a:sx n="87" d="100"/>
          <a:sy n="87" d="100"/>
        </p:scale>
        <p:origin x="2832" y="12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BEE17-7A0D-4461-B342-FEB320807A5D}" type="doc">
      <dgm:prSet loTypeId="urn:microsoft.com/office/officeart/2009/3/layout/HorizontalOrganizationChart" loCatId="hierarchy" qsTypeId="urn:microsoft.com/office/officeart/2005/8/quickstyle/simple1" qsCatId="simple" csTypeId="urn:microsoft.com/office/officeart/2005/8/colors/colorful3" csCatId="colorful" phldr="1"/>
      <dgm:spPr/>
      <dgm:t>
        <a:bodyPr/>
        <a:lstStyle/>
        <a:p>
          <a:endParaRPr lang="en-US"/>
        </a:p>
      </dgm:t>
    </dgm:pt>
    <dgm:pt modelId="{CF88A0EE-900B-49DE-88B9-860D52469F54}">
      <dgm:prSet phldrT="[Text]"/>
      <dgm:spPr/>
      <dgm:t>
        <a:bodyPr/>
        <a:lstStyle/>
        <a:p>
          <a:r>
            <a:rPr lang="en-US" dirty="0"/>
            <a:t>PAP results</a:t>
          </a:r>
        </a:p>
      </dgm:t>
    </dgm:pt>
    <dgm:pt modelId="{35FDA275-817A-4E52-ACDD-C67230B01D76}" type="parTrans" cxnId="{642ED416-6F91-448C-ABE6-FE1C35970395}">
      <dgm:prSet/>
      <dgm:spPr/>
      <dgm:t>
        <a:bodyPr/>
        <a:lstStyle/>
        <a:p>
          <a:endParaRPr lang="en-US"/>
        </a:p>
      </dgm:t>
    </dgm:pt>
    <dgm:pt modelId="{C6783110-65B5-4644-88D2-AF5F781DD0B3}" type="sibTrans" cxnId="{642ED416-6F91-448C-ABE6-FE1C35970395}">
      <dgm:prSet/>
      <dgm:spPr/>
      <dgm:t>
        <a:bodyPr/>
        <a:lstStyle/>
        <a:p>
          <a:endParaRPr lang="en-US"/>
        </a:p>
      </dgm:t>
    </dgm:pt>
    <dgm:pt modelId="{00EC673D-D2B6-4F92-AB97-649814F6C9FC}">
      <dgm:prSet phldrT="[Text]"/>
      <dgm:spPr/>
      <dgm:t>
        <a:bodyPr/>
        <a:lstStyle/>
        <a:p>
          <a:r>
            <a:rPr lang="en-US" dirty="0"/>
            <a:t>SIL</a:t>
          </a:r>
        </a:p>
      </dgm:t>
    </dgm:pt>
    <dgm:pt modelId="{B3FC074C-D2D2-4CD1-B4E1-D5FCF44E8241}" type="parTrans" cxnId="{2E738E86-A74B-4C66-A09B-4FAD0622DB89}">
      <dgm:prSet/>
      <dgm:spPr/>
      <dgm:t>
        <a:bodyPr/>
        <a:lstStyle/>
        <a:p>
          <a:endParaRPr lang="en-US"/>
        </a:p>
      </dgm:t>
    </dgm:pt>
    <dgm:pt modelId="{A2F1D8E2-947A-45EB-B186-0AFE0BA4AFAD}" type="sibTrans" cxnId="{2E738E86-A74B-4C66-A09B-4FAD0622DB89}">
      <dgm:prSet/>
      <dgm:spPr/>
      <dgm:t>
        <a:bodyPr/>
        <a:lstStyle/>
        <a:p>
          <a:endParaRPr lang="en-US"/>
        </a:p>
      </dgm:t>
    </dgm:pt>
    <dgm:pt modelId="{F449B5AA-B9E4-4B20-8591-CF8C8E806BA6}">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Low Grade</a:t>
          </a:r>
          <a:endParaRPr lang="en-US" dirty="0"/>
        </a:p>
      </dgm:t>
    </dgm:pt>
    <dgm:pt modelId="{4B628BFF-4C9C-40AA-BB39-D980A3D25A9D}" type="parTrans" cxnId="{BD9BA122-A72F-479D-A226-E943C75D9EBF}">
      <dgm:prSet/>
      <dgm:spPr/>
      <dgm:t>
        <a:bodyPr/>
        <a:lstStyle/>
        <a:p>
          <a:endParaRPr lang="en-US"/>
        </a:p>
      </dgm:t>
    </dgm:pt>
    <dgm:pt modelId="{D60962D4-CE82-48F2-83E6-97D74918A352}" type="sibTrans" cxnId="{BD9BA122-A72F-479D-A226-E943C75D9EBF}">
      <dgm:prSet/>
      <dgm:spPr/>
      <dgm:t>
        <a:bodyPr/>
        <a:lstStyle/>
        <a:p>
          <a:endParaRPr lang="en-US"/>
        </a:p>
      </dgm:t>
    </dgm:pt>
    <dgm:pt modelId="{92680C71-C73F-4C92-B38D-4A2AA923CFB3}">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High Grade </a:t>
          </a:r>
          <a:endParaRPr lang="en-US" dirty="0"/>
        </a:p>
      </dgm:t>
    </dgm:pt>
    <dgm:pt modelId="{27A12D24-7C0F-4C94-8BE3-922F9C755116}" type="parTrans" cxnId="{B07101BF-2C3B-41BA-AEE0-B2754F74AE2C}">
      <dgm:prSet/>
      <dgm:spPr/>
      <dgm:t>
        <a:bodyPr/>
        <a:lstStyle/>
        <a:p>
          <a:endParaRPr lang="en-US"/>
        </a:p>
      </dgm:t>
    </dgm:pt>
    <dgm:pt modelId="{300F3FFF-4956-4825-B1EC-45FF072BEE63}" type="sibTrans" cxnId="{B07101BF-2C3B-41BA-AEE0-B2754F74AE2C}">
      <dgm:prSet/>
      <dgm:spPr/>
      <dgm:t>
        <a:bodyPr/>
        <a:lstStyle/>
        <a:p>
          <a:endParaRPr lang="en-US"/>
        </a:p>
      </dgm:t>
    </dgm:pt>
    <dgm:pt modelId="{0B08ECFD-14E1-4E58-8787-CCC7877B4020}">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Normal cells/ Negative </a:t>
          </a:r>
          <a:endParaRPr lang="en-US" dirty="0"/>
        </a:p>
      </dgm:t>
    </dgm:pt>
    <dgm:pt modelId="{EBB23F4F-B69F-4FD2-B25B-C9AC2408E215}" type="parTrans" cxnId="{ABDF595C-E39E-43E1-96AE-78A766ED7693}">
      <dgm:prSet/>
      <dgm:spPr/>
      <dgm:t>
        <a:bodyPr/>
        <a:lstStyle/>
        <a:p>
          <a:endParaRPr lang="en-US"/>
        </a:p>
      </dgm:t>
    </dgm:pt>
    <dgm:pt modelId="{7B6DF4A9-3890-4F26-95C2-BFDB9785F397}" type="sibTrans" cxnId="{ABDF595C-E39E-43E1-96AE-78A766ED7693}">
      <dgm:prSet/>
      <dgm:spPr/>
      <dgm:t>
        <a:bodyPr/>
        <a:lstStyle/>
        <a:p>
          <a:endParaRPr lang="en-US"/>
        </a:p>
      </dgm:t>
    </dgm:pt>
    <dgm:pt modelId="{6E2756AE-5ED5-4F4D-B169-89B109E7C048}">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CIN1/mild dysplasia </a:t>
          </a:r>
          <a:endParaRPr lang="en-US" dirty="0"/>
        </a:p>
      </dgm:t>
    </dgm:pt>
    <dgm:pt modelId="{BB54E5AA-6C7F-4881-8D2D-D16B9A632895}" type="parTrans" cxnId="{8B367D6C-7591-4DA1-8505-56743E6F111F}">
      <dgm:prSet/>
      <dgm:spPr/>
      <dgm:t>
        <a:bodyPr/>
        <a:lstStyle/>
        <a:p>
          <a:endParaRPr lang="en-US"/>
        </a:p>
      </dgm:t>
    </dgm:pt>
    <dgm:pt modelId="{22A90F06-27C7-48DB-BB8E-585150115E04}" type="sibTrans" cxnId="{8B367D6C-7591-4DA1-8505-56743E6F111F}">
      <dgm:prSet/>
      <dgm:spPr/>
      <dgm:t>
        <a:bodyPr/>
        <a:lstStyle/>
        <a:p>
          <a:endParaRPr lang="en-US"/>
        </a:p>
      </dgm:t>
    </dgm:pt>
    <dgm:pt modelId="{5D3637BB-9D24-48F0-817E-D23CCEEFBBC0}">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CIN2 and CIN3/ moderate to severe dysplasia</a:t>
          </a:r>
          <a:endParaRPr lang="en-US" dirty="0"/>
        </a:p>
      </dgm:t>
    </dgm:pt>
    <dgm:pt modelId="{3C083F44-E768-4593-933F-C1E1CAAAFC53}" type="parTrans" cxnId="{BFA44C02-BCDE-44CD-8373-D21810491E9A}">
      <dgm:prSet/>
      <dgm:spPr/>
      <dgm:t>
        <a:bodyPr/>
        <a:lstStyle/>
        <a:p>
          <a:endParaRPr lang="en-US"/>
        </a:p>
      </dgm:t>
    </dgm:pt>
    <dgm:pt modelId="{F6E3ED89-303F-40EC-836C-64315B3BDABE}" type="sibTrans" cxnId="{BFA44C02-BCDE-44CD-8373-D21810491E9A}">
      <dgm:prSet/>
      <dgm:spPr/>
      <dgm:t>
        <a:bodyPr/>
        <a:lstStyle/>
        <a:p>
          <a:endParaRPr lang="en-US"/>
        </a:p>
      </dgm:t>
    </dgm:pt>
    <dgm:pt modelId="{058525C4-EEF2-41FD-9B1D-B1B5A4BCB1FF}" type="pres">
      <dgm:prSet presAssocID="{7F1BEE17-7A0D-4461-B342-FEB320807A5D}" presName="hierChild1" presStyleCnt="0">
        <dgm:presLayoutVars>
          <dgm:orgChart val="1"/>
          <dgm:chPref val="1"/>
          <dgm:dir/>
          <dgm:animOne val="branch"/>
          <dgm:animLvl val="lvl"/>
          <dgm:resizeHandles/>
        </dgm:presLayoutVars>
      </dgm:prSet>
      <dgm:spPr/>
      <dgm:t>
        <a:bodyPr/>
        <a:lstStyle/>
        <a:p>
          <a:endParaRPr lang="en-US"/>
        </a:p>
      </dgm:t>
    </dgm:pt>
    <dgm:pt modelId="{64F61421-C8B0-4BF5-A23F-FF699EAFCE49}" type="pres">
      <dgm:prSet presAssocID="{CF88A0EE-900B-49DE-88B9-860D52469F54}" presName="hierRoot1" presStyleCnt="0">
        <dgm:presLayoutVars>
          <dgm:hierBranch val="init"/>
        </dgm:presLayoutVars>
      </dgm:prSet>
      <dgm:spPr/>
    </dgm:pt>
    <dgm:pt modelId="{83CD9F0B-D073-4298-ACDB-BEE7BE741950}" type="pres">
      <dgm:prSet presAssocID="{CF88A0EE-900B-49DE-88B9-860D52469F54}" presName="rootComposite1" presStyleCnt="0"/>
      <dgm:spPr/>
    </dgm:pt>
    <dgm:pt modelId="{A9117737-B054-4FD0-B7BA-BD1CC5064E31}" type="pres">
      <dgm:prSet presAssocID="{CF88A0EE-900B-49DE-88B9-860D52469F54}" presName="rootText1" presStyleLbl="node0" presStyleIdx="0" presStyleCnt="1">
        <dgm:presLayoutVars>
          <dgm:chPref val="3"/>
        </dgm:presLayoutVars>
      </dgm:prSet>
      <dgm:spPr/>
      <dgm:t>
        <a:bodyPr/>
        <a:lstStyle/>
        <a:p>
          <a:endParaRPr lang="en-US"/>
        </a:p>
      </dgm:t>
    </dgm:pt>
    <dgm:pt modelId="{64113966-E4D5-4C7A-9A4C-13A59A0012B3}" type="pres">
      <dgm:prSet presAssocID="{CF88A0EE-900B-49DE-88B9-860D52469F54}" presName="rootConnector1" presStyleLbl="node1" presStyleIdx="0" presStyleCnt="0"/>
      <dgm:spPr/>
      <dgm:t>
        <a:bodyPr/>
        <a:lstStyle/>
        <a:p>
          <a:endParaRPr lang="en-US"/>
        </a:p>
      </dgm:t>
    </dgm:pt>
    <dgm:pt modelId="{373EE7F4-8C65-4F39-9290-625640CF342F}" type="pres">
      <dgm:prSet presAssocID="{CF88A0EE-900B-49DE-88B9-860D52469F54}" presName="hierChild2" presStyleCnt="0"/>
      <dgm:spPr/>
    </dgm:pt>
    <dgm:pt modelId="{7DD70B97-C510-4FC5-8047-EC1E0D35262F}" type="pres">
      <dgm:prSet presAssocID="{B3FC074C-D2D2-4CD1-B4E1-D5FCF44E8241}" presName="Name64" presStyleLbl="parChTrans1D2" presStyleIdx="0" presStyleCnt="2"/>
      <dgm:spPr/>
      <dgm:t>
        <a:bodyPr/>
        <a:lstStyle/>
        <a:p>
          <a:endParaRPr lang="en-US"/>
        </a:p>
      </dgm:t>
    </dgm:pt>
    <dgm:pt modelId="{0FC16446-0BB1-43DB-BCBC-B286A5BABD2A}" type="pres">
      <dgm:prSet presAssocID="{00EC673D-D2B6-4F92-AB97-649814F6C9FC}" presName="hierRoot2" presStyleCnt="0">
        <dgm:presLayoutVars>
          <dgm:hierBranch val="init"/>
        </dgm:presLayoutVars>
      </dgm:prSet>
      <dgm:spPr/>
    </dgm:pt>
    <dgm:pt modelId="{2B7022A5-950B-4835-A410-08E2251D3681}" type="pres">
      <dgm:prSet presAssocID="{00EC673D-D2B6-4F92-AB97-649814F6C9FC}" presName="rootComposite" presStyleCnt="0"/>
      <dgm:spPr/>
    </dgm:pt>
    <dgm:pt modelId="{5F6BB8BC-1DD5-4962-8929-22F21246870A}" type="pres">
      <dgm:prSet presAssocID="{00EC673D-D2B6-4F92-AB97-649814F6C9FC}" presName="rootText" presStyleLbl="node2" presStyleIdx="0" presStyleCnt="2">
        <dgm:presLayoutVars>
          <dgm:chPref val="3"/>
        </dgm:presLayoutVars>
      </dgm:prSet>
      <dgm:spPr/>
      <dgm:t>
        <a:bodyPr/>
        <a:lstStyle/>
        <a:p>
          <a:endParaRPr lang="en-US"/>
        </a:p>
      </dgm:t>
    </dgm:pt>
    <dgm:pt modelId="{3409BAA6-2C01-440F-A832-2641CB92D6A4}" type="pres">
      <dgm:prSet presAssocID="{00EC673D-D2B6-4F92-AB97-649814F6C9FC}" presName="rootConnector" presStyleLbl="node2" presStyleIdx="0" presStyleCnt="2"/>
      <dgm:spPr/>
      <dgm:t>
        <a:bodyPr/>
        <a:lstStyle/>
        <a:p>
          <a:endParaRPr lang="en-US"/>
        </a:p>
      </dgm:t>
    </dgm:pt>
    <dgm:pt modelId="{B47895A7-4A9D-4C37-8F25-F45CD43CC135}" type="pres">
      <dgm:prSet presAssocID="{00EC673D-D2B6-4F92-AB97-649814F6C9FC}" presName="hierChild4" presStyleCnt="0"/>
      <dgm:spPr/>
    </dgm:pt>
    <dgm:pt modelId="{926EB40E-2A05-4D78-B35F-9A2E8AA6A0EB}" type="pres">
      <dgm:prSet presAssocID="{4B628BFF-4C9C-40AA-BB39-D980A3D25A9D}" presName="Name64" presStyleLbl="parChTrans1D3" presStyleIdx="0" presStyleCnt="2"/>
      <dgm:spPr/>
      <dgm:t>
        <a:bodyPr/>
        <a:lstStyle/>
        <a:p>
          <a:endParaRPr lang="en-US"/>
        </a:p>
      </dgm:t>
    </dgm:pt>
    <dgm:pt modelId="{50DE4B40-4A28-4C6E-A28C-A738969EFF6A}" type="pres">
      <dgm:prSet presAssocID="{F449B5AA-B9E4-4B20-8591-CF8C8E806BA6}" presName="hierRoot2" presStyleCnt="0">
        <dgm:presLayoutVars>
          <dgm:hierBranch val="init"/>
        </dgm:presLayoutVars>
      </dgm:prSet>
      <dgm:spPr/>
    </dgm:pt>
    <dgm:pt modelId="{3CBCB0A2-A718-4FB5-96D7-E156EEC86B04}" type="pres">
      <dgm:prSet presAssocID="{F449B5AA-B9E4-4B20-8591-CF8C8E806BA6}" presName="rootComposite" presStyleCnt="0"/>
      <dgm:spPr/>
    </dgm:pt>
    <dgm:pt modelId="{C61C1B9F-FC81-40EB-AF36-856616FFC5D0}" type="pres">
      <dgm:prSet presAssocID="{F449B5AA-B9E4-4B20-8591-CF8C8E806BA6}" presName="rootText" presStyleLbl="node3" presStyleIdx="0" presStyleCnt="2">
        <dgm:presLayoutVars>
          <dgm:chPref val="3"/>
        </dgm:presLayoutVars>
      </dgm:prSet>
      <dgm:spPr/>
      <dgm:t>
        <a:bodyPr/>
        <a:lstStyle/>
        <a:p>
          <a:endParaRPr lang="en-US"/>
        </a:p>
      </dgm:t>
    </dgm:pt>
    <dgm:pt modelId="{29B420AC-0EDD-43D6-A2D3-AC0A8788DFD8}" type="pres">
      <dgm:prSet presAssocID="{F449B5AA-B9E4-4B20-8591-CF8C8E806BA6}" presName="rootConnector" presStyleLbl="node3" presStyleIdx="0" presStyleCnt="2"/>
      <dgm:spPr/>
      <dgm:t>
        <a:bodyPr/>
        <a:lstStyle/>
        <a:p>
          <a:endParaRPr lang="en-US"/>
        </a:p>
      </dgm:t>
    </dgm:pt>
    <dgm:pt modelId="{EE2FEDAB-65F4-4003-B1F2-6411ECEAD2E7}" type="pres">
      <dgm:prSet presAssocID="{F449B5AA-B9E4-4B20-8591-CF8C8E806BA6}" presName="hierChild4" presStyleCnt="0"/>
      <dgm:spPr/>
    </dgm:pt>
    <dgm:pt modelId="{E58E2F43-56A0-4558-9ED1-7F211095899C}" type="pres">
      <dgm:prSet presAssocID="{BB54E5AA-6C7F-4881-8D2D-D16B9A632895}" presName="Name64" presStyleLbl="parChTrans1D4" presStyleIdx="0" presStyleCnt="2"/>
      <dgm:spPr/>
      <dgm:t>
        <a:bodyPr/>
        <a:lstStyle/>
        <a:p>
          <a:endParaRPr lang="en-US"/>
        </a:p>
      </dgm:t>
    </dgm:pt>
    <dgm:pt modelId="{885AB446-A794-45FC-B944-2CB7DE2F0EBC}" type="pres">
      <dgm:prSet presAssocID="{6E2756AE-5ED5-4F4D-B169-89B109E7C048}" presName="hierRoot2" presStyleCnt="0">
        <dgm:presLayoutVars>
          <dgm:hierBranch val="init"/>
        </dgm:presLayoutVars>
      </dgm:prSet>
      <dgm:spPr/>
    </dgm:pt>
    <dgm:pt modelId="{C6C527E9-ECF7-45B6-9F6D-ABDEF113B698}" type="pres">
      <dgm:prSet presAssocID="{6E2756AE-5ED5-4F4D-B169-89B109E7C048}" presName="rootComposite" presStyleCnt="0"/>
      <dgm:spPr/>
    </dgm:pt>
    <dgm:pt modelId="{6304AB91-C020-49E1-99A0-C03537B244BF}" type="pres">
      <dgm:prSet presAssocID="{6E2756AE-5ED5-4F4D-B169-89B109E7C048}" presName="rootText" presStyleLbl="node4" presStyleIdx="0" presStyleCnt="2">
        <dgm:presLayoutVars>
          <dgm:chPref val="3"/>
        </dgm:presLayoutVars>
      </dgm:prSet>
      <dgm:spPr/>
      <dgm:t>
        <a:bodyPr/>
        <a:lstStyle/>
        <a:p>
          <a:endParaRPr lang="en-US"/>
        </a:p>
      </dgm:t>
    </dgm:pt>
    <dgm:pt modelId="{105E2F70-0AF4-47CD-9334-D5B5040C5D4C}" type="pres">
      <dgm:prSet presAssocID="{6E2756AE-5ED5-4F4D-B169-89B109E7C048}" presName="rootConnector" presStyleLbl="node4" presStyleIdx="0" presStyleCnt="2"/>
      <dgm:spPr/>
      <dgm:t>
        <a:bodyPr/>
        <a:lstStyle/>
        <a:p>
          <a:endParaRPr lang="en-US"/>
        </a:p>
      </dgm:t>
    </dgm:pt>
    <dgm:pt modelId="{E117A0B1-E4C1-468B-9992-E63C5E65D412}" type="pres">
      <dgm:prSet presAssocID="{6E2756AE-5ED5-4F4D-B169-89B109E7C048}" presName="hierChild4" presStyleCnt="0"/>
      <dgm:spPr/>
    </dgm:pt>
    <dgm:pt modelId="{4542557C-CFEA-4707-97B4-0D1230B44665}" type="pres">
      <dgm:prSet presAssocID="{6E2756AE-5ED5-4F4D-B169-89B109E7C048}" presName="hierChild5" presStyleCnt="0"/>
      <dgm:spPr/>
    </dgm:pt>
    <dgm:pt modelId="{6B11DD22-0C7B-4B5E-829C-E92A36139955}" type="pres">
      <dgm:prSet presAssocID="{F449B5AA-B9E4-4B20-8591-CF8C8E806BA6}" presName="hierChild5" presStyleCnt="0"/>
      <dgm:spPr/>
    </dgm:pt>
    <dgm:pt modelId="{CEB9F58E-C979-459B-BF34-D65029FAC618}" type="pres">
      <dgm:prSet presAssocID="{27A12D24-7C0F-4C94-8BE3-922F9C755116}" presName="Name64" presStyleLbl="parChTrans1D3" presStyleIdx="1" presStyleCnt="2"/>
      <dgm:spPr/>
      <dgm:t>
        <a:bodyPr/>
        <a:lstStyle/>
        <a:p>
          <a:endParaRPr lang="en-US"/>
        </a:p>
      </dgm:t>
    </dgm:pt>
    <dgm:pt modelId="{3A5A97F5-BE22-4455-B611-0FD40D02A19F}" type="pres">
      <dgm:prSet presAssocID="{92680C71-C73F-4C92-B38D-4A2AA923CFB3}" presName="hierRoot2" presStyleCnt="0">
        <dgm:presLayoutVars>
          <dgm:hierBranch val="init"/>
        </dgm:presLayoutVars>
      </dgm:prSet>
      <dgm:spPr/>
    </dgm:pt>
    <dgm:pt modelId="{B0EF8106-CE46-4BB8-9982-6620113C5028}" type="pres">
      <dgm:prSet presAssocID="{92680C71-C73F-4C92-B38D-4A2AA923CFB3}" presName="rootComposite" presStyleCnt="0"/>
      <dgm:spPr/>
    </dgm:pt>
    <dgm:pt modelId="{4A2C7AB5-7D20-48D9-B975-99F30D5D1F0E}" type="pres">
      <dgm:prSet presAssocID="{92680C71-C73F-4C92-B38D-4A2AA923CFB3}" presName="rootText" presStyleLbl="node3" presStyleIdx="1" presStyleCnt="2">
        <dgm:presLayoutVars>
          <dgm:chPref val="3"/>
        </dgm:presLayoutVars>
      </dgm:prSet>
      <dgm:spPr/>
      <dgm:t>
        <a:bodyPr/>
        <a:lstStyle/>
        <a:p>
          <a:endParaRPr lang="en-US"/>
        </a:p>
      </dgm:t>
    </dgm:pt>
    <dgm:pt modelId="{4F0D7ED6-03C2-45B9-9602-9B259DE4DCE0}" type="pres">
      <dgm:prSet presAssocID="{92680C71-C73F-4C92-B38D-4A2AA923CFB3}" presName="rootConnector" presStyleLbl="node3" presStyleIdx="1" presStyleCnt="2"/>
      <dgm:spPr/>
      <dgm:t>
        <a:bodyPr/>
        <a:lstStyle/>
        <a:p>
          <a:endParaRPr lang="en-US"/>
        </a:p>
      </dgm:t>
    </dgm:pt>
    <dgm:pt modelId="{20636A6D-5254-4F95-BB68-DD4986D75DD3}" type="pres">
      <dgm:prSet presAssocID="{92680C71-C73F-4C92-B38D-4A2AA923CFB3}" presName="hierChild4" presStyleCnt="0"/>
      <dgm:spPr/>
    </dgm:pt>
    <dgm:pt modelId="{F2D49C17-63CC-4FE6-9DCB-54095131A05C}" type="pres">
      <dgm:prSet presAssocID="{3C083F44-E768-4593-933F-C1E1CAAAFC53}" presName="Name64" presStyleLbl="parChTrans1D4" presStyleIdx="1" presStyleCnt="2"/>
      <dgm:spPr/>
      <dgm:t>
        <a:bodyPr/>
        <a:lstStyle/>
        <a:p>
          <a:endParaRPr lang="en-US"/>
        </a:p>
      </dgm:t>
    </dgm:pt>
    <dgm:pt modelId="{B2C205DD-2D11-43FB-96BD-801F367EF991}" type="pres">
      <dgm:prSet presAssocID="{5D3637BB-9D24-48F0-817E-D23CCEEFBBC0}" presName="hierRoot2" presStyleCnt="0">
        <dgm:presLayoutVars>
          <dgm:hierBranch val="init"/>
        </dgm:presLayoutVars>
      </dgm:prSet>
      <dgm:spPr/>
    </dgm:pt>
    <dgm:pt modelId="{287C174D-1418-483D-9066-15CCD27490DE}" type="pres">
      <dgm:prSet presAssocID="{5D3637BB-9D24-48F0-817E-D23CCEEFBBC0}" presName="rootComposite" presStyleCnt="0"/>
      <dgm:spPr/>
    </dgm:pt>
    <dgm:pt modelId="{CE4F1187-A974-4FDD-8468-A0D002A529B5}" type="pres">
      <dgm:prSet presAssocID="{5D3637BB-9D24-48F0-817E-D23CCEEFBBC0}" presName="rootText" presStyleLbl="node4" presStyleIdx="1" presStyleCnt="2">
        <dgm:presLayoutVars>
          <dgm:chPref val="3"/>
        </dgm:presLayoutVars>
      </dgm:prSet>
      <dgm:spPr/>
      <dgm:t>
        <a:bodyPr/>
        <a:lstStyle/>
        <a:p>
          <a:endParaRPr lang="en-US"/>
        </a:p>
      </dgm:t>
    </dgm:pt>
    <dgm:pt modelId="{0DBB9F14-D7F5-46B0-B7E5-B9E3879D7955}" type="pres">
      <dgm:prSet presAssocID="{5D3637BB-9D24-48F0-817E-D23CCEEFBBC0}" presName="rootConnector" presStyleLbl="node4" presStyleIdx="1" presStyleCnt="2"/>
      <dgm:spPr/>
      <dgm:t>
        <a:bodyPr/>
        <a:lstStyle/>
        <a:p>
          <a:endParaRPr lang="en-US"/>
        </a:p>
      </dgm:t>
    </dgm:pt>
    <dgm:pt modelId="{B161360E-DD7D-4F18-B757-8AFFC2A5C997}" type="pres">
      <dgm:prSet presAssocID="{5D3637BB-9D24-48F0-817E-D23CCEEFBBC0}" presName="hierChild4" presStyleCnt="0"/>
      <dgm:spPr/>
    </dgm:pt>
    <dgm:pt modelId="{CA29137D-C89C-4FE5-A18C-81A0A8EC11F2}" type="pres">
      <dgm:prSet presAssocID="{5D3637BB-9D24-48F0-817E-D23CCEEFBBC0}" presName="hierChild5" presStyleCnt="0"/>
      <dgm:spPr/>
    </dgm:pt>
    <dgm:pt modelId="{D2E30598-263B-4557-9C7C-4FC22AEEAB5D}" type="pres">
      <dgm:prSet presAssocID="{92680C71-C73F-4C92-B38D-4A2AA923CFB3}" presName="hierChild5" presStyleCnt="0"/>
      <dgm:spPr/>
    </dgm:pt>
    <dgm:pt modelId="{26084ED9-AE13-47CC-885E-354733B55516}" type="pres">
      <dgm:prSet presAssocID="{00EC673D-D2B6-4F92-AB97-649814F6C9FC}" presName="hierChild5" presStyleCnt="0"/>
      <dgm:spPr/>
    </dgm:pt>
    <dgm:pt modelId="{0CF8867A-2C59-491A-8D37-96783E11EA07}" type="pres">
      <dgm:prSet presAssocID="{EBB23F4F-B69F-4FD2-B25B-C9AC2408E215}" presName="Name64" presStyleLbl="parChTrans1D2" presStyleIdx="1" presStyleCnt="2"/>
      <dgm:spPr/>
      <dgm:t>
        <a:bodyPr/>
        <a:lstStyle/>
        <a:p>
          <a:endParaRPr lang="en-US"/>
        </a:p>
      </dgm:t>
    </dgm:pt>
    <dgm:pt modelId="{35BA2B34-21FC-4CAB-8D3E-94C8D31E195D}" type="pres">
      <dgm:prSet presAssocID="{0B08ECFD-14E1-4E58-8787-CCC7877B4020}" presName="hierRoot2" presStyleCnt="0">
        <dgm:presLayoutVars>
          <dgm:hierBranch val="init"/>
        </dgm:presLayoutVars>
      </dgm:prSet>
      <dgm:spPr/>
    </dgm:pt>
    <dgm:pt modelId="{DD4BD3D3-A70B-448F-AC6D-70F096E3B814}" type="pres">
      <dgm:prSet presAssocID="{0B08ECFD-14E1-4E58-8787-CCC7877B4020}" presName="rootComposite" presStyleCnt="0"/>
      <dgm:spPr/>
    </dgm:pt>
    <dgm:pt modelId="{6E521DB5-4A73-4803-8343-F338D148C9D3}" type="pres">
      <dgm:prSet presAssocID="{0B08ECFD-14E1-4E58-8787-CCC7877B4020}" presName="rootText" presStyleLbl="node2" presStyleIdx="1" presStyleCnt="2">
        <dgm:presLayoutVars>
          <dgm:chPref val="3"/>
        </dgm:presLayoutVars>
      </dgm:prSet>
      <dgm:spPr/>
      <dgm:t>
        <a:bodyPr/>
        <a:lstStyle/>
        <a:p>
          <a:endParaRPr lang="en-US"/>
        </a:p>
      </dgm:t>
    </dgm:pt>
    <dgm:pt modelId="{FDD760B0-940A-4A69-A516-02D85AE2BEF8}" type="pres">
      <dgm:prSet presAssocID="{0B08ECFD-14E1-4E58-8787-CCC7877B4020}" presName="rootConnector" presStyleLbl="node2" presStyleIdx="1" presStyleCnt="2"/>
      <dgm:spPr/>
      <dgm:t>
        <a:bodyPr/>
        <a:lstStyle/>
        <a:p>
          <a:endParaRPr lang="en-US"/>
        </a:p>
      </dgm:t>
    </dgm:pt>
    <dgm:pt modelId="{99858333-52EA-4025-9CA0-085665E34DFD}" type="pres">
      <dgm:prSet presAssocID="{0B08ECFD-14E1-4E58-8787-CCC7877B4020}" presName="hierChild4" presStyleCnt="0"/>
      <dgm:spPr/>
    </dgm:pt>
    <dgm:pt modelId="{AEAEC487-A0CD-476C-B174-5BFAE9FE8CDC}" type="pres">
      <dgm:prSet presAssocID="{0B08ECFD-14E1-4E58-8787-CCC7877B4020}" presName="hierChild5" presStyleCnt="0"/>
      <dgm:spPr/>
    </dgm:pt>
    <dgm:pt modelId="{DB480506-CEB8-47E6-A57C-035B140A097F}" type="pres">
      <dgm:prSet presAssocID="{CF88A0EE-900B-49DE-88B9-860D52469F54}" presName="hierChild3" presStyleCnt="0"/>
      <dgm:spPr/>
    </dgm:pt>
  </dgm:ptLst>
  <dgm:cxnLst>
    <dgm:cxn modelId="{5D275383-67D0-4C4F-9E13-B13D4C593C35}" type="presOf" srcId="{00EC673D-D2B6-4F92-AB97-649814F6C9FC}" destId="{3409BAA6-2C01-440F-A832-2641CB92D6A4}" srcOrd="1" destOrd="0" presId="urn:microsoft.com/office/officeart/2009/3/layout/HorizontalOrganizationChart"/>
    <dgm:cxn modelId="{E6F4AC23-2B4A-4A31-A21E-E7AF5EFF30DE}" type="presOf" srcId="{BB54E5AA-6C7F-4881-8D2D-D16B9A632895}" destId="{E58E2F43-56A0-4558-9ED1-7F211095899C}" srcOrd="0" destOrd="0" presId="urn:microsoft.com/office/officeart/2009/3/layout/HorizontalOrganizationChart"/>
    <dgm:cxn modelId="{BFA44C02-BCDE-44CD-8373-D21810491E9A}" srcId="{92680C71-C73F-4C92-B38D-4A2AA923CFB3}" destId="{5D3637BB-9D24-48F0-817E-D23CCEEFBBC0}" srcOrd="0" destOrd="0" parTransId="{3C083F44-E768-4593-933F-C1E1CAAAFC53}" sibTransId="{F6E3ED89-303F-40EC-836C-64315B3BDABE}"/>
    <dgm:cxn modelId="{7A8275C4-C320-407A-B7FE-4880E2328F4F}" type="presOf" srcId="{F449B5AA-B9E4-4B20-8591-CF8C8E806BA6}" destId="{29B420AC-0EDD-43D6-A2D3-AC0A8788DFD8}" srcOrd="1" destOrd="0" presId="urn:microsoft.com/office/officeart/2009/3/layout/HorizontalOrganizationChart"/>
    <dgm:cxn modelId="{17E41A4A-D62F-4B8F-8F5A-2595690325D4}" type="presOf" srcId="{CF88A0EE-900B-49DE-88B9-860D52469F54}" destId="{A9117737-B054-4FD0-B7BA-BD1CC5064E31}" srcOrd="0" destOrd="0" presId="urn:microsoft.com/office/officeart/2009/3/layout/HorizontalOrganizationChart"/>
    <dgm:cxn modelId="{7682F737-0F82-4637-B20B-2AF1DA0E7775}" type="presOf" srcId="{6E2756AE-5ED5-4F4D-B169-89B109E7C048}" destId="{6304AB91-C020-49E1-99A0-C03537B244BF}" srcOrd="0" destOrd="0" presId="urn:microsoft.com/office/officeart/2009/3/layout/HorizontalOrganizationChart"/>
    <dgm:cxn modelId="{BAE4426A-05AD-487C-9726-7F39B3689875}" type="presOf" srcId="{5D3637BB-9D24-48F0-817E-D23CCEEFBBC0}" destId="{0DBB9F14-D7F5-46B0-B7E5-B9E3879D7955}" srcOrd="1" destOrd="0" presId="urn:microsoft.com/office/officeart/2009/3/layout/HorizontalOrganizationChart"/>
    <dgm:cxn modelId="{6000D9A9-42DB-4661-AC5E-1B42965DC640}" type="presOf" srcId="{27A12D24-7C0F-4C94-8BE3-922F9C755116}" destId="{CEB9F58E-C979-459B-BF34-D65029FAC618}" srcOrd="0" destOrd="0" presId="urn:microsoft.com/office/officeart/2009/3/layout/HorizontalOrganizationChart"/>
    <dgm:cxn modelId="{6A3E4108-5478-43EE-9FB2-97628D4E8627}" type="presOf" srcId="{92680C71-C73F-4C92-B38D-4A2AA923CFB3}" destId="{4F0D7ED6-03C2-45B9-9602-9B259DE4DCE0}" srcOrd="1" destOrd="0" presId="urn:microsoft.com/office/officeart/2009/3/layout/HorizontalOrganizationChart"/>
    <dgm:cxn modelId="{855981BD-FD79-4DD8-8D90-9F014C0FC84A}" type="presOf" srcId="{0B08ECFD-14E1-4E58-8787-CCC7877B4020}" destId="{6E521DB5-4A73-4803-8343-F338D148C9D3}" srcOrd="0" destOrd="0" presId="urn:microsoft.com/office/officeart/2009/3/layout/HorizontalOrganizationChart"/>
    <dgm:cxn modelId="{1C500504-E07C-4767-BD0D-760F3968F6E5}" type="presOf" srcId="{6E2756AE-5ED5-4F4D-B169-89B109E7C048}" destId="{105E2F70-0AF4-47CD-9334-D5B5040C5D4C}" srcOrd="1" destOrd="0" presId="urn:microsoft.com/office/officeart/2009/3/layout/HorizontalOrganizationChart"/>
    <dgm:cxn modelId="{AA63ABF2-3310-4CAF-9542-A26B38B08130}" type="presOf" srcId="{7F1BEE17-7A0D-4461-B342-FEB320807A5D}" destId="{058525C4-EEF2-41FD-9B1D-B1B5A4BCB1FF}" srcOrd="0" destOrd="0" presId="urn:microsoft.com/office/officeart/2009/3/layout/HorizontalOrganizationChart"/>
    <dgm:cxn modelId="{0383285B-9EB4-4581-ABAB-44CA6EC07FD8}" type="presOf" srcId="{F449B5AA-B9E4-4B20-8591-CF8C8E806BA6}" destId="{C61C1B9F-FC81-40EB-AF36-856616FFC5D0}" srcOrd="0" destOrd="0" presId="urn:microsoft.com/office/officeart/2009/3/layout/HorizontalOrganizationChart"/>
    <dgm:cxn modelId="{B07101BF-2C3B-41BA-AEE0-B2754F74AE2C}" srcId="{00EC673D-D2B6-4F92-AB97-649814F6C9FC}" destId="{92680C71-C73F-4C92-B38D-4A2AA923CFB3}" srcOrd="1" destOrd="0" parTransId="{27A12D24-7C0F-4C94-8BE3-922F9C755116}" sibTransId="{300F3FFF-4956-4825-B1EC-45FF072BEE63}"/>
    <dgm:cxn modelId="{8B367D6C-7591-4DA1-8505-56743E6F111F}" srcId="{F449B5AA-B9E4-4B20-8591-CF8C8E806BA6}" destId="{6E2756AE-5ED5-4F4D-B169-89B109E7C048}" srcOrd="0" destOrd="0" parTransId="{BB54E5AA-6C7F-4881-8D2D-D16B9A632895}" sibTransId="{22A90F06-27C7-48DB-BB8E-585150115E04}"/>
    <dgm:cxn modelId="{ABDF595C-E39E-43E1-96AE-78A766ED7693}" srcId="{CF88A0EE-900B-49DE-88B9-860D52469F54}" destId="{0B08ECFD-14E1-4E58-8787-CCC7877B4020}" srcOrd="1" destOrd="0" parTransId="{EBB23F4F-B69F-4FD2-B25B-C9AC2408E215}" sibTransId="{7B6DF4A9-3890-4F26-95C2-BFDB9785F397}"/>
    <dgm:cxn modelId="{BD9BA122-A72F-479D-A226-E943C75D9EBF}" srcId="{00EC673D-D2B6-4F92-AB97-649814F6C9FC}" destId="{F449B5AA-B9E4-4B20-8591-CF8C8E806BA6}" srcOrd="0" destOrd="0" parTransId="{4B628BFF-4C9C-40AA-BB39-D980A3D25A9D}" sibTransId="{D60962D4-CE82-48F2-83E6-97D74918A352}"/>
    <dgm:cxn modelId="{020530A2-8F23-4361-B922-FCED11CC7392}" type="presOf" srcId="{B3FC074C-D2D2-4CD1-B4E1-D5FCF44E8241}" destId="{7DD70B97-C510-4FC5-8047-EC1E0D35262F}" srcOrd="0" destOrd="0" presId="urn:microsoft.com/office/officeart/2009/3/layout/HorizontalOrganizationChart"/>
    <dgm:cxn modelId="{B58596B2-E525-4CBC-8897-8DA071DD5D22}" type="presOf" srcId="{5D3637BB-9D24-48F0-817E-D23CCEEFBBC0}" destId="{CE4F1187-A974-4FDD-8468-A0D002A529B5}" srcOrd="0" destOrd="0" presId="urn:microsoft.com/office/officeart/2009/3/layout/HorizontalOrganizationChart"/>
    <dgm:cxn modelId="{2E738E86-A74B-4C66-A09B-4FAD0622DB89}" srcId="{CF88A0EE-900B-49DE-88B9-860D52469F54}" destId="{00EC673D-D2B6-4F92-AB97-649814F6C9FC}" srcOrd="0" destOrd="0" parTransId="{B3FC074C-D2D2-4CD1-B4E1-D5FCF44E8241}" sibTransId="{A2F1D8E2-947A-45EB-B186-0AFE0BA4AFAD}"/>
    <dgm:cxn modelId="{E997C7A1-E16F-4354-B997-915A2096B5CB}" type="presOf" srcId="{92680C71-C73F-4C92-B38D-4A2AA923CFB3}" destId="{4A2C7AB5-7D20-48D9-B975-99F30D5D1F0E}" srcOrd="0" destOrd="0" presId="urn:microsoft.com/office/officeart/2009/3/layout/HorizontalOrganizationChart"/>
    <dgm:cxn modelId="{13766ADC-27BD-4B32-8864-B7EF9D944184}" type="presOf" srcId="{3C083F44-E768-4593-933F-C1E1CAAAFC53}" destId="{F2D49C17-63CC-4FE6-9DCB-54095131A05C}" srcOrd="0" destOrd="0" presId="urn:microsoft.com/office/officeart/2009/3/layout/HorizontalOrganizationChart"/>
    <dgm:cxn modelId="{DF7312EE-D28C-4645-B2A8-241FDB773FC5}" type="presOf" srcId="{4B628BFF-4C9C-40AA-BB39-D980A3D25A9D}" destId="{926EB40E-2A05-4D78-B35F-9A2E8AA6A0EB}" srcOrd="0" destOrd="0" presId="urn:microsoft.com/office/officeart/2009/3/layout/HorizontalOrganizationChart"/>
    <dgm:cxn modelId="{622FBEE7-2193-4501-B43D-6C065CF41ECF}" type="presOf" srcId="{CF88A0EE-900B-49DE-88B9-860D52469F54}" destId="{64113966-E4D5-4C7A-9A4C-13A59A0012B3}" srcOrd="1" destOrd="0" presId="urn:microsoft.com/office/officeart/2009/3/layout/HorizontalOrganizationChart"/>
    <dgm:cxn modelId="{642ED416-6F91-448C-ABE6-FE1C35970395}" srcId="{7F1BEE17-7A0D-4461-B342-FEB320807A5D}" destId="{CF88A0EE-900B-49DE-88B9-860D52469F54}" srcOrd="0" destOrd="0" parTransId="{35FDA275-817A-4E52-ACDD-C67230B01D76}" sibTransId="{C6783110-65B5-4644-88D2-AF5F781DD0B3}"/>
    <dgm:cxn modelId="{804BA142-59F8-49FB-9942-AA47B4F765F1}" type="presOf" srcId="{0B08ECFD-14E1-4E58-8787-CCC7877B4020}" destId="{FDD760B0-940A-4A69-A516-02D85AE2BEF8}" srcOrd="1" destOrd="0" presId="urn:microsoft.com/office/officeart/2009/3/layout/HorizontalOrganizationChart"/>
    <dgm:cxn modelId="{04F07979-5FB0-4928-BB4E-6939F16C9838}" type="presOf" srcId="{EBB23F4F-B69F-4FD2-B25B-C9AC2408E215}" destId="{0CF8867A-2C59-491A-8D37-96783E11EA07}" srcOrd="0" destOrd="0" presId="urn:microsoft.com/office/officeart/2009/3/layout/HorizontalOrganizationChart"/>
    <dgm:cxn modelId="{C72F2411-3E10-4EB7-88C9-9C570E41CD91}" type="presOf" srcId="{00EC673D-D2B6-4F92-AB97-649814F6C9FC}" destId="{5F6BB8BC-1DD5-4962-8929-22F21246870A}" srcOrd="0" destOrd="0" presId="urn:microsoft.com/office/officeart/2009/3/layout/HorizontalOrganizationChart"/>
    <dgm:cxn modelId="{E3F57585-7DC5-4437-8183-BCE7C231546E}" type="presParOf" srcId="{058525C4-EEF2-41FD-9B1D-B1B5A4BCB1FF}" destId="{64F61421-C8B0-4BF5-A23F-FF699EAFCE49}" srcOrd="0" destOrd="0" presId="urn:microsoft.com/office/officeart/2009/3/layout/HorizontalOrganizationChart"/>
    <dgm:cxn modelId="{CF303623-A247-4889-B498-8AE17B973AD3}" type="presParOf" srcId="{64F61421-C8B0-4BF5-A23F-FF699EAFCE49}" destId="{83CD9F0B-D073-4298-ACDB-BEE7BE741950}" srcOrd="0" destOrd="0" presId="urn:microsoft.com/office/officeart/2009/3/layout/HorizontalOrganizationChart"/>
    <dgm:cxn modelId="{79E692B1-3135-4B20-A4A7-1141DB3D5B9D}" type="presParOf" srcId="{83CD9F0B-D073-4298-ACDB-BEE7BE741950}" destId="{A9117737-B054-4FD0-B7BA-BD1CC5064E31}" srcOrd="0" destOrd="0" presId="urn:microsoft.com/office/officeart/2009/3/layout/HorizontalOrganizationChart"/>
    <dgm:cxn modelId="{E937641B-557A-40BA-9FCC-F1A3A48272FC}" type="presParOf" srcId="{83CD9F0B-D073-4298-ACDB-BEE7BE741950}" destId="{64113966-E4D5-4C7A-9A4C-13A59A0012B3}" srcOrd="1" destOrd="0" presId="urn:microsoft.com/office/officeart/2009/3/layout/HorizontalOrganizationChart"/>
    <dgm:cxn modelId="{63466399-91D5-48D8-AA8D-043D79832528}" type="presParOf" srcId="{64F61421-C8B0-4BF5-A23F-FF699EAFCE49}" destId="{373EE7F4-8C65-4F39-9290-625640CF342F}" srcOrd="1" destOrd="0" presId="urn:microsoft.com/office/officeart/2009/3/layout/HorizontalOrganizationChart"/>
    <dgm:cxn modelId="{69049BF4-A954-4D80-8490-93F43DF1675E}" type="presParOf" srcId="{373EE7F4-8C65-4F39-9290-625640CF342F}" destId="{7DD70B97-C510-4FC5-8047-EC1E0D35262F}" srcOrd="0" destOrd="0" presId="urn:microsoft.com/office/officeart/2009/3/layout/HorizontalOrganizationChart"/>
    <dgm:cxn modelId="{8AF0F1CF-8F4A-4AA3-9CD0-F30D9033902F}" type="presParOf" srcId="{373EE7F4-8C65-4F39-9290-625640CF342F}" destId="{0FC16446-0BB1-43DB-BCBC-B286A5BABD2A}" srcOrd="1" destOrd="0" presId="urn:microsoft.com/office/officeart/2009/3/layout/HorizontalOrganizationChart"/>
    <dgm:cxn modelId="{58C7028A-A6F7-4653-8407-1C8E37387DA4}" type="presParOf" srcId="{0FC16446-0BB1-43DB-BCBC-B286A5BABD2A}" destId="{2B7022A5-950B-4835-A410-08E2251D3681}" srcOrd="0" destOrd="0" presId="urn:microsoft.com/office/officeart/2009/3/layout/HorizontalOrganizationChart"/>
    <dgm:cxn modelId="{086173A7-0EB9-4355-A917-EADC0F5BB3A0}" type="presParOf" srcId="{2B7022A5-950B-4835-A410-08E2251D3681}" destId="{5F6BB8BC-1DD5-4962-8929-22F21246870A}" srcOrd="0" destOrd="0" presId="urn:microsoft.com/office/officeart/2009/3/layout/HorizontalOrganizationChart"/>
    <dgm:cxn modelId="{919D19C2-A6FB-4773-A2D6-FA00AB17AF0A}" type="presParOf" srcId="{2B7022A5-950B-4835-A410-08E2251D3681}" destId="{3409BAA6-2C01-440F-A832-2641CB92D6A4}" srcOrd="1" destOrd="0" presId="urn:microsoft.com/office/officeart/2009/3/layout/HorizontalOrganizationChart"/>
    <dgm:cxn modelId="{C1903563-6427-414D-9212-53BC7B57C08D}" type="presParOf" srcId="{0FC16446-0BB1-43DB-BCBC-B286A5BABD2A}" destId="{B47895A7-4A9D-4C37-8F25-F45CD43CC135}" srcOrd="1" destOrd="0" presId="urn:microsoft.com/office/officeart/2009/3/layout/HorizontalOrganizationChart"/>
    <dgm:cxn modelId="{AFF148FD-E727-430F-9C87-B2FE0041AA9F}" type="presParOf" srcId="{B47895A7-4A9D-4C37-8F25-F45CD43CC135}" destId="{926EB40E-2A05-4D78-B35F-9A2E8AA6A0EB}" srcOrd="0" destOrd="0" presId="urn:microsoft.com/office/officeart/2009/3/layout/HorizontalOrganizationChart"/>
    <dgm:cxn modelId="{1B51CE49-1685-425B-A697-97898207B687}" type="presParOf" srcId="{B47895A7-4A9D-4C37-8F25-F45CD43CC135}" destId="{50DE4B40-4A28-4C6E-A28C-A738969EFF6A}" srcOrd="1" destOrd="0" presId="urn:microsoft.com/office/officeart/2009/3/layout/HorizontalOrganizationChart"/>
    <dgm:cxn modelId="{976839CA-83DC-4735-9A48-BA3EB3F61F73}" type="presParOf" srcId="{50DE4B40-4A28-4C6E-A28C-A738969EFF6A}" destId="{3CBCB0A2-A718-4FB5-96D7-E156EEC86B04}" srcOrd="0" destOrd="0" presId="urn:microsoft.com/office/officeart/2009/3/layout/HorizontalOrganizationChart"/>
    <dgm:cxn modelId="{BCB4E970-9A9F-48C1-973C-0FC7182AE841}" type="presParOf" srcId="{3CBCB0A2-A718-4FB5-96D7-E156EEC86B04}" destId="{C61C1B9F-FC81-40EB-AF36-856616FFC5D0}" srcOrd="0" destOrd="0" presId="urn:microsoft.com/office/officeart/2009/3/layout/HorizontalOrganizationChart"/>
    <dgm:cxn modelId="{91E56DDF-9647-45AB-B72F-2BEFDEF1D083}" type="presParOf" srcId="{3CBCB0A2-A718-4FB5-96D7-E156EEC86B04}" destId="{29B420AC-0EDD-43D6-A2D3-AC0A8788DFD8}" srcOrd="1" destOrd="0" presId="urn:microsoft.com/office/officeart/2009/3/layout/HorizontalOrganizationChart"/>
    <dgm:cxn modelId="{DC200EA4-AA92-4705-81A1-EFADBBAEF611}" type="presParOf" srcId="{50DE4B40-4A28-4C6E-A28C-A738969EFF6A}" destId="{EE2FEDAB-65F4-4003-B1F2-6411ECEAD2E7}" srcOrd="1" destOrd="0" presId="urn:microsoft.com/office/officeart/2009/3/layout/HorizontalOrganizationChart"/>
    <dgm:cxn modelId="{0761099C-4EE0-4E58-A9F8-40DE3301CE34}" type="presParOf" srcId="{EE2FEDAB-65F4-4003-B1F2-6411ECEAD2E7}" destId="{E58E2F43-56A0-4558-9ED1-7F211095899C}" srcOrd="0" destOrd="0" presId="urn:microsoft.com/office/officeart/2009/3/layout/HorizontalOrganizationChart"/>
    <dgm:cxn modelId="{9035D282-DA68-4E14-BD9C-BC0D8F311B19}" type="presParOf" srcId="{EE2FEDAB-65F4-4003-B1F2-6411ECEAD2E7}" destId="{885AB446-A794-45FC-B944-2CB7DE2F0EBC}" srcOrd="1" destOrd="0" presId="urn:microsoft.com/office/officeart/2009/3/layout/HorizontalOrganizationChart"/>
    <dgm:cxn modelId="{E95372A5-B32F-4857-BAFD-2C8CF0613FF7}" type="presParOf" srcId="{885AB446-A794-45FC-B944-2CB7DE2F0EBC}" destId="{C6C527E9-ECF7-45B6-9F6D-ABDEF113B698}" srcOrd="0" destOrd="0" presId="urn:microsoft.com/office/officeart/2009/3/layout/HorizontalOrganizationChart"/>
    <dgm:cxn modelId="{73086984-8C38-4906-8DA4-7CED9EA1C0B1}" type="presParOf" srcId="{C6C527E9-ECF7-45B6-9F6D-ABDEF113B698}" destId="{6304AB91-C020-49E1-99A0-C03537B244BF}" srcOrd="0" destOrd="0" presId="urn:microsoft.com/office/officeart/2009/3/layout/HorizontalOrganizationChart"/>
    <dgm:cxn modelId="{0D4C7F08-3C0C-4D68-B01F-1DA56895B9B2}" type="presParOf" srcId="{C6C527E9-ECF7-45B6-9F6D-ABDEF113B698}" destId="{105E2F70-0AF4-47CD-9334-D5B5040C5D4C}" srcOrd="1" destOrd="0" presId="urn:microsoft.com/office/officeart/2009/3/layout/HorizontalOrganizationChart"/>
    <dgm:cxn modelId="{D625DF59-227D-41D9-84BE-AA291130724D}" type="presParOf" srcId="{885AB446-A794-45FC-B944-2CB7DE2F0EBC}" destId="{E117A0B1-E4C1-468B-9992-E63C5E65D412}" srcOrd="1" destOrd="0" presId="urn:microsoft.com/office/officeart/2009/3/layout/HorizontalOrganizationChart"/>
    <dgm:cxn modelId="{59B5517C-EAA7-4701-97C7-0AE0E0A8F0DB}" type="presParOf" srcId="{885AB446-A794-45FC-B944-2CB7DE2F0EBC}" destId="{4542557C-CFEA-4707-97B4-0D1230B44665}" srcOrd="2" destOrd="0" presId="urn:microsoft.com/office/officeart/2009/3/layout/HorizontalOrganizationChart"/>
    <dgm:cxn modelId="{57C5EB2E-0413-43B4-8E82-7200D7844ADC}" type="presParOf" srcId="{50DE4B40-4A28-4C6E-A28C-A738969EFF6A}" destId="{6B11DD22-0C7B-4B5E-829C-E92A36139955}" srcOrd="2" destOrd="0" presId="urn:microsoft.com/office/officeart/2009/3/layout/HorizontalOrganizationChart"/>
    <dgm:cxn modelId="{0130CB32-64CD-4FCE-824D-ACFCCBFFBDCD}" type="presParOf" srcId="{B47895A7-4A9D-4C37-8F25-F45CD43CC135}" destId="{CEB9F58E-C979-459B-BF34-D65029FAC618}" srcOrd="2" destOrd="0" presId="urn:microsoft.com/office/officeart/2009/3/layout/HorizontalOrganizationChart"/>
    <dgm:cxn modelId="{DC64F0BA-2421-49CB-B470-FEA5F9709A67}" type="presParOf" srcId="{B47895A7-4A9D-4C37-8F25-F45CD43CC135}" destId="{3A5A97F5-BE22-4455-B611-0FD40D02A19F}" srcOrd="3" destOrd="0" presId="urn:microsoft.com/office/officeart/2009/3/layout/HorizontalOrganizationChart"/>
    <dgm:cxn modelId="{4F31FBE9-5636-4370-AC3C-0962202F4F72}" type="presParOf" srcId="{3A5A97F5-BE22-4455-B611-0FD40D02A19F}" destId="{B0EF8106-CE46-4BB8-9982-6620113C5028}" srcOrd="0" destOrd="0" presId="urn:microsoft.com/office/officeart/2009/3/layout/HorizontalOrganizationChart"/>
    <dgm:cxn modelId="{87183568-A098-4C87-B256-5B75A6D8A039}" type="presParOf" srcId="{B0EF8106-CE46-4BB8-9982-6620113C5028}" destId="{4A2C7AB5-7D20-48D9-B975-99F30D5D1F0E}" srcOrd="0" destOrd="0" presId="urn:microsoft.com/office/officeart/2009/3/layout/HorizontalOrganizationChart"/>
    <dgm:cxn modelId="{1CA21680-9B16-4925-93C9-38E9A247BF3C}" type="presParOf" srcId="{B0EF8106-CE46-4BB8-9982-6620113C5028}" destId="{4F0D7ED6-03C2-45B9-9602-9B259DE4DCE0}" srcOrd="1" destOrd="0" presId="urn:microsoft.com/office/officeart/2009/3/layout/HorizontalOrganizationChart"/>
    <dgm:cxn modelId="{9A473A2E-0C67-45C3-A48C-205E45CE32C7}" type="presParOf" srcId="{3A5A97F5-BE22-4455-B611-0FD40D02A19F}" destId="{20636A6D-5254-4F95-BB68-DD4986D75DD3}" srcOrd="1" destOrd="0" presId="urn:microsoft.com/office/officeart/2009/3/layout/HorizontalOrganizationChart"/>
    <dgm:cxn modelId="{4E6149EC-4A31-4DF5-A8C5-262AE6158696}" type="presParOf" srcId="{20636A6D-5254-4F95-BB68-DD4986D75DD3}" destId="{F2D49C17-63CC-4FE6-9DCB-54095131A05C}" srcOrd="0" destOrd="0" presId="urn:microsoft.com/office/officeart/2009/3/layout/HorizontalOrganizationChart"/>
    <dgm:cxn modelId="{63689813-8B0C-427B-879B-16B33968DDC0}" type="presParOf" srcId="{20636A6D-5254-4F95-BB68-DD4986D75DD3}" destId="{B2C205DD-2D11-43FB-96BD-801F367EF991}" srcOrd="1" destOrd="0" presId="urn:microsoft.com/office/officeart/2009/3/layout/HorizontalOrganizationChart"/>
    <dgm:cxn modelId="{9E7E1527-9CF6-411A-9628-72B553D3B62A}" type="presParOf" srcId="{B2C205DD-2D11-43FB-96BD-801F367EF991}" destId="{287C174D-1418-483D-9066-15CCD27490DE}" srcOrd="0" destOrd="0" presId="urn:microsoft.com/office/officeart/2009/3/layout/HorizontalOrganizationChart"/>
    <dgm:cxn modelId="{EB5BDE72-B17C-4FCA-B037-19074749BFF8}" type="presParOf" srcId="{287C174D-1418-483D-9066-15CCD27490DE}" destId="{CE4F1187-A974-4FDD-8468-A0D002A529B5}" srcOrd="0" destOrd="0" presId="urn:microsoft.com/office/officeart/2009/3/layout/HorizontalOrganizationChart"/>
    <dgm:cxn modelId="{23641CE8-726C-4C96-B286-795D1CE6F576}" type="presParOf" srcId="{287C174D-1418-483D-9066-15CCD27490DE}" destId="{0DBB9F14-D7F5-46B0-B7E5-B9E3879D7955}" srcOrd="1" destOrd="0" presId="urn:microsoft.com/office/officeart/2009/3/layout/HorizontalOrganizationChart"/>
    <dgm:cxn modelId="{160B55DB-940E-435A-966F-640D7605B7F5}" type="presParOf" srcId="{B2C205DD-2D11-43FB-96BD-801F367EF991}" destId="{B161360E-DD7D-4F18-B757-8AFFC2A5C997}" srcOrd="1" destOrd="0" presId="urn:microsoft.com/office/officeart/2009/3/layout/HorizontalOrganizationChart"/>
    <dgm:cxn modelId="{B9581674-4C26-44AB-9BAB-2AB913BD12BA}" type="presParOf" srcId="{B2C205DD-2D11-43FB-96BD-801F367EF991}" destId="{CA29137D-C89C-4FE5-A18C-81A0A8EC11F2}" srcOrd="2" destOrd="0" presId="urn:microsoft.com/office/officeart/2009/3/layout/HorizontalOrganizationChart"/>
    <dgm:cxn modelId="{F0622950-50D2-4C6B-89CB-DAFBEA6D71CA}" type="presParOf" srcId="{3A5A97F5-BE22-4455-B611-0FD40D02A19F}" destId="{D2E30598-263B-4557-9C7C-4FC22AEEAB5D}" srcOrd="2" destOrd="0" presId="urn:microsoft.com/office/officeart/2009/3/layout/HorizontalOrganizationChart"/>
    <dgm:cxn modelId="{0F1D68CE-0504-40B4-A0D6-9F1B79FE5492}" type="presParOf" srcId="{0FC16446-0BB1-43DB-BCBC-B286A5BABD2A}" destId="{26084ED9-AE13-47CC-885E-354733B55516}" srcOrd="2" destOrd="0" presId="urn:microsoft.com/office/officeart/2009/3/layout/HorizontalOrganizationChart"/>
    <dgm:cxn modelId="{4A62DE99-07A6-477C-ACE8-E2C91FA24C11}" type="presParOf" srcId="{373EE7F4-8C65-4F39-9290-625640CF342F}" destId="{0CF8867A-2C59-491A-8D37-96783E11EA07}" srcOrd="2" destOrd="0" presId="urn:microsoft.com/office/officeart/2009/3/layout/HorizontalOrganizationChart"/>
    <dgm:cxn modelId="{F6F6A682-4C85-4079-88E7-9C8AC087DEE9}" type="presParOf" srcId="{373EE7F4-8C65-4F39-9290-625640CF342F}" destId="{35BA2B34-21FC-4CAB-8D3E-94C8D31E195D}" srcOrd="3" destOrd="0" presId="urn:microsoft.com/office/officeart/2009/3/layout/HorizontalOrganizationChart"/>
    <dgm:cxn modelId="{96764FF0-C8DD-411B-B6CD-ED41A8BEE6B5}" type="presParOf" srcId="{35BA2B34-21FC-4CAB-8D3E-94C8D31E195D}" destId="{DD4BD3D3-A70B-448F-AC6D-70F096E3B814}" srcOrd="0" destOrd="0" presId="urn:microsoft.com/office/officeart/2009/3/layout/HorizontalOrganizationChart"/>
    <dgm:cxn modelId="{7581DA5B-B143-46B8-BF4D-030D524075CB}" type="presParOf" srcId="{DD4BD3D3-A70B-448F-AC6D-70F096E3B814}" destId="{6E521DB5-4A73-4803-8343-F338D148C9D3}" srcOrd="0" destOrd="0" presId="urn:microsoft.com/office/officeart/2009/3/layout/HorizontalOrganizationChart"/>
    <dgm:cxn modelId="{C3EE7D1D-5011-4FE6-B872-064A2E50F66C}" type="presParOf" srcId="{DD4BD3D3-A70B-448F-AC6D-70F096E3B814}" destId="{FDD760B0-940A-4A69-A516-02D85AE2BEF8}" srcOrd="1" destOrd="0" presId="urn:microsoft.com/office/officeart/2009/3/layout/HorizontalOrganizationChart"/>
    <dgm:cxn modelId="{CE45C75B-07D1-4EC4-A67D-9C97D91DE53C}" type="presParOf" srcId="{35BA2B34-21FC-4CAB-8D3E-94C8D31E195D}" destId="{99858333-52EA-4025-9CA0-085665E34DFD}" srcOrd="1" destOrd="0" presId="urn:microsoft.com/office/officeart/2009/3/layout/HorizontalOrganizationChart"/>
    <dgm:cxn modelId="{32879D59-15B5-4F05-828A-1C6B82C40608}" type="presParOf" srcId="{35BA2B34-21FC-4CAB-8D3E-94C8D31E195D}" destId="{AEAEC487-A0CD-476C-B174-5BFAE9FE8CDC}" srcOrd="2" destOrd="0" presId="urn:microsoft.com/office/officeart/2009/3/layout/HorizontalOrganizationChart"/>
    <dgm:cxn modelId="{35AC64F9-706C-4987-B7FD-9C8890FD4370}" type="presParOf" srcId="{64F61421-C8B0-4BF5-A23F-FF699EAFCE49}" destId="{DB480506-CEB8-47E6-A57C-035B140A097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867A-2C59-491A-8D37-96783E11EA07}">
      <dsp:nvSpPr>
        <dsp:cNvPr id="0" name=""/>
        <dsp:cNvSpPr/>
      </dsp:nvSpPr>
      <dsp:spPr>
        <a:xfrm>
          <a:off x="1406340" y="1084461"/>
          <a:ext cx="280952" cy="302023"/>
        </a:xfrm>
        <a:custGeom>
          <a:avLst/>
          <a:gdLst/>
          <a:ahLst/>
          <a:cxnLst/>
          <a:rect l="0" t="0" r="0" b="0"/>
          <a:pathLst>
            <a:path>
              <a:moveTo>
                <a:pt x="0" y="0"/>
              </a:moveTo>
              <a:lnTo>
                <a:pt x="140476" y="0"/>
              </a:lnTo>
              <a:lnTo>
                <a:pt x="140476" y="302023"/>
              </a:lnTo>
              <a:lnTo>
                <a:pt x="280952" y="30202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D49C17-63CC-4FE6-9DCB-54095131A05C}">
      <dsp:nvSpPr>
        <dsp:cNvPr id="0" name=""/>
        <dsp:cNvSpPr/>
      </dsp:nvSpPr>
      <dsp:spPr>
        <a:xfrm>
          <a:off x="4777769" y="1038741"/>
          <a:ext cx="280952" cy="91440"/>
        </a:xfrm>
        <a:custGeom>
          <a:avLst/>
          <a:gdLst/>
          <a:ahLst/>
          <a:cxnLst/>
          <a:rect l="0" t="0" r="0" b="0"/>
          <a:pathLst>
            <a:path>
              <a:moveTo>
                <a:pt x="0" y="45720"/>
              </a:moveTo>
              <a:lnTo>
                <a:pt x="280952"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B9F58E-C979-459B-BF34-D65029FAC618}">
      <dsp:nvSpPr>
        <dsp:cNvPr id="0" name=""/>
        <dsp:cNvSpPr/>
      </dsp:nvSpPr>
      <dsp:spPr>
        <a:xfrm>
          <a:off x="3092054" y="782438"/>
          <a:ext cx="280952" cy="302023"/>
        </a:xfrm>
        <a:custGeom>
          <a:avLst/>
          <a:gdLst/>
          <a:ahLst/>
          <a:cxnLst/>
          <a:rect l="0" t="0" r="0" b="0"/>
          <a:pathLst>
            <a:path>
              <a:moveTo>
                <a:pt x="0" y="0"/>
              </a:moveTo>
              <a:lnTo>
                <a:pt x="140476" y="0"/>
              </a:lnTo>
              <a:lnTo>
                <a:pt x="140476" y="302023"/>
              </a:lnTo>
              <a:lnTo>
                <a:pt x="280952" y="30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8E2F43-56A0-4558-9ED1-7F211095899C}">
      <dsp:nvSpPr>
        <dsp:cNvPr id="0" name=""/>
        <dsp:cNvSpPr/>
      </dsp:nvSpPr>
      <dsp:spPr>
        <a:xfrm>
          <a:off x="4777769" y="434694"/>
          <a:ext cx="280952" cy="91440"/>
        </a:xfrm>
        <a:custGeom>
          <a:avLst/>
          <a:gdLst/>
          <a:ahLst/>
          <a:cxnLst/>
          <a:rect l="0" t="0" r="0" b="0"/>
          <a:pathLst>
            <a:path>
              <a:moveTo>
                <a:pt x="0" y="45720"/>
              </a:moveTo>
              <a:lnTo>
                <a:pt x="280952"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6EB40E-2A05-4D78-B35F-9A2E8AA6A0EB}">
      <dsp:nvSpPr>
        <dsp:cNvPr id="0" name=""/>
        <dsp:cNvSpPr/>
      </dsp:nvSpPr>
      <dsp:spPr>
        <a:xfrm>
          <a:off x="3092054" y="480414"/>
          <a:ext cx="280952" cy="302023"/>
        </a:xfrm>
        <a:custGeom>
          <a:avLst/>
          <a:gdLst/>
          <a:ahLst/>
          <a:cxnLst/>
          <a:rect l="0" t="0" r="0" b="0"/>
          <a:pathLst>
            <a:path>
              <a:moveTo>
                <a:pt x="0" y="302023"/>
              </a:moveTo>
              <a:lnTo>
                <a:pt x="140476" y="302023"/>
              </a:lnTo>
              <a:lnTo>
                <a:pt x="140476" y="0"/>
              </a:lnTo>
              <a:lnTo>
                <a:pt x="28095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D70B97-C510-4FC5-8047-EC1E0D35262F}">
      <dsp:nvSpPr>
        <dsp:cNvPr id="0" name=""/>
        <dsp:cNvSpPr/>
      </dsp:nvSpPr>
      <dsp:spPr>
        <a:xfrm>
          <a:off x="1406340" y="782438"/>
          <a:ext cx="280952" cy="302023"/>
        </a:xfrm>
        <a:custGeom>
          <a:avLst/>
          <a:gdLst/>
          <a:ahLst/>
          <a:cxnLst/>
          <a:rect l="0" t="0" r="0" b="0"/>
          <a:pathLst>
            <a:path>
              <a:moveTo>
                <a:pt x="0" y="302023"/>
              </a:moveTo>
              <a:lnTo>
                <a:pt x="140476" y="302023"/>
              </a:lnTo>
              <a:lnTo>
                <a:pt x="140476" y="0"/>
              </a:lnTo>
              <a:lnTo>
                <a:pt x="28095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117737-B054-4FD0-B7BA-BD1CC5064E31}">
      <dsp:nvSpPr>
        <dsp:cNvPr id="0" name=""/>
        <dsp:cNvSpPr/>
      </dsp:nvSpPr>
      <dsp:spPr>
        <a:xfrm>
          <a:off x="1578" y="870235"/>
          <a:ext cx="1404762" cy="4284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PAP results</a:t>
          </a:r>
        </a:p>
      </dsp:txBody>
      <dsp:txXfrm>
        <a:off x="1578" y="870235"/>
        <a:ext cx="1404762" cy="428452"/>
      </dsp:txXfrm>
    </dsp:sp>
    <dsp:sp modelId="{5F6BB8BC-1DD5-4962-8929-22F21246870A}">
      <dsp:nvSpPr>
        <dsp:cNvPr id="0" name=""/>
        <dsp:cNvSpPr/>
      </dsp:nvSpPr>
      <dsp:spPr>
        <a:xfrm>
          <a:off x="1687292" y="568211"/>
          <a:ext cx="1404762" cy="4284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SIL</a:t>
          </a:r>
        </a:p>
      </dsp:txBody>
      <dsp:txXfrm>
        <a:off x="1687292" y="568211"/>
        <a:ext cx="1404762" cy="428452"/>
      </dsp:txXfrm>
    </dsp:sp>
    <dsp:sp modelId="{C61C1B9F-FC81-40EB-AF36-856616FFC5D0}">
      <dsp:nvSpPr>
        <dsp:cNvPr id="0" name=""/>
        <dsp:cNvSpPr/>
      </dsp:nvSpPr>
      <dsp:spPr>
        <a:xfrm>
          <a:off x="3373007" y="266188"/>
          <a:ext cx="1404762" cy="4284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Tahoma" panose="020B0604030504040204" pitchFamily="34" charset="0"/>
              <a:ea typeface="Tahoma" panose="020B0604030504040204" pitchFamily="34" charset="0"/>
              <a:cs typeface="Tahoma" panose="020B0604030504040204" pitchFamily="34" charset="0"/>
            </a:rPr>
            <a:t>Low Grade</a:t>
          </a:r>
          <a:endParaRPr lang="en-US" sz="900" kern="1200" dirty="0"/>
        </a:p>
      </dsp:txBody>
      <dsp:txXfrm>
        <a:off x="3373007" y="266188"/>
        <a:ext cx="1404762" cy="428452"/>
      </dsp:txXfrm>
    </dsp:sp>
    <dsp:sp modelId="{6304AB91-C020-49E1-99A0-C03537B244BF}">
      <dsp:nvSpPr>
        <dsp:cNvPr id="0" name=""/>
        <dsp:cNvSpPr/>
      </dsp:nvSpPr>
      <dsp:spPr>
        <a:xfrm>
          <a:off x="5058721" y="266188"/>
          <a:ext cx="1404762" cy="4284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Tahoma" panose="020B0604030504040204" pitchFamily="34" charset="0"/>
              <a:ea typeface="Tahoma" panose="020B0604030504040204" pitchFamily="34" charset="0"/>
              <a:cs typeface="Tahoma" panose="020B0604030504040204" pitchFamily="34" charset="0"/>
            </a:rPr>
            <a:t>CIN1/mild dysplasia </a:t>
          </a:r>
          <a:endParaRPr lang="en-US" sz="900" kern="1200" dirty="0"/>
        </a:p>
      </dsp:txBody>
      <dsp:txXfrm>
        <a:off x="5058721" y="266188"/>
        <a:ext cx="1404762" cy="428452"/>
      </dsp:txXfrm>
    </dsp:sp>
    <dsp:sp modelId="{4A2C7AB5-7D20-48D9-B975-99F30D5D1F0E}">
      <dsp:nvSpPr>
        <dsp:cNvPr id="0" name=""/>
        <dsp:cNvSpPr/>
      </dsp:nvSpPr>
      <dsp:spPr>
        <a:xfrm>
          <a:off x="3373007" y="870235"/>
          <a:ext cx="1404762" cy="4284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Tahoma" panose="020B0604030504040204" pitchFamily="34" charset="0"/>
              <a:ea typeface="Tahoma" panose="020B0604030504040204" pitchFamily="34" charset="0"/>
              <a:cs typeface="Tahoma" panose="020B0604030504040204" pitchFamily="34" charset="0"/>
            </a:rPr>
            <a:t>High Grade </a:t>
          </a:r>
          <a:endParaRPr lang="en-US" sz="900" kern="1200" dirty="0"/>
        </a:p>
      </dsp:txBody>
      <dsp:txXfrm>
        <a:off x="3373007" y="870235"/>
        <a:ext cx="1404762" cy="428452"/>
      </dsp:txXfrm>
    </dsp:sp>
    <dsp:sp modelId="{CE4F1187-A974-4FDD-8468-A0D002A529B5}">
      <dsp:nvSpPr>
        <dsp:cNvPr id="0" name=""/>
        <dsp:cNvSpPr/>
      </dsp:nvSpPr>
      <dsp:spPr>
        <a:xfrm>
          <a:off x="5058721" y="870235"/>
          <a:ext cx="1404762" cy="4284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Tahoma" panose="020B0604030504040204" pitchFamily="34" charset="0"/>
              <a:ea typeface="Tahoma" panose="020B0604030504040204" pitchFamily="34" charset="0"/>
              <a:cs typeface="Tahoma" panose="020B0604030504040204" pitchFamily="34" charset="0"/>
            </a:rPr>
            <a:t>CIN2 and CIN3/ moderate to severe dysplasia</a:t>
          </a:r>
          <a:endParaRPr lang="en-US" sz="900" kern="1200" dirty="0"/>
        </a:p>
      </dsp:txBody>
      <dsp:txXfrm>
        <a:off x="5058721" y="870235"/>
        <a:ext cx="1404762" cy="428452"/>
      </dsp:txXfrm>
    </dsp:sp>
    <dsp:sp modelId="{6E521DB5-4A73-4803-8343-F338D148C9D3}">
      <dsp:nvSpPr>
        <dsp:cNvPr id="0" name=""/>
        <dsp:cNvSpPr/>
      </dsp:nvSpPr>
      <dsp:spPr>
        <a:xfrm>
          <a:off x="1687292" y="1172259"/>
          <a:ext cx="1404762" cy="4284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Tahoma" panose="020B0604030504040204" pitchFamily="34" charset="0"/>
              <a:ea typeface="Tahoma" panose="020B0604030504040204" pitchFamily="34" charset="0"/>
              <a:cs typeface="Tahoma" panose="020B0604030504040204" pitchFamily="34" charset="0"/>
            </a:rPr>
            <a:t>Normal cells/ Negative </a:t>
          </a:r>
          <a:endParaRPr lang="en-US" sz="900" kern="1200" dirty="0"/>
        </a:p>
      </dsp:txBody>
      <dsp:txXfrm>
        <a:off x="1687292" y="1172259"/>
        <a:ext cx="1404762" cy="428452"/>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3B89E-D6D5-B544-9162-99C53D8CE4A0}" type="datetimeFigureOut">
              <a:rPr lang="en-US" smtClean="0"/>
              <a:t>4/9/18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F9BE1-BFF6-0345-A7DC-A5E3241100EB}" type="slidenum">
              <a:rPr lang="en-US" smtClean="0"/>
              <a:t>‹#›</a:t>
            </a:fld>
            <a:endParaRPr lang="en-US"/>
          </a:p>
        </p:txBody>
      </p:sp>
    </p:spTree>
    <p:extLst>
      <p:ext uri="{BB962C8B-B14F-4D97-AF65-F5344CB8AC3E}">
        <p14:creationId xmlns:p14="http://schemas.microsoft.com/office/powerpoint/2010/main" val="207653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FBF9BE1-BFF6-0345-A7DC-A5E3241100EB}" type="slidenum">
              <a:rPr lang="en-US" smtClean="0"/>
              <a:t>5</a:t>
            </a:fld>
            <a:endParaRPr lang="en-US"/>
          </a:p>
        </p:txBody>
      </p:sp>
    </p:spTree>
    <p:extLst>
      <p:ext uri="{BB962C8B-B14F-4D97-AF65-F5344CB8AC3E}">
        <p14:creationId xmlns:p14="http://schemas.microsoft.com/office/powerpoint/2010/main" val="86575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F9BE1-BFF6-0345-A7DC-A5E3241100EB}" type="slidenum">
              <a:rPr lang="en-US" smtClean="0"/>
              <a:t>6</a:t>
            </a:fld>
            <a:endParaRPr lang="en-US"/>
          </a:p>
        </p:txBody>
      </p:sp>
    </p:spTree>
    <p:extLst>
      <p:ext uri="{BB962C8B-B14F-4D97-AF65-F5344CB8AC3E}">
        <p14:creationId xmlns:p14="http://schemas.microsoft.com/office/powerpoint/2010/main" val="111373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BF9BE1-BFF6-0345-A7DC-A5E3241100EB}" type="slidenum">
              <a:rPr lang="en-US" smtClean="0"/>
              <a:t>8</a:t>
            </a:fld>
            <a:endParaRPr lang="en-US"/>
          </a:p>
        </p:txBody>
      </p:sp>
    </p:spTree>
    <p:extLst>
      <p:ext uri="{BB962C8B-B14F-4D97-AF65-F5344CB8AC3E}">
        <p14:creationId xmlns:p14="http://schemas.microsoft.com/office/powerpoint/2010/main" val="3674736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1" y="2840568"/>
            <a:ext cx="5829300" cy="1960034"/>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702D4-3AA9-334A-89F7-0B1DDB4E5AA2}" type="datetimeFigureOut">
              <a:rPr lang="en-US" smtClean="0"/>
              <a:t>4/9/18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98273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702D4-3AA9-334A-89F7-0B1DDB4E5AA2}" type="datetimeFigureOut">
              <a:rPr lang="en-US" smtClean="0"/>
              <a:t>4/9/18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51663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185"/>
            <a:ext cx="1543051" cy="78020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1" cy="78020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702D4-3AA9-334A-89F7-0B1DDB4E5AA2}" type="datetimeFigureOut">
              <a:rPr lang="en-US" smtClean="0"/>
              <a:t>4/9/18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63501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702D4-3AA9-334A-89F7-0B1DDB4E5AA2}" type="datetimeFigureOut">
              <a:rPr lang="en-US" smtClean="0"/>
              <a:t>4/9/18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12416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9"/>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702D4-3AA9-334A-89F7-0B1DDB4E5AA2}" type="datetimeFigureOut">
              <a:rPr lang="en-US" smtClean="0"/>
              <a:t>4/9/18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47545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2133603"/>
            <a:ext cx="3028951"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3"/>
            <a:ext cx="3028951"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702D4-3AA9-334A-89F7-0B1DDB4E5AA2}" type="datetimeFigureOut">
              <a:rPr lang="en-US" smtClean="0"/>
              <a:t>4/9/18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9002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9"/>
            <a:ext cx="3030141" cy="8530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1" y="2046819"/>
            <a:ext cx="3031331" cy="8530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702D4-3AA9-334A-89F7-0B1DDB4E5AA2}" type="datetimeFigureOut">
              <a:rPr lang="en-US" smtClean="0"/>
              <a:t>4/9/18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77979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702D4-3AA9-334A-89F7-0B1DDB4E5AA2}" type="datetimeFigureOut">
              <a:rPr lang="en-US" smtClean="0"/>
              <a:t>4/9/18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73636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702D4-3AA9-334A-89F7-0B1DDB4E5AA2}" type="datetimeFigureOut">
              <a:rPr lang="en-US" smtClean="0"/>
              <a:t>4/9/18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64556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9" y="364070"/>
            <a:ext cx="3833812"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913469"/>
            <a:ext cx="2256235"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702D4-3AA9-334A-89F7-0B1DDB4E5AA2}" type="datetimeFigureOut">
              <a:rPr lang="en-US" smtClean="0"/>
              <a:t>4/9/18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96303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702D4-3AA9-334A-89F7-0B1DDB4E5AA2}" type="datetimeFigureOut">
              <a:rPr lang="en-US" smtClean="0"/>
              <a:t>4/9/18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784594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5"/>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3"/>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4"/>
          </a:xfrm>
          <a:prstGeom prst="rect">
            <a:avLst/>
          </a:prstGeom>
        </p:spPr>
        <p:txBody>
          <a:bodyPr vert="horz" lIns="91440" tIns="45720" rIns="91440" bIns="45720" rtlCol="0" anchor="ctr"/>
          <a:lstStyle>
            <a:lvl1pPr algn="l">
              <a:defRPr sz="1200">
                <a:solidFill>
                  <a:schemeClr val="tx1">
                    <a:tint val="75000"/>
                  </a:schemeClr>
                </a:solidFill>
              </a:defRPr>
            </a:lvl1pPr>
          </a:lstStyle>
          <a:p>
            <a:fld id="{8E1702D4-3AA9-334A-89F7-0B1DDB4E5AA2}" type="datetimeFigureOut">
              <a:rPr lang="en-US" smtClean="0"/>
              <a:t>4/9/18</a:t>
            </a:fld>
            <a:endParaRPr lang="en-US"/>
          </a:p>
        </p:txBody>
      </p:sp>
      <p:sp>
        <p:nvSpPr>
          <p:cNvPr id="5" name="Footer Placeholder 4"/>
          <p:cNvSpPr>
            <a:spLocks noGrp="1"/>
          </p:cNvSpPr>
          <p:nvPr>
            <p:ph type="ftr" sz="quarter" idx="3"/>
          </p:nvPr>
        </p:nvSpPr>
        <p:spPr>
          <a:xfrm>
            <a:off x="2343151" y="8475134"/>
            <a:ext cx="2171700" cy="48683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4"/>
          </a:xfrm>
          <a:prstGeom prst="rect">
            <a:avLst/>
          </a:prstGeom>
        </p:spPr>
        <p:txBody>
          <a:bodyPr vert="horz" lIns="91440" tIns="45720" rIns="91440" bIns="45720" rtlCol="0" anchor="ctr"/>
          <a:lstStyle>
            <a:lvl1pPr algn="r">
              <a:defRPr sz="1200">
                <a:solidFill>
                  <a:schemeClr val="tx1">
                    <a:tint val="75000"/>
                  </a:schemeClr>
                </a:solidFill>
              </a:defRPr>
            </a:lvl1pPr>
          </a:lstStyle>
          <a:p>
            <a:fld id="{3007746C-A738-E64E-9C13-BDDB58B9FCAA}" type="slidenum">
              <a:rPr lang="en-US" smtClean="0"/>
              <a:t>‹#›</a:t>
            </a:fld>
            <a:endParaRPr lang="en-US"/>
          </a:p>
        </p:txBody>
      </p:sp>
    </p:spTree>
    <p:extLst>
      <p:ext uri="{BB962C8B-B14F-4D97-AF65-F5344CB8AC3E}">
        <p14:creationId xmlns:p14="http://schemas.microsoft.com/office/powerpoint/2010/main" val="3052962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hyperlink" Target="https://onedrive.live.com/view.aspx?resid=E0947849CE6A90D1!120&amp;ithint=file,pptx&amp;app=PowerPoint&amp;authkey=!ALNSNNVHKfyykh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2.jpeg"/><Relationship Id="rId9" Type="http://schemas.openxmlformats.org/officeDocument/2006/relationships/hyperlink" Target="https://www.youtube.com/watch?v=1JzV6z6G2Rc&amp;app=desktop" TargetMode="External"/><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13"/>
          <p:cNvSpPr/>
          <p:nvPr/>
        </p:nvSpPr>
        <p:spPr>
          <a:xfrm>
            <a:off x="5745480" y="218953"/>
            <a:ext cx="1112520" cy="88011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مستطيل 14"/>
          <p:cNvSpPr/>
          <p:nvPr/>
        </p:nvSpPr>
        <p:spPr>
          <a:xfrm>
            <a:off x="0" y="218953"/>
            <a:ext cx="1043940" cy="9486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90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10"/>
          <p:cNvSpPr txBox="1"/>
          <p:nvPr/>
        </p:nvSpPr>
        <p:spPr>
          <a:xfrm>
            <a:off x="153252" y="8458200"/>
            <a:ext cx="6348986" cy="685800"/>
          </a:xfrm>
          <a:prstGeom prst="rect">
            <a:avLst/>
          </a:prstGeom>
          <a:noFill/>
          <a:ln w="6350">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b="1" dirty="0">
                <a:effectLst/>
                <a:latin typeface="Tahoma"/>
                <a:ea typeface="Times New Roman"/>
                <a:cs typeface="Tahoma"/>
              </a:rPr>
              <a:t>•</a:t>
            </a:r>
            <a:r>
              <a:rPr lang="en-US" sz="1100" b="1" dirty="0">
                <a:effectLst/>
                <a:latin typeface="Century Schoolbook"/>
                <a:ea typeface="Times New Roman"/>
                <a:cs typeface="Times New Roman"/>
              </a:rPr>
              <a:t> </a:t>
            </a:r>
            <a:r>
              <a:rPr lang="en-US" sz="1100" dirty="0">
                <a:effectLst/>
                <a:latin typeface="Tahoma"/>
                <a:ea typeface="Calibri"/>
                <a:cs typeface="Tahoma"/>
              </a:rPr>
              <a:t>Black: Doctors’ slides.</a:t>
            </a:r>
            <a:r>
              <a:rPr lang="en-US" sz="1100" dirty="0">
                <a:solidFill>
                  <a:srgbClr val="C00000"/>
                </a:solidFill>
                <a:effectLst/>
                <a:latin typeface="Tahoma"/>
                <a:ea typeface="Calibri"/>
                <a:cs typeface="Tahoma"/>
              </a:rPr>
              <a:t>     </a:t>
            </a:r>
            <a:r>
              <a:rPr lang="en-US" sz="1100" b="1" dirty="0">
                <a:solidFill>
                  <a:srgbClr val="C00000"/>
                </a:solidFill>
                <a:effectLst/>
                <a:latin typeface="Tahoma"/>
                <a:ea typeface="Times New Roman"/>
                <a:cs typeface="Tahoma"/>
              </a:rPr>
              <a:t>• </a:t>
            </a:r>
            <a:r>
              <a:rPr lang="en-US" sz="1100" dirty="0">
                <a:solidFill>
                  <a:srgbClr val="C00000"/>
                </a:solidFill>
                <a:effectLst/>
                <a:latin typeface="Tahoma"/>
                <a:ea typeface="Calibri"/>
                <a:cs typeface="Tahoma"/>
              </a:rPr>
              <a:t>Red: Important!     </a:t>
            </a:r>
            <a:r>
              <a:rPr lang="en-US" sz="1100" b="1" dirty="0">
                <a:effectLst/>
                <a:latin typeface="Tahoma"/>
                <a:ea typeface="Times New Roman"/>
                <a:cs typeface="Tahoma"/>
              </a:rPr>
              <a:t>• </a:t>
            </a:r>
            <a:r>
              <a:rPr lang="en-US" sz="1100" dirty="0">
                <a:solidFill>
                  <a:srgbClr val="76923C"/>
                </a:solidFill>
                <a:effectLst/>
                <a:latin typeface="Tahoma"/>
                <a:ea typeface="Calibri"/>
                <a:cs typeface="Tahoma"/>
              </a:rPr>
              <a:t>Li</a:t>
            </a:r>
            <a:r>
              <a:rPr lang="en-US" sz="1100" dirty="0">
                <a:solidFill>
                  <a:schemeClr val="accent3">
                    <a:lumMod val="75000"/>
                  </a:schemeClr>
                </a:solidFill>
                <a:effectLst/>
                <a:latin typeface="Tahoma"/>
                <a:ea typeface="Calibri"/>
                <a:cs typeface="Tahoma"/>
              </a:rPr>
              <a:t>g</a:t>
            </a:r>
            <a:r>
              <a:rPr lang="en-US" sz="1100" dirty="0">
                <a:solidFill>
                  <a:srgbClr val="76923C"/>
                </a:solidFill>
                <a:effectLst/>
                <a:latin typeface="Tahoma"/>
                <a:ea typeface="Calibri"/>
                <a:cs typeface="Tahoma"/>
              </a:rPr>
              <a:t>ht Gr</a:t>
            </a:r>
            <a:r>
              <a:rPr lang="en-US" sz="1100" dirty="0">
                <a:solidFill>
                  <a:srgbClr val="F4F4F4"/>
                </a:solidFill>
                <a:effectLst/>
                <a:latin typeface="Tahoma"/>
                <a:ea typeface="Calibri"/>
                <a:cs typeface="Tahoma"/>
              </a:rPr>
              <a:t>ee</a:t>
            </a:r>
            <a:r>
              <a:rPr lang="en-US" sz="1100" dirty="0">
                <a:solidFill>
                  <a:srgbClr val="76923C"/>
                </a:solidFill>
                <a:effectLst/>
                <a:latin typeface="Tahoma"/>
                <a:ea typeface="Calibri"/>
                <a:cs typeface="Tahoma"/>
              </a:rPr>
              <a:t>n: </a:t>
            </a:r>
            <a:r>
              <a:rPr lang="en-US" sz="1100" dirty="0">
                <a:solidFill>
                  <a:srgbClr val="75923C"/>
                </a:solidFill>
                <a:effectLst/>
                <a:latin typeface="Tahoma"/>
                <a:ea typeface="Calibri"/>
                <a:cs typeface="Tahoma"/>
              </a:rPr>
              <a:t>Doctors</a:t>
            </a:r>
            <a:r>
              <a:rPr lang="en-US" sz="1100" dirty="0">
                <a:solidFill>
                  <a:srgbClr val="76923C"/>
                </a:solidFill>
                <a:effectLst/>
                <a:latin typeface="Tahoma"/>
                <a:ea typeface="Calibri"/>
                <a:cs typeface="Tahoma"/>
              </a:rPr>
              <a:t>’ notes     </a:t>
            </a:r>
            <a:r>
              <a:rPr lang="en-US" sz="1100" b="1" dirty="0">
                <a:effectLst/>
                <a:latin typeface="Tahoma"/>
                <a:ea typeface="Times New Roman"/>
                <a:cs typeface="Tahoma"/>
              </a:rPr>
              <a:t>• </a:t>
            </a:r>
            <a:r>
              <a:rPr lang="en-US" sz="1100" dirty="0">
                <a:solidFill>
                  <a:srgbClr val="7F7F7F"/>
                </a:solidFill>
                <a:effectLst/>
                <a:latin typeface="Tahoma"/>
                <a:ea typeface="Calibri"/>
                <a:cs typeface="Tahoma"/>
              </a:rPr>
              <a:t>Grey: Extra.</a:t>
            </a:r>
            <a:r>
              <a:rPr lang="en-US" sz="1100" dirty="0">
                <a:solidFill>
                  <a:srgbClr val="C00000"/>
                </a:solidFill>
                <a:effectLst/>
                <a:latin typeface="Tahoma"/>
                <a:ea typeface="Calibri"/>
                <a:cs typeface="Tahoma"/>
              </a:rPr>
              <a:t>     </a:t>
            </a:r>
            <a:r>
              <a:rPr lang="en-US" sz="1100" b="1" dirty="0">
                <a:effectLst/>
                <a:latin typeface="Tahoma"/>
                <a:ea typeface="Times New Roman"/>
                <a:cs typeface="Tahoma"/>
              </a:rPr>
              <a:t>• </a:t>
            </a:r>
            <a:r>
              <a:rPr lang="en-US" sz="1100" i="1" dirty="0">
                <a:effectLst/>
                <a:latin typeface="Tahoma"/>
                <a:ea typeface="Calibri"/>
                <a:cs typeface="Tahoma"/>
              </a:rPr>
              <a:t>Italic black: New terminology.</a:t>
            </a:r>
            <a:endParaRPr lang="en-US" sz="1100" dirty="0">
              <a:effectLst/>
              <a:latin typeface="Calibri"/>
              <a:ea typeface="Calibri"/>
              <a:cs typeface="Arial"/>
            </a:endParaRPr>
          </a:p>
        </p:txBody>
      </p:sp>
      <p:cxnSp>
        <p:nvCxnSpPr>
          <p:cNvPr id="9" name="Straight Connector 8"/>
          <p:cNvCxnSpPr/>
          <p:nvPr/>
        </p:nvCxnSpPr>
        <p:spPr>
          <a:xfrm>
            <a:off x="1352722" y="4654282"/>
            <a:ext cx="4114800" cy="0"/>
          </a:xfrm>
          <a:prstGeom prst="line">
            <a:avLst/>
          </a:prstGeom>
        </p:spPr>
        <p:style>
          <a:lnRef idx="1">
            <a:schemeClr val="dk1"/>
          </a:lnRef>
          <a:fillRef idx="0">
            <a:schemeClr val="dk1"/>
          </a:fillRef>
          <a:effectRef idx="0">
            <a:schemeClr val="dk1"/>
          </a:effectRef>
          <a:fontRef idx="minor">
            <a:schemeClr val="tx1"/>
          </a:fontRef>
        </p:style>
      </p:cxnSp>
      <p:sp>
        <p:nvSpPr>
          <p:cNvPr id="10" name="Text Box 5"/>
          <p:cNvSpPr txBox="1"/>
          <p:nvPr/>
        </p:nvSpPr>
        <p:spPr>
          <a:xfrm>
            <a:off x="1022377" y="4787820"/>
            <a:ext cx="4610735" cy="76549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4000" dirty="0">
                <a:latin typeface="Tahoma" charset="0"/>
                <a:ea typeface="Tahoma" charset="0"/>
                <a:cs typeface="Tahoma" charset="0"/>
              </a:rPr>
              <a:t>Uterine Cervix</a:t>
            </a:r>
            <a:endParaRPr lang="en-US" sz="4000" dirty="0">
              <a:effectLst/>
              <a:latin typeface="Tahoma" charset="0"/>
              <a:ea typeface="Tahoma" charset="0"/>
              <a:cs typeface="Tahoma" charset="0"/>
            </a:endParaRPr>
          </a:p>
        </p:txBody>
      </p:sp>
      <p:sp>
        <p:nvSpPr>
          <p:cNvPr id="12" name="Text Box 7"/>
          <p:cNvSpPr txBox="1"/>
          <p:nvPr/>
        </p:nvSpPr>
        <p:spPr>
          <a:xfrm>
            <a:off x="153252" y="5219611"/>
            <a:ext cx="6528218" cy="225610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endParaRPr lang="en-US" sz="1400" b="1" dirty="0">
              <a:effectLst/>
              <a:latin typeface="Tahoma"/>
              <a:ea typeface="Calibri"/>
              <a:cs typeface="Tahoma"/>
            </a:endParaRPr>
          </a:p>
          <a:p>
            <a:pPr marL="0" marR="0">
              <a:lnSpc>
                <a:spcPct val="115000"/>
              </a:lnSpc>
              <a:spcBef>
                <a:spcPts val="0"/>
              </a:spcBef>
              <a:spcAft>
                <a:spcPts val="1000"/>
              </a:spcAft>
            </a:pPr>
            <a:endParaRPr lang="en-US" sz="1400" b="1" dirty="0">
              <a:latin typeface="Tahoma"/>
              <a:ea typeface="Calibri"/>
              <a:cs typeface="Tahoma"/>
            </a:endParaRPr>
          </a:p>
          <a:p>
            <a:pPr marL="0" marR="0">
              <a:lnSpc>
                <a:spcPct val="115000"/>
              </a:lnSpc>
              <a:spcBef>
                <a:spcPts val="0"/>
              </a:spcBef>
              <a:spcAft>
                <a:spcPts val="1000"/>
              </a:spcAft>
            </a:pPr>
            <a:r>
              <a:rPr lang="en-US" sz="1400" b="1" dirty="0">
                <a:effectLst/>
                <a:latin typeface="Tahoma" panose="020B0604030504040204" pitchFamily="34" charset="0"/>
                <a:ea typeface="Tahoma" panose="020B0604030504040204" pitchFamily="34" charset="0"/>
                <a:cs typeface="Tahoma" panose="020B0604030504040204" pitchFamily="34" charset="0"/>
              </a:rPr>
              <a:t>Objectives</a:t>
            </a:r>
            <a:r>
              <a:rPr lang="en-US" sz="1400" dirty="0">
                <a:effectLst/>
                <a:latin typeface="Tahoma" panose="020B0604030504040204" pitchFamily="34" charset="0"/>
                <a:ea typeface="Tahoma" panose="020B0604030504040204" pitchFamily="34" charset="0"/>
                <a:cs typeface="Tahoma" panose="020B0604030504040204" pitchFamily="34" charset="0"/>
              </a:rPr>
              <a:t>:</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defTabSz="685983">
              <a:buFont typeface="+mj-lt"/>
              <a:buAutoNum type="romanLcPeriod"/>
              <a:defRPr/>
            </a:pPr>
            <a:r>
              <a:rPr lang="en-US" sz="1400" dirty="0">
                <a:latin typeface="Tahoma" panose="020B0604030504040204" pitchFamily="34" charset="0"/>
                <a:ea typeface="Tahoma" panose="020B0604030504040204" pitchFamily="34" charset="0"/>
                <a:cs typeface="Tahoma" panose="020B0604030504040204" pitchFamily="34" charset="0"/>
              </a:rPr>
              <a:t>Some common benign conditions and infections</a:t>
            </a:r>
          </a:p>
          <a:p>
            <a:pPr marL="285750" indent="-285750" defTabSz="685983">
              <a:buFont typeface="+mj-lt"/>
              <a:buAutoNum type="romanLcPeriod"/>
              <a:defRPr/>
            </a:pPr>
            <a:r>
              <a:rPr lang="en-US" sz="1400" dirty="0">
                <a:latin typeface="Tahoma" panose="020B0604030504040204" pitchFamily="34" charset="0"/>
                <a:ea typeface="Tahoma" panose="020B0604030504040204" pitchFamily="34" charset="0"/>
                <a:cs typeface="Tahoma" panose="020B0604030504040204" pitchFamily="34" charset="0"/>
              </a:rPr>
              <a:t>Understand the concepts of dysplasia and intraepithelial neoplasia in the female genital tract and the role of a cervical screening </a:t>
            </a:r>
            <a:r>
              <a:rPr lang="en-US" sz="1400" dirty="0" err="1">
                <a:latin typeface="Tahoma" panose="020B0604030504040204" pitchFamily="34" charset="0"/>
                <a:ea typeface="Tahoma" panose="020B0604030504040204" pitchFamily="34" charset="0"/>
                <a:cs typeface="Tahoma" panose="020B0604030504040204" pitchFamily="34" charset="0"/>
              </a:rPr>
              <a:t>programme</a:t>
            </a:r>
            <a:r>
              <a:rPr lang="en-US" sz="1400" dirty="0">
                <a:latin typeface="Tahoma" panose="020B0604030504040204" pitchFamily="34" charset="0"/>
                <a:ea typeface="Tahoma" panose="020B0604030504040204" pitchFamily="34" charset="0"/>
                <a:cs typeface="Tahoma" panose="020B0604030504040204" pitchFamily="34" charset="0"/>
              </a:rPr>
              <a:t>.</a:t>
            </a:r>
          </a:p>
          <a:p>
            <a:pPr marL="285750" indent="-285750" defTabSz="685983">
              <a:buFont typeface="+mj-lt"/>
              <a:buAutoNum type="romanLcPeriod"/>
              <a:defRPr/>
            </a:pPr>
            <a:r>
              <a:rPr lang="en-US" sz="1400" dirty="0">
                <a:latin typeface="Tahoma" panose="020B0604030504040204" pitchFamily="34" charset="0"/>
                <a:ea typeface="Tahoma" panose="020B0604030504040204" pitchFamily="34" charset="0"/>
                <a:cs typeface="Tahoma" panose="020B0604030504040204" pitchFamily="34" charset="0"/>
              </a:rPr>
              <a:t>Know the incidence, risk factors, clinical presentation, pathological features and prognosis of cervical squamous cell carcinoma.</a:t>
            </a:r>
          </a:p>
          <a:p>
            <a:pPr marL="0" marR="0">
              <a:lnSpc>
                <a:spcPct val="115000"/>
              </a:lnSpc>
              <a:spcBef>
                <a:spcPts val="0"/>
              </a:spcBef>
              <a:spcAft>
                <a:spcPts val="0"/>
              </a:spcAft>
            </a:pPr>
            <a:endParaRPr lang="en-US" sz="1100" dirty="0">
              <a:effectLst/>
              <a:latin typeface="Calibri"/>
              <a:ea typeface="Calibri"/>
              <a:cs typeface="Arial"/>
            </a:endParaRPr>
          </a:p>
          <a:p>
            <a:pPr marL="0" marR="0">
              <a:lnSpc>
                <a:spcPct val="115000"/>
              </a:lnSpc>
              <a:spcBef>
                <a:spcPts val="0"/>
              </a:spcBef>
              <a:spcAft>
                <a:spcPts val="0"/>
              </a:spcAft>
            </a:pPr>
            <a:r>
              <a:rPr lang="en-US" sz="1200" dirty="0">
                <a:effectLst/>
                <a:latin typeface="Tahoma"/>
                <a:ea typeface="Calibri"/>
                <a:cs typeface="Tahoma"/>
              </a:rPr>
              <a:t> </a:t>
            </a:r>
            <a:endParaRPr lang="en-US" sz="1100" dirty="0">
              <a:effectLst/>
              <a:latin typeface="Calibri"/>
              <a:ea typeface="Calibri"/>
              <a:cs typeface="Arial"/>
            </a:endParaRPr>
          </a:p>
          <a:p>
            <a:pPr marL="228600" marR="0">
              <a:lnSpc>
                <a:spcPct val="115000"/>
              </a:lnSpc>
              <a:spcBef>
                <a:spcPts val="0"/>
              </a:spcBef>
              <a:spcAft>
                <a:spcPts val="0"/>
              </a:spcAft>
            </a:pPr>
            <a:r>
              <a:rPr lang="en-US" sz="1200" dirty="0">
                <a:effectLst/>
                <a:latin typeface="Tahoma"/>
                <a:ea typeface="Calibri"/>
                <a:cs typeface="Tahoma"/>
              </a:rPr>
              <a:t> </a:t>
            </a:r>
            <a:endParaRPr lang="en-US" sz="1100" dirty="0">
              <a:effectLst/>
              <a:latin typeface="Calibri"/>
              <a:ea typeface="Calibri"/>
              <a:cs typeface="Arial"/>
            </a:endParaRPr>
          </a:p>
          <a:p>
            <a:pPr marL="457200" marR="0">
              <a:lnSpc>
                <a:spcPct val="115000"/>
              </a:lnSpc>
              <a:spcBef>
                <a:spcPts val="0"/>
              </a:spcBef>
              <a:spcAft>
                <a:spcPts val="1000"/>
              </a:spcAft>
            </a:pPr>
            <a:r>
              <a:rPr lang="en-US" sz="1000" dirty="0">
                <a:effectLst/>
                <a:latin typeface="Tahoma"/>
                <a:ea typeface="Calibri"/>
                <a:cs typeface="Tahoma"/>
              </a:rPr>
              <a:t> </a:t>
            </a:r>
            <a:endParaRPr lang="en-US" sz="1100" dirty="0">
              <a:effectLst/>
              <a:latin typeface="Calibri"/>
              <a:ea typeface="Calibri"/>
              <a:cs typeface="Arial"/>
            </a:endParaRPr>
          </a:p>
        </p:txBody>
      </p:sp>
      <p:cxnSp>
        <p:nvCxnSpPr>
          <p:cNvPr id="13" name="Straight Connector 12"/>
          <p:cNvCxnSpPr/>
          <p:nvPr/>
        </p:nvCxnSpPr>
        <p:spPr>
          <a:xfrm flipH="1">
            <a:off x="6529070" y="13844270"/>
            <a:ext cx="1600200" cy="0"/>
          </a:xfrm>
          <a:prstGeom prst="line">
            <a:avLst/>
          </a:prstGeom>
          <a:noFill/>
          <a:ln w="3175" cap="flat" cmpd="sng" algn="ctr">
            <a:solidFill>
              <a:schemeClr val="tx1">
                <a:lumMod val="50000"/>
                <a:lumOff val="50000"/>
              </a:schemeClr>
            </a:solidFill>
            <a:prstDash val="solid"/>
            <a:headEnd type="none"/>
            <a:tailEnd type="none"/>
          </a:ln>
          <a:effectLst/>
        </p:spPr>
      </p:cxnSp>
      <p:cxnSp>
        <p:nvCxnSpPr>
          <p:cNvPr id="14" name="Straight Connector 13"/>
          <p:cNvCxnSpPr/>
          <p:nvPr/>
        </p:nvCxnSpPr>
        <p:spPr>
          <a:xfrm flipH="1">
            <a:off x="6681470" y="13996670"/>
            <a:ext cx="1600200" cy="0"/>
          </a:xfrm>
          <a:prstGeom prst="line">
            <a:avLst/>
          </a:prstGeom>
          <a:noFill/>
          <a:ln w="3175" cap="flat" cmpd="sng" algn="ctr">
            <a:solidFill>
              <a:schemeClr val="tx1">
                <a:lumMod val="50000"/>
                <a:lumOff val="50000"/>
              </a:schemeClr>
            </a:solidFill>
            <a:prstDash val="solid"/>
            <a:headEnd type="none"/>
            <a:tailEnd type="none"/>
          </a:ln>
          <a:effectLst/>
        </p:spPr>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1232600"/>
            <a:ext cx="5449077" cy="3326466"/>
          </a:xfrm>
          <a:prstGeom prst="rect">
            <a:avLst/>
          </a:prstGeom>
        </p:spPr>
      </p:pic>
    </p:spTree>
    <p:extLst>
      <p:ext uri="{BB962C8B-B14F-4D97-AF65-F5344CB8AC3E}">
        <p14:creationId xmlns:p14="http://schemas.microsoft.com/office/powerpoint/2010/main" val="1703833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171116"/>
            <a:ext cx="6604000" cy="7485126"/>
          </a:xfrm>
          <a:prstGeom prst="rect">
            <a:avLst/>
          </a:prstGeom>
          <a:noFill/>
        </p:spPr>
        <p:txBody>
          <a:bodyPr wrap="square" rtlCol="0">
            <a:spAutoFit/>
          </a:bodyPr>
          <a:lstStyle/>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CIN/SIL &amp; RULES OF PAP TEST :</a:t>
            </a:r>
          </a:p>
          <a:p>
            <a:pPr marL="285750" indent="-285750">
              <a:buFont typeface="Arial" panose="020B0604020202020204" pitchFamily="34" charset="0"/>
              <a:buChar char="•"/>
            </a:pPr>
            <a:endParaRPr lang="en-US" sz="1000" b="1" dirty="0">
              <a:latin typeface="Tahoma" panose="020B0604030504040204" pitchFamily="34" charset="0"/>
              <a:ea typeface="Tahoma" panose="020B0604030504040204" pitchFamily="34" charset="0"/>
              <a:cs typeface="Tahoma" panose="020B0604030504040204" pitchFamily="34" charset="0"/>
            </a:endParaRPr>
          </a:p>
          <a:p>
            <a:pPr marL="228282" indent="-342900" defTabSz="685983">
              <a:spcBef>
                <a:spcPct val="20000"/>
              </a:spcBef>
              <a:buFont typeface="+mj-lt"/>
              <a:buAutoNum type="arabicPeriod"/>
              <a:defRPr/>
            </a:pPr>
            <a:r>
              <a:rPr lang="en-US" sz="1300" dirty="0">
                <a:latin typeface="Tahoma" charset="0"/>
                <a:ea typeface="Tahoma" charset="0"/>
                <a:cs typeface="Tahoma" charset="0"/>
              </a:rPr>
              <a:t>Should start pap test by the age of 21. </a:t>
            </a:r>
          </a:p>
          <a:p>
            <a:pPr marL="228282" indent="-342900" defTabSz="685983">
              <a:spcBef>
                <a:spcPct val="20000"/>
              </a:spcBef>
              <a:buFont typeface="+mj-lt"/>
              <a:buAutoNum type="arabicPeriod"/>
              <a:defRPr/>
            </a:pPr>
            <a:r>
              <a:rPr lang="en-US" sz="1300" dirty="0">
                <a:latin typeface="Tahoma" charset="0"/>
                <a:ea typeface="Tahoma" charset="0"/>
                <a:cs typeface="Tahoma" charset="0"/>
              </a:rPr>
              <a:t>For women between age </a:t>
            </a:r>
            <a:r>
              <a:rPr lang="en-US" sz="1300" b="1" dirty="0">
                <a:latin typeface="Tahoma" charset="0"/>
                <a:ea typeface="Tahoma" charset="0"/>
                <a:cs typeface="Tahoma" charset="0"/>
              </a:rPr>
              <a:t>21 to 29</a:t>
            </a:r>
            <a:r>
              <a:rPr lang="en-US" sz="1300" dirty="0">
                <a:latin typeface="Tahoma" charset="0"/>
                <a:ea typeface="Tahoma" charset="0"/>
                <a:cs typeface="Tahoma" charset="0"/>
              </a:rPr>
              <a:t>: pap test should be done </a:t>
            </a:r>
            <a:r>
              <a:rPr lang="en-US" sz="1300" b="1" dirty="0">
                <a:latin typeface="Tahoma" charset="0"/>
                <a:ea typeface="Tahoma" charset="0"/>
                <a:cs typeface="Tahoma" charset="0"/>
              </a:rPr>
              <a:t>every 3 years</a:t>
            </a:r>
          </a:p>
          <a:p>
            <a:pPr marL="228282" indent="-342900" defTabSz="685983">
              <a:spcBef>
                <a:spcPct val="20000"/>
              </a:spcBef>
              <a:buFont typeface="+mj-lt"/>
              <a:buAutoNum type="arabicPeriod"/>
              <a:defRPr/>
            </a:pPr>
            <a:r>
              <a:rPr lang="en-US" sz="1300" dirty="0">
                <a:latin typeface="Tahoma" charset="0"/>
                <a:ea typeface="Tahoma" charset="0"/>
                <a:cs typeface="Tahoma" charset="0"/>
              </a:rPr>
              <a:t>For women between age </a:t>
            </a:r>
            <a:r>
              <a:rPr lang="en-US" sz="1300" b="1" dirty="0">
                <a:latin typeface="Tahoma" charset="0"/>
                <a:ea typeface="Tahoma" charset="0"/>
                <a:cs typeface="Tahoma" charset="0"/>
              </a:rPr>
              <a:t>30-64</a:t>
            </a:r>
            <a:r>
              <a:rPr lang="en-US" sz="1300" dirty="0">
                <a:latin typeface="Tahoma" charset="0"/>
                <a:ea typeface="Tahoma" charset="0"/>
                <a:cs typeface="Tahoma" charset="0"/>
              </a:rPr>
              <a:t> : there are </a:t>
            </a:r>
            <a:r>
              <a:rPr lang="en-US" sz="1300" b="1" dirty="0">
                <a:latin typeface="Tahoma" charset="0"/>
                <a:ea typeface="Tahoma" charset="0"/>
                <a:cs typeface="Tahoma" charset="0"/>
              </a:rPr>
              <a:t>2 possibilities</a:t>
            </a:r>
          </a:p>
          <a:p>
            <a:pPr marL="674370" lvl="2" indent="-400050" defTabSz="685983">
              <a:spcBef>
                <a:spcPct val="20000"/>
              </a:spcBef>
              <a:buFont typeface="+mj-lt"/>
              <a:buAutoNum type="romanLcPeriod"/>
              <a:defRPr/>
            </a:pPr>
            <a:r>
              <a:rPr lang="en-US" sz="1300" dirty="0">
                <a:latin typeface="Tahoma" charset="0"/>
                <a:ea typeface="Tahoma" charset="0"/>
                <a:cs typeface="Tahoma" charset="0"/>
              </a:rPr>
              <a:t>Either do </a:t>
            </a:r>
            <a:r>
              <a:rPr lang="en-US" sz="1300" b="1" dirty="0">
                <a:latin typeface="Tahoma" charset="0"/>
                <a:ea typeface="Tahoma" charset="0"/>
                <a:cs typeface="Tahoma" charset="0"/>
              </a:rPr>
              <a:t>only pap </a:t>
            </a:r>
            <a:r>
              <a:rPr lang="en-US" sz="1300" dirty="0">
                <a:latin typeface="Tahoma" charset="0"/>
                <a:ea typeface="Tahoma" charset="0"/>
                <a:cs typeface="Tahoma" charset="0"/>
              </a:rPr>
              <a:t>test once every </a:t>
            </a:r>
            <a:r>
              <a:rPr lang="en-US" sz="1300" b="1" dirty="0">
                <a:latin typeface="Tahoma" charset="0"/>
                <a:ea typeface="Tahoma" charset="0"/>
                <a:cs typeface="Tahoma" charset="0"/>
              </a:rPr>
              <a:t>3 years</a:t>
            </a:r>
          </a:p>
          <a:p>
            <a:pPr marL="674370" lvl="2" indent="-400050" defTabSz="685983">
              <a:spcBef>
                <a:spcPct val="20000"/>
              </a:spcBef>
              <a:buFont typeface="+mj-lt"/>
              <a:buAutoNum type="romanLcPeriod"/>
              <a:defRPr/>
            </a:pPr>
            <a:r>
              <a:rPr lang="en-US" sz="1300" dirty="0">
                <a:latin typeface="Tahoma" charset="0"/>
                <a:ea typeface="Tahoma" charset="0"/>
                <a:cs typeface="Tahoma" charset="0"/>
              </a:rPr>
              <a:t>Or do </a:t>
            </a:r>
            <a:r>
              <a:rPr lang="en-US" sz="1300" b="1" dirty="0">
                <a:latin typeface="Tahoma" charset="0"/>
                <a:ea typeface="Tahoma" charset="0"/>
                <a:cs typeface="Tahoma" charset="0"/>
              </a:rPr>
              <a:t>two tests </a:t>
            </a:r>
            <a:r>
              <a:rPr lang="en-US" sz="1300" dirty="0">
                <a:latin typeface="Tahoma" charset="0"/>
                <a:ea typeface="Tahoma" charset="0"/>
                <a:cs typeface="Tahoma" charset="0"/>
              </a:rPr>
              <a:t>(co-testing) at the same time </a:t>
            </a:r>
            <a:r>
              <a:rPr lang="en-US" sz="1300" dirty="0">
                <a:latin typeface="Tahoma" charset="0"/>
                <a:ea typeface="Tahoma" charset="0"/>
                <a:cs typeface="Tahoma" charset="0"/>
                <a:sym typeface="Wingdings" panose="05000000000000000000" pitchFamily="2" charset="2"/>
              </a:rPr>
              <a:t></a:t>
            </a:r>
            <a:r>
              <a:rPr lang="en-US" sz="1300" dirty="0">
                <a:latin typeface="Tahoma" charset="0"/>
                <a:ea typeface="Tahoma" charset="0"/>
                <a:cs typeface="Tahoma" charset="0"/>
              </a:rPr>
              <a:t> </a:t>
            </a:r>
            <a:r>
              <a:rPr lang="en-US" sz="1300" b="1" dirty="0">
                <a:latin typeface="Tahoma" charset="0"/>
                <a:ea typeface="Tahoma" charset="0"/>
                <a:cs typeface="Tahoma" charset="0"/>
              </a:rPr>
              <a:t>the pap test + </a:t>
            </a:r>
            <a:r>
              <a:rPr lang="en-US" sz="1300" b="1" dirty="0">
                <a:solidFill>
                  <a:srgbClr val="C00000"/>
                </a:solidFill>
                <a:latin typeface="Tahoma" charset="0"/>
                <a:ea typeface="Tahoma" charset="0"/>
                <a:cs typeface="Tahoma" charset="0"/>
              </a:rPr>
              <a:t>DNA in-situ hybridization</a:t>
            </a:r>
            <a:r>
              <a:rPr lang="en-US" sz="1300" b="1" dirty="0">
                <a:latin typeface="Tahoma" charset="0"/>
                <a:ea typeface="Tahoma" charset="0"/>
                <a:cs typeface="Tahoma" charset="0"/>
              </a:rPr>
              <a:t> HPV testing,  every 5 years</a:t>
            </a:r>
            <a:r>
              <a:rPr lang="en-US" sz="1300" dirty="0">
                <a:solidFill>
                  <a:prstClr val="black"/>
                </a:solidFill>
                <a:latin typeface="Tahoma" charset="0"/>
                <a:ea typeface="Tahoma" charset="0"/>
                <a:cs typeface="Tahoma" charset="0"/>
              </a:rPr>
              <a:t>.</a:t>
            </a:r>
            <a:endParaRPr lang="en-US" sz="1300" b="1" dirty="0">
              <a:latin typeface="Tahoma" charset="0"/>
              <a:ea typeface="Tahoma" charset="0"/>
              <a:cs typeface="Tahoma" charset="0"/>
            </a:endParaRPr>
          </a:p>
          <a:p>
            <a:pPr lvl="0" defTabSz="685983">
              <a:spcBef>
                <a:spcPct val="20000"/>
              </a:spcBef>
              <a:buClr>
                <a:srgbClr val="4A66AC"/>
              </a:buClr>
              <a:defRPr/>
            </a:pPr>
            <a:r>
              <a:rPr lang="en-US"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Note:</a:t>
            </a:r>
            <a:endPar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342900" lvl="0" indent="-342900" defTabSz="685983">
              <a:spcBef>
                <a:spcPct val="20000"/>
              </a:spcBef>
              <a:buFont typeface="Wingdings" charset="2"/>
              <a:buChar char="ü"/>
              <a:defRPr/>
            </a:pPr>
            <a:r>
              <a:rPr lang="en-US" sz="1300" dirty="0">
                <a:latin typeface="Tahoma" panose="020B0604030504040204" pitchFamily="34" charset="0"/>
                <a:ea typeface="Tahoma" panose="020B0604030504040204" pitchFamily="34" charset="0"/>
                <a:cs typeface="Tahoma" panose="020B0604030504040204" pitchFamily="34" charset="0"/>
              </a:rPr>
              <a:t>Women with SIL/CIN have no visible signs or symptoms and it is difficult to diagnose SIL/CIN without a Pap smear/exam.</a:t>
            </a:r>
          </a:p>
          <a:p>
            <a:pPr marL="342900" lvl="0" indent="-342900" defTabSz="685983">
              <a:spcBef>
                <a:spcPct val="20000"/>
              </a:spcBef>
              <a:buFont typeface="Wingdings" charset="2"/>
              <a:buChar char="ü"/>
              <a:defRPr/>
            </a:pPr>
            <a:r>
              <a:rPr lang="en-US" sz="1300" dirty="0">
                <a:latin typeface="Tahoma" panose="020B0604030504040204" pitchFamily="34" charset="0"/>
                <a:ea typeface="Tahoma" panose="020B0604030504040204" pitchFamily="34" charset="0"/>
                <a:cs typeface="Tahoma" panose="020B0604030504040204" pitchFamily="34" charset="0"/>
              </a:rPr>
              <a:t>Therefore regular pap exams should be done on women, to detect any SIL.</a:t>
            </a:r>
          </a:p>
          <a:p>
            <a:pPr marL="342900" lvl="0" indent="-342900" defTabSz="685983">
              <a:spcBef>
                <a:spcPct val="20000"/>
              </a:spcBef>
              <a:buFont typeface="Wingdings" charset="2"/>
              <a:buChar char="ü"/>
              <a:defRPr/>
            </a:pPr>
            <a:r>
              <a:rPr lang="en-US" sz="1300" dirty="0">
                <a:latin typeface="Tahoma" panose="020B0604030504040204" pitchFamily="34" charset="0"/>
                <a:ea typeface="Tahoma" panose="020B0604030504040204" pitchFamily="34" charset="0"/>
                <a:cs typeface="Tahoma" panose="020B0604030504040204" pitchFamily="34" charset="0"/>
              </a:rPr>
              <a:t>It is a common testing procedure for HPV infection. The Pap smear detects HPV infection early.</a:t>
            </a:r>
          </a:p>
          <a:p>
            <a:pPr marL="342900" indent="-342900" defTabSz="685983">
              <a:spcBef>
                <a:spcPct val="20000"/>
              </a:spcBef>
              <a:buFont typeface="Wingdings" charset="2"/>
              <a:buChar char="ü"/>
              <a:defRPr/>
            </a:pPr>
            <a:r>
              <a:rPr lang="en-US" sz="1300" dirty="0">
                <a:latin typeface="Tahoma" panose="020B0604030504040204" pitchFamily="34" charset="0"/>
                <a:ea typeface="Tahoma" panose="020B0604030504040204" pitchFamily="34" charset="0"/>
                <a:cs typeface="Tahoma" panose="020B0604030504040204" pitchFamily="34" charset="0"/>
              </a:rPr>
              <a:t>This HPV DNA in-situ hybridization (ISH) test, is called the </a:t>
            </a:r>
            <a:r>
              <a:rPr lang="en-US" sz="1300" dirty="0" err="1">
                <a:latin typeface="Tahoma" panose="020B0604030504040204" pitchFamily="34" charset="0"/>
                <a:ea typeface="Tahoma" panose="020B0604030504040204" pitchFamily="34" charset="0"/>
                <a:cs typeface="Tahoma" panose="020B0604030504040204" pitchFamily="34" charset="0"/>
              </a:rPr>
              <a:t>Diegene</a:t>
            </a:r>
            <a:r>
              <a:rPr lang="en-US" sz="1300" dirty="0">
                <a:latin typeface="Tahoma" panose="020B0604030504040204" pitchFamily="34" charset="0"/>
                <a:ea typeface="Tahoma" panose="020B0604030504040204" pitchFamily="34" charset="0"/>
                <a:cs typeface="Tahoma" panose="020B0604030504040204" pitchFamily="34" charset="0"/>
              </a:rPr>
              <a:t> Hybrid Capture test. It is done to identify the serotype of the HPV. This test will determine whether you carry high or low risk strains of the virus. HPV DNA screening test should not be used before age 30 if pap test is normal.</a:t>
            </a:r>
          </a:p>
          <a:p>
            <a:pPr defTabSz="685983">
              <a:spcBef>
                <a:spcPct val="20000"/>
              </a:spcBef>
              <a:defRPr/>
            </a:pP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Invasive Cervical Carcinoma :</a:t>
            </a:r>
          </a:p>
          <a:p>
            <a:endParaRPr lang="en-US" altLang="en-US" sz="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altLang="en-US" sz="1300" dirty="0">
                <a:latin typeface="Tahoma" panose="020B0604030504040204" pitchFamily="34" charset="0"/>
                <a:ea typeface="Tahoma" panose="020B0604030504040204" pitchFamily="34" charset="0"/>
                <a:cs typeface="Tahoma" panose="020B0604030504040204" pitchFamily="34" charset="0"/>
              </a:rPr>
              <a:t>About 75-90% of invasive cancers are squamous cell carcinomas.</a:t>
            </a:r>
          </a:p>
          <a:p>
            <a:pPr marL="285750" indent="-285750">
              <a:buFont typeface="Wingdings" charset="2"/>
              <a:buChar char="Ø"/>
            </a:pPr>
            <a:r>
              <a:rPr lang="en-US" altLang="en-US" sz="1300" dirty="0">
                <a:latin typeface="Tahoma" panose="020B0604030504040204" pitchFamily="34" charset="0"/>
                <a:ea typeface="Tahoma" panose="020B0604030504040204" pitchFamily="34" charset="0"/>
                <a:cs typeface="Tahoma" panose="020B0604030504040204" pitchFamily="34" charset="0"/>
              </a:rPr>
              <a:t>The remainder are Adenocarcinoma.</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It is the 8th most common cause of cancer death in women in US now (was #1 in 1940's); still #1 in other countries </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Reduction in the West is due to Papanicolaou smear test which detects premalignant lesions. </a:t>
            </a:r>
          </a:p>
          <a:p>
            <a:pPr marL="114300" indent="0">
              <a:buNone/>
            </a:pPr>
            <a:endParaRPr lang="en-US" altLang="en-US" sz="500" b="1" dirty="0">
              <a:latin typeface="Tahoma" panose="020B0604030504040204" pitchFamily="34" charset="0"/>
              <a:ea typeface="Tahoma" panose="020B0604030504040204" pitchFamily="34" charset="0"/>
              <a:cs typeface="Tahoma" panose="020B0604030504040204" pitchFamily="34" charset="0"/>
            </a:endParaRPr>
          </a:p>
          <a:p>
            <a:pPr marL="114300"/>
            <a:r>
              <a:rPr lang="en-US" altLang="en-US" sz="1400" b="1" dirty="0" smtClean="0">
                <a:latin typeface="Tahoma" panose="020B0604030504040204" pitchFamily="34" charset="0"/>
                <a:ea typeface="Tahoma" panose="020B0604030504040204" pitchFamily="34" charset="0"/>
                <a:cs typeface="Tahoma" panose="020B0604030504040204" pitchFamily="34" charset="0"/>
              </a:rPr>
              <a:t>Morphology: </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a:p>
            <a:pPr marL="114300"/>
            <a:endParaRPr lang="en-US" altLang="en-US" sz="700" b="1" dirty="0">
              <a:latin typeface="Tahoma" panose="020B0604030504040204" pitchFamily="34" charset="0"/>
              <a:ea typeface="Tahoma" panose="020B0604030504040204" pitchFamily="34" charset="0"/>
              <a:cs typeface="Tahoma" panose="020B0604030504040204" pitchFamily="34" charset="0"/>
            </a:endParaRPr>
          </a:p>
          <a:p>
            <a:pPr marL="400050" indent="-285750">
              <a:buFont typeface="Wingdings" charset="2"/>
              <a:buChar char="Ø"/>
            </a:pPr>
            <a:r>
              <a:rPr lang="en-US" altLang="en-US" sz="1300" dirty="0">
                <a:latin typeface="Tahoma" charset="0"/>
                <a:ea typeface="Tahoma" charset="0"/>
                <a:cs typeface="Tahoma" charset="0"/>
              </a:rPr>
              <a:t>The tumors may be invisible or present as an exophytic mass. (</a:t>
            </a:r>
            <a:r>
              <a:rPr lang="en-US" sz="1300" dirty="0">
                <a:latin typeface="Tahoma" charset="0"/>
                <a:ea typeface="Tahoma" charset="0"/>
                <a:cs typeface="Tahoma" charset="0"/>
              </a:rPr>
              <a:t>tending to grow outward beyond the surface epithelium from which it originates) .</a:t>
            </a:r>
          </a:p>
          <a:p>
            <a:pPr marL="400050" indent="-285750">
              <a:buFont typeface="Wingdings" charset="2"/>
              <a:buChar char="Ø"/>
            </a:pPr>
            <a:r>
              <a:rPr lang="en-US" altLang="en-US" sz="1300" dirty="0">
                <a:latin typeface="Tahoma" charset="0"/>
                <a:ea typeface="Tahoma" charset="0"/>
                <a:cs typeface="Tahoma" charset="0"/>
              </a:rPr>
              <a:t>Cervical carcinomas are graded from 1 to 3 (i.e. well, moderately and poorly differentiated) based on cellular differentiation and staged from 1 to 4 depending on clinical spread</a:t>
            </a:r>
            <a:r>
              <a:rPr lang="en-US" altLang="en-US" sz="1300" dirty="0" smtClean="0">
                <a:latin typeface="Tahoma" charset="0"/>
                <a:ea typeface="Tahoma" charset="0"/>
                <a:cs typeface="Tahoma" charset="0"/>
              </a:rPr>
              <a:t>.</a:t>
            </a:r>
            <a:endParaRPr lang="en-US" altLang="en-US" sz="1300" dirty="0">
              <a:latin typeface="Tahoma" charset="0"/>
              <a:ea typeface="Tahoma" charset="0"/>
              <a:cs typeface="Tahoma" charset="0"/>
            </a:endParaRPr>
          </a:p>
        </p:txBody>
      </p:sp>
    </p:spTree>
    <p:extLst>
      <p:ext uri="{BB962C8B-B14F-4D97-AF65-F5344CB8AC3E}">
        <p14:creationId xmlns:p14="http://schemas.microsoft.com/office/powerpoint/2010/main" val="146290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9550"/>
            <a:ext cx="6858000" cy="369332"/>
          </a:xfrm>
          <a:prstGeom prst="rect">
            <a:avLst/>
          </a:prstGeom>
          <a:solidFill>
            <a:schemeClr val="accent4">
              <a:lumMod val="40000"/>
              <a:lumOff val="60000"/>
            </a:schemeClr>
          </a:solidFill>
        </p:spPr>
        <p:txBody>
          <a:bodyPr wrap="square" rtlCol="0">
            <a:spAutoFit/>
          </a:bodyPr>
          <a:lstStyle/>
          <a:p>
            <a:pPr algn="ctr"/>
            <a:r>
              <a:rPr lang="en-US" dirty="0"/>
              <a:t>Figures</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969" y="841829"/>
            <a:ext cx="6634750" cy="607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27896" y="8689091"/>
            <a:ext cx="1393372" cy="307777"/>
          </a:xfrm>
          <a:prstGeom prst="rect">
            <a:avLst/>
          </a:prstGeom>
          <a:noFill/>
        </p:spPr>
        <p:txBody>
          <a:bodyPr wrap="square" rtlCol="0">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Cervical cancer</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4582" y="7172813"/>
            <a:ext cx="2399920" cy="148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294" y="6968853"/>
            <a:ext cx="2243706" cy="16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51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9550"/>
            <a:ext cx="6858000" cy="523220"/>
          </a:xfrm>
          <a:prstGeom prst="rect">
            <a:avLst/>
          </a:prstGeom>
          <a:solidFill>
            <a:schemeClr val="accent4">
              <a:lumMod val="40000"/>
              <a:lumOff val="60000"/>
            </a:schemeClr>
          </a:solidFill>
        </p:spPr>
        <p:txBody>
          <a:bodyPr wrap="square" rtlCol="0">
            <a:spAutoFit/>
          </a:bodyPr>
          <a:lstStyle/>
          <a:p>
            <a:pPr marL="285750" indent="-285750" defTabSz="685983">
              <a:buFont typeface="Wingdings" charset="2"/>
              <a:buChar char="ü"/>
              <a:defRPr/>
            </a:pPr>
            <a:r>
              <a:rPr lang="en-US" sz="1400" dirty="0" smtClean="0"/>
              <a:t>Know </a:t>
            </a:r>
            <a:r>
              <a:rPr lang="en-US" sz="1400" dirty="0"/>
              <a:t>the incidence, risk factors, clinical presentation, pathological features and prognosis of cervical squamous cell carcinoma.</a:t>
            </a:r>
          </a:p>
        </p:txBody>
      </p:sp>
      <p:sp>
        <p:nvSpPr>
          <p:cNvPr id="2" name="TextBox 1"/>
          <p:cNvSpPr txBox="1"/>
          <p:nvPr/>
        </p:nvSpPr>
        <p:spPr>
          <a:xfrm>
            <a:off x="90577" y="958344"/>
            <a:ext cx="6676845" cy="6263253"/>
          </a:xfrm>
          <a:prstGeom prst="rect">
            <a:avLst/>
          </a:prstGeom>
          <a:noFill/>
        </p:spPr>
        <p:txBody>
          <a:bodyPr wrap="square" rtlCol="0">
            <a:spAutoFit/>
          </a:bodyPr>
          <a:lstStyle/>
          <a:p>
            <a:r>
              <a:rPr lang="en-US" altLang="en-US" b="1" dirty="0">
                <a:latin typeface="Tahoma" charset="0"/>
                <a:ea typeface="Tahoma" charset="0"/>
                <a:cs typeface="Tahoma" charset="0"/>
              </a:rPr>
              <a:t>INVASIVE SQUAMOUS CELL CARCINOMA OF CERVIX:</a:t>
            </a:r>
          </a:p>
          <a:p>
            <a:pPr marL="491490" indent="-285750" defTabSz="685983">
              <a:buFont typeface="Arial" panose="020B0604020202020204" pitchFamily="34" charset="0"/>
              <a:buChar char="•"/>
              <a:defRPr/>
            </a:pPr>
            <a:endParaRPr lang="en-US" altLang="en-US" sz="700" dirty="0">
              <a:latin typeface="Tahoma" charset="0"/>
              <a:ea typeface="Tahoma" charset="0"/>
              <a:cs typeface="Tahoma" charset="0"/>
            </a:endParaRPr>
          </a:p>
          <a:p>
            <a:pPr marL="491490" indent="-285750" defTabSz="685983">
              <a:buFont typeface="Wingdings" charset="2"/>
              <a:buChar char="Ø"/>
              <a:defRPr/>
            </a:pPr>
            <a:r>
              <a:rPr lang="en-US" altLang="en-US" sz="1300" dirty="0">
                <a:latin typeface="Tahoma" charset="0"/>
                <a:ea typeface="Tahoma" charset="0"/>
                <a:cs typeface="Tahoma" charset="0"/>
              </a:rPr>
              <a:t>Squamous cell carcinomas typically arise from pre-cancer CIN/SIL lesions at the </a:t>
            </a:r>
            <a:r>
              <a:rPr lang="en-US" altLang="en-US" sz="1300" b="1" dirty="0">
                <a:solidFill>
                  <a:srgbClr val="FF0000"/>
                </a:solidFill>
                <a:latin typeface="Tahoma" charset="0"/>
                <a:ea typeface="Tahoma" charset="0"/>
                <a:cs typeface="Tahoma" charset="0"/>
              </a:rPr>
              <a:t>transformation zone</a:t>
            </a:r>
            <a:r>
              <a:rPr lang="en-US" altLang="en-US" sz="1300" dirty="0">
                <a:latin typeface="Tahoma" charset="0"/>
                <a:ea typeface="Tahoma" charset="0"/>
                <a:cs typeface="Tahoma" charset="0"/>
              </a:rPr>
              <a:t>.</a:t>
            </a:r>
          </a:p>
          <a:p>
            <a:pPr marL="491490" indent="-285750" defTabSz="685983">
              <a:buFont typeface="Wingdings" charset="2"/>
              <a:buChar char="Ø"/>
              <a:defRPr/>
            </a:pPr>
            <a:r>
              <a:rPr lang="en-US" sz="1300" dirty="0">
                <a:latin typeface="Tahoma" charset="0"/>
                <a:ea typeface="Tahoma" charset="0"/>
                <a:cs typeface="Tahoma" charset="0"/>
              </a:rPr>
              <a:t>Mean age: 51 years, uncommon before age 30 years but most are ages 45 - 55 years.</a:t>
            </a:r>
          </a:p>
          <a:p>
            <a:pPr marL="491490" indent="-285750" defTabSz="685983">
              <a:buFont typeface="Wingdings" charset="2"/>
              <a:buChar char="Ø"/>
              <a:defRPr/>
            </a:pPr>
            <a:r>
              <a:rPr lang="en-US" sz="1300" dirty="0">
                <a:latin typeface="Tahoma" charset="0"/>
                <a:ea typeface="Tahoma" charset="0"/>
                <a:cs typeface="Tahoma" charset="0"/>
              </a:rPr>
              <a:t>Nowadays, due to the pap screening test, many of cervical cancers are diagnosed in early stages, and majority are diagnosed in the pre-invasive CIN/SIL phase.</a:t>
            </a:r>
          </a:p>
          <a:p>
            <a:pPr marL="491490" indent="-285750" defTabSz="685983">
              <a:buFont typeface="Wingdings" charset="2"/>
              <a:buChar char="Ø"/>
              <a:defRPr/>
            </a:pPr>
            <a:r>
              <a:rPr lang="en-US" sz="1300" dirty="0">
                <a:latin typeface="Tahoma" charset="0"/>
                <a:ea typeface="Tahoma" charset="0"/>
                <a:cs typeface="Tahoma" charset="0"/>
              </a:rPr>
              <a:t>Advanced cases of Squamous cell carcinoma are seen in women who either have never had a Pap smear or have waited many years since the last pap smear.</a:t>
            </a:r>
          </a:p>
          <a:p>
            <a:pPr marL="205740" defTabSz="685983">
              <a:defRPr/>
            </a:pPr>
            <a:endParaRPr lang="en-US" sz="700" dirty="0">
              <a:latin typeface="Tahoma" charset="0"/>
              <a:ea typeface="Tahoma" charset="0"/>
              <a:cs typeface="Tahoma" charset="0"/>
            </a:endParaRPr>
          </a:p>
          <a:p>
            <a:pPr marL="205740" defTabSz="685983">
              <a:defRPr/>
            </a:pPr>
            <a:endParaRPr lang="en-US" sz="1400" b="1" dirty="0" smtClean="0">
              <a:latin typeface="Tahoma" charset="0"/>
              <a:ea typeface="Tahoma" charset="0"/>
              <a:cs typeface="Tahoma" charset="0"/>
            </a:endParaRPr>
          </a:p>
          <a:p>
            <a:pPr marL="205740" defTabSz="685983">
              <a:defRPr/>
            </a:pPr>
            <a:endParaRPr lang="en-US" sz="1400" b="1" dirty="0">
              <a:latin typeface="Tahoma" charset="0"/>
              <a:ea typeface="Tahoma" charset="0"/>
              <a:cs typeface="Tahoma" charset="0"/>
            </a:endParaRPr>
          </a:p>
          <a:p>
            <a:pPr marL="205740" defTabSz="685983">
              <a:defRPr/>
            </a:pPr>
            <a:r>
              <a:rPr lang="en-US" sz="1400" b="1" dirty="0" smtClean="0">
                <a:latin typeface="Tahoma" charset="0"/>
                <a:ea typeface="Tahoma" charset="0"/>
                <a:cs typeface="Tahoma" charset="0"/>
              </a:rPr>
              <a:t>Clinical </a:t>
            </a:r>
            <a:r>
              <a:rPr lang="en-US" sz="1400" b="1" dirty="0">
                <a:latin typeface="Tahoma" charset="0"/>
                <a:ea typeface="Tahoma" charset="0"/>
                <a:cs typeface="Tahoma" charset="0"/>
              </a:rPr>
              <a:t>&amp; pathological features :</a:t>
            </a:r>
          </a:p>
          <a:p>
            <a:pPr marL="205740" defTabSz="685983">
              <a:defRPr/>
            </a:pPr>
            <a:endParaRPr lang="en-US" sz="600" dirty="0">
              <a:latin typeface="Tahoma" charset="0"/>
              <a:ea typeface="Tahoma" charset="0"/>
              <a:cs typeface="Tahoma" charset="0"/>
            </a:endParaRPr>
          </a:p>
          <a:p>
            <a:pPr marL="491490" indent="-285750" defTabSz="685983">
              <a:buFont typeface="Wingdings" charset="2"/>
              <a:buChar char="Ø"/>
              <a:defRPr/>
            </a:pPr>
            <a:r>
              <a:rPr lang="en-US" sz="1300" dirty="0">
                <a:latin typeface="Tahoma" charset="0"/>
                <a:ea typeface="Tahoma" charset="0"/>
                <a:cs typeface="Tahoma" charset="0"/>
              </a:rPr>
              <a:t>The early stages of cervical cancer may be completely asymptomatic. </a:t>
            </a:r>
          </a:p>
          <a:p>
            <a:pPr marL="491490" indent="-285750" defTabSz="685983">
              <a:buFont typeface="Wingdings" charset="2"/>
              <a:buChar char="Ø"/>
              <a:defRPr/>
            </a:pPr>
            <a:r>
              <a:rPr lang="en-US" sz="1300" dirty="0">
                <a:latin typeface="Tahoma" charset="0"/>
                <a:ea typeface="Tahoma" charset="0"/>
                <a:cs typeface="Tahoma" charset="0"/>
              </a:rPr>
              <a:t>On </a:t>
            </a:r>
            <a:r>
              <a:rPr lang="en-US" sz="1300" i="1" dirty="0">
                <a:latin typeface="Tahoma" charset="0"/>
                <a:ea typeface="Tahoma" charset="0"/>
                <a:cs typeface="Tahoma" charset="0"/>
              </a:rPr>
              <a:t>colposcopy </a:t>
            </a:r>
            <a:r>
              <a:rPr lang="en-US" sz="1300" dirty="0">
                <a:latin typeface="Tahoma" charset="0"/>
                <a:ea typeface="Tahoma" charset="0"/>
                <a:cs typeface="Tahoma" charset="0"/>
              </a:rPr>
              <a:t>examination (invasive surgical examination used if PAP was positive) : cervix  shows a mosaic vascular pattern and the lesions appear as white patches after application of acetic acid to cervix </a:t>
            </a:r>
          </a:p>
          <a:p>
            <a:pPr marL="491490" indent="-285750" defTabSz="685983">
              <a:buFont typeface="Wingdings" charset="2"/>
              <a:buChar char="Ø"/>
              <a:defRPr/>
            </a:pPr>
            <a:r>
              <a:rPr lang="en-US" sz="1300" dirty="0">
                <a:latin typeface="Tahoma" charset="0"/>
                <a:ea typeface="Tahoma" charset="0"/>
                <a:cs typeface="Tahoma" charset="0"/>
              </a:rPr>
              <a:t>Vaginal bleeding, contact bleeding, or cervical mass.</a:t>
            </a:r>
          </a:p>
          <a:p>
            <a:pPr marL="491490" indent="-285750" defTabSz="685983">
              <a:buFont typeface="Wingdings" charset="2"/>
              <a:buChar char="Ø"/>
              <a:defRPr/>
            </a:pPr>
            <a:r>
              <a:rPr lang="en-US" sz="1300" dirty="0">
                <a:latin typeface="Tahoma" charset="0"/>
                <a:ea typeface="Tahoma" charset="0"/>
                <a:cs typeface="Tahoma" charset="0"/>
              </a:rPr>
              <a:t>Dyspareunia. </a:t>
            </a:r>
            <a:endParaRPr lang="en-US" sz="1300" dirty="0" smtClean="0">
              <a:latin typeface="Tahoma" charset="0"/>
              <a:ea typeface="Tahoma" charset="0"/>
              <a:cs typeface="Tahoma" charset="0"/>
            </a:endParaRPr>
          </a:p>
          <a:p>
            <a:pPr marL="491490" indent="-285750" defTabSz="685983">
              <a:buFont typeface="Wingdings" charset="2"/>
              <a:buChar char="Ø"/>
              <a:defRPr/>
            </a:pPr>
            <a:r>
              <a:rPr lang="en-US" sz="1300" dirty="0" smtClean="0">
                <a:latin typeface="Tahoma" charset="0"/>
                <a:ea typeface="Tahoma" charset="0"/>
                <a:cs typeface="Tahoma" charset="0"/>
              </a:rPr>
              <a:t>In </a:t>
            </a:r>
            <a:r>
              <a:rPr lang="en-US" sz="1300" dirty="0">
                <a:latin typeface="Tahoma" charset="0"/>
                <a:ea typeface="Tahoma" charset="0"/>
                <a:cs typeface="Tahoma" charset="0"/>
              </a:rPr>
              <a:t>advanced disease, metastases may be present in the abdomen, lungs or elsewhere. </a:t>
            </a:r>
            <a:r>
              <a:rPr lang="en-US" sz="1300" dirty="0">
                <a:solidFill>
                  <a:schemeClr val="accent3">
                    <a:lumMod val="50000"/>
                  </a:schemeClr>
                </a:solidFill>
                <a:latin typeface="Tahoma" charset="0"/>
                <a:ea typeface="Tahoma" charset="0"/>
                <a:cs typeface="Tahoma" charset="0"/>
              </a:rPr>
              <a:t>anteriorly: urinary bladder (can </a:t>
            </a:r>
            <a:r>
              <a:rPr lang="en-US" sz="1300" dirty="0" smtClean="0">
                <a:solidFill>
                  <a:schemeClr val="accent3">
                    <a:lumMod val="50000"/>
                  </a:schemeClr>
                </a:solidFill>
                <a:latin typeface="Tahoma" charset="0"/>
                <a:ea typeface="Tahoma" charset="0"/>
                <a:cs typeface="Tahoma" charset="0"/>
              </a:rPr>
              <a:t>make </a:t>
            </a:r>
            <a:r>
              <a:rPr lang="en-US" sz="1300" dirty="0">
                <a:solidFill>
                  <a:schemeClr val="accent3">
                    <a:lumMod val="50000"/>
                  </a:schemeClr>
                </a:solidFill>
                <a:latin typeface="Tahoma" charset="0"/>
                <a:ea typeface="Tahoma" charset="0"/>
                <a:cs typeface="Tahoma" charset="0"/>
              </a:rPr>
              <a:t>a hole into the bladder) posteriorly: rectum ( can </a:t>
            </a:r>
            <a:r>
              <a:rPr lang="en-US" sz="1300" dirty="0" smtClean="0">
                <a:solidFill>
                  <a:schemeClr val="accent3">
                    <a:lumMod val="50000"/>
                  </a:schemeClr>
                </a:solidFill>
                <a:latin typeface="Tahoma" charset="0"/>
                <a:ea typeface="Tahoma" charset="0"/>
                <a:cs typeface="Tahoma" charset="0"/>
              </a:rPr>
              <a:t>make </a:t>
            </a:r>
            <a:r>
              <a:rPr lang="en-US" sz="1300" dirty="0">
                <a:solidFill>
                  <a:schemeClr val="accent3">
                    <a:lumMod val="50000"/>
                  </a:schemeClr>
                </a:solidFill>
                <a:latin typeface="Tahoma" charset="0"/>
                <a:ea typeface="Tahoma" charset="0"/>
                <a:cs typeface="Tahoma" charset="0"/>
              </a:rPr>
              <a:t>a hole into the rectum). Can be both anterior and posterior metastasis and causes interconnected holes which </a:t>
            </a:r>
            <a:r>
              <a:rPr lang="en-US" sz="1300" dirty="0" smtClean="0">
                <a:solidFill>
                  <a:schemeClr val="accent3">
                    <a:lumMod val="50000"/>
                  </a:schemeClr>
                </a:solidFill>
                <a:latin typeface="Tahoma" charset="0"/>
                <a:ea typeface="Tahoma" charset="0"/>
                <a:cs typeface="Tahoma" charset="0"/>
              </a:rPr>
              <a:t>causes a </a:t>
            </a:r>
            <a:r>
              <a:rPr lang="en-US" sz="1300" dirty="0">
                <a:solidFill>
                  <a:schemeClr val="accent3">
                    <a:lumMod val="50000"/>
                  </a:schemeClr>
                </a:solidFill>
                <a:latin typeface="Tahoma" charset="0"/>
                <a:ea typeface="Tahoma" charset="0"/>
                <a:cs typeface="Tahoma" charset="0"/>
              </a:rPr>
              <a:t>complex case scenario ( patient will have loss of appetite , weight loss , pelvic pain, back pain, leg pain, swelling legs, heavy bleeding from vagaina , bone </a:t>
            </a:r>
            <a:r>
              <a:rPr lang="en-US" sz="1300" dirty="0" smtClean="0">
                <a:solidFill>
                  <a:schemeClr val="accent3">
                    <a:lumMod val="50000"/>
                  </a:schemeClr>
                </a:solidFill>
                <a:latin typeface="Tahoma" charset="0"/>
                <a:ea typeface="Tahoma" charset="0"/>
                <a:cs typeface="Tahoma" charset="0"/>
              </a:rPr>
              <a:t>fractures </a:t>
            </a:r>
            <a:r>
              <a:rPr lang="en-US" sz="1300" dirty="0">
                <a:solidFill>
                  <a:schemeClr val="accent3">
                    <a:lumMod val="50000"/>
                  </a:schemeClr>
                </a:solidFill>
                <a:latin typeface="Tahoma" charset="0"/>
                <a:ea typeface="Tahoma" charset="0"/>
                <a:cs typeface="Tahoma" charset="0"/>
              </a:rPr>
              <a:t>and sometime leakage of urine and feaces from </a:t>
            </a:r>
            <a:r>
              <a:rPr lang="en-US" sz="1300" dirty="0" smtClean="0">
                <a:solidFill>
                  <a:schemeClr val="accent3">
                    <a:lumMod val="50000"/>
                  </a:schemeClr>
                </a:solidFill>
                <a:latin typeface="Tahoma" charset="0"/>
                <a:ea typeface="Tahoma" charset="0"/>
                <a:cs typeface="Tahoma" charset="0"/>
              </a:rPr>
              <a:t>vagina (in advanced </a:t>
            </a:r>
            <a:r>
              <a:rPr lang="en-US" sz="1300" dirty="0">
                <a:solidFill>
                  <a:schemeClr val="accent3">
                    <a:lumMod val="50000"/>
                  </a:schemeClr>
                </a:solidFill>
                <a:latin typeface="Tahoma" charset="0"/>
                <a:ea typeface="Tahoma" charset="0"/>
                <a:cs typeface="Tahoma" charset="0"/>
              </a:rPr>
              <a:t>cases)).</a:t>
            </a:r>
          </a:p>
          <a:p>
            <a:pPr marL="491490" indent="-285750" defTabSz="685983">
              <a:buFont typeface="Wingdings" charset="2"/>
              <a:buChar char="Ø"/>
              <a:defRPr/>
            </a:pPr>
            <a:r>
              <a:rPr lang="en-US" sz="1300" dirty="0">
                <a:latin typeface="Tahoma" charset="0"/>
                <a:ea typeface="Tahoma" charset="0"/>
                <a:cs typeface="Tahoma" charset="0"/>
              </a:rPr>
              <a:t>Symptoms of advanced cervical cancer may include: loss of appetite, weight loss, fatigue, pelvic pain, back pain, leg pain, swollen legs, heavy bleeding from the vagina, bone fractures, and/or (rarely) leakage of urine or feaces from the vagina</a:t>
            </a:r>
            <a:r>
              <a:rPr lang="en-US" sz="1300" b="1" dirty="0">
                <a:latin typeface="Tahoma" charset="0"/>
                <a:ea typeface="Tahoma" charset="0"/>
                <a:cs typeface="Tahoma" charset="0"/>
              </a:rPr>
              <a:t>.</a:t>
            </a:r>
          </a:p>
          <a:p>
            <a:pPr marL="205740" defTabSz="685983">
              <a:defRPr/>
            </a:pPr>
            <a:endParaRPr lang="en-US" sz="900" b="1" dirty="0">
              <a:latin typeface="Tahoma" charset="0"/>
              <a:ea typeface="Tahoma" charset="0"/>
              <a:cs typeface="Tahoma" charset="0"/>
            </a:endParaRPr>
          </a:p>
        </p:txBody>
      </p:sp>
    </p:spTree>
    <p:extLst>
      <p:ext uri="{BB962C8B-B14F-4D97-AF65-F5344CB8AC3E}">
        <p14:creationId xmlns:p14="http://schemas.microsoft.com/office/powerpoint/2010/main" val="65174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379" y="349030"/>
            <a:ext cx="6600235" cy="3847207"/>
          </a:xfrm>
          <a:prstGeom prst="rect">
            <a:avLst/>
          </a:prstGeom>
          <a:noFill/>
        </p:spPr>
        <p:txBody>
          <a:bodyPr wrap="square" rtlCol="0">
            <a:spAutoFit/>
          </a:bodyPr>
          <a:lstStyle/>
          <a:p>
            <a:pPr marL="205740" defTabSz="685983">
              <a:defRPr/>
            </a:pPr>
            <a:r>
              <a:rPr lang="en-US" altLang="en-US" b="1" dirty="0">
                <a:latin typeface="Tahoma" panose="020B0604030504040204" pitchFamily="34" charset="0"/>
                <a:ea typeface="Tahoma" panose="020B0604030504040204" pitchFamily="34" charset="0"/>
                <a:cs typeface="Tahoma" panose="020B0604030504040204" pitchFamily="34" charset="0"/>
              </a:rPr>
              <a:t>Cervical Carcinoma: </a:t>
            </a:r>
            <a:r>
              <a:rPr lang="en-US" altLang="en-US" b="1" dirty="0" smtClean="0">
                <a:latin typeface="Tahoma" panose="020B0604030504040204" pitchFamily="34" charset="0"/>
                <a:ea typeface="Tahoma" panose="020B0604030504040204" pitchFamily="34" charset="0"/>
                <a:cs typeface="Tahoma" panose="020B0604030504040204" pitchFamily="34" charset="0"/>
              </a:rPr>
              <a:t>Treatment:</a:t>
            </a:r>
            <a:endParaRPr lang="en-US" altLang="en-US" b="1" dirty="0">
              <a:latin typeface="Tahoma" panose="020B0604030504040204" pitchFamily="34" charset="0"/>
              <a:ea typeface="Tahoma" panose="020B0604030504040204" pitchFamily="34" charset="0"/>
              <a:cs typeface="Tahoma" panose="020B0604030504040204" pitchFamily="34" charset="0"/>
            </a:endParaRPr>
          </a:p>
          <a:p>
            <a:pPr marL="491490" indent="-285750" defTabSz="685983">
              <a:buFont typeface="Wingdings" charset="2"/>
              <a:buChar char="Ø"/>
              <a:defRPr/>
            </a:pPr>
            <a:r>
              <a:rPr lang="en-US" sz="1300" dirty="0" smtClean="0">
                <a:latin typeface="Tahoma" panose="020B0604030504040204" pitchFamily="34" charset="0"/>
                <a:ea typeface="Tahoma" panose="020B0604030504040204" pitchFamily="34" charset="0"/>
                <a:cs typeface="Tahoma" panose="020B0604030504040204" pitchFamily="34" charset="0"/>
              </a:rPr>
              <a:t>Depending on the stage there are different treatment options:</a:t>
            </a:r>
          </a:p>
          <a:p>
            <a:pPr marL="491490" indent="-285750" defTabSz="685983">
              <a:buFont typeface="Wingdings" charset="2"/>
              <a:buChar char="Ø"/>
              <a:defRPr/>
            </a:pPr>
            <a:r>
              <a:rPr lang="en-US" sz="1300" dirty="0" smtClean="0">
                <a:latin typeface="Tahoma" panose="020B0604030504040204" pitchFamily="34" charset="0"/>
                <a:ea typeface="Tahoma" panose="020B0604030504040204" pitchFamily="34" charset="0"/>
                <a:cs typeface="Tahoma" panose="020B0604030504040204" pitchFamily="34" charset="0"/>
              </a:rPr>
              <a:t>If patient wants to be able to have children, the cancer is removed with a cone biopsy (cervical </a:t>
            </a:r>
            <a:r>
              <a:rPr lang="en-US" sz="1300" dirty="0" err="1" smtClean="0">
                <a:latin typeface="Tahoma" panose="020B0604030504040204" pitchFamily="34" charset="0"/>
                <a:ea typeface="Tahoma" panose="020B0604030504040204" pitchFamily="34" charset="0"/>
                <a:cs typeface="Tahoma" panose="020B0604030504040204" pitchFamily="34" charset="0"/>
              </a:rPr>
              <a:t>conization</a:t>
            </a:r>
            <a:r>
              <a:rPr lang="en-US" sz="1300" dirty="0" smtClean="0">
                <a:latin typeface="Tahoma" panose="020B0604030504040204" pitchFamily="34" charset="0"/>
                <a:ea typeface="Tahoma" panose="020B0604030504040204" pitchFamily="34" charset="0"/>
                <a:cs typeface="Tahoma" panose="020B0604030504040204" pitchFamily="34" charset="0"/>
              </a:rPr>
              <a:t>), and then followed up regularly.</a:t>
            </a:r>
          </a:p>
          <a:p>
            <a:pPr marL="491490" indent="-285750" defTabSz="685983">
              <a:buFont typeface="Wingdings" charset="2"/>
              <a:buChar char="Ø"/>
              <a:defRPr/>
            </a:pPr>
            <a:r>
              <a:rPr lang="en-US" sz="1300" dirty="0" smtClean="0">
                <a:latin typeface="Tahoma" panose="020B0604030504040204" pitchFamily="34" charset="0"/>
                <a:ea typeface="Tahoma" panose="020B0604030504040204" pitchFamily="34" charset="0"/>
                <a:cs typeface="Tahoma" panose="020B0604030504040204" pitchFamily="34" charset="0"/>
              </a:rPr>
              <a:t>Simple hysterectomy (removal of the whole uterus including part of the vagina). </a:t>
            </a:r>
          </a:p>
          <a:p>
            <a:pPr marL="491490" indent="-285750" defTabSz="685983">
              <a:buFont typeface="Wingdings" charset="2"/>
              <a:buChar char="Ø"/>
              <a:defRPr/>
            </a:pPr>
            <a:r>
              <a:rPr lang="en-US" sz="1300" dirty="0" smtClean="0">
                <a:latin typeface="Tahoma" panose="020B0604030504040204" pitchFamily="34" charset="0"/>
                <a:ea typeface="Tahoma" panose="020B0604030504040204" pitchFamily="34" charset="0"/>
                <a:cs typeface="Tahoma" panose="020B0604030504040204" pitchFamily="34" charset="0"/>
              </a:rPr>
              <a:t>Radical hysterectomy (removal of the whole uterus including part of the vagina along with the removal of lymph nodes in the pelvis. </a:t>
            </a:r>
          </a:p>
          <a:p>
            <a:pPr marL="491490" indent="-285750" defTabSz="685983">
              <a:buFont typeface="Wingdings" charset="2"/>
              <a:buChar char="Ø"/>
              <a:defRPr/>
            </a:pPr>
            <a:r>
              <a:rPr lang="en-US" sz="1300" dirty="0" smtClean="0">
                <a:latin typeface="Tahoma" panose="020B0604030504040204" pitchFamily="34" charset="0"/>
                <a:ea typeface="Tahoma" panose="020B0604030504040204" pitchFamily="34" charset="0"/>
                <a:cs typeface="Tahoma" panose="020B0604030504040204" pitchFamily="34" charset="0"/>
              </a:rPr>
              <a:t>Chemotherapy and radiotherapy maybe needed in advanced cases.</a:t>
            </a:r>
          </a:p>
          <a:p>
            <a:pPr marL="491490" indent="-285750" defTabSz="685983">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r>
              <a:rPr lang="en-US" b="1" dirty="0" smtClean="0">
                <a:latin typeface="Tahoma" panose="020B0604030504040204" pitchFamily="34" charset="0"/>
                <a:ea typeface="Tahoma" panose="020B0604030504040204" pitchFamily="34" charset="0"/>
                <a:cs typeface="Tahoma" panose="020B0604030504040204" pitchFamily="34" charset="0"/>
              </a:rPr>
              <a:t>Cervical </a:t>
            </a:r>
            <a:r>
              <a:rPr lang="en-US" b="1" dirty="0">
                <a:latin typeface="Tahoma" panose="020B0604030504040204" pitchFamily="34" charset="0"/>
                <a:ea typeface="Tahoma" panose="020B0604030504040204" pitchFamily="34" charset="0"/>
                <a:cs typeface="Tahoma" panose="020B0604030504040204" pitchFamily="34" charset="0"/>
              </a:rPr>
              <a:t>Carcinoma: </a:t>
            </a:r>
            <a:r>
              <a:rPr lang="en-US" b="1" dirty="0" smtClean="0">
                <a:latin typeface="Tahoma" panose="020B0604030504040204" pitchFamily="34" charset="0"/>
                <a:ea typeface="Tahoma" panose="020B0604030504040204" pitchFamily="34" charset="0"/>
                <a:cs typeface="Tahoma" panose="020B0604030504040204" pitchFamily="34" charset="0"/>
              </a:rPr>
              <a:t>Staging: </a:t>
            </a:r>
            <a:r>
              <a:rPr lang="en-US"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(for </a:t>
            </a:r>
            <a:r>
              <a:rPr lang="en-US" b="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your information only)</a:t>
            </a: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defTabSz="685983">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Zero: Carcinoma in Situ</a:t>
            </a:r>
          </a:p>
          <a:p>
            <a:pPr marL="285750" indent="-285750" defTabSz="685983">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1: Confined to the cervix</a:t>
            </a:r>
          </a:p>
          <a:p>
            <a:pPr marL="285750" indent="-285750" defTabSz="685983">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2: Extension beyond the cervix without extension to the lower third of Vagina or Pelvic Wall</a:t>
            </a:r>
          </a:p>
          <a:p>
            <a:pPr marL="285750" indent="-285750" defTabSz="685983">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3: Extension to the pelvic wall and/or lower third of the vagina</a:t>
            </a:r>
          </a:p>
          <a:p>
            <a:pPr marL="285750" indent="-285750" defTabSz="685983">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4: Extends to adjacent organs  </a:t>
            </a:r>
          </a:p>
        </p:txBody>
      </p:sp>
    </p:spTree>
    <p:extLst>
      <p:ext uri="{BB962C8B-B14F-4D97-AF65-F5344CB8AC3E}">
        <p14:creationId xmlns:p14="http://schemas.microsoft.com/office/powerpoint/2010/main" val="332247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9FA5E-D958-4F2C-A570-C4CB11889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D33D0F7-2AEF-40FB-881E-B3F5DD6A92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4ED757A4-859E-4BAE-9BF3-CBECB86ECF38}"/>
              </a:ext>
            </a:extLst>
          </p:cNvPr>
          <p:cNvPicPr/>
          <p:nvPr/>
        </p:nvPicPr>
        <p:blipFill rotWithShape="1">
          <a:blip r:embed="rId2"/>
          <a:srcRect l="14488" t="17436" r="14872" b="6256"/>
          <a:stretch/>
        </p:blipFill>
        <p:spPr bwMode="auto">
          <a:xfrm>
            <a:off x="-76200" y="0"/>
            <a:ext cx="7010400" cy="914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301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9550"/>
            <a:ext cx="6858000" cy="369332"/>
          </a:xfrm>
          <a:prstGeom prst="rect">
            <a:avLst/>
          </a:prstGeom>
          <a:solidFill>
            <a:schemeClr val="accent4">
              <a:lumMod val="40000"/>
              <a:lumOff val="60000"/>
            </a:schemeClr>
          </a:solid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Questions</a:t>
            </a:r>
            <a:r>
              <a:rPr lang="en-US" dirty="0"/>
              <a:t> </a:t>
            </a:r>
          </a:p>
        </p:txBody>
      </p:sp>
      <p:sp>
        <p:nvSpPr>
          <p:cNvPr id="2" name="TextBox 1">
            <a:extLst>
              <a:ext uri="{FF2B5EF4-FFF2-40B4-BE49-F238E27FC236}">
                <a16:creationId xmlns:a16="http://schemas.microsoft.com/office/drawing/2014/main" xmlns="" id="{71236D3D-518C-4836-9960-FD4FAFBAA491}"/>
              </a:ext>
            </a:extLst>
          </p:cNvPr>
          <p:cNvSpPr txBox="1"/>
          <p:nvPr/>
        </p:nvSpPr>
        <p:spPr>
          <a:xfrm>
            <a:off x="225085" y="590839"/>
            <a:ext cx="6407833" cy="7417415"/>
          </a:xfrm>
          <a:prstGeom prst="rect">
            <a:avLst/>
          </a:prstGeom>
          <a:noFill/>
        </p:spPr>
        <p:txBody>
          <a:bodyPr wrap="square" rtlCol="1">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1- A 32-year-old female during postpartum came to the hospital complaining of purulent vaginal discharge. Biopsy showed columnar epithelium and acute inflammation. Culture was requested, which of the following organisms is the most likely cause? </a:t>
            </a:r>
          </a:p>
          <a:p>
            <a:r>
              <a:rPr lang="en-US" sz="1400" dirty="0">
                <a:latin typeface="Tahoma" panose="020B0604030504040204" pitchFamily="34" charset="0"/>
                <a:ea typeface="Tahoma" panose="020B0604030504040204" pitchFamily="34" charset="0"/>
                <a:cs typeface="Tahoma" panose="020B0604030504040204" pitchFamily="34" charset="0"/>
              </a:rPr>
              <a:t>A- T. Vaginalis. </a:t>
            </a:r>
          </a:p>
          <a:p>
            <a:r>
              <a:rPr lang="en-US" sz="1400" dirty="0">
                <a:latin typeface="Tahoma" panose="020B0604030504040204" pitchFamily="34" charset="0"/>
                <a:ea typeface="Tahoma" panose="020B0604030504040204" pitchFamily="34" charset="0"/>
                <a:cs typeface="Tahoma" panose="020B0604030504040204" pitchFamily="34" charset="0"/>
              </a:rPr>
              <a:t>B- C. Trachomatis. </a:t>
            </a:r>
          </a:p>
          <a:p>
            <a:r>
              <a:rPr lang="en-US" sz="1400" dirty="0">
                <a:latin typeface="Tahoma" panose="020B0604030504040204" pitchFamily="34" charset="0"/>
                <a:ea typeface="Tahoma" panose="020B0604030504040204" pitchFamily="34" charset="0"/>
                <a:cs typeface="Tahoma" panose="020B0604030504040204" pitchFamily="34" charset="0"/>
              </a:rPr>
              <a:t>C- Neisseria gonorrhoeae. </a:t>
            </a:r>
          </a:p>
          <a:p>
            <a:r>
              <a:rPr lang="en-US" sz="1400" dirty="0">
                <a:latin typeface="Tahoma" panose="020B0604030504040204" pitchFamily="34" charset="0"/>
                <a:ea typeface="Tahoma" panose="020B0604030504040204" pitchFamily="34" charset="0"/>
                <a:cs typeface="Tahoma" panose="020B0604030504040204" pitchFamily="34" charset="0"/>
              </a:rPr>
              <a:t>D- Staphylococcus aureus.</a:t>
            </a:r>
          </a:p>
          <a:p>
            <a:r>
              <a:rPr lang="en-US" sz="1400" dirty="0">
                <a:latin typeface="Tahoma" panose="020B0604030504040204" pitchFamily="34" charset="0"/>
                <a:ea typeface="Tahoma" panose="020B0604030504040204" pitchFamily="34" charset="0"/>
                <a:cs typeface="Tahoma" panose="020B0604030504040204" pitchFamily="34" charset="0"/>
              </a:rPr>
              <a:t>ANS: D, This is acute cervicitis which is limited to women in the postpartum period and usually caused by staph or strept.</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2- Which of the following is false about HPV?</a:t>
            </a:r>
          </a:p>
          <a:p>
            <a:r>
              <a:rPr lang="en-US" sz="1400" dirty="0">
                <a:latin typeface="Tahoma" panose="020B0604030504040204" pitchFamily="34" charset="0"/>
                <a:ea typeface="Tahoma" panose="020B0604030504040204" pitchFamily="34" charset="0"/>
                <a:cs typeface="Tahoma" panose="020B0604030504040204" pitchFamily="34" charset="0"/>
              </a:rPr>
              <a:t>A- The main cause of Cervix neoplasia.</a:t>
            </a:r>
          </a:p>
          <a:p>
            <a:r>
              <a:rPr lang="en-US" sz="1400" dirty="0">
                <a:latin typeface="Tahoma" panose="020B0604030504040204" pitchFamily="34" charset="0"/>
                <a:ea typeface="Tahoma" panose="020B0604030504040204" pitchFamily="34" charset="0"/>
                <a:cs typeface="Tahoma" panose="020B0604030504040204" pitchFamily="34" charset="0"/>
              </a:rPr>
              <a:t>B- Most are non-transient and chronic.</a:t>
            </a:r>
          </a:p>
          <a:p>
            <a:r>
              <a:rPr lang="en-US" sz="1400" dirty="0">
                <a:latin typeface="Tahoma" panose="020B0604030504040204" pitchFamily="34" charset="0"/>
                <a:ea typeface="Tahoma" panose="020B0604030504040204" pitchFamily="34" charset="0"/>
                <a:cs typeface="Tahoma" panose="020B0604030504040204" pitchFamily="34" charset="0"/>
              </a:rPr>
              <a:t>C- Acts on immature squamous cells.</a:t>
            </a:r>
          </a:p>
          <a:p>
            <a:r>
              <a:rPr lang="en-US" sz="1400" dirty="0">
                <a:latin typeface="Tahoma" panose="020B0604030504040204" pitchFamily="34" charset="0"/>
                <a:ea typeface="Tahoma" panose="020B0604030504040204" pitchFamily="34" charset="0"/>
                <a:cs typeface="Tahoma" panose="020B0604030504040204" pitchFamily="34" charset="0"/>
              </a:rPr>
              <a:t>D- Replicates its DNA in differentiated squamous.</a:t>
            </a:r>
          </a:p>
          <a:p>
            <a:r>
              <a:rPr lang="en-US" sz="1400" dirty="0">
                <a:latin typeface="Tahoma" panose="020B0604030504040204" pitchFamily="34" charset="0"/>
                <a:ea typeface="Tahoma" panose="020B0604030504040204" pitchFamily="34" charset="0"/>
                <a:cs typeface="Tahoma" panose="020B0604030504040204" pitchFamily="34" charset="0"/>
              </a:rPr>
              <a:t>ANS: B</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3- HPV causes differentiated squamous cells which don’t normally replicate DNA to replicate HPV’s own DNA. How?</a:t>
            </a:r>
          </a:p>
          <a:p>
            <a:r>
              <a:rPr lang="en-US" sz="1400" dirty="0">
                <a:latin typeface="Tahoma" panose="020B0604030504040204" pitchFamily="34" charset="0"/>
                <a:ea typeface="Tahoma" panose="020B0604030504040204" pitchFamily="34" charset="0"/>
                <a:cs typeface="Tahoma" panose="020B0604030504040204" pitchFamily="34" charset="0"/>
              </a:rPr>
              <a:t>A- By immaturation. </a:t>
            </a:r>
          </a:p>
          <a:p>
            <a:r>
              <a:rPr lang="en-US" sz="1400" dirty="0">
                <a:latin typeface="Tahoma" panose="020B0604030504040204" pitchFamily="34" charset="0"/>
                <a:ea typeface="Tahoma" panose="020B0604030504040204" pitchFamily="34" charset="0"/>
                <a:cs typeface="Tahoma" panose="020B0604030504040204" pitchFamily="34" charset="0"/>
              </a:rPr>
              <a:t>B- Acting on CTKLA.</a:t>
            </a:r>
          </a:p>
          <a:p>
            <a:r>
              <a:rPr lang="en-US" sz="1400" dirty="0">
                <a:latin typeface="Tahoma" panose="020B0604030504040204" pitchFamily="34" charset="0"/>
                <a:ea typeface="Tahoma" panose="020B0604030504040204" pitchFamily="34" charset="0"/>
                <a:cs typeface="Tahoma" panose="020B0604030504040204" pitchFamily="34" charset="0"/>
              </a:rPr>
              <a:t>C- Inactivating P53 and </a:t>
            </a:r>
            <a:r>
              <a:rPr lang="en-US" sz="1400" dirty="0" err="1">
                <a:latin typeface="Tahoma" panose="020B0604030504040204" pitchFamily="34" charset="0"/>
                <a:ea typeface="Tahoma" panose="020B0604030504040204" pitchFamily="34" charset="0"/>
                <a:cs typeface="Tahoma" panose="020B0604030504040204" pitchFamily="34" charset="0"/>
              </a:rPr>
              <a:t>Rb</a:t>
            </a:r>
            <a:r>
              <a:rPr lang="en-US" sz="1400" dirty="0">
                <a:latin typeface="Tahoma" panose="020B0604030504040204" pitchFamily="34" charset="0"/>
                <a:ea typeface="Tahoma" panose="020B0604030504040204" pitchFamily="34" charset="0"/>
                <a:cs typeface="Tahoma" panose="020B0604030504040204" pitchFamily="34" charset="0"/>
              </a:rPr>
              <a:t>.</a:t>
            </a:r>
          </a:p>
          <a:p>
            <a:r>
              <a:rPr lang="en-US" sz="1400" dirty="0">
                <a:latin typeface="Tahoma" panose="020B0604030504040204" pitchFamily="34" charset="0"/>
                <a:ea typeface="Tahoma" panose="020B0604030504040204" pitchFamily="34" charset="0"/>
                <a:cs typeface="Tahoma" panose="020B0604030504040204" pitchFamily="34" charset="0"/>
              </a:rPr>
              <a:t>D- By division.</a:t>
            </a:r>
          </a:p>
          <a:p>
            <a:r>
              <a:rPr lang="en-US" sz="1400" dirty="0">
                <a:latin typeface="Tahoma" panose="020B0604030504040204" pitchFamily="34" charset="0"/>
                <a:ea typeface="Tahoma" panose="020B0604030504040204" pitchFamily="34" charset="0"/>
                <a:cs typeface="Tahoma" panose="020B0604030504040204" pitchFamily="34" charset="0"/>
              </a:rPr>
              <a:t>ANS: C, HPV has two important proteins, E6 and E7 which inhibit p53 and </a:t>
            </a:r>
            <a:r>
              <a:rPr lang="en-US" sz="1400" dirty="0" err="1">
                <a:latin typeface="Tahoma" panose="020B0604030504040204" pitchFamily="34" charset="0"/>
                <a:ea typeface="Tahoma" panose="020B0604030504040204" pitchFamily="34" charset="0"/>
                <a:cs typeface="Tahoma" panose="020B0604030504040204" pitchFamily="34" charset="0"/>
              </a:rPr>
              <a:t>Rb</a:t>
            </a:r>
            <a:r>
              <a:rPr lang="en-US" sz="1400" dirty="0">
                <a:latin typeface="Tahoma" panose="020B0604030504040204" pitchFamily="34" charset="0"/>
                <a:ea typeface="Tahoma" panose="020B0604030504040204" pitchFamily="34" charset="0"/>
                <a:cs typeface="Tahoma" panose="020B0604030504040204" pitchFamily="34" charset="0"/>
              </a:rPr>
              <a:t> respectively. Promoting growth and susceptibility to more </a:t>
            </a:r>
            <a:r>
              <a:rPr lang="en-US" sz="1400" dirty="0" err="1">
                <a:latin typeface="Tahoma" panose="020B0604030504040204" pitchFamily="34" charset="0"/>
                <a:ea typeface="Tahoma" panose="020B0604030504040204" pitchFamily="34" charset="0"/>
                <a:cs typeface="Tahoma" panose="020B0604030504040204" pitchFamily="34" charset="0"/>
              </a:rPr>
              <a:t>mutatuions</a:t>
            </a:r>
            <a:r>
              <a:rPr lang="en-US" sz="1400" dirty="0">
                <a:latin typeface="Tahoma" panose="020B0604030504040204" pitchFamily="34" charset="0"/>
                <a:ea typeface="Tahoma" panose="020B0604030504040204" pitchFamily="34" charset="0"/>
                <a:cs typeface="Tahoma" panose="020B0604030504040204" pitchFamily="34" charset="0"/>
              </a:rPr>
              <a:t>. </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4- HPV alone is not sufficient to drive the neoplastic process. Which of the following also contribute to neoplasia of the cervix? </a:t>
            </a:r>
          </a:p>
          <a:p>
            <a:r>
              <a:rPr lang="en-US" sz="1400" dirty="0">
                <a:latin typeface="Tahoma" panose="020B0604030504040204" pitchFamily="34" charset="0"/>
                <a:ea typeface="Tahoma" panose="020B0604030504040204" pitchFamily="34" charset="0"/>
                <a:cs typeface="Tahoma" panose="020B0604030504040204" pitchFamily="34" charset="0"/>
              </a:rPr>
              <a:t>A- Co-Infections.</a:t>
            </a:r>
          </a:p>
          <a:p>
            <a:r>
              <a:rPr lang="en-US" sz="1400" dirty="0">
                <a:latin typeface="Tahoma" panose="020B0604030504040204" pitchFamily="34" charset="0"/>
                <a:ea typeface="Tahoma" panose="020B0604030504040204" pitchFamily="34" charset="0"/>
                <a:cs typeface="Tahoma" panose="020B0604030504040204" pitchFamily="34" charset="0"/>
              </a:rPr>
              <a:t>B- LKB1 Mutations.</a:t>
            </a:r>
          </a:p>
          <a:p>
            <a:r>
              <a:rPr lang="en-US" sz="1400" dirty="0">
                <a:latin typeface="Tahoma" panose="020B0604030504040204" pitchFamily="34" charset="0"/>
                <a:ea typeface="Tahoma" panose="020B0604030504040204" pitchFamily="34" charset="0"/>
                <a:cs typeface="Tahoma" panose="020B0604030504040204" pitchFamily="34" charset="0"/>
              </a:rPr>
              <a:t>C- Immunodeficiency. </a:t>
            </a:r>
          </a:p>
          <a:p>
            <a:r>
              <a:rPr lang="en-US" sz="1400" dirty="0">
                <a:latin typeface="Tahoma" panose="020B0604030504040204" pitchFamily="34" charset="0"/>
                <a:ea typeface="Tahoma" panose="020B0604030504040204" pitchFamily="34" charset="0"/>
                <a:cs typeface="Tahoma" panose="020B0604030504040204" pitchFamily="34" charset="0"/>
              </a:rPr>
              <a:t>D- All of the above.</a:t>
            </a:r>
          </a:p>
          <a:p>
            <a:r>
              <a:rPr lang="en-US" sz="1400" dirty="0">
                <a:latin typeface="Tahoma" panose="020B0604030504040204" pitchFamily="34" charset="0"/>
                <a:ea typeface="Tahoma" panose="020B0604030504040204" pitchFamily="34" charset="0"/>
                <a:cs typeface="Tahoma" panose="020B0604030504040204" pitchFamily="34" charset="0"/>
              </a:rPr>
              <a:t>ANS: D</a:t>
            </a:r>
          </a:p>
        </p:txBody>
      </p:sp>
    </p:spTree>
    <p:extLst>
      <p:ext uri="{BB962C8B-B14F-4D97-AF65-F5344CB8AC3E}">
        <p14:creationId xmlns:p14="http://schemas.microsoft.com/office/powerpoint/2010/main" val="363127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9550"/>
            <a:ext cx="6858000" cy="369332"/>
          </a:xfrm>
          <a:prstGeom prst="rect">
            <a:avLst/>
          </a:prstGeom>
          <a:solidFill>
            <a:schemeClr val="accent4">
              <a:lumMod val="40000"/>
              <a:lumOff val="60000"/>
            </a:schemeClr>
          </a:solid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Questions</a:t>
            </a:r>
            <a:r>
              <a:rPr lang="en-US" dirty="0"/>
              <a:t> </a:t>
            </a:r>
          </a:p>
        </p:txBody>
      </p:sp>
      <p:sp>
        <p:nvSpPr>
          <p:cNvPr id="2" name="TextBox 1">
            <a:extLst>
              <a:ext uri="{FF2B5EF4-FFF2-40B4-BE49-F238E27FC236}">
                <a16:creationId xmlns:a16="http://schemas.microsoft.com/office/drawing/2014/main" xmlns="" id="{71236D3D-518C-4836-9960-FD4FAFBAA491}"/>
              </a:ext>
            </a:extLst>
          </p:cNvPr>
          <p:cNvSpPr txBox="1"/>
          <p:nvPr/>
        </p:nvSpPr>
        <p:spPr>
          <a:xfrm>
            <a:off x="225085" y="590839"/>
            <a:ext cx="6407833" cy="8063746"/>
          </a:xfrm>
          <a:prstGeom prst="rect">
            <a:avLst/>
          </a:prstGeom>
          <a:noFill/>
        </p:spPr>
        <p:txBody>
          <a:bodyPr wrap="square" rtlCol="1">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5- A 37-year-old sexually active woman comes for a routine examination. She has been taking Oral contraceptives for 7 years. PAP smear revealed HSIL. Which of the following is the most likely pathogenesis? </a:t>
            </a:r>
          </a:p>
          <a:p>
            <a:r>
              <a:rPr lang="en-US" sz="1400" dirty="0">
                <a:latin typeface="Tahoma" panose="020B0604030504040204" pitchFamily="34" charset="0"/>
                <a:ea typeface="Tahoma" panose="020B0604030504040204" pitchFamily="34" charset="0"/>
                <a:cs typeface="Tahoma" panose="020B0604030504040204" pitchFamily="34" charset="0"/>
              </a:rPr>
              <a:t>A- Multiple sexual partners. </a:t>
            </a:r>
          </a:p>
          <a:p>
            <a:r>
              <a:rPr lang="en-US" sz="1400" dirty="0">
                <a:latin typeface="Tahoma" panose="020B0604030504040204" pitchFamily="34" charset="0"/>
                <a:ea typeface="Tahoma" panose="020B0604030504040204" pitchFamily="34" charset="0"/>
                <a:cs typeface="Tahoma" panose="020B0604030504040204" pitchFamily="34" charset="0"/>
              </a:rPr>
              <a:t>B- Estrogen stimulation. </a:t>
            </a:r>
          </a:p>
          <a:p>
            <a:r>
              <a:rPr lang="en-US" sz="1400" dirty="0">
                <a:latin typeface="Tahoma" panose="020B0604030504040204" pitchFamily="34" charset="0"/>
                <a:ea typeface="Tahoma" panose="020B0604030504040204" pitchFamily="34" charset="0"/>
                <a:cs typeface="Tahoma" panose="020B0604030504040204" pitchFamily="34" charset="0"/>
              </a:rPr>
              <a:t>C- Inheritance of Tumor suppressor gene mutation. </a:t>
            </a:r>
          </a:p>
          <a:p>
            <a:r>
              <a:rPr lang="en-US" sz="1400" dirty="0">
                <a:latin typeface="Tahoma" panose="020B0604030504040204" pitchFamily="34" charset="0"/>
                <a:ea typeface="Tahoma" panose="020B0604030504040204" pitchFamily="34" charset="0"/>
                <a:cs typeface="Tahoma" panose="020B0604030504040204" pitchFamily="34" charset="0"/>
              </a:rPr>
              <a:t>D- Viral inactivation of Rb1 gene.</a:t>
            </a:r>
          </a:p>
          <a:p>
            <a:r>
              <a:rPr lang="en-US" sz="1400" dirty="0">
                <a:latin typeface="Tahoma" panose="020B0604030504040204" pitchFamily="34" charset="0"/>
                <a:ea typeface="Tahoma" panose="020B0604030504040204" pitchFamily="34" charset="0"/>
                <a:cs typeface="Tahoma" panose="020B0604030504040204" pitchFamily="34" charset="0"/>
              </a:rPr>
              <a:t>ANS: D</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6- A 34-year-old woman has a routine Pap smear for the first time. The results indicate that dysplastic cells are present, consistent with HSIL, also called cervical intraepithelial neoplasia III. Which of the following is likely to be done in her case?</a:t>
            </a:r>
          </a:p>
          <a:p>
            <a:r>
              <a:rPr lang="en-US" sz="1400" dirty="0">
                <a:latin typeface="Tahoma" panose="020B0604030504040204" pitchFamily="34" charset="0"/>
                <a:ea typeface="Tahoma" panose="020B0604030504040204" pitchFamily="34" charset="0"/>
                <a:cs typeface="Tahoma" panose="020B0604030504040204" pitchFamily="34" charset="0"/>
              </a:rPr>
              <a:t>A- Observe for 3 months. </a:t>
            </a:r>
          </a:p>
          <a:p>
            <a:r>
              <a:rPr lang="en-US" sz="1400" dirty="0">
                <a:latin typeface="Tahoma" panose="020B0604030504040204" pitchFamily="34" charset="0"/>
                <a:ea typeface="Tahoma" panose="020B0604030504040204" pitchFamily="34" charset="0"/>
                <a:cs typeface="Tahoma" panose="020B0604030504040204" pitchFamily="34" charset="0"/>
              </a:rPr>
              <a:t>B- Conization.</a:t>
            </a:r>
          </a:p>
          <a:p>
            <a:r>
              <a:rPr lang="en-US" sz="1400" dirty="0">
                <a:latin typeface="Tahoma" panose="020B0604030504040204" pitchFamily="34" charset="0"/>
                <a:ea typeface="Tahoma" panose="020B0604030504040204" pitchFamily="34" charset="0"/>
                <a:cs typeface="Tahoma" panose="020B0604030504040204" pitchFamily="34" charset="0"/>
              </a:rPr>
              <a:t>C- Aggressive chemotherapy. </a:t>
            </a:r>
          </a:p>
          <a:p>
            <a:r>
              <a:rPr lang="en-US" sz="1400" dirty="0">
                <a:latin typeface="Tahoma" panose="020B0604030504040204" pitchFamily="34" charset="0"/>
                <a:ea typeface="Tahoma" panose="020B0604030504040204" pitchFamily="34" charset="0"/>
                <a:cs typeface="Tahoma" panose="020B0604030504040204" pitchFamily="34" charset="0"/>
              </a:rPr>
              <a:t>D- Radiotherapy.</a:t>
            </a:r>
          </a:p>
          <a:p>
            <a:r>
              <a:rPr lang="en-US" sz="1400" dirty="0">
                <a:latin typeface="Tahoma" panose="020B0604030504040204" pitchFamily="34" charset="0"/>
                <a:ea typeface="Tahoma" panose="020B0604030504040204" pitchFamily="34" charset="0"/>
                <a:cs typeface="Tahoma" panose="020B0604030504040204" pitchFamily="34" charset="0"/>
              </a:rPr>
              <a:t>ANS: B</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7- A 33-year-old woman comes to her nurse practitioner for a routine health maintenance examination. On physical examination, there are no abnormal findings. A Pap smear reveals Dysplasia extending to the middle third of epithelium with some pleomorphism and mitosis. In which stage is she?</a:t>
            </a:r>
          </a:p>
          <a:p>
            <a:r>
              <a:rPr lang="en-US" sz="1400" dirty="0">
                <a:latin typeface="Tahoma" panose="020B0604030504040204" pitchFamily="34" charset="0"/>
                <a:ea typeface="Tahoma" panose="020B0604030504040204" pitchFamily="34" charset="0"/>
                <a:cs typeface="Tahoma" panose="020B0604030504040204" pitchFamily="34" charset="0"/>
              </a:rPr>
              <a:t>A- CIN I </a:t>
            </a:r>
          </a:p>
          <a:p>
            <a:r>
              <a:rPr lang="en-US" sz="1400" dirty="0">
                <a:latin typeface="Tahoma" panose="020B0604030504040204" pitchFamily="34" charset="0"/>
                <a:ea typeface="Tahoma" panose="020B0604030504040204" pitchFamily="34" charset="0"/>
                <a:cs typeface="Tahoma" panose="020B0604030504040204" pitchFamily="34" charset="0"/>
              </a:rPr>
              <a:t>B- CIN II</a:t>
            </a:r>
          </a:p>
          <a:p>
            <a:r>
              <a:rPr lang="en-US" sz="1400" dirty="0">
                <a:latin typeface="Tahoma" panose="020B0604030504040204" pitchFamily="34" charset="0"/>
                <a:ea typeface="Tahoma" panose="020B0604030504040204" pitchFamily="34" charset="0"/>
                <a:cs typeface="Tahoma" panose="020B0604030504040204" pitchFamily="34" charset="0"/>
              </a:rPr>
              <a:t>C- CIN III</a:t>
            </a:r>
          </a:p>
          <a:p>
            <a:r>
              <a:rPr lang="en-US" sz="1400" dirty="0">
                <a:latin typeface="Tahoma" panose="020B0604030504040204" pitchFamily="34" charset="0"/>
                <a:ea typeface="Tahoma" panose="020B0604030504040204" pitchFamily="34" charset="0"/>
                <a:cs typeface="Tahoma" panose="020B0604030504040204" pitchFamily="34" charset="0"/>
              </a:rPr>
              <a:t>D- SCC. </a:t>
            </a:r>
          </a:p>
          <a:p>
            <a:r>
              <a:rPr lang="en-US" sz="1400" dirty="0">
                <a:latin typeface="Tahoma" panose="020B0604030504040204" pitchFamily="34" charset="0"/>
                <a:ea typeface="Tahoma" panose="020B0604030504040204" pitchFamily="34" charset="0"/>
                <a:cs typeface="Tahoma" panose="020B0604030504040204" pitchFamily="34" charset="0"/>
              </a:rPr>
              <a:t>ANS: B </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8- A 39-year-old woman presented with leukorrhea and painful coitus. The physician performed a physical examination from which he identified a barrel cervix. Which of the following is true in her case?</a:t>
            </a:r>
          </a:p>
          <a:p>
            <a:r>
              <a:rPr lang="en-US" sz="1400" dirty="0">
                <a:latin typeface="Tahoma" panose="020B0604030504040204" pitchFamily="34" charset="0"/>
                <a:ea typeface="Tahoma" panose="020B0604030504040204" pitchFamily="34" charset="0"/>
                <a:cs typeface="Tahoma" panose="020B0604030504040204" pitchFamily="34" charset="0"/>
              </a:rPr>
              <a:t>A- HSIL in an early stage. </a:t>
            </a:r>
          </a:p>
          <a:p>
            <a:r>
              <a:rPr lang="en-US" sz="1400" dirty="0">
                <a:latin typeface="Tahoma" panose="020B0604030504040204" pitchFamily="34" charset="0"/>
                <a:ea typeface="Tahoma" panose="020B0604030504040204" pitchFamily="34" charset="0"/>
                <a:cs typeface="Tahoma" panose="020B0604030504040204" pitchFamily="34" charset="0"/>
              </a:rPr>
              <a:t>B- CIN I</a:t>
            </a:r>
          </a:p>
          <a:p>
            <a:r>
              <a:rPr lang="en-US" sz="1400" dirty="0">
                <a:latin typeface="Tahoma" panose="020B0604030504040204" pitchFamily="34" charset="0"/>
                <a:ea typeface="Tahoma" panose="020B0604030504040204" pitchFamily="34" charset="0"/>
                <a:cs typeface="Tahoma" panose="020B0604030504040204" pitchFamily="34" charset="0"/>
              </a:rPr>
              <a:t>C- Invasive carcinoma of the cervix.</a:t>
            </a:r>
          </a:p>
          <a:p>
            <a:r>
              <a:rPr lang="en-US" sz="1400" dirty="0">
                <a:latin typeface="Tahoma" panose="020B0604030504040204" pitchFamily="34" charset="0"/>
                <a:ea typeface="Tahoma" panose="020B0604030504040204" pitchFamily="34" charset="0"/>
                <a:cs typeface="Tahoma" panose="020B0604030504040204" pitchFamily="34" charset="0"/>
              </a:rPr>
              <a:t>D- Cervicitis. </a:t>
            </a:r>
          </a:p>
          <a:p>
            <a:r>
              <a:rPr lang="en-US" sz="1400">
                <a:latin typeface="Tahoma" panose="020B0604030504040204" pitchFamily="34" charset="0"/>
                <a:ea typeface="Tahoma" panose="020B0604030504040204" pitchFamily="34" charset="0"/>
                <a:cs typeface="Tahoma" panose="020B0604030504040204" pitchFamily="34" charset="0"/>
              </a:rPr>
              <a:t>ANS: C</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235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p:nvPr/>
        </p:nvSpPr>
        <p:spPr>
          <a:xfrm>
            <a:off x="193040" y="195918"/>
            <a:ext cx="6471920" cy="73850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x-none" sz="1800" b="1">
                <a:effectLst/>
                <a:latin typeface="Calibri"/>
                <a:ea typeface="Calibri"/>
                <a:cs typeface="Calibri Light"/>
              </a:rPr>
              <a:t>حسبي </a:t>
            </a:r>
            <a:r>
              <a:rPr lang="x-none" sz="1800" b="1">
                <a:solidFill>
                  <a:srgbClr val="FF0000"/>
                </a:solidFill>
                <a:effectLst/>
                <a:latin typeface="Calibri"/>
                <a:ea typeface="Calibri"/>
                <a:cs typeface="Calibri Light"/>
              </a:rPr>
              <a:t>الله</a:t>
            </a:r>
            <a:r>
              <a:rPr lang="x-none" sz="1800" b="1">
                <a:effectLst/>
                <a:latin typeface="Calibri"/>
                <a:ea typeface="Calibri"/>
                <a:cs typeface="Calibri Light"/>
              </a:rPr>
              <a:t> لا إله إلَّا هو عليه توكلت وهو رب العرش العظيم.</a:t>
            </a:r>
            <a:endParaRPr lang="en-US" sz="1100">
              <a:effectLst/>
              <a:latin typeface="Calibri"/>
              <a:ea typeface="Calibri"/>
              <a:cs typeface="Arial"/>
            </a:endParaRPr>
          </a:p>
        </p:txBody>
      </p:sp>
      <p:sp>
        <p:nvSpPr>
          <p:cNvPr id="3" name="Text Box 52247"/>
          <p:cNvSpPr txBox="1"/>
          <p:nvPr/>
        </p:nvSpPr>
        <p:spPr>
          <a:xfrm>
            <a:off x="3783965" y="1458967"/>
            <a:ext cx="2695575" cy="1985645"/>
          </a:xfrm>
          <a:prstGeom prst="rect">
            <a:avLst/>
          </a:prstGeom>
          <a:noFill/>
          <a:ln w="6350">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marL="0" marR="0" algn="ctr">
              <a:lnSpc>
                <a:spcPct val="115000"/>
              </a:lnSpc>
              <a:spcBef>
                <a:spcPts val="0"/>
              </a:spcBef>
              <a:spcAft>
                <a:spcPts val="1000"/>
              </a:spcAft>
            </a:pPr>
            <a:r>
              <a:rPr lang="x-none" sz="1800" b="1" dirty="0">
                <a:effectLst/>
                <a:latin typeface="Calibri"/>
                <a:ea typeface="Calibri"/>
                <a:cs typeface="Calibri Light"/>
              </a:rPr>
              <a:t>القادة</a:t>
            </a:r>
            <a:endParaRPr lang="en-US" sz="1100" dirty="0">
              <a:effectLst/>
              <a:latin typeface="Calibri"/>
              <a:ea typeface="Calibri"/>
              <a:cs typeface="Arial"/>
            </a:endParaRPr>
          </a:p>
          <a:p>
            <a:pPr marL="342900" marR="0" lvl="0" indent="-342900" algn="r" rtl="1">
              <a:lnSpc>
                <a:spcPct val="115000"/>
              </a:lnSpc>
              <a:spcBef>
                <a:spcPts val="0"/>
              </a:spcBef>
              <a:spcAft>
                <a:spcPts val="0"/>
              </a:spcAft>
              <a:buFont typeface="Wingdings"/>
              <a:buChar char=""/>
            </a:pPr>
            <a:r>
              <a:rPr lang="x-none" sz="1400" b="1" dirty="0">
                <a:effectLst/>
                <a:latin typeface="Calibri"/>
                <a:ea typeface="Calibri"/>
                <a:cs typeface="Calibri Light"/>
              </a:rPr>
              <a:t>حنين السبكي</a:t>
            </a:r>
            <a:endParaRPr lang="en-US" sz="1100" dirty="0">
              <a:effectLst/>
              <a:latin typeface="Calibri"/>
              <a:ea typeface="Calibri"/>
              <a:cs typeface="Arial"/>
            </a:endParaRPr>
          </a:p>
          <a:p>
            <a:pPr marL="342900" marR="0" lvl="0" indent="-342900" algn="r" rtl="1">
              <a:lnSpc>
                <a:spcPct val="115000"/>
              </a:lnSpc>
              <a:spcBef>
                <a:spcPts val="0"/>
              </a:spcBef>
              <a:spcAft>
                <a:spcPts val="1000"/>
              </a:spcAft>
              <a:buFont typeface="Wingdings"/>
              <a:buChar char=""/>
            </a:pPr>
            <a:r>
              <a:rPr lang="ar-SA" sz="1400" b="1" dirty="0">
                <a:latin typeface="Calibri"/>
                <a:ea typeface="Calibri"/>
                <a:cs typeface="Calibri Light"/>
              </a:rPr>
              <a:t>هبة الناصر </a:t>
            </a:r>
            <a:endParaRPr lang="en-US" sz="1400" b="1" dirty="0">
              <a:effectLst/>
              <a:latin typeface="Calibri"/>
              <a:ea typeface="Calibri"/>
              <a:cs typeface="Calibri Light"/>
            </a:endParaRPr>
          </a:p>
          <a:p>
            <a:pPr marL="342900" marR="0" lvl="0" indent="-342900" algn="r" rtl="1">
              <a:lnSpc>
                <a:spcPct val="115000"/>
              </a:lnSpc>
              <a:spcBef>
                <a:spcPts val="0"/>
              </a:spcBef>
              <a:spcAft>
                <a:spcPts val="1000"/>
              </a:spcAft>
              <a:buFont typeface="Wingdings"/>
              <a:buChar char=""/>
            </a:pPr>
            <a:r>
              <a:rPr lang="x-none" sz="1400" b="1" dirty="0">
                <a:effectLst/>
                <a:latin typeface="Calibri"/>
                <a:ea typeface="Calibri"/>
                <a:cs typeface="Calibri Light"/>
              </a:rPr>
              <a:t>عبدالله أبو عمارة</a:t>
            </a:r>
            <a:endParaRPr lang="en-US" sz="1100" dirty="0">
              <a:effectLst/>
              <a:latin typeface="Calibri"/>
              <a:ea typeface="Calibri"/>
              <a:cs typeface="Arial"/>
            </a:endParaRPr>
          </a:p>
          <a:p>
            <a:pPr marL="0" marR="0">
              <a:lnSpc>
                <a:spcPct val="115000"/>
              </a:lnSpc>
              <a:spcBef>
                <a:spcPts val="0"/>
              </a:spcBef>
              <a:spcAft>
                <a:spcPts val="0"/>
              </a:spcAft>
            </a:pPr>
            <a:r>
              <a:rPr lang="x-none" sz="1800" b="1" dirty="0">
                <a:solidFill>
                  <a:srgbClr val="000000"/>
                </a:solidFill>
                <a:effectLst/>
                <a:latin typeface="Calibri"/>
                <a:ea typeface="Times New Roman"/>
                <a:cs typeface="Calibri Light"/>
              </a:rPr>
              <a:t> </a:t>
            </a:r>
            <a:endParaRPr lang="en-US" sz="1100" dirty="0">
              <a:effectLst/>
              <a:latin typeface="Calibri"/>
              <a:ea typeface="Calibri"/>
              <a:cs typeface="Arial"/>
            </a:endParaRPr>
          </a:p>
          <a:p>
            <a:pPr marL="0" marR="0">
              <a:lnSpc>
                <a:spcPct val="115000"/>
              </a:lnSpc>
              <a:spcBef>
                <a:spcPts val="0"/>
              </a:spcBef>
              <a:spcAft>
                <a:spcPts val="0"/>
              </a:spcAft>
            </a:pPr>
            <a:r>
              <a:rPr lang="x-none" sz="1800" b="1" dirty="0">
                <a:solidFill>
                  <a:srgbClr val="000000"/>
                </a:solidFill>
                <a:effectLst/>
                <a:latin typeface="Calibri"/>
                <a:ea typeface="Times New Roman"/>
                <a:cs typeface="Calibri Light"/>
              </a:rPr>
              <a:t> </a:t>
            </a:r>
            <a:endParaRPr lang="en-US" sz="1100" dirty="0">
              <a:effectLst/>
              <a:latin typeface="Calibri"/>
              <a:ea typeface="Calibri"/>
              <a:cs typeface="Arial"/>
            </a:endParaRPr>
          </a:p>
          <a:p>
            <a:pPr marL="0" marR="0">
              <a:lnSpc>
                <a:spcPct val="115000"/>
              </a:lnSpc>
              <a:spcBef>
                <a:spcPts val="0"/>
              </a:spcBef>
              <a:spcAft>
                <a:spcPts val="0"/>
              </a:spcAft>
            </a:pPr>
            <a:r>
              <a:rPr lang="en-US" sz="1000" b="1" dirty="0">
                <a:effectLst/>
                <a:latin typeface="Calibri Light"/>
                <a:ea typeface="Calibri"/>
                <a:cs typeface="Arial"/>
              </a:rPr>
              <a:t> </a:t>
            </a:r>
            <a:endParaRPr lang="en-US" sz="1100" dirty="0">
              <a:effectLst/>
              <a:latin typeface="Calibri"/>
              <a:ea typeface="Calibri"/>
              <a:cs typeface="Arial"/>
            </a:endParaRPr>
          </a:p>
          <a:p>
            <a:pPr marL="0" marR="0" algn="ctr">
              <a:lnSpc>
                <a:spcPct val="115000"/>
              </a:lnSpc>
              <a:spcBef>
                <a:spcPts val="0"/>
              </a:spcBef>
              <a:spcAft>
                <a:spcPts val="1000"/>
              </a:spcAft>
            </a:pPr>
            <a:r>
              <a:rPr lang="en-US" sz="1800" b="1" dirty="0">
                <a:effectLst/>
                <a:latin typeface="Calibri Light"/>
                <a:ea typeface="Calibri"/>
                <a:cs typeface="Arial"/>
              </a:rPr>
              <a:t> </a:t>
            </a:r>
            <a:endParaRPr lang="en-US" sz="1100" dirty="0">
              <a:effectLst/>
              <a:latin typeface="Calibri"/>
              <a:ea typeface="Calibri"/>
              <a:cs typeface="Arial"/>
            </a:endParaRPr>
          </a:p>
        </p:txBody>
      </p:sp>
      <p:sp>
        <p:nvSpPr>
          <p:cNvPr id="4" name="Text Box 6"/>
          <p:cNvSpPr txBox="1"/>
          <p:nvPr/>
        </p:nvSpPr>
        <p:spPr>
          <a:xfrm>
            <a:off x="378460" y="1408802"/>
            <a:ext cx="3181350" cy="34436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90170" marR="0" algn="ctr" rtl="1">
              <a:lnSpc>
                <a:spcPct val="115000"/>
              </a:lnSpc>
              <a:spcBef>
                <a:spcPts val="0"/>
              </a:spcBef>
              <a:spcAft>
                <a:spcPts val="1000"/>
              </a:spcAft>
            </a:pPr>
            <a:r>
              <a:rPr lang="x-none" sz="1800" b="1" dirty="0">
                <a:effectLst/>
                <a:latin typeface="Calibri"/>
                <a:ea typeface="Calibri"/>
                <a:cs typeface="Calibri Light"/>
              </a:rPr>
              <a:t>الأعضاء</a:t>
            </a:r>
            <a:endParaRPr lang="en-US" sz="1800" b="1" dirty="0">
              <a:effectLst/>
              <a:latin typeface="Calibri"/>
              <a:ea typeface="Calibri"/>
              <a:cs typeface="Calibri Light"/>
            </a:endParaRPr>
          </a:p>
          <a:p>
            <a:pPr marL="375920" marR="0" indent="-285750" algn="r" rtl="1">
              <a:lnSpc>
                <a:spcPct val="115000"/>
              </a:lnSpc>
              <a:spcBef>
                <a:spcPts val="0"/>
              </a:spcBef>
              <a:spcAft>
                <a:spcPts val="1000"/>
              </a:spcAft>
              <a:buFont typeface="Arial" panose="020B0604020202020204" pitchFamily="34" charset="0"/>
              <a:buChar char="•"/>
            </a:pPr>
            <a:r>
              <a:rPr lang="ar-SA" sz="1800" b="1" dirty="0">
                <a:effectLst/>
                <a:latin typeface="Calibri"/>
                <a:ea typeface="Calibri"/>
                <a:cs typeface="Calibri Light"/>
              </a:rPr>
              <a:t>صقر التميمي</a:t>
            </a:r>
          </a:p>
          <a:p>
            <a:pPr marL="375920" marR="0" indent="-285750" algn="r" rtl="1">
              <a:lnSpc>
                <a:spcPct val="115000"/>
              </a:lnSpc>
              <a:spcBef>
                <a:spcPts val="0"/>
              </a:spcBef>
              <a:spcAft>
                <a:spcPts val="1000"/>
              </a:spcAft>
              <a:buFont typeface="Arial" panose="020B0604020202020204" pitchFamily="34" charset="0"/>
              <a:buChar char="•"/>
            </a:pPr>
            <a:r>
              <a:rPr lang="ar-SA" b="1" dirty="0">
                <a:latin typeface="Calibri"/>
                <a:ea typeface="Calibri"/>
                <a:cs typeface="Calibri Light"/>
              </a:rPr>
              <a:t>عبدالرحمن الراشد</a:t>
            </a:r>
          </a:p>
          <a:p>
            <a:pPr marL="375920" marR="0" indent="-285750" algn="r" rtl="1">
              <a:lnSpc>
                <a:spcPct val="115000"/>
              </a:lnSpc>
              <a:spcBef>
                <a:spcPts val="0"/>
              </a:spcBef>
              <a:spcAft>
                <a:spcPts val="1000"/>
              </a:spcAft>
              <a:buFont typeface="Arial" panose="020B0604020202020204" pitchFamily="34" charset="0"/>
              <a:buChar char="•"/>
            </a:pPr>
            <a:r>
              <a:rPr lang="ar-SA" sz="1800" b="1" dirty="0">
                <a:effectLst/>
                <a:latin typeface="Calibri"/>
                <a:ea typeface="Calibri"/>
                <a:cs typeface="Calibri Light"/>
              </a:rPr>
              <a:t>ريان القرني</a:t>
            </a:r>
          </a:p>
          <a:p>
            <a:pPr marL="375920" marR="0" indent="-285750" algn="r" rtl="1">
              <a:lnSpc>
                <a:spcPct val="115000"/>
              </a:lnSpc>
              <a:spcBef>
                <a:spcPts val="0"/>
              </a:spcBef>
              <a:spcAft>
                <a:spcPts val="1000"/>
              </a:spcAft>
              <a:buFont typeface="Arial" panose="020B0604020202020204" pitchFamily="34" charset="0"/>
              <a:buChar char="•"/>
            </a:pPr>
            <a:r>
              <a:rPr lang="ar-SA" b="1" dirty="0">
                <a:latin typeface="Calibri"/>
                <a:ea typeface="Calibri"/>
                <a:cs typeface="Calibri Light"/>
              </a:rPr>
              <a:t>خالد العيدان</a:t>
            </a:r>
          </a:p>
          <a:p>
            <a:pPr marL="375920" marR="0" indent="-285750" algn="r" rtl="1">
              <a:lnSpc>
                <a:spcPct val="115000"/>
              </a:lnSpc>
              <a:spcBef>
                <a:spcPts val="0"/>
              </a:spcBef>
              <a:spcAft>
                <a:spcPts val="1000"/>
              </a:spcAft>
              <a:buFont typeface="Arial" panose="020B0604020202020204" pitchFamily="34" charset="0"/>
              <a:buChar char="•"/>
            </a:pPr>
            <a:r>
              <a:rPr lang="ar-SA" b="1" dirty="0">
                <a:latin typeface="Calibri"/>
                <a:ea typeface="Calibri"/>
                <a:cs typeface="Calibri Light"/>
              </a:rPr>
              <a:t>محمد اليوسف</a:t>
            </a:r>
          </a:p>
          <a:p>
            <a:pPr marL="375920" marR="0" indent="-285750" algn="r" rtl="1">
              <a:lnSpc>
                <a:spcPct val="115000"/>
              </a:lnSpc>
              <a:spcBef>
                <a:spcPts val="0"/>
              </a:spcBef>
              <a:spcAft>
                <a:spcPts val="1000"/>
              </a:spcAft>
              <a:buFont typeface="Arial" panose="020B0604020202020204" pitchFamily="34" charset="0"/>
              <a:buChar char="•"/>
            </a:pPr>
            <a:r>
              <a:rPr lang="ar-SA" sz="1800" b="1" dirty="0">
                <a:effectLst/>
                <a:latin typeface="Calibri"/>
                <a:ea typeface="Calibri"/>
                <a:cs typeface="Calibri Light"/>
              </a:rPr>
              <a:t>عبدالمجيد </a:t>
            </a:r>
            <a:r>
              <a:rPr lang="ar-SA" sz="1800" b="1" dirty="0" smtClean="0">
                <a:effectLst/>
                <a:latin typeface="Calibri"/>
                <a:ea typeface="Calibri"/>
                <a:cs typeface="Calibri Light"/>
              </a:rPr>
              <a:t>العمار</a:t>
            </a:r>
            <a:endParaRPr lang="en-US" sz="1800" b="1" dirty="0" smtClean="0">
              <a:effectLst/>
              <a:latin typeface="Calibri"/>
              <a:ea typeface="Calibri"/>
              <a:cs typeface="Calibri Light"/>
            </a:endParaRPr>
          </a:p>
          <a:p>
            <a:pPr marL="375920" marR="0" indent="-285750" algn="r" rtl="1">
              <a:lnSpc>
                <a:spcPct val="115000"/>
              </a:lnSpc>
              <a:spcBef>
                <a:spcPts val="0"/>
              </a:spcBef>
              <a:spcAft>
                <a:spcPts val="1000"/>
              </a:spcAft>
              <a:buFont typeface="Arial" panose="020B0604020202020204" pitchFamily="34" charset="0"/>
              <a:buChar char="•"/>
            </a:pPr>
            <a:r>
              <a:rPr lang="ar-SA" b="1" dirty="0" smtClean="0">
                <a:latin typeface="Calibri"/>
                <a:ea typeface="Calibri"/>
                <a:cs typeface="Calibri Light"/>
              </a:rPr>
              <a:t>دينا النويصر</a:t>
            </a:r>
            <a:endParaRPr lang="ar-SA" sz="1800" b="1" dirty="0">
              <a:effectLst/>
              <a:latin typeface="Calibri"/>
              <a:ea typeface="Calibri"/>
              <a:cs typeface="Calibri Light"/>
            </a:endParaRPr>
          </a:p>
          <a:p>
            <a:pPr marL="375920" marR="0" indent="-285750" algn="r" rtl="1">
              <a:lnSpc>
                <a:spcPct val="115000"/>
              </a:lnSpc>
              <a:spcBef>
                <a:spcPts val="0"/>
              </a:spcBef>
              <a:spcAft>
                <a:spcPts val="1000"/>
              </a:spcAft>
              <a:buFont typeface="Arial" panose="020B0604020202020204" pitchFamily="34" charset="0"/>
              <a:buChar char="•"/>
            </a:pPr>
            <a:endParaRPr lang="en-US" sz="1800" b="1" dirty="0">
              <a:effectLst/>
              <a:latin typeface="Calibri"/>
              <a:ea typeface="Calibri"/>
              <a:cs typeface="Calibri Light"/>
            </a:endParaRPr>
          </a:p>
          <a:p>
            <a:pPr marL="457200" marR="0" algn="r">
              <a:lnSpc>
                <a:spcPct val="115000"/>
              </a:lnSpc>
              <a:spcBef>
                <a:spcPts val="0"/>
              </a:spcBef>
              <a:spcAft>
                <a:spcPts val="1000"/>
              </a:spcAft>
            </a:pPr>
            <a:r>
              <a:rPr lang="en-US" sz="1000" b="1" dirty="0">
                <a:effectLst/>
                <a:latin typeface="Calibri Light"/>
                <a:ea typeface="Calibri"/>
                <a:cs typeface="Arial"/>
              </a:rPr>
              <a:t> </a:t>
            </a:r>
            <a:endParaRPr lang="en-US" sz="1100" dirty="0">
              <a:effectLst/>
              <a:latin typeface="Calibri"/>
              <a:ea typeface="Calibri"/>
              <a:cs typeface="Arial"/>
            </a:endParaRPr>
          </a:p>
        </p:txBody>
      </p:sp>
      <p:sp>
        <p:nvSpPr>
          <p:cNvPr id="5" name="Rectangle 4"/>
          <p:cNvSpPr/>
          <p:nvPr/>
        </p:nvSpPr>
        <p:spPr>
          <a:xfrm>
            <a:off x="2030186" y="5682295"/>
            <a:ext cx="2962275" cy="1092200"/>
          </a:xfrm>
          <a:prstGeom prst="rect">
            <a:avLst/>
          </a:prstGeom>
          <a:noFill/>
          <a:ln>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algn="ctr">
              <a:lnSpc>
                <a:spcPct val="115000"/>
              </a:lnSpc>
              <a:spcBef>
                <a:spcPts val="0"/>
              </a:spcBef>
              <a:spcAft>
                <a:spcPts val="1000"/>
              </a:spcAft>
            </a:pPr>
            <a:r>
              <a:rPr lang="en-US" sz="1800" b="1" u="none" strike="noStrike" dirty="0">
                <a:solidFill>
                  <a:srgbClr val="0070C0"/>
                </a:solidFill>
                <a:effectLst/>
                <a:latin typeface="Tahoma"/>
                <a:ea typeface="Calibri"/>
                <a:cs typeface="Tahoma"/>
                <a:hlinkClick r:id="rId2"/>
              </a:rPr>
              <a:t>Editing File</a:t>
            </a:r>
            <a:endParaRPr lang="en-US" sz="1100" dirty="0">
              <a:effectLst/>
              <a:latin typeface="Calibri"/>
              <a:ea typeface="Calibri"/>
              <a:cs typeface="Arial"/>
            </a:endParaRPr>
          </a:p>
          <a:p>
            <a:pPr marL="0" marR="0" algn="ctr">
              <a:lnSpc>
                <a:spcPct val="115000"/>
              </a:lnSpc>
              <a:spcBef>
                <a:spcPts val="0"/>
              </a:spcBef>
              <a:spcAft>
                <a:spcPts val="1000"/>
              </a:spcAft>
            </a:pPr>
            <a:r>
              <a:rPr lang="en-US" sz="1400" b="1" dirty="0">
                <a:solidFill>
                  <a:srgbClr val="0070C0"/>
                </a:solidFill>
                <a:effectLst/>
                <a:latin typeface="Tahoma"/>
                <a:ea typeface="Calibri"/>
                <a:cs typeface="Tahoma"/>
              </a:rPr>
              <a:t>Email: </a:t>
            </a:r>
            <a:r>
              <a:rPr lang="en-US" sz="1400" dirty="0">
                <a:solidFill>
                  <a:srgbClr val="0070C0"/>
                </a:solidFill>
                <a:effectLst/>
                <a:latin typeface="Tahoma"/>
                <a:ea typeface="Calibri"/>
                <a:cs typeface="Tahoma"/>
              </a:rPr>
              <a:t>pathology436@gmail.com</a:t>
            </a:r>
            <a:r>
              <a:rPr lang="en-US" sz="1400" b="1" dirty="0">
                <a:solidFill>
                  <a:srgbClr val="0070C0"/>
                </a:solidFill>
                <a:effectLst/>
                <a:latin typeface="Tahoma"/>
                <a:ea typeface="Calibri"/>
                <a:cs typeface="Tahoma"/>
              </a:rPr>
              <a:t> Twitter: </a:t>
            </a:r>
            <a:r>
              <a:rPr lang="en-US" sz="1400" dirty="0">
                <a:solidFill>
                  <a:srgbClr val="0070C0"/>
                </a:solidFill>
                <a:effectLst/>
                <a:latin typeface="Tahoma"/>
                <a:ea typeface="Calibri"/>
                <a:cs typeface="Tahoma"/>
              </a:rPr>
              <a:t>@pathology436</a:t>
            </a:r>
            <a:endParaRPr lang="en-US" sz="1100" dirty="0">
              <a:effectLst/>
              <a:latin typeface="Calibri"/>
              <a:ea typeface="Calibri"/>
              <a:cs typeface="Arial"/>
            </a:endParaRPr>
          </a:p>
        </p:txBody>
      </p:sp>
      <p:sp>
        <p:nvSpPr>
          <p:cNvPr id="6" name="Text Box 29707"/>
          <p:cNvSpPr txBox="1"/>
          <p:nvPr/>
        </p:nvSpPr>
        <p:spPr>
          <a:xfrm>
            <a:off x="302578" y="8696584"/>
            <a:ext cx="6252845" cy="3759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a:solidFill>
                  <a:srgbClr val="0070C0"/>
                </a:solidFill>
                <a:effectLst/>
                <a:latin typeface="Tahoma"/>
                <a:ea typeface="Calibri"/>
                <a:cs typeface="Tahoma"/>
              </a:rPr>
              <a:t>References: </a:t>
            </a:r>
            <a:r>
              <a:rPr lang="en-US" sz="1400">
                <a:solidFill>
                  <a:srgbClr val="0070C0"/>
                </a:solidFill>
                <a:effectLst/>
                <a:latin typeface="Tahoma"/>
                <a:ea typeface="Calibri"/>
                <a:cs typeface="Tahoma"/>
              </a:rPr>
              <a:t>Doctor’s slides + notes, Robbins basic pathology </a:t>
            </a:r>
            <a:r>
              <a:rPr lang="x-none" sz="1400">
                <a:solidFill>
                  <a:srgbClr val="0070C0"/>
                </a:solidFill>
                <a:effectLst/>
                <a:latin typeface="Tahoma"/>
                <a:ea typeface="Calibri"/>
                <a:cs typeface="Tahoma"/>
              </a:rPr>
              <a:t>10</a:t>
            </a:r>
            <a:r>
              <a:rPr lang="en-US" sz="1400" baseline="30000">
                <a:solidFill>
                  <a:srgbClr val="0070C0"/>
                </a:solidFill>
                <a:effectLst/>
                <a:latin typeface="Tahoma"/>
                <a:ea typeface="Calibri"/>
                <a:cs typeface="Tahoma"/>
              </a:rPr>
              <a:t>th </a:t>
            </a:r>
            <a:r>
              <a:rPr lang="en-US" sz="1400">
                <a:solidFill>
                  <a:srgbClr val="0070C0"/>
                </a:solidFill>
                <a:effectLst/>
                <a:latin typeface="Tahoma"/>
                <a:ea typeface="Calibri"/>
                <a:cs typeface="Tahoma"/>
              </a:rPr>
              <a:t>edition.</a:t>
            </a:r>
            <a:endParaRPr lang="en-US" sz="1100">
              <a:effectLst/>
              <a:ea typeface="Calibri"/>
              <a:cs typeface="Arial"/>
            </a:endParaRPr>
          </a:p>
        </p:txBody>
      </p:sp>
      <p:cxnSp>
        <p:nvCxnSpPr>
          <p:cNvPr id="7" name="Straight Connector 6"/>
          <p:cNvCxnSpPr/>
          <p:nvPr/>
        </p:nvCxnSpPr>
        <p:spPr>
          <a:xfrm flipH="1">
            <a:off x="2731453" y="8538469"/>
            <a:ext cx="1600200" cy="0"/>
          </a:xfrm>
          <a:prstGeom prst="line">
            <a:avLst/>
          </a:prstGeom>
          <a:noFill/>
          <a:ln w="3175" cap="flat" cmpd="sng" algn="ctr">
            <a:solidFill>
              <a:schemeClr val="tx1">
                <a:lumMod val="50000"/>
                <a:lumOff val="50000"/>
              </a:schemeClr>
            </a:solidFill>
            <a:prstDash val="solid"/>
            <a:headEnd type="none"/>
            <a:tailEnd type="none"/>
          </a:ln>
          <a:effectLst/>
        </p:spPr>
      </p:cxnSp>
      <p:pic>
        <p:nvPicPr>
          <p:cNvPr id="8" name="Picture 7"/>
          <p:cNvPicPr/>
          <p:nvPr/>
        </p:nvPicPr>
        <p:blipFill rotWithShape="1">
          <a:blip r:embed="rId3">
            <a:extLst>
              <a:ext uri="{BEBA8EAE-BF5A-486C-A8C5-ECC9F3942E4B}">
                <a14:imgProps xmlns:a14="http://schemas.microsoft.com/office/drawing/2010/main">
                  <a14:imgLayer r:embed="rId4">
                    <a14:imgEffect>
                      <a14:backgroundRemoval t="0" b="63462" l="20349" r="77907"/>
                    </a14:imgEffect>
                  </a14:imgLayer>
                </a14:imgProps>
              </a:ext>
              <a:ext uri="{28A0092B-C50C-407E-A947-70E740481C1C}">
                <a14:useLocalDpi xmlns:a14="http://schemas.microsoft.com/office/drawing/2010/main" val="0"/>
              </a:ext>
            </a:extLst>
          </a:blip>
          <a:srcRect l="20834" r="25085" b="30602"/>
          <a:stretch/>
        </p:blipFill>
        <p:spPr bwMode="auto">
          <a:xfrm>
            <a:off x="2969259" y="6741736"/>
            <a:ext cx="1122680" cy="1094105"/>
          </a:xfrm>
          <a:prstGeom prst="rect">
            <a:avLst/>
          </a:prstGeom>
          <a:noFill/>
          <a:ln>
            <a:noFill/>
          </a:ln>
          <a:effectLst>
            <a:outerShdw blurRad="38100" sx="1000" sy="1000" algn="ctr" rotWithShape="0">
              <a:srgbClr val="000000"/>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79325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7067"/>
            <a:ext cx="6858000" cy="369332"/>
          </a:xfrm>
          <a:prstGeom prst="rect">
            <a:avLst/>
          </a:prstGeom>
          <a:solidFill>
            <a:schemeClr val="accent4">
              <a:lumMod val="40000"/>
              <a:lumOff val="60000"/>
            </a:schemeClr>
          </a:solidFill>
        </p:spPr>
        <p:txBody>
          <a:bodyPr wrap="square" rtlCol="0">
            <a:spAutoFit/>
          </a:bodyPr>
          <a:lstStyle/>
          <a:p>
            <a:pPr marL="285750" indent="-285750">
              <a:buFont typeface="Wingdings" charset="2"/>
              <a:buChar char="ü"/>
            </a:pPr>
            <a:r>
              <a:rPr lang="en-US" dirty="0" smtClean="0">
                <a:latin typeface="Tahoma" panose="020B0604030504040204" pitchFamily="34" charset="0"/>
                <a:ea typeface="Tahoma" panose="020B0604030504040204" pitchFamily="34" charset="0"/>
                <a:cs typeface="Tahoma" panose="020B0604030504040204" pitchFamily="34" charset="0"/>
              </a:rPr>
              <a:t>Common benign </a:t>
            </a:r>
            <a:r>
              <a:rPr lang="en-US" dirty="0">
                <a:latin typeface="Tahoma" panose="020B0604030504040204" pitchFamily="34" charset="0"/>
                <a:ea typeface="Tahoma" panose="020B0604030504040204" pitchFamily="34" charset="0"/>
                <a:cs typeface="Tahoma" panose="020B0604030504040204" pitchFamily="34" charset="0"/>
              </a:rPr>
              <a:t>conditions and infections </a:t>
            </a:r>
          </a:p>
        </p:txBody>
      </p:sp>
      <p:graphicFrame>
        <p:nvGraphicFramePr>
          <p:cNvPr id="6" name="Table 5"/>
          <p:cNvGraphicFramePr>
            <a:graphicFrameLocks noGrp="1"/>
          </p:cNvGraphicFramePr>
          <p:nvPr>
            <p:extLst>
              <p:ext uri="{D42A27DB-BD31-4B8C-83A1-F6EECF244321}">
                <p14:modId xmlns:p14="http://schemas.microsoft.com/office/powerpoint/2010/main" val="1346431427"/>
              </p:ext>
            </p:extLst>
          </p:nvPr>
        </p:nvGraphicFramePr>
        <p:xfrm>
          <a:off x="199425" y="1213508"/>
          <a:ext cx="6466070" cy="7706266"/>
        </p:xfrm>
        <a:graphic>
          <a:graphicData uri="http://schemas.openxmlformats.org/drawingml/2006/table">
            <a:tbl>
              <a:tblPr firstRow="1" bandRow="1">
                <a:tableStyleId>{ED083AE6-46FA-4A59-8FB0-9F97EB10719F}</a:tableStyleId>
              </a:tblPr>
              <a:tblGrid>
                <a:gridCol w="3233035"/>
                <a:gridCol w="3233035"/>
              </a:tblGrid>
              <a:tr h="3554866">
                <a:tc>
                  <a:txBody>
                    <a:bodyPr/>
                    <a:lstStyle/>
                    <a:p>
                      <a:pPr marL="342900" indent="-342900">
                        <a:buFont typeface="+mj-lt"/>
                        <a:buAutoNum type="arabicPeriod"/>
                      </a:pPr>
                      <a:r>
                        <a:rPr lang="en-US" sz="1400" dirty="0" smtClean="0">
                          <a:latin typeface="Tahoma" charset="0"/>
                          <a:ea typeface="Tahoma" charset="0"/>
                          <a:cs typeface="Tahoma" charset="0"/>
                        </a:rPr>
                        <a:t>Erosion/</a:t>
                      </a:r>
                      <a:r>
                        <a:rPr lang="en-US" sz="1400" dirty="0" err="1" smtClean="0">
                          <a:latin typeface="Tahoma" charset="0"/>
                          <a:ea typeface="Tahoma" charset="0"/>
                          <a:cs typeface="Tahoma" charset="0"/>
                        </a:rPr>
                        <a:t>ectropion</a:t>
                      </a:r>
                      <a:r>
                        <a:rPr lang="en-US" sz="1400" baseline="0" dirty="0" smtClean="0">
                          <a:latin typeface="Tahoma" charset="0"/>
                          <a:ea typeface="Tahoma" charset="0"/>
                          <a:cs typeface="Tahoma" charset="0"/>
                        </a:rPr>
                        <a:t> of cervix:</a:t>
                      </a:r>
                    </a:p>
                    <a:p>
                      <a:pPr marL="285750" indent="-285750">
                        <a:buFont typeface="Wingdings" charset="2"/>
                        <a:buChar char="Ø"/>
                      </a:pPr>
                      <a:r>
                        <a:rPr lang="en-US" sz="1300" b="0" baseline="0" dirty="0" smtClean="0">
                          <a:latin typeface="Tahoma" charset="0"/>
                          <a:ea typeface="Tahoma" charset="0"/>
                          <a:cs typeface="Tahoma" charset="0"/>
                        </a:rPr>
                        <a:t>When squamous epithelium is replaced by columnar epithelium, grossly resulting in an erythematous area.</a:t>
                      </a:r>
                    </a:p>
                    <a:p>
                      <a:pPr marL="285750" indent="-285750">
                        <a:buFont typeface="Wingdings" charset="2"/>
                        <a:buChar char="Ø"/>
                      </a:pPr>
                      <a:r>
                        <a:rPr lang="en-US" sz="1300" b="0" baseline="0" dirty="0" smtClean="0">
                          <a:latin typeface="Tahoma" charset="0"/>
                          <a:ea typeface="Tahoma" charset="0"/>
                          <a:cs typeface="Tahoma" charset="0"/>
                        </a:rPr>
                        <a:t>It is a typical response to a variety of stimuli, such as chronic irritation and inflammation (chronic cervicitis), including hormones.</a:t>
                      </a:r>
                    </a:p>
                    <a:p>
                      <a:pPr marL="285750" indent="-285750">
                        <a:buFont typeface="Wingdings" charset="2"/>
                        <a:buChar char="Ø"/>
                      </a:pPr>
                      <a:r>
                        <a:rPr lang="en-US" sz="1300" b="0" baseline="0" dirty="0" smtClean="0">
                          <a:latin typeface="Tahoma" charset="0"/>
                          <a:ea typeface="Tahoma" charset="0"/>
                          <a:cs typeface="Tahoma" charset="0"/>
                        </a:rPr>
                        <a:t>It is benign and has no malignant potential.</a:t>
                      </a:r>
                      <a:endParaRPr lang="en-US" sz="1300" b="0" dirty="0">
                        <a:latin typeface="Tahoma" charset="0"/>
                        <a:ea typeface="Tahoma" charset="0"/>
                        <a:cs typeface="Tahoma" charset="0"/>
                      </a:endParaRPr>
                    </a:p>
                  </a:txBody>
                  <a:tcPr/>
                </a:tc>
                <a:tc>
                  <a:txBody>
                    <a:bodyPr/>
                    <a:lstStyle/>
                    <a:p>
                      <a:pPr marL="342900" indent="-342900">
                        <a:buFont typeface="+mj-lt"/>
                        <a:buAutoNum type="arabicPeriod" startAt="2"/>
                      </a:pPr>
                      <a:r>
                        <a:rPr lang="en-US" sz="1400" dirty="0" smtClean="0">
                          <a:latin typeface="Tahoma" charset="0"/>
                          <a:ea typeface="Tahoma" charset="0"/>
                          <a:cs typeface="Tahoma" charset="0"/>
                        </a:rPr>
                        <a:t>Squamous</a:t>
                      </a:r>
                      <a:r>
                        <a:rPr lang="en-US" sz="1400" baseline="0" dirty="0" smtClean="0">
                          <a:latin typeface="Tahoma" charset="0"/>
                          <a:ea typeface="Tahoma" charset="0"/>
                          <a:cs typeface="Tahoma" charset="0"/>
                        </a:rPr>
                        <a:t> metaplasia of cervix:</a:t>
                      </a:r>
                    </a:p>
                    <a:p>
                      <a:pPr marL="285750" indent="-285750">
                        <a:buFont typeface="Wingdings" charset="2"/>
                        <a:buChar char="Ø"/>
                      </a:pPr>
                      <a:r>
                        <a:rPr lang="en-US" sz="1300" b="0" baseline="0" dirty="0" smtClean="0">
                          <a:latin typeface="Tahoma" charset="0"/>
                          <a:ea typeface="Tahoma" charset="0"/>
                          <a:cs typeface="Tahoma" charset="0"/>
                        </a:rPr>
                        <a:t>Columnar cells are replaced by squamous cells.</a:t>
                      </a:r>
                    </a:p>
                    <a:p>
                      <a:pPr marL="285750" indent="-285750">
                        <a:buFont typeface="Wingdings" charset="2"/>
                        <a:buChar char="Ø"/>
                      </a:pPr>
                      <a:r>
                        <a:rPr lang="en-US" sz="1300" b="0" baseline="0" dirty="0" smtClean="0">
                          <a:latin typeface="Tahoma" charset="0"/>
                          <a:ea typeface="Tahoma" charset="0"/>
                          <a:cs typeface="Tahoma" charset="0"/>
                        </a:rPr>
                        <a:t>It is seen in cervix at the </a:t>
                      </a:r>
                      <a:r>
                        <a:rPr lang="en-US" sz="1300" b="0" baseline="0" dirty="0" err="1" smtClean="0">
                          <a:latin typeface="Tahoma" charset="0"/>
                          <a:ea typeface="Tahoma" charset="0"/>
                          <a:cs typeface="Tahoma" charset="0"/>
                        </a:rPr>
                        <a:t>squamo</a:t>
                      </a:r>
                      <a:r>
                        <a:rPr lang="en-US" sz="1300" b="0" baseline="0" dirty="0" smtClean="0">
                          <a:latin typeface="Tahoma" charset="0"/>
                          <a:ea typeface="Tahoma" charset="0"/>
                          <a:cs typeface="Tahoma" charset="0"/>
                        </a:rPr>
                        <a:t>-columnar junction.</a:t>
                      </a:r>
                    </a:p>
                    <a:p>
                      <a:pPr marL="285750" indent="-285750">
                        <a:buFont typeface="Wingdings" charset="2"/>
                        <a:buChar char="Ø"/>
                      </a:pPr>
                      <a:r>
                        <a:rPr lang="en-US" sz="1300" b="0" baseline="0" dirty="0" smtClean="0">
                          <a:latin typeface="Tahoma" charset="0"/>
                          <a:ea typeface="Tahoma" charset="0"/>
                          <a:cs typeface="Tahoma" charset="0"/>
                        </a:rPr>
                        <a:t>Squamous </a:t>
                      </a:r>
                      <a:r>
                        <a:rPr lang="en-US" sz="1300" b="0" baseline="0" dirty="0" err="1" smtClean="0">
                          <a:latin typeface="Tahoma" charset="0"/>
                          <a:ea typeface="Tahoma" charset="0"/>
                          <a:cs typeface="Tahoma" charset="0"/>
                        </a:rPr>
                        <a:t>metaplastic</a:t>
                      </a:r>
                      <a:r>
                        <a:rPr lang="en-US" sz="1300" b="0" baseline="0" dirty="0" smtClean="0">
                          <a:latin typeface="Tahoma" charset="0"/>
                          <a:ea typeface="Tahoma" charset="0"/>
                          <a:cs typeface="Tahoma" charset="0"/>
                        </a:rPr>
                        <a:t> epithelium is the area that is most affected by HPV infection and the area where dysplasia and malignant transformation starts.</a:t>
                      </a:r>
                    </a:p>
                    <a:p>
                      <a:pPr marL="0" indent="0">
                        <a:buFont typeface="Wingdings" charset="2"/>
                        <a:buNone/>
                      </a:pPr>
                      <a:r>
                        <a:rPr lang="en-US" sz="1300" b="0" baseline="0" dirty="0" smtClean="0">
                          <a:latin typeface="Tahoma" charset="0"/>
                          <a:ea typeface="Tahoma" charset="0"/>
                          <a:cs typeface="Tahoma" charset="0"/>
                        </a:rPr>
                        <a:t>Note: squamous </a:t>
                      </a:r>
                      <a:r>
                        <a:rPr lang="en-US" sz="1300" b="0" baseline="0" dirty="0" err="1" smtClean="0">
                          <a:latin typeface="Tahoma" charset="0"/>
                          <a:ea typeface="Tahoma" charset="0"/>
                          <a:cs typeface="Tahoma" charset="0"/>
                        </a:rPr>
                        <a:t>metaplastic</a:t>
                      </a:r>
                      <a:r>
                        <a:rPr lang="en-US" sz="1300" b="0" baseline="0" dirty="0" smtClean="0">
                          <a:latin typeface="Tahoma" charset="0"/>
                          <a:ea typeface="Tahoma" charset="0"/>
                          <a:cs typeface="Tahoma" charset="0"/>
                        </a:rPr>
                        <a:t> epithelium is benign and by itself is not considered premalignant). </a:t>
                      </a:r>
                      <a:r>
                        <a:rPr lang="en-US" sz="1300" b="0" baseline="0" dirty="0" smtClean="0">
                          <a:solidFill>
                            <a:schemeClr val="accent3">
                              <a:lumMod val="50000"/>
                            </a:schemeClr>
                          </a:solidFill>
                          <a:latin typeface="Tahoma" charset="0"/>
                          <a:ea typeface="Tahoma" charset="0"/>
                          <a:cs typeface="Tahoma" charset="0"/>
                        </a:rPr>
                        <a:t>Only when you have dysplasia it is considered premalignant.</a:t>
                      </a:r>
                      <a:endParaRPr lang="en-US" sz="1300" b="0" dirty="0">
                        <a:latin typeface="Tahoma" charset="0"/>
                        <a:ea typeface="Tahoma" charset="0"/>
                        <a:cs typeface="Tahoma" charset="0"/>
                      </a:endParaRPr>
                    </a:p>
                  </a:txBody>
                  <a:tcPr/>
                </a:tc>
              </a:tr>
              <a:tr h="4151400">
                <a:tc>
                  <a:txBody>
                    <a:bodyPr/>
                    <a:lstStyle/>
                    <a:p>
                      <a:pPr marL="342900" indent="-342900">
                        <a:buFont typeface="+mj-lt"/>
                        <a:buAutoNum type="arabicPeriod" startAt="3"/>
                      </a:pPr>
                      <a:r>
                        <a:rPr lang="en-US" sz="1400" b="1" dirty="0" smtClean="0">
                          <a:latin typeface="Tahoma" charset="0"/>
                          <a:ea typeface="Tahoma" charset="0"/>
                          <a:cs typeface="Tahoma" charset="0"/>
                        </a:rPr>
                        <a:t>Cervical</a:t>
                      </a:r>
                      <a:r>
                        <a:rPr lang="en-US" sz="1400" b="1" baseline="0" dirty="0" smtClean="0">
                          <a:latin typeface="Tahoma" charset="0"/>
                          <a:ea typeface="Tahoma" charset="0"/>
                          <a:cs typeface="Tahoma" charset="0"/>
                        </a:rPr>
                        <a:t> polyp:</a:t>
                      </a:r>
                    </a:p>
                    <a:p>
                      <a:pPr marL="285750" indent="-285750">
                        <a:buFont typeface="Wingdings" charset="2"/>
                        <a:buChar char="Ø"/>
                      </a:pPr>
                      <a:r>
                        <a:rPr lang="en-US" sz="1300" b="0" dirty="0" smtClean="0">
                          <a:latin typeface="Tahoma" charset="0"/>
                          <a:ea typeface="Tahoma" charset="0"/>
                          <a:cs typeface="Tahoma" charset="0"/>
                        </a:rPr>
                        <a:t>This is a </a:t>
                      </a:r>
                      <a:r>
                        <a:rPr lang="en-US" sz="1300" b="1" dirty="0" smtClean="0">
                          <a:latin typeface="Tahoma" charset="0"/>
                          <a:ea typeface="Tahoma" charset="0"/>
                          <a:cs typeface="Tahoma" charset="0"/>
                        </a:rPr>
                        <a:t>small, </a:t>
                      </a:r>
                      <a:r>
                        <a:rPr lang="en-US" sz="1300" b="1" dirty="0" err="1" smtClean="0">
                          <a:latin typeface="Tahoma" charset="0"/>
                          <a:ea typeface="Tahoma" charset="0"/>
                          <a:cs typeface="Tahoma" charset="0"/>
                        </a:rPr>
                        <a:t>pedunculated</a:t>
                      </a:r>
                      <a:r>
                        <a:rPr lang="en-US" sz="1300" b="1" baseline="0" dirty="0" smtClean="0">
                          <a:latin typeface="Tahoma" charset="0"/>
                          <a:ea typeface="Tahoma" charset="0"/>
                          <a:cs typeface="Tahoma" charset="0"/>
                        </a:rPr>
                        <a:t> mass</a:t>
                      </a:r>
                      <a:r>
                        <a:rPr lang="en-US" sz="1300" b="0" baseline="0" dirty="0" smtClean="0">
                          <a:latin typeface="Tahoma" charset="0"/>
                          <a:ea typeface="Tahoma" charset="0"/>
                          <a:cs typeface="Tahoma" charset="0"/>
                        </a:rPr>
                        <a:t>.</a:t>
                      </a:r>
                    </a:p>
                    <a:p>
                      <a:pPr marL="285750" indent="-285750">
                        <a:buFont typeface="Wingdings" charset="2"/>
                        <a:buChar char="Ø"/>
                      </a:pPr>
                      <a:r>
                        <a:rPr lang="en-US" sz="1300" b="0" baseline="0" dirty="0" smtClean="0">
                          <a:latin typeface="Tahoma" charset="0"/>
                          <a:ea typeface="Tahoma" charset="0"/>
                          <a:cs typeface="Tahoma" charset="0"/>
                        </a:rPr>
                        <a:t>Most polyps originate from the </a:t>
                      </a:r>
                      <a:r>
                        <a:rPr lang="en-US" sz="1300" b="1" baseline="0" dirty="0" err="1" smtClean="0">
                          <a:latin typeface="Tahoma" charset="0"/>
                          <a:ea typeface="Tahoma" charset="0"/>
                          <a:cs typeface="Tahoma" charset="0"/>
                        </a:rPr>
                        <a:t>endocervix</a:t>
                      </a:r>
                      <a:r>
                        <a:rPr lang="en-US" sz="1300" b="1" baseline="0" dirty="0" smtClean="0">
                          <a:latin typeface="Tahoma" charset="0"/>
                          <a:ea typeface="Tahoma" charset="0"/>
                          <a:cs typeface="Tahoma" charset="0"/>
                        </a:rPr>
                        <a:t> </a:t>
                      </a:r>
                      <a:r>
                        <a:rPr lang="en-US" sz="1300" b="0" baseline="0" dirty="0" smtClean="0">
                          <a:latin typeface="Tahoma" charset="0"/>
                          <a:ea typeface="Tahoma" charset="0"/>
                          <a:cs typeface="Tahoma" charset="0"/>
                        </a:rPr>
                        <a:t>(</a:t>
                      </a:r>
                      <a:r>
                        <a:rPr lang="en-US" sz="1300" b="0" baseline="0" dirty="0" err="1" smtClean="0">
                          <a:latin typeface="Tahoma" charset="0"/>
                          <a:ea typeface="Tahoma" charset="0"/>
                          <a:cs typeface="Tahoma" charset="0"/>
                        </a:rPr>
                        <a:t>endocervical</a:t>
                      </a:r>
                      <a:r>
                        <a:rPr lang="en-US" sz="1300" b="0" baseline="0" dirty="0" smtClean="0">
                          <a:latin typeface="Tahoma" charset="0"/>
                          <a:ea typeface="Tahoma" charset="0"/>
                          <a:cs typeface="Tahoma" charset="0"/>
                        </a:rPr>
                        <a:t> polyps) and few from the </a:t>
                      </a:r>
                      <a:r>
                        <a:rPr lang="en-US" sz="1300" b="0" baseline="0" dirty="0" err="1" smtClean="0">
                          <a:latin typeface="Tahoma" charset="0"/>
                          <a:ea typeface="Tahoma" charset="0"/>
                          <a:cs typeface="Tahoma" charset="0"/>
                        </a:rPr>
                        <a:t>ectocervix</a:t>
                      </a:r>
                      <a:r>
                        <a:rPr lang="en-US" sz="1300" b="0" baseline="0" dirty="0" smtClean="0">
                          <a:latin typeface="Tahoma" charset="0"/>
                          <a:ea typeface="Tahoma" charset="0"/>
                          <a:cs typeface="Tahoma" charset="0"/>
                        </a:rPr>
                        <a:t> (</a:t>
                      </a:r>
                      <a:r>
                        <a:rPr lang="en-US" sz="1300" b="0" baseline="0" dirty="0" err="1" smtClean="0">
                          <a:latin typeface="Tahoma" charset="0"/>
                          <a:ea typeface="Tahoma" charset="0"/>
                          <a:cs typeface="Tahoma" charset="0"/>
                        </a:rPr>
                        <a:t>ectocervical</a:t>
                      </a:r>
                      <a:r>
                        <a:rPr lang="en-US" sz="1300" b="0" baseline="0" dirty="0" smtClean="0">
                          <a:latin typeface="Tahoma" charset="0"/>
                          <a:ea typeface="Tahoma" charset="0"/>
                          <a:cs typeface="Tahoma" charset="0"/>
                        </a:rPr>
                        <a:t> polyps).</a:t>
                      </a:r>
                    </a:p>
                    <a:p>
                      <a:pPr marL="285750" indent="-285750">
                        <a:buFont typeface="Wingdings" charset="2"/>
                        <a:buChar char="Ø"/>
                      </a:pPr>
                      <a:r>
                        <a:rPr lang="en-US" sz="1300" b="1" baseline="0" dirty="0" smtClean="0">
                          <a:solidFill>
                            <a:srgbClr val="C00000"/>
                          </a:solidFill>
                          <a:latin typeface="Tahoma" charset="0"/>
                          <a:ea typeface="Tahoma" charset="0"/>
                          <a:cs typeface="Tahoma" charset="0"/>
                        </a:rPr>
                        <a:t>They are not true neoplasms.</a:t>
                      </a:r>
                    </a:p>
                    <a:p>
                      <a:pPr marL="285750" indent="-285750">
                        <a:buFont typeface="Wingdings" charset="2"/>
                        <a:buChar char="Ø"/>
                      </a:pPr>
                      <a:r>
                        <a:rPr lang="en-US" sz="1300" b="0" baseline="0" dirty="0" smtClean="0">
                          <a:solidFill>
                            <a:schemeClr val="tx1"/>
                          </a:solidFill>
                          <a:latin typeface="Tahoma" charset="0"/>
                          <a:ea typeface="Tahoma" charset="0"/>
                          <a:cs typeface="Tahoma" charset="0"/>
                        </a:rPr>
                        <a:t>This lesion is characterized by:</a:t>
                      </a:r>
                    </a:p>
                    <a:p>
                      <a:pPr marL="742950" lvl="1" indent="-285750">
                        <a:buFont typeface="Courier New" charset="0"/>
                        <a:buChar char="o"/>
                      </a:pPr>
                      <a:r>
                        <a:rPr lang="en-US" sz="1100" b="0" baseline="0" dirty="0" smtClean="0">
                          <a:solidFill>
                            <a:schemeClr val="tx1"/>
                          </a:solidFill>
                          <a:latin typeface="Tahoma" charset="0"/>
                          <a:ea typeface="Tahoma" charset="0"/>
                          <a:cs typeface="Tahoma" charset="0"/>
                        </a:rPr>
                        <a:t>Overgrowth of benign cervical </a:t>
                      </a:r>
                      <a:r>
                        <a:rPr lang="en-US" sz="1100" b="0" baseline="0" dirty="0" err="1" smtClean="0">
                          <a:solidFill>
                            <a:schemeClr val="tx1"/>
                          </a:solidFill>
                          <a:latin typeface="Tahoma" charset="0"/>
                          <a:ea typeface="Tahoma" charset="0"/>
                          <a:cs typeface="Tahoma" charset="0"/>
                        </a:rPr>
                        <a:t>stroma</a:t>
                      </a:r>
                      <a:r>
                        <a:rPr lang="en-US" sz="1100" b="0" baseline="0" dirty="0" smtClean="0">
                          <a:solidFill>
                            <a:schemeClr val="tx1"/>
                          </a:solidFill>
                          <a:latin typeface="Tahoma" charset="0"/>
                          <a:ea typeface="Tahoma" charset="0"/>
                          <a:cs typeface="Tahoma" charset="0"/>
                        </a:rPr>
                        <a:t> covered by cervical epithelium: the epithelium covering the polyp can be columnar or stratified squamous or sometimes partly both.</a:t>
                      </a:r>
                    </a:p>
                    <a:p>
                      <a:pPr marL="0" lvl="0" indent="0">
                        <a:buFont typeface="Courier New" charset="0"/>
                        <a:buNone/>
                      </a:pPr>
                      <a:r>
                        <a:rPr lang="en-US" sz="1000" b="0" baseline="0" dirty="0" smtClean="0">
                          <a:solidFill>
                            <a:schemeClr val="bg1">
                              <a:lumMod val="50000"/>
                            </a:schemeClr>
                          </a:solidFill>
                          <a:latin typeface="Tahoma" charset="0"/>
                          <a:ea typeface="Tahoma" charset="0"/>
                          <a:cs typeface="Tahoma" charset="0"/>
                        </a:rPr>
                        <a:t>*Remember: the normal epithelium lining the cervix is simple columnar in the cervical canal (</a:t>
                      </a:r>
                      <a:r>
                        <a:rPr lang="en-US" sz="1000" b="0" baseline="0" dirty="0" err="1" smtClean="0">
                          <a:solidFill>
                            <a:schemeClr val="bg1">
                              <a:lumMod val="50000"/>
                            </a:schemeClr>
                          </a:solidFill>
                          <a:latin typeface="Tahoma" charset="0"/>
                          <a:ea typeface="Tahoma" charset="0"/>
                          <a:cs typeface="Tahoma" charset="0"/>
                        </a:rPr>
                        <a:t>endocervical</a:t>
                      </a:r>
                      <a:r>
                        <a:rPr lang="en-US" sz="1000" b="0" baseline="0" dirty="0" smtClean="0">
                          <a:solidFill>
                            <a:schemeClr val="bg1">
                              <a:lumMod val="50000"/>
                            </a:schemeClr>
                          </a:solidFill>
                          <a:latin typeface="Tahoma" charset="0"/>
                          <a:ea typeface="Tahoma" charset="0"/>
                          <a:cs typeface="Tahoma" charset="0"/>
                        </a:rPr>
                        <a:t>), but it changes to stratified squamous epithelium (non-keratinized) at the external </a:t>
                      </a:r>
                      <a:r>
                        <a:rPr lang="en-US" sz="1000" b="0" baseline="0" dirty="0" err="1" smtClean="0">
                          <a:solidFill>
                            <a:schemeClr val="bg1">
                              <a:lumMod val="50000"/>
                            </a:schemeClr>
                          </a:solidFill>
                          <a:latin typeface="Tahoma" charset="0"/>
                          <a:ea typeface="Tahoma" charset="0"/>
                          <a:cs typeface="Tahoma" charset="0"/>
                        </a:rPr>
                        <a:t>os</a:t>
                      </a:r>
                      <a:r>
                        <a:rPr lang="en-US" sz="1000" b="0" baseline="0" dirty="0" smtClean="0">
                          <a:solidFill>
                            <a:schemeClr val="bg1">
                              <a:lumMod val="50000"/>
                            </a:schemeClr>
                          </a:solidFill>
                          <a:latin typeface="Tahoma" charset="0"/>
                          <a:ea typeface="Tahoma" charset="0"/>
                          <a:cs typeface="Tahoma" charset="0"/>
                        </a:rPr>
                        <a:t> (</a:t>
                      </a:r>
                      <a:r>
                        <a:rPr lang="en-US" sz="1000" b="0" baseline="0" dirty="0" err="1" smtClean="0">
                          <a:solidFill>
                            <a:schemeClr val="bg1">
                              <a:lumMod val="50000"/>
                            </a:schemeClr>
                          </a:solidFill>
                          <a:latin typeface="Tahoma" charset="0"/>
                          <a:ea typeface="Tahoma" charset="0"/>
                          <a:cs typeface="Tahoma" charset="0"/>
                        </a:rPr>
                        <a:t>ectocervical</a:t>
                      </a:r>
                      <a:r>
                        <a:rPr lang="en-US" sz="1000" b="0" baseline="0" dirty="0" smtClean="0">
                          <a:solidFill>
                            <a:schemeClr val="bg1">
                              <a:lumMod val="50000"/>
                            </a:schemeClr>
                          </a:solidFill>
                          <a:latin typeface="Tahoma" charset="0"/>
                          <a:ea typeface="Tahoma" charset="0"/>
                          <a:cs typeface="Tahoma" charset="0"/>
                        </a:rPr>
                        <a:t>).</a:t>
                      </a:r>
                    </a:p>
                    <a:p>
                      <a:pPr marL="742950" lvl="1" indent="-285750">
                        <a:buFont typeface="Courier New" charset="0"/>
                        <a:buChar char="o"/>
                      </a:pPr>
                      <a:r>
                        <a:rPr lang="en-US" sz="1100" b="0" baseline="0" dirty="0" smtClean="0">
                          <a:solidFill>
                            <a:schemeClr val="tx1"/>
                          </a:solidFill>
                          <a:latin typeface="Tahoma" charset="0"/>
                          <a:ea typeface="Tahoma" charset="0"/>
                          <a:cs typeface="Tahoma" charset="0"/>
                        </a:rPr>
                        <a:t>The </a:t>
                      </a:r>
                      <a:r>
                        <a:rPr lang="en-US" sz="1100" b="0" baseline="0" dirty="0" err="1" smtClean="0">
                          <a:solidFill>
                            <a:schemeClr val="tx1"/>
                          </a:solidFill>
                          <a:latin typeface="Tahoma" charset="0"/>
                          <a:ea typeface="Tahoma" charset="0"/>
                          <a:cs typeface="Tahoma" charset="0"/>
                        </a:rPr>
                        <a:t>stroma</a:t>
                      </a:r>
                      <a:r>
                        <a:rPr lang="en-US" sz="1100" b="0" baseline="0" dirty="0" smtClean="0">
                          <a:solidFill>
                            <a:schemeClr val="tx1"/>
                          </a:solidFill>
                          <a:latin typeface="Tahoma" charset="0"/>
                          <a:ea typeface="Tahoma" charset="0"/>
                          <a:cs typeface="Tahoma" charset="0"/>
                        </a:rPr>
                        <a:t> is made up of fibrous tissue with thick-walled blood </a:t>
                      </a:r>
                      <a:r>
                        <a:rPr lang="en-US" sz="1100" b="0" baseline="0" dirty="0" err="1" smtClean="0">
                          <a:solidFill>
                            <a:schemeClr val="tx1"/>
                          </a:solidFill>
                          <a:latin typeface="Tahoma" charset="0"/>
                          <a:ea typeface="Tahoma" charset="0"/>
                          <a:cs typeface="Tahoma" charset="0"/>
                        </a:rPr>
                        <a:t>vesselels</a:t>
                      </a:r>
                      <a:r>
                        <a:rPr lang="en-US" sz="1100" b="0" baseline="0" dirty="0" smtClean="0">
                          <a:solidFill>
                            <a:schemeClr val="tx1"/>
                          </a:solidFill>
                          <a:latin typeface="Tahoma" charset="0"/>
                          <a:ea typeface="Tahoma" charset="0"/>
                          <a:cs typeface="Tahoma" charset="0"/>
                        </a:rPr>
                        <a:t> and inflammatory cells.</a:t>
                      </a:r>
                      <a:endParaRPr lang="en-US" sz="1100" b="0" dirty="0">
                        <a:solidFill>
                          <a:schemeClr val="tx1"/>
                        </a:solidFill>
                        <a:latin typeface="Tahoma" charset="0"/>
                        <a:ea typeface="Tahoma" charset="0"/>
                        <a:cs typeface="Tahoma" charset="0"/>
                      </a:endParaRPr>
                    </a:p>
                  </a:txBody>
                  <a:tcPr/>
                </a:tc>
                <a:tc>
                  <a:txBody>
                    <a:bodyPr/>
                    <a:lstStyle/>
                    <a:p>
                      <a:pPr marL="342900" indent="-342900">
                        <a:buFont typeface="+mj-lt"/>
                        <a:buAutoNum type="arabicPeriod" startAt="4"/>
                      </a:pPr>
                      <a:r>
                        <a:rPr lang="en-US" sz="1400" b="1" dirty="0" smtClean="0">
                          <a:latin typeface="Tahoma" charset="0"/>
                          <a:ea typeface="Tahoma" charset="0"/>
                          <a:cs typeface="Tahoma" charset="0"/>
                        </a:rPr>
                        <a:t>Cervicitis:</a:t>
                      </a:r>
                    </a:p>
                    <a:p>
                      <a:pPr marL="285750" indent="-285750">
                        <a:buFont typeface="Wingdings" charset="2"/>
                        <a:buChar char="Ø"/>
                      </a:pPr>
                      <a:r>
                        <a:rPr lang="en-US" sz="1300" b="0" dirty="0" smtClean="0">
                          <a:latin typeface="Tahoma" charset="0"/>
                          <a:ea typeface="Tahoma" charset="0"/>
                          <a:cs typeface="Tahoma" charset="0"/>
                        </a:rPr>
                        <a:t>Inflammation</a:t>
                      </a:r>
                      <a:r>
                        <a:rPr lang="en-US" sz="1300" b="0" baseline="0" dirty="0" smtClean="0">
                          <a:latin typeface="Tahoma" charset="0"/>
                          <a:ea typeface="Tahoma" charset="0"/>
                          <a:cs typeface="Tahoma" charset="0"/>
                        </a:rPr>
                        <a:t> of cervix.</a:t>
                      </a:r>
                    </a:p>
                    <a:p>
                      <a:pPr marL="285750" indent="-285750">
                        <a:buFont typeface="Wingdings" charset="2"/>
                        <a:buChar char="Ø"/>
                      </a:pPr>
                      <a:r>
                        <a:rPr lang="en-US" sz="1300" b="0" baseline="0" dirty="0" smtClean="0">
                          <a:latin typeface="Tahoma" charset="0"/>
                          <a:ea typeface="Tahoma" charset="0"/>
                          <a:cs typeface="Tahoma" charset="0"/>
                        </a:rPr>
                        <a:t>Can be:</a:t>
                      </a:r>
                    </a:p>
                    <a:p>
                      <a:pPr marL="742950" lvl="1" indent="-285750">
                        <a:buFont typeface="Courier New" charset="0"/>
                        <a:buChar char="o"/>
                      </a:pPr>
                      <a:r>
                        <a:rPr lang="en-US" sz="1100" b="0" baseline="0" dirty="0" smtClean="0">
                          <a:latin typeface="Tahoma" charset="0"/>
                          <a:ea typeface="Tahoma" charset="0"/>
                          <a:cs typeface="Tahoma" charset="0"/>
                        </a:rPr>
                        <a:t>Non-infectious.</a:t>
                      </a:r>
                    </a:p>
                    <a:p>
                      <a:pPr marL="742950" lvl="1" indent="-285750">
                        <a:buFont typeface="Courier New" charset="0"/>
                        <a:buChar char="o"/>
                      </a:pPr>
                      <a:r>
                        <a:rPr lang="en-US" sz="1100" b="0" baseline="0" dirty="0" smtClean="0">
                          <a:latin typeface="Tahoma" charset="0"/>
                          <a:ea typeface="Tahoma" charset="0"/>
                          <a:cs typeface="Tahoma" charset="0"/>
                        </a:rPr>
                        <a:t>Infectious.</a:t>
                      </a:r>
                    </a:p>
                  </a:txBody>
                  <a:tcPr/>
                </a:tc>
              </a:tr>
            </a:tbl>
          </a:graphicData>
        </a:graphic>
      </p:graphicFrame>
      <p:sp>
        <p:nvSpPr>
          <p:cNvPr id="7" name="TextBox 6"/>
          <p:cNvSpPr txBox="1"/>
          <p:nvPr/>
        </p:nvSpPr>
        <p:spPr>
          <a:xfrm>
            <a:off x="199425" y="721065"/>
            <a:ext cx="3673642" cy="307777"/>
          </a:xfrm>
          <a:prstGeom prst="rect">
            <a:avLst/>
          </a:prstGeom>
          <a:noFill/>
        </p:spPr>
        <p:txBody>
          <a:bodyPr wrap="square" rtlCol="0">
            <a:spAutoFit/>
          </a:bodyPr>
          <a:lstStyle/>
          <a:p>
            <a:pPr marL="285750" indent="-285750">
              <a:buFont typeface="Wingdings" charset="2"/>
              <a:buChar char="v"/>
            </a:pPr>
            <a:r>
              <a:rPr lang="en-US" sz="1400" dirty="0" smtClean="0">
                <a:solidFill>
                  <a:schemeClr val="bg1">
                    <a:lumMod val="50000"/>
                  </a:schemeClr>
                </a:solidFill>
                <a:latin typeface="Tahoma" charset="0"/>
                <a:ea typeface="Tahoma" charset="0"/>
                <a:cs typeface="Tahoma" charset="0"/>
              </a:rPr>
              <a:t>Benign conditions of the cervix</a:t>
            </a:r>
            <a:r>
              <a:rPr lang="ar-SA" sz="1400" dirty="0" smtClean="0">
                <a:solidFill>
                  <a:schemeClr val="bg1">
                    <a:lumMod val="50000"/>
                  </a:schemeClr>
                </a:solidFill>
                <a:latin typeface="Tahoma" charset="0"/>
                <a:ea typeface="Tahoma" charset="0"/>
                <a:cs typeface="Tahoma" charset="0"/>
              </a:rPr>
              <a:t>:</a:t>
            </a:r>
            <a:endParaRPr lang="en-US" sz="1400" dirty="0">
              <a:solidFill>
                <a:schemeClr val="bg1">
                  <a:lumMod val="50000"/>
                </a:schemeClr>
              </a:solidFill>
              <a:latin typeface="Tahoma" charset="0"/>
              <a:ea typeface="Tahoma" charset="0"/>
              <a:cs typeface="Tahoma"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92" y="3468962"/>
            <a:ext cx="1989220" cy="1223209"/>
          </a:xfrm>
          <a:prstGeom prst="rect">
            <a:avLst/>
          </a:prstGeom>
        </p:spPr>
      </p:pic>
      <p:sp>
        <p:nvSpPr>
          <p:cNvPr id="11" name="TextBox 10"/>
          <p:cNvSpPr txBox="1"/>
          <p:nvPr/>
        </p:nvSpPr>
        <p:spPr>
          <a:xfrm>
            <a:off x="1545231" y="3252657"/>
            <a:ext cx="606141" cy="261610"/>
          </a:xfrm>
          <a:prstGeom prst="rect">
            <a:avLst/>
          </a:prstGeom>
          <a:noFill/>
        </p:spPr>
        <p:txBody>
          <a:bodyPr wrap="square" rtlCol="0">
            <a:spAutoFit/>
          </a:bodyPr>
          <a:lstStyle/>
          <a:p>
            <a:r>
              <a:rPr lang="en-US" sz="1100" dirty="0" smtClean="0">
                <a:solidFill>
                  <a:schemeClr val="bg1">
                    <a:lumMod val="50000"/>
                  </a:schemeClr>
                </a:solidFill>
                <a:latin typeface="Tahoma" charset="0"/>
                <a:ea typeface="Tahoma" charset="0"/>
                <a:cs typeface="Tahoma" charset="0"/>
              </a:rPr>
              <a:t>Extra</a:t>
            </a:r>
            <a:endParaRPr lang="en-US" sz="1100" dirty="0">
              <a:solidFill>
                <a:schemeClr val="bg1">
                  <a:lumMod val="50000"/>
                </a:schemeClr>
              </a:solidFill>
              <a:latin typeface="Tahoma" charset="0"/>
              <a:ea typeface="Tahoma" charset="0"/>
              <a:cs typeface="Tahoma"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70" y="7681746"/>
            <a:ext cx="2274519" cy="1089852"/>
          </a:xfrm>
          <a:prstGeom prst="rect">
            <a:avLst/>
          </a:prstGeom>
        </p:spPr>
      </p:pic>
      <p:sp>
        <p:nvSpPr>
          <p:cNvPr id="15" name="TextBox 14"/>
          <p:cNvSpPr txBox="1"/>
          <p:nvPr/>
        </p:nvSpPr>
        <p:spPr>
          <a:xfrm>
            <a:off x="4260912" y="7420136"/>
            <a:ext cx="1982927" cy="261610"/>
          </a:xfrm>
          <a:prstGeom prst="rect">
            <a:avLst/>
          </a:prstGeom>
          <a:noFill/>
        </p:spPr>
        <p:txBody>
          <a:bodyPr wrap="square" rtlCol="0">
            <a:spAutoFit/>
          </a:bodyPr>
          <a:lstStyle/>
          <a:p>
            <a:r>
              <a:rPr lang="en-US" sz="1100" dirty="0" smtClean="0">
                <a:solidFill>
                  <a:schemeClr val="bg1">
                    <a:lumMod val="50000"/>
                  </a:schemeClr>
                </a:solidFill>
                <a:latin typeface="Tahoma" charset="0"/>
                <a:ea typeface="Tahoma" charset="0"/>
                <a:cs typeface="Tahoma" charset="0"/>
              </a:rPr>
              <a:t>Extra: </a:t>
            </a:r>
            <a:r>
              <a:rPr lang="en-US" sz="1100" dirty="0" err="1" smtClean="0">
                <a:solidFill>
                  <a:schemeClr val="bg1">
                    <a:lumMod val="50000"/>
                  </a:schemeClr>
                </a:solidFill>
                <a:latin typeface="Tahoma" charset="0"/>
                <a:ea typeface="Tahoma" charset="0"/>
                <a:cs typeface="Tahoma" charset="0"/>
              </a:rPr>
              <a:t>Ectocervical</a:t>
            </a:r>
            <a:r>
              <a:rPr lang="en-US" sz="1100" dirty="0" smtClean="0">
                <a:solidFill>
                  <a:schemeClr val="bg1">
                    <a:lumMod val="50000"/>
                  </a:schemeClr>
                </a:solidFill>
                <a:latin typeface="Tahoma" charset="0"/>
                <a:ea typeface="Tahoma" charset="0"/>
                <a:cs typeface="Tahoma" charset="0"/>
              </a:rPr>
              <a:t> polyp:</a:t>
            </a:r>
            <a:endParaRPr lang="en-US" sz="1100" dirty="0">
              <a:solidFill>
                <a:schemeClr val="bg1">
                  <a:lumMod val="50000"/>
                </a:schemeClr>
              </a:solidFill>
              <a:latin typeface="Tahoma" charset="0"/>
              <a:ea typeface="Tahoma" charset="0"/>
              <a:cs typeface="Tahoma" charset="0"/>
            </a:endParaRPr>
          </a:p>
        </p:txBody>
      </p:sp>
    </p:spTree>
    <p:extLst>
      <p:ext uri="{BB962C8B-B14F-4D97-AF65-F5344CB8AC3E}">
        <p14:creationId xmlns:p14="http://schemas.microsoft.com/office/powerpoint/2010/main" val="1506027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26FB5D0-22E4-48A7-AB40-73A3090DBD71}"/>
              </a:ext>
            </a:extLst>
          </p:cNvPr>
          <p:cNvSpPr txBox="1"/>
          <p:nvPr/>
        </p:nvSpPr>
        <p:spPr>
          <a:xfrm>
            <a:off x="141712" y="41907"/>
            <a:ext cx="6563887" cy="4355038"/>
          </a:xfrm>
          <a:prstGeom prst="rect">
            <a:avLst/>
          </a:prstGeom>
          <a:noFill/>
        </p:spPr>
        <p:txBody>
          <a:bodyPr wrap="square" rtlCol="0">
            <a:spAutoFit/>
          </a:bodyPr>
          <a:lstStyle/>
          <a:p>
            <a:pPr marL="285750" indent="-285750">
              <a:buFont typeface="Wingdings" charset="2"/>
              <a:buChar char="v"/>
            </a:pPr>
            <a:r>
              <a:rPr lang="en-US" b="1" dirty="0" smtClean="0">
                <a:latin typeface="Tahoma" panose="020B0604030504040204" pitchFamily="34" charset="0"/>
                <a:ea typeface="Tahoma" panose="020B0604030504040204" pitchFamily="34" charset="0"/>
                <a:cs typeface="Tahoma" panose="020B0604030504040204" pitchFamily="34" charset="0"/>
              </a:rPr>
              <a:t>Cervicitis:</a:t>
            </a:r>
          </a:p>
          <a:p>
            <a:pPr marL="342900" indent="-342900">
              <a:buFont typeface="+mj-lt"/>
              <a:buAutoNum type="arabicPeriod"/>
            </a:pPr>
            <a:r>
              <a:rPr lang="en-US" sz="1400" b="1" dirty="0" smtClean="0">
                <a:latin typeface="Tahoma" panose="020B0604030504040204" pitchFamily="34" charset="0"/>
                <a:ea typeface="Tahoma" panose="020B0604030504040204" pitchFamily="34" charset="0"/>
                <a:cs typeface="Tahoma" panose="020B0604030504040204" pitchFamily="34" charset="0"/>
              </a:rPr>
              <a:t>Noninfectious </a:t>
            </a:r>
            <a:r>
              <a:rPr lang="en-US" sz="1400" b="1" dirty="0">
                <a:latin typeface="Tahoma" panose="020B0604030504040204" pitchFamily="34" charset="0"/>
                <a:ea typeface="Tahoma" panose="020B0604030504040204" pitchFamily="34" charset="0"/>
                <a:cs typeface="Tahoma" panose="020B0604030504040204" pitchFamily="34" charset="0"/>
              </a:rPr>
              <a:t>Cervicitis (Nonspecific)</a:t>
            </a:r>
          </a:p>
          <a:p>
            <a:endParaRPr lang="en-US" sz="5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300" dirty="0" smtClean="0">
                <a:latin typeface="Tahoma" panose="020B0604030504040204" pitchFamily="34" charset="0"/>
                <a:ea typeface="Tahoma" panose="020B0604030504040204" pitchFamily="34" charset="0"/>
                <a:cs typeface="Tahoma" panose="020B0604030504040204" pitchFamily="34" charset="0"/>
              </a:rPr>
              <a:t>It is an inflammation </a:t>
            </a:r>
            <a:r>
              <a:rPr lang="en-US" sz="1300" dirty="0">
                <a:latin typeface="Tahoma" panose="020B0604030504040204" pitchFamily="34" charset="0"/>
                <a:ea typeface="Tahoma" panose="020B0604030504040204" pitchFamily="34" charset="0"/>
                <a:cs typeface="Tahoma" panose="020B0604030504040204" pitchFamily="34" charset="0"/>
              </a:rPr>
              <a:t>of the cervix caused by chemical (e.g. douche) or mechanical (e.g. tampon, diaphragm) irritation. </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It can be acute or chronic. </a:t>
            </a:r>
          </a:p>
          <a:p>
            <a:r>
              <a:rPr lang="en-US" sz="1300" b="1" dirty="0">
                <a:latin typeface="Tahoma" panose="020B0604030504040204" pitchFamily="34" charset="0"/>
                <a:ea typeface="Tahoma" panose="020B0604030504040204" pitchFamily="34" charset="0"/>
                <a:cs typeface="Tahoma" panose="020B0604030504040204" pitchFamily="34" charset="0"/>
              </a:rPr>
              <a:t>Clinical appearances:</a:t>
            </a:r>
          </a:p>
          <a:p>
            <a:pPr marL="742950" lvl="1" indent="-285750">
              <a:buFont typeface="Arial" panose="020B0604020202020204" pitchFamily="34" charset="0"/>
              <a:buChar char="•"/>
            </a:pP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Often asymptomatic</a:t>
            </a:r>
            <a:r>
              <a:rPr lang="en-US" sz="1300" dirty="0">
                <a:latin typeface="Tahoma" panose="020B0604030504040204" pitchFamily="34" charset="0"/>
                <a:ea typeface="Tahoma" panose="020B0604030504040204" pitchFamily="34" charset="0"/>
                <a:cs typeface="Tahoma" panose="020B0604030504040204" pitchFamily="34" charset="0"/>
              </a:rPr>
              <a:t>.</a:t>
            </a:r>
          </a:p>
          <a:p>
            <a:pPr marL="742950" lvl="1" indent="-285750">
              <a:buFont typeface="Arial" panose="020B0604020202020204" pitchFamily="34" charset="0"/>
              <a:buChar char="•"/>
            </a:pPr>
            <a:r>
              <a:rPr lang="en-US" sz="1300" dirty="0">
                <a:latin typeface="Tahoma" panose="020B0604030504040204" pitchFamily="34" charset="0"/>
                <a:ea typeface="Tahoma" panose="020B0604030504040204" pitchFamily="34" charset="0"/>
                <a:cs typeface="Tahoma" panose="020B0604030504040204" pitchFamily="34" charset="0"/>
              </a:rPr>
              <a:t>The cervix appears red and swollen </a:t>
            </a:r>
          </a:p>
          <a:p>
            <a:r>
              <a:rPr lang="en-US" sz="1300" b="1" dirty="0">
                <a:latin typeface="Tahoma" panose="020B0604030504040204" pitchFamily="34" charset="0"/>
                <a:ea typeface="Tahoma" panose="020B0604030504040204" pitchFamily="34" charset="0"/>
                <a:cs typeface="Tahoma" panose="020B0604030504040204" pitchFamily="34" charset="0"/>
              </a:rPr>
              <a:t>Histology:</a:t>
            </a:r>
          </a:p>
          <a:p>
            <a:pPr marL="742950" lvl="1" indent="-285750">
              <a:buFont typeface="Arial" panose="020B0604020202020204" pitchFamily="34" charset="0"/>
              <a:buChar char="•"/>
            </a:pPr>
            <a:r>
              <a:rPr lang="en-US" sz="1300" dirty="0">
                <a:latin typeface="Tahoma" panose="020B0604030504040204" pitchFamily="34" charset="0"/>
                <a:ea typeface="Tahoma" panose="020B0604030504040204" pitchFamily="34" charset="0"/>
                <a:cs typeface="Tahoma" panose="020B0604030504040204" pitchFamily="34" charset="0"/>
              </a:rPr>
              <a:t>The inflammatory cells are seen (neutrophils, plasma cells and lymphocytes). </a:t>
            </a:r>
          </a:p>
          <a:p>
            <a:pPr marL="742950" lvl="1" indent="-285750">
              <a:buFont typeface="Arial" panose="020B0604020202020204" pitchFamily="34" charset="0"/>
              <a:buChar char="•"/>
            </a:pP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Squamous metaplasia </a:t>
            </a:r>
            <a:r>
              <a:rPr lang="en-US" sz="1300" dirty="0">
                <a:latin typeface="Tahoma" panose="020B0604030504040204" pitchFamily="34" charset="0"/>
                <a:ea typeface="Tahoma" panose="020B0604030504040204" pitchFamily="34" charset="0"/>
                <a:cs typeface="Tahoma" panose="020B0604030504040204" pitchFamily="34" charset="0"/>
              </a:rPr>
              <a:t>is common in chronic cervicitis. </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Any irritation will lead to squamous metaplasia.</a:t>
            </a:r>
            <a:endParaRPr lang="en-US" sz="1300" dirty="0" smtClean="0">
              <a:latin typeface="Tahoma" panose="020B0604030504040204" pitchFamily="34" charset="0"/>
              <a:ea typeface="Tahoma" panose="020B0604030504040204" pitchFamily="34" charset="0"/>
              <a:cs typeface="Tahoma" panose="020B0604030504040204" pitchFamily="34" charset="0"/>
            </a:endParaRPr>
          </a:p>
          <a:p>
            <a:pPr lvl="1"/>
            <a:endParaRPr lang="en-US" sz="13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startAt="2"/>
            </a:pPr>
            <a:r>
              <a:rPr lang="en-US" sz="1400" b="1" dirty="0" smtClean="0">
                <a:latin typeface="Tahoma" panose="020B0604030504040204" pitchFamily="34" charset="0"/>
                <a:ea typeface="Tahoma" panose="020B0604030504040204" pitchFamily="34" charset="0"/>
                <a:cs typeface="Tahoma" panose="020B0604030504040204" pitchFamily="34" charset="0"/>
              </a:rPr>
              <a:t>Infectious </a:t>
            </a:r>
            <a:r>
              <a:rPr lang="en-US" sz="1400" b="1" dirty="0">
                <a:latin typeface="Tahoma" panose="020B0604030504040204" pitchFamily="34" charset="0"/>
                <a:ea typeface="Tahoma" panose="020B0604030504040204" pitchFamily="34" charset="0"/>
                <a:cs typeface="Tahoma" panose="020B0604030504040204" pitchFamily="34" charset="0"/>
              </a:rPr>
              <a:t>Cervicitis</a:t>
            </a:r>
          </a:p>
          <a:p>
            <a:endParaRPr lang="en-US" sz="5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Can be caused by various </a:t>
            </a:r>
            <a:r>
              <a:rPr lang="en-US" sz="1300" dirty="0" err="1">
                <a:latin typeface="Tahoma" panose="020B0604030504040204" pitchFamily="34" charset="0"/>
                <a:ea typeface="Tahoma" panose="020B0604030504040204" pitchFamily="34" charset="0"/>
                <a:cs typeface="Tahoma" panose="020B0604030504040204" pitchFamily="34" charset="0"/>
              </a:rPr>
              <a:t>organisims</a:t>
            </a:r>
            <a:r>
              <a:rPr lang="en-US" sz="1300" dirty="0">
                <a:latin typeface="Tahoma" panose="020B0604030504040204" pitchFamily="34" charset="0"/>
                <a:ea typeface="Tahoma" panose="020B0604030504040204" pitchFamily="34" charset="0"/>
                <a:cs typeface="Tahoma" panose="020B0604030504040204" pitchFamily="34" charset="0"/>
              </a:rPr>
              <a:t> e.g. staphylococci, enterococci, </a:t>
            </a:r>
            <a:r>
              <a:rPr lang="en-US" sz="1300" dirty="0" err="1">
                <a:latin typeface="Tahoma" panose="020B0604030504040204" pitchFamily="34" charset="0"/>
                <a:ea typeface="Tahoma" panose="020B0604030504040204" pitchFamily="34" charset="0"/>
                <a:cs typeface="Tahoma" panose="020B0604030504040204" pitchFamily="34" charset="0"/>
              </a:rPr>
              <a:t>Gardnerella</a:t>
            </a:r>
            <a:r>
              <a:rPr lang="en-US" sz="1300" dirty="0">
                <a:latin typeface="Tahoma" panose="020B0604030504040204" pitchFamily="34" charset="0"/>
                <a:ea typeface="Tahoma" panose="020B0604030504040204" pitchFamily="34" charset="0"/>
                <a:cs typeface="Tahoma" panose="020B0604030504040204" pitchFamily="34" charset="0"/>
              </a:rPr>
              <a:t> </a:t>
            </a:r>
            <a:r>
              <a:rPr lang="en-US" sz="1300" dirty="0" err="1">
                <a:latin typeface="Tahoma" panose="020B0604030504040204" pitchFamily="34" charset="0"/>
                <a:ea typeface="Tahoma" panose="020B0604030504040204" pitchFamily="34" charset="0"/>
                <a:cs typeface="Tahoma" panose="020B0604030504040204" pitchFamily="34" charset="0"/>
              </a:rPr>
              <a:t>vaginalis</a:t>
            </a:r>
            <a:r>
              <a:rPr lang="en-US" sz="1300" dirty="0">
                <a:latin typeface="Tahoma" panose="020B0604030504040204" pitchFamily="34" charset="0"/>
                <a:ea typeface="Tahoma" panose="020B0604030504040204" pitchFamily="34" charset="0"/>
                <a:cs typeface="Tahoma" panose="020B0604030504040204" pitchFamily="34" charset="0"/>
              </a:rPr>
              <a:t>, </a:t>
            </a:r>
            <a:r>
              <a:rPr lang="en-US" sz="1300" dirty="0" err="1">
                <a:latin typeface="Tahoma" panose="020B0604030504040204" pitchFamily="34" charset="0"/>
                <a:ea typeface="Tahoma" panose="020B0604030504040204" pitchFamily="34" charset="0"/>
                <a:cs typeface="Tahoma" panose="020B0604030504040204" pitchFamily="34" charset="0"/>
              </a:rPr>
              <a:t>Trichomonas</a:t>
            </a:r>
            <a:r>
              <a:rPr lang="en-US" sz="1300" dirty="0">
                <a:latin typeface="Tahoma" panose="020B0604030504040204" pitchFamily="34" charset="0"/>
                <a:ea typeface="Tahoma" panose="020B0604030504040204" pitchFamily="34" charset="0"/>
                <a:cs typeface="Tahoma" panose="020B0604030504040204" pitchFamily="34" charset="0"/>
              </a:rPr>
              <a:t> </a:t>
            </a:r>
            <a:r>
              <a:rPr lang="en-US" sz="1300" dirty="0" err="1">
                <a:latin typeface="Tahoma" panose="020B0604030504040204" pitchFamily="34" charset="0"/>
                <a:ea typeface="Tahoma" panose="020B0604030504040204" pitchFamily="34" charset="0"/>
                <a:cs typeface="Tahoma" panose="020B0604030504040204" pitchFamily="34" charset="0"/>
              </a:rPr>
              <a:t>vaginalis</a:t>
            </a:r>
            <a:r>
              <a:rPr lang="en-US" sz="1300" dirty="0">
                <a:latin typeface="Tahoma" panose="020B0604030504040204" pitchFamily="34" charset="0"/>
                <a:ea typeface="Tahoma" panose="020B0604030504040204" pitchFamily="34" charset="0"/>
                <a:cs typeface="Tahoma" panose="020B0604030504040204" pitchFamily="34" charset="0"/>
              </a:rPr>
              <a:t>, Candida </a:t>
            </a:r>
            <a:r>
              <a:rPr lang="en-US" sz="1300" dirty="0" err="1">
                <a:latin typeface="Tahoma" panose="020B0604030504040204" pitchFamily="34" charset="0"/>
                <a:ea typeface="Tahoma" panose="020B0604030504040204" pitchFamily="34" charset="0"/>
                <a:cs typeface="Tahoma" panose="020B0604030504040204" pitchFamily="34" charset="0"/>
              </a:rPr>
              <a:t>albicans</a:t>
            </a:r>
            <a:r>
              <a:rPr lang="en-US" sz="1300" dirty="0">
                <a:latin typeface="Tahoma" panose="020B0604030504040204" pitchFamily="34" charset="0"/>
                <a:ea typeface="Tahoma" panose="020B0604030504040204" pitchFamily="34" charset="0"/>
                <a:cs typeface="Tahoma" panose="020B0604030504040204" pitchFamily="34" charset="0"/>
              </a:rPr>
              <a:t> and Chlamydia trachomatis and HPV. </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Most often involves the </a:t>
            </a:r>
            <a:r>
              <a:rPr lang="en-US" sz="1300" dirty="0" err="1">
                <a:latin typeface="Tahoma" panose="020B0604030504040204" pitchFamily="34" charset="0"/>
                <a:ea typeface="Tahoma" panose="020B0604030504040204" pitchFamily="34" charset="0"/>
                <a:cs typeface="Tahoma" panose="020B0604030504040204" pitchFamily="34" charset="0"/>
              </a:rPr>
              <a:t>endocervix</a:t>
            </a:r>
            <a:r>
              <a:rPr lang="en-US" sz="1300"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May be asymptomatic </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May manifest as vaginal discharge or </a:t>
            </a:r>
            <a:r>
              <a:rPr lang="en-US" sz="1300" dirty="0" smtClean="0">
                <a:latin typeface="Tahoma" panose="020B0604030504040204" pitchFamily="34" charset="0"/>
                <a:ea typeface="Tahoma" panose="020B0604030504040204" pitchFamily="34" charset="0"/>
                <a:cs typeface="Tahoma" panose="020B0604030504040204" pitchFamily="34" charset="0"/>
              </a:rPr>
              <a:t>itching</a:t>
            </a:r>
            <a:endParaRPr lang="x-none" sz="13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41711" y="4398606"/>
            <a:ext cx="3673642" cy="307777"/>
          </a:xfrm>
          <a:prstGeom prst="rect">
            <a:avLst/>
          </a:prstGeom>
          <a:noFill/>
        </p:spPr>
        <p:txBody>
          <a:bodyPr wrap="square" rtlCol="0">
            <a:spAutoFit/>
          </a:bodyPr>
          <a:lstStyle/>
          <a:p>
            <a:pPr marL="285750" indent="-285750">
              <a:buFont typeface="Wingdings" charset="2"/>
              <a:buChar char="v"/>
            </a:pPr>
            <a:r>
              <a:rPr lang="en-US" sz="1400" dirty="0" smtClean="0">
                <a:solidFill>
                  <a:schemeClr val="bg1">
                    <a:lumMod val="50000"/>
                  </a:schemeClr>
                </a:solidFill>
                <a:latin typeface="Tahoma" charset="0"/>
                <a:ea typeface="Tahoma" charset="0"/>
                <a:cs typeface="Tahoma" charset="0"/>
              </a:rPr>
              <a:t>Infections of the cervix:</a:t>
            </a:r>
            <a:endParaRPr lang="en-US" sz="1400" dirty="0">
              <a:solidFill>
                <a:schemeClr val="bg1">
                  <a:lumMod val="50000"/>
                </a:schemeClr>
              </a:solidFill>
              <a:latin typeface="Tahoma" charset="0"/>
              <a:ea typeface="Tahoma" charset="0"/>
              <a:cs typeface="Tahoma"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7643905"/>
              </p:ext>
            </p:extLst>
          </p:nvPr>
        </p:nvGraphicFramePr>
        <p:xfrm>
          <a:off x="141711" y="4709705"/>
          <a:ext cx="6563888" cy="4267200"/>
        </p:xfrm>
        <a:graphic>
          <a:graphicData uri="http://schemas.openxmlformats.org/drawingml/2006/table">
            <a:tbl>
              <a:tblPr firstRow="1" bandRow="1">
                <a:tableStyleId>{ED083AE6-46FA-4A59-8FB0-9F97EB10719F}</a:tableStyleId>
              </a:tblPr>
              <a:tblGrid>
                <a:gridCol w="3281944"/>
                <a:gridCol w="3281944"/>
              </a:tblGrid>
              <a:tr h="4225748">
                <a:tc>
                  <a:txBody>
                    <a:bodyPr/>
                    <a:lstStyle/>
                    <a:p>
                      <a:pPr marL="342900" indent="-342900">
                        <a:buFont typeface="+mj-lt"/>
                        <a:buAutoNum type="arabicPeriod"/>
                      </a:pPr>
                      <a:r>
                        <a:rPr lang="en-US" sz="1400" dirty="0" err="1" smtClean="0">
                          <a:latin typeface="Tahoma" charset="0"/>
                          <a:ea typeface="Tahoma" charset="0"/>
                          <a:cs typeface="Tahoma" charset="0"/>
                        </a:rPr>
                        <a:t>Trichomoniasis</a:t>
                      </a:r>
                      <a:r>
                        <a:rPr lang="en-US" sz="1400" dirty="0" smtClean="0">
                          <a:latin typeface="Tahoma" charset="0"/>
                          <a:ea typeface="Tahoma" charset="0"/>
                          <a:cs typeface="Tahoma" charset="0"/>
                        </a:rPr>
                        <a:t>:</a:t>
                      </a:r>
                    </a:p>
                    <a:p>
                      <a:pPr marL="285750" indent="-285750">
                        <a:buFont typeface="Wingdings" charset="2"/>
                        <a:buChar char="Ø"/>
                      </a:pPr>
                      <a:r>
                        <a:rPr lang="en-US" sz="1300" b="0" dirty="0" smtClean="0">
                          <a:latin typeface="Tahoma" charset="0"/>
                          <a:ea typeface="Tahoma" charset="0"/>
                          <a:cs typeface="Tahoma" charset="0"/>
                        </a:rPr>
                        <a:t>It is caused by a unicellular flagellated protozoa</a:t>
                      </a:r>
                      <a:r>
                        <a:rPr lang="en-US" sz="1300" b="0" baseline="0" dirty="0" smtClean="0">
                          <a:latin typeface="Tahoma" charset="0"/>
                          <a:ea typeface="Tahoma" charset="0"/>
                          <a:cs typeface="Tahoma" charset="0"/>
                        </a:rPr>
                        <a:t> called </a:t>
                      </a:r>
                      <a:r>
                        <a:rPr lang="en-US" sz="1300" b="0" baseline="0" dirty="0" err="1" smtClean="0">
                          <a:latin typeface="Tahoma" charset="0"/>
                          <a:ea typeface="Tahoma" charset="0"/>
                          <a:cs typeface="Tahoma" charset="0"/>
                        </a:rPr>
                        <a:t>Trichomonas</a:t>
                      </a:r>
                      <a:r>
                        <a:rPr lang="en-US" sz="1300" b="0" baseline="0" dirty="0" smtClean="0">
                          <a:latin typeface="Tahoma" charset="0"/>
                          <a:ea typeface="Tahoma" charset="0"/>
                          <a:cs typeface="Tahoma" charset="0"/>
                        </a:rPr>
                        <a:t> </a:t>
                      </a:r>
                      <a:r>
                        <a:rPr lang="en-US" sz="1300" b="0" baseline="0" dirty="0" err="1" smtClean="0">
                          <a:latin typeface="Tahoma" charset="0"/>
                          <a:ea typeface="Tahoma" charset="0"/>
                          <a:cs typeface="Tahoma" charset="0"/>
                        </a:rPr>
                        <a:t>vaginalis</a:t>
                      </a:r>
                      <a:r>
                        <a:rPr lang="en-US" sz="1300" b="0" baseline="0" dirty="0" smtClean="0">
                          <a:latin typeface="Tahoma" charset="0"/>
                          <a:ea typeface="Tahoma" charset="0"/>
                          <a:cs typeface="Tahoma" charset="0"/>
                        </a:rPr>
                        <a:t>.</a:t>
                      </a:r>
                    </a:p>
                    <a:p>
                      <a:pPr marL="285750" indent="-285750">
                        <a:buFont typeface="Wingdings" charset="2"/>
                        <a:buChar char="Ø"/>
                      </a:pPr>
                      <a:r>
                        <a:rPr lang="en-US" sz="1300" b="0" baseline="0" dirty="0" smtClean="0">
                          <a:latin typeface="Tahoma" charset="0"/>
                          <a:ea typeface="Tahoma" charset="0"/>
                          <a:cs typeface="Tahoma" charset="0"/>
                        </a:rPr>
                        <a:t>It is a sexually transmitted disease.</a:t>
                      </a:r>
                    </a:p>
                    <a:p>
                      <a:pPr marL="285750" indent="-285750">
                        <a:buFont typeface="Wingdings" charset="2"/>
                        <a:buChar char="Ø"/>
                      </a:pPr>
                      <a:r>
                        <a:rPr lang="en-US" sz="1300" b="1" baseline="0" dirty="0" smtClean="0">
                          <a:solidFill>
                            <a:srgbClr val="C00000"/>
                          </a:solidFill>
                          <a:latin typeface="Tahoma" charset="0"/>
                          <a:ea typeface="Tahoma" charset="0"/>
                          <a:cs typeface="Tahoma" charset="0"/>
                        </a:rPr>
                        <a:t>It involves the vagina and the cervix.</a:t>
                      </a:r>
                    </a:p>
                    <a:p>
                      <a:pPr marL="0" indent="0">
                        <a:buFont typeface="Wingdings" charset="2"/>
                        <a:buNone/>
                      </a:pPr>
                      <a:r>
                        <a:rPr lang="en-US" sz="1300" b="1" baseline="0" dirty="0" smtClean="0">
                          <a:latin typeface="Tahoma" charset="0"/>
                          <a:ea typeface="Tahoma" charset="0"/>
                          <a:cs typeface="Tahoma" charset="0"/>
                        </a:rPr>
                        <a:t>Clinical presentation:</a:t>
                      </a:r>
                    </a:p>
                    <a:p>
                      <a:pPr marL="285750" indent="-285750">
                        <a:buFont typeface="Wingdings" charset="2"/>
                        <a:buChar char="Ø"/>
                      </a:pPr>
                      <a:r>
                        <a:rPr lang="en-US" sz="1100" b="0" baseline="0" dirty="0" smtClean="0">
                          <a:latin typeface="Tahoma" charset="0"/>
                          <a:ea typeface="Tahoma" charset="0"/>
                          <a:cs typeface="Tahoma" charset="0"/>
                        </a:rPr>
                        <a:t>Vaginal discharge: Greenish-yellow frothy and foul smelling.</a:t>
                      </a:r>
                    </a:p>
                    <a:p>
                      <a:pPr marL="285750" indent="-285750">
                        <a:buFont typeface="Wingdings" charset="2"/>
                        <a:buChar char="Ø"/>
                      </a:pPr>
                      <a:r>
                        <a:rPr lang="en-US" sz="1100" b="0" baseline="0" dirty="0" smtClean="0">
                          <a:latin typeface="Tahoma" charset="0"/>
                          <a:ea typeface="Tahoma" charset="0"/>
                          <a:cs typeface="Tahoma" charset="0"/>
                        </a:rPr>
                        <a:t>Painful urination.</a:t>
                      </a:r>
                    </a:p>
                    <a:p>
                      <a:pPr marL="285750" indent="-285750">
                        <a:buFont typeface="Wingdings" charset="2"/>
                        <a:buChar char="Ø"/>
                      </a:pPr>
                      <a:r>
                        <a:rPr lang="en-US" sz="1100" b="0" baseline="0" dirty="0" err="1" smtClean="0">
                          <a:latin typeface="Tahoma" charset="0"/>
                          <a:ea typeface="Tahoma" charset="0"/>
                          <a:cs typeface="Tahoma" charset="0"/>
                        </a:rPr>
                        <a:t>Vulvovaginal</a:t>
                      </a:r>
                      <a:r>
                        <a:rPr lang="en-US" sz="1100" b="0" baseline="0" dirty="0" smtClean="0">
                          <a:latin typeface="Tahoma" charset="0"/>
                          <a:ea typeface="Tahoma" charset="0"/>
                          <a:cs typeface="Tahoma" charset="0"/>
                        </a:rPr>
                        <a:t> itching or irritation.</a:t>
                      </a:r>
                    </a:p>
                    <a:p>
                      <a:pPr marL="285750" indent="-285750">
                        <a:buFont typeface="Wingdings" charset="2"/>
                        <a:buChar char="Ø"/>
                      </a:pPr>
                      <a:r>
                        <a:rPr lang="en-US" sz="1100" b="0" baseline="0" dirty="0" smtClean="0">
                          <a:latin typeface="Tahoma" charset="0"/>
                          <a:ea typeface="Tahoma" charset="0"/>
                          <a:cs typeface="Tahoma" charset="0"/>
                        </a:rPr>
                        <a:t>Dyspareunia </a:t>
                      </a:r>
                      <a:r>
                        <a:rPr lang="en-US" sz="1100" b="0" baseline="0" dirty="0" smtClean="0">
                          <a:solidFill>
                            <a:schemeClr val="bg1">
                              <a:lumMod val="50000"/>
                            </a:schemeClr>
                          </a:solidFill>
                          <a:latin typeface="Tahoma" charset="0"/>
                          <a:ea typeface="Tahoma" charset="0"/>
                          <a:cs typeface="Tahoma" charset="0"/>
                        </a:rPr>
                        <a:t>(Difficult or painful sexual intercourse).</a:t>
                      </a:r>
                    </a:p>
                    <a:p>
                      <a:pPr marL="0" indent="0">
                        <a:buFont typeface="Wingdings" charset="2"/>
                        <a:buNone/>
                      </a:pPr>
                      <a:r>
                        <a:rPr lang="en-US" sz="1300" b="1" baseline="0" dirty="0" smtClean="0">
                          <a:solidFill>
                            <a:schemeClr val="tx1"/>
                          </a:solidFill>
                          <a:latin typeface="Tahoma" charset="0"/>
                          <a:ea typeface="Tahoma" charset="0"/>
                          <a:cs typeface="Tahoma" charset="0"/>
                        </a:rPr>
                        <a:t>Pap smear (cytology) shows:</a:t>
                      </a:r>
                    </a:p>
                    <a:p>
                      <a:pPr marL="342900" lvl="0" indent="-342900">
                        <a:buFont typeface="+mj-lt"/>
                        <a:buAutoNum type="arabicPeriod"/>
                      </a:pPr>
                      <a:r>
                        <a:rPr lang="en-US" sz="1100" b="0" dirty="0" smtClean="0">
                          <a:solidFill>
                            <a:schemeClr val="tx1"/>
                          </a:solidFill>
                          <a:latin typeface="Tahoma" charset="0"/>
                          <a:ea typeface="Tahoma" charset="0"/>
                          <a:cs typeface="Tahoma" charset="0"/>
                        </a:rPr>
                        <a:t>The organism can be identified</a:t>
                      </a:r>
                      <a:r>
                        <a:rPr lang="en-US" sz="1100" b="0" baseline="0" dirty="0" smtClean="0">
                          <a:solidFill>
                            <a:schemeClr val="tx1"/>
                          </a:solidFill>
                          <a:latin typeface="Tahoma" charset="0"/>
                          <a:ea typeface="Tahoma" charset="0"/>
                          <a:cs typeface="Tahoma" charset="0"/>
                        </a:rPr>
                        <a:t> in the Pap smear slides in a background of inflammatory cells.</a:t>
                      </a:r>
                    </a:p>
                    <a:p>
                      <a:pPr marL="342900" lvl="0" indent="-342900">
                        <a:buFont typeface="+mj-lt"/>
                        <a:buAutoNum type="arabicPeriod"/>
                      </a:pPr>
                      <a:r>
                        <a:rPr lang="en-US" sz="1100" b="0" baseline="0" dirty="0" smtClean="0">
                          <a:solidFill>
                            <a:schemeClr val="tx1"/>
                          </a:solidFill>
                          <a:latin typeface="Tahoma" charset="0"/>
                          <a:ea typeface="Tahoma" charset="0"/>
                          <a:cs typeface="Tahoma" charset="0"/>
                        </a:rPr>
                        <a:t>They can also be visualized by examination of a saline wet preparation in which the motile </a:t>
                      </a:r>
                      <a:r>
                        <a:rPr lang="en-US" sz="1100" b="0" baseline="0" dirty="0" err="1" smtClean="0">
                          <a:solidFill>
                            <a:schemeClr val="tx1"/>
                          </a:solidFill>
                          <a:latin typeface="Tahoma" charset="0"/>
                          <a:ea typeface="Tahoma" charset="0"/>
                          <a:cs typeface="Tahoma" charset="0"/>
                        </a:rPr>
                        <a:t>trophozites</a:t>
                      </a:r>
                      <a:r>
                        <a:rPr lang="en-US" sz="1100" b="0" baseline="0" dirty="0" smtClean="0">
                          <a:solidFill>
                            <a:schemeClr val="tx1"/>
                          </a:solidFill>
                          <a:latin typeface="Tahoma" charset="0"/>
                          <a:ea typeface="Tahoma" charset="0"/>
                          <a:cs typeface="Tahoma" charset="0"/>
                        </a:rPr>
                        <a:t> are seen.</a:t>
                      </a:r>
                      <a:endParaRPr lang="en-US" sz="1100" b="0" dirty="0">
                        <a:solidFill>
                          <a:schemeClr val="tx1"/>
                        </a:solidFill>
                        <a:latin typeface="Tahoma" charset="0"/>
                        <a:ea typeface="Tahoma" charset="0"/>
                        <a:cs typeface="Tahoma" charset="0"/>
                      </a:endParaRPr>
                    </a:p>
                  </a:txBody>
                  <a:tcPr/>
                </a:tc>
                <a:tc>
                  <a:txBody>
                    <a:bodyPr/>
                    <a:lstStyle/>
                    <a:p>
                      <a:pPr marL="342900" lvl="0" indent="-342900">
                        <a:buFont typeface="+mj-lt"/>
                        <a:buAutoNum type="arabicPeriod" startAt="2"/>
                      </a:pPr>
                      <a:r>
                        <a:rPr lang="en-US" sz="1400" b="1" dirty="0" smtClean="0">
                          <a:solidFill>
                            <a:schemeClr val="tx1"/>
                          </a:solidFill>
                          <a:latin typeface="Tahoma" charset="0"/>
                          <a:ea typeface="Tahoma" charset="0"/>
                          <a:cs typeface="Tahoma" charset="0"/>
                        </a:rPr>
                        <a:t>Candidiasis </a:t>
                      </a:r>
                      <a:r>
                        <a:rPr lang="en-US" sz="1400" b="1" dirty="0" smtClean="0">
                          <a:solidFill>
                            <a:srgbClr val="C00000"/>
                          </a:solidFill>
                          <a:latin typeface="Tahoma" charset="0"/>
                          <a:ea typeface="Tahoma" charset="0"/>
                          <a:cs typeface="Tahoma" charset="0"/>
                        </a:rPr>
                        <a:t>(</a:t>
                      </a:r>
                      <a:r>
                        <a:rPr lang="en-US" sz="1400" b="1" dirty="0" err="1" smtClean="0">
                          <a:solidFill>
                            <a:srgbClr val="C00000"/>
                          </a:solidFill>
                          <a:latin typeface="Tahoma" charset="0"/>
                          <a:ea typeface="Tahoma" charset="0"/>
                          <a:cs typeface="Tahoma" charset="0"/>
                        </a:rPr>
                        <a:t>Moniliasis</a:t>
                      </a:r>
                      <a:r>
                        <a:rPr lang="en-US" sz="1400" b="1" dirty="0" smtClean="0">
                          <a:solidFill>
                            <a:srgbClr val="C00000"/>
                          </a:solidFill>
                          <a:latin typeface="Tahoma" charset="0"/>
                          <a:ea typeface="Tahoma" charset="0"/>
                          <a:cs typeface="Tahoma" charset="0"/>
                        </a:rPr>
                        <a:t>)</a:t>
                      </a:r>
                      <a:r>
                        <a:rPr lang="en-US" sz="1400" b="1" dirty="0" smtClean="0">
                          <a:solidFill>
                            <a:schemeClr val="tx1"/>
                          </a:solidFill>
                          <a:latin typeface="Tahoma" charset="0"/>
                          <a:ea typeface="Tahoma" charset="0"/>
                          <a:cs typeface="Tahoma" charset="0"/>
                        </a:rPr>
                        <a:t>:</a:t>
                      </a:r>
                    </a:p>
                    <a:p>
                      <a:pPr marL="285750" lvl="0" indent="-285750">
                        <a:buFont typeface="Wingdings" charset="2"/>
                        <a:buChar char="Ø"/>
                      </a:pPr>
                      <a:r>
                        <a:rPr lang="en-US" sz="1300" b="0" dirty="0" smtClean="0">
                          <a:solidFill>
                            <a:schemeClr val="tx1"/>
                          </a:solidFill>
                          <a:latin typeface="Tahoma" charset="0"/>
                          <a:ea typeface="Tahoma" charset="0"/>
                          <a:cs typeface="Tahoma" charset="0"/>
                        </a:rPr>
                        <a:t>Common.</a:t>
                      </a:r>
                    </a:p>
                    <a:p>
                      <a:pPr marL="285750" lvl="0" indent="-285750">
                        <a:buFont typeface="Wingdings" charset="2"/>
                        <a:buChar char="Ø"/>
                      </a:pPr>
                      <a:r>
                        <a:rPr lang="en-US" sz="1300" b="1" dirty="0" smtClean="0">
                          <a:solidFill>
                            <a:srgbClr val="C00000"/>
                          </a:solidFill>
                          <a:latin typeface="Tahoma" charset="0"/>
                          <a:ea typeface="Tahoma" charset="0"/>
                          <a:cs typeface="Tahoma" charset="0"/>
                        </a:rPr>
                        <a:t>Caused</a:t>
                      </a:r>
                      <a:r>
                        <a:rPr lang="en-US" sz="1300" b="1" baseline="0" dirty="0" smtClean="0">
                          <a:solidFill>
                            <a:srgbClr val="C00000"/>
                          </a:solidFill>
                          <a:latin typeface="Tahoma" charset="0"/>
                          <a:ea typeface="Tahoma" charset="0"/>
                          <a:cs typeface="Tahoma" charset="0"/>
                        </a:rPr>
                        <a:t> by Candida </a:t>
                      </a:r>
                      <a:r>
                        <a:rPr lang="en-US" sz="1300" b="1" baseline="0" dirty="0" err="1" smtClean="0">
                          <a:solidFill>
                            <a:srgbClr val="C00000"/>
                          </a:solidFill>
                          <a:latin typeface="Tahoma" charset="0"/>
                          <a:ea typeface="Tahoma" charset="0"/>
                          <a:cs typeface="Tahoma" charset="0"/>
                        </a:rPr>
                        <a:t>albicans</a:t>
                      </a:r>
                      <a:r>
                        <a:rPr lang="en-US" sz="1300" b="0" baseline="0" dirty="0" smtClean="0">
                          <a:solidFill>
                            <a:schemeClr val="tx1"/>
                          </a:solidFill>
                          <a:latin typeface="Tahoma" charset="0"/>
                          <a:ea typeface="Tahoma" charset="0"/>
                          <a:cs typeface="Tahoma" charset="0"/>
                        </a:rPr>
                        <a:t>, a normal component of the vaginal flora.</a:t>
                      </a:r>
                    </a:p>
                    <a:p>
                      <a:pPr marL="285750" lvl="0" indent="-285750">
                        <a:buFont typeface="Wingdings" charset="2"/>
                        <a:buChar char="Ø"/>
                      </a:pPr>
                      <a:r>
                        <a:rPr lang="en-US" sz="1300" b="1" baseline="0" dirty="0" smtClean="0">
                          <a:solidFill>
                            <a:schemeClr val="tx1"/>
                          </a:solidFill>
                          <a:latin typeface="Tahoma" charset="0"/>
                          <a:ea typeface="Tahoma" charset="0"/>
                          <a:cs typeface="Tahoma" charset="0"/>
                        </a:rPr>
                        <a:t>Involves the cervix and the vagina</a:t>
                      </a:r>
                      <a:r>
                        <a:rPr lang="en-US" sz="1300" b="0" baseline="0" dirty="0" smtClean="0">
                          <a:solidFill>
                            <a:schemeClr val="tx1"/>
                          </a:solidFill>
                          <a:latin typeface="Tahoma" charset="0"/>
                          <a:ea typeface="Tahoma" charset="0"/>
                          <a:cs typeface="Tahoma" charset="0"/>
                        </a:rPr>
                        <a:t>,</a:t>
                      </a:r>
                    </a:p>
                    <a:p>
                      <a:pPr marL="285750" lvl="0" indent="-285750">
                        <a:buFont typeface="Wingdings" charset="2"/>
                        <a:buChar char="Ø"/>
                      </a:pPr>
                      <a:r>
                        <a:rPr lang="en-US" sz="1300" b="0" baseline="0" dirty="0" smtClean="0">
                          <a:solidFill>
                            <a:schemeClr val="tx1"/>
                          </a:solidFill>
                          <a:latin typeface="Tahoma" charset="0"/>
                          <a:ea typeface="Tahoma" charset="0"/>
                          <a:cs typeface="Tahoma" charset="0"/>
                        </a:rPr>
                        <a:t>Associated with diabetes mellitus, pregnancy, antibiotic therapy, oral contraceptive use and </a:t>
                      </a:r>
                      <a:r>
                        <a:rPr lang="en-US" sz="1300" b="0" baseline="0" dirty="0" err="1" smtClean="0">
                          <a:solidFill>
                            <a:schemeClr val="tx1"/>
                          </a:solidFill>
                          <a:latin typeface="Tahoma" charset="0"/>
                          <a:ea typeface="Tahoma" charset="0"/>
                          <a:cs typeface="Tahoma" charset="0"/>
                        </a:rPr>
                        <a:t>immunosupression</a:t>
                      </a:r>
                      <a:r>
                        <a:rPr lang="en-US" sz="1300" b="0" baseline="0" dirty="0" smtClean="0">
                          <a:solidFill>
                            <a:schemeClr val="tx1"/>
                          </a:solidFill>
                          <a:latin typeface="Tahoma" charset="0"/>
                          <a:ea typeface="Tahoma" charset="0"/>
                          <a:cs typeface="Tahoma" charset="0"/>
                        </a:rPr>
                        <a:t>.</a:t>
                      </a:r>
                    </a:p>
                    <a:p>
                      <a:pPr marL="285750" lvl="0" indent="-285750">
                        <a:buFont typeface="Wingdings" charset="2"/>
                        <a:buChar char="Ø"/>
                      </a:pPr>
                      <a:r>
                        <a:rPr lang="en-US" sz="1300" b="0" baseline="0" dirty="0" smtClean="0">
                          <a:solidFill>
                            <a:schemeClr val="tx1"/>
                          </a:solidFill>
                          <a:latin typeface="Tahoma" charset="0"/>
                          <a:ea typeface="Tahoma" charset="0"/>
                          <a:cs typeface="Tahoma" charset="0"/>
                        </a:rPr>
                        <a:t>Characterized by white patchy mucosal lesions with thick curdy white discharge and </a:t>
                      </a:r>
                      <a:r>
                        <a:rPr lang="en-US" sz="1300" b="0" baseline="0" dirty="0" err="1" smtClean="0">
                          <a:solidFill>
                            <a:schemeClr val="tx1"/>
                          </a:solidFill>
                          <a:latin typeface="Tahoma" charset="0"/>
                          <a:ea typeface="Tahoma" charset="0"/>
                          <a:cs typeface="Tahoma" charset="0"/>
                        </a:rPr>
                        <a:t>vulvovaginal</a:t>
                      </a:r>
                      <a:r>
                        <a:rPr lang="en-US" sz="1300" b="0" baseline="0" dirty="0" smtClean="0">
                          <a:solidFill>
                            <a:schemeClr val="tx1"/>
                          </a:solidFill>
                          <a:latin typeface="Tahoma" charset="0"/>
                          <a:ea typeface="Tahoma" charset="0"/>
                          <a:cs typeface="Tahoma" charset="0"/>
                        </a:rPr>
                        <a:t> </a:t>
                      </a:r>
                      <a:r>
                        <a:rPr lang="en-US" sz="1300" b="0" baseline="0" dirty="0" err="1" smtClean="0">
                          <a:solidFill>
                            <a:schemeClr val="tx1"/>
                          </a:solidFill>
                          <a:latin typeface="Tahoma" charset="0"/>
                          <a:ea typeface="Tahoma" charset="0"/>
                          <a:cs typeface="Tahoma" charset="0"/>
                        </a:rPr>
                        <a:t>pruritis</a:t>
                      </a:r>
                      <a:r>
                        <a:rPr lang="en-US" sz="1300" b="0" baseline="0" dirty="0" smtClean="0">
                          <a:solidFill>
                            <a:schemeClr val="tx1"/>
                          </a:solidFill>
                          <a:latin typeface="Tahoma" charset="0"/>
                          <a:ea typeface="Tahoma" charset="0"/>
                          <a:cs typeface="Tahoma" charset="0"/>
                        </a:rPr>
                        <a:t>. </a:t>
                      </a:r>
                      <a:r>
                        <a:rPr lang="en-US" sz="1300" b="1" u="sng" baseline="0" dirty="0" smtClean="0">
                          <a:solidFill>
                            <a:schemeClr val="tx1"/>
                          </a:solidFill>
                          <a:latin typeface="Tahoma" charset="0"/>
                          <a:ea typeface="Tahoma" charset="0"/>
                          <a:cs typeface="Tahoma" charset="0"/>
                        </a:rPr>
                        <a:t>Ulcers may develop.</a:t>
                      </a:r>
                    </a:p>
                    <a:p>
                      <a:pPr marL="0" lvl="0" indent="0">
                        <a:buFont typeface="Wingdings" charset="2"/>
                        <a:buNone/>
                      </a:pPr>
                      <a:r>
                        <a:rPr lang="en-US" sz="1300" b="1" u="none" dirty="0" smtClean="0">
                          <a:solidFill>
                            <a:schemeClr val="tx1"/>
                          </a:solidFill>
                          <a:latin typeface="Tahoma" charset="0"/>
                          <a:ea typeface="Tahoma" charset="0"/>
                          <a:cs typeface="Tahoma" charset="0"/>
                        </a:rPr>
                        <a:t>Cytology smears</a:t>
                      </a:r>
                      <a:r>
                        <a:rPr lang="en-US" sz="1300" b="1" u="none" baseline="0" dirty="0" smtClean="0">
                          <a:solidFill>
                            <a:schemeClr val="tx1"/>
                          </a:solidFill>
                          <a:latin typeface="Tahoma" charset="0"/>
                          <a:ea typeface="Tahoma" charset="0"/>
                          <a:cs typeface="Tahoma" charset="0"/>
                        </a:rPr>
                        <a:t> show:</a:t>
                      </a:r>
                    </a:p>
                    <a:p>
                      <a:pPr marL="342900" lvl="0" indent="-342900">
                        <a:buFont typeface="+mj-lt"/>
                        <a:buAutoNum type="arabicPeriod"/>
                      </a:pPr>
                      <a:r>
                        <a:rPr lang="en-US" sz="1300" b="0" u="none" baseline="0" dirty="0" smtClean="0">
                          <a:solidFill>
                            <a:schemeClr val="tx1"/>
                          </a:solidFill>
                          <a:latin typeface="Tahoma" charset="0"/>
                          <a:ea typeface="Tahoma" charset="0"/>
                          <a:cs typeface="Tahoma" charset="0"/>
                        </a:rPr>
                        <a:t>Fungal colonies in the form of spores and branching pseudo-hyphae on the cervical epithelium.</a:t>
                      </a:r>
                    </a:p>
                    <a:p>
                      <a:pPr marL="342900" lvl="0" indent="-342900">
                        <a:buFont typeface="+mj-lt"/>
                        <a:buAutoNum type="arabicPeriod"/>
                      </a:pPr>
                      <a:r>
                        <a:rPr lang="en-US" sz="1300" b="0" u="none" baseline="0" dirty="0" smtClean="0">
                          <a:solidFill>
                            <a:schemeClr val="tx1"/>
                          </a:solidFill>
                          <a:latin typeface="Tahoma" charset="0"/>
                          <a:ea typeface="Tahoma" charset="0"/>
                          <a:cs typeface="Tahoma" charset="0"/>
                        </a:rPr>
                        <a:t>Chronic inflammatory cells are present.</a:t>
                      </a:r>
                      <a:endParaRPr lang="en-US" sz="1300" b="0" u="none" dirty="0">
                        <a:solidFill>
                          <a:schemeClr val="tx1"/>
                        </a:solidFill>
                        <a:latin typeface="Tahoma" charset="0"/>
                        <a:ea typeface="Tahoma" charset="0"/>
                        <a:cs typeface="Tahoma" charset="0"/>
                      </a:endParaRPr>
                    </a:p>
                  </a:txBody>
                  <a:tcPr/>
                </a:tc>
              </a:tr>
            </a:tbl>
          </a:graphicData>
        </a:graphic>
      </p:graphicFrame>
    </p:spTree>
    <p:extLst>
      <p:ext uri="{BB962C8B-B14F-4D97-AF65-F5344CB8AC3E}">
        <p14:creationId xmlns:p14="http://schemas.microsoft.com/office/powerpoint/2010/main" val="3284381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6EB1C8-0E64-4C77-9036-EC3EB5B194AF}"/>
              </a:ext>
            </a:extLst>
          </p:cNvPr>
          <p:cNvSpPr txBox="1"/>
          <p:nvPr/>
        </p:nvSpPr>
        <p:spPr>
          <a:xfrm>
            <a:off x="128337" y="128337"/>
            <a:ext cx="6536248" cy="4201150"/>
          </a:xfrm>
          <a:prstGeom prst="rect">
            <a:avLst/>
          </a:prstGeom>
          <a:noFill/>
          <a:ln>
            <a:solidFill>
              <a:schemeClr val="bg1">
                <a:lumMod val="50000"/>
              </a:schemeClr>
            </a:solidFill>
            <a:prstDash val="dashDot"/>
          </a:ln>
        </p:spPr>
        <p:txBody>
          <a:bodyPr wrap="square" rtlCol="0">
            <a:spAutoFit/>
          </a:bodyPr>
          <a:lstStyle/>
          <a:p>
            <a:r>
              <a:rPr lang="en-US" sz="14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Explanation of the previous slide:</a:t>
            </a:r>
            <a:endParaRPr lang="en-US"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r>
              <a:rPr lang="en-US" sz="1300" b="1"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The difference between cytopathology </a:t>
            </a:r>
            <a:r>
              <a:rPr lang="en-US" sz="1300" b="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and histopathology:</a:t>
            </a:r>
            <a:endParaRPr lang="en-US" sz="1300" b="1"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1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13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1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13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1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r>
              <a:rPr lang="en-US" sz="13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Candidiasis is associated </a:t>
            </a:r>
            <a:r>
              <a:rPr lang="en-US" sz="1300" b="1" dirty="0">
                <a:solidFill>
                  <a:srgbClr val="FF0000"/>
                </a:solidFill>
                <a:latin typeface="Tahoma" panose="020B0604030504040204" pitchFamily="34" charset="0"/>
                <a:ea typeface="Tahoma" panose="020B0604030504040204" pitchFamily="34" charset="0"/>
                <a:cs typeface="Tahoma" panose="020B0604030504040204" pitchFamily="34" charset="0"/>
              </a:rPr>
              <a:t>with long standing </a:t>
            </a:r>
            <a:r>
              <a:rPr lang="en-US" sz="13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antibiotics, </a:t>
            </a:r>
            <a:r>
              <a:rPr lang="en-US" sz="13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remember when we said in endocrine that Candidiasis is almost always associated with immunosuppression? So keep in mind that any condition reducing the immunity could lead to Candidiasis.</a:t>
            </a:r>
            <a:endParaRPr lang="en-US" sz="13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US" sz="1400" b="1" dirty="0">
              <a:solidFill>
                <a:srgbClr val="92D050"/>
              </a:solidFill>
              <a:latin typeface="Tahoma" panose="020B0604030504040204" pitchFamily="34" charset="0"/>
              <a:ea typeface="Tahoma" panose="020B0604030504040204" pitchFamily="34" charset="0"/>
              <a:cs typeface="Tahoma" panose="020B0604030504040204" pitchFamily="34" charset="0"/>
            </a:endParaRPr>
          </a:p>
          <a:p>
            <a:pPr algn="ctr"/>
            <a:r>
              <a:rPr lang="en-US" sz="14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Case </a:t>
            </a:r>
            <a:r>
              <a:rPr lang="en-US" sz="1400" b="1"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scenario</a:t>
            </a:r>
            <a:endParaRPr lang="en-US" sz="13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v"/>
            </a:pP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 young </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girl in her </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twenties </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came to clinic and </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said </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 had acne on my face and I took antibiotics but now I have a very bad vaginal itching</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1300" b="1" u="sng"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charset="0"/>
              <a:buChar char="•"/>
            </a:pPr>
            <a:r>
              <a:rPr lang="en-US" sz="1300" b="1" u="sng"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Why </a:t>
            </a:r>
            <a:r>
              <a:rPr lang="en-US" sz="1300" b="1" u="sng"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does this happen ?</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p>
          <a:p>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Antibiotics change the vaginal PH which in turn </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affect the normal </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flora and therefore candida can </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multiply</a:t>
            </a:r>
            <a:endParaRPr lang="en-US" sz="1300" b="1" u="sng"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charset="0"/>
              <a:buChar char="•"/>
            </a:pPr>
            <a:r>
              <a:rPr lang="en-US" sz="1300" b="1" u="sng"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Treatment</a:t>
            </a:r>
            <a:r>
              <a:rPr lang="en-US" sz="1300" b="1" u="sng"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Stop the </a:t>
            </a:r>
            <a:r>
              <a:rPr 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antibiotic treatment </a:t>
            </a:r>
            <a:r>
              <a:rPr lang="en-US" sz="13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and the candida infection will resolve.</a:t>
            </a:r>
          </a:p>
        </p:txBody>
      </p:sp>
      <p:graphicFrame>
        <p:nvGraphicFramePr>
          <p:cNvPr id="2" name="Table 1"/>
          <p:cNvGraphicFramePr>
            <a:graphicFrameLocks noGrp="1"/>
          </p:cNvGraphicFramePr>
          <p:nvPr>
            <p:extLst>
              <p:ext uri="{D42A27DB-BD31-4B8C-83A1-F6EECF244321}">
                <p14:modId xmlns:p14="http://schemas.microsoft.com/office/powerpoint/2010/main" val="846438656"/>
              </p:ext>
            </p:extLst>
          </p:nvPr>
        </p:nvGraphicFramePr>
        <p:xfrm>
          <a:off x="902369" y="721895"/>
          <a:ext cx="4572000" cy="741680"/>
        </p:xfrm>
        <a:graphic>
          <a:graphicData uri="http://schemas.openxmlformats.org/drawingml/2006/table">
            <a:tbl>
              <a:tblPr firstRow="1" bandRow="1">
                <a:tableStyleId>{5940675A-B579-460E-94D1-54222C63F5DA}</a:tableStyleId>
              </a:tblPr>
              <a:tblGrid>
                <a:gridCol w="2286000"/>
                <a:gridCol w="2286000"/>
              </a:tblGrid>
              <a:tr h="370840">
                <a:tc>
                  <a:txBody>
                    <a:bodyPr/>
                    <a:lstStyle/>
                    <a:p>
                      <a:pPr algn="ctr"/>
                      <a:r>
                        <a:rPr lang="en-US" sz="1300" b="1" dirty="0" smtClean="0">
                          <a:solidFill>
                            <a:schemeClr val="accent3">
                              <a:lumMod val="50000"/>
                            </a:schemeClr>
                          </a:solidFill>
                          <a:latin typeface="Tahoma" charset="0"/>
                          <a:ea typeface="Tahoma" charset="0"/>
                          <a:cs typeface="Tahoma" charset="0"/>
                        </a:rPr>
                        <a:t>Cytopathology</a:t>
                      </a:r>
                      <a:endParaRPr lang="en-US" sz="1300" b="1" dirty="0">
                        <a:solidFill>
                          <a:schemeClr val="accent3">
                            <a:lumMod val="50000"/>
                          </a:schemeClr>
                        </a:solidFill>
                        <a:latin typeface="Tahoma" charset="0"/>
                        <a:ea typeface="Tahoma" charset="0"/>
                        <a:cs typeface="Tahoma" charset="0"/>
                      </a:endParaRPr>
                    </a:p>
                  </a:txBody>
                  <a:tcPr anchor="ctr"/>
                </a:tc>
                <a:tc>
                  <a:txBody>
                    <a:bodyPr/>
                    <a:lstStyle/>
                    <a:p>
                      <a:pPr algn="ctr"/>
                      <a:r>
                        <a:rPr lang="en-US" sz="1300" b="1" dirty="0" smtClean="0">
                          <a:solidFill>
                            <a:schemeClr val="accent3">
                              <a:lumMod val="50000"/>
                            </a:schemeClr>
                          </a:solidFill>
                          <a:latin typeface="Tahoma" charset="0"/>
                          <a:ea typeface="Tahoma" charset="0"/>
                          <a:cs typeface="Tahoma" charset="0"/>
                        </a:rPr>
                        <a:t>Histopathology</a:t>
                      </a:r>
                      <a:endParaRPr lang="en-US" sz="1300" b="1" dirty="0">
                        <a:solidFill>
                          <a:schemeClr val="accent3">
                            <a:lumMod val="50000"/>
                          </a:schemeClr>
                        </a:solidFill>
                        <a:latin typeface="Tahoma" charset="0"/>
                        <a:ea typeface="Tahoma" charset="0"/>
                        <a:cs typeface="Tahoma" charset="0"/>
                      </a:endParaRPr>
                    </a:p>
                  </a:txBody>
                  <a:tcPr anchor="ctr"/>
                </a:tc>
              </a:tr>
              <a:tr h="370840">
                <a:tc>
                  <a:txBody>
                    <a:bodyPr/>
                    <a:lstStyle/>
                    <a:p>
                      <a:pPr algn="ctr"/>
                      <a:r>
                        <a:rPr lang="en-US" sz="1300" dirty="0" smtClean="0">
                          <a:solidFill>
                            <a:schemeClr val="accent3">
                              <a:lumMod val="50000"/>
                            </a:schemeClr>
                          </a:solidFill>
                          <a:latin typeface="Tahoma" charset="0"/>
                          <a:ea typeface="Tahoma" charset="0"/>
                          <a:cs typeface="Tahoma" charset="0"/>
                        </a:rPr>
                        <a:t>The study of cells.</a:t>
                      </a:r>
                      <a:endParaRPr lang="en-US" sz="1300" dirty="0">
                        <a:solidFill>
                          <a:schemeClr val="accent3">
                            <a:lumMod val="50000"/>
                          </a:schemeClr>
                        </a:solidFill>
                        <a:latin typeface="Tahoma" charset="0"/>
                        <a:ea typeface="Tahoma" charset="0"/>
                        <a:cs typeface="Tahoma" charset="0"/>
                      </a:endParaRPr>
                    </a:p>
                  </a:txBody>
                  <a:tcPr anchor="ctr"/>
                </a:tc>
                <a:tc>
                  <a:txBody>
                    <a:bodyPr/>
                    <a:lstStyle/>
                    <a:p>
                      <a:pPr algn="ctr"/>
                      <a:r>
                        <a:rPr lang="en-US" sz="1300" dirty="0" smtClean="0">
                          <a:solidFill>
                            <a:schemeClr val="accent3">
                              <a:lumMod val="50000"/>
                            </a:schemeClr>
                          </a:solidFill>
                          <a:latin typeface="Tahoma" charset="0"/>
                          <a:ea typeface="Tahoma" charset="0"/>
                          <a:cs typeface="Tahoma" charset="0"/>
                        </a:rPr>
                        <a:t>The study</a:t>
                      </a:r>
                      <a:r>
                        <a:rPr lang="en-US" sz="1300" baseline="0" dirty="0" smtClean="0">
                          <a:solidFill>
                            <a:schemeClr val="accent3">
                              <a:lumMod val="50000"/>
                            </a:schemeClr>
                          </a:solidFill>
                          <a:latin typeface="Tahoma" charset="0"/>
                          <a:ea typeface="Tahoma" charset="0"/>
                          <a:cs typeface="Tahoma" charset="0"/>
                        </a:rPr>
                        <a:t> of the tissues.</a:t>
                      </a:r>
                      <a:endParaRPr lang="en-US" sz="1300" dirty="0">
                        <a:solidFill>
                          <a:schemeClr val="accent3">
                            <a:lumMod val="50000"/>
                          </a:schemeClr>
                        </a:solidFill>
                        <a:latin typeface="Tahoma" charset="0"/>
                        <a:ea typeface="Tahoma" charset="0"/>
                        <a:cs typeface="Tahoma" charset="0"/>
                      </a:endParaRPr>
                    </a:p>
                  </a:txBody>
                  <a:tcPr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3599488"/>
              </p:ext>
            </p:extLst>
          </p:nvPr>
        </p:nvGraphicFramePr>
        <p:xfrm>
          <a:off x="197897" y="4451079"/>
          <a:ext cx="6466688" cy="4480560"/>
        </p:xfrm>
        <a:graphic>
          <a:graphicData uri="http://schemas.openxmlformats.org/drawingml/2006/table">
            <a:tbl>
              <a:tblPr firstRow="1" bandRow="1">
                <a:tableStyleId>{ED083AE6-46FA-4A59-8FB0-9F97EB10719F}</a:tableStyleId>
              </a:tblPr>
              <a:tblGrid>
                <a:gridCol w="3233344"/>
                <a:gridCol w="3233344"/>
              </a:tblGrid>
              <a:tr h="370840">
                <a:tc>
                  <a:txBody>
                    <a:bodyPr/>
                    <a:lstStyle/>
                    <a:p>
                      <a:pPr marL="342900" indent="-342900">
                        <a:buFont typeface="+mj-lt"/>
                        <a:buAutoNum type="arabicPeriod" startAt="3"/>
                      </a:pPr>
                      <a:r>
                        <a:rPr lang="en-US" sz="1400" dirty="0" smtClean="0">
                          <a:latin typeface="Tahoma" charset="0"/>
                          <a:ea typeface="Tahoma" charset="0"/>
                          <a:cs typeface="Tahoma" charset="0"/>
                        </a:rPr>
                        <a:t>Chlamydia trachomatis Cervicitis:</a:t>
                      </a:r>
                    </a:p>
                    <a:p>
                      <a:pPr marL="285750" indent="-285750">
                        <a:buFont typeface="Wingdings" charset="2"/>
                        <a:buChar char="Ø"/>
                      </a:pPr>
                      <a:r>
                        <a:rPr lang="en-US" sz="1300" b="0" dirty="0" smtClean="0">
                          <a:latin typeface="Tahoma" charset="0"/>
                          <a:ea typeface="Tahoma" charset="0"/>
                          <a:cs typeface="Tahoma" charset="0"/>
                        </a:rPr>
                        <a:t>Chlamydia</a:t>
                      </a:r>
                      <a:r>
                        <a:rPr lang="en-US" sz="1300" b="0" baseline="0" dirty="0" smtClean="0">
                          <a:latin typeface="Tahoma" charset="0"/>
                          <a:ea typeface="Tahoma" charset="0"/>
                          <a:cs typeface="Tahoma" charset="0"/>
                        </a:rPr>
                        <a:t> trachomatis is an obligate, </a:t>
                      </a:r>
                      <a:r>
                        <a:rPr lang="en-US" sz="1300" b="1" baseline="0" dirty="0" smtClean="0">
                          <a:latin typeface="Tahoma" charset="0"/>
                          <a:ea typeface="Tahoma" charset="0"/>
                          <a:cs typeface="Tahoma" charset="0"/>
                        </a:rPr>
                        <a:t>gram-negative </a:t>
                      </a:r>
                      <a:r>
                        <a:rPr lang="en-US" sz="1300" b="0" baseline="0" dirty="0" smtClean="0">
                          <a:latin typeface="Tahoma" charset="0"/>
                          <a:ea typeface="Tahoma" charset="0"/>
                          <a:cs typeface="Tahoma" charset="0"/>
                        </a:rPr>
                        <a:t>intracellular pathogen.</a:t>
                      </a:r>
                    </a:p>
                    <a:p>
                      <a:pPr marL="285750" indent="-285750">
                        <a:buFont typeface="Wingdings" charset="2"/>
                        <a:buChar char="Ø"/>
                      </a:pPr>
                      <a:r>
                        <a:rPr lang="en-US" sz="1300" b="0" baseline="0" dirty="0" smtClean="0">
                          <a:latin typeface="Tahoma" charset="0"/>
                          <a:ea typeface="Tahoma" charset="0"/>
                          <a:cs typeface="Tahoma" charset="0"/>
                        </a:rPr>
                        <a:t>Chlamydia cervicitis is the most common sexually transmitted disease in the developed countries.</a:t>
                      </a:r>
                    </a:p>
                    <a:p>
                      <a:pPr marL="285750" indent="-285750">
                        <a:buFont typeface="Wingdings" charset="2"/>
                        <a:buChar char="Ø"/>
                      </a:pPr>
                      <a:r>
                        <a:rPr lang="en-US" sz="1300" b="1" baseline="0" dirty="0" smtClean="0">
                          <a:solidFill>
                            <a:srgbClr val="C00000"/>
                          </a:solidFill>
                          <a:latin typeface="Tahoma" charset="0"/>
                          <a:ea typeface="Tahoma" charset="0"/>
                          <a:cs typeface="Tahoma" charset="0"/>
                        </a:rPr>
                        <a:t>It may coexist with </a:t>
                      </a:r>
                      <a:r>
                        <a:rPr lang="en-US" sz="1300" b="1" baseline="0" dirty="0" err="1" smtClean="0">
                          <a:solidFill>
                            <a:srgbClr val="C00000"/>
                          </a:solidFill>
                          <a:latin typeface="Tahoma" charset="0"/>
                          <a:ea typeface="Tahoma" charset="0"/>
                          <a:cs typeface="Tahoma" charset="0"/>
                        </a:rPr>
                        <a:t>Neiserria</a:t>
                      </a:r>
                      <a:r>
                        <a:rPr lang="en-US" sz="1300" b="1" baseline="0" dirty="0" smtClean="0">
                          <a:solidFill>
                            <a:srgbClr val="C00000"/>
                          </a:solidFill>
                          <a:latin typeface="Tahoma" charset="0"/>
                          <a:ea typeface="Tahoma" charset="0"/>
                          <a:cs typeface="Tahoma" charset="0"/>
                        </a:rPr>
                        <a:t> </a:t>
                      </a:r>
                      <a:r>
                        <a:rPr lang="en-US" sz="1300" b="1" baseline="0" dirty="0" err="1" smtClean="0">
                          <a:solidFill>
                            <a:srgbClr val="C00000"/>
                          </a:solidFill>
                          <a:latin typeface="Tahoma" charset="0"/>
                          <a:ea typeface="Tahoma" charset="0"/>
                          <a:cs typeface="Tahoma" charset="0"/>
                        </a:rPr>
                        <a:t>gonorrhoeae</a:t>
                      </a:r>
                      <a:r>
                        <a:rPr lang="en-US" sz="1300" b="1" baseline="0" dirty="0" smtClean="0">
                          <a:solidFill>
                            <a:srgbClr val="C00000"/>
                          </a:solidFill>
                          <a:latin typeface="Tahoma" charset="0"/>
                          <a:ea typeface="Tahoma" charset="0"/>
                          <a:cs typeface="Tahoma" charset="0"/>
                        </a:rPr>
                        <a:t> infection.</a:t>
                      </a:r>
                    </a:p>
                    <a:p>
                      <a:pPr marL="285750" indent="-285750">
                        <a:buFont typeface="Wingdings" charset="2"/>
                        <a:buChar char="Ø"/>
                      </a:pPr>
                      <a:r>
                        <a:rPr lang="en-US" sz="1300" b="0" baseline="0" dirty="0" smtClean="0">
                          <a:latin typeface="Tahoma" charset="0"/>
                          <a:ea typeface="Tahoma" charset="0"/>
                          <a:cs typeface="Tahoma" charset="0"/>
                        </a:rPr>
                        <a:t>It is a frequent cause of pelvic inflammatory disease.</a:t>
                      </a:r>
                    </a:p>
                    <a:p>
                      <a:pPr marL="285750" indent="-285750">
                        <a:buFont typeface="Wingdings" charset="2"/>
                        <a:buChar char="Ø"/>
                      </a:pPr>
                      <a:r>
                        <a:rPr lang="en-US" sz="1300" b="0" baseline="0" dirty="0" smtClean="0">
                          <a:latin typeface="Tahoma" charset="0"/>
                          <a:ea typeface="Tahoma" charset="0"/>
                          <a:cs typeface="Tahoma" charset="0"/>
                        </a:rPr>
                        <a:t>Chlamydial infection can also cause a condition known as </a:t>
                      </a:r>
                      <a:r>
                        <a:rPr lang="en-US" sz="1300" b="0" baseline="0" dirty="0" err="1" smtClean="0">
                          <a:latin typeface="Tahoma" charset="0"/>
                          <a:ea typeface="Tahoma" charset="0"/>
                          <a:cs typeface="Tahoma" charset="0"/>
                        </a:rPr>
                        <a:t>lymphogranuloma</a:t>
                      </a:r>
                      <a:r>
                        <a:rPr lang="en-US" sz="1300" b="0" baseline="0" dirty="0" smtClean="0">
                          <a:latin typeface="Tahoma" charset="0"/>
                          <a:ea typeface="Tahoma" charset="0"/>
                          <a:cs typeface="Tahoma" charset="0"/>
                        </a:rPr>
                        <a:t> </a:t>
                      </a:r>
                      <a:r>
                        <a:rPr lang="en-US" sz="1300" b="0" baseline="0" dirty="0" err="1" smtClean="0">
                          <a:latin typeface="Tahoma" charset="0"/>
                          <a:ea typeface="Tahoma" charset="0"/>
                          <a:cs typeface="Tahoma" charset="0"/>
                        </a:rPr>
                        <a:t>venereum</a:t>
                      </a:r>
                      <a:r>
                        <a:rPr lang="en-US" sz="1300" b="0" baseline="0" dirty="0" smtClean="0">
                          <a:latin typeface="Tahoma" charset="0"/>
                          <a:ea typeface="Tahoma" charset="0"/>
                          <a:cs typeface="Tahoma" charset="0"/>
                        </a:rPr>
                        <a:t>.</a:t>
                      </a:r>
                    </a:p>
                    <a:p>
                      <a:pPr marL="0" indent="0">
                        <a:buFont typeface="Wingdings" charset="2"/>
                        <a:buNone/>
                      </a:pPr>
                      <a:r>
                        <a:rPr lang="en-US" sz="1300" b="1" baseline="0" dirty="0" smtClean="0">
                          <a:latin typeface="Tahoma" charset="0"/>
                          <a:ea typeface="Tahoma" charset="0"/>
                          <a:cs typeface="Tahoma" charset="0"/>
                        </a:rPr>
                        <a:t>Clinically:</a:t>
                      </a:r>
                    </a:p>
                    <a:p>
                      <a:pPr marL="285750" indent="-285750">
                        <a:buFont typeface="Wingdings" charset="2"/>
                        <a:buChar char="Ø"/>
                      </a:pPr>
                      <a:r>
                        <a:rPr lang="en-US" sz="1300" b="0" baseline="0" dirty="0" smtClean="0">
                          <a:latin typeface="Tahoma" charset="0"/>
                          <a:ea typeface="Tahoma" charset="0"/>
                          <a:cs typeface="Tahoma" charset="0"/>
                        </a:rPr>
                        <a:t>Is most often asymptomatic.</a:t>
                      </a:r>
                    </a:p>
                    <a:p>
                      <a:pPr marL="285750" indent="-285750">
                        <a:buFont typeface="Wingdings" charset="2"/>
                        <a:buChar char="Ø"/>
                      </a:pPr>
                      <a:r>
                        <a:rPr lang="en-US" sz="1300" b="0" baseline="0" dirty="0" smtClean="0">
                          <a:latin typeface="Tahoma" charset="0"/>
                          <a:ea typeface="Tahoma" charset="0"/>
                          <a:cs typeface="Tahoma" charset="0"/>
                        </a:rPr>
                        <a:t>In symptomatic cases: there is a </a:t>
                      </a:r>
                      <a:r>
                        <a:rPr lang="en-US" sz="1300" b="0" baseline="0" dirty="0" err="1" smtClean="0">
                          <a:latin typeface="Tahoma" charset="0"/>
                          <a:ea typeface="Tahoma" charset="0"/>
                          <a:cs typeface="Tahoma" charset="0"/>
                        </a:rPr>
                        <a:t>mucopurulent</a:t>
                      </a:r>
                      <a:r>
                        <a:rPr lang="en-US" sz="1300" b="0" baseline="0" dirty="0" smtClean="0">
                          <a:latin typeface="Tahoma" charset="0"/>
                          <a:ea typeface="Tahoma" charset="0"/>
                          <a:cs typeface="Tahoma" charset="0"/>
                        </a:rPr>
                        <a:t> cervical discharge with a reddened, congested and edematous cervix. It may be associated with urethritis.</a:t>
                      </a:r>
                      <a:endParaRPr lang="en-US" sz="1300" b="0" dirty="0">
                        <a:latin typeface="Tahoma" charset="0"/>
                        <a:ea typeface="Tahoma" charset="0"/>
                        <a:cs typeface="Tahoma" charset="0"/>
                      </a:endParaRPr>
                    </a:p>
                  </a:txBody>
                  <a:tcPr/>
                </a:tc>
                <a:tc>
                  <a:txBody>
                    <a:bodyPr/>
                    <a:lstStyle/>
                    <a:p>
                      <a:pPr marL="342900" indent="-342900">
                        <a:buFont typeface="+mj-lt"/>
                        <a:buAutoNum type="arabicPeriod" startAt="4"/>
                      </a:pPr>
                      <a:r>
                        <a:rPr lang="en-US" sz="1400" b="1" dirty="0" smtClean="0">
                          <a:latin typeface="Tahoma" charset="0"/>
                          <a:ea typeface="Tahoma" charset="0"/>
                          <a:cs typeface="Tahoma" charset="0"/>
                        </a:rPr>
                        <a:t>Herpes</a:t>
                      </a:r>
                      <a:r>
                        <a:rPr lang="en-US" sz="1400" b="1" baseline="0" dirty="0" smtClean="0">
                          <a:latin typeface="Tahoma" charset="0"/>
                          <a:ea typeface="Tahoma" charset="0"/>
                          <a:cs typeface="Tahoma" charset="0"/>
                        </a:rPr>
                        <a:t> simplex virus:</a:t>
                      </a:r>
                    </a:p>
                    <a:p>
                      <a:pPr marL="285750" indent="-285750">
                        <a:buFont typeface="Wingdings" charset="2"/>
                        <a:buChar char="Ø"/>
                      </a:pPr>
                      <a:r>
                        <a:rPr lang="en-US" sz="1300" b="0" baseline="0" dirty="0" smtClean="0">
                          <a:latin typeface="Tahoma" charset="0"/>
                          <a:ea typeface="Tahoma" charset="0"/>
                          <a:cs typeface="Tahoma" charset="0"/>
                        </a:rPr>
                        <a:t>HSV type 2 infection accounts for majority of genital herpes cases and is spread by </a:t>
                      </a:r>
                      <a:r>
                        <a:rPr lang="en-US" sz="1300" b="1" baseline="0" dirty="0" smtClean="0">
                          <a:solidFill>
                            <a:srgbClr val="C00000"/>
                          </a:solidFill>
                          <a:latin typeface="Tahoma" charset="0"/>
                          <a:ea typeface="Tahoma" charset="0"/>
                          <a:cs typeface="Tahoma" charset="0"/>
                        </a:rPr>
                        <a:t>sexual contact.</a:t>
                      </a:r>
                    </a:p>
                    <a:p>
                      <a:pPr marL="285750" indent="-285750">
                        <a:buFont typeface="Wingdings" charset="2"/>
                        <a:buChar char="Ø"/>
                      </a:pPr>
                      <a:r>
                        <a:rPr lang="en-US" sz="1300" b="0" baseline="0" dirty="0" smtClean="0">
                          <a:latin typeface="Tahoma" charset="0"/>
                          <a:ea typeface="Tahoma" charset="0"/>
                          <a:cs typeface="Tahoma" charset="0"/>
                        </a:rPr>
                        <a:t>It produces vesicles and ulcers that can involve the cervix, vagina, vulva, urethra and perianal skin.</a:t>
                      </a:r>
                    </a:p>
                    <a:p>
                      <a:pPr marL="0" indent="0">
                        <a:buFont typeface="Wingdings" charset="2"/>
                        <a:buNone/>
                      </a:pPr>
                      <a:r>
                        <a:rPr lang="en-US" sz="1300" b="1" baseline="0" dirty="0" smtClean="0">
                          <a:latin typeface="Tahoma" charset="0"/>
                          <a:ea typeface="Tahoma" charset="0"/>
                          <a:cs typeface="Tahoma" charset="0"/>
                        </a:rPr>
                        <a:t>Pap smear:</a:t>
                      </a:r>
                    </a:p>
                    <a:p>
                      <a:pPr marL="285750" indent="-285750">
                        <a:buFont typeface="Wingdings" charset="2"/>
                        <a:buChar char="Ø"/>
                      </a:pPr>
                      <a:r>
                        <a:rPr lang="en-US" sz="1300" b="0" baseline="0" dirty="0" smtClean="0">
                          <a:latin typeface="Tahoma" charset="0"/>
                          <a:ea typeface="Tahoma" charset="0"/>
                          <a:cs typeface="Tahoma" charset="0"/>
                        </a:rPr>
                        <a:t>Show multinucleated cells with intracellular </a:t>
                      </a:r>
                      <a:r>
                        <a:rPr lang="en-US" sz="1300" b="1" u="sng" baseline="0" dirty="0" smtClean="0">
                          <a:solidFill>
                            <a:srgbClr val="C00000"/>
                          </a:solidFill>
                          <a:latin typeface="Tahoma" charset="0"/>
                          <a:ea typeface="Tahoma" charset="0"/>
                          <a:cs typeface="Tahoma" charset="0"/>
                        </a:rPr>
                        <a:t>“</a:t>
                      </a:r>
                      <a:r>
                        <a:rPr lang="en-US" sz="1300" b="1" u="sng" baseline="0" dirty="0" err="1" smtClean="0">
                          <a:solidFill>
                            <a:srgbClr val="C00000"/>
                          </a:solidFill>
                          <a:latin typeface="Tahoma" charset="0"/>
                          <a:ea typeface="Tahoma" charset="0"/>
                          <a:cs typeface="Tahoma" charset="0"/>
                        </a:rPr>
                        <a:t>Cowdry</a:t>
                      </a:r>
                      <a:r>
                        <a:rPr lang="en-US" sz="1300" b="1" u="sng" baseline="0" dirty="0" smtClean="0">
                          <a:solidFill>
                            <a:srgbClr val="C00000"/>
                          </a:solidFill>
                          <a:latin typeface="Tahoma" charset="0"/>
                          <a:ea typeface="Tahoma" charset="0"/>
                          <a:cs typeface="Tahoma" charset="0"/>
                        </a:rPr>
                        <a:t> type” viral inclusions.</a:t>
                      </a:r>
                    </a:p>
                    <a:p>
                      <a:pPr marL="285750" indent="-285750">
                        <a:buFont typeface="Wingdings" charset="2"/>
                        <a:buChar char="Ø"/>
                      </a:pPr>
                      <a:r>
                        <a:rPr lang="en-US" sz="1300" b="0" baseline="0" dirty="0" smtClean="0">
                          <a:latin typeface="Tahoma" charset="0"/>
                          <a:ea typeface="Tahoma" charset="0"/>
                          <a:cs typeface="Tahoma" charset="0"/>
                        </a:rPr>
                        <a:t>Nuclei have ground glass appearance due to accumulation of viral particles.</a:t>
                      </a:r>
                      <a:endParaRPr lang="en-US" sz="1300" b="0" dirty="0">
                        <a:latin typeface="Tahoma" charset="0"/>
                        <a:ea typeface="Tahoma" charset="0"/>
                        <a:cs typeface="Tahoma" charset="0"/>
                      </a:endParaRPr>
                    </a:p>
                  </a:txBody>
                  <a:tcPr/>
                </a:tc>
              </a:tr>
            </a:tbl>
          </a:graphicData>
        </a:graphic>
      </p:graphicFrame>
    </p:spTree>
    <p:extLst>
      <p:ext uri="{BB962C8B-B14F-4D97-AF65-F5344CB8AC3E}">
        <p14:creationId xmlns:p14="http://schemas.microsoft.com/office/powerpoint/2010/main" val="339946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514983-2DC1-43FB-BFF3-D6469BE3DC32}"/>
              </a:ext>
            </a:extLst>
          </p:cNvPr>
          <p:cNvSpPr txBox="1"/>
          <p:nvPr/>
        </p:nvSpPr>
        <p:spPr>
          <a:xfrm>
            <a:off x="122127" y="134639"/>
            <a:ext cx="6579137" cy="4278094"/>
          </a:xfrm>
          <a:prstGeom prst="rect">
            <a:avLst/>
          </a:prstGeom>
          <a:noFill/>
        </p:spPr>
        <p:txBody>
          <a:bodyPr wrap="square" rtlCol="0">
            <a:spAutoFit/>
          </a:bodyPr>
          <a:lstStyle/>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Human papilloma virus (HPV) </a:t>
            </a: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infection:</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en-US" sz="7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HPV infection of the cervix is common.</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Over 20 serotypes of HPV infect the female genital areas and cause a variety of different lesions depending on the serotypes.</a:t>
            </a:r>
          </a:p>
          <a:p>
            <a:pPr marL="285750" indent="-285750">
              <a:buFont typeface="Wingdings" charset="2"/>
              <a:buChar char="Ø"/>
            </a:pPr>
            <a:endParaRPr lang="en-US" sz="1300" b="1" u="sng" dirty="0">
              <a:latin typeface="Tahoma" panose="020B0604030504040204" pitchFamily="34" charset="0"/>
              <a:ea typeface="Tahoma" panose="020B0604030504040204" pitchFamily="34" charset="0"/>
              <a:cs typeface="Tahoma" panose="020B0604030504040204" pitchFamily="34" charset="0"/>
            </a:endParaRPr>
          </a:p>
          <a:p>
            <a:r>
              <a:rPr lang="en-US" sz="1300" b="1" dirty="0">
                <a:latin typeface="Tahoma" panose="020B0604030504040204" pitchFamily="34" charset="0"/>
                <a:ea typeface="Tahoma" panose="020B0604030504040204" pitchFamily="34" charset="0"/>
                <a:cs typeface="Tahoma" panose="020B0604030504040204" pitchFamily="34" charset="0"/>
              </a:rPr>
              <a:t>Clinical behavior:</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HPV infection causes </a:t>
            </a:r>
            <a:r>
              <a:rPr lang="en-US" sz="1300" dirty="0" err="1">
                <a:latin typeface="Tahoma" panose="020B0604030504040204" pitchFamily="34" charset="0"/>
                <a:ea typeface="Tahoma" panose="020B0604030504040204" pitchFamily="34" charset="0"/>
                <a:cs typeface="Tahoma" panose="020B0604030504040204" pitchFamily="34" charset="0"/>
              </a:rPr>
              <a:t>koilocytic</a:t>
            </a:r>
            <a:r>
              <a:rPr lang="en-US" sz="1300" dirty="0">
                <a:latin typeface="Tahoma" panose="020B0604030504040204" pitchFamily="34" charset="0"/>
                <a:ea typeface="Tahoma" panose="020B0604030504040204" pitchFamily="34" charset="0"/>
                <a:cs typeface="Tahoma" panose="020B0604030504040204" pitchFamily="34" charset="0"/>
              </a:rPr>
              <a:t> atypia in the cervical squamous epithelium</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HPV infection is associated with increased risk of subsequent cervical cancer.</a:t>
            </a:r>
          </a:p>
          <a:p>
            <a:pPr marL="285750" indent="-285750">
              <a:buFont typeface="Arial" panose="020B0604020202020204" pitchFamily="34" charset="0"/>
              <a:buChar char="•"/>
            </a:pPr>
            <a:endParaRPr lang="en-US" sz="1300" dirty="0">
              <a:latin typeface="Tahoma" panose="020B0604030504040204" pitchFamily="34" charset="0"/>
              <a:ea typeface="Tahoma" panose="020B0604030504040204" pitchFamily="34" charset="0"/>
              <a:cs typeface="Tahoma" panose="020B0604030504040204" pitchFamily="34" charset="0"/>
            </a:endParaRPr>
          </a:p>
          <a:p>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HPV infection may cause any of the following depending on serotype:</a:t>
            </a:r>
          </a:p>
          <a:p>
            <a:endParaRPr lang="en-US" sz="1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en-US" sz="1300" b="1" dirty="0">
                <a:latin typeface="Tahoma" panose="020B0604030504040204" pitchFamily="34" charset="0"/>
                <a:ea typeface="Tahoma" panose="020B0604030504040204" pitchFamily="34" charset="0"/>
                <a:cs typeface="Tahoma" panose="020B0604030504040204" pitchFamily="34" charset="0"/>
              </a:rPr>
              <a:t>Condyloma:</a:t>
            </a:r>
            <a:r>
              <a:rPr lang="en-US" sz="1300" dirty="0">
                <a:latin typeface="Tahoma" panose="020B0604030504040204" pitchFamily="34" charset="0"/>
                <a:ea typeface="Tahoma" panose="020B0604030504040204" pitchFamily="34" charset="0"/>
                <a:cs typeface="Tahoma" panose="020B0604030504040204" pitchFamily="34" charset="0"/>
              </a:rPr>
              <a:t> Usually caused by HPV serotypes 6 and 11. </a:t>
            </a:r>
          </a:p>
          <a:p>
            <a:pPr marL="857250" lvl="1" indent="-400050">
              <a:buFont typeface="+mj-lt"/>
              <a:buAutoNum type="romanLcPeriod"/>
            </a:pPr>
            <a:r>
              <a:rPr lang="en-US" sz="1300" dirty="0">
                <a:latin typeface="Tahoma" panose="020B0604030504040204" pitchFamily="34" charset="0"/>
                <a:ea typeface="Tahoma" panose="020B0604030504040204" pitchFamily="34" charset="0"/>
                <a:cs typeface="Tahoma" panose="020B0604030504040204" pitchFamily="34" charset="0"/>
              </a:rPr>
              <a:t>It develops in the squamous epithelium of the ectocervix. </a:t>
            </a:r>
          </a:p>
          <a:p>
            <a:pPr marL="857250" lvl="1" indent="-400050">
              <a:buFont typeface="+mj-lt"/>
              <a:buAutoNum type="romanLcPeriod"/>
            </a:pPr>
            <a:r>
              <a:rPr lang="en-US" sz="1300" dirty="0">
                <a:latin typeface="Tahoma" panose="020B0604030504040204" pitchFamily="34" charset="0"/>
                <a:ea typeface="Tahoma" panose="020B0604030504040204" pitchFamily="34" charset="0"/>
                <a:cs typeface="Tahoma" panose="020B0604030504040204" pitchFamily="34" charset="0"/>
              </a:rPr>
              <a:t>The lesions may be flat or exophytic (called exophytic condyloma </a:t>
            </a:r>
            <a:r>
              <a:rPr lang="en-US" sz="1300" dirty="0" err="1">
                <a:latin typeface="Tahoma" panose="020B0604030504040204" pitchFamily="34" charset="0"/>
                <a:ea typeface="Tahoma" panose="020B0604030504040204" pitchFamily="34" charset="0"/>
                <a:cs typeface="Tahoma" panose="020B0604030504040204" pitchFamily="34" charset="0"/>
              </a:rPr>
              <a:t>acuminatum</a:t>
            </a:r>
            <a:r>
              <a:rPr lang="en-US" sz="1300" dirty="0">
                <a:latin typeface="Tahoma" panose="020B0604030504040204" pitchFamily="34" charset="0"/>
                <a:ea typeface="Tahoma" panose="020B0604030504040204" pitchFamily="34" charset="0"/>
                <a:cs typeface="Tahoma" panose="020B0604030504040204" pitchFamily="34" charset="0"/>
              </a:rPr>
              <a:t>).</a:t>
            </a:r>
          </a:p>
          <a:p>
            <a:pPr marL="342900" indent="-342900">
              <a:buFont typeface="+mj-lt"/>
              <a:buAutoNum type="arabicPeriod"/>
            </a:pP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en-US" sz="1300" b="1" dirty="0">
                <a:latin typeface="Tahoma" panose="020B0604030504040204" pitchFamily="34" charset="0"/>
                <a:ea typeface="Tahoma" panose="020B0604030504040204" pitchFamily="34" charset="0"/>
                <a:cs typeface="Tahoma" panose="020B0604030504040204" pitchFamily="34" charset="0"/>
              </a:rPr>
              <a:t>Mild dysplasia: </a:t>
            </a:r>
            <a:r>
              <a:rPr lang="en-US" sz="1300" dirty="0">
                <a:latin typeface="Tahoma" panose="020B0604030504040204" pitchFamily="34" charset="0"/>
                <a:ea typeface="Tahoma" panose="020B0604030504040204" pitchFamily="34" charset="0"/>
                <a:cs typeface="Tahoma" panose="020B0604030504040204" pitchFamily="34" charset="0"/>
              </a:rPr>
              <a:t>is usually caused by "low risk" HPV serotypes,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6</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and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11</a:t>
            </a:r>
            <a:r>
              <a:rPr lang="en-US" sz="1300" dirty="0">
                <a:latin typeface="Tahoma" panose="020B0604030504040204" pitchFamily="34" charset="0"/>
                <a:ea typeface="Tahoma" panose="020B0604030504040204" pitchFamily="34" charset="0"/>
                <a:cs typeface="Tahoma" panose="020B0604030504040204" pitchFamily="34" charset="0"/>
              </a:rPr>
              <a:t>.</a:t>
            </a:r>
          </a:p>
          <a:p>
            <a:pPr marL="342900" indent="-342900">
              <a:buFont typeface="+mj-lt"/>
              <a:buAutoNum type="arabicPeriod"/>
            </a:pP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en-US" sz="1300" b="1" dirty="0">
                <a:latin typeface="Tahoma" panose="020B0604030504040204" pitchFamily="34" charset="0"/>
                <a:ea typeface="Tahoma" panose="020B0604030504040204" pitchFamily="34" charset="0"/>
                <a:cs typeface="Tahoma" panose="020B0604030504040204" pitchFamily="34" charset="0"/>
              </a:rPr>
              <a:t>High- grade dysplasia: </a:t>
            </a:r>
            <a:r>
              <a:rPr lang="en-US" sz="1300" dirty="0">
                <a:latin typeface="Tahoma" panose="020B0604030504040204" pitchFamily="34" charset="0"/>
                <a:ea typeface="Tahoma" panose="020B0604030504040204" pitchFamily="34" charset="0"/>
                <a:cs typeface="Tahoma" panose="020B0604030504040204" pitchFamily="34" charset="0"/>
              </a:rPr>
              <a:t>is caused by "high risk” HPV (types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16</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and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18</a:t>
            </a:r>
            <a:r>
              <a:rPr lang="en-US" sz="1300" dirty="0">
                <a:latin typeface="Tahoma" panose="020B0604030504040204" pitchFamily="34" charset="0"/>
                <a:ea typeface="Tahoma" panose="020B0604030504040204" pitchFamily="34" charset="0"/>
                <a:cs typeface="Tahoma" panose="020B0604030504040204" pitchFamily="34" charset="0"/>
              </a:rPr>
              <a:t>) and moderate risk HPV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types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31</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33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and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35</a:t>
            </a:r>
            <a:r>
              <a:rPr lang="en-US" sz="1300" dirty="0">
                <a:latin typeface="Tahoma" panose="020B0604030504040204" pitchFamily="34" charset="0"/>
                <a:ea typeface="Tahoma" panose="020B0604030504040204" pitchFamily="34" charset="0"/>
                <a:cs typeface="Tahoma" panose="020B0604030504040204" pitchFamily="34" charset="0"/>
              </a:rPr>
              <a:t>).</a:t>
            </a:r>
            <a:endParaRPr lang="x-none" sz="13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classconnection.s3.amazonaws.com/313/flashcards/1780313/jpg/11359563278872.jpg">
            <a:extLst>
              <a:ext uri="{FF2B5EF4-FFF2-40B4-BE49-F238E27FC236}">
                <a16:creationId xmlns:a16="http://schemas.microsoft.com/office/drawing/2014/main" xmlns="" id="{29E89B53-C079-4BB5-8603-40C97C373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047419"/>
            <a:ext cx="3272264" cy="3950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773F8E0-3F50-46C8-9CEC-C2D5A524719E}"/>
              </a:ext>
            </a:extLst>
          </p:cNvPr>
          <p:cNvSpPr txBox="1"/>
          <p:nvPr/>
        </p:nvSpPr>
        <p:spPr>
          <a:xfrm>
            <a:off x="122127" y="5652991"/>
            <a:ext cx="3136041" cy="2416046"/>
          </a:xfrm>
          <a:prstGeom prst="rect">
            <a:avLst/>
          </a:prstGeom>
          <a:noFill/>
        </p:spPr>
        <p:txBody>
          <a:bodyPr wrap="square" rtlCol="0">
            <a:spAutoFit/>
          </a:bodyPr>
          <a:lstStyle/>
          <a:p>
            <a:r>
              <a:rPr lang="en-US" sz="1400" b="1" dirty="0" err="1">
                <a:latin typeface="Tahoma" panose="020B0604030504040204" pitchFamily="34" charset="0"/>
                <a:ea typeface="Tahoma" panose="020B0604030504040204" pitchFamily="34" charset="0"/>
                <a:cs typeface="Tahoma" panose="020B0604030504040204" pitchFamily="34" charset="0"/>
              </a:rPr>
              <a:t>Koilocytes</a:t>
            </a:r>
            <a:r>
              <a:rPr lang="en-US" sz="1400" b="1" dirty="0">
                <a:latin typeface="Tahoma" panose="020B0604030504040204" pitchFamily="34" charset="0"/>
                <a:ea typeface="Tahoma" panose="020B0604030504040204" pitchFamily="34" charset="0"/>
                <a:cs typeface="Tahoma" panose="020B0604030504040204" pitchFamily="34" charset="0"/>
              </a:rPr>
              <a:t>:</a:t>
            </a:r>
          </a:p>
          <a:p>
            <a:endParaRPr lang="en-US" sz="700" dirty="0">
              <a:latin typeface="Tahoma" panose="020B0604030504040204" pitchFamily="34" charset="0"/>
              <a:ea typeface="Tahoma" panose="020B0604030504040204" pitchFamily="34" charset="0"/>
              <a:cs typeface="Tahoma" panose="020B0604030504040204" pitchFamily="34" charset="0"/>
            </a:endParaRPr>
          </a:p>
          <a:p>
            <a:r>
              <a:rPr lang="en-US" sz="1300" dirty="0">
                <a:latin typeface="Tahoma" panose="020B0604030504040204" pitchFamily="34" charset="0"/>
                <a:ea typeface="Tahoma" panose="020B0604030504040204" pitchFamily="34" charset="0"/>
                <a:cs typeface="Tahoma" panose="020B0604030504040204" pitchFamily="34" charset="0"/>
              </a:rPr>
              <a:t>Are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squamous epithelial cells </a:t>
            </a:r>
            <a:r>
              <a:rPr lang="en-US" sz="1300" dirty="0">
                <a:latin typeface="Tahoma" panose="020B0604030504040204" pitchFamily="34" charset="0"/>
                <a:ea typeface="Tahoma" panose="020B0604030504040204" pitchFamily="34" charset="0"/>
                <a:cs typeface="Tahoma" panose="020B0604030504040204" pitchFamily="34" charset="0"/>
              </a:rPr>
              <a:t>that have undergone structural changes due to infection of the cells by HPV.</a:t>
            </a:r>
          </a:p>
          <a:p>
            <a:r>
              <a:rPr lang="en-US" sz="1300" dirty="0">
                <a:latin typeface="Tahoma" panose="020B0604030504040204" pitchFamily="34" charset="0"/>
                <a:ea typeface="Tahoma" panose="020B0604030504040204" pitchFamily="34" charset="0"/>
                <a:cs typeface="Tahoma" panose="020B0604030504040204" pitchFamily="34" charset="0"/>
              </a:rPr>
              <a:t>They show </a:t>
            </a:r>
            <a:r>
              <a:rPr lang="en-US" sz="1300" dirty="0" err="1">
                <a:latin typeface="Tahoma" panose="020B0604030504040204" pitchFamily="34" charset="0"/>
                <a:ea typeface="Tahoma" panose="020B0604030504040204" pitchFamily="34" charset="0"/>
                <a:cs typeface="Tahoma" panose="020B0604030504040204" pitchFamily="34" charset="0"/>
              </a:rPr>
              <a:t>koilocytosis</a:t>
            </a:r>
            <a:r>
              <a:rPr lang="en-US" sz="1300" dirty="0">
                <a:latin typeface="Tahoma" panose="020B0604030504040204" pitchFamily="34" charset="0"/>
                <a:ea typeface="Tahoma" panose="020B0604030504040204" pitchFamily="34" charset="0"/>
                <a:cs typeface="Tahoma" panose="020B0604030504040204" pitchFamily="34" charset="0"/>
              </a:rPr>
              <a:t> or </a:t>
            </a:r>
            <a:r>
              <a:rPr lang="en-US" sz="1300" dirty="0" err="1">
                <a:latin typeface="Tahoma" panose="020B0604030504040204" pitchFamily="34" charset="0"/>
                <a:ea typeface="Tahoma" panose="020B0604030504040204" pitchFamily="34" charset="0"/>
                <a:cs typeface="Tahoma" panose="020B0604030504040204" pitchFamily="34" charset="0"/>
              </a:rPr>
              <a:t>koilocytic</a:t>
            </a:r>
            <a:r>
              <a:rPr lang="en-US" sz="1300" dirty="0">
                <a:latin typeface="Tahoma" panose="020B0604030504040204" pitchFamily="34" charset="0"/>
                <a:ea typeface="Tahoma" panose="020B0604030504040204" pitchFamily="34" charset="0"/>
                <a:cs typeface="Tahoma" panose="020B0604030504040204" pitchFamily="34" charset="0"/>
              </a:rPr>
              <a:t> atypia which is:</a:t>
            </a:r>
          </a:p>
          <a:p>
            <a:pPr marL="342900"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Nuclear enlargement</a:t>
            </a:r>
          </a:p>
          <a:p>
            <a:pPr marL="342900"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Irregular nuclear membrane</a:t>
            </a:r>
          </a:p>
          <a:p>
            <a:pPr marL="342900"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Nuclear hyper-</a:t>
            </a:r>
            <a:r>
              <a:rPr lang="en-US" sz="1300" dirty="0" err="1">
                <a:latin typeface="Tahoma" panose="020B0604030504040204" pitchFamily="34" charset="0"/>
                <a:ea typeface="Tahoma" panose="020B0604030504040204" pitchFamily="34" charset="0"/>
                <a:cs typeface="Tahoma" panose="020B0604030504040204" pitchFamily="34" charset="0"/>
              </a:rPr>
              <a:t>chromasia</a:t>
            </a: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Perinuclear halo (clear area around the nucleus).</a:t>
            </a:r>
            <a:endParaRPr lang="x-none" sz="13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002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9984"/>
            <a:ext cx="6858000" cy="553998"/>
          </a:xfrm>
          <a:prstGeom prst="rect">
            <a:avLst/>
          </a:prstGeom>
          <a:solidFill>
            <a:schemeClr val="accent4">
              <a:lumMod val="40000"/>
              <a:lumOff val="60000"/>
            </a:schemeClr>
          </a:solidFill>
        </p:spPr>
        <p:txBody>
          <a:bodyPr wrap="square" rtlCol="0">
            <a:spAutoFit/>
          </a:bodyPr>
          <a:lstStyle/>
          <a:p>
            <a:pPr marL="285750" indent="-285750" defTabSz="685983">
              <a:buFont typeface="Wingdings" charset="2"/>
              <a:buChar char="ü"/>
              <a:defRPr/>
            </a:pPr>
            <a:r>
              <a:rPr lang="en-US" sz="1500" dirty="0" smtClean="0"/>
              <a:t>Understand </a:t>
            </a:r>
            <a:r>
              <a:rPr lang="en-US" sz="1500" dirty="0"/>
              <a:t>the concepts of dysplasia and intraepithelial neoplasia in the female genital tract and the role of a cervical screening </a:t>
            </a:r>
            <a:r>
              <a:rPr lang="en-US" sz="1500" dirty="0" err="1"/>
              <a:t>programme</a:t>
            </a:r>
            <a:r>
              <a:rPr lang="en-US" sz="1500" dirty="0"/>
              <a:t>.</a:t>
            </a:r>
          </a:p>
        </p:txBody>
      </p:sp>
      <p:sp>
        <p:nvSpPr>
          <p:cNvPr id="2" name="TextBox 1">
            <a:extLst>
              <a:ext uri="{FF2B5EF4-FFF2-40B4-BE49-F238E27FC236}">
                <a16:creationId xmlns:a16="http://schemas.microsoft.com/office/drawing/2014/main" xmlns="" id="{E8514983-2DC1-43FB-BFF3-D6469BE3DC32}"/>
              </a:ext>
            </a:extLst>
          </p:cNvPr>
          <p:cNvSpPr txBox="1"/>
          <p:nvPr/>
        </p:nvSpPr>
        <p:spPr>
          <a:xfrm>
            <a:off x="156749" y="833252"/>
            <a:ext cx="6582302" cy="2477601"/>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Cervical carcinoma:</a:t>
            </a:r>
          </a:p>
          <a:p>
            <a:pPr marL="285750" indent="-285750">
              <a:buFont typeface="Arial" panose="020B0604020202020204" pitchFamily="34" charset="0"/>
              <a:buChar char="•"/>
            </a:pPr>
            <a:endParaRPr lang="en-US" sz="7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300" dirty="0" smtClean="0">
                <a:latin typeface="Tahoma" panose="020B0604030504040204" pitchFamily="34" charset="0"/>
                <a:ea typeface="Tahoma" panose="020B0604030504040204" pitchFamily="34" charset="0"/>
                <a:cs typeface="Tahoma" panose="020B0604030504040204" pitchFamily="34" charset="0"/>
              </a:rPr>
              <a:t>The most </a:t>
            </a:r>
            <a:r>
              <a:rPr lang="en-US" sz="1300" dirty="0">
                <a:latin typeface="Tahoma" panose="020B0604030504040204" pitchFamily="34" charset="0"/>
                <a:ea typeface="Tahoma" panose="020B0604030504040204" pitchFamily="34" charset="0"/>
                <a:cs typeface="Tahoma" panose="020B0604030504040204" pitchFamily="34" charset="0"/>
              </a:rPr>
              <a:t>common cervical cancer is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squamous cell carcinoma</a:t>
            </a:r>
            <a:r>
              <a:rPr lang="en-US" sz="1300" dirty="0">
                <a:latin typeface="Tahoma" panose="020B0604030504040204" pitchFamily="34" charset="0"/>
                <a:ea typeface="Tahoma" panose="020B0604030504040204" pitchFamily="34" charset="0"/>
                <a:cs typeface="Tahoma" panose="020B0604030504040204" pitchFamily="34" charset="0"/>
              </a:rPr>
              <a:t>. Other types are adenocarcinoma, neuroendocrine </a:t>
            </a:r>
            <a:r>
              <a:rPr lang="en-US" sz="1300" dirty="0" smtClean="0">
                <a:latin typeface="Tahoma" panose="020B0604030504040204" pitchFamily="34" charset="0"/>
                <a:ea typeface="Tahoma" panose="020B0604030504040204" pitchFamily="34" charset="0"/>
                <a:cs typeface="Tahoma" panose="020B0604030504040204" pitchFamily="34" charset="0"/>
              </a:rPr>
              <a:t>carcinoma, etc</a:t>
            </a:r>
            <a:r>
              <a:rPr lang="en-US" sz="13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Cervical carcinoma used to be a major </a:t>
            </a:r>
            <a:r>
              <a:rPr lang="en-US" sz="1300" dirty="0" smtClean="0">
                <a:latin typeface="Tahoma" panose="020B0604030504040204" pitchFamily="34" charset="0"/>
                <a:ea typeface="Tahoma" panose="020B0604030504040204" pitchFamily="34" charset="0"/>
                <a:cs typeface="Tahoma" panose="020B0604030504040204" pitchFamily="34" charset="0"/>
              </a:rPr>
              <a:t>cause </a:t>
            </a:r>
            <a:r>
              <a:rPr lang="en-US" sz="1300" dirty="0">
                <a:latin typeface="Tahoma" panose="020B0604030504040204" pitchFamily="34" charset="0"/>
                <a:ea typeface="Tahoma" panose="020B0604030504040204" pitchFamily="34" charset="0"/>
                <a:cs typeface="Tahoma" panose="020B0604030504040204" pitchFamily="34" charset="0"/>
              </a:rPr>
              <a:t>of cancer-related death in women. Nowadays there is dramatic improvement in management of this disease because now there is early diagnosis (and therefore early treatment). As a result deaths due to cervical cancer are decreasing.</a:t>
            </a:r>
          </a:p>
          <a:p>
            <a:pPr marL="285750" indent="-285750">
              <a:buFont typeface="Wingdings" charset="2"/>
              <a:buChar char="Ø"/>
            </a:pPr>
            <a:r>
              <a:rPr lang="en-US" sz="1300" dirty="0" smtClean="0">
                <a:latin typeface="Tahoma" panose="020B0604030504040204" pitchFamily="34" charset="0"/>
                <a:ea typeface="Tahoma" panose="020B0604030504040204" pitchFamily="34" charset="0"/>
                <a:cs typeface="Tahoma" panose="020B0604030504040204" pitchFamily="34" charset="0"/>
              </a:rPr>
              <a:t>The </a:t>
            </a:r>
            <a:r>
              <a:rPr lang="en-US" sz="1300" dirty="0">
                <a:latin typeface="Tahoma" panose="020B0604030504040204" pitchFamily="34" charset="0"/>
                <a:ea typeface="Tahoma" panose="020B0604030504040204" pitchFamily="34" charset="0"/>
                <a:cs typeface="Tahoma" panose="020B0604030504040204" pitchFamily="34" charset="0"/>
              </a:rPr>
              <a:t>early diagnosis is due to the use of a screening method/program called </a:t>
            </a:r>
            <a:r>
              <a:rPr lang="en-US" sz="1300" b="1" dirty="0">
                <a:latin typeface="Tahoma" panose="020B0604030504040204" pitchFamily="34" charset="0"/>
                <a:ea typeface="Tahoma" panose="020B0604030504040204" pitchFamily="34" charset="0"/>
                <a:cs typeface="Tahoma" panose="020B0604030504040204" pitchFamily="34" charset="0"/>
              </a:rPr>
              <a:t>PAP screening test.</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The wide use of PAP screening program has lowered the incidence of invasive cancer and deaths by it.</a:t>
            </a:r>
            <a:endParaRPr lang="x-none" sz="13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7B1D3AFB-9F4C-417F-A1C6-57DEADDACB99}"/>
              </a:ext>
            </a:extLst>
          </p:cNvPr>
          <p:cNvSpPr txBox="1"/>
          <p:nvPr/>
        </p:nvSpPr>
        <p:spPr>
          <a:xfrm>
            <a:off x="156749" y="3310853"/>
            <a:ext cx="6582302" cy="2831544"/>
          </a:xfrm>
          <a:prstGeom prst="rect">
            <a:avLst/>
          </a:prstGeom>
          <a:noFill/>
        </p:spPr>
        <p:txBody>
          <a:bodyPr wrap="square" rtlCol="0">
            <a:spAutoFit/>
          </a:bodyPr>
          <a:lstStyle/>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Precancerous lesion of cervical carcinoma: </a:t>
            </a:r>
            <a:endPar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1400" b="1" dirty="0" smtClean="0">
                <a:latin typeface="Tahoma" panose="020B0604030504040204" pitchFamily="34" charset="0"/>
                <a:ea typeface="Tahoma" panose="020B0604030504040204" pitchFamily="34" charset="0"/>
                <a:cs typeface="Tahoma" panose="020B0604030504040204" pitchFamily="34" charset="0"/>
              </a:rPr>
              <a:t>1. Cervical </a:t>
            </a:r>
            <a:r>
              <a:rPr lang="en-US" sz="1400" b="1" dirty="0">
                <a:latin typeface="Tahoma" panose="020B0604030504040204" pitchFamily="34" charset="0"/>
                <a:ea typeface="Tahoma" panose="020B0604030504040204" pitchFamily="34" charset="0"/>
                <a:cs typeface="Tahoma" panose="020B0604030504040204" pitchFamily="34" charset="0"/>
              </a:rPr>
              <a:t>intraepithelial neoplasia (</a:t>
            </a:r>
            <a:r>
              <a:rPr lang="en-US" sz="1400" b="1" dirty="0" smtClean="0">
                <a:latin typeface="Tahoma" panose="020B0604030504040204" pitchFamily="34" charset="0"/>
                <a:ea typeface="Tahoma" panose="020B0604030504040204" pitchFamily="34" charset="0"/>
                <a:cs typeface="Tahoma" panose="020B0604030504040204" pitchFamily="34" charset="0"/>
              </a:rPr>
              <a:t>CIN)</a:t>
            </a:r>
          </a:p>
          <a:p>
            <a:r>
              <a:rPr lang="en-US" sz="1400" b="1" dirty="0" smtClean="0">
                <a:latin typeface="Tahoma" panose="020B0604030504040204" pitchFamily="34" charset="0"/>
                <a:ea typeface="Tahoma" panose="020B0604030504040204" pitchFamily="34" charset="0"/>
                <a:cs typeface="Tahoma" panose="020B0604030504040204" pitchFamily="34" charset="0"/>
              </a:rPr>
              <a:t>2. Or </a:t>
            </a:r>
            <a:r>
              <a:rPr lang="en-US" sz="1400" b="1" dirty="0">
                <a:latin typeface="Tahoma" panose="020B0604030504040204" pitchFamily="34" charset="0"/>
                <a:ea typeface="Tahoma" panose="020B0604030504040204" pitchFamily="34" charset="0"/>
                <a:cs typeface="Tahoma" panose="020B0604030504040204" pitchFamily="34" charset="0"/>
              </a:rPr>
              <a:t>S</a:t>
            </a:r>
            <a:r>
              <a:rPr lang="en-US" sz="1400" b="1" dirty="0" smtClean="0">
                <a:latin typeface="Tahoma" panose="020B0604030504040204" pitchFamily="34" charset="0"/>
                <a:ea typeface="Tahoma" panose="020B0604030504040204" pitchFamily="34" charset="0"/>
                <a:cs typeface="Tahoma" panose="020B0604030504040204" pitchFamily="34" charset="0"/>
              </a:rPr>
              <a:t>quamous </a:t>
            </a:r>
            <a:r>
              <a:rPr lang="en-US" sz="1400" b="1" dirty="0">
                <a:latin typeface="Tahoma" panose="020B0604030504040204" pitchFamily="34" charset="0"/>
                <a:ea typeface="Tahoma" panose="020B0604030504040204" pitchFamily="34" charset="0"/>
                <a:cs typeface="Tahoma" panose="020B0604030504040204" pitchFamily="34" charset="0"/>
              </a:rPr>
              <a:t>intraepithelial lesions (SIL).</a:t>
            </a:r>
          </a:p>
          <a:p>
            <a:pPr marL="285750" indent="-285750">
              <a:buFont typeface="Wingdings" charset="2"/>
              <a:buChar char="Ø"/>
            </a:pPr>
            <a:endParaRPr lang="en-US" sz="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All invasive squamous cell carcinomas arise from non invasive pre-cancerous cervical squamous epithelium called cervical intraepithelial neoplasia (CIN) or squamous intraepithelial lesions (SIL). </a:t>
            </a:r>
          </a:p>
          <a:p>
            <a:pPr marL="285750" indent="-285750">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Note: not all cases of CIN/SIL progress to invasive cancer and some cases of CIN/SIL may spontaneously regress.</a:t>
            </a:r>
          </a:p>
          <a:p>
            <a:pPr marL="285750" indent="-285750">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Cases of high grade CIN/SIL have a higher risk of progression to cancer. High grade CIN/SIL are associated the </a:t>
            </a:r>
            <a:r>
              <a:rPr lang="en-US" sz="1400" b="1" dirty="0">
                <a:latin typeface="Tahoma" panose="020B0604030504040204" pitchFamily="34" charset="0"/>
                <a:ea typeface="Tahoma" panose="020B0604030504040204" pitchFamily="34" charset="0"/>
                <a:cs typeface="Tahoma" panose="020B0604030504040204" pitchFamily="34" charset="0"/>
              </a:rPr>
              <a:t>high-risk HPV serotypes</a:t>
            </a:r>
            <a:r>
              <a:rPr lang="en-US" sz="1400"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Timely detection and diagnosis of CIN/SIL is essential in preventing the development of invasive carcinoma. </a:t>
            </a:r>
          </a:p>
        </p:txBody>
      </p:sp>
      <p:pic>
        <p:nvPicPr>
          <p:cNvPr id="9" name="Picture 1">
            <a:extLst>
              <a:ext uri="{FF2B5EF4-FFF2-40B4-BE49-F238E27FC236}">
                <a16:creationId xmlns:a16="http://schemas.microsoft.com/office/drawing/2014/main" xmlns="" id="{50AAE9FD-995E-4148-A07B-F9BB0BD6C6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0599" y="6592265"/>
            <a:ext cx="2391229" cy="25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6749" y="6960191"/>
            <a:ext cx="3272250" cy="1815882"/>
          </a:xfrm>
          <a:prstGeom prst="rect">
            <a:avLst/>
          </a:prstGeom>
          <a:noFill/>
        </p:spPr>
        <p:txBody>
          <a:bodyPr wrap="square" rtlCol="0">
            <a:spAutoFit/>
          </a:bodyPr>
          <a:lstStyle/>
          <a:p>
            <a:r>
              <a:rPr lang="en-US" sz="1400" dirty="0"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When to use the right terms : </a:t>
            </a:r>
          </a:p>
          <a:p>
            <a:r>
              <a:rPr lang="en-US" sz="1400" dirty="0"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When we use histopathology the term we use is Cervical </a:t>
            </a:r>
            <a:r>
              <a:rPr lang="en-US" sz="1400" dirty="0" err="1"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intraepethelial</a:t>
            </a:r>
            <a:r>
              <a:rPr lang="en-US" sz="1400" dirty="0"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neoplasm , and if the sample is sent to the cytopathology we scrape the cell from the cervix and spread them on the slide and we will be using the term “Squamous intra-</a:t>
            </a:r>
            <a:r>
              <a:rPr lang="en-US" sz="1400" dirty="0" err="1"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epethelial</a:t>
            </a:r>
            <a:r>
              <a:rPr lang="en-US" sz="1400" dirty="0"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lesion” </a:t>
            </a:r>
            <a:endParaRPr lang="en-US" sz="14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9592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BA503B1-376B-494B-B4D5-4EF875199FF9}"/>
              </a:ext>
            </a:extLst>
          </p:cNvPr>
          <p:cNvSpPr txBox="1"/>
          <p:nvPr/>
        </p:nvSpPr>
        <p:spPr>
          <a:xfrm>
            <a:off x="0" y="337508"/>
            <a:ext cx="6945745" cy="2154436"/>
          </a:xfrm>
          <a:prstGeom prst="rect">
            <a:avLst/>
          </a:prstGeom>
          <a:noFill/>
        </p:spPr>
        <p:txBody>
          <a:bodyPr wrap="square" rtlCol="0">
            <a:spAutoFit/>
          </a:bodyPr>
          <a:lstStyle/>
          <a:p>
            <a:pPr marL="285750" indent="-285750">
              <a:buFont typeface="Wingdings" charset="2"/>
              <a:buChar char="Ø"/>
            </a:pP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CIN are precancerous lesions of the cervix.</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Pre-cancer changes can precede the development of invasive cancer by many years.</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Cervical intraepithelial neoplasia (CIN) terminology is used for histological reporting</a:t>
            </a:r>
          </a:p>
          <a:p>
            <a:pPr marL="285750" indent="-285750">
              <a:buFont typeface="Wingdings" charset="2"/>
              <a:buChar char="Ø"/>
            </a:pPr>
            <a:r>
              <a:rPr lang="en-US" sz="1300" dirty="0">
                <a:latin typeface="Tahoma" panose="020B0604030504040204" pitchFamily="34" charset="0"/>
                <a:ea typeface="Tahoma" panose="020B0604030504040204" pitchFamily="34" charset="0"/>
                <a:cs typeface="Tahoma" panose="020B0604030504040204" pitchFamily="34" charset="0"/>
              </a:rPr>
              <a:t>CIN lesions may begin as Low Grade CIN and progress to High Grade CIN, or they might start straight away as High Grade CIN.</a:t>
            </a:r>
          </a:p>
          <a:p>
            <a:pPr marL="285750" indent="-285750">
              <a:buFont typeface="Arial" panose="020B0604020202020204" pitchFamily="34" charset="0"/>
              <a:buChar char="•"/>
            </a:pPr>
            <a:endParaRPr lang="en-US" sz="6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On the basis of histology: </a:t>
            </a:r>
            <a:r>
              <a:rPr lang="en-US" sz="1400" dirty="0">
                <a:latin typeface="Tahoma" panose="020B0604030504040204" pitchFamily="34" charset="0"/>
                <a:ea typeface="Tahoma" panose="020B0604030504040204" pitchFamily="34" charset="0"/>
                <a:cs typeface="Tahoma" panose="020B0604030504040204" pitchFamily="34" charset="0"/>
              </a:rPr>
              <a:t>pre-cancer lesions are graded as follows:</a:t>
            </a:r>
          </a:p>
          <a:p>
            <a:endParaRPr lang="en-US" sz="500" dirty="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CIN I : Mild Dysplasia</a:t>
            </a:r>
          </a:p>
          <a:p>
            <a:pPr marL="800100" lvl="1"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CIN II : Moderate Dysplasia</a:t>
            </a:r>
          </a:p>
          <a:p>
            <a:pPr marL="800100" lvl="1" indent="-342900">
              <a:buFont typeface="+mj-lt"/>
              <a:buAutoNum type="arabicPeriod"/>
            </a:pPr>
            <a:r>
              <a:rPr lang="en-US" sz="1300" dirty="0">
                <a:latin typeface="Tahoma" panose="020B0604030504040204" pitchFamily="34" charset="0"/>
                <a:ea typeface="Tahoma" panose="020B0604030504040204" pitchFamily="34" charset="0"/>
                <a:cs typeface="Tahoma" panose="020B0604030504040204" pitchFamily="34" charset="0"/>
              </a:rPr>
              <a:t>CIN III : Severe Dysplasia and Carcinoma in situ (CIS).</a:t>
            </a:r>
          </a:p>
        </p:txBody>
      </p:sp>
      <p:pic>
        <p:nvPicPr>
          <p:cNvPr id="11" name="Picture 1">
            <a:extLst>
              <a:ext uri="{FF2B5EF4-FFF2-40B4-BE49-F238E27FC236}">
                <a16:creationId xmlns:a16="http://schemas.microsoft.com/office/drawing/2014/main" xmlns="" id="{25A69FC0-83A7-460F-846F-5507842940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874" y="2672065"/>
            <a:ext cx="1609233" cy="26626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xmlns="" id="{AC8DB3CF-2B13-41D3-AECC-9F43B2588BB8}"/>
              </a:ext>
            </a:extLst>
          </p:cNvPr>
          <p:cNvSpPr>
            <a:spLocks noChangeArrowheads="1"/>
          </p:cNvSpPr>
          <p:nvPr/>
        </p:nvSpPr>
        <p:spPr bwMode="auto">
          <a:xfrm>
            <a:off x="492890" y="5428119"/>
            <a:ext cx="105331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00" dirty="0">
                <a:latin typeface="Tahoma" panose="020B0604030504040204" pitchFamily="34" charset="0"/>
                <a:ea typeface="Tahoma" panose="020B0604030504040204" pitchFamily="34" charset="0"/>
                <a:cs typeface="Tahoma" panose="020B0604030504040204" pitchFamily="34" charset="0"/>
              </a:rPr>
              <a:t>Normal</a:t>
            </a:r>
          </a:p>
        </p:txBody>
      </p:sp>
      <p:pic>
        <p:nvPicPr>
          <p:cNvPr id="13" name="Picture 6">
            <a:extLst>
              <a:ext uri="{FF2B5EF4-FFF2-40B4-BE49-F238E27FC236}">
                <a16:creationId xmlns:a16="http://schemas.microsoft.com/office/drawing/2014/main" xmlns="" id="{BEA6C618-C64D-4C6F-A2CA-3099650EDA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436" y="2653047"/>
            <a:ext cx="1677658" cy="26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a:extLst>
              <a:ext uri="{FF2B5EF4-FFF2-40B4-BE49-F238E27FC236}">
                <a16:creationId xmlns:a16="http://schemas.microsoft.com/office/drawing/2014/main" xmlns="" id="{BF5ACD53-BDAE-4666-B242-FCA4438097F1}"/>
              </a:ext>
            </a:extLst>
          </p:cNvPr>
          <p:cNvSpPr>
            <a:spLocks noChangeArrowheads="1"/>
          </p:cNvSpPr>
          <p:nvPr/>
        </p:nvSpPr>
        <p:spPr bwMode="auto">
          <a:xfrm>
            <a:off x="123842" y="5881609"/>
            <a:ext cx="66103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00" b="1" dirty="0">
                <a:latin typeface="Tahoma" panose="020B0604030504040204" pitchFamily="34" charset="0"/>
                <a:ea typeface="Tahoma" panose="020B0604030504040204" pitchFamily="34" charset="0"/>
                <a:cs typeface="Tahoma" panose="020B0604030504040204" pitchFamily="34" charset="0"/>
              </a:rPr>
              <a:t>CIN I = Mild dysplasia </a:t>
            </a:r>
          </a:p>
          <a:p>
            <a:r>
              <a:rPr lang="en-US" altLang="en-US" sz="1300" dirty="0">
                <a:latin typeface="Tahoma" panose="020B0604030504040204" pitchFamily="34" charset="0"/>
                <a:ea typeface="Tahoma" panose="020B0604030504040204" pitchFamily="34" charset="0"/>
                <a:cs typeface="Tahoma" panose="020B0604030504040204" pitchFamily="34" charset="0"/>
              </a:rPr>
              <a:t>with HPV associated koilocytotic atypia. </a:t>
            </a:r>
            <a:r>
              <a:rPr lang="en-US" altLang="en-US" sz="1300" b="1" dirty="0">
                <a:latin typeface="Tahoma" panose="020B0604030504040204" pitchFamily="34" charset="0"/>
                <a:ea typeface="Tahoma" panose="020B0604030504040204" pitchFamily="34" charset="0"/>
                <a:cs typeface="Tahoma" panose="020B0604030504040204" pitchFamily="34" charset="0"/>
              </a:rPr>
              <a:t>Lower 1/3rd </a:t>
            </a:r>
            <a:r>
              <a:rPr lang="en-US" altLang="en-US" sz="1300" dirty="0">
                <a:latin typeface="Tahoma" panose="020B0604030504040204" pitchFamily="34" charset="0"/>
                <a:ea typeface="Tahoma" panose="020B0604030504040204" pitchFamily="34" charset="0"/>
                <a:cs typeface="Tahoma" panose="020B0604030504040204" pitchFamily="34" charset="0"/>
              </a:rPr>
              <a:t>of the epithelium is replaced by pleomorphic cells.</a:t>
            </a:r>
          </a:p>
        </p:txBody>
      </p:sp>
      <p:sp>
        <p:nvSpPr>
          <p:cNvPr id="15" name="Rectangle 3">
            <a:extLst>
              <a:ext uri="{FF2B5EF4-FFF2-40B4-BE49-F238E27FC236}">
                <a16:creationId xmlns:a16="http://schemas.microsoft.com/office/drawing/2014/main" xmlns="" id="{64D9CB90-722C-4549-8C41-4C779C3D6F9C}"/>
              </a:ext>
            </a:extLst>
          </p:cNvPr>
          <p:cNvSpPr>
            <a:spLocks noChangeArrowheads="1"/>
          </p:cNvSpPr>
          <p:nvPr/>
        </p:nvSpPr>
        <p:spPr bwMode="auto">
          <a:xfrm>
            <a:off x="120207" y="6592999"/>
            <a:ext cx="66139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00" b="1" dirty="0">
                <a:latin typeface="Tahoma" panose="020B0604030504040204" pitchFamily="34" charset="0"/>
                <a:ea typeface="Tahoma" panose="020B0604030504040204" pitchFamily="34" charset="0"/>
                <a:cs typeface="Tahoma" panose="020B0604030504040204" pitchFamily="34" charset="0"/>
              </a:rPr>
              <a:t>CIN II = Moderate dysplasia </a:t>
            </a:r>
          </a:p>
          <a:p>
            <a:r>
              <a:rPr lang="en-US" altLang="en-US" sz="1300" dirty="0">
                <a:latin typeface="Tahoma" panose="020B0604030504040204" pitchFamily="34" charset="0"/>
                <a:ea typeface="Tahoma" panose="020B0604030504040204" pitchFamily="34" charset="0"/>
                <a:cs typeface="Tahoma" panose="020B0604030504040204" pitchFamily="34" charset="0"/>
              </a:rPr>
              <a:t>There is progressive atypia in the layers of the epithelium; </a:t>
            </a:r>
            <a:r>
              <a:rPr lang="en-US" altLang="en-US" sz="1300" b="1" dirty="0">
                <a:latin typeface="Tahoma" panose="020B0604030504040204" pitchFamily="34" charset="0"/>
                <a:ea typeface="Tahoma" panose="020B0604030504040204" pitchFamily="34" charset="0"/>
                <a:cs typeface="Tahoma" panose="020B0604030504040204" pitchFamily="34" charset="0"/>
              </a:rPr>
              <a:t>lower 2/3rd </a:t>
            </a:r>
            <a:r>
              <a:rPr lang="en-US" altLang="en-US" sz="1300" dirty="0">
                <a:latin typeface="Tahoma" panose="020B0604030504040204" pitchFamily="34" charset="0"/>
                <a:ea typeface="Tahoma" panose="020B0604030504040204" pitchFamily="34" charset="0"/>
                <a:cs typeface="Tahoma" panose="020B0604030504040204" pitchFamily="34" charset="0"/>
              </a:rPr>
              <a:t>of the epithelium is replaced by pleomorphic cells</a:t>
            </a:r>
          </a:p>
        </p:txBody>
      </p:sp>
      <p:sp>
        <p:nvSpPr>
          <p:cNvPr id="16" name="Rectangle 5">
            <a:extLst>
              <a:ext uri="{FF2B5EF4-FFF2-40B4-BE49-F238E27FC236}">
                <a16:creationId xmlns:a16="http://schemas.microsoft.com/office/drawing/2014/main" xmlns="" id="{6243B406-6763-4606-8B8C-86652C732692}"/>
              </a:ext>
            </a:extLst>
          </p:cNvPr>
          <p:cNvSpPr>
            <a:spLocks noChangeArrowheads="1"/>
          </p:cNvSpPr>
          <p:nvPr/>
        </p:nvSpPr>
        <p:spPr bwMode="auto">
          <a:xfrm>
            <a:off x="120207" y="7304389"/>
            <a:ext cx="66103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00" b="1" dirty="0">
                <a:latin typeface="Tahoma" panose="020B0604030504040204" pitchFamily="34" charset="0"/>
                <a:ea typeface="Tahoma" panose="020B0604030504040204" pitchFamily="34" charset="0"/>
                <a:cs typeface="Tahoma" panose="020B0604030504040204" pitchFamily="34" charset="0"/>
              </a:rPr>
              <a:t>CIN III (CIS) = Severe dysplasia</a:t>
            </a:r>
          </a:p>
          <a:p>
            <a:r>
              <a:rPr lang="en-US" altLang="en-US" sz="1300" dirty="0">
                <a:latin typeface="Tahoma" panose="020B0604030504040204" pitchFamily="34" charset="0"/>
                <a:ea typeface="Tahoma" panose="020B0604030504040204" pitchFamily="34" charset="0"/>
                <a:cs typeface="Tahoma" panose="020B0604030504040204" pitchFamily="34" charset="0"/>
              </a:rPr>
              <a:t>There is </a:t>
            </a:r>
            <a:r>
              <a:rPr lang="en-US" altLang="en-US" sz="1300" b="1" dirty="0">
                <a:latin typeface="Tahoma" panose="020B0604030504040204" pitchFamily="34" charset="0"/>
                <a:ea typeface="Tahoma" panose="020B0604030504040204" pitchFamily="34" charset="0"/>
                <a:cs typeface="Tahoma" panose="020B0604030504040204" pitchFamily="34" charset="0"/>
              </a:rPr>
              <a:t>diffuse</a:t>
            </a:r>
            <a:r>
              <a:rPr lang="en-US" altLang="en-US" sz="1300" dirty="0">
                <a:latin typeface="Tahoma" panose="020B0604030504040204" pitchFamily="34" charset="0"/>
                <a:ea typeface="Tahoma" panose="020B0604030504040204" pitchFamily="34" charset="0"/>
                <a:cs typeface="Tahoma" panose="020B0604030504040204" pitchFamily="34" charset="0"/>
              </a:rPr>
              <a:t> atypia and loss of maturation. All levels of the epithelium are replaced by pleomorphic </a:t>
            </a:r>
            <a:r>
              <a:rPr lang="en-US" altLang="en-US" sz="1300" dirty="0" smtClean="0">
                <a:latin typeface="Tahoma" panose="020B0604030504040204" pitchFamily="34" charset="0"/>
                <a:ea typeface="Tahoma" panose="020B0604030504040204" pitchFamily="34" charset="0"/>
                <a:cs typeface="Tahoma" panose="020B0604030504040204" pitchFamily="34" charset="0"/>
              </a:rPr>
              <a:t>cells </a:t>
            </a:r>
            <a:r>
              <a:rPr lang="en-US" altLang="en-US" sz="1300" dirty="0">
                <a:latin typeface="Tahoma" panose="020B0604030504040204" pitchFamily="34" charset="0"/>
                <a:ea typeface="Tahoma" panose="020B0604030504040204" pitchFamily="34" charset="0"/>
                <a:cs typeface="Tahoma" panose="020B0604030504040204" pitchFamily="34" charset="0"/>
              </a:rPr>
              <a:t>(full thickness</a:t>
            </a:r>
            <a:r>
              <a:rPr lang="en-US" altLang="en-US" sz="1300" dirty="0" smtClean="0">
                <a:latin typeface="Tahoma" panose="020B0604030504040204" pitchFamily="34" charset="0"/>
                <a:ea typeface="Tahoma" panose="020B0604030504040204" pitchFamily="34" charset="0"/>
                <a:cs typeface="Tahoma" panose="020B0604030504040204" pitchFamily="34" charset="0"/>
              </a:rPr>
              <a:t>) </a:t>
            </a:r>
            <a:r>
              <a:rPr lang="en-US" altLang="en-US" sz="13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until here, it is considered as PRECANCEROUS not cancerous! Since the basement membrane is still intact.</a:t>
            </a:r>
            <a:endParaRPr lang="en-US" altLang="en-US" sz="1300"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2">
            <a:extLst>
              <a:ext uri="{FF2B5EF4-FFF2-40B4-BE49-F238E27FC236}">
                <a16:creationId xmlns:a16="http://schemas.microsoft.com/office/drawing/2014/main" xmlns="" id="{A2CDB8D7-404B-45D1-B69B-B2C4F1FAD6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8864" y="2653046"/>
            <a:ext cx="1375291" cy="264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xmlns="" id="{1E69BDCF-8346-4CF6-86C3-824608610D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6875" y="2653046"/>
            <a:ext cx="1677660" cy="266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492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76" y="136404"/>
            <a:ext cx="6586093" cy="9356408"/>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PAP SCREENING TEST: </a:t>
            </a:r>
            <a:r>
              <a:rPr lang="en-US" sz="1500" b="1" dirty="0">
                <a:latin typeface="Tahoma" panose="020B0604030504040204" pitchFamily="34" charset="0"/>
                <a:ea typeface="Tahoma" panose="020B0604030504040204" pitchFamily="34" charset="0"/>
                <a:cs typeface="Tahoma" panose="020B0604030504040204" pitchFamily="34" charset="0"/>
              </a:rPr>
              <a:t>CYTOLOGY SCREENING FOR PRECANCEROUS LESIONS</a:t>
            </a:r>
          </a:p>
          <a:p>
            <a:pPr marL="285750" indent="-285750" defTabSz="685983">
              <a:buFont typeface="Arial" panose="020B0604020202020204" pitchFamily="34" charset="0"/>
              <a:buChar char="•"/>
              <a:defRPr/>
            </a:pPr>
            <a:endParaRPr lang="en-US" altLang="en-US" sz="700" b="1" dirty="0">
              <a:latin typeface="Tahoma" panose="020B0604030504040204" pitchFamily="34" charset="0"/>
              <a:ea typeface="Tahoma" panose="020B0604030504040204" pitchFamily="34" charset="0"/>
              <a:cs typeface="Tahoma" panose="020B0604030504040204" pitchFamily="34" charset="0"/>
            </a:endParaRPr>
          </a:p>
          <a:p>
            <a:pPr marL="285750" indent="-285750" defTabSz="685983">
              <a:buFont typeface="Wingdings" charset="2"/>
              <a:buChar char="Ø"/>
              <a:defRPr/>
            </a:pPr>
            <a:r>
              <a:rPr lang="en-US" altLang="en-US" sz="1300" u="sng" dirty="0">
                <a:latin typeface="Tahoma" panose="020B0604030504040204" pitchFamily="34" charset="0"/>
                <a:ea typeface="Tahoma" panose="020B0604030504040204" pitchFamily="34" charset="0"/>
                <a:cs typeface="Tahoma" panose="020B0604030504040204" pitchFamily="34" charset="0"/>
              </a:rPr>
              <a:t>Cytologic</a:t>
            </a:r>
            <a:r>
              <a:rPr lang="en-US" altLang="en-US" sz="1300" dirty="0">
                <a:latin typeface="Tahoma" panose="020B0604030504040204" pitchFamily="34" charset="0"/>
                <a:ea typeface="Tahoma" panose="020B0604030504040204" pitchFamily="34" charset="0"/>
                <a:cs typeface="Tahoma" panose="020B0604030504040204" pitchFamily="34" charset="0"/>
              </a:rPr>
              <a:t> examination can detect precancerous squamous intraepithelial lesions long before any abnormality can be seen grossly, using the PAP screening test. </a:t>
            </a:r>
          </a:p>
          <a:p>
            <a:pPr marL="285750" indent="-285750" defTabSz="685983">
              <a:buFont typeface="Wingdings" charset="2"/>
              <a:buChar char="Ø"/>
              <a:defRPr/>
            </a:pPr>
            <a:r>
              <a:rPr lang="en-US" altLang="en-US" sz="1300" dirty="0">
                <a:latin typeface="Tahoma" panose="020B0604030504040204" pitchFamily="34" charset="0"/>
                <a:ea typeface="Tahoma" panose="020B0604030504040204" pitchFamily="34" charset="0"/>
                <a:cs typeface="Tahoma" panose="020B0604030504040204" pitchFamily="34" charset="0"/>
              </a:rPr>
              <a:t>PAP test is the </a:t>
            </a:r>
            <a:r>
              <a:rPr lang="en-US" altLang="en-US" sz="1300" dirty="0" err="1">
                <a:latin typeface="Tahoma" panose="020B0604030504040204" pitchFamily="34" charset="0"/>
                <a:ea typeface="Tahoma" panose="020B0604030504040204" pitchFamily="34" charset="0"/>
                <a:cs typeface="Tahoma" panose="020B0604030504040204" pitchFamily="34" charset="0"/>
              </a:rPr>
              <a:t>cytologic</a:t>
            </a:r>
            <a:r>
              <a:rPr lang="en-US" altLang="en-US" sz="1300" dirty="0">
                <a:latin typeface="Tahoma" panose="020B0604030504040204" pitchFamily="34" charset="0"/>
                <a:ea typeface="Tahoma" panose="020B0604030504040204" pitchFamily="34" charset="0"/>
                <a:cs typeface="Tahoma" panose="020B0604030504040204" pitchFamily="34" charset="0"/>
              </a:rPr>
              <a:t> examination of the cells of cervix. </a:t>
            </a:r>
          </a:p>
          <a:p>
            <a:pPr marL="285750" indent="-285750" defTabSz="685983">
              <a:buFont typeface="Wingdings" charset="2"/>
              <a:buChar char="Ø"/>
              <a:defRPr/>
            </a:pPr>
            <a:r>
              <a:rPr lang="en-US" altLang="en-US" sz="1300" dirty="0" smtClean="0">
                <a:latin typeface="Tahoma" panose="020B0604030504040204" pitchFamily="34" charset="0"/>
                <a:ea typeface="Tahoma" panose="020B0604030504040204" pitchFamily="34" charset="0"/>
                <a:cs typeface="Tahoma" panose="020B0604030504040204" pitchFamily="34" charset="0"/>
              </a:rPr>
              <a:t>Cervix </a:t>
            </a:r>
            <a:r>
              <a:rPr lang="en-US" altLang="en-US" sz="1300" dirty="0">
                <a:latin typeface="Tahoma" panose="020B0604030504040204" pitchFamily="34" charset="0"/>
                <a:ea typeface="Tahoma" panose="020B0604030504040204" pitchFamily="34" charset="0"/>
                <a:cs typeface="Tahoma" panose="020B0604030504040204" pitchFamily="34" charset="0"/>
              </a:rPr>
              <a:t>is examined and the cells lining the cervical wall at the sharp </a:t>
            </a:r>
            <a:r>
              <a:rPr lang="en-US" altLang="en-US" sz="1300" b="1" dirty="0">
                <a:latin typeface="Tahoma" panose="020B0604030504040204" pitchFamily="34" charset="0"/>
                <a:ea typeface="Tahoma" panose="020B0604030504040204" pitchFamily="34" charset="0"/>
                <a:cs typeface="Tahoma" panose="020B0604030504040204" pitchFamily="34" charset="0"/>
              </a:rPr>
              <a:t>transformation zone </a:t>
            </a:r>
            <a:r>
              <a:rPr lang="en-US" altLang="en-US" sz="1300" dirty="0">
                <a:latin typeface="Tahoma" panose="020B0604030504040204" pitchFamily="34" charset="0"/>
                <a:ea typeface="Tahoma" panose="020B0604030504040204" pitchFamily="34" charset="0"/>
                <a:cs typeface="Tahoma" panose="020B0604030504040204" pitchFamily="34" charset="0"/>
              </a:rPr>
              <a:t>(site of epithelial changing between columnar and squamous) sampled with a spatula and then transferred onto a slide, processed, stained </a:t>
            </a:r>
            <a:r>
              <a:rPr lang="en-US" altLang="en-US" sz="1300" dirty="0" smtClean="0">
                <a:solidFill>
                  <a:srgbClr val="C00000"/>
                </a:solidFill>
                <a:latin typeface="Tahoma" panose="020B0604030504040204" pitchFamily="34" charset="0"/>
                <a:ea typeface="Tahoma" panose="020B0604030504040204" pitchFamily="34" charset="0"/>
                <a:cs typeface="Tahoma" panose="020B0604030504040204" pitchFamily="34" charset="0"/>
              </a:rPr>
              <a:t>(with </a:t>
            </a:r>
            <a:r>
              <a:rPr lang="en-US" altLang="en-US" sz="13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Papanicolaou</a:t>
            </a:r>
            <a:r>
              <a:rPr lang="en-US" altLang="en-US" sz="13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stain) </a:t>
            </a:r>
            <a:r>
              <a:rPr lang="en-US" altLang="en-US" sz="1300" dirty="0">
                <a:latin typeface="Tahoma" panose="020B0604030504040204" pitchFamily="34" charset="0"/>
                <a:ea typeface="Tahoma" panose="020B0604030504040204" pitchFamily="34" charset="0"/>
                <a:cs typeface="Tahoma" panose="020B0604030504040204" pitchFamily="34" charset="0"/>
              </a:rPr>
              <a:t>and then examined under a light microscope to look for squamous intraepithelial lesions (SIL) and a diagnosis is made. </a:t>
            </a:r>
          </a:p>
          <a:p>
            <a:pPr marL="285750" indent="-285750" defTabSz="685983">
              <a:buFont typeface="Wingdings" charset="2"/>
              <a:buChar char="Ø"/>
              <a:defRPr/>
            </a:pPr>
            <a:r>
              <a:rPr lang="en-US" altLang="en-US" sz="1300" dirty="0">
                <a:latin typeface="Tahoma" panose="020B0604030504040204" pitchFamily="34" charset="0"/>
                <a:ea typeface="Tahoma" panose="020B0604030504040204" pitchFamily="34" charset="0"/>
                <a:cs typeface="Tahoma" panose="020B0604030504040204" pitchFamily="34" charset="0"/>
              </a:rPr>
              <a:t>This screening for pre-cancer should be done on all women usually from age of 21 years and onwards.</a:t>
            </a:r>
          </a:p>
          <a:p>
            <a:endParaRPr lang="en-US" sz="700" b="1" dirty="0"/>
          </a:p>
          <a:p>
            <a:pPr marL="285750" indent="-285750" defTabSz="685983">
              <a:buFont typeface="Wingdings" charset="2"/>
              <a:buChar char="Ø"/>
              <a:defRPr/>
            </a:pPr>
            <a:r>
              <a:rPr lang="en-US" sz="1300" dirty="0">
                <a:latin typeface="Tahoma" panose="020B0604030504040204" pitchFamily="34" charset="0"/>
                <a:ea typeface="Tahoma" panose="020B0604030504040204" pitchFamily="34" charset="0"/>
                <a:cs typeface="Tahoma" panose="020B0604030504040204" pitchFamily="34" charset="0"/>
              </a:rPr>
              <a:t>The terminology used in Pap smears is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squamous intraepithelial lesions (SIL).</a:t>
            </a: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defTabSz="685983">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defTabSz="685983">
              <a:buFont typeface="Courier New" panose="02070309020205020404" pitchFamily="49" charset="0"/>
              <a:buChar char="o"/>
              <a:defRPr/>
            </a:pPr>
            <a:r>
              <a:rPr lang="en-US" sz="1300" dirty="0">
                <a:latin typeface="Tahoma" panose="020B0604030504040204" pitchFamily="34" charset="0"/>
                <a:ea typeface="Tahoma" panose="020B0604030504040204" pitchFamily="34" charset="0"/>
                <a:cs typeface="Tahoma" panose="020B0604030504040204" pitchFamily="34" charset="0"/>
              </a:rPr>
              <a:t>About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1 to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5</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of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low</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Grade </a:t>
            </a:r>
            <a:r>
              <a:rPr lang="en-US" sz="1300" dirty="0">
                <a:latin typeface="Tahoma" panose="020B0604030504040204" pitchFamily="34" charset="0"/>
                <a:ea typeface="Tahoma" panose="020B0604030504040204" pitchFamily="34" charset="0"/>
                <a:cs typeface="Tahoma" panose="020B0604030504040204" pitchFamily="34" charset="0"/>
              </a:rPr>
              <a:t>SIL become invasive squamous cell carcinomas</a:t>
            </a:r>
          </a:p>
          <a:p>
            <a:pPr marL="285750" indent="-285750" defTabSz="685983">
              <a:buFont typeface="Courier New" panose="02070309020205020404" pitchFamily="49" charset="0"/>
              <a:buChar char="o"/>
              <a:defRPr/>
            </a:pPr>
            <a:r>
              <a:rPr lang="en-US" sz="1300" dirty="0">
                <a:latin typeface="Tahoma" panose="020B0604030504040204" pitchFamily="34" charset="0"/>
                <a:ea typeface="Tahoma" panose="020B0604030504040204" pitchFamily="34" charset="0"/>
                <a:cs typeface="Tahoma" panose="020B0604030504040204" pitchFamily="34" charset="0"/>
              </a:rPr>
              <a:t>About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6 to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74</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of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high</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Grade </a:t>
            </a:r>
            <a:r>
              <a:rPr lang="en-US" sz="1300" dirty="0">
                <a:latin typeface="Tahoma" panose="020B0604030504040204" pitchFamily="34" charset="0"/>
                <a:ea typeface="Tahoma" panose="020B0604030504040204" pitchFamily="34" charset="0"/>
                <a:cs typeface="Tahoma" panose="020B0604030504040204" pitchFamily="34" charset="0"/>
              </a:rPr>
              <a:t>SIL become invasive squamous cell carcinomas</a:t>
            </a:r>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n-US" sz="1600" dirty="0"/>
              <a:t> </a:t>
            </a:r>
          </a:p>
        </p:txBody>
      </p:sp>
      <p:graphicFrame>
        <p:nvGraphicFramePr>
          <p:cNvPr id="4" name="Diagram 3"/>
          <p:cNvGraphicFramePr/>
          <p:nvPr>
            <p:extLst>
              <p:ext uri="{D42A27DB-BD31-4B8C-83A1-F6EECF244321}">
                <p14:modId xmlns:p14="http://schemas.microsoft.com/office/powerpoint/2010/main" val="1488975141"/>
              </p:ext>
            </p:extLst>
          </p:nvPr>
        </p:nvGraphicFramePr>
        <p:xfrm>
          <a:off x="95443" y="2947328"/>
          <a:ext cx="6465062" cy="186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Stages of Dysplasia/Dyskaryos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811" y="5355967"/>
            <a:ext cx="5253074" cy="327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2885" y="136404"/>
            <a:ext cx="794084" cy="331530"/>
          </a:xfrm>
          <a:prstGeom prst="rect">
            <a:avLst/>
          </a:prstGeom>
        </p:spPr>
      </p:pic>
    </p:spTree>
    <p:extLst>
      <p:ext uri="{BB962C8B-B14F-4D97-AF65-F5344CB8AC3E}">
        <p14:creationId xmlns:p14="http://schemas.microsoft.com/office/powerpoint/2010/main" val="599983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01871-022-f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451" y="221854"/>
            <a:ext cx="3421742" cy="25900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1060" y="2811934"/>
            <a:ext cx="2075024" cy="307777"/>
          </a:xfrm>
          <a:prstGeom prst="rect">
            <a:avLst/>
          </a:prstGeom>
          <a:noFill/>
        </p:spPr>
        <p:txBody>
          <a:bodyPr wrap="square" rtlCol="0">
            <a:spAutoFit/>
          </a:bodyPr>
          <a:lstStyle/>
          <a:p>
            <a:r>
              <a:rPr lang="en-US" altLang="en-US" sz="1400" b="1" dirty="0">
                <a:latin typeface="Tahoma" panose="020B0604030504040204" pitchFamily="34" charset="0"/>
                <a:ea typeface="Tahoma" panose="020B0604030504040204" pitchFamily="34" charset="0"/>
                <a:cs typeface="Tahoma" panose="020B0604030504040204" pitchFamily="34" charset="0"/>
              </a:rPr>
              <a:t>Papanicolaou smear</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74171" y="215041"/>
            <a:ext cx="2895600" cy="2693045"/>
          </a:xfrm>
          <a:prstGeom prst="rect">
            <a:avLst/>
          </a:prstGeom>
          <a:solidFill>
            <a:schemeClr val="accent6">
              <a:lumMod val="20000"/>
              <a:lumOff val="80000"/>
            </a:schemeClr>
          </a:solidFill>
        </p:spPr>
        <p:txBody>
          <a:bodyPr wrap="square" rtlCol="0">
            <a:spAutoFit/>
          </a:bodyPr>
          <a:lstStyle/>
          <a:p>
            <a:r>
              <a:rPr lang="en-US" altLang="en-US" sz="1300" dirty="0">
                <a:latin typeface="Tahoma" panose="020B0604030504040204" pitchFamily="34" charset="0"/>
                <a:ea typeface="Tahoma" panose="020B0604030504040204" pitchFamily="34" charset="0"/>
                <a:cs typeface="Tahoma" panose="020B0604030504040204" pitchFamily="34" charset="0"/>
              </a:rPr>
              <a:t>A: Normal exfoliated superficial squamous epithelial cells. </a:t>
            </a:r>
          </a:p>
          <a:p>
            <a:pPr algn="just"/>
            <a:r>
              <a:rPr lang="en-US" altLang="en-US" sz="1300" dirty="0">
                <a:latin typeface="Tahoma" panose="020B0604030504040204" pitchFamily="34" charset="0"/>
                <a:ea typeface="Tahoma" panose="020B0604030504040204" pitchFamily="34" charset="0"/>
                <a:cs typeface="Tahoma" panose="020B0604030504040204" pitchFamily="34" charset="0"/>
              </a:rPr>
              <a:t>B: CIN I/ low grade SIL  </a:t>
            </a:r>
          </a:p>
          <a:p>
            <a:pPr algn="just"/>
            <a:r>
              <a:rPr lang="en-US" altLang="en-US" sz="1300" dirty="0">
                <a:latin typeface="Tahoma" panose="020B0604030504040204" pitchFamily="34" charset="0"/>
                <a:ea typeface="Tahoma" panose="020B0604030504040204" pitchFamily="34" charset="0"/>
                <a:cs typeface="Tahoma" panose="020B0604030504040204" pitchFamily="34" charset="0"/>
              </a:rPr>
              <a:t>C: CIN II/ high grade SIL.</a:t>
            </a:r>
          </a:p>
          <a:p>
            <a:pPr algn="just"/>
            <a:r>
              <a:rPr lang="en-US" altLang="en-US" sz="1300" dirty="0">
                <a:latin typeface="Tahoma" panose="020B0604030504040204" pitchFamily="34" charset="0"/>
                <a:ea typeface="Tahoma" panose="020B0604030504040204" pitchFamily="34" charset="0"/>
                <a:cs typeface="Tahoma" panose="020B0604030504040204" pitchFamily="34" charset="0"/>
              </a:rPr>
              <a:t>D: CIN III/ high grade SIL. </a:t>
            </a:r>
          </a:p>
          <a:p>
            <a:r>
              <a:rPr lang="en-US" altLang="en-US" sz="1300" dirty="0">
                <a:latin typeface="Tahoma" panose="020B0604030504040204" pitchFamily="34" charset="0"/>
                <a:ea typeface="Tahoma" panose="020B0604030504040204" pitchFamily="34" charset="0"/>
                <a:cs typeface="Tahoma" panose="020B0604030504040204" pitchFamily="34" charset="0"/>
              </a:rPr>
              <a:t>Note the </a:t>
            </a:r>
            <a:r>
              <a:rPr lang="en-US" alt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reduction in cytoplasm</a:t>
            </a:r>
            <a:r>
              <a:rPr lang="en-US" alt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300" dirty="0">
                <a:latin typeface="Tahoma" panose="020B0604030504040204" pitchFamily="34" charset="0"/>
                <a:ea typeface="Tahoma" panose="020B0604030504040204" pitchFamily="34" charset="0"/>
                <a:cs typeface="Tahoma" panose="020B0604030504040204" pitchFamily="34" charset="0"/>
              </a:rPr>
              <a:t>and </a:t>
            </a:r>
            <a:r>
              <a:rPr lang="en-US" alt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the increase in the nucleus to cytoplasm ratio, </a:t>
            </a:r>
            <a:r>
              <a:rPr lang="en-US" altLang="en-US" sz="1300" dirty="0">
                <a:latin typeface="Tahoma" panose="020B0604030504040204" pitchFamily="34" charset="0"/>
                <a:ea typeface="Tahoma" panose="020B0604030504040204" pitchFamily="34" charset="0"/>
                <a:cs typeface="Tahoma" panose="020B0604030504040204" pitchFamily="34" charset="0"/>
              </a:rPr>
              <a:t>which occurs as the grade of the lesion increases. This reflects the progressive loss of cellular differentiation on the surface of the lesions from which these cells are exfoliated.</a:t>
            </a:r>
          </a:p>
        </p:txBody>
      </p:sp>
      <p:sp>
        <p:nvSpPr>
          <p:cNvPr id="7" name="TextBox 6"/>
          <p:cNvSpPr txBox="1"/>
          <p:nvPr/>
        </p:nvSpPr>
        <p:spPr>
          <a:xfrm>
            <a:off x="174171" y="3311549"/>
            <a:ext cx="6683829" cy="4985980"/>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Risk Factors and causes for CIN/ SIL and cervical carcinoma :</a:t>
            </a:r>
          </a:p>
          <a:p>
            <a:endParaRPr lang="en-US" sz="700" dirty="0">
              <a:latin typeface="Tahoma" panose="020B0604030504040204" pitchFamily="34" charset="0"/>
              <a:ea typeface="Tahoma" panose="020B0604030504040204" pitchFamily="34" charset="0"/>
              <a:cs typeface="Tahoma" panose="020B0604030504040204" pitchFamily="34" charset="0"/>
            </a:endParaRPr>
          </a:p>
          <a:p>
            <a:pPr defTabSz="685983">
              <a:defRPr/>
            </a:pPr>
            <a:r>
              <a:rPr lang="en-US" sz="1400" dirty="0">
                <a:latin typeface="Tahoma" panose="020B0604030504040204" pitchFamily="34" charset="0"/>
                <a:ea typeface="Tahoma" panose="020B0604030504040204" pitchFamily="34" charset="0"/>
                <a:cs typeface="Tahoma" panose="020B0604030504040204" pitchFamily="34" charset="0"/>
              </a:rPr>
              <a:t>Risk </a:t>
            </a:r>
            <a:r>
              <a:rPr lang="en-US" sz="1400" dirty="0" smtClean="0">
                <a:latin typeface="Tahoma" panose="020B0604030504040204" pitchFamily="34" charset="0"/>
                <a:ea typeface="Tahoma" panose="020B0604030504040204" pitchFamily="34" charset="0"/>
                <a:cs typeface="Tahoma" panose="020B0604030504040204" pitchFamily="34" charset="0"/>
              </a:rPr>
              <a:t>Factors:</a:t>
            </a:r>
            <a:endParaRPr lang="en-US" sz="14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Early age at first </a:t>
            </a:r>
            <a:r>
              <a:rPr lang="en-US" sz="1300" dirty="0" smtClean="0">
                <a:latin typeface="Tahoma" panose="020B0604030504040204" pitchFamily="34" charset="0"/>
                <a:ea typeface="Tahoma" panose="020B0604030504040204" pitchFamily="34" charset="0"/>
                <a:cs typeface="Tahoma" panose="020B0604030504040204" pitchFamily="34" charset="0"/>
              </a:rPr>
              <a:t>intercourse.</a:t>
            </a: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Multiple sexual </a:t>
            </a:r>
            <a:r>
              <a:rPr lang="en-US" sz="1300" dirty="0" smtClean="0">
                <a:latin typeface="Tahoma" panose="020B0604030504040204" pitchFamily="34" charset="0"/>
                <a:ea typeface="Tahoma" panose="020B0604030504040204" pitchFamily="34" charset="0"/>
                <a:cs typeface="Tahoma" panose="020B0604030504040204" pitchFamily="34" charset="0"/>
              </a:rPr>
              <a:t>partners.</a:t>
            </a: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A male partner with multiple previous sexual </a:t>
            </a:r>
            <a:r>
              <a:rPr lang="en-US" sz="1300" dirty="0" smtClean="0">
                <a:latin typeface="Tahoma" panose="020B0604030504040204" pitchFamily="34" charset="0"/>
                <a:ea typeface="Tahoma" panose="020B0604030504040204" pitchFamily="34" charset="0"/>
                <a:cs typeface="Tahoma" panose="020B0604030504040204" pitchFamily="34" charset="0"/>
              </a:rPr>
              <a:t>partners.</a:t>
            </a: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Persistent infection by high risk </a:t>
            </a:r>
            <a:r>
              <a:rPr lang="en-US" sz="1300" dirty="0" smtClean="0">
                <a:latin typeface="Tahoma" panose="020B0604030504040204" pitchFamily="34" charset="0"/>
                <a:ea typeface="Tahoma" panose="020B0604030504040204" pitchFamily="34" charset="0"/>
                <a:cs typeface="Tahoma" panose="020B0604030504040204" pitchFamily="34" charset="0"/>
              </a:rPr>
              <a:t>papillomaviruses.</a:t>
            </a: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Other risk factors: low socioeconomic </a:t>
            </a:r>
            <a:r>
              <a:rPr lang="en-US" sz="1300" dirty="0" smtClean="0">
                <a:latin typeface="Tahoma" panose="020B0604030504040204" pitchFamily="34" charset="0"/>
                <a:ea typeface="Tahoma" panose="020B0604030504040204" pitchFamily="34" charset="0"/>
                <a:cs typeface="Tahoma" panose="020B0604030504040204" pitchFamily="34" charset="0"/>
              </a:rPr>
              <a:t>groups.</a:t>
            </a:r>
            <a:endParaRPr lang="en-US" sz="13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R</a:t>
            </a:r>
            <a:r>
              <a:rPr lang="en-US" sz="1300" dirty="0" smtClean="0">
                <a:latin typeface="Tahoma" panose="020B0604030504040204" pitchFamily="34" charset="0"/>
                <a:ea typeface="Tahoma" panose="020B0604030504040204" pitchFamily="34" charset="0"/>
                <a:cs typeface="Tahoma" panose="020B0604030504040204" pitchFamily="34" charset="0"/>
              </a:rPr>
              <a:t>are </a:t>
            </a:r>
            <a:r>
              <a:rPr lang="en-US" sz="1300" dirty="0">
                <a:latin typeface="Tahoma" panose="020B0604030504040204" pitchFamily="34" charset="0"/>
                <a:ea typeface="Tahoma" panose="020B0604030504040204" pitchFamily="34" charset="0"/>
                <a:cs typeface="Tahoma" panose="020B0604030504040204" pitchFamily="34" charset="0"/>
              </a:rPr>
              <a:t>among virgins and multiple pregnancies.</a:t>
            </a:r>
          </a:p>
          <a:p>
            <a:pPr defTabSz="685983">
              <a:defRPr/>
            </a:pPr>
            <a:endParaRPr lang="en-US" sz="700" dirty="0">
              <a:latin typeface="Tahoma" panose="020B0604030504040204" pitchFamily="34" charset="0"/>
              <a:ea typeface="Tahoma" panose="020B0604030504040204" pitchFamily="34" charset="0"/>
              <a:cs typeface="Tahoma" panose="020B0604030504040204" pitchFamily="34" charset="0"/>
            </a:endParaRPr>
          </a:p>
          <a:p>
            <a:pPr defTabSz="685983">
              <a:defRPr/>
            </a:pPr>
            <a:r>
              <a:rPr lang="en-US" sz="1400" dirty="0">
                <a:latin typeface="Tahoma" panose="020B0604030504040204" pitchFamily="34" charset="0"/>
                <a:ea typeface="Tahoma" panose="020B0604030504040204" pitchFamily="34" charset="0"/>
                <a:cs typeface="Tahoma" panose="020B0604030504040204" pitchFamily="34" charset="0"/>
              </a:rPr>
              <a:t>Cause :</a:t>
            </a:r>
          </a:p>
          <a:p>
            <a:pPr defTabSz="685983">
              <a:defRPr/>
            </a:pPr>
            <a:endParaRPr lang="en-US" sz="600" dirty="0">
              <a:latin typeface="Tahoma" panose="020B0604030504040204" pitchFamily="34" charset="0"/>
              <a:ea typeface="Tahoma" panose="020B0604030504040204" pitchFamily="34" charset="0"/>
              <a:cs typeface="Tahoma" panose="020B0604030504040204" pitchFamily="34" charset="0"/>
            </a:endParaRP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The</a:t>
            </a:r>
            <a:r>
              <a:rPr lang="en-US" sz="13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HPV virus</a:t>
            </a:r>
            <a:r>
              <a:rPr lang="en-US" sz="1300" dirty="0">
                <a:latin typeface="Tahoma" panose="020B0604030504040204" pitchFamily="34" charset="0"/>
                <a:ea typeface="Tahoma" panose="020B0604030504040204" pitchFamily="34" charset="0"/>
                <a:cs typeface="Tahoma" panose="020B0604030504040204" pitchFamily="34" charset="0"/>
              </a:rPr>
              <a:t>. The HPV is the number </a:t>
            </a:r>
            <a:r>
              <a:rPr lang="en-US" sz="1300" u="sng" dirty="0">
                <a:latin typeface="Tahoma" panose="020B0604030504040204" pitchFamily="34" charset="0"/>
                <a:ea typeface="Tahoma" panose="020B0604030504040204" pitchFamily="34" charset="0"/>
                <a:cs typeface="Tahoma" panose="020B0604030504040204" pitchFamily="34" charset="0"/>
              </a:rPr>
              <a:t>one</a:t>
            </a:r>
            <a:r>
              <a:rPr lang="en-US" sz="1300" dirty="0">
                <a:latin typeface="Tahoma" panose="020B0604030504040204" pitchFamily="34" charset="0"/>
                <a:ea typeface="Tahoma" panose="020B0604030504040204" pitchFamily="34" charset="0"/>
                <a:cs typeface="Tahoma" panose="020B0604030504040204" pitchFamily="34" charset="0"/>
              </a:rPr>
              <a:t> cause for abnormal cells of the cervix.</a:t>
            </a: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HPV is a skin virus, which results in warts, common warts ,flat warts, genital warts (</a:t>
            </a:r>
            <a:r>
              <a:rPr lang="en-US" sz="1300" dirty="0" err="1">
                <a:latin typeface="Tahoma" panose="020B0604030504040204" pitchFamily="34" charset="0"/>
                <a:ea typeface="Tahoma" panose="020B0604030504040204" pitchFamily="34" charset="0"/>
                <a:cs typeface="Tahoma" panose="020B0604030504040204" pitchFamily="34" charset="0"/>
              </a:rPr>
              <a:t>condylomas</a:t>
            </a:r>
            <a:r>
              <a:rPr lang="en-US" sz="1300" dirty="0">
                <a:latin typeface="Tahoma" panose="020B0604030504040204" pitchFamily="34" charset="0"/>
                <a:ea typeface="Tahoma" panose="020B0604030504040204" pitchFamily="34" charset="0"/>
                <a:cs typeface="Tahoma" panose="020B0604030504040204" pitchFamily="34" charset="0"/>
              </a:rPr>
              <a:t>), planter warts, and precancerous lesions.</a:t>
            </a: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HPV can be detected in 85 -90 % of pre-cancer lesions.</a:t>
            </a: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High risk types HPV : 16, 18, 31, 33, 35, 39, 45, 52, 56, 58, and 59.</a:t>
            </a:r>
          </a:p>
          <a:p>
            <a:pPr marL="342900" indent="-342900" defTabSz="685983">
              <a:buFont typeface="+mj-lt"/>
              <a:buAutoNum type="arabicPeriod"/>
              <a:defRPr/>
            </a:pPr>
            <a:r>
              <a:rPr lang="en-US" sz="1300" dirty="0">
                <a:latin typeface="Tahoma" panose="020B0604030504040204" pitchFamily="34" charset="0"/>
                <a:ea typeface="Tahoma" panose="020B0604030504040204" pitchFamily="34" charset="0"/>
                <a:cs typeface="Tahoma" panose="020B0604030504040204" pitchFamily="34" charset="0"/>
              </a:rPr>
              <a:t>Low risk types HPV :6, 11, 42, 44 . These types result in </a:t>
            </a:r>
            <a:r>
              <a:rPr lang="en-US" sz="1300" dirty="0" err="1">
                <a:latin typeface="Tahoma" panose="020B0604030504040204" pitchFamily="34" charset="0"/>
                <a:ea typeface="Tahoma" panose="020B0604030504040204" pitchFamily="34" charset="0"/>
                <a:cs typeface="Tahoma" panose="020B0604030504040204" pitchFamily="34" charset="0"/>
              </a:rPr>
              <a:t>condylomas</a:t>
            </a:r>
            <a:r>
              <a:rPr lang="en-US" sz="1300" dirty="0" smtClean="0">
                <a:latin typeface="Tahoma" panose="020B0604030504040204" pitchFamily="34" charset="0"/>
                <a:ea typeface="Tahoma" panose="020B0604030504040204" pitchFamily="34" charset="0"/>
                <a:cs typeface="Tahoma" panose="020B0604030504040204" pitchFamily="34" charset="0"/>
              </a:rPr>
              <a:t>.</a:t>
            </a:r>
          </a:p>
          <a:p>
            <a:pPr defTabSz="685983">
              <a:defRPr/>
            </a:pPr>
            <a:endParaRPr lang="en-US" sz="1400" b="1" dirty="0"/>
          </a:p>
          <a:p>
            <a:pPr defTabSz="685983">
              <a:defRPr/>
            </a:pPr>
            <a:r>
              <a:rPr lang="en-US" sz="1400" dirty="0">
                <a:latin typeface="Tahoma" panose="020B0604030504040204" pitchFamily="34" charset="0"/>
                <a:ea typeface="Tahoma" panose="020B0604030504040204" pitchFamily="34" charset="0"/>
                <a:cs typeface="Tahoma" panose="020B0604030504040204" pitchFamily="34" charset="0"/>
              </a:rPr>
              <a:t>Treatment :</a:t>
            </a:r>
          </a:p>
          <a:p>
            <a:pPr defTabSz="685983">
              <a:defRPr/>
            </a:pPr>
            <a:r>
              <a:rPr lang="en-US" sz="1300" dirty="0">
                <a:latin typeface="Tahoma" panose="020B0604030504040204" pitchFamily="34" charset="0"/>
                <a:ea typeface="Tahoma" panose="020B0604030504040204" pitchFamily="34" charset="0"/>
                <a:cs typeface="Tahoma" panose="020B0604030504040204" pitchFamily="34" charset="0"/>
              </a:rPr>
              <a:t>Laser or cone biopsy is the most effective method of managing patients with High grade SIL in cancer prevention</a:t>
            </a:r>
          </a:p>
          <a:p>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1505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TotalTime>
  <Words>3474</Words>
  <Application>Microsoft Macintosh PowerPoint</Application>
  <PresentationFormat>On-screen Show (4:3)</PresentationFormat>
  <Paragraphs>378</Paragraphs>
  <Slides>17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Calibri Light</vt:lpstr>
      <vt:lpstr>Century Schoolbook</vt:lpstr>
      <vt:lpstr>Courier New</vt:lpstr>
      <vt:lpstr>Tahoma</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dc:creator>
  <cp:lastModifiedBy>Haneen Alsubki</cp:lastModifiedBy>
  <cp:revision>199</cp:revision>
  <dcterms:created xsi:type="dcterms:W3CDTF">2018-01-23T10:16:13Z</dcterms:created>
  <dcterms:modified xsi:type="dcterms:W3CDTF">2018-04-09T03:56:28Z</dcterms:modified>
</cp:coreProperties>
</file>