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6" r:id="rId2"/>
    <p:sldId id="262" r:id="rId3"/>
    <p:sldId id="263" r:id="rId4"/>
    <p:sldId id="264" r:id="rId5"/>
    <p:sldId id="265" r:id="rId6"/>
    <p:sldId id="266" r:id="rId7"/>
    <p:sldId id="267" r:id="rId8"/>
    <p:sldId id="268" r:id="rId9"/>
    <p:sldId id="269" r:id="rId10"/>
    <p:sldId id="270" r:id="rId11"/>
    <p:sldId id="271" r:id="rId12"/>
    <p:sldId id="273" r:id="rId13"/>
    <p:sldId id="274" r:id="rId14"/>
    <p:sldId id="275" r:id="rId15"/>
    <p:sldId id="276" r:id="rId16"/>
    <p:sldId id="277" r:id="rId17"/>
    <p:sldId id="279" r:id="rId18"/>
    <p:sldId id="280" r:id="rId19"/>
    <p:sldId id="281" r:id="rId20"/>
    <p:sldId id="261" r:id="rId21"/>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عبدالملك" initials="عبدالملك" lastIdx="6" clrIdx="0">
    <p:extLst/>
  </p:cmAuthor>
  <p:cmAuthor id="2" name="طلال" initials="طلال" lastIdx="2"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923C"/>
    <a:srgbClr val="759239"/>
    <a:srgbClr val="F9BFF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35"/>
    <p:restoredTop sz="94732"/>
  </p:normalViewPr>
  <p:slideViewPr>
    <p:cSldViewPr snapToGrid="0" snapToObjects="1">
      <p:cViewPr varScale="1">
        <p:scale>
          <a:sx n="49" d="100"/>
          <a:sy n="49" d="100"/>
        </p:scale>
        <p:origin x="2188" y="60"/>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Date Placeholder 2"/>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7CBFD0BE-6986-46C7-8226-715213159A86}" type="datetimeFigureOut">
              <a:rPr lang="ar-SA" smtClean="0"/>
              <a:t>29/07/39</a:t>
            </a:fld>
            <a:endParaRPr lang="ar-SA"/>
          </a:p>
        </p:txBody>
      </p:sp>
      <p:sp>
        <p:nvSpPr>
          <p:cNvPr id="4" name="Footer Placeholder 3"/>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5" name="Slide Number Placeholder 4"/>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C63E832E-C855-41F0-8630-14DBDDD1739E}" type="slidenum">
              <a:rPr lang="ar-SA" smtClean="0"/>
              <a:t>‹#›</a:t>
            </a:fld>
            <a:endParaRPr lang="ar-SA"/>
          </a:p>
        </p:txBody>
      </p:sp>
    </p:spTree>
    <p:extLst>
      <p:ext uri="{BB962C8B-B14F-4D97-AF65-F5344CB8AC3E}">
        <p14:creationId xmlns:p14="http://schemas.microsoft.com/office/powerpoint/2010/main" val="10898064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3B89E-D6D5-B544-9162-99C53D8CE4A0}" type="datetimeFigureOut">
              <a:rPr lang="en-US" smtClean="0"/>
              <a:t>4/14/2018</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BF9BE1-BFF6-0345-A7DC-A5E3241100EB}" type="slidenum">
              <a:rPr lang="en-US" smtClean="0"/>
              <a:t>‹#›</a:t>
            </a:fld>
            <a:endParaRPr lang="en-US"/>
          </a:p>
        </p:txBody>
      </p:sp>
    </p:spTree>
    <p:extLst>
      <p:ext uri="{BB962C8B-B14F-4D97-AF65-F5344CB8AC3E}">
        <p14:creationId xmlns:p14="http://schemas.microsoft.com/office/powerpoint/2010/main" val="20765333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1" y="2840568"/>
            <a:ext cx="5829300" cy="1960034"/>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702D4-3AA9-334A-89F7-0B1DDB4E5AA2}" type="datetimeFigureOut">
              <a:rPr lang="en-US" smtClean="0"/>
              <a:t>4/14/2018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2982730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702D4-3AA9-334A-89F7-0B1DDB4E5AA2}" type="datetimeFigureOut">
              <a:rPr lang="en-US" smtClean="0"/>
              <a:t>4/14/2018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151663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49" y="366185"/>
            <a:ext cx="1543051" cy="780203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185"/>
            <a:ext cx="4514851" cy="78020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702D4-3AA9-334A-89F7-0B1DDB4E5AA2}" type="datetimeFigureOut">
              <a:rPr lang="en-US" smtClean="0"/>
              <a:t>4/14/2018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3635019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702D4-3AA9-334A-89F7-0B1DDB4E5AA2}" type="datetimeFigureOut">
              <a:rPr lang="en-US" smtClean="0"/>
              <a:t>4/14/2018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1124165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3875619"/>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702D4-3AA9-334A-89F7-0B1DDB4E5AA2}" type="datetimeFigureOut">
              <a:rPr lang="en-US" smtClean="0"/>
              <a:t>4/14/2018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3475453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1" y="2133603"/>
            <a:ext cx="3028951"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133603"/>
            <a:ext cx="3028951"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702D4-3AA9-334A-89F7-0B1DDB4E5AA2}" type="datetimeFigureOut">
              <a:rPr lang="en-US" smtClean="0"/>
              <a:t>4/14/2018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290023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819"/>
            <a:ext cx="3030141" cy="8530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1" y="2046819"/>
            <a:ext cx="3031331" cy="8530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71"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702D4-3AA9-334A-89F7-0B1DDB4E5AA2}" type="datetimeFigureOut">
              <a:rPr lang="en-US" smtClean="0"/>
              <a:t>4/14/2018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1779793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702D4-3AA9-334A-89F7-0B1DDB4E5AA2}" type="datetimeFigureOut">
              <a:rPr lang="en-US" smtClean="0"/>
              <a:t>4/14/2018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2736365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702D4-3AA9-334A-89F7-0B1DDB4E5AA2}" type="datetimeFigureOut">
              <a:rPr lang="en-US" smtClean="0"/>
              <a:t>4/14/2018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645569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364067"/>
            <a:ext cx="2256235" cy="154940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9" y="364070"/>
            <a:ext cx="3833812"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913469"/>
            <a:ext cx="2256235"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1702D4-3AA9-334A-89F7-0B1DDB4E5AA2}" type="datetimeFigureOut">
              <a:rPr lang="en-US" smtClean="0"/>
              <a:t>4/14/2018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3963036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1702D4-3AA9-334A-89F7-0B1DDB4E5AA2}" type="datetimeFigureOut">
              <a:rPr lang="en-US" smtClean="0"/>
              <a:t>4/14/2018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784594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5"/>
            <a:ext cx="61722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2133603"/>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8475134"/>
            <a:ext cx="1600200" cy="486834"/>
          </a:xfrm>
          <a:prstGeom prst="rect">
            <a:avLst/>
          </a:prstGeom>
        </p:spPr>
        <p:txBody>
          <a:bodyPr vert="horz" lIns="91440" tIns="45720" rIns="91440" bIns="45720" rtlCol="0" anchor="ctr"/>
          <a:lstStyle>
            <a:lvl1pPr algn="l">
              <a:defRPr sz="1200">
                <a:solidFill>
                  <a:schemeClr val="tx1">
                    <a:tint val="75000"/>
                  </a:schemeClr>
                </a:solidFill>
              </a:defRPr>
            </a:lvl1pPr>
          </a:lstStyle>
          <a:p>
            <a:fld id="{8E1702D4-3AA9-334A-89F7-0B1DDB4E5AA2}" type="datetimeFigureOut">
              <a:rPr lang="en-US" smtClean="0"/>
              <a:t>4/14/2018</a:t>
            </a:fld>
            <a:endParaRPr lang="en-US"/>
          </a:p>
        </p:txBody>
      </p:sp>
      <p:sp>
        <p:nvSpPr>
          <p:cNvPr id="5" name="Footer Placeholder 4"/>
          <p:cNvSpPr>
            <a:spLocks noGrp="1"/>
          </p:cNvSpPr>
          <p:nvPr>
            <p:ph type="ftr" sz="quarter" idx="3"/>
          </p:nvPr>
        </p:nvSpPr>
        <p:spPr>
          <a:xfrm>
            <a:off x="2343151" y="8475134"/>
            <a:ext cx="2171700" cy="48683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4"/>
          </a:xfrm>
          <a:prstGeom prst="rect">
            <a:avLst/>
          </a:prstGeom>
        </p:spPr>
        <p:txBody>
          <a:bodyPr vert="horz" lIns="91440" tIns="45720" rIns="91440" bIns="45720" rtlCol="0" anchor="ctr"/>
          <a:lstStyle>
            <a:lvl1pPr algn="r">
              <a:defRPr sz="1200">
                <a:solidFill>
                  <a:schemeClr val="tx1">
                    <a:tint val="75000"/>
                  </a:schemeClr>
                </a:solidFill>
              </a:defRPr>
            </a:lvl1pPr>
          </a:lstStyle>
          <a:p>
            <a:fld id="{3007746C-A738-E64E-9C13-BDDB58B9FCAA}" type="slidenum">
              <a:rPr lang="en-US" smtClean="0"/>
              <a:t>‹#›</a:t>
            </a:fld>
            <a:endParaRPr lang="en-US"/>
          </a:p>
        </p:txBody>
      </p:sp>
    </p:spTree>
    <p:extLst>
      <p:ext uri="{BB962C8B-B14F-4D97-AF65-F5344CB8AC3E}">
        <p14:creationId xmlns:p14="http://schemas.microsoft.com/office/powerpoint/2010/main" val="3052962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onedrive.live.com/view.aspx?resid=E0947849CE6A90D1!120&amp;ithint=file,pptx&amp;app=PowerPoint&amp;authkey=!ALNSNNVHKfyykhY" TargetMode="External"/><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13"/>
          <p:cNvSpPr/>
          <p:nvPr/>
        </p:nvSpPr>
        <p:spPr>
          <a:xfrm>
            <a:off x="5745480" y="218953"/>
            <a:ext cx="1112520" cy="880110"/>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مستطيل 14"/>
          <p:cNvSpPr/>
          <p:nvPr/>
        </p:nvSpPr>
        <p:spPr>
          <a:xfrm>
            <a:off x="0" y="218953"/>
            <a:ext cx="1043940" cy="94869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905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Text Box 10"/>
          <p:cNvSpPr txBox="1"/>
          <p:nvPr/>
        </p:nvSpPr>
        <p:spPr>
          <a:xfrm>
            <a:off x="153252" y="8458200"/>
            <a:ext cx="6348986" cy="685800"/>
          </a:xfrm>
          <a:prstGeom prst="rect">
            <a:avLst/>
          </a:prstGeom>
          <a:noFill/>
          <a:ln w="6350">
            <a:no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100" b="1" dirty="0">
                <a:effectLst/>
                <a:latin typeface="Tahoma"/>
                <a:ea typeface="Times New Roman"/>
                <a:cs typeface="Tahoma"/>
              </a:rPr>
              <a:t>•</a:t>
            </a:r>
            <a:r>
              <a:rPr lang="en-US" sz="1100" b="1" dirty="0">
                <a:effectLst/>
                <a:latin typeface="Century Schoolbook"/>
                <a:ea typeface="Times New Roman"/>
                <a:cs typeface="Times New Roman"/>
              </a:rPr>
              <a:t> </a:t>
            </a:r>
            <a:r>
              <a:rPr lang="en-US" sz="1100" dirty="0">
                <a:effectLst/>
                <a:latin typeface="Tahoma"/>
                <a:ea typeface="Calibri"/>
                <a:cs typeface="Tahoma"/>
              </a:rPr>
              <a:t>Black: Doctors’ slides.</a:t>
            </a:r>
            <a:r>
              <a:rPr lang="en-US" sz="1100" dirty="0">
                <a:solidFill>
                  <a:srgbClr val="C00000"/>
                </a:solidFill>
                <a:effectLst/>
                <a:latin typeface="Tahoma"/>
                <a:ea typeface="Calibri"/>
                <a:cs typeface="Tahoma"/>
              </a:rPr>
              <a:t>     </a:t>
            </a:r>
            <a:r>
              <a:rPr lang="en-US" sz="1100" b="1" dirty="0">
                <a:effectLst/>
                <a:latin typeface="Tahoma"/>
                <a:ea typeface="Times New Roman"/>
                <a:cs typeface="Tahoma"/>
              </a:rPr>
              <a:t>• </a:t>
            </a:r>
            <a:r>
              <a:rPr lang="en-US" sz="1100" dirty="0">
                <a:solidFill>
                  <a:srgbClr val="FF0000"/>
                </a:solidFill>
                <a:effectLst/>
                <a:latin typeface="Tahoma"/>
                <a:ea typeface="Calibri"/>
                <a:cs typeface="Tahoma"/>
              </a:rPr>
              <a:t>Red: Important!     </a:t>
            </a:r>
            <a:r>
              <a:rPr lang="en-US" sz="1100" b="1" dirty="0">
                <a:effectLst/>
                <a:latin typeface="Tahoma"/>
                <a:ea typeface="Times New Roman"/>
                <a:cs typeface="Tahoma"/>
              </a:rPr>
              <a:t>• </a:t>
            </a:r>
            <a:r>
              <a:rPr lang="en-US" sz="1100" dirty="0">
                <a:solidFill>
                  <a:srgbClr val="76923C"/>
                </a:solidFill>
                <a:effectLst/>
                <a:latin typeface="Tahoma"/>
                <a:ea typeface="Calibri"/>
                <a:cs typeface="Tahoma"/>
              </a:rPr>
              <a:t>Light Green: </a:t>
            </a:r>
            <a:r>
              <a:rPr lang="en-US" sz="1100" dirty="0">
                <a:solidFill>
                  <a:srgbClr val="75923C"/>
                </a:solidFill>
                <a:effectLst/>
                <a:latin typeface="Tahoma"/>
                <a:ea typeface="Calibri"/>
                <a:cs typeface="Tahoma"/>
              </a:rPr>
              <a:t>Doctors</a:t>
            </a:r>
            <a:r>
              <a:rPr lang="en-US" sz="1100" dirty="0">
                <a:solidFill>
                  <a:srgbClr val="76923C"/>
                </a:solidFill>
                <a:effectLst/>
                <a:latin typeface="Tahoma"/>
                <a:ea typeface="Calibri"/>
                <a:cs typeface="Tahoma"/>
              </a:rPr>
              <a:t>’ notes     </a:t>
            </a:r>
            <a:r>
              <a:rPr lang="en-US" sz="1100" b="1" dirty="0">
                <a:effectLst/>
                <a:latin typeface="Tahoma"/>
                <a:ea typeface="Times New Roman"/>
                <a:cs typeface="Tahoma"/>
              </a:rPr>
              <a:t>• </a:t>
            </a:r>
            <a:r>
              <a:rPr lang="en-US" sz="1100" dirty="0">
                <a:solidFill>
                  <a:srgbClr val="7F7F7F"/>
                </a:solidFill>
                <a:effectLst/>
                <a:latin typeface="Tahoma"/>
                <a:ea typeface="Calibri"/>
                <a:cs typeface="Tahoma"/>
              </a:rPr>
              <a:t>Grey: Extra.</a:t>
            </a:r>
            <a:r>
              <a:rPr lang="en-US" sz="1100" dirty="0">
                <a:solidFill>
                  <a:srgbClr val="C00000"/>
                </a:solidFill>
                <a:effectLst/>
                <a:latin typeface="Tahoma"/>
                <a:ea typeface="Calibri"/>
                <a:cs typeface="Tahoma"/>
              </a:rPr>
              <a:t>     </a:t>
            </a:r>
            <a:r>
              <a:rPr lang="en-US" sz="1100" b="1" dirty="0">
                <a:effectLst/>
                <a:latin typeface="Tahoma"/>
                <a:ea typeface="Times New Roman"/>
                <a:cs typeface="Tahoma"/>
              </a:rPr>
              <a:t>• </a:t>
            </a:r>
            <a:r>
              <a:rPr lang="en-US" sz="1100" i="1" dirty="0">
                <a:effectLst/>
                <a:latin typeface="Tahoma"/>
                <a:ea typeface="Calibri"/>
                <a:cs typeface="Tahoma"/>
              </a:rPr>
              <a:t>Italic black: New terminology.</a:t>
            </a:r>
            <a:endParaRPr lang="en-US" sz="1100" dirty="0">
              <a:effectLst/>
              <a:latin typeface="Calibri"/>
              <a:ea typeface="Calibri"/>
              <a:cs typeface="Arial"/>
            </a:endParaRPr>
          </a:p>
        </p:txBody>
      </p:sp>
      <p:cxnSp>
        <p:nvCxnSpPr>
          <p:cNvPr id="9" name="Straight Connector 8"/>
          <p:cNvCxnSpPr/>
          <p:nvPr/>
        </p:nvCxnSpPr>
        <p:spPr>
          <a:xfrm>
            <a:off x="1371600" y="4402309"/>
            <a:ext cx="4114800" cy="0"/>
          </a:xfrm>
          <a:prstGeom prst="line">
            <a:avLst/>
          </a:prstGeom>
        </p:spPr>
        <p:style>
          <a:lnRef idx="1">
            <a:schemeClr val="dk1"/>
          </a:lnRef>
          <a:fillRef idx="0">
            <a:schemeClr val="dk1"/>
          </a:fillRef>
          <a:effectRef idx="0">
            <a:schemeClr val="dk1"/>
          </a:effectRef>
          <a:fontRef idx="minor">
            <a:schemeClr val="tx1"/>
          </a:fontRef>
        </p:style>
      </p:cxnSp>
      <p:sp>
        <p:nvSpPr>
          <p:cNvPr id="10" name="Text Box 5"/>
          <p:cNvSpPr txBox="1"/>
          <p:nvPr/>
        </p:nvSpPr>
        <p:spPr>
          <a:xfrm>
            <a:off x="685945" y="4401024"/>
            <a:ext cx="5486109" cy="765493"/>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2500" b="1" dirty="0" smtClean="0">
                <a:latin typeface="Tahoma" panose="020B0604030504040204" pitchFamily="34" charset="0"/>
                <a:ea typeface="Tahoma" panose="020B0604030504040204" pitchFamily="34" charset="0"/>
                <a:cs typeface="Tahoma" panose="020B0604030504040204" pitchFamily="34" charset="0"/>
              </a:rPr>
              <a:t>Breast Cancer </a:t>
            </a:r>
            <a:r>
              <a:rPr lang="en-US" sz="2500" b="1" dirty="0">
                <a:latin typeface="Tahoma" panose="020B0604030504040204" pitchFamily="34" charset="0"/>
                <a:ea typeface="Tahoma" panose="020B0604030504040204" pitchFamily="34" charset="0"/>
                <a:cs typeface="Tahoma" panose="020B0604030504040204" pitchFamily="34" charset="0"/>
              </a:rPr>
              <a:t/>
            </a:r>
            <a:br>
              <a:rPr lang="en-US" sz="2500" b="1" dirty="0">
                <a:latin typeface="Tahoma" panose="020B0604030504040204" pitchFamily="34" charset="0"/>
                <a:ea typeface="Tahoma" panose="020B0604030504040204" pitchFamily="34" charset="0"/>
                <a:cs typeface="Tahoma" panose="020B0604030504040204" pitchFamily="34" charset="0"/>
              </a:rPr>
            </a:br>
            <a:endParaRPr lang="en-US" sz="2500" dirty="0">
              <a:effectLst/>
              <a:latin typeface="Tahoma" panose="020B0604030504040204" pitchFamily="34" charset="0"/>
              <a:ea typeface="Tahoma" panose="020B0604030504040204" pitchFamily="34" charset="0"/>
              <a:cs typeface="Tahoma" panose="020B0604030504040204" pitchFamily="34" charset="0"/>
            </a:endParaRPr>
          </a:p>
        </p:txBody>
      </p:sp>
      <p:sp>
        <p:nvSpPr>
          <p:cNvPr id="12" name="Text Box 7"/>
          <p:cNvSpPr txBox="1"/>
          <p:nvPr/>
        </p:nvSpPr>
        <p:spPr>
          <a:xfrm>
            <a:off x="421107" y="5350591"/>
            <a:ext cx="5318126" cy="3185803"/>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1000"/>
              </a:spcAft>
            </a:pPr>
            <a:r>
              <a:rPr lang="en-US" sz="1400" b="1" dirty="0">
                <a:effectLst/>
                <a:latin typeface="Tahoma" panose="020B0604030504040204" pitchFamily="34" charset="0"/>
                <a:ea typeface="Tahoma" panose="020B0604030504040204" pitchFamily="34" charset="0"/>
                <a:cs typeface="Tahoma" panose="020B0604030504040204" pitchFamily="34" charset="0"/>
              </a:rPr>
              <a:t>Objectives</a:t>
            </a:r>
            <a:r>
              <a:rPr lang="en-US" sz="1400" dirty="0" smtClean="0">
                <a:effectLst/>
                <a:latin typeface="Tahoma" panose="020B0604030504040204" pitchFamily="34" charset="0"/>
                <a:ea typeface="Tahoma" panose="020B0604030504040204" pitchFamily="34" charset="0"/>
                <a:cs typeface="Tahoma" panose="020B0604030504040204" pitchFamily="34" charset="0"/>
              </a:rPr>
              <a:t>:</a:t>
            </a:r>
          </a:p>
          <a:p>
            <a:pPr marL="285750" indent="-285750">
              <a:spcAft>
                <a:spcPts val="1000"/>
              </a:spcAft>
              <a:buFont typeface="Wingdings" charset="2"/>
              <a:buChar char="q"/>
            </a:pPr>
            <a:r>
              <a:rPr lang="en-US" sz="1400" dirty="0">
                <a:latin typeface="Tahoma" panose="020B0604030504040204" pitchFamily="34" charset="0"/>
                <a:ea typeface="Tahoma" panose="020B0604030504040204" pitchFamily="34" charset="0"/>
                <a:cs typeface="Tahoma" panose="020B0604030504040204" pitchFamily="34" charset="0"/>
              </a:rPr>
              <a:t>Know the risk factors for the development of breast cancer </a:t>
            </a:r>
          </a:p>
          <a:p>
            <a:pPr marL="285750" marR="0" indent="-285750">
              <a:lnSpc>
                <a:spcPct val="115000"/>
              </a:lnSpc>
              <a:spcBef>
                <a:spcPts val="0"/>
              </a:spcBef>
              <a:spcAft>
                <a:spcPts val="1000"/>
              </a:spcAft>
              <a:buFont typeface="Wingdings" charset="2"/>
              <a:buChar char="q"/>
            </a:pPr>
            <a:r>
              <a:rPr lang="en-US" sz="1400" dirty="0" smtClean="0">
                <a:effectLst/>
                <a:latin typeface="Tahoma" panose="020B0604030504040204" pitchFamily="34" charset="0"/>
                <a:ea typeface="Tahoma" panose="020B0604030504040204" pitchFamily="34" charset="0"/>
                <a:cs typeface="Tahoma" panose="020B0604030504040204" pitchFamily="34" charset="0"/>
              </a:rPr>
              <a:t>Know the classification of breast cancer </a:t>
            </a:r>
          </a:p>
          <a:p>
            <a:pPr marL="285750" marR="0" indent="-285750">
              <a:lnSpc>
                <a:spcPct val="115000"/>
              </a:lnSpc>
              <a:spcBef>
                <a:spcPts val="0"/>
              </a:spcBef>
              <a:spcAft>
                <a:spcPts val="1000"/>
              </a:spcAft>
              <a:buFont typeface="Wingdings" charset="2"/>
              <a:buChar char="q"/>
            </a:pPr>
            <a:r>
              <a:rPr lang="en-US" sz="1400" dirty="0" smtClean="0">
                <a:latin typeface="Tahoma" panose="020B0604030504040204" pitchFamily="34" charset="0"/>
                <a:ea typeface="Tahoma" panose="020B0604030504040204" pitchFamily="34" charset="0"/>
                <a:cs typeface="Tahoma" panose="020B0604030504040204" pitchFamily="34" charset="0"/>
              </a:rPr>
              <a:t>Understand the behavior and spread of breast cancer </a:t>
            </a:r>
          </a:p>
          <a:p>
            <a:pPr marL="285750" marR="0" indent="-285750">
              <a:lnSpc>
                <a:spcPct val="115000"/>
              </a:lnSpc>
              <a:spcBef>
                <a:spcPts val="0"/>
              </a:spcBef>
              <a:spcAft>
                <a:spcPts val="1000"/>
              </a:spcAft>
              <a:buFont typeface="Wingdings" charset="2"/>
              <a:buChar char="q"/>
            </a:pPr>
            <a:r>
              <a:rPr lang="en-US" sz="1400" dirty="0" smtClean="0">
                <a:effectLst/>
                <a:latin typeface="Tahoma" panose="020B0604030504040204" pitchFamily="34" charset="0"/>
                <a:ea typeface="Tahoma" panose="020B0604030504040204" pitchFamily="34" charset="0"/>
                <a:cs typeface="Tahoma" panose="020B0604030504040204" pitchFamily="34" charset="0"/>
              </a:rPr>
              <a:t>Know the prognostic indicators of breast carcinoma </a:t>
            </a:r>
            <a:endParaRPr lang="en-US" sz="1400"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0"/>
              </a:spcAft>
            </a:pPr>
            <a:r>
              <a:rPr lang="en-US" sz="1200" dirty="0">
                <a:effectLst/>
                <a:latin typeface="Tahoma"/>
                <a:ea typeface="Calibri"/>
                <a:cs typeface="Tahoma"/>
              </a:rPr>
              <a:t> </a:t>
            </a:r>
            <a:endParaRPr lang="en-US" sz="1100" dirty="0">
              <a:effectLst/>
              <a:latin typeface="Calibri"/>
              <a:ea typeface="Calibri"/>
              <a:cs typeface="Arial"/>
            </a:endParaRPr>
          </a:p>
          <a:p>
            <a:pPr marL="228600" marR="0">
              <a:lnSpc>
                <a:spcPct val="115000"/>
              </a:lnSpc>
              <a:spcBef>
                <a:spcPts val="0"/>
              </a:spcBef>
              <a:spcAft>
                <a:spcPts val="0"/>
              </a:spcAft>
            </a:pPr>
            <a:r>
              <a:rPr lang="en-US" sz="1200" dirty="0">
                <a:effectLst/>
                <a:latin typeface="Tahoma"/>
                <a:ea typeface="Calibri"/>
                <a:cs typeface="Tahoma"/>
              </a:rPr>
              <a:t> </a:t>
            </a:r>
            <a:endParaRPr lang="en-US" sz="1100" dirty="0">
              <a:effectLst/>
              <a:latin typeface="Calibri"/>
              <a:ea typeface="Calibri"/>
              <a:cs typeface="Arial"/>
            </a:endParaRPr>
          </a:p>
          <a:p>
            <a:pPr marL="457200" marR="0">
              <a:lnSpc>
                <a:spcPct val="115000"/>
              </a:lnSpc>
              <a:spcBef>
                <a:spcPts val="0"/>
              </a:spcBef>
              <a:spcAft>
                <a:spcPts val="1000"/>
              </a:spcAft>
            </a:pPr>
            <a:r>
              <a:rPr lang="en-US" sz="1000" dirty="0">
                <a:effectLst/>
                <a:latin typeface="Tahoma"/>
                <a:ea typeface="Calibri"/>
                <a:cs typeface="Tahoma"/>
              </a:rPr>
              <a:t> </a:t>
            </a:r>
            <a:endParaRPr lang="en-US" sz="1100" dirty="0">
              <a:effectLst/>
              <a:latin typeface="Calibri"/>
              <a:ea typeface="Calibri"/>
              <a:cs typeface="Arial"/>
            </a:endParaRPr>
          </a:p>
        </p:txBody>
      </p:sp>
      <p:cxnSp>
        <p:nvCxnSpPr>
          <p:cNvPr id="13" name="Straight Connector 12"/>
          <p:cNvCxnSpPr/>
          <p:nvPr/>
        </p:nvCxnSpPr>
        <p:spPr>
          <a:xfrm flipH="1">
            <a:off x="6529070" y="13844270"/>
            <a:ext cx="1600200" cy="0"/>
          </a:xfrm>
          <a:prstGeom prst="line">
            <a:avLst/>
          </a:prstGeom>
          <a:noFill/>
          <a:ln w="3175" cap="flat" cmpd="sng" algn="ctr">
            <a:solidFill>
              <a:schemeClr val="tx1">
                <a:lumMod val="50000"/>
                <a:lumOff val="50000"/>
              </a:schemeClr>
            </a:solidFill>
            <a:prstDash val="solid"/>
            <a:headEnd type="none"/>
            <a:tailEnd type="none"/>
          </a:ln>
          <a:effectLst/>
        </p:spPr>
      </p:cxnSp>
      <p:cxnSp>
        <p:nvCxnSpPr>
          <p:cNvPr id="14" name="Straight Connector 13"/>
          <p:cNvCxnSpPr/>
          <p:nvPr/>
        </p:nvCxnSpPr>
        <p:spPr>
          <a:xfrm flipH="1">
            <a:off x="6681470" y="13996670"/>
            <a:ext cx="1600200" cy="0"/>
          </a:xfrm>
          <a:prstGeom prst="line">
            <a:avLst/>
          </a:prstGeom>
          <a:noFill/>
          <a:ln w="3175" cap="flat" cmpd="sng" algn="ctr">
            <a:solidFill>
              <a:schemeClr val="tx1">
                <a:lumMod val="50000"/>
                <a:lumOff val="50000"/>
              </a:schemeClr>
            </a:solidFill>
            <a:prstDash val="solid"/>
            <a:headEnd type="none"/>
            <a:tailEnd type="none"/>
          </a:ln>
          <a:effectLst/>
        </p:spPr>
      </p:cxn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172" y="1075843"/>
            <a:ext cx="5449077" cy="3326466"/>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3112" y="1232600"/>
            <a:ext cx="1112520" cy="986070"/>
          </a:xfrm>
          <a:prstGeom prst="rect">
            <a:avLst/>
          </a:prstGeom>
        </p:spPr>
      </p:pic>
    </p:spTree>
    <p:extLst>
      <p:ext uri="{BB962C8B-B14F-4D97-AF65-F5344CB8AC3E}">
        <p14:creationId xmlns:p14="http://schemas.microsoft.com/office/powerpoint/2010/main" val="17038339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3434"/>
            <a:ext cx="6858000" cy="369332"/>
          </a:xfrm>
          <a:prstGeom prst="rect">
            <a:avLst/>
          </a:prstGeom>
          <a:noFill/>
        </p:spPr>
        <p:txBody>
          <a:bodyPr wrap="squar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Invasive Breast Carcinoma</a:t>
            </a:r>
          </a:p>
        </p:txBody>
      </p:sp>
      <p:sp>
        <p:nvSpPr>
          <p:cNvPr id="7" name="TextBox 6">
            <a:extLst>
              <a:ext uri="{FF2B5EF4-FFF2-40B4-BE49-F238E27FC236}">
                <a16:creationId xmlns:a16="http://schemas.microsoft.com/office/drawing/2014/main" id="{1BC7192F-1D3D-49A7-9826-0650BA0BF08E}"/>
              </a:ext>
            </a:extLst>
          </p:cNvPr>
          <p:cNvSpPr txBox="1"/>
          <p:nvPr/>
        </p:nvSpPr>
        <p:spPr>
          <a:xfrm>
            <a:off x="0" y="2215986"/>
            <a:ext cx="6393401" cy="1754326"/>
          </a:xfrm>
          <a:prstGeom prst="rect">
            <a:avLst/>
          </a:prstGeom>
          <a:noFill/>
        </p:spPr>
        <p:txBody>
          <a:bodyPr wrap="square" rtlCol="0">
            <a:spAutoFit/>
          </a:bodyPr>
          <a:lstStyle/>
          <a:p>
            <a:pPr marL="452628" indent="-342900">
              <a:buClr>
                <a:schemeClr val="tx1">
                  <a:lumMod val="95000"/>
                  <a:lumOff val="5000"/>
                </a:schemeClr>
              </a:buClr>
              <a:buFont typeface="Wingdings" charset="2"/>
              <a:buChar char="q"/>
              <a:defRPr/>
            </a:pPr>
            <a:r>
              <a:rPr lang="en-US" sz="1400" dirty="0">
                <a:solidFill>
                  <a:srgbClr val="C00000"/>
                </a:solidFill>
                <a:latin typeface="Tahoma" charset="0"/>
                <a:ea typeface="Tahoma" charset="0"/>
                <a:cs typeface="Tahoma" charset="0"/>
              </a:rPr>
              <a:t>NOS Ductal 80% (NOS= no otherwise </a:t>
            </a:r>
            <a:r>
              <a:rPr lang="en-US" sz="1400" dirty="0" smtClean="0">
                <a:solidFill>
                  <a:srgbClr val="C00000"/>
                </a:solidFill>
                <a:latin typeface="Tahoma" charset="0"/>
                <a:ea typeface="Tahoma" charset="0"/>
                <a:cs typeface="Tahoma" charset="0"/>
              </a:rPr>
              <a:t>specified)</a:t>
            </a:r>
            <a:r>
              <a:rPr lang="en-US" sz="1000" dirty="0" smtClean="0">
                <a:solidFill>
                  <a:srgbClr val="759239"/>
                </a:solidFill>
                <a:latin typeface="Tahoma" charset="0"/>
                <a:ea typeface="Tahoma" charset="0"/>
                <a:cs typeface="Tahoma" charset="0"/>
              </a:rPr>
              <a:t>the classical type with NO special features . </a:t>
            </a:r>
            <a:endParaRPr lang="en-US" sz="1400" dirty="0">
              <a:solidFill>
                <a:srgbClr val="C00000"/>
              </a:solidFill>
              <a:latin typeface="Tahoma" charset="0"/>
              <a:ea typeface="Tahoma" charset="0"/>
              <a:cs typeface="Tahoma" charset="0"/>
            </a:endParaRPr>
          </a:p>
          <a:p>
            <a:pPr marL="452628" indent="-342900">
              <a:buClr>
                <a:schemeClr val="tx1">
                  <a:lumMod val="95000"/>
                  <a:lumOff val="5000"/>
                </a:schemeClr>
              </a:buClr>
              <a:buFont typeface="Wingdings" charset="2"/>
              <a:buChar char="q"/>
              <a:defRPr/>
            </a:pPr>
            <a:r>
              <a:rPr lang="en-US" sz="1400" dirty="0">
                <a:solidFill>
                  <a:srgbClr val="C00000"/>
                </a:solidFill>
                <a:latin typeface="Tahoma" charset="0"/>
                <a:ea typeface="Tahoma" charset="0"/>
                <a:cs typeface="Tahoma" charset="0"/>
              </a:rPr>
              <a:t>Lobular 10%</a:t>
            </a:r>
          </a:p>
          <a:p>
            <a:pPr marL="452628" indent="-342900">
              <a:buClr>
                <a:schemeClr val="tx1">
                  <a:lumMod val="95000"/>
                  <a:lumOff val="5000"/>
                </a:schemeClr>
              </a:buClr>
              <a:buFont typeface="Wingdings" charset="2"/>
              <a:buChar char="q"/>
              <a:defRPr/>
            </a:pPr>
            <a:r>
              <a:rPr lang="en-US" sz="1400" dirty="0">
                <a:latin typeface="Tahoma" charset="0"/>
                <a:ea typeface="Tahoma" charset="0"/>
                <a:cs typeface="Tahoma" charset="0"/>
              </a:rPr>
              <a:t>Tubular 6%</a:t>
            </a:r>
          </a:p>
          <a:p>
            <a:pPr marL="452628" indent="-342900">
              <a:buClr>
                <a:schemeClr val="tx1">
                  <a:lumMod val="95000"/>
                  <a:lumOff val="5000"/>
                </a:schemeClr>
              </a:buClr>
              <a:buFont typeface="Wingdings" charset="2"/>
              <a:buChar char="q"/>
              <a:defRPr/>
            </a:pPr>
            <a:r>
              <a:rPr lang="en-US" sz="1400" dirty="0">
                <a:latin typeface="Tahoma" charset="0"/>
                <a:ea typeface="Tahoma" charset="0"/>
                <a:cs typeface="Tahoma" charset="0"/>
              </a:rPr>
              <a:t>Mucinous(Colloid) 2%</a:t>
            </a:r>
          </a:p>
          <a:p>
            <a:pPr marL="452628" indent="-342900">
              <a:buClr>
                <a:schemeClr val="tx1">
                  <a:lumMod val="95000"/>
                  <a:lumOff val="5000"/>
                </a:schemeClr>
              </a:buClr>
              <a:buFont typeface="Wingdings" charset="2"/>
              <a:buChar char="q"/>
              <a:defRPr/>
            </a:pPr>
            <a:r>
              <a:rPr lang="en-US" sz="1400" dirty="0">
                <a:latin typeface="Tahoma" charset="0"/>
                <a:ea typeface="Tahoma" charset="0"/>
                <a:cs typeface="Tahoma" charset="0"/>
              </a:rPr>
              <a:t>Medullary 2%</a:t>
            </a:r>
          </a:p>
          <a:p>
            <a:pPr marL="452628" indent="-342900">
              <a:buClr>
                <a:schemeClr val="tx1">
                  <a:lumMod val="95000"/>
                  <a:lumOff val="5000"/>
                </a:schemeClr>
              </a:buClr>
              <a:buFont typeface="Wingdings" charset="2"/>
              <a:buChar char="q"/>
              <a:defRPr/>
            </a:pPr>
            <a:r>
              <a:rPr lang="en-US" sz="1400" dirty="0">
                <a:latin typeface="Tahoma" charset="0"/>
                <a:ea typeface="Tahoma" charset="0"/>
                <a:cs typeface="Tahoma" charset="0"/>
              </a:rPr>
              <a:t>Papillary 1%</a:t>
            </a:r>
          </a:p>
          <a:p>
            <a:pPr marL="452628" indent="-342900">
              <a:buClr>
                <a:schemeClr val="tx1">
                  <a:lumMod val="95000"/>
                  <a:lumOff val="5000"/>
                </a:schemeClr>
              </a:buClr>
              <a:buFont typeface="Wingdings" charset="2"/>
              <a:buChar char="q"/>
              <a:defRPr/>
            </a:pPr>
            <a:r>
              <a:rPr lang="en-US" sz="1400" dirty="0">
                <a:latin typeface="Tahoma" charset="0"/>
                <a:ea typeface="Tahoma" charset="0"/>
                <a:cs typeface="Tahoma" charset="0"/>
              </a:rPr>
              <a:t>Metaplastic Carcinoma 1%</a:t>
            </a:r>
          </a:p>
        </p:txBody>
      </p:sp>
      <p:sp>
        <p:nvSpPr>
          <p:cNvPr id="10" name="TextBox 9">
            <a:extLst>
              <a:ext uri="{FF2B5EF4-FFF2-40B4-BE49-F238E27FC236}">
                <a16:creationId xmlns:a16="http://schemas.microsoft.com/office/drawing/2014/main" id="{485C9DCB-7C58-467F-AF7B-A53763DC1F67}"/>
              </a:ext>
            </a:extLst>
          </p:cNvPr>
          <p:cNvSpPr txBox="1"/>
          <p:nvPr/>
        </p:nvSpPr>
        <p:spPr>
          <a:xfrm>
            <a:off x="-83820" y="1778233"/>
            <a:ext cx="6858000" cy="338554"/>
          </a:xfrm>
          <a:prstGeom prst="rect">
            <a:avLst/>
          </a:prstGeom>
          <a:noFill/>
        </p:spPr>
        <p:txBody>
          <a:bodyPr wrap="square" rtlCol="0">
            <a:spAutoFit/>
          </a:bodyPr>
          <a:lstStyle/>
          <a:p>
            <a:pPr marL="365760" indent="-256032">
              <a:spcBef>
                <a:spcPts val="0"/>
              </a:spcBef>
              <a:buClr>
                <a:schemeClr val="accent3"/>
              </a:buClr>
              <a:buNone/>
              <a:defRPr/>
            </a:pPr>
            <a:r>
              <a:rPr lang="en-US" sz="1600" u="sng" dirty="0" smtClean="0"/>
              <a:t>subdivided </a:t>
            </a:r>
            <a:r>
              <a:rPr lang="en-US" sz="1600" u="sng" dirty="0"/>
              <a:t>into:</a:t>
            </a:r>
          </a:p>
        </p:txBody>
      </p:sp>
      <p:sp>
        <p:nvSpPr>
          <p:cNvPr id="15" name="TextBox 14">
            <a:extLst>
              <a:ext uri="{FF2B5EF4-FFF2-40B4-BE49-F238E27FC236}">
                <a16:creationId xmlns:a16="http://schemas.microsoft.com/office/drawing/2014/main" id="{1C47A4D3-5B40-48CC-B385-F2CE6EB3F485}"/>
              </a:ext>
            </a:extLst>
          </p:cNvPr>
          <p:cNvSpPr txBox="1"/>
          <p:nvPr/>
        </p:nvSpPr>
        <p:spPr>
          <a:xfrm>
            <a:off x="0" y="547538"/>
            <a:ext cx="6690360" cy="954107"/>
          </a:xfrm>
          <a:prstGeom prst="rect">
            <a:avLst/>
          </a:prstGeom>
          <a:noFill/>
        </p:spPr>
        <p:txBody>
          <a:bodyPr wrap="square" rtlCol="0">
            <a:spAutoFit/>
          </a:bodyPr>
          <a:lstStyle/>
          <a:p>
            <a:pPr marL="285750" indent="-285750">
              <a:buFont typeface="Wingdings" charset="2"/>
              <a:buChar char="Ø"/>
            </a:pPr>
            <a:r>
              <a:rPr lang="en-US" sz="1400" dirty="0">
                <a:latin typeface="Tahoma" charset="0"/>
                <a:ea typeface="Tahoma" charset="0"/>
                <a:cs typeface="Tahoma" charset="0"/>
              </a:rPr>
              <a:t>Invasive breast carcinoma is a tumor that has </a:t>
            </a:r>
            <a:r>
              <a:rPr lang="en-US" sz="1400" dirty="0">
                <a:solidFill>
                  <a:srgbClr val="C00000"/>
                </a:solidFill>
                <a:latin typeface="Tahoma" charset="0"/>
                <a:ea typeface="Tahoma" charset="0"/>
                <a:cs typeface="Tahoma" charset="0"/>
              </a:rPr>
              <a:t>extended across the basement membrane.</a:t>
            </a:r>
          </a:p>
          <a:p>
            <a:pPr marL="285750" indent="-285750">
              <a:buFont typeface="Wingdings" charset="2"/>
              <a:buChar char="Ø"/>
            </a:pPr>
            <a:r>
              <a:rPr lang="en-US" sz="1400" dirty="0">
                <a:latin typeface="Tahoma" charset="0"/>
                <a:ea typeface="Tahoma" charset="0"/>
                <a:cs typeface="Tahoma" charset="0"/>
              </a:rPr>
              <a:t>This permits access to </a:t>
            </a:r>
            <a:r>
              <a:rPr lang="en-US" sz="1400" dirty="0">
                <a:solidFill>
                  <a:srgbClr val="C00000"/>
                </a:solidFill>
                <a:latin typeface="Tahoma" charset="0"/>
                <a:ea typeface="Tahoma" charset="0"/>
                <a:cs typeface="Tahoma" charset="0"/>
              </a:rPr>
              <a:t>lymphatics and vessels </a:t>
            </a:r>
            <a:r>
              <a:rPr lang="en-US" sz="1400" dirty="0">
                <a:latin typeface="Tahoma" charset="0"/>
                <a:ea typeface="Tahoma" charset="0"/>
                <a:cs typeface="Tahoma" charset="0"/>
              </a:rPr>
              <a:t>and Therefore the potential to </a:t>
            </a:r>
            <a:r>
              <a:rPr lang="en-US" sz="1400" dirty="0">
                <a:solidFill>
                  <a:srgbClr val="C00000"/>
                </a:solidFill>
                <a:latin typeface="Tahoma" charset="0"/>
                <a:ea typeface="Tahoma" charset="0"/>
                <a:cs typeface="Tahoma" charset="0"/>
              </a:rPr>
              <a:t>metastasize.</a:t>
            </a:r>
          </a:p>
        </p:txBody>
      </p:sp>
      <p:sp>
        <p:nvSpPr>
          <p:cNvPr id="12" name="Rectangle 11">
            <a:extLst>
              <a:ext uri="{FF2B5EF4-FFF2-40B4-BE49-F238E27FC236}">
                <a16:creationId xmlns:a16="http://schemas.microsoft.com/office/drawing/2014/main" id="{2C62DE09-E392-CB41-A3BE-47A43D31AE01}"/>
              </a:ext>
            </a:extLst>
          </p:cNvPr>
          <p:cNvSpPr/>
          <p:nvPr/>
        </p:nvSpPr>
        <p:spPr>
          <a:xfrm>
            <a:off x="0" y="4702523"/>
            <a:ext cx="3916680" cy="3816429"/>
          </a:xfrm>
          <a:prstGeom prst="rect">
            <a:avLst/>
          </a:prstGeom>
        </p:spPr>
        <p:txBody>
          <a:bodyPr wrap="square">
            <a:spAutoFit/>
          </a:bodyPr>
          <a:lstStyle/>
          <a:p>
            <a:pPr marL="249750" lvl="0" indent="-285750" defTabSz="914400">
              <a:spcBef>
                <a:spcPts val="600"/>
              </a:spcBef>
              <a:buSzPct val="110000"/>
              <a:buFont typeface="Wingdings" charset="2"/>
              <a:buChar char="Ø"/>
            </a:pPr>
            <a:r>
              <a:rPr lang="en-US" sz="1400" dirty="0">
                <a:solidFill>
                  <a:prstClr val="black"/>
                </a:solidFill>
                <a:latin typeface="Tahoma" charset="0"/>
                <a:ea typeface="Tahoma" charset="0"/>
                <a:cs typeface="Tahoma" charset="0"/>
              </a:rPr>
              <a:t>Palpable mass. </a:t>
            </a:r>
          </a:p>
          <a:p>
            <a:pPr marL="249750" lvl="0" indent="-285750" defTabSz="914400">
              <a:spcBef>
                <a:spcPts val="600"/>
              </a:spcBef>
              <a:buSzPct val="110000"/>
              <a:buFont typeface="Wingdings" charset="2"/>
              <a:buChar char="Ø"/>
            </a:pPr>
            <a:r>
              <a:rPr lang="en-US" sz="1400" dirty="0">
                <a:solidFill>
                  <a:prstClr val="black"/>
                </a:solidFill>
                <a:latin typeface="Tahoma" charset="0"/>
                <a:ea typeface="Tahoma" charset="0"/>
                <a:cs typeface="Tahoma" charset="0"/>
              </a:rPr>
              <a:t>About half of the patients will have </a:t>
            </a:r>
            <a:r>
              <a:rPr lang="en-US" sz="1400" dirty="0">
                <a:solidFill>
                  <a:srgbClr val="C00000"/>
                </a:solidFill>
                <a:latin typeface="Tahoma" charset="0"/>
                <a:ea typeface="Tahoma" charset="0"/>
                <a:cs typeface="Tahoma" charset="0"/>
              </a:rPr>
              <a:t>axillary lymph node metastases.</a:t>
            </a:r>
          </a:p>
          <a:p>
            <a:pPr marL="249750" lvl="0" indent="-285750" defTabSz="914400">
              <a:spcBef>
                <a:spcPts val="600"/>
              </a:spcBef>
              <a:buSzPct val="110000"/>
              <a:buFont typeface="Wingdings" charset="2"/>
              <a:buChar char="Ø"/>
            </a:pPr>
            <a:r>
              <a:rPr lang="en-US" sz="1400" dirty="0">
                <a:solidFill>
                  <a:prstClr val="black"/>
                </a:solidFill>
                <a:latin typeface="Tahoma" charset="0"/>
                <a:ea typeface="Tahoma" charset="0"/>
                <a:cs typeface="Tahoma" charset="0"/>
              </a:rPr>
              <a:t>Larger carcinomas may be </a:t>
            </a:r>
            <a:r>
              <a:rPr lang="en-US" sz="1400" dirty="0">
                <a:solidFill>
                  <a:srgbClr val="C00000"/>
                </a:solidFill>
                <a:latin typeface="Tahoma" charset="0"/>
                <a:ea typeface="Tahoma" charset="0"/>
                <a:cs typeface="Tahoma" charset="0"/>
              </a:rPr>
              <a:t>fixed</a:t>
            </a:r>
            <a:r>
              <a:rPr lang="en-US" sz="1400" dirty="0">
                <a:solidFill>
                  <a:prstClr val="black"/>
                </a:solidFill>
                <a:latin typeface="Tahoma" charset="0"/>
                <a:ea typeface="Tahoma" charset="0"/>
                <a:cs typeface="Tahoma" charset="0"/>
              </a:rPr>
              <a:t> to the chest wall or cause dimpling of the skin. </a:t>
            </a:r>
            <a:r>
              <a:rPr lang="en-US" sz="1000" dirty="0" smtClean="0">
                <a:solidFill>
                  <a:srgbClr val="759239"/>
                </a:solidFill>
                <a:latin typeface="Tahoma" charset="0"/>
                <a:ea typeface="Tahoma" charset="0"/>
                <a:cs typeface="Tahoma" charset="0"/>
              </a:rPr>
              <a:t>In contrary to fibro-adenoma (breast mouse). IF u examine someone and u feel a mass that cant be moved , you should be worried! </a:t>
            </a:r>
            <a:endParaRPr lang="en-US" sz="1400" dirty="0">
              <a:solidFill>
                <a:prstClr val="black"/>
              </a:solidFill>
              <a:latin typeface="Tahoma" charset="0"/>
              <a:ea typeface="Tahoma" charset="0"/>
              <a:cs typeface="Tahoma" charset="0"/>
            </a:endParaRPr>
          </a:p>
          <a:p>
            <a:pPr marL="249750" lvl="0" indent="-285750" defTabSz="914400">
              <a:spcBef>
                <a:spcPts val="600"/>
              </a:spcBef>
              <a:buSzPct val="110000"/>
              <a:buFont typeface="Wingdings" charset="2"/>
              <a:buChar char="Ø"/>
            </a:pPr>
            <a:r>
              <a:rPr lang="en-US" sz="1400" dirty="0">
                <a:solidFill>
                  <a:prstClr val="black"/>
                </a:solidFill>
                <a:latin typeface="Tahoma" charset="0"/>
                <a:ea typeface="Tahoma" charset="0"/>
                <a:cs typeface="Tahoma" charset="0"/>
              </a:rPr>
              <a:t>Lymphatics may become involved </a:t>
            </a:r>
            <a:r>
              <a:rPr lang="en-US" sz="1400" dirty="0" smtClean="0">
                <a:solidFill>
                  <a:prstClr val="black"/>
                </a:solidFill>
                <a:latin typeface="Tahoma" charset="0"/>
                <a:ea typeface="Tahoma" charset="0"/>
                <a:cs typeface="Tahoma" charset="0"/>
              </a:rPr>
              <a:t>, and </a:t>
            </a:r>
            <a:r>
              <a:rPr lang="en-US" sz="1400" dirty="0">
                <a:solidFill>
                  <a:prstClr val="black"/>
                </a:solidFill>
                <a:latin typeface="Tahoma" charset="0"/>
                <a:ea typeface="Tahoma" charset="0"/>
                <a:cs typeface="Tahoma" charset="0"/>
              </a:rPr>
              <a:t>the lymphatic drainage of that area and the overlying skin gets blocked causing </a:t>
            </a:r>
            <a:r>
              <a:rPr lang="en-US" sz="1400" dirty="0">
                <a:solidFill>
                  <a:srgbClr val="C00000"/>
                </a:solidFill>
                <a:latin typeface="Tahoma" charset="0"/>
                <a:ea typeface="Tahoma" charset="0"/>
                <a:cs typeface="Tahoma" charset="0"/>
              </a:rPr>
              <a:t>lymphedema and thickening of the skin</a:t>
            </a:r>
            <a:r>
              <a:rPr lang="en-US" sz="1400" dirty="0">
                <a:solidFill>
                  <a:prstClr val="black"/>
                </a:solidFill>
                <a:latin typeface="Tahoma" charset="0"/>
                <a:ea typeface="Tahoma" charset="0"/>
                <a:cs typeface="Tahoma" charset="0"/>
              </a:rPr>
              <a:t>, a change referred to as </a:t>
            </a:r>
            <a:r>
              <a:rPr lang="en-US" sz="1400" dirty="0" err="1">
                <a:solidFill>
                  <a:srgbClr val="C00000"/>
                </a:solidFill>
                <a:latin typeface="Tahoma" charset="0"/>
                <a:ea typeface="Tahoma" charset="0"/>
                <a:cs typeface="Tahoma" charset="0"/>
              </a:rPr>
              <a:t>peau</a:t>
            </a:r>
            <a:r>
              <a:rPr lang="en-US" sz="1400" dirty="0">
                <a:solidFill>
                  <a:srgbClr val="C00000"/>
                </a:solidFill>
                <a:latin typeface="Tahoma" charset="0"/>
                <a:ea typeface="Tahoma" charset="0"/>
                <a:cs typeface="Tahoma" charset="0"/>
              </a:rPr>
              <a:t> </a:t>
            </a:r>
            <a:r>
              <a:rPr lang="en-US" sz="1400" dirty="0" err="1">
                <a:solidFill>
                  <a:srgbClr val="C00000"/>
                </a:solidFill>
                <a:latin typeface="Tahoma" charset="0"/>
                <a:ea typeface="Tahoma" charset="0"/>
                <a:cs typeface="Tahoma" charset="0"/>
              </a:rPr>
              <a:t>d'orange</a:t>
            </a:r>
            <a:r>
              <a:rPr lang="en-US" sz="1400" dirty="0">
                <a:solidFill>
                  <a:prstClr val="black"/>
                </a:solidFill>
                <a:latin typeface="Tahoma" charset="0"/>
                <a:ea typeface="Tahoma" charset="0"/>
                <a:cs typeface="Tahoma" charset="0"/>
              </a:rPr>
              <a:t>. </a:t>
            </a:r>
          </a:p>
          <a:p>
            <a:pPr marL="249750" lvl="0" indent="-285750" defTabSz="914400">
              <a:spcBef>
                <a:spcPts val="600"/>
              </a:spcBef>
              <a:buSzPct val="110000"/>
              <a:buFont typeface="Wingdings" charset="2"/>
              <a:buChar char="Ø"/>
            </a:pPr>
            <a:r>
              <a:rPr lang="en-US" sz="1400" dirty="0">
                <a:solidFill>
                  <a:prstClr val="black"/>
                </a:solidFill>
                <a:latin typeface="Tahoma" charset="0"/>
                <a:ea typeface="Tahoma" charset="0"/>
                <a:cs typeface="Tahoma" charset="0"/>
              </a:rPr>
              <a:t>When the tumor involves the central portion of the breast, </a:t>
            </a:r>
            <a:r>
              <a:rPr lang="en-US" sz="1400" dirty="0">
                <a:solidFill>
                  <a:srgbClr val="C00000"/>
                </a:solidFill>
                <a:latin typeface="Tahoma" charset="0"/>
                <a:ea typeface="Tahoma" charset="0"/>
                <a:cs typeface="Tahoma" charset="0"/>
              </a:rPr>
              <a:t>retraction of the nipple may develop. </a:t>
            </a:r>
            <a:r>
              <a:rPr lang="en-US" sz="1000" dirty="0" smtClean="0">
                <a:solidFill>
                  <a:srgbClr val="759239"/>
                </a:solidFill>
                <a:latin typeface="Tahoma" charset="0"/>
                <a:ea typeface="Tahoma" charset="0"/>
                <a:cs typeface="Tahoma" charset="0"/>
              </a:rPr>
              <a:t>But if the retraction is congenital and from long </a:t>
            </a:r>
            <a:r>
              <a:rPr lang="en-US" sz="1000" dirty="0" err="1" smtClean="0">
                <a:solidFill>
                  <a:srgbClr val="759239"/>
                </a:solidFill>
                <a:latin typeface="Tahoma" charset="0"/>
                <a:ea typeface="Tahoma" charset="0"/>
                <a:cs typeface="Tahoma" charset="0"/>
              </a:rPr>
              <a:t>tima</a:t>
            </a:r>
            <a:r>
              <a:rPr lang="en-US" sz="1000" dirty="0" smtClean="0">
                <a:solidFill>
                  <a:srgbClr val="759239"/>
                </a:solidFill>
                <a:latin typeface="Tahoma" charset="0"/>
                <a:ea typeface="Tahoma" charset="0"/>
                <a:cs typeface="Tahoma" charset="0"/>
              </a:rPr>
              <a:t> ago , then it’s normal .</a:t>
            </a:r>
            <a:endParaRPr lang="en-US" sz="1400" dirty="0">
              <a:solidFill>
                <a:srgbClr val="C00000"/>
              </a:solidFill>
              <a:latin typeface="Tahoma" charset="0"/>
              <a:ea typeface="Tahoma" charset="0"/>
              <a:cs typeface="Tahoma" charset="0"/>
            </a:endParaRPr>
          </a:p>
        </p:txBody>
      </p:sp>
      <p:sp>
        <p:nvSpPr>
          <p:cNvPr id="20" name="TextBox 19">
            <a:extLst>
              <a:ext uri="{FF2B5EF4-FFF2-40B4-BE49-F238E27FC236}">
                <a16:creationId xmlns:a16="http://schemas.microsoft.com/office/drawing/2014/main" id="{9390D744-2713-1C49-8129-0A448B3FDB3B}"/>
              </a:ext>
            </a:extLst>
          </p:cNvPr>
          <p:cNvSpPr txBox="1"/>
          <p:nvPr/>
        </p:nvSpPr>
        <p:spPr>
          <a:xfrm>
            <a:off x="0" y="4219685"/>
            <a:ext cx="6858000" cy="369332"/>
          </a:xfrm>
          <a:prstGeom prst="rect">
            <a:avLst/>
          </a:prstGeom>
          <a:noFill/>
        </p:spPr>
        <p:txBody>
          <a:bodyPr wrap="square" rtlCol="0">
            <a:spAutoFit/>
          </a:bodyPr>
          <a:lstStyle/>
          <a:p>
            <a:r>
              <a:rPr lang="en-US" b="1" smtClean="0">
                <a:latin typeface="Tahoma" charset="0"/>
                <a:ea typeface="Tahoma" charset="0"/>
                <a:cs typeface="Tahoma" charset="0"/>
              </a:rPr>
              <a:t>Clinical features </a:t>
            </a:r>
            <a:endParaRPr lang="en-US" b="1" dirty="0">
              <a:latin typeface="Tahoma" charset="0"/>
              <a:ea typeface="Tahoma" charset="0"/>
              <a:cs typeface="Tahoma"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119" y="4435355"/>
            <a:ext cx="2610241" cy="170641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0119" y="6539345"/>
            <a:ext cx="2694061" cy="2349321"/>
          </a:xfrm>
          <a:prstGeom prst="rect">
            <a:avLst/>
          </a:prstGeom>
        </p:spPr>
      </p:pic>
    </p:spTree>
    <p:extLst>
      <p:ext uri="{BB962C8B-B14F-4D97-AF65-F5344CB8AC3E}">
        <p14:creationId xmlns:p14="http://schemas.microsoft.com/office/powerpoint/2010/main" val="20200331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1FB901-A6EA-374E-A6CD-3BBAE84D3ECD}"/>
              </a:ext>
            </a:extLst>
          </p:cNvPr>
          <p:cNvSpPr/>
          <p:nvPr/>
        </p:nvSpPr>
        <p:spPr>
          <a:xfrm>
            <a:off x="175260" y="585639"/>
            <a:ext cx="6267104" cy="1754326"/>
          </a:xfrm>
          <a:prstGeom prst="rect">
            <a:avLst/>
          </a:prstGeom>
        </p:spPr>
        <p:txBody>
          <a:bodyPr wrap="square">
            <a:spAutoFit/>
          </a:bodyPr>
          <a:lstStyle/>
          <a:p>
            <a:pPr marL="249750" lvl="0" indent="-285750" defTabSz="914400">
              <a:spcBef>
                <a:spcPts val="600"/>
              </a:spcBef>
              <a:buSzPct val="110000"/>
              <a:buFont typeface="Wingdings" charset="2"/>
              <a:buChar char="Ø"/>
            </a:pPr>
            <a:r>
              <a:rPr lang="en-US" sz="1400" dirty="0">
                <a:solidFill>
                  <a:prstClr val="black"/>
                </a:solidFill>
                <a:latin typeface="Tahoma" charset="0"/>
                <a:ea typeface="Tahoma" charset="0"/>
                <a:cs typeface="Tahoma" charset="0"/>
              </a:rPr>
              <a:t>On mammography, invasive carcinomas commonly present as </a:t>
            </a:r>
            <a:r>
              <a:rPr lang="en-US" sz="1400" dirty="0">
                <a:solidFill>
                  <a:srgbClr val="C00000"/>
                </a:solidFill>
                <a:latin typeface="Tahoma" charset="0"/>
                <a:ea typeface="Tahoma" charset="0"/>
                <a:cs typeface="Tahoma" charset="0"/>
              </a:rPr>
              <a:t>a density</a:t>
            </a:r>
            <a:r>
              <a:rPr lang="en-US" sz="1400" dirty="0">
                <a:solidFill>
                  <a:prstClr val="black"/>
                </a:solidFill>
                <a:latin typeface="Tahoma" charset="0"/>
                <a:ea typeface="Tahoma" charset="0"/>
                <a:cs typeface="Tahoma" charset="0"/>
              </a:rPr>
              <a:t>.</a:t>
            </a:r>
          </a:p>
          <a:p>
            <a:pPr marL="249750" lvl="0" indent="-285750" defTabSz="914400">
              <a:spcBef>
                <a:spcPts val="600"/>
              </a:spcBef>
              <a:buSzPct val="110000"/>
              <a:buFont typeface="Wingdings" charset="2"/>
              <a:buChar char="Ø"/>
            </a:pPr>
            <a:r>
              <a:rPr lang="en-US" sz="1400" dirty="0">
                <a:solidFill>
                  <a:prstClr val="black"/>
                </a:solidFill>
                <a:latin typeface="Tahoma" charset="0"/>
                <a:ea typeface="Tahoma" charset="0"/>
                <a:cs typeface="Tahoma" charset="0"/>
              </a:rPr>
              <a:t>Invasive carcinomas presenting as mammographic calcifications without an associated density are usually very small in size.</a:t>
            </a:r>
          </a:p>
          <a:p>
            <a:pPr marL="249750" lvl="0" indent="-285750" defTabSz="914400">
              <a:spcBef>
                <a:spcPts val="600"/>
              </a:spcBef>
              <a:buSzPct val="110000"/>
              <a:buFont typeface="Wingdings" charset="2"/>
              <a:buChar char="Ø"/>
            </a:pPr>
            <a:r>
              <a:rPr lang="en-US" sz="1400" dirty="0">
                <a:solidFill>
                  <a:prstClr val="black"/>
                </a:solidFill>
                <a:latin typeface="Tahoma" charset="0"/>
                <a:ea typeface="Tahoma" charset="0"/>
                <a:cs typeface="Tahoma" charset="0"/>
              </a:rPr>
              <a:t>The term "</a:t>
            </a:r>
            <a:r>
              <a:rPr lang="en-US" sz="1400" dirty="0">
                <a:solidFill>
                  <a:srgbClr val="C00000"/>
                </a:solidFill>
                <a:latin typeface="Tahoma" charset="0"/>
                <a:ea typeface="Tahoma" charset="0"/>
                <a:cs typeface="Tahoma" charset="0"/>
              </a:rPr>
              <a:t>inflammatory carcinoma</a:t>
            </a:r>
            <a:r>
              <a:rPr lang="en-US" sz="1400" dirty="0">
                <a:solidFill>
                  <a:prstClr val="black"/>
                </a:solidFill>
                <a:latin typeface="Tahoma" charset="0"/>
                <a:ea typeface="Tahoma" charset="0"/>
                <a:cs typeface="Tahoma" charset="0"/>
              </a:rPr>
              <a:t>" refers to the clinical presentation of a carcinoma extensively involving dermal lymphatics, resulting in an enlarged erythematous breast. The diagnosis is made on </a:t>
            </a:r>
            <a:r>
              <a:rPr lang="en-US" sz="1400" dirty="0">
                <a:solidFill>
                  <a:srgbClr val="C00000"/>
                </a:solidFill>
                <a:latin typeface="Tahoma" charset="0"/>
                <a:ea typeface="Tahoma" charset="0"/>
                <a:cs typeface="Tahoma" charset="0"/>
              </a:rPr>
              <a:t>clinical grounds and does not correlate with a specific histologic type of carcinoma </a:t>
            </a:r>
            <a:r>
              <a:rPr lang="en-US" sz="1400" dirty="0" smtClean="0">
                <a:solidFill>
                  <a:prstClr val="black"/>
                </a:solidFill>
                <a:latin typeface="Tahoma" charset="0"/>
                <a:ea typeface="Tahoma" charset="0"/>
                <a:cs typeface="Tahoma" charset="0"/>
              </a:rPr>
              <a:t>.</a:t>
            </a:r>
            <a:endParaRPr lang="en-US" sz="1400" dirty="0">
              <a:solidFill>
                <a:prstClr val="black"/>
              </a:solidFill>
              <a:latin typeface="Tahoma" charset="0"/>
              <a:ea typeface="Tahoma" charset="0"/>
              <a:cs typeface="Tahoma" charset="0"/>
            </a:endParaRPr>
          </a:p>
        </p:txBody>
      </p:sp>
      <p:sp>
        <p:nvSpPr>
          <p:cNvPr id="5" name="TextBox 4">
            <a:extLst>
              <a:ext uri="{FF2B5EF4-FFF2-40B4-BE49-F238E27FC236}">
                <a16:creationId xmlns:a16="http://schemas.microsoft.com/office/drawing/2014/main" id="{DDC0F00F-2E1B-EA4D-8C79-76896E5A8D23}"/>
              </a:ext>
            </a:extLst>
          </p:cNvPr>
          <p:cNvSpPr txBox="1"/>
          <p:nvPr/>
        </p:nvSpPr>
        <p:spPr>
          <a:xfrm>
            <a:off x="0" y="152400"/>
            <a:ext cx="6858000" cy="369332"/>
          </a:xfrm>
          <a:prstGeom prst="rect">
            <a:avLst/>
          </a:prstGeom>
          <a:noFill/>
        </p:spPr>
        <p:txBody>
          <a:bodyPr wrap="square" rtlCol="0">
            <a:spAutoFit/>
          </a:bodyPr>
          <a:lstStyle/>
          <a:p>
            <a:r>
              <a:rPr lang="en-US" b="1" dirty="0" smtClean="0">
                <a:latin typeface="Tahoma" charset="0"/>
                <a:ea typeface="Tahoma" charset="0"/>
                <a:cs typeface="Tahoma" charset="0"/>
              </a:rPr>
              <a:t>Continue clinical features of Invasive breast cancer</a:t>
            </a:r>
            <a:endParaRPr lang="en-US" b="1" dirty="0">
              <a:latin typeface="Tahoma" charset="0"/>
              <a:ea typeface="Tahoma" charset="0"/>
              <a:cs typeface="Tahoma"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382" y="2499589"/>
            <a:ext cx="3308927" cy="23356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 y="2499590"/>
            <a:ext cx="3122122" cy="2335645"/>
          </a:xfrm>
          <a:prstGeom prst="rect">
            <a:avLst/>
          </a:prstGeom>
        </p:spPr>
      </p:pic>
    </p:spTree>
    <p:extLst>
      <p:ext uri="{BB962C8B-B14F-4D97-AF65-F5344CB8AC3E}">
        <p14:creationId xmlns:p14="http://schemas.microsoft.com/office/powerpoint/2010/main" val="1127437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محتوى 4"/>
          <p:cNvSpPr>
            <a:spLocks noGrp="1"/>
          </p:cNvSpPr>
          <p:nvPr>
            <p:ph idx="1"/>
          </p:nvPr>
        </p:nvSpPr>
        <p:spPr>
          <a:xfrm>
            <a:off x="144780" y="0"/>
            <a:ext cx="6172200" cy="8953497"/>
          </a:xfrm>
        </p:spPr>
        <p:txBody>
          <a:bodyPr>
            <a:normAutofit/>
          </a:bodyPr>
          <a:lstStyle/>
          <a:p>
            <a:pPr marL="400050" indent="-400050">
              <a:buFont typeface="+mj-lt"/>
              <a:buAutoNum type="romanLcPeriod"/>
            </a:pPr>
            <a:r>
              <a:rPr lang="en-US" sz="1800" b="1" dirty="0">
                <a:latin typeface="Tahoma" panose="020B0604030504040204" pitchFamily="34" charset="0"/>
                <a:ea typeface="Tahoma" panose="020B0604030504040204" pitchFamily="34" charset="0"/>
                <a:cs typeface="Tahoma" panose="020B0604030504040204" pitchFamily="34" charset="0"/>
              </a:rPr>
              <a:t>Invasive Ductal Carcinoma, </a:t>
            </a:r>
            <a:r>
              <a:rPr lang="en-US" sz="1800" b="1" dirty="0" smtClean="0">
                <a:latin typeface="Tahoma" panose="020B0604030504040204" pitchFamily="34" charset="0"/>
                <a:ea typeface="Tahoma" panose="020B0604030504040204" pitchFamily="34" charset="0"/>
                <a:cs typeface="Tahoma" panose="020B0604030504040204" pitchFamily="34" charset="0"/>
              </a:rPr>
              <a:t>NOS</a:t>
            </a:r>
          </a:p>
          <a:p>
            <a:pPr marL="0" indent="0">
              <a:buNone/>
            </a:pPr>
            <a:endParaRPr lang="en-US" sz="1400" dirty="0">
              <a:latin typeface="Tahoma" panose="020B0604030504040204" pitchFamily="34" charset="0"/>
              <a:ea typeface="Tahoma" panose="020B0604030504040204" pitchFamily="34" charset="0"/>
              <a:cs typeface="Tahoma" panose="020B0604030504040204" pitchFamily="34" charset="0"/>
            </a:endParaRPr>
          </a:p>
          <a:p>
            <a:pPr>
              <a:buFont typeface="Wingdings" charset="2"/>
              <a:buChar char="Ø"/>
            </a:pPr>
            <a:r>
              <a:rPr lang="en-US" sz="1400" dirty="0">
                <a:latin typeface="Tahoma" panose="020B0604030504040204" pitchFamily="34" charset="0"/>
                <a:ea typeface="Tahoma" panose="020B0604030504040204" pitchFamily="34" charset="0"/>
                <a:cs typeface="Tahoma" panose="020B0604030504040204" pitchFamily="34" charset="0"/>
              </a:rPr>
              <a:t>Invasive Ductal Carcinoma, NOS is the </a:t>
            </a:r>
            <a:r>
              <a:rPr lang="en-US" sz="1400" dirty="0" smtClean="0">
                <a:solidFill>
                  <a:srgbClr val="C00000"/>
                </a:solidFill>
                <a:latin typeface="Tahoma" panose="020B0604030504040204" pitchFamily="34" charset="0"/>
                <a:ea typeface="Tahoma" panose="020B0604030504040204" pitchFamily="34" charset="0"/>
                <a:cs typeface="Tahoma" panose="020B0604030504040204" pitchFamily="34" charset="0"/>
              </a:rPr>
              <a:t>most common type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of breast cancer</a:t>
            </a:r>
            <a:r>
              <a:rPr lang="en-US" sz="1400" dirty="0">
                <a:latin typeface="Tahoma" panose="020B0604030504040204" pitchFamily="34" charset="0"/>
                <a:ea typeface="Tahoma" panose="020B0604030504040204" pitchFamily="34" charset="0"/>
                <a:cs typeface="Tahoma" panose="020B0604030504040204" pitchFamily="34" charset="0"/>
              </a:rPr>
              <a:t>, forming up to 80% of these cancers. </a:t>
            </a:r>
            <a:endParaRPr lang="en-US" sz="1400" dirty="0" smtClean="0">
              <a:latin typeface="Tahoma" panose="020B0604030504040204" pitchFamily="34" charset="0"/>
              <a:ea typeface="Tahoma" panose="020B0604030504040204" pitchFamily="34" charset="0"/>
              <a:cs typeface="Tahoma" panose="020B0604030504040204" pitchFamily="34" charset="0"/>
            </a:endParaRPr>
          </a:p>
          <a:p>
            <a:pPr>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Most </a:t>
            </a:r>
            <a:r>
              <a:rPr lang="en-US" sz="1400" dirty="0">
                <a:latin typeface="Tahoma" panose="020B0604030504040204" pitchFamily="34" charset="0"/>
                <a:ea typeface="Tahoma" panose="020B0604030504040204" pitchFamily="34" charset="0"/>
                <a:cs typeface="Tahoma" panose="020B0604030504040204" pitchFamily="34" charset="0"/>
              </a:rPr>
              <a:t>of these tumors induce a marked fibroblastic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(desmoplastic) stromal reaction </a:t>
            </a:r>
            <a:r>
              <a:rPr lang="en-US" sz="1400" dirty="0">
                <a:latin typeface="Tahoma" panose="020B0604030504040204" pitchFamily="34" charset="0"/>
                <a:ea typeface="Tahoma" panose="020B0604030504040204" pitchFamily="34" charset="0"/>
                <a:cs typeface="Tahoma" panose="020B0604030504040204" pitchFamily="34" charset="0"/>
              </a:rPr>
              <a:t>to the invading tumor cells producing a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palpable mass </a:t>
            </a:r>
            <a:r>
              <a:rPr lang="en-US" sz="1400" dirty="0">
                <a:latin typeface="Tahoma" panose="020B0604030504040204" pitchFamily="34" charset="0"/>
                <a:ea typeface="Tahoma" panose="020B0604030504040204" pitchFamily="34" charset="0"/>
                <a:cs typeface="Tahoma" panose="020B0604030504040204" pitchFamily="34" charset="0"/>
              </a:rPr>
              <a:t>with hard consistency (</a:t>
            </a:r>
            <a:r>
              <a:rPr lang="en-US" sz="1400" dirty="0" err="1">
                <a:solidFill>
                  <a:srgbClr val="C00000"/>
                </a:solidFill>
                <a:latin typeface="Tahoma" panose="020B0604030504040204" pitchFamily="34" charset="0"/>
                <a:ea typeface="Tahoma" panose="020B0604030504040204" pitchFamily="34" charset="0"/>
                <a:cs typeface="Tahoma" panose="020B0604030504040204" pitchFamily="34" charset="0"/>
              </a:rPr>
              <a:t>scirrhous</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rgbClr val="C00000"/>
                </a:solidFill>
                <a:latin typeface="Tahoma" panose="020B0604030504040204" pitchFamily="34" charset="0"/>
                <a:ea typeface="Tahoma" panose="020B0604030504040204" pitchFamily="34" charset="0"/>
                <a:cs typeface="Tahoma" panose="020B0604030504040204" pitchFamily="34" charset="0"/>
              </a:rPr>
              <a:t>carcinoma </a:t>
            </a:r>
            <a:r>
              <a:rPr lang="en-US" sz="14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=stone-hard</a:t>
            </a:r>
            <a:r>
              <a:rPr lang="en-US" sz="1400" dirty="0" smtClean="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ea typeface="Tahoma" panose="020B0604030504040204" pitchFamily="34" charset="0"/>
                <a:cs typeface="Tahoma" panose="020B0604030504040204" pitchFamily="34" charset="0"/>
              </a:rPr>
              <a:t>And therefore a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palpable mass is the most common presentation. </a:t>
            </a:r>
          </a:p>
          <a:p>
            <a:pPr>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The </a:t>
            </a:r>
            <a:r>
              <a:rPr lang="en-US" sz="1400" dirty="0">
                <a:latin typeface="Tahoma" panose="020B0604030504040204" pitchFamily="34" charset="0"/>
                <a:ea typeface="Tahoma" panose="020B0604030504040204" pitchFamily="34" charset="0"/>
                <a:cs typeface="Tahoma" panose="020B0604030504040204" pitchFamily="34" charset="0"/>
              </a:rPr>
              <a:t>tumor shows an infiltrative attachment to the surrounding structures and may cause dimpling of the skin (due to traction on suspensory ligaments) or nipple retraction. </a:t>
            </a:r>
            <a:r>
              <a:rPr lang="en-US" sz="1000" dirty="0" smtClean="0">
                <a:solidFill>
                  <a:srgbClr val="75923C"/>
                </a:solidFill>
                <a:latin typeface="Tahoma" panose="020B0604030504040204" pitchFamily="34" charset="0"/>
                <a:ea typeface="Tahoma" panose="020B0604030504040204" pitchFamily="34" charset="0"/>
                <a:cs typeface="Tahoma" panose="020B0604030504040204" pitchFamily="34" charset="0"/>
              </a:rPr>
              <a:t>The tumor invades the dermis and they lymphatics within the dermis so it blocks the </a:t>
            </a:r>
            <a:r>
              <a:rPr lang="en-US" sz="1000" dirty="0" err="1" smtClean="0">
                <a:solidFill>
                  <a:srgbClr val="75923C"/>
                </a:solidFill>
                <a:latin typeface="Tahoma" panose="020B0604030504040204" pitchFamily="34" charset="0"/>
                <a:ea typeface="Tahoma" panose="020B0604030504040204" pitchFamily="34" charset="0"/>
                <a:cs typeface="Tahoma" panose="020B0604030504040204" pitchFamily="34" charset="0"/>
              </a:rPr>
              <a:t>lyph</a:t>
            </a:r>
            <a:r>
              <a:rPr lang="en-US" sz="1000" dirty="0" smtClean="0">
                <a:solidFill>
                  <a:srgbClr val="75923C"/>
                </a:solidFill>
                <a:latin typeface="Tahoma" panose="020B0604030504040204" pitchFamily="34" charset="0"/>
                <a:ea typeface="Tahoma" panose="020B0604030504040204" pitchFamily="34" charset="0"/>
                <a:cs typeface="Tahoma" panose="020B0604030504040204" pitchFamily="34" charset="0"/>
              </a:rPr>
              <a:t> fluid &gt; it accumulates causing edema and thickening of the breast skin, redness and inflammation . </a:t>
            </a:r>
            <a:r>
              <a:rPr lang="en-US" sz="1000" dirty="0" err="1" smtClean="0">
                <a:solidFill>
                  <a:srgbClr val="75923C"/>
                </a:solidFill>
                <a:latin typeface="Tahoma" panose="020B0604030504040204" pitchFamily="34" charset="0"/>
                <a:ea typeface="Tahoma" panose="020B0604030504040204" pitchFamily="34" charset="0"/>
                <a:cs typeface="Tahoma" panose="020B0604030504040204" pitchFamily="34" charset="0"/>
              </a:rPr>
              <a:t>Becauuse</a:t>
            </a:r>
            <a:r>
              <a:rPr lang="en-US" sz="1000" dirty="0" smtClean="0">
                <a:solidFill>
                  <a:srgbClr val="75923C"/>
                </a:solidFill>
                <a:latin typeface="Tahoma" panose="020B0604030504040204" pitchFamily="34" charset="0"/>
                <a:ea typeface="Tahoma" panose="020B0604030504040204" pitchFamily="34" charset="0"/>
                <a:cs typeface="Tahoma" panose="020B0604030504040204" pitchFamily="34" charset="0"/>
              </a:rPr>
              <a:t> breast has fibrous ligaments which cant expand with edema it will pull the breast </a:t>
            </a:r>
            <a:r>
              <a:rPr lang="en-US" sz="1000" dirty="0" err="1" smtClean="0">
                <a:solidFill>
                  <a:srgbClr val="75923C"/>
                </a:solidFill>
                <a:latin typeface="Tahoma" panose="020B0604030504040204" pitchFamily="34" charset="0"/>
                <a:ea typeface="Tahoma" panose="020B0604030504040204" pitchFamily="34" charset="0"/>
                <a:cs typeface="Tahoma" panose="020B0604030504040204" pitchFamily="34" charset="0"/>
              </a:rPr>
              <a:t>backwars</a:t>
            </a:r>
            <a:r>
              <a:rPr lang="en-US" sz="1000" dirty="0" smtClean="0">
                <a:solidFill>
                  <a:srgbClr val="75923C"/>
                </a:solidFill>
                <a:latin typeface="Tahoma" panose="020B0604030504040204" pitchFamily="34" charset="0"/>
                <a:ea typeface="Tahoma" panose="020B0604030504040204" pitchFamily="34" charset="0"/>
                <a:cs typeface="Tahoma" panose="020B0604030504040204" pitchFamily="34" charset="0"/>
              </a:rPr>
              <a:t> and orange like breast will appear.</a:t>
            </a:r>
            <a:endParaRPr lang="en-US" sz="1400" dirty="0" smtClean="0">
              <a:solidFill>
                <a:srgbClr val="75923C"/>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600" b="1" dirty="0" smtClean="0">
                <a:latin typeface="Tahoma" panose="020B0604030504040204" pitchFamily="34" charset="0"/>
                <a:ea typeface="Tahoma" panose="020B0604030504040204" pitchFamily="34" charset="0"/>
                <a:cs typeface="Tahoma" panose="020B0604030504040204" pitchFamily="34" charset="0"/>
              </a:rPr>
              <a:t> Grossly</a:t>
            </a:r>
          </a:p>
          <a:p>
            <a:pPr>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tumor </a:t>
            </a:r>
            <a:r>
              <a:rPr lang="en-US" sz="1400" dirty="0">
                <a:latin typeface="Tahoma" panose="020B0604030504040204" pitchFamily="34" charset="0"/>
                <a:ea typeface="Tahoma" panose="020B0604030504040204" pitchFamily="34" charset="0"/>
                <a:cs typeface="Tahoma" panose="020B0604030504040204" pitchFamily="34" charset="0"/>
              </a:rPr>
              <a:t>is firm, hard, with an irregular border. </a:t>
            </a:r>
          </a:p>
          <a:p>
            <a:pPr>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Cut </a:t>
            </a:r>
            <a:r>
              <a:rPr lang="en-US" sz="1400" dirty="0">
                <a:latin typeface="Tahoma" panose="020B0604030504040204" pitchFamily="34" charset="0"/>
                <a:ea typeface="Tahoma" panose="020B0604030504040204" pitchFamily="34" charset="0"/>
                <a:cs typeface="Tahoma" panose="020B0604030504040204" pitchFamily="34" charset="0"/>
              </a:rPr>
              <a:t>surface: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gritty</a:t>
            </a:r>
            <a:r>
              <a:rPr lang="en-US" sz="1400" dirty="0">
                <a:latin typeface="Tahoma" panose="020B0604030504040204" pitchFamily="34" charset="0"/>
                <a:ea typeface="Tahoma" panose="020B0604030504040204" pitchFamily="34" charset="0"/>
                <a:cs typeface="Tahoma" panose="020B0604030504040204" pitchFamily="34" charset="0"/>
              </a:rPr>
              <a:t> </a:t>
            </a:r>
            <a:r>
              <a:rPr lang="en-US" sz="1000" dirty="0" smtClean="0">
                <a:solidFill>
                  <a:srgbClr val="75923C"/>
                </a:solidFill>
                <a:latin typeface="Tahoma" panose="020B0604030504040204" pitchFamily="34" charset="0"/>
                <a:ea typeface="Tahoma" panose="020B0604030504040204" pitchFamily="34" charset="0"/>
                <a:cs typeface="Tahoma" panose="020B0604030504040204" pitchFamily="34" charset="0"/>
              </a:rPr>
              <a:t> Sandy cut surface </a:t>
            </a:r>
            <a:r>
              <a:rPr lang="en-US" sz="1400" dirty="0" smtClean="0">
                <a:latin typeface="Tahoma" panose="020B0604030504040204" pitchFamily="34" charset="0"/>
                <a:ea typeface="Tahoma" panose="020B0604030504040204" pitchFamily="34" charset="0"/>
                <a:cs typeface="Tahoma" panose="020B0604030504040204" pitchFamily="34" charset="0"/>
              </a:rPr>
              <a:t>and </a:t>
            </a:r>
            <a:r>
              <a:rPr lang="en-US" sz="1400" dirty="0">
                <a:latin typeface="Tahoma" panose="020B0604030504040204" pitchFamily="34" charset="0"/>
                <a:ea typeface="Tahoma" panose="020B0604030504040204" pitchFamily="34" charset="0"/>
                <a:cs typeface="Tahoma" panose="020B0604030504040204" pitchFamily="34" charset="0"/>
              </a:rPr>
              <a:t>shows irregular margins with stellate infiltration (sometimes it can be soft and well demarcated) and in the center there are small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foci of chalky white stroma </a:t>
            </a:r>
            <a:r>
              <a:rPr lang="en-US" sz="1400" dirty="0">
                <a:latin typeface="Tahoma" panose="020B0604030504040204" pitchFamily="34" charset="0"/>
                <a:ea typeface="Tahoma" panose="020B0604030504040204" pitchFamily="34" charset="0"/>
                <a:cs typeface="Tahoma" panose="020B0604030504040204" pitchFamily="34" charset="0"/>
              </a:rPr>
              <a:t>and occasionally calcifications </a:t>
            </a:r>
            <a:r>
              <a:rPr lang="en-US" sz="1400" dirty="0" smtClean="0">
                <a:latin typeface="Tahoma" panose="020B0604030504040204" pitchFamily="34" charset="0"/>
                <a:ea typeface="Tahoma" panose="020B0604030504040204" pitchFamily="34" charset="0"/>
                <a:cs typeface="Tahoma" panose="020B0604030504040204" pitchFamily="34" charset="0"/>
              </a:rPr>
              <a:t>which have characteristic </a:t>
            </a:r>
            <a:r>
              <a:rPr lang="en-US" sz="1400" dirty="0">
                <a:latin typeface="Tahoma" panose="020B0604030504040204" pitchFamily="34" charset="0"/>
                <a:ea typeface="Tahoma" panose="020B0604030504040204" pitchFamily="34" charset="0"/>
                <a:cs typeface="Tahoma" panose="020B0604030504040204" pitchFamily="34" charset="0"/>
              </a:rPr>
              <a:t>grating sound when cut or scraped </a:t>
            </a:r>
            <a:r>
              <a:rPr lang="en-US" sz="1400" dirty="0" smtClean="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a:p>
            <a:pPr>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IDC is usually accompanied </a:t>
            </a:r>
            <a:r>
              <a:rPr lang="en-US" sz="1400" dirty="0">
                <a:latin typeface="Tahoma" panose="020B0604030504040204" pitchFamily="34" charset="0"/>
                <a:ea typeface="Tahoma" panose="020B0604030504040204" pitchFamily="34" charset="0"/>
                <a:cs typeface="Tahoma" panose="020B0604030504040204" pitchFamily="34" charset="0"/>
              </a:rPr>
              <a:t>by varying amounts of </a:t>
            </a:r>
            <a:r>
              <a:rPr lang="en-US" sz="1400" dirty="0" smtClean="0">
                <a:latin typeface="Tahoma" panose="020B0604030504040204" pitchFamily="34" charset="0"/>
                <a:ea typeface="Tahoma" panose="020B0604030504040204" pitchFamily="34" charset="0"/>
                <a:cs typeface="Tahoma" panose="020B0604030504040204" pitchFamily="34" charset="0"/>
              </a:rPr>
              <a:t>DCIS.</a:t>
            </a:r>
          </a:p>
          <a:p>
            <a:pPr marL="0" indent="0">
              <a:buNone/>
            </a:pPr>
            <a:r>
              <a:rPr lang="en-US" sz="1600" b="1" dirty="0" smtClean="0">
                <a:latin typeface="Tahoma" panose="020B0604030504040204" pitchFamily="34" charset="0"/>
                <a:ea typeface="Tahoma" panose="020B0604030504040204" pitchFamily="34" charset="0"/>
                <a:cs typeface="Tahoma" panose="020B0604030504040204" pitchFamily="34" charset="0"/>
              </a:rPr>
              <a:t>  Histology</a:t>
            </a:r>
          </a:p>
          <a:p>
            <a:pPr>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the </a:t>
            </a:r>
            <a:r>
              <a:rPr lang="en-US" sz="1400" dirty="0">
                <a:latin typeface="Tahoma" panose="020B0604030504040204" pitchFamily="34" charset="0"/>
                <a:ea typeface="Tahoma" panose="020B0604030504040204" pitchFamily="34" charset="0"/>
                <a:cs typeface="Tahoma" panose="020B0604030504040204" pitchFamily="34" charset="0"/>
              </a:rPr>
              <a:t>tumor cells are large and pleomorphic usually within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a dense stroma. </a:t>
            </a:r>
            <a:endParaRPr lang="en-US" sz="1400"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pPr>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They </a:t>
            </a:r>
            <a:r>
              <a:rPr lang="en-US" sz="1400" dirty="0">
                <a:latin typeface="Tahoma" panose="020B0604030504040204" pitchFamily="34" charset="0"/>
                <a:ea typeface="Tahoma" panose="020B0604030504040204" pitchFamily="34" charset="0"/>
                <a:cs typeface="Tahoma" panose="020B0604030504040204" pitchFamily="34" charset="0"/>
              </a:rPr>
              <a:t>are adenocarcinomas and so they show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glandular formation but can also be arranged in cords or sheets of cells. </a:t>
            </a:r>
          </a:p>
          <a:p>
            <a:pPr>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The </a:t>
            </a:r>
            <a:r>
              <a:rPr lang="en-US" sz="1400" dirty="0">
                <a:latin typeface="Tahoma" panose="020B0604030504040204" pitchFamily="34" charset="0"/>
                <a:ea typeface="Tahoma" panose="020B0604030504040204" pitchFamily="34" charset="0"/>
                <a:cs typeface="Tahoma" panose="020B0604030504040204" pitchFamily="34" charset="0"/>
              </a:rPr>
              <a:t>tumors range from well differentiated to moderate or poorly </a:t>
            </a:r>
            <a:r>
              <a:rPr lang="en-US" sz="1400" dirty="0" smtClean="0">
                <a:latin typeface="Tahoma" panose="020B0604030504040204" pitchFamily="34" charset="0"/>
                <a:ea typeface="Tahoma" panose="020B0604030504040204" pitchFamily="34" charset="0"/>
                <a:cs typeface="Tahoma" panose="020B0604030504040204" pitchFamily="34" charset="0"/>
              </a:rPr>
              <a:t>differentiated.</a:t>
            </a:r>
          </a:p>
          <a:p>
            <a:pPr>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Carcinomas </a:t>
            </a:r>
            <a:r>
              <a:rPr lang="en-US" sz="1400" dirty="0">
                <a:latin typeface="Tahoma" panose="020B0604030504040204" pitchFamily="34" charset="0"/>
                <a:ea typeface="Tahoma" panose="020B0604030504040204" pitchFamily="34" charset="0"/>
                <a:cs typeface="Tahoma" panose="020B0604030504040204" pitchFamily="34" charset="0"/>
              </a:rPr>
              <a:t>associated with a large amount of DCIS require large excisions with wide margins to reduce local recurrences </a:t>
            </a:r>
            <a:r>
              <a:rPr lang="en-US" sz="1400" dirty="0" smtClean="0">
                <a:latin typeface="Tahoma" panose="020B0604030504040204" pitchFamily="34" charset="0"/>
                <a:ea typeface="Tahoma" panose="020B0604030504040204" pitchFamily="34" charset="0"/>
                <a:cs typeface="Tahoma" panose="020B0604030504040204" pitchFamily="34" charset="0"/>
              </a:rPr>
              <a:t>.</a:t>
            </a:r>
          </a:p>
          <a:p>
            <a:pPr>
              <a:buFont typeface="Wingdings" charset="2"/>
              <a:buChar char="Ø"/>
            </a:pPr>
            <a:endParaRPr lang="en-US" sz="1400" dirty="0">
              <a:latin typeface="Tahoma" panose="020B0604030504040204" pitchFamily="34" charset="0"/>
              <a:ea typeface="Tahoma" panose="020B0604030504040204" pitchFamily="34" charset="0"/>
              <a:cs typeface="Tahoma" panose="020B0604030504040204" pitchFamily="34" charset="0"/>
            </a:endParaRPr>
          </a:p>
          <a:p>
            <a:pPr>
              <a:buFont typeface="Wingdings" charset="2"/>
              <a:buChar char="Ø"/>
            </a:pPr>
            <a:endParaRPr lang="en-US" sz="1400" dirty="0" smtClean="0">
              <a:latin typeface="Tahoma" panose="020B0604030504040204" pitchFamily="34" charset="0"/>
              <a:ea typeface="Tahoma" panose="020B0604030504040204" pitchFamily="34" charset="0"/>
              <a:cs typeface="Tahoma" panose="020B0604030504040204" pitchFamily="34" charset="0"/>
            </a:endParaRPr>
          </a:p>
        </p:txBody>
      </p:sp>
      <p:pic>
        <p:nvPicPr>
          <p:cNvPr id="3" name="Picture 2" descr="http://aegiscreative.com/wp-content/uploads/2014/01/Fig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48591"/>
            <a:ext cx="4167770" cy="149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20FF6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879" y="7144110"/>
            <a:ext cx="1722121" cy="96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صورة 1"/>
          <p:cNvPicPr>
            <a:picLocks noChangeAspect="1"/>
          </p:cNvPicPr>
          <p:nvPr/>
        </p:nvPicPr>
        <p:blipFill rotWithShape="1">
          <a:blip r:embed="rId4">
            <a:extLst>
              <a:ext uri="{28A0092B-C50C-407E-A947-70E740481C1C}">
                <a14:useLocalDpi xmlns:a14="http://schemas.microsoft.com/office/drawing/2010/main" val="0"/>
              </a:ext>
            </a:extLst>
          </a:blip>
          <a:srcRect b="23122"/>
          <a:stretch/>
        </p:blipFill>
        <p:spPr>
          <a:xfrm>
            <a:off x="4635363" y="7947373"/>
            <a:ext cx="2222638" cy="1196627"/>
          </a:xfrm>
          <a:prstGeom prst="rect">
            <a:avLst/>
          </a:prstGeom>
        </p:spPr>
      </p:pic>
      <p:cxnSp>
        <p:nvCxnSpPr>
          <p:cNvPr id="7" name="Straight Arrow Connector 6"/>
          <p:cNvCxnSpPr/>
          <p:nvPr/>
        </p:nvCxnSpPr>
        <p:spPr>
          <a:xfrm flipH="1">
            <a:off x="5979621" y="6790819"/>
            <a:ext cx="401782" cy="706582"/>
          </a:xfrm>
          <a:prstGeom prst="straightConnector1">
            <a:avLst/>
          </a:prstGeom>
          <a:ln>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073834" y="6385308"/>
            <a:ext cx="775854" cy="400110"/>
          </a:xfrm>
          <a:prstGeom prst="rect">
            <a:avLst/>
          </a:prstGeom>
          <a:noFill/>
          <a:ln>
            <a:solidFill>
              <a:schemeClr val="tx1">
                <a:lumMod val="95000"/>
                <a:lumOff val="5000"/>
              </a:schemeClr>
            </a:solidFill>
          </a:ln>
        </p:spPr>
        <p:txBody>
          <a:bodyPr wrap="square" rtlCol="0">
            <a:spAutoFit/>
          </a:bodyPr>
          <a:lstStyle/>
          <a:p>
            <a:r>
              <a:rPr lang="en-US" sz="1000" dirty="0" smtClean="0"/>
              <a:t>Tumor mass</a:t>
            </a:r>
            <a:endParaRPr lang="en-US" sz="1000" dirty="0"/>
          </a:p>
        </p:txBody>
      </p:sp>
    </p:spTree>
    <p:extLst>
      <p:ext uri="{BB962C8B-B14F-4D97-AF65-F5344CB8AC3E}">
        <p14:creationId xmlns:p14="http://schemas.microsoft.com/office/powerpoint/2010/main" val="10851699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62218" y="13448"/>
            <a:ext cx="6172200" cy="8484226"/>
          </a:xfrm>
        </p:spPr>
        <p:txBody>
          <a:bodyPr>
            <a:normAutofit/>
          </a:bodyPr>
          <a:lstStyle/>
          <a:p>
            <a:pPr marL="400050" indent="-400050">
              <a:buFont typeface="+mj-lt"/>
              <a:buAutoNum type="romanUcPeriod" startAt="2"/>
            </a:pPr>
            <a:r>
              <a:rPr lang="en-US" sz="1800" b="1" dirty="0">
                <a:latin typeface="Tahoma" panose="020B0604030504040204" pitchFamily="34" charset="0"/>
                <a:ea typeface="Tahoma" panose="020B0604030504040204" pitchFamily="34" charset="0"/>
                <a:cs typeface="Tahoma" panose="020B0604030504040204" pitchFamily="34" charset="0"/>
              </a:rPr>
              <a:t>Invasive Lobular </a:t>
            </a:r>
            <a:r>
              <a:rPr lang="en-US" sz="1800" b="1" dirty="0" smtClean="0">
                <a:latin typeface="Tahoma" panose="020B0604030504040204" pitchFamily="34" charset="0"/>
                <a:ea typeface="Tahoma" panose="020B0604030504040204" pitchFamily="34" charset="0"/>
                <a:cs typeface="Tahoma" panose="020B0604030504040204" pitchFamily="34" charset="0"/>
              </a:rPr>
              <a:t>Carcinoma</a:t>
            </a:r>
            <a:r>
              <a:rPr lang="en-US" sz="1800" b="1" dirty="0" smtClean="0">
                <a:solidFill>
                  <a:srgbClr val="759239"/>
                </a:solidFill>
                <a:latin typeface="Tahoma" panose="020B0604030504040204" pitchFamily="34" charset="0"/>
                <a:ea typeface="Tahoma" panose="020B0604030504040204" pitchFamily="34" charset="0"/>
                <a:cs typeface="Tahoma" panose="020B0604030504040204" pitchFamily="34" charset="0"/>
              </a:rPr>
              <a:t> </a:t>
            </a:r>
            <a:r>
              <a:rPr lang="en-US" sz="1000" dirty="0" smtClean="0">
                <a:solidFill>
                  <a:srgbClr val="759239"/>
                </a:solidFill>
                <a:latin typeface="Tahoma" panose="020B0604030504040204" pitchFamily="34" charset="0"/>
                <a:ea typeface="Tahoma" panose="020B0604030504040204" pitchFamily="34" charset="0"/>
                <a:cs typeface="Tahoma" panose="020B0604030504040204" pitchFamily="34" charset="0"/>
              </a:rPr>
              <a:t>usually its bad news !</a:t>
            </a: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400" dirty="0" smtClean="0">
              <a:latin typeface="Tahoma" panose="020B0604030504040204" pitchFamily="34" charset="0"/>
              <a:ea typeface="Tahoma" panose="020B0604030504040204" pitchFamily="34" charset="0"/>
              <a:cs typeface="Tahoma" panose="020B0604030504040204" pitchFamily="34" charset="0"/>
            </a:endParaRPr>
          </a:p>
          <a:p>
            <a:pPr>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It </a:t>
            </a:r>
            <a:r>
              <a:rPr lang="en-US" sz="1400" dirty="0">
                <a:latin typeface="Tahoma" panose="020B0604030504040204" pitchFamily="34" charset="0"/>
                <a:ea typeface="Tahoma" panose="020B0604030504040204" pitchFamily="34" charset="0"/>
                <a:cs typeface="Tahoma" panose="020B0604030504040204" pitchFamily="34" charset="0"/>
              </a:rPr>
              <a:t>is the second most common type of invasive breast cancer forming up to 10% of breast cancers. </a:t>
            </a:r>
          </a:p>
          <a:p>
            <a:pPr>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The </a:t>
            </a:r>
            <a:r>
              <a:rPr lang="en-US" sz="1400" dirty="0">
                <a:latin typeface="Tahoma" panose="020B0604030504040204" pitchFamily="34" charset="0"/>
                <a:ea typeface="Tahoma" panose="020B0604030504040204" pitchFamily="34" charset="0"/>
                <a:cs typeface="Tahoma" panose="020B0604030504040204" pitchFamily="34" charset="0"/>
              </a:rPr>
              <a:t>tumor may occur alone or in combination with ductal carcinoma. </a:t>
            </a:r>
          </a:p>
          <a:p>
            <a:pPr>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It </a:t>
            </a:r>
            <a:r>
              <a:rPr lang="en-US" sz="1400" dirty="0">
                <a:latin typeface="Tahoma" panose="020B0604030504040204" pitchFamily="34" charset="0"/>
                <a:ea typeface="Tahoma" panose="020B0604030504040204" pitchFamily="34" charset="0"/>
                <a:cs typeface="Tahoma" panose="020B0604030504040204" pitchFamily="34" charset="0"/>
              </a:rPr>
              <a:t>tends to be </a:t>
            </a:r>
            <a:r>
              <a:rPr lang="en-US" sz="1400" b="1" dirty="0">
                <a:solidFill>
                  <a:srgbClr val="C00000"/>
                </a:solidFill>
                <a:latin typeface="Tahoma" panose="020B0604030504040204" pitchFamily="34" charset="0"/>
                <a:ea typeface="Tahoma" panose="020B0604030504040204" pitchFamily="34" charset="0"/>
                <a:cs typeface="Tahoma" panose="020B0604030504040204" pitchFamily="34" charset="0"/>
              </a:rPr>
              <a:t>bilateral</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 and </a:t>
            </a:r>
            <a:r>
              <a:rPr lang="en-US" sz="1400" b="1" dirty="0" err="1">
                <a:solidFill>
                  <a:srgbClr val="C00000"/>
                </a:solidFill>
                <a:latin typeface="Tahoma" panose="020B0604030504040204" pitchFamily="34" charset="0"/>
                <a:ea typeface="Tahoma" panose="020B0604030504040204" pitchFamily="34" charset="0"/>
                <a:cs typeface="Tahoma" panose="020B0604030504040204" pitchFamily="34" charset="0"/>
              </a:rPr>
              <a:t>multicentric</a:t>
            </a:r>
            <a:r>
              <a:rPr lang="en-US" sz="1400" dirty="0">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(same as LCIS)</a:t>
            </a:r>
            <a:endParaRPr lang="en-US" sz="14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The </a:t>
            </a:r>
            <a:r>
              <a:rPr lang="en-US" sz="1400" dirty="0">
                <a:latin typeface="Tahoma" panose="020B0604030504040204" pitchFamily="34" charset="0"/>
                <a:ea typeface="Tahoma" panose="020B0604030504040204" pitchFamily="34" charset="0"/>
                <a:cs typeface="Tahoma" panose="020B0604030504040204" pitchFamily="34" charset="0"/>
              </a:rPr>
              <a:t>amount of stromal reaction to the tumor varies from marked fibroblastic (desmoplastic) response to little reaction and therefore the presentation varies from a discrete mass to a subtle, diffuse indurated area. </a:t>
            </a:r>
            <a:r>
              <a:rPr lang="en-US" sz="1000" dirty="0" smtClean="0">
                <a:solidFill>
                  <a:srgbClr val="759239"/>
                </a:solidFill>
                <a:latin typeface="Tahoma" panose="020B0604030504040204" pitchFamily="34" charset="0"/>
                <a:ea typeface="Tahoma" panose="020B0604030504040204" pitchFamily="34" charset="0"/>
                <a:cs typeface="Tahoma" panose="020B0604030504040204" pitchFamily="34" charset="0"/>
              </a:rPr>
              <a:t>Sneakier than LCIS </a:t>
            </a:r>
          </a:p>
          <a:p>
            <a:pPr>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Most </a:t>
            </a:r>
            <a:r>
              <a:rPr lang="en-US" sz="1400" dirty="0">
                <a:latin typeface="Tahoma" panose="020B0604030504040204" pitchFamily="34" charset="0"/>
                <a:ea typeface="Tahoma" panose="020B0604030504040204" pitchFamily="34" charset="0"/>
                <a:cs typeface="Tahoma" panose="020B0604030504040204" pitchFamily="34" charset="0"/>
              </a:rPr>
              <a:t>are firm to hard with irregular margins </a:t>
            </a:r>
          </a:p>
          <a:p>
            <a:pPr marL="0" indent="0">
              <a:buNone/>
            </a:pPr>
            <a:endParaRPr lang="en-US" sz="16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800" b="1" dirty="0" smtClean="0">
                <a:latin typeface="Tahoma" panose="020B0604030504040204" pitchFamily="34" charset="0"/>
                <a:ea typeface="Tahoma" panose="020B0604030504040204" pitchFamily="34" charset="0"/>
                <a:cs typeface="Tahoma" panose="020B0604030504040204" pitchFamily="34" charset="0"/>
              </a:rPr>
              <a:t>Histology </a:t>
            </a:r>
          </a:p>
          <a:p>
            <a:pPr>
              <a:buFont typeface="Wingdings" charset="2"/>
              <a:buChar char="Ø"/>
            </a:pPr>
            <a:r>
              <a:rPr lang="en-US" sz="1400" b="1" dirty="0" smtClean="0">
                <a:latin typeface="Tahoma" panose="020B0604030504040204" pitchFamily="34" charset="0"/>
                <a:ea typeface="Tahoma" panose="020B0604030504040204" pitchFamily="34" charset="0"/>
                <a:cs typeface="Tahoma" panose="020B0604030504040204" pitchFamily="34" charset="0"/>
              </a:rPr>
              <a:t>single</a:t>
            </a:r>
            <a:r>
              <a:rPr lang="en-US" sz="1400" dirty="0" smtClean="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ea typeface="Tahoma" panose="020B0604030504040204" pitchFamily="34" charset="0"/>
                <a:cs typeface="Tahoma" panose="020B0604030504040204" pitchFamily="34" charset="0"/>
              </a:rPr>
              <a:t>infiltrating malignant cells, forming a line often one cell width (called as </a:t>
            </a:r>
            <a:r>
              <a:rPr lang="en-US" sz="1400" b="1" dirty="0" err="1">
                <a:solidFill>
                  <a:srgbClr val="C00000"/>
                </a:solidFill>
                <a:latin typeface="Tahoma" panose="020B0604030504040204" pitchFamily="34" charset="0"/>
                <a:ea typeface="Tahoma" panose="020B0604030504040204" pitchFamily="34" charset="0"/>
                <a:cs typeface="Tahoma" panose="020B0604030504040204" pitchFamily="34" charset="0"/>
              </a:rPr>
              <a:t>indian</a:t>
            </a:r>
            <a:r>
              <a:rPr lang="en-US" sz="1400" b="1" dirty="0">
                <a:solidFill>
                  <a:srgbClr val="C00000"/>
                </a:solidFill>
                <a:latin typeface="Tahoma" panose="020B0604030504040204" pitchFamily="34" charset="0"/>
                <a:ea typeface="Tahoma" panose="020B0604030504040204" pitchFamily="34" charset="0"/>
                <a:cs typeface="Tahoma" panose="020B0604030504040204" pitchFamily="34" charset="0"/>
              </a:rPr>
              <a:t> file </a:t>
            </a:r>
            <a:r>
              <a:rPr lang="en-US" sz="1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pattern</a:t>
            </a:r>
            <a:r>
              <a:rPr lang="en-US" sz="1000" b="1" dirty="0" err="1" smtClean="0">
                <a:solidFill>
                  <a:srgbClr val="75923C"/>
                </a:solidFill>
                <a:latin typeface="Tahoma" panose="020B0604030504040204" pitchFamily="34" charset="0"/>
                <a:ea typeface="Tahoma" panose="020B0604030504040204" pitchFamily="34" charset="0"/>
                <a:cs typeface="Tahoma" panose="020B0604030504040204" pitchFamily="34" charset="0"/>
              </a:rPr>
              <a:t>indians</a:t>
            </a:r>
            <a:r>
              <a:rPr lang="en-US" sz="1000" b="1" dirty="0" smtClean="0">
                <a:solidFill>
                  <a:srgbClr val="75923C"/>
                </a:solidFill>
                <a:latin typeface="Tahoma" panose="020B0604030504040204" pitchFamily="34" charset="0"/>
                <a:ea typeface="Tahoma" panose="020B0604030504040204" pitchFamily="34" charset="0"/>
                <a:cs typeface="Tahoma" panose="020B0604030504040204" pitchFamily="34" charset="0"/>
              </a:rPr>
              <a:t> ling time ago used to walk in parallel rows</a:t>
            </a:r>
            <a:r>
              <a:rPr lang="en-US" sz="1400" dirty="0" smtClean="0">
                <a:latin typeface="Tahoma" panose="020B0604030504040204" pitchFamily="34" charset="0"/>
                <a:ea typeface="Tahoma" panose="020B0604030504040204" pitchFamily="34" charset="0"/>
                <a:cs typeface="Tahoma" panose="020B0604030504040204" pitchFamily="34" charset="0"/>
              </a:rPr>
              <a:t>). </a:t>
            </a:r>
          </a:p>
          <a:p>
            <a:pPr>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No </a:t>
            </a:r>
            <a:r>
              <a:rPr lang="en-US" sz="1400" dirty="0">
                <a:latin typeface="Tahoma" panose="020B0604030504040204" pitchFamily="34" charset="0"/>
                <a:ea typeface="Tahoma" panose="020B0604030504040204" pitchFamily="34" charset="0"/>
                <a:cs typeface="Tahoma" panose="020B0604030504040204" pitchFamily="34" charset="0"/>
              </a:rPr>
              <a:t>tubules or papillary formation</a:t>
            </a:r>
            <a:r>
              <a:rPr lang="en-US" sz="1400" dirty="0" smtClean="0">
                <a:latin typeface="Tahoma" panose="020B0604030504040204" pitchFamily="34" charset="0"/>
                <a:ea typeface="Tahoma" panose="020B0604030504040204" pitchFamily="34" charset="0"/>
                <a:cs typeface="Tahoma" panose="020B0604030504040204" pitchFamily="34" charset="0"/>
              </a:rPr>
              <a:t>.</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18" y="4348313"/>
            <a:ext cx="2647237" cy="1730886"/>
          </a:xfrm>
          <a:prstGeom prst="rect">
            <a:avLst/>
          </a:prstGeom>
        </p:spPr>
      </p:pic>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0855" y="4348313"/>
            <a:ext cx="3019399" cy="1730886"/>
          </a:xfrm>
          <a:prstGeom prst="rect">
            <a:avLst/>
          </a:prstGeom>
        </p:spPr>
      </p:pic>
      <p:sp>
        <p:nvSpPr>
          <p:cNvPr id="6" name="مربع نص 5"/>
          <p:cNvSpPr txBox="1"/>
          <p:nvPr/>
        </p:nvSpPr>
        <p:spPr>
          <a:xfrm>
            <a:off x="4876086" y="6079199"/>
            <a:ext cx="1069041" cy="369332"/>
          </a:xfrm>
          <a:prstGeom prst="rect">
            <a:avLst/>
          </a:prstGeom>
          <a:noFill/>
        </p:spPr>
        <p:txBody>
          <a:bodyPr wrap="square" rtlCol="1">
            <a:spAutoFit/>
          </a:bodyPr>
          <a:lstStyle/>
          <a:p>
            <a:r>
              <a:rPr lang="en-US" dirty="0">
                <a:solidFill>
                  <a:schemeClr val="bg1">
                    <a:lumMod val="50000"/>
                  </a:schemeClr>
                </a:solidFill>
              </a:rPr>
              <a:t>E</a:t>
            </a:r>
            <a:r>
              <a:rPr lang="en-US" dirty="0" smtClean="0">
                <a:solidFill>
                  <a:schemeClr val="bg1">
                    <a:lumMod val="50000"/>
                  </a:schemeClr>
                </a:solidFill>
              </a:rPr>
              <a:t>xtra</a:t>
            </a:r>
            <a:endParaRPr lang="ar-SA" dirty="0">
              <a:solidFill>
                <a:schemeClr val="bg1">
                  <a:lumMod val="50000"/>
                </a:schemeClr>
              </a:solidFill>
            </a:endParaRPr>
          </a:p>
        </p:txBody>
      </p:sp>
    </p:spTree>
    <p:extLst>
      <p:ext uri="{BB962C8B-B14F-4D97-AF65-F5344CB8AC3E}">
        <p14:creationId xmlns:p14="http://schemas.microsoft.com/office/powerpoint/2010/main" val="1746290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14" y="57141"/>
            <a:ext cx="5595046" cy="466998"/>
          </a:xfrm>
        </p:spPr>
        <p:txBody>
          <a:bodyPr>
            <a:noAutofit/>
          </a:bodyPr>
          <a:lstStyle/>
          <a:p>
            <a:r>
              <a:rPr lang="en-US" sz="1800" b="1" dirty="0">
                <a:latin typeface="Tahoma" panose="020B0604030504040204" pitchFamily="34" charset="0"/>
                <a:ea typeface="Tahoma" panose="020B0604030504040204" pitchFamily="34" charset="0"/>
                <a:cs typeface="Tahoma" panose="020B0604030504040204" pitchFamily="34" charset="0"/>
              </a:rPr>
              <a:t>Medullary </a:t>
            </a:r>
            <a:r>
              <a:rPr lang="en-US" sz="1800" b="1" dirty="0" smtClean="0">
                <a:latin typeface="Tahoma" panose="020B0604030504040204" pitchFamily="34" charset="0"/>
                <a:ea typeface="Tahoma" panose="020B0604030504040204" pitchFamily="34" charset="0"/>
                <a:cs typeface="Tahoma" panose="020B0604030504040204" pitchFamily="34" charset="0"/>
              </a:rPr>
              <a:t>Carcinoma</a:t>
            </a:r>
            <a:r>
              <a:rPr lang="en-US" sz="1000" b="1" dirty="0">
                <a:solidFill>
                  <a:srgbClr val="75923C"/>
                </a:solidFill>
                <a:latin typeface="Tahoma" panose="020B0604030504040204" pitchFamily="34" charset="0"/>
                <a:ea typeface="Tahoma" panose="020B0604030504040204" pitchFamily="34" charset="0"/>
                <a:cs typeface="Tahoma" panose="020B0604030504040204" pitchFamily="34" charset="0"/>
              </a:rPr>
              <a:t> </a:t>
            </a:r>
            <a:r>
              <a:rPr lang="en-US" sz="1000" b="1" dirty="0" smtClean="0">
                <a:solidFill>
                  <a:srgbClr val="75923C"/>
                </a:solidFill>
                <a:latin typeface="Tahoma" panose="020B0604030504040204" pitchFamily="34" charset="0"/>
                <a:ea typeface="Tahoma" panose="020B0604030504040204" pitchFamily="34" charset="0"/>
                <a:cs typeface="Tahoma" panose="020B0604030504040204" pitchFamily="34" charset="0"/>
              </a:rPr>
              <a:t>it comes under Ductal invasive carcinoma DIC </a:t>
            </a:r>
            <a:r>
              <a:rPr lang="en-US" sz="1800" b="1" dirty="0" smtClean="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3" name="عنصر نائب للمحتوى 2"/>
          <p:cNvSpPr>
            <a:spLocks noGrp="1"/>
          </p:cNvSpPr>
          <p:nvPr>
            <p:ph idx="1"/>
          </p:nvPr>
        </p:nvSpPr>
        <p:spPr>
          <a:xfrm>
            <a:off x="28514" y="599194"/>
            <a:ext cx="4436269" cy="5801784"/>
          </a:xfrm>
        </p:spPr>
        <p:txBody>
          <a:bodyPr>
            <a:normAutofit/>
          </a:bodyPr>
          <a:lstStyle/>
          <a:p>
            <a:pPr marL="296609" indent="-214313">
              <a:buClr>
                <a:schemeClr val="tx1">
                  <a:lumMod val="95000"/>
                  <a:lumOff val="5000"/>
                </a:schemeClr>
              </a:buClr>
              <a:buFont typeface="Wingdings" panose="05000000000000000000" pitchFamily="2" charset="2"/>
              <a:buChar char="Ø"/>
              <a:defRPr/>
            </a:pPr>
            <a:r>
              <a:rPr lang="en-US" sz="1400" dirty="0">
                <a:latin typeface="Tahoma" panose="020B0604030504040204" pitchFamily="34" charset="0"/>
                <a:ea typeface="Tahoma" panose="020B0604030504040204" pitchFamily="34" charset="0"/>
                <a:cs typeface="Tahoma" panose="020B0604030504040204" pitchFamily="34" charset="0"/>
              </a:rPr>
              <a:t>This subtype of breast cancer presents as a well circumscribed </a:t>
            </a:r>
            <a:r>
              <a:rPr lang="en-US" sz="1400" dirty="0" err="1" smtClean="0">
                <a:latin typeface="Tahoma" panose="020B0604030504040204" pitchFamily="34" charset="0"/>
                <a:ea typeface="Tahoma" panose="020B0604030504040204" pitchFamily="34" charset="0"/>
                <a:cs typeface="Tahoma" panose="020B0604030504040204" pitchFamily="34" charset="0"/>
              </a:rPr>
              <a:t>mass</a:t>
            </a:r>
            <a:r>
              <a:rPr lang="en-US" sz="1000" dirty="0" err="1" smtClean="0">
                <a:solidFill>
                  <a:srgbClr val="759239"/>
                </a:solidFill>
                <a:latin typeface="Tahoma" panose="020B0604030504040204" pitchFamily="34" charset="0"/>
                <a:ea typeface="Tahoma" panose="020B0604030504040204" pitchFamily="34" charset="0"/>
                <a:cs typeface="Tahoma" panose="020B0604030504040204" pitchFamily="34" charset="0"/>
              </a:rPr>
              <a:t>that</a:t>
            </a:r>
            <a:r>
              <a:rPr lang="en-US" sz="1000" dirty="0" smtClean="0">
                <a:solidFill>
                  <a:srgbClr val="759239"/>
                </a:solidFill>
                <a:latin typeface="Tahoma" panose="020B0604030504040204" pitchFamily="34" charset="0"/>
                <a:ea typeface="Tahoma" panose="020B0604030504040204" pitchFamily="34" charset="0"/>
                <a:cs typeface="Tahoma" panose="020B0604030504040204" pitchFamily="34" charset="0"/>
              </a:rPr>
              <a:t> </a:t>
            </a:r>
            <a:r>
              <a:rPr lang="en-US" sz="1000" dirty="0" err="1" smtClean="0">
                <a:solidFill>
                  <a:srgbClr val="759239"/>
                </a:solidFill>
                <a:latin typeface="Tahoma" panose="020B0604030504040204" pitchFamily="34" charset="0"/>
                <a:ea typeface="Tahoma" panose="020B0604030504040204" pitchFamily="34" charset="0"/>
                <a:cs typeface="Tahoma" panose="020B0604030504040204" pitchFamily="34" charset="0"/>
              </a:rPr>
              <a:t>doesn</a:t>
            </a:r>
            <a:r>
              <a:rPr lang="fr-FR" sz="1000" dirty="0" smtClean="0">
                <a:solidFill>
                  <a:srgbClr val="759239"/>
                </a:solidFill>
                <a:latin typeface="Tahoma" panose="020B0604030504040204" pitchFamily="34" charset="0"/>
                <a:ea typeface="Tahoma" panose="020B0604030504040204" pitchFamily="34" charset="0"/>
                <a:cs typeface="Tahoma" panose="020B0604030504040204" pitchFamily="34" charset="0"/>
              </a:rPr>
              <a:t>’</a:t>
            </a:r>
            <a:r>
              <a:rPr lang="en-US" sz="1000" dirty="0" smtClean="0">
                <a:solidFill>
                  <a:srgbClr val="759239"/>
                </a:solidFill>
                <a:latin typeface="Tahoma" panose="020B0604030504040204" pitchFamily="34" charset="0"/>
                <a:ea typeface="Tahoma" panose="020B0604030504040204" pitchFamily="34" charset="0"/>
                <a:cs typeface="Tahoma" panose="020B0604030504040204" pitchFamily="34" charset="0"/>
              </a:rPr>
              <a:t>t mean its not malignant </a:t>
            </a:r>
            <a:r>
              <a:rPr lang="en-US" sz="1400" dirty="0" smtClean="0">
                <a:latin typeface="Tahoma" panose="020B0604030504040204" pitchFamily="34" charset="0"/>
                <a:ea typeface="Tahoma" panose="020B0604030504040204" pitchFamily="34" charset="0"/>
                <a:cs typeface="Tahoma" panose="020B0604030504040204" pitchFamily="34" charset="0"/>
              </a:rPr>
              <a:t>. </a:t>
            </a:r>
            <a:endParaRPr lang="en-US" sz="1400" dirty="0">
              <a:latin typeface="Tahoma" panose="020B0604030504040204" pitchFamily="34" charset="0"/>
              <a:ea typeface="Tahoma" panose="020B0604030504040204" pitchFamily="34" charset="0"/>
              <a:cs typeface="Tahoma" panose="020B0604030504040204" pitchFamily="34" charset="0"/>
            </a:endParaRPr>
          </a:p>
          <a:p>
            <a:pPr marL="296609" indent="-214313">
              <a:buClr>
                <a:schemeClr val="tx1">
                  <a:lumMod val="95000"/>
                  <a:lumOff val="5000"/>
                </a:schemeClr>
              </a:buClr>
              <a:buFont typeface="Wingdings" panose="05000000000000000000" pitchFamily="2" charset="2"/>
              <a:buChar char="Ø"/>
              <a:defRPr/>
            </a:pPr>
            <a:r>
              <a:rPr lang="en-US" sz="1400" dirty="0">
                <a:latin typeface="Tahoma" panose="020B0604030504040204" pitchFamily="34" charset="0"/>
                <a:ea typeface="Tahoma" panose="020B0604030504040204" pitchFamily="34" charset="0"/>
                <a:cs typeface="Tahoma" panose="020B0604030504040204" pitchFamily="34" charset="0"/>
              </a:rPr>
              <a:t>May be mistaken clinically and radiologically for </a:t>
            </a:r>
            <a:r>
              <a:rPr lang="en-US" sz="1400" dirty="0" err="1">
                <a:solidFill>
                  <a:srgbClr val="C00000"/>
                </a:solidFill>
                <a:latin typeface="Tahoma" panose="020B0604030504040204" pitchFamily="34" charset="0"/>
                <a:ea typeface="Tahoma" panose="020B0604030504040204" pitchFamily="34" charset="0"/>
                <a:cs typeface="Tahoma" panose="020B0604030504040204" pitchFamily="34" charset="0"/>
              </a:rPr>
              <a:t>fibroadenoma</a:t>
            </a:r>
            <a:endPar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296609" indent="-214313">
              <a:buClr>
                <a:schemeClr val="tx1">
                  <a:lumMod val="95000"/>
                  <a:lumOff val="5000"/>
                </a:schemeClr>
              </a:buClr>
              <a:buFont typeface="Wingdings" panose="05000000000000000000" pitchFamily="2" charset="2"/>
              <a:buChar char="Ø"/>
              <a:defRPr/>
            </a:pPr>
            <a:r>
              <a:rPr lang="en-US" sz="1400" dirty="0">
                <a:latin typeface="Tahoma" panose="020B0604030504040204" pitchFamily="34" charset="0"/>
                <a:ea typeface="Tahoma" panose="020B0604030504040204" pitchFamily="34" charset="0"/>
                <a:cs typeface="Tahoma" panose="020B0604030504040204" pitchFamily="34" charset="0"/>
              </a:rPr>
              <a:t>It does not produce any fibroblastic (desmoplastic) reaction and therefore is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soft and fleshy. </a:t>
            </a:r>
          </a:p>
          <a:p>
            <a:pPr marL="296609" indent="-214313">
              <a:buClr>
                <a:schemeClr val="tx1">
                  <a:lumMod val="95000"/>
                  <a:lumOff val="5000"/>
                </a:schemeClr>
              </a:buClr>
              <a:buFont typeface="Wingdings" panose="05000000000000000000" pitchFamily="2" charset="2"/>
              <a:buChar char="Ø"/>
              <a:defRPr/>
            </a:pPr>
            <a:r>
              <a:rPr lang="en-US" sz="1400" dirty="0">
                <a:latin typeface="Tahoma" panose="020B0604030504040204" pitchFamily="34" charset="0"/>
                <a:ea typeface="Tahoma" panose="020B0604030504040204" pitchFamily="34" charset="0"/>
                <a:cs typeface="Tahoma" panose="020B0604030504040204" pitchFamily="34" charset="0"/>
              </a:rPr>
              <a:t>Histology: the tumor is composed of solid sheets of malignant cells surrounded by many lymphocytes and plasma cells. There is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scant fibrous stroma. </a:t>
            </a:r>
          </a:p>
        </p:txBody>
      </p:sp>
      <p:sp>
        <p:nvSpPr>
          <p:cNvPr id="6" name="Title 1"/>
          <p:cNvSpPr>
            <a:spLocks noGrp="1"/>
          </p:cNvSpPr>
          <p:nvPr/>
        </p:nvSpPr>
        <p:spPr>
          <a:xfrm>
            <a:off x="40871" y="3363685"/>
            <a:ext cx="5349240" cy="563880"/>
          </a:xfrm>
          <a:prstGeom prst="rect">
            <a:avLst/>
          </a:prstGeom>
        </p:spPr>
        <p:txBody>
          <a:bodyPr vert="horz" lIns="68580" tIns="34290" rIns="68580" bIns="34290" rtlCol="0" anchor="b">
            <a:normAutofit/>
          </a:bodyPr>
          <a:lstStyle>
            <a:lvl1pPr algn="l" defTabSz="685800" rtl="0" eaLnBrk="1" latinLnBrk="0" hangingPunct="1">
              <a:lnSpc>
                <a:spcPct val="90000"/>
              </a:lnSpc>
              <a:spcBef>
                <a:spcPct val="0"/>
              </a:spcBef>
              <a:buNone/>
              <a:defRPr sz="2550" b="1" kern="1200">
                <a:solidFill>
                  <a:schemeClr val="tx1"/>
                </a:solidFill>
                <a:latin typeface="+mj-lt"/>
                <a:ea typeface="+mj-ea"/>
                <a:cs typeface="+mj-cs"/>
              </a:defRPr>
            </a:lvl1pPr>
          </a:lstStyle>
          <a:p>
            <a:r>
              <a:rPr lang="en-US" sz="1800" dirty="0">
                <a:latin typeface="Tahoma" panose="020B0604030504040204" pitchFamily="34" charset="0"/>
                <a:ea typeface="Tahoma" panose="020B0604030504040204" pitchFamily="34" charset="0"/>
                <a:cs typeface="Tahoma" panose="020B0604030504040204" pitchFamily="34" charset="0"/>
              </a:rPr>
              <a:t>Colloid Carcinoma/ Mucinous carcinoma </a:t>
            </a:r>
          </a:p>
        </p:txBody>
      </p:sp>
      <p:sp>
        <p:nvSpPr>
          <p:cNvPr id="7" name="Content Placeholder 2"/>
          <p:cNvSpPr txBox="1">
            <a:spLocks/>
          </p:cNvSpPr>
          <p:nvPr/>
        </p:nvSpPr>
        <p:spPr>
          <a:xfrm>
            <a:off x="857251" y="6000751"/>
            <a:ext cx="2898011" cy="314324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050" dirty="0">
              <a:latin typeface="Tahoma" panose="020B0604030504040204" pitchFamily="34" charset="0"/>
              <a:ea typeface="Tahoma" panose="020B0604030504040204" pitchFamily="34" charset="0"/>
              <a:cs typeface="Tahoma" panose="020B0604030504040204" pitchFamily="34" charset="0"/>
            </a:endParaRPr>
          </a:p>
        </p:txBody>
      </p:sp>
      <p:sp>
        <p:nvSpPr>
          <p:cNvPr id="15" name="مربع نص 14"/>
          <p:cNvSpPr txBox="1"/>
          <p:nvPr/>
        </p:nvSpPr>
        <p:spPr>
          <a:xfrm>
            <a:off x="55324" y="6692056"/>
            <a:ext cx="5080556" cy="1446550"/>
          </a:xfrm>
          <a:prstGeom prst="rect">
            <a:avLst/>
          </a:prstGeom>
          <a:noFill/>
        </p:spPr>
        <p:txBody>
          <a:bodyPr wrap="square" rtlCol="0">
            <a:spAutoFit/>
          </a:bodyPr>
          <a:lstStyle/>
          <a:p>
            <a:r>
              <a:rPr lang="en-US" b="1" dirty="0" smtClean="0">
                <a:latin typeface="Tahoma" panose="020B0604030504040204" pitchFamily="34" charset="0"/>
                <a:ea typeface="Tahoma" panose="020B0604030504040204" pitchFamily="34" charset="0"/>
                <a:cs typeface="Tahoma" panose="020B0604030504040204" pitchFamily="34" charset="0"/>
              </a:rPr>
              <a:t>Treatment </a:t>
            </a:r>
            <a:r>
              <a:rPr lang="en-US" sz="1000" b="1" dirty="0" smtClean="0">
                <a:solidFill>
                  <a:srgbClr val="75923C"/>
                </a:solidFill>
                <a:latin typeface="Tahoma" panose="020B0604030504040204" pitchFamily="34" charset="0"/>
                <a:ea typeface="Tahoma" panose="020B0604030504040204" pitchFamily="34" charset="0"/>
                <a:cs typeface="Tahoma" panose="020B0604030504040204" pitchFamily="34" charset="0"/>
              </a:rPr>
              <a:t>Always surgery , but the extent if </a:t>
            </a:r>
            <a:r>
              <a:rPr lang="en-US" sz="1000" b="1" smtClean="0">
                <a:solidFill>
                  <a:srgbClr val="75923C"/>
                </a:solidFill>
                <a:latin typeface="Tahoma" panose="020B0604030504040204" pitchFamily="34" charset="0"/>
                <a:ea typeface="Tahoma" panose="020B0604030504040204" pitchFamily="34" charset="0"/>
                <a:cs typeface="Tahoma" panose="020B0604030504040204" pitchFamily="34" charset="0"/>
              </a:rPr>
              <a:t>surgery depends </a:t>
            </a:r>
            <a:endParaRPr lang="en-US" b="1" dirty="0">
              <a:latin typeface="Tahoma" panose="020B0604030504040204" pitchFamily="34" charset="0"/>
              <a:ea typeface="Tahoma" panose="020B0604030504040204" pitchFamily="34" charset="0"/>
              <a:cs typeface="Tahoma" panose="020B0604030504040204" pitchFamily="34" charset="0"/>
            </a:endParaRPr>
          </a:p>
          <a:p>
            <a:pPr marL="214313" indent="-214313">
              <a:buFont typeface="Wingdings" panose="05000000000000000000" pitchFamily="2" charset="2"/>
              <a:buChar char="Ø"/>
            </a:pPr>
            <a:r>
              <a:rPr lang="en-US" sz="1400" dirty="0">
                <a:latin typeface="Tahoma" panose="020B0604030504040204" pitchFamily="34" charset="0"/>
                <a:ea typeface="Tahoma" panose="020B0604030504040204" pitchFamily="34" charset="0"/>
                <a:cs typeface="Tahoma" panose="020B0604030504040204" pitchFamily="34" charset="0"/>
              </a:rPr>
              <a:t>Wide local excision(lumpectomy).</a:t>
            </a:r>
          </a:p>
          <a:p>
            <a:pPr marL="214313" indent="-214313">
              <a:buFont typeface="Wingdings" panose="05000000000000000000" pitchFamily="2" charset="2"/>
              <a:buChar char="Ø"/>
            </a:pPr>
            <a:r>
              <a:rPr lang="en-US" sz="1400" dirty="0">
                <a:latin typeface="Tahoma" panose="020B0604030504040204" pitchFamily="34" charset="0"/>
                <a:ea typeface="Tahoma" panose="020B0604030504040204" pitchFamily="34" charset="0"/>
                <a:cs typeface="Tahoma" panose="020B0604030504040204" pitchFamily="34" charset="0"/>
              </a:rPr>
              <a:t>Mastectomy:</a:t>
            </a:r>
          </a:p>
          <a:p>
            <a:pPr marL="214313" indent="-214313">
              <a:buFont typeface="Arial" panose="020B060402020202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Simple</a:t>
            </a:r>
          </a:p>
          <a:p>
            <a:pPr marL="214313" indent="-214313">
              <a:buFont typeface="Arial" panose="020B060402020202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Modified radical</a:t>
            </a:r>
          </a:p>
          <a:p>
            <a:pPr marL="214313" indent="-214313">
              <a:buFont typeface="Arial" panose="020B060402020202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radical</a:t>
            </a:r>
          </a:p>
        </p:txBody>
      </p:sp>
      <p:pic>
        <p:nvPicPr>
          <p:cNvPr id="1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61166" y="676221"/>
            <a:ext cx="2073354" cy="140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مربع نص 3"/>
          <p:cNvSpPr txBox="1"/>
          <p:nvPr/>
        </p:nvSpPr>
        <p:spPr>
          <a:xfrm>
            <a:off x="0" y="4070360"/>
            <a:ext cx="4309823" cy="2246769"/>
          </a:xfrm>
          <a:prstGeom prst="rect">
            <a:avLst/>
          </a:prstGeom>
          <a:noFill/>
        </p:spPr>
        <p:txBody>
          <a:bodyPr wrap="square" rtlCol="0">
            <a:spAutoFit/>
          </a:bodyPr>
          <a:lstStyle/>
          <a:p>
            <a:pPr marL="310896" indent="-228600">
              <a:buClr>
                <a:schemeClr val="tx1">
                  <a:lumMod val="95000"/>
                  <a:lumOff val="5000"/>
                </a:schemeClr>
              </a:buClr>
              <a:buFont typeface="Wingdings" charset="2"/>
              <a:buChar char="Ø"/>
              <a:defRPr/>
            </a:pPr>
            <a:r>
              <a:rPr lang="en-US" sz="1400" dirty="0">
                <a:latin typeface="Tahoma" panose="020B0604030504040204" pitchFamily="34" charset="0"/>
                <a:ea typeface="Tahoma" panose="020B0604030504040204" pitchFamily="34" charset="0"/>
                <a:cs typeface="Tahoma" panose="020B0604030504040204" pitchFamily="34" charset="0"/>
              </a:rPr>
              <a:t>Tends to occur in older women. </a:t>
            </a:r>
          </a:p>
          <a:p>
            <a:pPr marL="310896" indent="-228600">
              <a:buClr>
                <a:schemeClr val="tx1">
                  <a:lumMod val="95000"/>
                  <a:lumOff val="5000"/>
                </a:schemeClr>
              </a:buClr>
              <a:buFont typeface="Wingdings" charset="2"/>
              <a:buChar char="Ø"/>
              <a:defRPr/>
            </a:pPr>
            <a:r>
              <a:rPr lang="en-US" sz="1400" dirty="0">
                <a:latin typeface="Tahoma" panose="020B0604030504040204" pitchFamily="34" charset="0"/>
                <a:ea typeface="Tahoma" panose="020B0604030504040204" pitchFamily="34" charset="0"/>
                <a:cs typeface="Tahoma" panose="020B0604030504040204" pitchFamily="34" charset="0"/>
              </a:rPr>
              <a:t>It is sharply circumscribed,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lacks fibrous stroma </a:t>
            </a:r>
            <a:r>
              <a:rPr lang="en-US" sz="1400" dirty="0">
                <a:latin typeface="Tahoma" panose="020B0604030504040204" pitchFamily="34" charset="0"/>
                <a:ea typeface="Tahoma" panose="020B0604030504040204" pitchFamily="34" charset="0"/>
                <a:cs typeface="Tahoma" panose="020B0604030504040204" pitchFamily="34" charset="0"/>
              </a:rPr>
              <a:t>and is slow growing.</a:t>
            </a:r>
          </a:p>
          <a:p>
            <a:pPr marL="310896" indent="-228600">
              <a:buClr>
                <a:schemeClr val="tx1">
                  <a:lumMod val="95000"/>
                  <a:lumOff val="5000"/>
                </a:schemeClr>
              </a:buClr>
              <a:buFont typeface="Wingdings" charset="2"/>
              <a:buChar char="Ø"/>
              <a:defRPr/>
            </a:pPr>
            <a:r>
              <a:rPr lang="en-US" sz="1400" dirty="0">
                <a:latin typeface="Tahoma" panose="020B0604030504040204" pitchFamily="34" charset="0"/>
                <a:ea typeface="Tahoma" panose="020B0604030504040204" pitchFamily="34" charset="0"/>
                <a:cs typeface="Tahoma" panose="020B0604030504040204" pitchFamily="34" charset="0"/>
              </a:rPr>
              <a:t>Is soft and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gelatinous and has a glistening </a:t>
            </a:r>
            <a:r>
              <a:rPr lang="en-US" sz="1400" dirty="0">
                <a:latin typeface="Tahoma" panose="020B0604030504040204" pitchFamily="34" charset="0"/>
                <a:ea typeface="Tahoma" panose="020B0604030504040204" pitchFamily="34" charset="0"/>
                <a:cs typeface="Tahoma" panose="020B0604030504040204" pitchFamily="34" charset="0"/>
              </a:rPr>
              <a:t>cut surface. </a:t>
            </a:r>
          </a:p>
          <a:p>
            <a:pPr marL="310896" indent="-228600">
              <a:buClr>
                <a:schemeClr val="tx1">
                  <a:lumMod val="95000"/>
                  <a:lumOff val="5000"/>
                </a:schemeClr>
              </a:buClr>
              <a:buFont typeface="Wingdings" charset="2"/>
              <a:buChar char="Ø"/>
              <a:defRPr/>
            </a:pPr>
            <a:r>
              <a:rPr lang="en-US" sz="1400" dirty="0">
                <a:latin typeface="Tahoma" panose="020B0604030504040204" pitchFamily="34" charset="0"/>
                <a:ea typeface="Tahoma" panose="020B0604030504040204" pitchFamily="34" charset="0"/>
                <a:cs typeface="Tahoma" panose="020B0604030504040204" pitchFamily="34" charset="0"/>
              </a:rPr>
              <a:t>It may be in pure mucinous or mixed with another type of invasive breast carcinoma. </a:t>
            </a:r>
          </a:p>
          <a:p>
            <a:pPr marL="310896" indent="-228600">
              <a:buClr>
                <a:schemeClr val="tx1">
                  <a:lumMod val="95000"/>
                  <a:lumOff val="5000"/>
                </a:schemeClr>
              </a:buClr>
              <a:buFont typeface="Wingdings" charset="2"/>
              <a:buChar char="Ø"/>
              <a:defRPr/>
            </a:pPr>
            <a:r>
              <a:rPr lang="en-US" sz="1400" dirty="0">
                <a:latin typeface="Tahoma" panose="020B0604030504040204" pitchFamily="34" charset="0"/>
                <a:ea typeface="Tahoma" panose="020B0604030504040204" pitchFamily="34" charset="0"/>
                <a:cs typeface="Tahoma" panose="020B0604030504040204" pitchFamily="34" charset="0"/>
              </a:rPr>
              <a:t>The tumor is composed of small islands of tumors cells and single tumor cells floating in pools of extracellular mucin</a:t>
            </a:r>
          </a:p>
        </p:txBody>
      </p:sp>
      <p:pic>
        <p:nvPicPr>
          <p:cNvPr id="17" name="Content Placeholder 2"/>
          <p:cNvPicPr>
            <a:picLocks noChangeAspect="1"/>
          </p:cNvPicPr>
          <p:nvPr/>
        </p:nvPicPr>
        <p:blipFill>
          <a:blip r:embed="rId3"/>
          <a:stretch>
            <a:fillRect/>
          </a:stretch>
        </p:blipFill>
        <p:spPr>
          <a:xfrm>
            <a:off x="4493297" y="4154906"/>
            <a:ext cx="2073354" cy="1373001"/>
          </a:xfrm>
          <a:prstGeom prst="rect">
            <a:avLst/>
          </a:prstGeom>
        </p:spPr>
      </p:pic>
    </p:spTree>
    <p:extLst>
      <p:ext uri="{BB962C8B-B14F-4D97-AF65-F5344CB8AC3E}">
        <p14:creationId xmlns:p14="http://schemas.microsoft.com/office/powerpoint/2010/main" val="11655696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143221" y="843049"/>
            <a:ext cx="6326852" cy="7163499"/>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Prognostic Factors </a:t>
            </a:r>
            <a:r>
              <a:rPr lang="en-US" b="1" dirty="0" smtClean="0">
                <a:latin typeface="Tahoma" panose="020B0604030504040204" pitchFamily="34" charset="0"/>
                <a:ea typeface="Tahoma" panose="020B0604030504040204" pitchFamily="34" charset="0"/>
                <a:cs typeface="Tahoma" panose="020B0604030504040204" pitchFamily="34" charset="0"/>
              </a:rPr>
              <a:t>Major</a:t>
            </a:r>
            <a:r>
              <a:rPr lang="en-US" sz="1000" b="1" dirty="0" smtClean="0">
                <a:solidFill>
                  <a:srgbClr val="75923C"/>
                </a:solidFill>
                <a:latin typeface="Tahoma" panose="020B0604030504040204" pitchFamily="34" charset="0"/>
                <a:ea typeface="Tahoma" panose="020B0604030504040204" pitchFamily="34" charset="0"/>
                <a:cs typeface="Tahoma" panose="020B0604030504040204" pitchFamily="34" charset="0"/>
              </a:rPr>
              <a:t> This important and you have to know which is minor and which is major ! </a:t>
            </a:r>
            <a:endParaRPr lang="en-US" b="1" dirty="0">
              <a:latin typeface="Tahoma" panose="020B0604030504040204" pitchFamily="34" charset="0"/>
              <a:ea typeface="Tahoma" panose="020B0604030504040204" pitchFamily="34" charset="0"/>
              <a:cs typeface="Tahoma" panose="020B0604030504040204" pitchFamily="34" charset="0"/>
            </a:endParaRPr>
          </a:p>
          <a:p>
            <a:endParaRPr lang="en-US" sz="1050" b="1" dirty="0">
              <a:latin typeface="Tahoma" panose="020B0604030504040204" pitchFamily="34" charset="0"/>
              <a:ea typeface="Tahoma" panose="020B0604030504040204" pitchFamily="34" charset="0"/>
              <a:cs typeface="Tahoma" panose="020B0604030504040204" pitchFamily="34" charset="0"/>
            </a:endParaRPr>
          </a:p>
          <a:p>
            <a:pPr marL="425196" indent="-342900">
              <a:buFont typeface="Wingdings" charset="2"/>
              <a:buChar char="Ø"/>
              <a:defRPr/>
            </a:pPr>
            <a:r>
              <a:rPr lang="en-US" sz="1300" b="1" dirty="0">
                <a:latin typeface="Tahoma" panose="020B0604030504040204" pitchFamily="34" charset="0"/>
                <a:ea typeface="Tahoma" panose="020B0604030504040204" pitchFamily="34" charset="0"/>
                <a:cs typeface="Tahoma" panose="020B0604030504040204" pitchFamily="34" charset="0"/>
              </a:rPr>
              <a:t>Invasive or In situ disease: </a:t>
            </a:r>
            <a:r>
              <a:rPr lang="en-US" sz="1300" dirty="0">
                <a:latin typeface="Tahoma" panose="020B0604030504040204" pitchFamily="34" charset="0"/>
                <a:ea typeface="Tahoma" panose="020B0604030504040204" pitchFamily="34" charset="0"/>
                <a:cs typeface="Tahoma" panose="020B0604030504040204" pitchFamily="34" charset="0"/>
              </a:rPr>
              <a:t>Invasive carcinoma has poorer prognosis as it can metastasize. In-situ carcinoma is confined to the ductal/lobular system and cannot metastasize, so it has better prognosis. </a:t>
            </a:r>
          </a:p>
          <a:p>
            <a:pPr marL="425196" indent="-342900">
              <a:buFont typeface="Wingdings" charset="2"/>
              <a:buChar char="Ø"/>
              <a:defRPr/>
            </a:pPr>
            <a:endParaRPr lang="en-US" sz="1300" dirty="0">
              <a:latin typeface="Tahoma" panose="020B0604030504040204" pitchFamily="34" charset="0"/>
              <a:ea typeface="Tahoma" panose="020B0604030504040204" pitchFamily="34" charset="0"/>
              <a:cs typeface="Tahoma" panose="020B0604030504040204" pitchFamily="34" charset="0"/>
            </a:endParaRPr>
          </a:p>
          <a:p>
            <a:pPr marL="425196" indent="-342900">
              <a:buFont typeface="Wingdings" charset="2"/>
              <a:buChar char="Ø"/>
              <a:defRPr/>
            </a:pPr>
            <a:r>
              <a:rPr lang="en-US" sz="1300" b="1" dirty="0">
                <a:latin typeface="Tahoma" panose="020B0604030504040204" pitchFamily="34" charset="0"/>
                <a:ea typeface="Tahoma" panose="020B0604030504040204" pitchFamily="34" charset="0"/>
                <a:cs typeface="Tahoma" panose="020B0604030504040204" pitchFamily="34" charset="0"/>
              </a:rPr>
              <a:t>Distant metastasis: </a:t>
            </a:r>
            <a:r>
              <a:rPr lang="en-US" sz="1300" dirty="0">
                <a:latin typeface="Tahoma" panose="020B0604030504040204" pitchFamily="34" charset="0"/>
                <a:ea typeface="Tahoma" panose="020B0604030504040204" pitchFamily="34" charset="0"/>
                <a:cs typeface="Tahoma" panose="020B0604030504040204" pitchFamily="34" charset="0"/>
              </a:rPr>
              <a:t>Once distant metastases is present, cure is unlikely, although long-term remissions and palliation can be achieved. Favored sites for dissemination are the </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lungs, bones, liver, adrenals, brain, and meninges</a:t>
            </a:r>
            <a:r>
              <a:rPr lang="en-US" sz="1300" dirty="0">
                <a:latin typeface="Tahoma" panose="020B0604030504040204" pitchFamily="34" charset="0"/>
                <a:ea typeface="Tahoma" panose="020B0604030504040204" pitchFamily="34" charset="0"/>
                <a:cs typeface="Tahoma" panose="020B0604030504040204" pitchFamily="34" charset="0"/>
              </a:rPr>
              <a:t>. </a:t>
            </a:r>
          </a:p>
          <a:p>
            <a:pPr marL="425196" indent="-342900">
              <a:buFont typeface="Wingdings" charset="2"/>
              <a:buChar char="Ø"/>
              <a:defRPr/>
            </a:pPr>
            <a:endParaRPr lang="en-US" sz="1300" dirty="0">
              <a:latin typeface="Tahoma" panose="020B0604030504040204" pitchFamily="34" charset="0"/>
              <a:ea typeface="Tahoma" panose="020B0604030504040204" pitchFamily="34" charset="0"/>
              <a:cs typeface="Tahoma" panose="020B0604030504040204" pitchFamily="34" charset="0"/>
            </a:endParaRPr>
          </a:p>
          <a:p>
            <a:pPr marL="425196" indent="-342900">
              <a:buFont typeface="Wingdings" charset="2"/>
              <a:buChar char="Ø"/>
              <a:defRPr/>
            </a:pPr>
            <a:r>
              <a:rPr lang="en-US" sz="1300" b="1" dirty="0">
                <a:latin typeface="Tahoma" panose="020B0604030504040204" pitchFamily="34" charset="0"/>
                <a:ea typeface="Tahoma" panose="020B0604030504040204" pitchFamily="34" charset="0"/>
                <a:cs typeface="Tahoma" panose="020B0604030504040204" pitchFamily="34" charset="0"/>
              </a:rPr>
              <a:t>Lymph node metastasis: </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Axillary lymph node status is the most important prognostic factor for invasive carcinoma</a:t>
            </a:r>
            <a:r>
              <a:rPr lang="en-US" sz="1300" dirty="0">
                <a:latin typeface="Tahoma" panose="020B0604030504040204" pitchFamily="34" charset="0"/>
                <a:ea typeface="Tahoma" panose="020B0604030504040204" pitchFamily="34" charset="0"/>
                <a:cs typeface="Tahoma" panose="020B0604030504040204" pitchFamily="34" charset="0"/>
              </a:rPr>
              <a:t>. The clinical assessment of nodal involvement is very inaccurate, therefore, </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biopsy is necessary for accurate assessment. </a:t>
            </a:r>
            <a:r>
              <a:rPr lang="en-US" sz="1000" dirty="0" smtClean="0">
                <a:solidFill>
                  <a:srgbClr val="75923C"/>
                </a:solidFill>
                <a:latin typeface="Tahoma" panose="020B0604030504040204" pitchFamily="34" charset="0"/>
                <a:ea typeface="Tahoma" panose="020B0604030504040204" pitchFamily="34" charset="0"/>
                <a:cs typeface="Tahoma" panose="020B0604030504040204" pitchFamily="34" charset="0"/>
              </a:rPr>
              <a:t>The lymph nodes here are the ones located outside the breast so the tumor </a:t>
            </a:r>
            <a:r>
              <a:rPr lang="en-US" sz="1000" dirty="0" err="1" smtClean="0">
                <a:solidFill>
                  <a:srgbClr val="75923C"/>
                </a:solidFill>
                <a:latin typeface="Tahoma" panose="020B0604030504040204" pitchFamily="34" charset="0"/>
                <a:ea typeface="Tahoma" panose="020B0604030504040204" pitchFamily="34" charset="0"/>
                <a:cs typeface="Tahoma" panose="020B0604030504040204" pitchFamily="34" charset="0"/>
              </a:rPr>
              <a:t>metastisized</a:t>
            </a:r>
            <a:r>
              <a:rPr lang="en-US" sz="1000" dirty="0" smtClean="0">
                <a:solidFill>
                  <a:srgbClr val="75923C"/>
                </a:solidFill>
                <a:latin typeface="Tahoma" panose="020B0604030504040204" pitchFamily="34" charset="0"/>
                <a:ea typeface="Tahoma" panose="020B0604030504040204" pitchFamily="34" charset="0"/>
                <a:cs typeface="Tahoma" panose="020B0604030504040204" pitchFamily="34" charset="0"/>
              </a:rPr>
              <a:t> . </a:t>
            </a:r>
            <a:endPar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425196" indent="-342900">
              <a:buFont typeface="Wingdings" charset="2"/>
              <a:buChar char="Ø"/>
              <a:defRPr/>
            </a:pPr>
            <a:endParaRPr lang="en-US" sz="1300" dirty="0">
              <a:latin typeface="Tahoma" panose="020B0604030504040204" pitchFamily="34" charset="0"/>
              <a:ea typeface="Tahoma" panose="020B0604030504040204" pitchFamily="34" charset="0"/>
              <a:cs typeface="Tahoma" panose="020B0604030504040204" pitchFamily="34" charset="0"/>
            </a:endParaRPr>
          </a:p>
          <a:p>
            <a:pPr marL="425196" indent="-342900">
              <a:buFont typeface="Wingdings" charset="2"/>
              <a:buChar char="Ø"/>
              <a:defRPr/>
            </a:pPr>
            <a:r>
              <a:rPr lang="en-US" sz="1300" b="1" dirty="0">
                <a:latin typeface="Tahoma" panose="020B0604030504040204" pitchFamily="34" charset="0"/>
                <a:ea typeface="Tahoma" panose="020B0604030504040204" pitchFamily="34" charset="0"/>
                <a:cs typeface="Tahoma" panose="020B0604030504040204" pitchFamily="34" charset="0"/>
              </a:rPr>
              <a:t>Tumor Size: </a:t>
            </a:r>
            <a:r>
              <a:rPr lang="en-US" sz="1300" dirty="0">
                <a:latin typeface="Tahoma" panose="020B0604030504040204" pitchFamily="34" charset="0"/>
                <a:ea typeface="Tahoma" panose="020B0604030504040204" pitchFamily="34" charset="0"/>
                <a:cs typeface="Tahoma" panose="020B0604030504040204" pitchFamily="34" charset="0"/>
              </a:rPr>
              <a:t>The size of the carcinoma is the </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second most important prognostic factor</a:t>
            </a:r>
            <a:r>
              <a:rPr lang="en-US" sz="1300" dirty="0">
                <a:latin typeface="Tahoma" panose="020B0604030504040204" pitchFamily="34" charset="0"/>
                <a:ea typeface="Tahoma" panose="020B0604030504040204" pitchFamily="34" charset="0"/>
                <a:cs typeface="Tahoma" panose="020B0604030504040204" pitchFamily="34" charset="0"/>
              </a:rPr>
              <a:t>. The risk of axillary lymph node metastases increases with the size of the carcinoma. </a:t>
            </a:r>
          </a:p>
          <a:p>
            <a:pPr marL="425196" indent="-342900">
              <a:buFont typeface="+mj-lt"/>
              <a:buAutoNum type="arabicPeriod" startAt="4"/>
              <a:defRPr/>
            </a:pPr>
            <a:endParaRPr lang="en-US" sz="1050" dirty="0">
              <a:latin typeface="Tahoma" panose="020B0604030504040204" pitchFamily="34" charset="0"/>
              <a:ea typeface="Tahoma" panose="020B0604030504040204" pitchFamily="34" charset="0"/>
              <a:cs typeface="Tahoma" panose="020B0604030504040204" pitchFamily="34" charset="0"/>
            </a:endParaRPr>
          </a:p>
          <a:p>
            <a:pPr marL="82296">
              <a:defRPr/>
            </a:pPr>
            <a:r>
              <a:rPr lang="en-US" sz="1300" b="1" dirty="0">
                <a:latin typeface="Tahoma" panose="020B0604030504040204" pitchFamily="34" charset="0"/>
                <a:ea typeface="Tahoma" panose="020B0604030504040204" pitchFamily="34" charset="0"/>
                <a:cs typeface="Tahoma" panose="020B0604030504040204" pitchFamily="34" charset="0"/>
              </a:rPr>
              <a:t>Note</a:t>
            </a:r>
            <a:r>
              <a:rPr lang="en-US" sz="1300" dirty="0">
                <a:latin typeface="Tahoma" panose="020B0604030504040204" pitchFamily="34" charset="0"/>
                <a:ea typeface="Tahoma" panose="020B0604030504040204" pitchFamily="34" charset="0"/>
                <a:cs typeface="Tahoma" panose="020B0604030504040204" pitchFamily="34" charset="0"/>
              </a:rPr>
              <a:t>: all the above parameters are used to stage the tumor. </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Stage is a combination of size, lymph node status and distant metastasis</a:t>
            </a:r>
            <a:r>
              <a:rPr lang="en-US" sz="1300" dirty="0">
                <a:latin typeface="Tahoma" panose="020B0604030504040204" pitchFamily="34" charset="0"/>
                <a:ea typeface="Tahoma" panose="020B0604030504040204" pitchFamily="34" charset="0"/>
                <a:cs typeface="Tahoma" panose="020B0604030504040204" pitchFamily="34" charset="0"/>
              </a:rPr>
              <a:t>. Tumor size less than </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2 cm </a:t>
            </a:r>
            <a:r>
              <a:rPr lang="en-US" sz="1300" dirty="0">
                <a:latin typeface="Tahoma" panose="020B0604030504040204" pitchFamily="34" charset="0"/>
                <a:ea typeface="Tahoma" panose="020B0604030504040204" pitchFamily="34" charset="0"/>
                <a:cs typeface="Tahoma" panose="020B0604030504040204" pitchFamily="34" charset="0"/>
              </a:rPr>
              <a:t>is associated with a favorable prognosis. The single most important prognostic indicator is the </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lymph node status</a:t>
            </a:r>
            <a:r>
              <a:rPr lang="en-US" sz="1300" dirty="0">
                <a:latin typeface="Tahoma" panose="020B0604030504040204" pitchFamily="34" charset="0"/>
                <a:ea typeface="Tahoma" panose="020B0604030504040204" pitchFamily="34" charset="0"/>
                <a:cs typeface="Tahoma" panose="020B0604030504040204" pitchFamily="34" charset="0"/>
              </a:rPr>
              <a:t>. Negative lymph nodes have the best prognosis. Involvement of 1 to 3 lymph nodes has an intermediate prognosis and 4 or more positive nodes have the worse prognosis.</a:t>
            </a:r>
          </a:p>
          <a:p>
            <a:pPr marL="82296">
              <a:defRPr/>
            </a:pPr>
            <a:endParaRPr lang="en-US" sz="1050" u="sng" dirty="0">
              <a:latin typeface="Tahoma" panose="020B0604030504040204" pitchFamily="34" charset="0"/>
              <a:ea typeface="Tahoma" panose="020B0604030504040204" pitchFamily="34" charset="0"/>
              <a:cs typeface="Tahoma" panose="020B0604030504040204" pitchFamily="34" charset="0"/>
            </a:endParaRPr>
          </a:p>
          <a:p>
            <a:pPr marL="468059" indent="-385763">
              <a:buFont typeface="Wingdings" charset="2"/>
              <a:buChar char="Ø"/>
              <a:defRPr/>
            </a:pPr>
            <a:r>
              <a:rPr lang="en-US" sz="1300" b="1" dirty="0" smtClean="0">
                <a:latin typeface="Tahoma" panose="020B0604030504040204" pitchFamily="34" charset="0"/>
                <a:ea typeface="Tahoma" panose="020B0604030504040204" pitchFamily="34" charset="0"/>
                <a:cs typeface="Tahoma" panose="020B0604030504040204" pitchFamily="34" charset="0"/>
              </a:rPr>
              <a:t>Locally advanced disease: </a:t>
            </a:r>
            <a:r>
              <a:rPr lang="en-US" sz="1300" dirty="0" smtClean="0">
                <a:latin typeface="Tahoma" panose="020B0604030504040204" pitchFamily="34" charset="0"/>
                <a:ea typeface="Tahoma" panose="020B0604030504040204" pitchFamily="34" charset="0"/>
                <a:cs typeface="Tahoma" panose="020B0604030504040204" pitchFamily="34" charset="0"/>
              </a:rPr>
              <a:t>Tumors invading into overlying skin or underlying skeletal muscle are frequently associated with concurrent or subsequent distant disease. With increased awareness of breast cancer detection, such cases have fortunately decreased in frequency and are now rare at initial presentation. </a:t>
            </a:r>
          </a:p>
          <a:p>
            <a:pPr marL="468059" indent="-385763">
              <a:buFont typeface="Wingdings" charset="2"/>
              <a:buChar char="Ø"/>
              <a:defRPr/>
            </a:pPr>
            <a:endParaRPr lang="en-US" sz="1300" dirty="0" smtClean="0">
              <a:latin typeface="Tahoma" panose="020B0604030504040204" pitchFamily="34" charset="0"/>
              <a:ea typeface="Tahoma" panose="020B0604030504040204" pitchFamily="34" charset="0"/>
              <a:cs typeface="Tahoma" panose="020B0604030504040204" pitchFamily="34" charset="0"/>
            </a:endParaRPr>
          </a:p>
          <a:p>
            <a:pPr marL="468059" indent="-385763">
              <a:buFont typeface="Wingdings" charset="2"/>
              <a:buChar char="Ø"/>
              <a:defRPr/>
            </a:pPr>
            <a:r>
              <a:rPr lang="en-US" sz="1300" b="1" dirty="0" smtClean="0">
                <a:latin typeface="Tahoma" panose="020B0604030504040204" pitchFamily="34" charset="0"/>
                <a:ea typeface="Tahoma" panose="020B0604030504040204" pitchFamily="34" charset="0"/>
                <a:cs typeface="Tahoma" panose="020B0604030504040204" pitchFamily="34" charset="0"/>
              </a:rPr>
              <a:t>Inflammatory Carcinoma: </a:t>
            </a:r>
            <a:r>
              <a:rPr lang="en-US" sz="1300" dirty="0" smtClean="0">
                <a:latin typeface="Tahoma" panose="020B0604030504040204" pitchFamily="34" charset="0"/>
                <a:ea typeface="Tahoma" panose="020B0604030504040204" pitchFamily="34" charset="0"/>
                <a:cs typeface="Tahoma" panose="020B0604030504040204" pitchFamily="34" charset="0"/>
              </a:rPr>
              <a:t>Women presenting with the clinical appearance of </a:t>
            </a:r>
            <a:r>
              <a:rPr lang="en-US" sz="1300" dirty="0" smtClean="0">
                <a:solidFill>
                  <a:srgbClr val="C00000"/>
                </a:solidFill>
                <a:latin typeface="Tahoma" panose="020B0604030504040204" pitchFamily="34" charset="0"/>
                <a:ea typeface="Tahoma" panose="020B0604030504040204" pitchFamily="34" charset="0"/>
                <a:cs typeface="Tahoma" panose="020B0604030504040204" pitchFamily="34" charset="0"/>
              </a:rPr>
              <a:t>breast swelling and skin thickening have a poor prognosis. </a:t>
            </a:r>
            <a:r>
              <a:rPr lang="en-US" sz="13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endPar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0" y="166255"/>
            <a:ext cx="6858000" cy="378693"/>
          </a:xfrm>
          <a:prstGeom prst="rect">
            <a:avLst/>
          </a:prstGeom>
          <a:solidFill>
            <a:schemeClr val="accent4">
              <a:lumMod val="60000"/>
              <a:lumOff val="40000"/>
            </a:schemeClr>
          </a:solidFill>
        </p:spPr>
        <p:txBody>
          <a:bodyPr wrap="square" rtlCol="0">
            <a:spAutoFit/>
          </a:bodyPr>
          <a:lstStyle/>
          <a:p>
            <a:pPr marL="285750" marR="0" indent="-285750">
              <a:lnSpc>
                <a:spcPct val="115000"/>
              </a:lnSpc>
              <a:spcBef>
                <a:spcPts val="0"/>
              </a:spcBef>
              <a:spcAft>
                <a:spcPts val="1000"/>
              </a:spcAft>
              <a:buFont typeface="Wingdings" charset="2"/>
              <a:buChar char="q"/>
            </a:pPr>
            <a:r>
              <a:rPr lang="en-US" dirty="0">
                <a:latin typeface="Tahoma" panose="020B0604030504040204" pitchFamily="34" charset="0"/>
                <a:ea typeface="Tahoma" panose="020B0604030504040204" pitchFamily="34" charset="0"/>
                <a:cs typeface="Tahoma" panose="020B0604030504040204" pitchFamily="34" charset="0"/>
              </a:rPr>
              <a:t>Know the prognostic indicators of breast carcinoma </a:t>
            </a:r>
          </a:p>
        </p:txBody>
      </p:sp>
      <p:sp>
        <p:nvSpPr>
          <p:cNvPr id="4" name="TextBox 3"/>
          <p:cNvSpPr txBox="1"/>
          <p:nvPr/>
        </p:nvSpPr>
        <p:spPr>
          <a:xfrm>
            <a:off x="371395" y="8126291"/>
            <a:ext cx="5701552" cy="707886"/>
          </a:xfrm>
          <a:prstGeom prst="rect">
            <a:avLst/>
          </a:prstGeom>
          <a:noFill/>
        </p:spPr>
        <p:txBody>
          <a:bodyPr wrap="square" rtlCol="0">
            <a:spAutoFit/>
          </a:bodyPr>
          <a:lstStyle/>
          <a:p>
            <a:r>
              <a:rPr lang="en-US" sz="1000" dirty="0" smtClean="0">
                <a:solidFill>
                  <a:srgbClr val="75923C"/>
                </a:solidFill>
              </a:rPr>
              <a:t>Stage has 3 arms : </a:t>
            </a:r>
          </a:p>
          <a:p>
            <a:r>
              <a:rPr lang="en-US" sz="1000" dirty="0" smtClean="0">
                <a:solidFill>
                  <a:srgbClr val="75923C"/>
                </a:solidFill>
              </a:rPr>
              <a:t>1-T: The </a:t>
            </a:r>
            <a:r>
              <a:rPr lang="en-US" sz="1000" dirty="0" smtClean="0">
                <a:solidFill>
                  <a:srgbClr val="C00000"/>
                </a:solidFill>
              </a:rPr>
              <a:t>size </a:t>
            </a:r>
            <a:r>
              <a:rPr lang="en-US" sz="1000" dirty="0" smtClean="0">
                <a:solidFill>
                  <a:srgbClr val="75923C"/>
                </a:solidFill>
              </a:rPr>
              <a:t>of the tumor which is the </a:t>
            </a:r>
            <a:r>
              <a:rPr lang="en-US" sz="1000" dirty="0" smtClean="0">
                <a:solidFill>
                  <a:srgbClr val="C00000"/>
                </a:solidFill>
              </a:rPr>
              <a:t>2</a:t>
            </a:r>
            <a:r>
              <a:rPr lang="en-US" sz="1000" baseline="30000" dirty="0" smtClean="0">
                <a:solidFill>
                  <a:srgbClr val="C00000"/>
                </a:solidFill>
              </a:rPr>
              <a:t>nd</a:t>
            </a:r>
            <a:r>
              <a:rPr lang="en-US" sz="1000" dirty="0" smtClean="0">
                <a:solidFill>
                  <a:srgbClr val="C00000"/>
                </a:solidFill>
              </a:rPr>
              <a:t> most imp. Prognostic factor . </a:t>
            </a:r>
          </a:p>
          <a:p>
            <a:r>
              <a:rPr lang="en-US" sz="1000" dirty="0" smtClean="0">
                <a:solidFill>
                  <a:srgbClr val="75923C"/>
                </a:solidFill>
              </a:rPr>
              <a:t>2-N: </a:t>
            </a:r>
            <a:r>
              <a:rPr lang="en-US" sz="1000" dirty="0" smtClean="0">
                <a:solidFill>
                  <a:srgbClr val="C00000"/>
                </a:solidFill>
              </a:rPr>
              <a:t>Lymph node </a:t>
            </a:r>
            <a:r>
              <a:rPr lang="en-US" sz="1000" dirty="0" smtClean="0">
                <a:solidFill>
                  <a:srgbClr val="75923C"/>
                </a:solidFill>
              </a:rPr>
              <a:t>involvement is the </a:t>
            </a:r>
            <a:r>
              <a:rPr lang="en-US" sz="1000" dirty="0" smtClean="0">
                <a:solidFill>
                  <a:srgbClr val="C00000"/>
                </a:solidFill>
              </a:rPr>
              <a:t>1</a:t>
            </a:r>
            <a:r>
              <a:rPr lang="en-US" sz="1000" baseline="30000" dirty="0" smtClean="0">
                <a:solidFill>
                  <a:srgbClr val="C00000"/>
                </a:solidFill>
              </a:rPr>
              <a:t>st</a:t>
            </a:r>
            <a:r>
              <a:rPr lang="en-US" sz="1000" dirty="0" smtClean="0">
                <a:solidFill>
                  <a:srgbClr val="C00000"/>
                </a:solidFill>
              </a:rPr>
              <a:t> most imp prognostic factor .</a:t>
            </a:r>
          </a:p>
          <a:p>
            <a:r>
              <a:rPr lang="en-US" sz="1000" dirty="0" smtClean="0">
                <a:solidFill>
                  <a:srgbClr val="75923C"/>
                </a:solidFill>
              </a:rPr>
              <a:t>3-M:</a:t>
            </a:r>
            <a:r>
              <a:rPr lang="en-US" sz="1000" dirty="0" smtClean="0">
                <a:solidFill>
                  <a:srgbClr val="C00000"/>
                </a:solidFill>
              </a:rPr>
              <a:t>Metastesi</a:t>
            </a:r>
            <a:r>
              <a:rPr lang="en-US" sz="1000" dirty="0" smtClean="0"/>
              <a:t>s </a:t>
            </a:r>
            <a:r>
              <a:rPr lang="en-US" sz="1000" dirty="0" smtClean="0">
                <a:solidFill>
                  <a:srgbClr val="C00000"/>
                </a:solidFill>
              </a:rPr>
              <a:t>Third most imp. Prognostic factor </a:t>
            </a:r>
            <a:endParaRPr lang="en-US" sz="1000" dirty="0">
              <a:solidFill>
                <a:srgbClr val="C00000"/>
              </a:solidFill>
            </a:endParaRPr>
          </a:p>
        </p:txBody>
      </p:sp>
    </p:spTree>
    <p:extLst>
      <p:ext uri="{BB962C8B-B14F-4D97-AF65-F5344CB8AC3E}">
        <p14:creationId xmlns:p14="http://schemas.microsoft.com/office/powerpoint/2010/main" val="3833132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267913" y="191885"/>
            <a:ext cx="6105178" cy="8040663"/>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Prognostic Factors </a:t>
            </a:r>
            <a:r>
              <a:rPr lang="en-US" b="1" dirty="0">
                <a:latin typeface="Tahoma" panose="020B0604030504040204" pitchFamily="34" charset="0"/>
                <a:ea typeface="Tahoma" panose="020B0604030504040204" pitchFamily="34" charset="0"/>
                <a:cs typeface="Tahoma" panose="020B0604030504040204" pitchFamily="34" charset="0"/>
              </a:rPr>
              <a:t>Minor</a:t>
            </a:r>
          </a:p>
          <a:p>
            <a:endParaRPr lang="en-US" sz="1050" b="1" dirty="0">
              <a:latin typeface="Tahoma" panose="020B0604030504040204" pitchFamily="34" charset="0"/>
              <a:ea typeface="Tahoma" panose="020B0604030504040204" pitchFamily="34" charset="0"/>
              <a:cs typeface="Tahoma" panose="020B0604030504040204" pitchFamily="34" charset="0"/>
            </a:endParaRPr>
          </a:p>
          <a:p>
            <a:pPr marL="425196" indent="-342900">
              <a:buFont typeface="Wingdings" charset="2"/>
              <a:buChar char="Ø"/>
              <a:defRPr/>
            </a:pPr>
            <a:r>
              <a:rPr lang="en-US" sz="1300" b="1" dirty="0">
                <a:latin typeface="Tahoma" panose="020B0604030504040204" pitchFamily="34" charset="0"/>
                <a:ea typeface="Tahoma" panose="020B0604030504040204" pitchFamily="34" charset="0"/>
                <a:cs typeface="Tahoma" panose="020B0604030504040204" pitchFamily="34" charset="0"/>
              </a:rPr>
              <a:t>Histologic Subtype</a:t>
            </a:r>
            <a:r>
              <a:rPr lang="en-US" sz="1300" dirty="0">
                <a:latin typeface="Tahoma" panose="020B0604030504040204" pitchFamily="34" charset="0"/>
                <a:ea typeface="Tahoma" panose="020B0604030504040204" pitchFamily="34" charset="0"/>
                <a:cs typeface="Tahoma" panose="020B0604030504040204" pitchFamily="34" charset="0"/>
              </a:rPr>
              <a:t>: Infiltrating ductal and lobular carcinomas have the worst prognosis. Medullary and mucinous have intermediate prognosis. And tubular and cribriform have the most favorable </a:t>
            </a:r>
            <a:r>
              <a:rPr lang="en-US" sz="1300" dirty="0" smtClean="0">
                <a:latin typeface="Tahoma" panose="020B0604030504040204" pitchFamily="34" charset="0"/>
                <a:ea typeface="Tahoma" panose="020B0604030504040204" pitchFamily="34" charset="0"/>
                <a:cs typeface="Tahoma" panose="020B0604030504040204" pitchFamily="34" charset="0"/>
              </a:rPr>
              <a:t>prognosis</a:t>
            </a:r>
            <a:r>
              <a:rPr lang="en-US" sz="1000" dirty="0" smtClean="0">
                <a:solidFill>
                  <a:srgbClr val="75923C"/>
                </a:solidFill>
                <a:latin typeface="Tahoma" panose="020B0604030504040204" pitchFamily="34" charset="0"/>
                <a:ea typeface="Tahoma" panose="020B0604030504040204" pitchFamily="34" charset="0"/>
                <a:cs typeface="Tahoma" panose="020B0604030504040204" pitchFamily="34" charset="0"/>
              </a:rPr>
              <a:t> (from three aspects 1)Tubules : if it increased that means it’s a good sign if its sheets and cords this is bad  . 2)nuclear Polymorphisms means a bad sign 3)Mitosis is bad too. </a:t>
            </a:r>
            <a:endParaRPr lang="en-US" sz="1300" dirty="0">
              <a:latin typeface="Tahoma" panose="020B0604030504040204" pitchFamily="34" charset="0"/>
              <a:ea typeface="Tahoma" panose="020B0604030504040204" pitchFamily="34" charset="0"/>
              <a:cs typeface="Tahoma" panose="020B0604030504040204" pitchFamily="34" charset="0"/>
            </a:endParaRPr>
          </a:p>
          <a:p>
            <a:pPr marL="425196" indent="-342900">
              <a:buFont typeface="Wingdings" charset="2"/>
              <a:buChar char="Ø"/>
              <a:defRPr/>
            </a:pPr>
            <a:endParaRPr lang="en-US" sz="1300" dirty="0">
              <a:latin typeface="Tahoma" panose="020B0604030504040204" pitchFamily="34" charset="0"/>
              <a:ea typeface="Tahoma" panose="020B0604030504040204" pitchFamily="34" charset="0"/>
              <a:cs typeface="Tahoma" panose="020B0604030504040204" pitchFamily="34" charset="0"/>
            </a:endParaRPr>
          </a:p>
          <a:p>
            <a:pPr marL="425196" indent="-342900">
              <a:buFont typeface="Wingdings" charset="2"/>
              <a:buChar char="Ø"/>
              <a:defRPr/>
            </a:pPr>
            <a:r>
              <a:rPr lang="en-US" sz="1300" b="1" dirty="0">
                <a:latin typeface="Tahoma" panose="020B0604030504040204" pitchFamily="34" charset="0"/>
                <a:ea typeface="Tahoma" panose="020B0604030504040204" pitchFamily="34" charset="0"/>
                <a:cs typeface="Tahoma" panose="020B0604030504040204" pitchFamily="34" charset="0"/>
              </a:rPr>
              <a:t>Tumor Grade:</a:t>
            </a:r>
            <a:r>
              <a:rPr lang="en-US" sz="1300" dirty="0">
                <a:latin typeface="Tahoma" panose="020B0604030504040204" pitchFamily="34" charset="0"/>
                <a:ea typeface="Tahoma" panose="020B0604030504040204" pitchFamily="34" charset="0"/>
                <a:cs typeface="Tahoma" panose="020B0604030504040204" pitchFamily="34" charset="0"/>
              </a:rPr>
              <a:t> it is calculated using a grading system called </a:t>
            </a:r>
            <a:r>
              <a:rPr lang="en-US" sz="1300" i="1" dirty="0">
                <a:latin typeface="Tahoma" panose="020B0604030504040204" pitchFamily="34" charset="0"/>
                <a:ea typeface="Tahoma" panose="020B0604030504040204" pitchFamily="34" charset="0"/>
                <a:cs typeface="Tahoma" panose="020B0604030504040204" pitchFamily="34" charset="0"/>
              </a:rPr>
              <a:t>modified </a:t>
            </a:r>
            <a:r>
              <a:rPr lang="en-US" sz="1300" i="1" dirty="0" err="1">
                <a:latin typeface="Tahoma" panose="020B0604030504040204" pitchFamily="34" charset="0"/>
                <a:ea typeface="Tahoma" panose="020B0604030504040204" pitchFamily="34" charset="0"/>
                <a:cs typeface="Tahoma" panose="020B0604030504040204" pitchFamily="34" charset="0"/>
              </a:rPr>
              <a:t>Scarff</a:t>
            </a:r>
            <a:r>
              <a:rPr lang="en-US" sz="1300" i="1" dirty="0">
                <a:latin typeface="Tahoma" panose="020B0604030504040204" pitchFamily="34" charset="0"/>
                <a:ea typeface="Tahoma" panose="020B0604030504040204" pitchFamily="34" charset="0"/>
                <a:cs typeface="Tahoma" panose="020B0604030504040204" pitchFamily="34" charset="0"/>
              </a:rPr>
              <a:t>-Bloom-Richardson (</a:t>
            </a:r>
            <a:r>
              <a:rPr lang="en-US" sz="1300" i="1" dirty="0">
                <a:solidFill>
                  <a:srgbClr val="C00000"/>
                </a:solidFill>
                <a:latin typeface="Tahoma" panose="020B0604030504040204" pitchFamily="34" charset="0"/>
                <a:ea typeface="Tahoma" panose="020B0604030504040204" pitchFamily="34" charset="0"/>
                <a:cs typeface="Tahoma" panose="020B0604030504040204" pitchFamily="34" charset="0"/>
              </a:rPr>
              <a:t>SBR</a:t>
            </a:r>
            <a:r>
              <a:rPr lang="en-US" sz="1300" i="1" dirty="0">
                <a:latin typeface="Tahoma" panose="020B0604030504040204" pitchFamily="34" charset="0"/>
                <a:ea typeface="Tahoma" panose="020B0604030504040204" pitchFamily="34" charset="0"/>
                <a:cs typeface="Tahoma" panose="020B0604030504040204" pitchFamily="34" charset="0"/>
              </a:rPr>
              <a:t>) </a:t>
            </a:r>
            <a:r>
              <a:rPr lang="en-US" sz="1300" dirty="0">
                <a:latin typeface="Tahoma" panose="020B0604030504040204" pitchFamily="34" charset="0"/>
                <a:ea typeface="Tahoma" panose="020B0604030504040204" pitchFamily="34" charset="0"/>
                <a:cs typeface="Tahoma" panose="020B0604030504040204" pitchFamily="34" charset="0"/>
              </a:rPr>
              <a:t>grading system. There are three grades: 1, 2 and 3. Grade 1 has better prognosis and grade 3 has poorer prognosis. This SBR grading system is based on the estimation of the amount of well formed glands, the degree of nuclear </a:t>
            </a:r>
            <a:r>
              <a:rPr lang="en-US" sz="1300" dirty="0" err="1">
                <a:latin typeface="Tahoma" panose="020B0604030504040204" pitchFamily="34" charset="0"/>
                <a:ea typeface="Tahoma" panose="020B0604030504040204" pitchFamily="34" charset="0"/>
                <a:cs typeface="Tahoma" panose="020B0604030504040204" pitchFamily="34" charset="0"/>
              </a:rPr>
              <a:t>pleomorphism</a:t>
            </a:r>
            <a:r>
              <a:rPr lang="en-US" sz="1300" dirty="0">
                <a:latin typeface="Tahoma" panose="020B0604030504040204" pitchFamily="34" charset="0"/>
                <a:ea typeface="Tahoma" panose="020B0604030504040204" pitchFamily="34" charset="0"/>
                <a:cs typeface="Tahoma" panose="020B0604030504040204" pitchFamily="34" charset="0"/>
              </a:rPr>
              <a:t>, and the mitotic rate, on microscopic examination. It is calculated by the pathologist.  </a:t>
            </a:r>
          </a:p>
          <a:p>
            <a:pPr marL="425196" indent="-342900">
              <a:buFont typeface="Wingdings" charset="2"/>
              <a:buChar char="Ø"/>
              <a:defRPr/>
            </a:pPr>
            <a:endParaRPr lang="en-US" sz="1300" dirty="0">
              <a:latin typeface="Tahoma" panose="020B0604030504040204" pitchFamily="34" charset="0"/>
              <a:ea typeface="Tahoma" panose="020B0604030504040204" pitchFamily="34" charset="0"/>
              <a:cs typeface="Tahoma" panose="020B0604030504040204" pitchFamily="34" charset="0"/>
            </a:endParaRPr>
          </a:p>
          <a:p>
            <a:pPr marL="425196" indent="-342900">
              <a:buFont typeface="Wingdings" charset="2"/>
              <a:buChar char="Ø"/>
              <a:defRPr/>
            </a:pPr>
            <a:r>
              <a:rPr lang="en-US" sz="1300" b="1" dirty="0">
                <a:latin typeface="Tahoma" panose="020B0604030504040204" pitchFamily="34" charset="0"/>
                <a:ea typeface="Tahoma" panose="020B0604030504040204" pitchFamily="34" charset="0"/>
                <a:cs typeface="Tahoma" panose="020B0604030504040204" pitchFamily="34" charset="0"/>
              </a:rPr>
              <a:t>Tumor cells with estrogen and progesterone positive receptors:</a:t>
            </a:r>
            <a:r>
              <a:rPr lang="en-US" sz="1300" dirty="0">
                <a:latin typeface="Tahoma" panose="020B0604030504040204" pitchFamily="34" charset="0"/>
                <a:ea typeface="Tahoma" panose="020B0604030504040204" pitchFamily="34" charset="0"/>
                <a:cs typeface="Tahoma" panose="020B0604030504040204" pitchFamily="34" charset="0"/>
              </a:rPr>
              <a:t> majority of breast carcinoma cells </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express estrogen and progesterone receptors</a:t>
            </a:r>
            <a:r>
              <a:rPr lang="en-US" sz="1300" dirty="0">
                <a:latin typeface="Tahoma" panose="020B0604030504040204" pitchFamily="34" charset="0"/>
                <a:ea typeface="Tahoma" panose="020B0604030504040204" pitchFamily="34" charset="0"/>
                <a:cs typeface="Tahoma" panose="020B0604030504040204" pitchFamily="34" charset="0"/>
              </a:rPr>
              <a:t>. Such hormone positive cancers have </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better prognosis</a:t>
            </a:r>
            <a:r>
              <a:rPr lang="en-US" sz="1300" dirty="0">
                <a:latin typeface="Tahoma" panose="020B0604030504040204" pitchFamily="34" charset="0"/>
                <a:ea typeface="Tahoma" panose="020B0604030504040204" pitchFamily="34" charset="0"/>
                <a:cs typeface="Tahoma" panose="020B0604030504040204" pitchFamily="34" charset="0"/>
              </a:rPr>
              <a:t>. They respond well to specific chemotherapy drugs e.g. Tamoxifen. Therefore it is mandatory to identify which tumors are ER/PR positive as they respond well to chemotherapy and have better prognosis when compared to ER/PR negative tumors.</a:t>
            </a:r>
          </a:p>
          <a:p>
            <a:pPr marL="425196" indent="-342900">
              <a:buFont typeface="Wingdings" charset="2"/>
              <a:buChar char="Ø"/>
              <a:defRPr/>
            </a:pPr>
            <a:endParaRPr lang="en-US" sz="1300" dirty="0">
              <a:latin typeface="Tahoma" panose="020B0604030504040204" pitchFamily="34" charset="0"/>
              <a:ea typeface="Tahoma" panose="020B0604030504040204" pitchFamily="34" charset="0"/>
              <a:cs typeface="Tahoma" panose="020B0604030504040204" pitchFamily="34" charset="0"/>
            </a:endParaRPr>
          </a:p>
          <a:p>
            <a:pPr marL="425196" indent="-342900">
              <a:buFont typeface="Wingdings" charset="2"/>
              <a:buChar char="Ø"/>
              <a:defRPr/>
            </a:pPr>
            <a:r>
              <a:rPr lang="en-US" sz="1300" b="1" i="1" dirty="0">
                <a:latin typeface="Tahoma" panose="020B0604030504040204" pitchFamily="34" charset="0"/>
                <a:ea typeface="Tahoma" panose="020B0604030504040204" pitchFamily="34" charset="0"/>
                <a:cs typeface="Tahoma" panose="020B0604030504040204" pitchFamily="34" charset="0"/>
              </a:rPr>
              <a:t>HER2</a:t>
            </a:r>
            <a:r>
              <a:rPr lang="en-US" sz="1300" dirty="0">
                <a:latin typeface="Tahoma" panose="020B0604030504040204" pitchFamily="34" charset="0"/>
                <a:ea typeface="Tahoma" panose="020B0604030504040204" pitchFamily="34" charset="0"/>
                <a:cs typeface="Tahoma" panose="020B0604030504040204" pitchFamily="34" charset="0"/>
              </a:rPr>
              <a:t> (human epidermal growth factor receptor 2): is a glycoprotein  overexpressed in about 30% of breast carcinomas. Many studies have shown that  overexpression of </a:t>
            </a:r>
            <a:r>
              <a:rPr lang="en-US" sz="1300" i="1" dirty="0">
                <a:solidFill>
                  <a:srgbClr val="C00000"/>
                </a:solidFill>
                <a:latin typeface="Tahoma" panose="020B0604030504040204" pitchFamily="34" charset="0"/>
                <a:ea typeface="Tahoma" panose="020B0604030504040204" pitchFamily="34" charset="0"/>
                <a:cs typeface="Tahoma" panose="020B0604030504040204" pitchFamily="34" charset="0"/>
              </a:rPr>
              <a:t>HER2</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 is associated with a poor prognosis.</a:t>
            </a:r>
            <a:r>
              <a:rPr lang="en-US" sz="1300" dirty="0">
                <a:latin typeface="Tahoma" panose="020B0604030504040204" pitchFamily="34" charset="0"/>
                <a:ea typeface="Tahoma" panose="020B0604030504040204" pitchFamily="34" charset="0"/>
                <a:cs typeface="Tahoma" panose="020B0604030504040204" pitchFamily="34" charset="0"/>
              </a:rPr>
              <a:t> In addition, ongoing studies have shown that </a:t>
            </a:r>
            <a:r>
              <a:rPr lang="en-US" sz="1300" i="1" dirty="0">
                <a:latin typeface="Tahoma" panose="020B0604030504040204" pitchFamily="34" charset="0"/>
                <a:ea typeface="Tahoma" panose="020B0604030504040204" pitchFamily="34" charset="0"/>
                <a:cs typeface="Tahoma" panose="020B0604030504040204" pitchFamily="34" charset="0"/>
              </a:rPr>
              <a:t>HER2</a:t>
            </a:r>
            <a:r>
              <a:rPr lang="en-US" sz="1300" dirty="0">
                <a:latin typeface="Tahoma" panose="020B0604030504040204" pitchFamily="34" charset="0"/>
                <a:ea typeface="Tahoma" panose="020B0604030504040204" pitchFamily="34" charset="0"/>
                <a:cs typeface="Tahoma" panose="020B0604030504040204" pitchFamily="34" charset="0"/>
              </a:rPr>
              <a:t>-overexpressing tumors respond very well to a chemotherapy drug named </a:t>
            </a:r>
            <a:r>
              <a:rPr lang="en-US" sz="1300" dirty="0" err="1">
                <a:latin typeface="Tahoma" panose="020B0604030504040204" pitchFamily="34" charset="0"/>
                <a:ea typeface="Tahoma" panose="020B0604030504040204" pitchFamily="34" charset="0"/>
                <a:cs typeface="Tahoma" panose="020B0604030504040204" pitchFamily="34" charset="0"/>
              </a:rPr>
              <a:t>Trastuzumab</a:t>
            </a:r>
            <a:r>
              <a:rPr lang="en-US" sz="1300" dirty="0">
                <a:latin typeface="Tahoma" panose="020B0604030504040204" pitchFamily="34" charset="0"/>
                <a:ea typeface="Tahoma" panose="020B0604030504040204" pitchFamily="34" charset="0"/>
                <a:cs typeface="Tahoma" panose="020B0604030504040204" pitchFamily="34" charset="0"/>
              </a:rPr>
              <a:t> (Herceptin). Therefore, it is mandatory to determine the HER2 status of the tumor when reporting breast cancer in order to help decide the chemotherapy plan.</a:t>
            </a:r>
          </a:p>
          <a:p>
            <a:pPr marL="425196" indent="-342900">
              <a:buFont typeface="Wingdings" charset="2"/>
              <a:buChar char="Ø"/>
              <a:defRPr/>
            </a:pPr>
            <a:endParaRPr lang="en-US" sz="1300" dirty="0">
              <a:latin typeface="Tahoma" panose="020B0604030504040204" pitchFamily="34" charset="0"/>
              <a:ea typeface="Tahoma" panose="020B0604030504040204" pitchFamily="34" charset="0"/>
              <a:cs typeface="Tahoma" panose="020B0604030504040204" pitchFamily="34" charset="0"/>
            </a:endParaRPr>
          </a:p>
          <a:p>
            <a:pPr marL="425196" indent="-342900">
              <a:buFont typeface="Wingdings" charset="2"/>
              <a:buChar char="Ø"/>
              <a:defRPr/>
            </a:pPr>
            <a:r>
              <a:rPr lang="en-US" sz="1300" b="1" dirty="0" err="1">
                <a:latin typeface="Tahoma" panose="020B0604030504040204" pitchFamily="34" charset="0"/>
                <a:ea typeface="Tahoma" panose="020B0604030504040204" pitchFamily="34" charset="0"/>
                <a:cs typeface="Tahoma" panose="020B0604030504040204" pitchFamily="34" charset="0"/>
              </a:rPr>
              <a:t>Lymphovascular</a:t>
            </a:r>
            <a:r>
              <a:rPr lang="en-US" sz="1300" b="1" dirty="0">
                <a:latin typeface="Tahoma" panose="020B0604030504040204" pitchFamily="34" charset="0"/>
                <a:ea typeface="Tahoma" panose="020B0604030504040204" pitchFamily="34" charset="0"/>
                <a:cs typeface="Tahoma" panose="020B0604030504040204" pitchFamily="34" charset="0"/>
              </a:rPr>
              <a:t> invasion: </a:t>
            </a:r>
            <a:r>
              <a:rPr lang="en-US" sz="1300" dirty="0">
                <a:latin typeface="Tahoma" panose="020B0604030504040204" pitchFamily="34" charset="0"/>
                <a:ea typeface="Tahoma" panose="020B0604030504040204" pitchFamily="34" charset="0"/>
                <a:cs typeface="Tahoma" panose="020B0604030504040204" pitchFamily="34" charset="0"/>
              </a:rPr>
              <a:t>is strongly associated with the presence of lymph node metastases and is a poor prognostic </a:t>
            </a:r>
            <a:r>
              <a:rPr lang="en-US" sz="1300" dirty="0" smtClean="0">
                <a:latin typeface="Tahoma" panose="020B0604030504040204" pitchFamily="34" charset="0"/>
                <a:ea typeface="Tahoma" panose="020B0604030504040204" pitchFamily="34" charset="0"/>
                <a:cs typeface="Tahoma" panose="020B0604030504040204" pitchFamily="34" charset="0"/>
              </a:rPr>
              <a:t>factor. </a:t>
            </a:r>
            <a:r>
              <a:rPr lang="en-US" sz="1000" dirty="0" smtClean="0">
                <a:solidFill>
                  <a:srgbClr val="75923C"/>
                </a:solidFill>
                <a:latin typeface="Tahoma" panose="020B0604030504040204" pitchFamily="34" charset="0"/>
                <a:ea typeface="Tahoma" panose="020B0604030504040204" pitchFamily="34" charset="0"/>
                <a:cs typeface="Tahoma" panose="020B0604030504040204" pitchFamily="34" charset="0"/>
              </a:rPr>
              <a:t>Here the </a:t>
            </a:r>
            <a:r>
              <a:rPr lang="en-US" sz="1000" dirty="0" err="1" smtClean="0">
                <a:solidFill>
                  <a:srgbClr val="75923C"/>
                </a:solidFill>
                <a:latin typeface="Tahoma" panose="020B0604030504040204" pitchFamily="34" charset="0"/>
                <a:ea typeface="Tahoma" panose="020B0604030504040204" pitchFamily="34" charset="0"/>
                <a:cs typeface="Tahoma" panose="020B0604030504040204" pitchFamily="34" charset="0"/>
              </a:rPr>
              <a:t>lymonodes</a:t>
            </a:r>
            <a:r>
              <a:rPr lang="en-US" sz="1000" dirty="0" smtClean="0">
                <a:solidFill>
                  <a:srgbClr val="75923C"/>
                </a:solidFill>
                <a:latin typeface="Tahoma" panose="020B0604030504040204" pitchFamily="34" charset="0"/>
                <a:ea typeface="Tahoma" panose="020B0604030504040204" pitchFamily="34" charset="0"/>
                <a:cs typeface="Tahoma" panose="020B0604030504040204" pitchFamily="34" charset="0"/>
              </a:rPr>
              <a:t> are those within the breast tissue , there is no </a:t>
            </a:r>
            <a:r>
              <a:rPr lang="en-US" sz="1000" dirty="0" err="1" smtClean="0">
                <a:solidFill>
                  <a:srgbClr val="75923C"/>
                </a:solidFill>
                <a:latin typeface="Tahoma" panose="020B0604030504040204" pitchFamily="34" charset="0"/>
                <a:ea typeface="Tahoma" panose="020B0604030504040204" pitchFamily="34" charset="0"/>
                <a:cs typeface="Tahoma" panose="020B0604030504040204" pitchFamily="34" charset="0"/>
              </a:rPr>
              <a:t>metatesis</a:t>
            </a:r>
            <a:r>
              <a:rPr lang="en-US" sz="1000" dirty="0" smtClean="0">
                <a:solidFill>
                  <a:srgbClr val="75923C"/>
                </a:solidFill>
                <a:latin typeface="Tahoma" panose="020B0604030504040204" pitchFamily="34" charset="0"/>
                <a:ea typeface="Tahoma" panose="020B0604030504040204" pitchFamily="34" charset="0"/>
                <a:cs typeface="Tahoma" panose="020B0604030504040204" pitchFamily="34" charset="0"/>
              </a:rPr>
              <a:t> to distant lymph nodes  </a:t>
            </a:r>
            <a:endParaRPr lang="en-US" sz="1000" dirty="0">
              <a:solidFill>
                <a:srgbClr val="75923C"/>
              </a:solidFill>
              <a:latin typeface="Tahoma" panose="020B0604030504040204" pitchFamily="34" charset="0"/>
              <a:ea typeface="Tahoma" panose="020B0604030504040204" pitchFamily="34" charset="0"/>
              <a:cs typeface="Tahoma" panose="020B0604030504040204" pitchFamily="34" charset="0"/>
            </a:endParaRPr>
          </a:p>
          <a:p>
            <a:pPr marL="425196" indent="-342900">
              <a:buFont typeface="Wingdings" charset="2"/>
              <a:buChar char="Ø"/>
              <a:defRPr/>
            </a:pPr>
            <a:endParaRPr lang="en-US" sz="1300" dirty="0">
              <a:latin typeface="Tahoma" panose="020B0604030504040204" pitchFamily="34" charset="0"/>
              <a:ea typeface="Tahoma" panose="020B0604030504040204" pitchFamily="34" charset="0"/>
              <a:cs typeface="Tahoma" panose="020B0604030504040204" pitchFamily="34" charset="0"/>
            </a:endParaRPr>
          </a:p>
          <a:p>
            <a:pPr marL="425196" indent="-342900">
              <a:buFont typeface="Wingdings" charset="2"/>
              <a:buChar char="Ø"/>
              <a:defRPr/>
            </a:pPr>
            <a:r>
              <a:rPr lang="en-US" sz="1300" b="1" dirty="0">
                <a:latin typeface="Tahoma" panose="020B0604030504040204" pitchFamily="34" charset="0"/>
                <a:ea typeface="Tahoma" panose="020B0604030504040204" pitchFamily="34" charset="0"/>
                <a:cs typeface="Tahoma" panose="020B0604030504040204" pitchFamily="34" charset="0"/>
              </a:rPr>
              <a:t>Proliferative rates: </a:t>
            </a:r>
            <a:r>
              <a:rPr lang="en-US" sz="1300" dirty="0">
                <a:solidFill>
                  <a:srgbClr val="C00000"/>
                </a:solidFill>
                <a:latin typeface="Tahoma" panose="020B0604030504040204" pitchFamily="34" charset="0"/>
                <a:ea typeface="Tahoma" panose="020B0604030504040204" pitchFamily="34" charset="0"/>
                <a:cs typeface="Tahoma" panose="020B0604030504040204" pitchFamily="34" charset="0"/>
              </a:rPr>
              <a:t>ki67 index</a:t>
            </a:r>
            <a:r>
              <a:rPr lang="en-US" sz="13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300" dirty="0">
                <a:latin typeface="Tahoma" panose="020B0604030504040204" pitchFamily="34" charset="0"/>
                <a:ea typeface="Tahoma" panose="020B0604030504040204" pitchFamily="34" charset="0"/>
                <a:cs typeface="Tahoma" panose="020B0604030504040204" pitchFamily="34" charset="0"/>
              </a:rPr>
              <a:t>(the higher the ki67 proliferative index, the more aggressive the tumor is</a:t>
            </a:r>
            <a:r>
              <a:rPr lang="en-US" sz="1300" dirty="0" smtClean="0">
                <a:latin typeface="Tahoma" panose="020B0604030504040204" pitchFamily="34" charset="0"/>
                <a:ea typeface="Tahoma" panose="020B0604030504040204" pitchFamily="34" charset="0"/>
                <a:cs typeface="Tahoma" panose="020B0604030504040204" pitchFamily="34" charset="0"/>
              </a:rPr>
              <a:t>)</a:t>
            </a:r>
            <a:r>
              <a:rPr lang="en-US" sz="1300" dirty="0" smtClean="0">
                <a:solidFill>
                  <a:srgbClr val="75923C"/>
                </a:solidFill>
                <a:latin typeface="Tahoma" panose="020B0604030504040204" pitchFamily="34" charset="0"/>
                <a:ea typeface="Tahoma" panose="020B0604030504040204" pitchFamily="34" charset="0"/>
                <a:cs typeface="Tahoma" panose="020B0604030504040204" pitchFamily="34" charset="0"/>
              </a:rPr>
              <a:t> </a:t>
            </a:r>
            <a:r>
              <a:rPr lang="en-US" sz="1000" dirty="0" smtClean="0">
                <a:solidFill>
                  <a:srgbClr val="75923C"/>
                </a:solidFill>
                <a:latin typeface="Tahoma" panose="020B0604030504040204" pitchFamily="34" charset="0"/>
                <a:ea typeface="Tahoma" panose="020B0604030504040204" pitchFamily="34" charset="0"/>
                <a:cs typeface="Tahoma" panose="020B0604030504040204" pitchFamily="34" charset="0"/>
              </a:rPr>
              <a:t>its stains proliferating cells </a:t>
            </a:r>
            <a:endParaRPr lang="en-US" sz="1000" dirty="0">
              <a:latin typeface="Tahoma" panose="020B0604030504040204" pitchFamily="34" charset="0"/>
              <a:ea typeface="Tahoma" panose="020B0604030504040204" pitchFamily="34" charset="0"/>
              <a:cs typeface="Tahoma" panose="020B0604030504040204" pitchFamily="34" charset="0"/>
            </a:endParaRPr>
          </a:p>
          <a:p>
            <a:pPr marL="425196" indent="-342900">
              <a:buClr>
                <a:schemeClr val="accent3"/>
              </a:buClr>
              <a:buFont typeface="Wingdings" charset="2"/>
              <a:buChar char="Ø"/>
              <a:defRPr/>
            </a:pPr>
            <a:endParaRPr lang="en-US" sz="13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419992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7370" y="780559"/>
            <a:ext cx="6462812" cy="6264782"/>
          </a:xfrm>
        </p:spPr>
        <p:txBody>
          <a:bodyPr>
            <a:noAutofit/>
          </a:bodyPr>
          <a:lstStyle/>
          <a:p>
            <a:pPr marL="285750" indent="-285750" algn="l">
              <a:buFont typeface="Wingdings" charset="2"/>
              <a:buChar char="q"/>
              <a:defRPr lang="en-GB" altLang="en-US"/>
            </a:pPr>
            <a:r>
              <a:rPr lang="en-GB" altLang="x-none" sz="1400" dirty="0" err="1">
                <a:solidFill>
                  <a:srgbClr val="0D0D0D"/>
                </a:solidFill>
                <a:latin typeface="Tahoma" panose="020B0604030504040204" pitchFamily="34" charset="0"/>
                <a:ea typeface="Tahoma" panose="020B0604030504040204" pitchFamily="34" charset="0"/>
                <a:cs typeface="Tahoma" panose="020B0604030504040204" pitchFamily="34" charset="0"/>
              </a:rPr>
              <a:t>Comedo</a:t>
            </a:r>
            <a:r>
              <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rPr>
              <a:t> characteristics are, large central zones of necrosis with calcified debris</a:t>
            </a:r>
            <a:r>
              <a:rPr lang="en-GB" altLang="x-none" sz="1400" dirty="0" smtClean="0">
                <a:solidFill>
                  <a:srgbClr val="0D0D0D"/>
                </a:solidFill>
                <a:latin typeface="Tahoma" panose="020B0604030504040204" pitchFamily="34" charset="0"/>
                <a:ea typeface="Tahoma" panose="020B0604030504040204" pitchFamily="34" charset="0"/>
                <a:cs typeface="Tahoma" panose="020B0604030504040204" pitchFamily="34" charset="0"/>
              </a:rPr>
              <a:t>.</a:t>
            </a:r>
          </a:p>
          <a:p>
            <a:pPr marL="285750" indent="-285750" algn="l">
              <a:buFont typeface="Wingdings" charset="2"/>
              <a:buChar char="q"/>
              <a:defRPr lang="en-GB" altLang="en-US"/>
            </a:pPr>
            <a:endPar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endParaRPr>
          </a:p>
          <a:p>
            <a:pPr marL="285750" indent="-285750" algn="l">
              <a:buFont typeface="Wingdings" charset="2"/>
              <a:buChar char="q"/>
              <a:defRPr lang="en-GB" altLang="en-US"/>
            </a:pPr>
            <a:r>
              <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rPr>
              <a:t>LCIS &amp; DCIS are not palpable, while others are palpable</a:t>
            </a:r>
            <a:r>
              <a:rPr lang="en-GB" altLang="x-none" sz="1400" dirty="0" smtClean="0">
                <a:solidFill>
                  <a:srgbClr val="0D0D0D"/>
                </a:solidFill>
                <a:latin typeface="Tahoma" panose="020B0604030504040204" pitchFamily="34" charset="0"/>
                <a:ea typeface="Tahoma" panose="020B0604030504040204" pitchFamily="34" charset="0"/>
                <a:cs typeface="Tahoma" panose="020B0604030504040204" pitchFamily="34" charset="0"/>
              </a:rPr>
              <a:t>.</a:t>
            </a:r>
          </a:p>
          <a:p>
            <a:pPr marL="285750" indent="-285750" algn="l">
              <a:buFont typeface="Wingdings" charset="2"/>
              <a:buChar char="q"/>
              <a:defRPr lang="en-GB" altLang="en-US"/>
            </a:pPr>
            <a:endPar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endParaRPr>
          </a:p>
          <a:p>
            <a:pPr marL="285750" indent="-285750" algn="l">
              <a:buFont typeface="Wingdings" charset="2"/>
              <a:buChar char="q"/>
              <a:defRPr lang="en-GB" altLang="en-US"/>
            </a:pPr>
            <a:r>
              <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rPr>
              <a:t>LCIS characteristics are, MONOPHORIC, population of small, rounded cells, expands the acini of lobules, </a:t>
            </a:r>
            <a:r>
              <a:rPr lang="en-GB" altLang="x-none" sz="1400" dirty="0" err="1">
                <a:solidFill>
                  <a:srgbClr val="0D0D0D"/>
                </a:solidFill>
                <a:latin typeface="Tahoma" panose="020B0604030504040204" pitchFamily="34" charset="0"/>
                <a:ea typeface="Tahoma" panose="020B0604030504040204" pitchFamily="34" charset="0"/>
                <a:cs typeface="Tahoma" panose="020B0604030504040204" pitchFamily="34" charset="0"/>
              </a:rPr>
              <a:t>Microcalcifications</a:t>
            </a:r>
            <a:r>
              <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rPr>
              <a:t> &amp; could happen in both breasts, MAMMOGRAPHY is not useful</a:t>
            </a:r>
            <a:r>
              <a:rPr lang="en-GB" altLang="x-none" sz="1400" dirty="0" smtClean="0">
                <a:solidFill>
                  <a:srgbClr val="0D0D0D"/>
                </a:solidFill>
                <a:latin typeface="Tahoma" panose="020B0604030504040204" pitchFamily="34" charset="0"/>
                <a:ea typeface="Tahoma" panose="020B0604030504040204" pitchFamily="34" charset="0"/>
                <a:cs typeface="Tahoma" panose="020B0604030504040204" pitchFamily="34" charset="0"/>
              </a:rPr>
              <a:t>.</a:t>
            </a:r>
          </a:p>
          <a:p>
            <a:pPr marL="285750" indent="-285750" algn="l">
              <a:buFont typeface="Wingdings" charset="2"/>
              <a:buChar char="q"/>
              <a:defRPr lang="en-GB" altLang="en-US"/>
            </a:pPr>
            <a:endPar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endParaRPr>
          </a:p>
          <a:p>
            <a:pPr marL="285750" indent="-285750" algn="l">
              <a:buFont typeface="Wingdings" charset="2"/>
              <a:buChar char="q"/>
              <a:defRPr lang="en-GB" altLang="en-US"/>
            </a:pPr>
            <a:r>
              <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rPr>
              <a:t>Paget’s disease characteristics are, eczematous lesion, pruritus, infiltration of the epidermis, usually stain positively for mucin, half of the patient could have palpable mass</a:t>
            </a:r>
            <a:r>
              <a:rPr lang="en-GB" altLang="x-none" sz="1400" dirty="0" smtClean="0">
                <a:solidFill>
                  <a:srgbClr val="0D0D0D"/>
                </a:solidFill>
                <a:latin typeface="Tahoma" panose="020B0604030504040204" pitchFamily="34" charset="0"/>
                <a:ea typeface="Tahoma" panose="020B0604030504040204" pitchFamily="34" charset="0"/>
                <a:cs typeface="Tahoma" panose="020B0604030504040204" pitchFamily="34" charset="0"/>
              </a:rPr>
              <a:t>.</a:t>
            </a:r>
          </a:p>
          <a:p>
            <a:pPr marL="285750" indent="-285750" algn="l">
              <a:buFont typeface="Wingdings" charset="2"/>
              <a:buChar char="q"/>
              <a:defRPr lang="en-GB" altLang="en-US"/>
            </a:pPr>
            <a:endPar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endParaRPr>
          </a:p>
          <a:p>
            <a:pPr marL="285750" indent="-285750" algn="l">
              <a:buFont typeface="Wingdings" charset="2"/>
              <a:buChar char="q"/>
              <a:defRPr lang="en-GB" altLang="en-US"/>
            </a:pPr>
            <a:r>
              <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rPr>
              <a:t>Invasive Ductal </a:t>
            </a:r>
            <a:r>
              <a:rPr lang="en-GB" altLang="x-none" sz="1400" dirty="0" smtClean="0">
                <a:solidFill>
                  <a:srgbClr val="0D0D0D"/>
                </a:solidFill>
                <a:latin typeface="Tahoma" panose="020B0604030504040204" pitchFamily="34" charset="0"/>
                <a:ea typeface="Tahoma" panose="020B0604030504040204" pitchFamily="34" charset="0"/>
                <a:cs typeface="Tahoma" panose="020B0604030504040204" pitchFamily="34" charset="0"/>
              </a:rPr>
              <a:t>Carcinoma </a:t>
            </a:r>
            <a:r>
              <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rPr>
              <a:t>characteristics are, fibroblastic (desmoplastic), palpable mass with hard consistency (</a:t>
            </a:r>
            <a:r>
              <a:rPr lang="en-GB" altLang="x-none" sz="1400" dirty="0" err="1">
                <a:solidFill>
                  <a:srgbClr val="0D0D0D"/>
                </a:solidFill>
                <a:latin typeface="Tahoma" panose="020B0604030504040204" pitchFamily="34" charset="0"/>
                <a:ea typeface="Tahoma" panose="020B0604030504040204" pitchFamily="34" charset="0"/>
                <a:cs typeface="Tahoma" panose="020B0604030504040204" pitchFamily="34" charset="0"/>
              </a:rPr>
              <a:t>scirrhous</a:t>
            </a:r>
            <a:r>
              <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rPr>
              <a:t> carcinoma), may cause dimpling of the skin, or nipples retraction, show glandular formation, the mass has irregular border and small foci of chalky white stroma &amp; occasionally calcifications</a:t>
            </a:r>
            <a:r>
              <a:rPr lang="en-GB" altLang="x-none" sz="1400" dirty="0" smtClean="0">
                <a:solidFill>
                  <a:srgbClr val="0D0D0D"/>
                </a:solidFill>
                <a:latin typeface="Tahoma" panose="020B0604030504040204" pitchFamily="34" charset="0"/>
                <a:ea typeface="Tahoma" panose="020B0604030504040204" pitchFamily="34" charset="0"/>
                <a:cs typeface="Tahoma" panose="020B0604030504040204" pitchFamily="34" charset="0"/>
              </a:rPr>
              <a:t>.</a:t>
            </a:r>
          </a:p>
          <a:p>
            <a:pPr marL="285750" indent="-285750" algn="l">
              <a:buFont typeface="Wingdings" charset="2"/>
              <a:buChar char="q"/>
              <a:defRPr lang="en-GB" altLang="en-US"/>
            </a:pPr>
            <a:endPar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endParaRPr>
          </a:p>
          <a:p>
            <a:pPr marL="285750" indent="-285750" algn="l">
              <a:buFont typeface="Wingdings" charset="2"/>
              <a:buChar char="q"/>
              <a:defRPr lang="en-GB" altLang="en-US"/>
            </a:pPr>
            <a:r>
              <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rPr>
              <a:t>Invasive Lobular Carcinoma characteristics are, most are firm to hard with irregular margins, varies from a discrete mass to a subtle, Single infiltrating malignant cells (</a:t>
            </a:r>
            <a:r>
              <a:rPr lang="en-GB" altLang="x-none" sz="1400" dirty="0" err="1">
                <a:solidFill>
                  <a:srgbClr val="0D0D0D"/>
                </a:solidFill>
                <a:latin typeface="Tahoma" panose="020B0604030504040204" pitchFamily="34" charset="0"/>
                <a:ea typeface="Tahoma" panose="020B0604030504040204" pitchFamily="34" charset="0"/>
                <a:cs typeface="Tahoma" panose="020B0604030504040204" pitchFamily="34" charset="0"/>
              </a:rPr>
              <a:t>indian</a:t>
            </a:r>
            <a:r>
              <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rPr>
              <a:t> file pattern) &amp; no tubules or papillary formation</a:t>
            </a:r>
            <a:r>
              <a:rPr lang="en-GB" altLang="x-none" sz="1400" dirty="0" smtClean="0">
                <a:solidFill>
                  <a:srgbClr val="0D0D0D"/>
                </a:solidFill>
                <a:latin typeface="Tahoma" panose="020B0604030504040204" pitchFamily="34" charset="0"/>
                <a:ea typeface="Tahoma" panose="020B0604030504040204" pitchFamily="34" charset="0"/>
                <a:cs typeface="Tahoma" panose="020B0604030504040204" pitchFamily="34" charset="0"/>
              </a:rPr>
              <a:t>.</a:t>
            </a:r>
          </a:p>
          <a:p>
            <a:pPr marL="285750" indent="-285750" algn="l">
              <a:buFont typeface="Wingdings" charset="2"/>
              <a:buChar char="q"/>
              <a:defRPr lang="en-GB" altLang="en-US"/>
            </a:pPr>
            <a:endPar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endParaRPr>
          </a:p>
          <a:p>
            <a:pPr marL="285750" indent="-285750" algn="l">
              <a:buFont typeface="Wingdings" charset="2"/>
              <a:buChar char="q"/>
              <a:defRPr lang="en-GB" altLang="en-US"/>
            </a:pPr>
            <a:r>
              <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rPr>
              <a:t>Medullary Carcinoma characteristics are, well circumscribed mass, mistaken for </a:t>
            </a:r>
            <a:r>
              <a:rPr lang="en-GB" altLang="x-none" sz="1400" dirty="0" err="1">
                <a:solidFill>
                  <a:srgbClr val="0D0D0D"/>
                </a:solidFill>
                <a:latin typeface="Tahoma" panose="020B0604030504040204" pitchFamily="34" charset="0"/>
                <a:ea typeface="Tahoma" panose="020B0604030504040204" pitchFamily="34" charset="0"/>
                <a:cs typeface="Tahoma" panose="020B0604030504040204" pitchFamily="34" charset="0"/>
              </a:rPr>
              <a:t>Fibroadenoma</a:t>
            </a:r>
            <a:r>
              <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rPr>
              <a:t>, soft and fleshy, the tumour is composed of solid sheets of malignant cells and lymphocytes &amp; plasma cells</a:t>
            </a:r>
            <a:r>
              <a:rPr lang="en-GB" altLang="x-none" sz="1400" dirty="0" smtClean="0">
                <a:solidFill>
                  <a:srgbClr val="0D0D0D"/>
                </a:solidFill>
                <a:latin typeface="Tahoma" panose="020B0604030504040204" pitchFamily="34" charset="0"/>
                <a:ea typeface="Tahoma" panose="020B0604030504040204" pitchFamily="34" charset="0"/>
                <a:cs typeface="Tahoma" panose="020B0604030504040204" pitchFamily="34" charset="0"/>
              </a:rPr>
              <a:t>.</a:t>
            </a:r>
          </a:p>
          <a:p>
            <a:pPr marL="285750" indent="-285750" algn="l">
              <a:buFont typeface="Wingdings" charset="2"/>
              <a:buChar char="q"/>
              <a:defRPr lang="en-GB" altLang="en-US"/>
            </a:pPr>
            <a:endPar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endParaRPr>
          </a:p>
          <a:p>
            <a:pPr marL="285750" indent="-285750" algn="l">
              <a:buFont typeface="Wingdings" charset="2"/>
              <a:buChar char="q"/>
              <a:defRPr lang="en-GB" altLang="en-US"/>
            </a:pPr>
            <a:r>
              <a:rPr lang="en-GB" altLang="x-none" sz="1400" dirty="0" err="1">
                <a:solidFill>
                  <a:srgbClr val="0D0D0D"/>
                </a:solidFill>
                <a:latin typeface="Tahoma" panose="020B0604030504040204" pitchFamily="34" charset="0"/>
                <a:ea typeface="Tahoma" panose="020B0604030504040204" pitchFamily="34" charset="0"/>
                <a:cs typeface="Tahoma" panose="020B0604030504040204" pitchFamily="34" charset="0"/>
              </a:rPr>
              <a:t>Fibroadenoma</a:t>
            </a:r>
            <a:r>
              <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rPr>
              <a:t> characteristics are, firm, mobile lump (“breast mouse”),may increase in size during pregnancy and degrees after menopause, solitary tumour and could be in both breasts, it’s colour is pearl-white, it’s shape is whirled. In histological finds It has fibrous </a:t>
            </a:r>
            <a:r>
              <a:rPr lang="en-GB" altLang="x-none" sz="1400" dirty="0" err="1">
                <a:solidFill>
                  <a:srgbClr val="0D0D0D"/>
                </a:solidFill>
                <a:latin typeface="Tahoma" panose="020B0604030504040204" pitchFamily="34" charset="0"/>
                <a:ea typeface="Tahoma" panose="020B0604030504040204" pitchFamily="34" charset="0"/>
                <a:cs typeface="Tahoma" panose="020B0604030504040204" pitchFamily="34" charset="0"/>
              </a:rPr>
              <a:t>c.t</a:t>
            </a:r>
            <a:r>
              <a:rPr lang="en-GB" altLang="x-none" sz="1400" dirty="0" smtClean="0">
                <a:solidFill>
                  <a:srgbClr val="0D0D0D"/>
                </a:solidFill>
                <a:latin typeface="Tahoma" panose="020B0604030504040204" pitchFamily="34" charset="0"/>
                <a:ea typeface="Tahoma" panose="020B0604030504040204" pitchFamily="34" charset="0"/>
                <a:cs typeface="Tahoma" panose="020B0604030504040204" pitchFamily="34" charset="0"/>
              </a:rPr>
              <a:t>.</a:t>
            </a:r>
          </a:p>
          <a:p>
            <a:pPr marL="285750" indent="-285750" algn="l">
              <a:buFont typeface="Wingdings" charset="2"/>
              <a:buChar char="q"/>
              <a:defRPr lang="en-GB" altLang="en-US"/>
            </a:pPr>
            <a:endPar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endParaRPr>
          </a:p>
          <a:p>
            <a:pPr marL="285750" indent="-285750" algn="l">
              <a:buFont typeface="Wingdings" charset="2"/>
              <a:buChar char="q"/>
              <a:defRPr lang="en-GB" altLang="en-US"/>
            </a:pPr>
            <a:r>
              <a:rPr lang="en-GB" altLang="x-none" sz="1400" dirty="0" err="1">
                <a:solidFill>
                  <a:srgbClr val="0D0D0D"/>
                </a:solidFill>
                <a:latin typeface="Tahoma" panose="020B0604030504040204" pitchFamily="34" charset="0"/>
                <a:ea typeface="Tahoma" panose="020B0604030504040204" pitchFamily="34" charset="0"/>
                <a:cs typeface="Tahoma" panose="020B0604030504040204" pitchFamily="34" charset="0"/>
              </a:rPr>
              <a:t>Phyllodes</a:t>
            </a:r>
            <a:r>
              <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rPr>
              <a:t> </a:t>
            </a:r>
            <a:r>
              <a:rPr lang="en-GB" altLang="x-none" sz="1400" dirty="0" err="1">
                <a:solidFill>
                  <a:srgbClr val="0D0D0D"/>
                </a:solidFill>
                <a:latin typeface="Tahoma" panose="020B0604030504040204" pitchFamily="34" charset="0"/>
                <a:ea typeface="Tahoma" panose="020B0604030504040204" pitchFamily="34" charset="0"/>
                <a:cs typeface="Tahoma" panose="020B0604030504040204" pitchFamily="34" charset="0"/>
              </a:rPr>
              <a:t>tumor</a:t>
            </a:r>
            <a:r>
              <a:rPr lang="en-GB" altLang="en-US" sz="1400" dirty="0">
                <a:solidFill>
                  <a:srgbClr val="0D0D0D"/>
                </a:solidFill>
                <a:latin typeface="Tahoma" panose="020B0604030504040204" pitchFamily="34" charset="0"/>
                <a:ea typeface="Tahoma" panose="020B0604030504040204" pitchFamily="34" charset="0"/>
                <a:cs typeface="Tahoma" panose="020B0604030504040204" pitchFamily="34" charset="0"/>
              </a:rPr>
              <a:t> characteristics are, large palpable masses, fibro-epithelial </a:t>
            </a:r>
            <a:r>
              <a:rPr lang="en-GB" altLang="en-US" sz="1400" dirty="0" err="1">
                <a:solidFill>
                  <a:srgbClr val="0D0D0D"/>
                </a:solidFill>
                <a:latin typeface="Tahoma" panose="020B0604030504040204" pitchFamily="34" charset="0"/>
                <a:ea typeface="Tahoma" panose="020B0604030504040204" pitchFamily="34" charset="0"/>
                <a:cs typeface="Tahoma" panose="020B0604030504040204" pitchFamily="34" charset="0"/>
              </a:rPr>
              <a:t>tumors</a:t>
            </a:r>
            <a:r>
              <a:rPr lang="en-GB" altLang="en-US" sz="1400" dirty="0">
                <a:solidFill>
                  <a:srgbClr val="0D0D0D"/>
                </a:solidFill>
                <a:latin typeface="Tahoma" panose="020B0604030504040204" pitchFamily="34" charset="0"/>
                <a:ea typeface="Tahoma" panose="020B0604030504040204" pitchFamily="34" charset="0"/>
                <a:cs typeface="Tahoma" panose="020B0604030504040204" pitchFamily="34" charset="0"/>
              </a:rPr>
              <a:t> arranged in leaf like pattern with cellular stroma.</a:t>
            </a:r>
          </a:p>
          <a:p>
            <a:pPr marL="285750" indent="-285750">
              <a:buFont typeface="Wingdings" charset="2"/>
              <a:buChar char="q"/>
              <a:defRPr lang="en-GB" altLang="en-US"/>
            </a:pPr>
            <a:endParaRPr lang="en-GB" altLang="x-none" sz="1400" dirty="0">
              <a:solidFill>
                <a:srgbClr val="0D0D0D"/>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646218" y="124691"/>
            <a:ext cx="2189018" cy="369332"/>
          </a:xfrm>
          <a:prstGeom prst="rect">
            <a:avLst/>
          </a:prstGeom>
          <a:noFill/>
        </p:spPr>
        <p:txBody>
          <a:bodyPr wrap="square" rtlCol="0">
            <a:spAutoFit/>
          </a:bodyPr>
          <a:lstStyle/>
          <a:p>
            <a:r>
              <a:rPr lang="en-US" b="1" dirty="0" smtClean="0">
                <a:latin typeface="Tahoma" charset="0"/>
                <a:ea typeface="Tahoma" charset="0"/>
                <a:cs typeface="Tahoma" charset="0"/>
              </a:rPr>
              <a:t>Summary </a:t>
            </a:r>
            <a:endParaRPr lang="en-US" b="1" dirty="0">
              <a:latin typeface="Tahoma" charset="0"/>
              <a:ea typeface="Tahoma" charset="0"/>
              <a:cs typeface="Tahoma" charset="0"/>
            </a:endParaRPr>
          </a:p>
        </p:txBody>
      </p:sp>
    </p:spTree>
    <p:extLst>
      <p:ext uri="{BB962C8B-B14F-4D97-AF65-F5344CB8AC3E}">
        <p14:creationId xmlns:p14="http://schemas.microsoft.com/office/powerpoint/2010/main" val="2022029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36372" y="0"/>
            <a:ext cx="2982685" cy="477054"/>
          </a:xfrm>
          <a:prstGeom prst="rect">
            <a:avLst/>
          </a:prstGeom>
          <a:noFill/>
        </p:spPr>
        <p:txBody>
          <a:bodyPr wrap="square" rtlCol="0">
            <a:spAutoFit/>
          </a:bodyPr>
          <a:lstStyle/>
          <a:p>
            <a:r>
              <a:rPr lang="en-US" sz="2500" b="1" u="sng" dirty="0" smtClean="0"/>
              <a:t>Questions</a:t>
            </a:r>
            <a:endParaRPr lang="en-US" sz="2500" b="1" u="sng" dirty="0"/>
          </a:p>
        </p:txBody>
      </p:sp>
      <p:sp>
        <p:nvSpPr>
          <p:cNvPr id="5" name="TextBox 4"/>
          <p:cNvSpPr txBox="1"/>
          <p:nvPr/>
        </p:nvSpPr>
        <p:spPr>
          <a:xfrm>
            <a:off x="185057" y="477054"/>
            <a:ext cx="5900058" cy="7648248"/>
          </a:xfrm>
          <a:prstGeom prst="rect">
            <a:avLst/>
          </a:prstGeom>
          <a:noFill/>
        </p:spPr>
        <p:txBody>
          <a:bodyPr wrap="square" rtlCol="0">
            <a:spAutoFit/>
          </a:bodyPr>
          <a:lstStyle/>
          <a:p>
            <a:r>
              <a:rPr lang="en-US" sz="1500" dirty="0">
                <a:latin typeface="Tahoma" charset="0"/>
                <a:ea typeface="Tahoma" charset="0"/>
                <a:cs typeface="Tahoma" charset="0"/>
              </a:rPr>
              <a:t>Q1) 50 year old woman presented with a palpable right breast mass that is stony hard, excision and examination of the cut section showed a firm tumor with irregular margins &amp; stellate infiltration with foci of chalky white stroma</a:t>
            </a:r>
          </a:p>
          <a:p>
            <a:r>
              <a:rPr lang="en-US" sz="1500" dirty="0">
                <a:latin typeface="Tahoma" charset="0"/>
                <a:ea typeface="Tahoma" charset="0"/>
                <a:cs typeface="Tahoma" charset="0"/>
              </a:rPr>
              <a:t>The most likely diagnosis is:</a:t>
            </a:r>
          </a:p>
          <a:p>
            <a:r>
              <a:rPr lang="en-US" sz="1300" dirty="0">
                <a:latin typeface="Tahoma" charset="0"/>
                <a:ea typeface="Tahoma" charset="0"/>
                <a:cs typeface="Tahoma" charset="0"/>
              </a:rPr>
              <a:t>A- invasive lobular carcinoma</a:t>
            </a:r>
          </a:p>
          <a:p>
            <a:r>
              <a:rPr lang="en-US" sz="1300" dirty="0">
                <a:latin typeface="Tahoma" charset="0"/>
                <a:ea typeface="Tahoma" charset="0"/>
                <a:cs typeface="Tahoma" charset="0"/>
              </a:rPr>
              <a:t>B- invasive ductal carcinoma</a:t>
            </a:r>
          </a:p>
          <a:p>
            <a:r>
              <a:rPr lang="en-US" sz="1300" dirty="0">
                <a:latin typeface="Tahoma" charset="0"/>
                <a:ea typeface="Tahoma" charset="0"/>
                <a:cs typeface="Tahoma" charset="0"/>
              </a:rPr>
              <a:t>C- complex </a:t>
            </a:r>
            <a:r>
              <a:rPr lang="en-US" sz="1300" dirty="0" err="1">
                <a:latin typeface="Tahoma" charset="0"/>
                <a:ea typeface="Tahoma" charset="0"/>
                <a:cs typeface="Tahoma" charset="0"/>
              </a:rPr>
              <a:t>sclerosing</a:t>
            </a:r>
            <a:r>
              <a:rPr lang="en-US" sz="1300" dirty="0">
                <a:latin typeface="Tahoma" charset="0"/>
                <a:ea typeface="Tahoma" charset="0"/>
                <a:cs typeface="Tahoma" charset="0"/>
              </a:rPr>
              <a:t> breast lesion</a:t>
            </a:r>
          </a:p>
          <a:p>
            <a:r>
              <a:rPr lang="en-US" sz="1200" dirty="0">
                <a:latin typeface="Tahoma" charset="0"/>
                <a:ea typeface="Tahoma" charset="0"/>
                <a:cs typeface="Tahoma" charset="0"/>
              </a:rPr>
              <a:t>Answer: B</a:t>
            </a:r>
          </a:p>
          <a:p>
            <a:r>
              <a:rPr lang="en-US" dirty="0">
                <a:latin typeface="Tahoma" charset="0"/>
                <a:ea typeface="Tahoma" charset="0"/>
                <a:cs typeface="Tahoma" charset="0"/>
              </a:rPr>
              <a:t/>
            </a:r>
            <a:br>
              <a:rPr lang="en-US" dirty="0">
                <a:latin typeface="Tahoma" charset="0"/>
                <a:ea typeface="Tahoma" charset="0"/>
                <a:cs typeface="Tahoma" charset="0"/>
              </a:rPr>
            </a:br>
            <a:endParaRPr lang="en-US" dirty="0">
              <a:latin typeface="Tahoma" charset="0"/>
              <a:ea typeface="Tahoma" charset="0"/>
              <a:cs typeface="Tahoma" charset="0"/>
            </a:endParaRPr>
          </a:p>
          <a:p>
            <a:r>
              <a:rPr lang="en-US" sz="1500" dirty="0">
                <a:latin typeface="Tahoma" charset="0"/>
                <a:ea typeface="Tahoma" charset="0"/>
                <a:cs typeface="Tahoma" charset="0"/>
              </a:rPr>
              <a:t>Q2) Histological examination of a breast tumor of a 53 years old woman showed malignant glands with an extensive fibroblastic </a:t>
            </a:r>
            <a:r>
              <a:rPr lang="en-US" sz="1500" dirty="0" err="1">
                <a:latin typeface="Tahoma" charset="0"/>
                <a:ea typeface="Tahoma" charset="0"/>
                <a:cs typeface="Tahoma" charset="0"/>
              </a:rPr>
              <a:t>desmoplasia</a:t>
            </a:r>
            <a:r>
              <a:rPr lang="en-US" sz="1500" dirty="0">
                <a:latin typeface="Tahoma" charset="0"/>
                <a:ea typeface="Tahoma" charset="0"/>
                <a:cs typeface="Tahoma" charset="0"/>
              </a:rPr>
              <a:t> . Diagnosis is:</a:t>
            </a:r>
          </a:p>
          <a:p>
            <a:r>
              <a:rPr lang="en-US" sz="1300" dirty="0">
                <a:latin typeface="Tahoma" charset="0"/>
                <a:ea typeface="Tahoma" charset="0"/>
                <a:cs typeface="Tahoma" charset="0"/>
              </a:rPr>
              <a:t>A- cystic apocrine metaplasia</a:t>
            </a:r>
          </a:p>
          <a:p>
            <a:r>
              <a:rPr lang="en-US" sz="1300" dirty="0">
                <a:latin typeface="Tahoma" charset="0"/>
                <a:ea typeface="Tahoma" charset="0"/>
                <a:cs typeface="Tahoma" charset="0"/>
              </a:rPr>
              <a:t>B- invasive ductal carcinoma </a:t>
            </a:r>
          </a:p>
          <a:p>
            <a:r>
              <a:rPr lang="en-US" sz="1300" dirty="0">
                <a:latin typeface="Tahoma" charset="0"/>
                <a:ea typeface="Tahoma" charset="0"/>
                <a:cs typeface="Tahoma" charset="0"/>
              </a:rPr>
              <a:t>C- </a:t>
            </a:r>
            <a:r>
              <a:rPr lang="en-US" sz="1300" dirty="0" err="1">
                <a:latin typeface="Tahoma" charset="0"/>
                <a:ea typeface="Tahoma" charset="0"/>
                <a:cs typeface="Tahoma" charset="0"/>
              </a:rPr>
              <a:t>paget’s</a:t>
            </a:r>
            <a:r>
              <a:rPr lang="en-US" sz="1300" dirty="0">
                <a:latin typeface="Tahoma" charset="0"/>
                <a:ea typeface="Tahoma" charset="0"/>
                <a:cs typeface="Tahoma" charset="0"/>
              </a:rPr>
              <a:t> disease</a:t>
            </a:r>
          </a:p>
          <a:p>
            <a:r>
              <a:rPr lang="en-US" sz="1200" dirty="0">
                <a:latin typeface="Tahoma" charset="0"/>
                <a:ea typeface="Tahoma" charset="0"/>
                <a:cs typeface="Tahoma" charset="0"/>
              </a:rPr>
              <a:t>Answer: B</a:t>
            </a:r>
          </a:p>
          <a:p>
            <a:r>
              <a:rPr lang="en-US" dirty="0">
                <a:latin typeface="Tahoma" charset="0"/>
                <a:ea typeface="Tahoma" charset="0"/>
                <a:cs typeface="Tahoma" charset="0"/>
              </a:rPr>
              <a:t/>
            </a:r>
            <a:br>
              <a:rPr lang="en-US" dirty="0">
                <a:latin typeface="Tahoma" charset="0"/>
                <a:ea typeface="Tahoma" charset="0"/>
                <a:cs typeface="Tahoma" charset="0"/>
              </a:rPr>
            </a:br>
            <a:endParaRPr lang="en-US" dirty="0">
              <a:latin typeface="Tahoma" charset="0"/>
              <a:ea typeface="Tahoma" charset="0"/>
              <a:cs typeface="Tahoma" charset="0"/>
            </a:endParaRPr>
          </a:p>
          <a:p>
            <a:r>
              <a:rPr lang="en-US" sz="1500" dirty="0">
                <a:latin typeface="Tahoma" charset="0"/>
                <a:ea typeface="Tahoma" charset="0"/>
                <a:cs typeface="Tahoma" charset="0"/>
              </a:rPr>
              <a:t>Q3) 57 years old female doing mammographic screening for the first time, multiple masses were detected bilaterally. Histological examination showed lines of one-cell width. What is the diagnosis?</a:t>
            </a:r>
          </a:p>
          <a:p>
            <a:r>
              <a:rPr lang="en-US" sz="1300" dirty="0">
                <a:latin typeface="Tahoma" charset="0"/>
                <a:ea typeface="Tahoma" charset="0"/>
                <a:cs typeface="Tahoma" charset="0"/>
              </a:rPr>
              <a:t>A-invasive ductal carcinoma</a:t>
            </a:r>
          </a:p>
          <a:p>
            <a:r>
              <a:rPr lang="en-US" sz="1300" dirty="0">
                <a:latin typeface="Tahoma" charset="0"/>
                <a:ea typeface="Tahoma" charset="0"/>
                <a:cs typeface="Tahoma" charset="0"/>
              </a:rPr>
              <a:t>B- </a:t>
            </a:r>
            <a:r>
              <a:rPr lang="en-US" sz="1300" dirty="0" err="1">
                <a:latin typeface="Tahoma" charset="0"/>
                <a:ea typeface="Tahoma" charset="0"/>
                <a:cs typeface="Tahoma" charset="0"/>
              </a:rPr>
              <a:t>indian</a:t>
            </a:r>
            <a:r>
              <a:rPr lang="en-US" sz="1300" dirty="0">
                <a:latin typeface="Tahoma" charset="0"/>
                <a:ea typeface="Tahoma" charset="0"/>
                <a:cs typeface="Tahoma" charset="0"/>
              </a:rPr>
              <a:t> file pattern / Invasive lobular carcinoma</a:t>
            </a:r>
          </a:p>
          <a:p>
            <a:r>
              <a:rPr lang="en-US" sz="1300" dirty="0">
                <a:latin typeface="Tahoma" charset="0"/>
                <a:ea typeface="Tahoma" charset="0"/>
                <a:cs typeface="Tahoma" charset="0"/>
              </a:rPr>
              <a:t>C-medullary carcinoma</a:t>
            </a:r>
          </a:p>
          <a:p>
            <a:r>
              <a:rPr lang="en-US" sz="1200" dirty="0">
                <a:latin typeface="Tahoma" charset="0"/>
                <a:ea typeface="Tahoma" charset="0"/>
                <a:cs typeface="Tahoma" charset="0"/>
              </a:rPr>
              <a:t>Answer: </a:t>
            </a:r>
            <a:r>
              <a:rPr lang="en-US" sz="1200" dirty="0" smtClean="0">
                <a:latin typeface="Tahoma" charset="0"/>
                <a:ea typeface="Tahoma" charset="0"/>
                <a:cs typeface="Tahoma" charset="0"/>
              </a:rPr>
              <a:t>B</a:t>
            </a:r>
          </a:p>
          <a:p>
            <a:endParaRPr lang="en-US" sz="1300" dirty="0">
              <a:latin typeface="Tahoma" charset="0"/>
              <a:ea typeface="Tahoma" charset="0"/>
              <a:cs typeface="Tahoma" charset="0"/>
            </a:endParaRPr>
          </a:p>
          <a:p>
            <a:r>
              <a:rPr lang="en-US" sz="1500" dirty="0" smtClean="0">
                <a:latin typeface="Tahoma" panose="020B0604030504040204" pitchFamily="34" charset="0"/>
                <a:ea typeface="Tahoma" panose="020B0604030504040204" pitchFamily="34" charset="0"/>
                <a:cs typeface="Tahoma" panose="020B0604030504040204" pitchFamily="34" charset="0"/>
              </a:rPr>
              <a:t>Q4) majority </a:t>
            </a:r>
            <a:r>
              <a:rPr lang="en-US" sz="1500" dirty="0">
                <a:latin typeface="Tahoma" panose="020B0604030504040204" pitchFamily="34" charset="0"/>
                <a:ea typeface="Tahoma" panose="020B0604030504040204" pitchFamily="34" charset="0"/>
                <a:cs typeface="Tahoma" panose="020B0604030504040204" pitchFamily="34" charset="0"/>
              </a:rPr>
              <a:t>of breast carcinoma cells express which receptors?</a:t>
            </a:r>
          </a:p>
          <a:p>
            <a:r>
              <a:rPr lang="en-US" sz="1200" dirty="0">
                <a:latin typeface="Tahoma" panose="020B0604030504040204" pitchFamily="34" charset="0"/>
                <a:ea typeface="Tahoma" panose="020B0604030504040204" pitchFamily="34" charset="0"/>
                <a:cs typeface="Tahoma" panose="020B0604030504040204" pitchFamily="34" charset="0"/>
              </a:rPr>
              <a:t>A- estrogen only.</a:t>
            </a:r>
          </a:p>
          <a:p>
            <a:r>
              <a:rPr lang="en-US" sz="1200" dirty="0">
                <a:latin typeface="Tahoma" panose="020B0604030504040204" pitchFamily="34" charset="0"/>
                <a:ea typeface="Tahoma" panose="020B0604030504040204" pitchFamily="34" charset="0"/>
                <a:cs typeface="Tahoma" panose="020B0604030504040204" pitchFamily="34" charset="0"/>
              </a:rPr>
              <a:t>B- progesterone only.</a:t>
            </a:r>
          </a:p>
          <a:p>
            <a:r>
              <a:rPr lang="en-US" sz="1200" dirty="0">
                <a:latin typeface="Tahoma" panose="020B0604030504040204" pitchFamily="34" charset="0"/>
                <a:ea typeface="Tahoma" panose="020B0604030504040204" pitchFamily="34" charset="0"/>
                <a:cs typeface="Tahoma" panose="020B0604030504040204" pitchFamily="34" charset="0"/>
              </a:rPr>
              <a:t>C- both A&amp;B</a:t>
            </a:r>
          </a:p>
          <a:p>
            <a:r>
              <a:rPr lang="en-US" sz="1200" dirty="0" err="1"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Answer:C</a:t>
            </a:r>
            <a:endParaRPr lang="en-US" sz="1200"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a:p>
            <a:endParaRPr lang="en-US" sz="1200" dirty="0">
              <a:latin typeface="Tahoma" panose="020B0604030504040204" pitchFamily="34" charset="0"/>
              <a:ea typeface="Tahoma" panose="020B0604030504040204" pitchFamily="34" charset="0"/>
              <a:cs typeface="Tahoma" panose="020B0604030504040204" pitchFamily="34" charset="0"/>
            </a:endParaRPr>
          </a:p>
          <a:p>
            <a:endParaRPr lang="en-US" sz="1300" dirty="0">
              <a:latin typeface="Tahoma" charset="0"/>
              <a:ea typeface="Tahoma" charset="0"/>
              <a:cs typeface="Tahoma" charset="0"/>
            </a:endParaRPr>
          </a:p>
        </p:txBody>
      </p:sp>
    </p:spTree>
    <p:extLst>
      <p:ext uri="{BB962C8B-B14F-4D97-AF65-F5344CB8AC3E}">
        <p14:creationId xmlns:p14="http://schemas.microsoft.com/office/powerpoint/2010/main" val="15958320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9486" y="0"/>
            <a:ext cx="5584371" cy="5124480"/>
          </a:xfrm>
          <a:prstGeom prst="rect">
            <a:avLst/>
          </a:prstGeom>
          <a:noFill/>
        </p:spPr>
        <p:txBody>
          <a:bodyPr wrap="square" rtlCol="0">
            <a:spAutoFit/>
          </a:bodyPr>
          <a:lstStyle/>
          <a:p>
            <a:endParaRPr lang="en-US" dirty="0">
              <a:latin typeface="Tahoma" panose="020B0604030504040204" pitchFamily="34" charset="0"/>
              <a:ea typeface="Tahoma" panose="020B0604030504040204" pitchFamily="34" charset="0"/>
              <a:cs typeface="Tahoma" panose="020B0604030504040204" pitchFamily="34" charset="0"/>
            </a:endParaRPr>
          </a:p>
          <a:p>
            <a:r>
              <a:rPr lang="en-US" sz="1500" dirty="0" smtClean="0">
                <a:latin typeface="Tahoma" charset="0"/>
                <a:ea typeface="Tahoma" charset="0"/>
                <a:cs typeface="Tahoma" charset="0"/>
              </a:rPr>
              <a:t>Q5) A </a:t>
            </a:r>
            <a:r>
              <a:rPr lang="en-US" sz="1500" dirty="0">
                <a:latin typeface="Tahoma" charset="0"/>
                <a:ea typeface="Tahoma" charset="0"/>
                <a:cs typeface="Tahoma" charset="0"/>
              </a:rPr>
              <a:t>52 year old female patient was diagnosed with breast cancer the mass was sharply circumscribed, lacks fibrous stroma and is slow growing, which type is that?</a:t>
            </a:r>
          </a:p>
          <a:p>
            <a:r>
              <a:rPr lang="en-US" sz="1300" dirty="0">
                <a:latin typeface="Tahoma" charset="0"/>
                <a:ea typeface="Tahoma" charset="0"/>
                <a:cs typeface="Tahoma" charset="0"/>
              </a:rPr>
              <a:t>A- Invasive ductal carcinoma.</a:t>
            </a:r>
          </a:p>
          <a:p>
            <a:r>
              <a:rPr lang="en-US" sz="1300" dirty="0">
                <a:latin typeface="Tahoma" charset="0"/>
                <a:ea typeface="Tahoma" charset="0"/>
                <a:cs typeface="Tahoma" charset="0"/>
              </a:rPr>
              <a:t>B- Medullary carcinoma.</a:t>
            </a:r>
          </a:p>
          <a:p>
            <a:r>
              <a:rPr lang="en-US" sz="1300" dirty="0">
                <a:latin typeface="Tahoma" charset="0"/>
                <a:ea typeface="Tahoma" charset="0"/>
                <a:cs typeface="Tahoma" charset="0"/>
              </a:rPr>
              <a:t>C- Colloid Carcinoma.</a:t>
            </a:r>
          </a:p>
          <a:p>
            <a:r>
              <a:rPr lang="en-US" sz="1300" dirty="0" err="1" smtClean="0">
                <a:solidFill>
                  <a:schemeClr val="bg1">
                    <a:lumMod val="50000"/>
                  </a:schemeClr>
                </a:solidFill>
                <a:latin typeface="Tahoma" charset="0"/>
                <a:ea typeface="Tahoma" charset="0"/>
                <a:cs typeface="Tahoma" charset="0"/>
              </a:rPr>
              <a:t>Answer:C</a:t>
            </a:r>
            <a:r>
              <a:rPr lang="en-US" sz="1300" dirty="0" smtClean="0">
                <a:solidFill>
                  <a:schemeClr val="bg1">
                    <a:lumMod val="50000"/>
                  </a:schemeClr>
                </a:solidFill>
                <a:latin typeface="Tahoma" charset="0"/>
                <a:ea typeface="Tahoma" charset="0"/>
                <a:cs typeface="Tahoma" charset="0"/>
              </a:rPr>
              <a:t> </a:t>
            </a:r>
          </a:p>
          <a:p>
            <a:endParaRPr lang="en-US" sz="1300" dirty="0">
              <a:solidFill>
                <a:schemeClr val="bg1">
                  <a:lumMod val="50000"/>
                </a:schemeClr>
              </a:solidFill>
              <a:latin typeface="Tahoma" charset="0"/>
              <a:ea typeface="Tahoma" charset="0"/>
              <a:cs typeface="Tahoma" charset="0"/>
            </a:endParaRPr>
          </a:p>
          <a:p>
            <a:endParaRPr lang="en-US" sz="1300" dirty="0" smtClean="0">
              <a:solidFill>
                <a:schemeClr val="bg1">
                  <a:lumMod val="50000"/>
                </a:schemeClr>
              </a:solidFill>
              <a:latin typeface="Tahoma" charset="0"/>
              <a:ea typeface="Tahoma" charset="0"/>
              <a:cs typeface="Tahoma" charset="0"/>
            </a:endParaRPr>
          </a:p>
          <a:p>
            <a:r>
              <a:rPr lang="en-US" sz="1500" dirty="0" smtClean="0">
                <a:latin typeface="Tahoma" charset="0"/>
                <a:ea typeface="Tahoma" charset="0"/>
                <a:cs typeface="Tahoma" charset="0"/>
              </a:rPr>
              <a:t>Q6) A </a:t>
            </a:r>
            <a:r>
              <a:rPr lang="en-US" sz="1500" dirty="0">
                <a:latin typeface="Tahoma" charset="0"/>
                <a:ea typeface="Tahoma" charset="0"/>
                <a:cs typeface="Tahoma" charset="0"/>
              </a:rPr>
              <a:t>40  year-old woman has noticed a red, scaly area of skin on her left breast that has grown slightly larger over the past 5 months. On physical examination, there is a 1-cm area of eczematous </a:t>
            </a:r>
            <a:r>
              <a:rPr lang="en-US" sz="1500" dirty="0" smtClean="0">
                <a:latin typeface="Tahoma" charset="0"/>
                <a:ea typeface="Tahoma" charset="0"/>
                <a:cs typeface="Tahoma" charset="0"/>
              </a:rPr>
              <a:t>skin Adjacent </a:t>
            </a:r>
            <a:r>
              <a:rPr lang="en-US" sz="1500" dirty="0">
                <a:latin typeface="Tahoma" charset="0"/>
                <a:ea typeface="Tahoma" charset="0"/>
                <a:cs typeface="Tahoma" charset="0"/>
              </a:rPr>
              <a:t>to the areola, the skin biopsy specimen shows The cells stain positively for mucin. What is the most likely diagnosis:	</a:t>
            </a:r>
            <a:endParaRPr lang="en-US" sz="1400" dirty="0">
              <a:latin typeface="Calibri" panose="020F0502020204030204" pitchFamily="34" charset="0"/>
              <a:ea typeface="Times New Roman" panose="02020603050405020304" pitchFamily="18" charset="0"/>
              <a:cs typeface="Arial" panose="020B0604020202020204" pitchFamily="34" charset="0"/>
            </a:endParaRPr>
          </a:p>
          <a:p>
            <a:r>
              <a:rPr lang="en-US" sz="1300" dirty="0" smtClean="0">
                <a:latin typeface="Tahoma" panose="020B0604030504040204" pitchFamily="34" charset="0"/>
                <a:ea typeface="Times New Roman" panose="02020603050405020304" pitchFamily="18" charset="0"/>
                <a:cs typeface="Arial" panose="020B0604020202020204" pitchFamily="34" charset="0"/>
              </a:rPr>
              <a:t> A- Paget </a:t>
            </a:r>
            <a:r>
              <a:rPr lang="en-US" sz="1300" dirty="0">
                <a:latin typeface="Tahoma" panose="020B0604030504040204" pitchFamily="34" charset="0"/>
                <a:ea typeface="Times New Roman" panose="02020603050405020304" pitchFamily="18" charset="0"/>
                <a:cs typeface="Arial" panose="020B0604020202020204" pitchFamily="34" charset="0"/>
              </a:rPr>
              <a:t>disease of the breast	</a:t>
            </a:r>
            <a:endParaRPr lang="en-US" sz="1300" dirty="0">
              <a:latin typeface="Calibri" panose="020F0502020204030204" pitchFamily="34" charset="0"/>
              <a:ea typeface="Times New Roman" panose="02020603050405020304" pitchFamily="18" charset="0"/>
              <a:cs typeface="Arial" panose="020B0604020202020204" pitchFamily="34" charset="0"/>
            </a:endParaRPr>
          </a:p>
          <a:p>
            <a:r>
              <a:rPr lang="en-US" sz="1300" dirty="0">
                <a:latin typeface="Tahoma" panose="020B0604030504040204" pitchFamily="34" charset="0"/>
                <a:ea typeface="Times New Roman" panose="02020603050405020304" pitchFamily="18" charset="0"/>
                <a:cs typeface="Arial" panose="020B0604020202020204" pitchFamily="34" charset="0"/>
              </a:rPr>
              <a:t> </a:t>
            </a:r>
            <a:r>
              <a:rPr lang="en-US" sz="1300" dirty="0" smtClean="0">
                <a:latin typeface="Tahoma" panose="020B0604030504040204" pitchFamily="34" charset="0"/>
                <a:ea typeface="Times New Roman" panose="02020603050405020304" pitchFamily="18" charset="0"/>
                <a:cs typeface="Arial" panose="020B0604020202020204" pitchFamily="34" charset="0"/>
              </a:rPr>
              <a:t>B- invasive </a:t>
            </a:r>
            <a:r>
              <a:rPr lang="en-US" sz="1300" dirty="0">
                <a:latin typeface="Tahoma" panose="020B0604030504040204" pitchFamily="34" charset="0"/>
                <a:ea typeface="Times New Roman" panose="02020603050405020304" pitchFamily="18" charset="0"/>
                <a:cs typeface="Arial" panose="020B0604020202020204" pitchFamily="34" charset="0"/>
              </a:rPr>
              <a:t>ductal carcinoma	</a:t>
            </a:r>
            <a:endParaRPr lang="en-US" sz="1300" dirty="0">
              <a:latin typeface="Calibri" panose="020F0502020204030204" pitchFamily="34" charset="0"/>
              <a:ea typeface="Times New Roman" panose="02020603050405020304" pitchFamily="18" charset="0"/>
              <a:cs typeface="Arial" panose="020B0604020202020204" pitchFamily="34" charset="0"/>
            </a:endParaRPr>
          </a:p>
          <a:p>
            <a:r>
              <a:rPr lang="en-US" sz="1300" dirty="0">
                <a:latin typeface="Tahoma" panose="020B0604030504040204" pitchFamily="34" charset="0"/>
                <a:ea typeface="Times New Roman" panose="02020603050405020304" pitchFamily="18" charset="0"/>
                <a:cs typeface="Arial" panose="020B0604020202020204" pitchFamily="34" charset="0"/>
              </a:rPr>
              <a:t> </a:t>
            </a:r>
            <a:r>
              <a:rPr lang="en-US" sz="1300" dirty="0" smtClean="0">
                <a:latin typeface="Tahoma" panose="020B0604030504040204" pitchFamily="34" charset="0"/>
                <a:ea typeface="Times New Roman" panose="02020603050405020304" pitchFamily="18" charset="0"/>
                <a:cs typeface="Arial" panose="020B0604020202020204" pitchFamily="34" charset="0"/>
              </a:rPr>
              <a:t>C- Ductal </a:t>
            </a:r>
            <a:r>
              <a:rPr lang="en-US" sz="1300" dirty="0">
                <a:latin typeface="Tahoma" panose="020B0604030504040204" pitchFamily="34" charset="0"/>
                <a:ea typeface="Times New Roman" panose="02020603050405020304" pitchFamily="18" charset="0"/>
                <a:cs typeface="Arial" panose="020B0604020202020204" pitchFamily="34" charset="0"/>
              </a:rPr>
              <a:t>carcinoma in situ</a:t>
            </a:r>
            <a:endParaRPr lang="en-US" sz="1300" dirty="0">
              <a:latin typeface="Calibri" panose="020F0502020204030204" pitchFamily="34" charset="0"/>
              <a:ea typeface="Times New Roman" panose="02020603050405020304" pitchFamily="18" charset="0"/>
              <a:cs typeface="Arial" panose="020B0604020202020204" pitchFamily="34" charset="0"/>
            </a:endParaRPr>
          </a:p>
          <a:p>
            <a:r>
              <a:rPr lang="en-US" sz="1300" dirty="0">
                <a:latin typeface="Tahoma" panose="020B0604030504040204" pitchFamily="34" charset="0"/>
                <a:ea typeface="Times New Roman" panose="02020603050405020304" pitchFamily="18" charset="0"/>
                <a:cs typeface="Arial" panose="020B0604020202020204" pitchFamily="34" charset="0"/>
              </a:rPr>
              <a:t> </a:t>
            </a:r>
            <a:r>
              <a:rPr lang="en-US" sz="1300" dirty="0" smtClean="0">
                <a:latin typeface="Tahoma" panose="020B0604030504040204" pitchFamily="34" charset="0"/>
                <a:ea typeface="Times New Roman" panose="02020603050405020304" pitchFamily="18" charset="0"/>
                <a:cs typeface="Arial" panose="020B0604020202020204" pitchFamily="34" charset="0"/>
              </a:rPr>
              <a:t>D- Lobular </a:t>
            </a:r>
            <a:r>
              <a:rPr lang="en-US" sz="1300" dirty="0">
                <a:latin typeface="Tahoma" panose="020B0604030504040204" pitchFamily="34" charset="0"/>
                <a:ea typeface="Times New Roman" panose="02020603050405020304" pitchFamily="18" charset="0"/>
                <a:cs typeface="Arial" panose="020B0604020202020204" pitchFamily="34" charset="0"/>
              </a:rPr>
              <a:t>carcinoma in situ	</a:t>
            </a:r>
          </a:p>
          <a:p>
            <a:r>
              <a:rPr lang="en-US" sz="1300" dirty="0">
                <a:latin typeface="Tahoma" panose="020B0604030504040204" pitchFamily="34" charset="0"/>
                <a:ea typeface="Times New Roman" panose="02020603050405020304" pitchFamily="18" charset="0"/>
                <a:cs typeface="Arial" panose="020B0604020202020204" pitchFamily="34" charset="0"/>
              </a:rPr>
              <a:t>Answer: A </a:t>
            </a:r>
            <a:endParaRPr lang="en-US" sz="1300" dirty="0">
              <a:latin typeface="Calibri" panose="020F0502020204030204" pitchFamily="34" charset="0"/>
              <a:ea typeface="Times New Roman" panose="02020603050405020304" pitchFamily="18" charset="0"/>
              <a:cs typeface="Arial" panose="020B0604020202020204" pitchFamily="34" charset="0"/>
            </a:endParaRPr>
          </a:p>
          <a:p>
            <a:endParaRPr lang="en-US" sz="1300" dirty="0">
              <a:solidFill>
                <a:schemeClr val="bg1">
                  <a:lumMod val="50000"/>
                </a:schemeClr>
              </a:solidFill>
              <a:latin typeface="Tahoma" charset="0"/>
              <a:ea typeface="Tahoma" charset="0"/>
              <a:cs typeface="Tahoma"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600254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68036"/>
            <a:ext cx="5943600" cy="7201972"/>
          </a:xfrm>
          <a:prstGeom prst="rect">
            <a:avLst/>
          </a:prstGeom>
          <a:noFill/>
        </p:spPr>
        <p:txBody>
          <a:bodyPr wrap="square" rtlCol="0">
            <a:spAutoFit/>
          </a:bodyPr>
          <a:lstStyle/>
          <a:p>
            <a:r>
              <a:rPr lang="en-US" b="1" dirty="0">
                <a:latin typeface="Tahoma" charset="0"/>
                <a:ea typeface="Tahoma" charset="0"/>
                <a:cs typeface="Tahoma" charset="0"/>
              </a:rPr>
              <a:t>Breast </a:t>
            </a:r>
            <a:r>
              <a:rPr lang="en-US" b="1" dirty="0" smtClean="0">
                <a:latin typeface="Tahoma" charset="0"/>
                <a:ea typeface="Tahoma" charset="0"/>
                <a:cs typeface="Tahoma" charset="0"/>
              </a:rPr>
              <a:t>cancer</a:t>
            </a:r>
          </a:p>
          <a:p>
            <a:endParaRPr lang="en-US" sz="1400" dirty="0">
              <a:latin typeface="Tahoma" charset="0"/>
              <a:ea typeface="Tahoma" charset="0"/>
              <a:cs typeface="Tahoma" charset="0"/>
            </a:endParaRPr>
          </a:p>
          <a:p>
            <a:pPr marL="285750" indent="-285750">
              <a:buFont typeface="Wingdings" charset="2"/>
              <a:buChar char="Ø"/>
            </a:pPr>
            <a:r>
              <a:rPr lang="en-US" sz="1400" dirty="0" smtClean="0">
                <a:latin typeface="Tahoma" charset="0"/>
                <a:ea typeface="Tahoma" charset="0"/>
                <a:cs typeface="Tahoma" charset="0"/>
              </a:rPr>
              <a:t>Carcinoma </a:t>
            </a:r>
            <a:r>
              <a:rPr lang="en-US" sz="1400" dirty="0">
                <a:latin typeface="Tahoma" charset="0"/>
                <a:ea typeface="Tahoma" charset="0"/>
                <a:cs typeface="Tahoma" charset="0"/>
              </a:rPr>
              <a:t>of the breast </a:t>
            </a:r>
            <a:r>
              <a:rPr lang="en-US" sz="1400" b="1" dirty="0">
                <a:latin typeface="Tahoma" charset="0"/>
                <a:ea typeface="Tahoma" charset="0"/>
                <a:cs typeface="Tahoma" charset="0"/>
              </a:rPr>
              <a:t>is one of the most common cancer in </a:t>
            </a:r>
            <a:r>
              <a:rPr lang="en-US" sz="1400" b="1" dirty="0" smtClean="0">
                <a:latin typeface="Tahoma" charset="0"/>
                <a:ea typeface="Tahoma" charset="0"/>
                <a:cs typeface="Tahoma" charset="0"/>
              </a:rPr>
              <a:t>women.</a:t>
            </a:r>
            <a:r>
              <a:rPr lang="en-US" sz="1000" dirty="0">
                <a:solidFill>
                  <a:srgbClr val="759239"/>
                </a:solidFill>
                <a:latin typeface="Tahoma" charset="0"/>
                <a:ea typeface="Tahoma" charset="0"/>
                <a:cs typeface="Tahoma" charset="0"/>
              </a:rPr>
              <a:t> </a:t>
            </a:r>
            <a:r>
              <a:rPr lang="en-US" sz="1000" dirty="0" smtClean="0">
                <a:solidFill>
                  <a:srgbClr val="759239"/>
                </a:solidFill>
                <a:latin typeface="Tahoma" charset="0"/>
                <a:ea typeface="Tahoma" charset="0"/>
                <a:cs typeface="Tahoma" charset="0"/>
              </a:rPr>
              <a:t>But now </a:t>
            </a:r>
            <a:r>
              <a:rPr lang="en-US" sz="1000" dirty="0" err="1" smtClean="0">
                <a:solidFill>
                  <a:srgbClr val="759239"/>
                </a:solidFill>
                <a:latin typeface="Tahoma" charset="0"/>
                <a:ea typeface="Tahoma" charset="0"/>
                <a:cs typeface="Tahoma" charset="0"/>
              </a:rPr>
              <a:t>adays</a:t>
            </a:r>
            <a:r>
              <a:rPr lang="en-US" sz="1000" dirty="0" smtClean="0">
                <a:solidFill>
                  <a:srgbClr val="759239"/>
                </a:solidFill>
                <a:latin typeface="Tahoma" charset="0"/>
                <a:ea typeface="Tahoma" charset="0"/>
                <a:cs typeface="Tahoma" charset="0"/>
              </a:rPr>
              <a:t> lung cancer had become the most common cancer in women . </a:t>
            </a:r>
            <a:endParaRPr lang="en-US" sz="1400" dirty="0">
              <a:latin typeface="Tahoma" charset="0"/>
              <a:ea typeface="Tahoma" charset="0"/>
              <a:cs typeface="Tahoma" charset="0"/>
            </a:endParaRPr>
          </a:p>
          <a:p>
            <a:pPr marL="285750" lvl="0" indent="-285750">
              <a:buFont typeface="Wingdings" charset="2"/>
              <a:buChar char="Ø"/>
            </a:pPr>
            <a:r>
              <a:rPr lang="en-US" sz="1400" dirty="0">
                <a:latin typeface="Tahoma" charset="0"/>
                <a:ea typeface="Tahoma" charset="0"/>
                <a:cs typeface="Tahoma" charset="0"/>
              </a:rPr>
              <a:t>Women who live to age 90 have a one in eight chance of developing breast </a:t>
            </a:r>
            <a:r>
              <a:rPr lang="en-US" sz="1400" dirty="0" smtClean="0">
                <a:latin typeface="Tahoma" charset="0"/>
                <a:ea typeface="Tahoma" charset="0"/>
                <a:cs typeface="Tahoma" charset="0"/>
              </a:rPr>
              <a:t>cancer.</a:t>
            </a:r>
            <a:r>
              <a:rPr lang="ar-SA" sz="1000" dirty="0" smtClean="0">
                <a:solidFill>
                  <a:srgbClr val="759239"/>
                </a:solidFill>
                <a:latin typeface="Tahoma" charset="0"/>
                <a:ea typeface="Tahoma" charset="0"/>
                <a:cs typeface="Tahoma" charset="0"/>
              </a:rPr>
              <a:t>يعني من كل ٨ نساء عاشوا لعمر ال٩٠ وحدة </a:t>
            </a:r>
            <a:r>
              <a:rPr lang="ar-SA" sz="1000" dirty="0" err="1" smtClean="0">
                <a:solidFill>
                  <a:srgbClr val="759239"/>
                </a:solidFill>
                <a:latin typeface="Tahoma" charset="0"/>
                <a:ea typeface="Tahoma" charset="0"/>
                <a:cs typeface="Tahoma" charset="0"/>
              </a:rPr>
              <a:t>يجيها</a:t>
            </a:r>
            <a:r>
              <a:rPr lang="ar-SA" sz="1000" dirty="0" smtClean="0">
                <a:solidFill>
                  <a:srgbClr val="759239"/>
                </a:solidFill>
                <a:latin typeface="Tahoma" charset="0"/>
                <a:ea typeface="Tahoma" charset="0"/>
                <a:cs typeface="Tahoma" charset="0"/>
              </a:rPr>
              <a:t> </a:t>
            </a:r>
            <a:r>
              <a:rPr lang="ar-SA" sz="1000" dirty="0" err="1" smtClean="0">
                <a:solidFill>
                  <a:srgbClr val="759239"/>
                </a:solidFill>
                <a:latin typeface="Tahoma" charset="0"/>
                <a:ea typeface="Tahoma" charset="0"/>
                <a:cs typeface="Tahoma" charset="0"/>
              </a:rPr>
              <a:t>بريست</a:t>
            </a:r>
            <a:r>
              <a:rPr lang="ar-SA" sz="1000" dirty="0" smtClean="0">
                <a:solidFill>
                  <a:srgbClr val="759239"/>
                </a:solidFill>
                <a:latin typeface="Tahoma" charset="0"/>
                <a:ea typeface="Tahoma" charset="0"/>
                <a:cs typeface="Tahoma" charset="0"/>
              </a:rPr>
              <a:t> </a:t>
            </a:r>
            <a:r>
              <a:rPr lang="ar-SA" sz="1000" dirty="0" err="1" smtClean="0">
                <a:solidFill>
                  <a:srgbClr val="759239"/>
                </a:solidFill>
                <a:latin typeface="Tahoma" charset="0"/>
                <a:ea typeface="Tahoma" charset="0"/>
                <a:cs typeface="Tahoma" charset="0"/>
              </a:rPr>
              <a:t>كانسر</a:t>
            </a:r>
            <a:endParaRPr lang="en-US" sz="1400" dirty="0">
              <a:latin typeface="Tahoma" charset="0"/>
              <a:ea typeface="Tahoma" charset="0"/>
              <a:cs typeface="Tahoma" charset="0"/>
            </a:endParaRPr>
          </a:p>
          <a:p>
            <a:pPr marL="285750" lvl="0" indent="-285750">
              <a:buFont typeface="Wingdings" charset="2"/>
              <a:buChar char="Ø"/>
            </a:pPr>
            <a:r>
              <a:rPr lang="en-US" sz="1400" dirty="0">
                <a:latin typeface="Tahoma" charset="0"/>
                <a:ea typeface="Tahoma" charset="0"/>
                <a:cs typeface="Tahoma" charset="0"/>
              </a:rPr>
              <a:t>Mammographic screening has dramatically </a:t>
            </a:r>
            <a:r>
              <a:rPr lang="en-US" sz="1400" dirty="0">
                <a:solidFill>
                  <a:srgbClr val="C00000"/>
                </a:solidFill>
                <a:latin typeface="Tahoma" charset="0"/>
                <a:ea typeface="Tahoma" charset="0"/>
                <a:cs typeface="Tahoma" charset="0"/>
              </a:rPr>
              <a:t>increased the detection of small invasive cancers.</a:t>
            </a:r>
          </a:p>
          <a:p>
            <a:pPr marL="285750" lvl="0" indent="-285750">
              <a:buFont typeface="Wingdings" charset="2"/>
              <a:buChar char="Ø"/>
            </a:pPr>
            <a:r>
              <a:rPr lang="en-US" sz="1400" dirty="0" smtClean="0">
                <a:latin typeface="Tahoma" charset="0"/>
                <a:ea typeface="Tahoma" charset="0"/>
                <a:cs typeface="Tahoma" charset="0"/>
              </a:rPr>
              <a:t>DCIS</a:t>
            </a:r>
            <a:r>
              <a:rPr lang="en-US" sz="1000" dirty="0" smtClean="0">
                <a:solidFill>
                  <a:srgbClr val="759239"/>
                </a:solidFill>
                <a:latin typeface="Tahoma" charset="0"/>
                <a:ea typeface="Tahoma" charset="0"/>
                <a:cs typeface="Tahoma" charset="0"/>
              </a:rPr>
              <a:t> Ductal carcinoma in situ –the precursor lesion</a:t>
            </a:r>
            <a:r>
              <a:rPr lang="en-US" sz="1400" dirty="0" smtClean="0">
                <a:latin typeface="Tahoma" charset="0"/>
                <a:ea typeface="Tahoma" charset="0"/>
                <a:cs typeface="Tahoma" charset="0"/>
              </a:rPr>
              <a:t> </a:t>
            </a:r>
            <a:r>
              <a:rPr lang="en-US" sz="1000" dirty="0" smtClean="0">
                <a:solidFill>
                  <a:srgbClr val="759239"/>
                </a:solidFill>
                <a:latin typeface="Tahoma" charset="0"/>
                <a:ea typeface="Tahoma" charset="0"/>
                <a:cs typeface="Tahoma" charset="0"/>
              </a:rPr>
              <a:t>for breast cancer </a:t>
            </a:r>
            <a:r>
              <a:rPr lang="en-US" sz="1400" dirty="0" smtClean="0">
                <a:latin typeface="Tahoma" charset="0"/>
                <a:ea typeface="Tahoma" charset="0"/>
                <a:cs typeface="Tahoma" charset="0"/>
              </a:rPr>
              <a:t>by </a:t>
            </a:r>
            <a:r>
              <a:rPr lang="en-US" sz="1400" dirty="0">
                <a:latin typeface="Tahoma" charset="0"/>
                <a:ea typeface="Tahoma" charset="0"/>
                <a:cs typeface="Tahoma" charset="0"/>
              </a:rPr>
              <a:t>itself is almost exclusively detected by mammography, so the incidence of DCIS is increased with the use of mammography. Therefore a number of women with invasive/advanced cancer is markedly </a:t>
            </a:r>
            <a:r>
              <a:rPr lang="en-US" sz="1400" dirty="0" smtClean="0">
                <a:latin typeface="Tahoma" charset="0"/>
                <a:ea typeface="Tahoma" charset="0"/>
                <a:cs typeface="Tahoma" charset="0"/>
              </a:rPr>
              <a:t>decreased</a:t>
            </a:r>
            <a:r>
              <a:rPr lang="en-US" sz="1000" dirty="0" smtClean="0">
                <a:latin typeface="Tahoma" charset="0"/>
                <a:ea typeface="Tahoma" charset="0"/>
                <a:cs typeface="Tahoma" charset="0"/>
              </a:rPr>
              <a:t>.</a:t>
            </a:r>
            <a:r>
              <a:rPr lang="ar-SA" sz="1000" dirty="0">
                <a:solidFill>
                  <a:srgbClr val="759239"/>
                </a:solidFill>
                <a:latin typeface="Tahoma" charset="0"/>
                <a:ea typeface="Tahoma" charset="0"/>
                <a:cs typeface="Tahoma" charset="0"/>
              </a:rPr>
              <a:t> أعداد اللي تشخصوا </a:t>
            </a:r>
            <a:r>
              <a:rPr lang="ar-SA" sz="1000" dirty="0" err="1">
                <a:solidFill>
                  <a:srgbClr val="759239"/>
                </a:solidFill>
                <a:latin typeface="Tahoma" charset="0"/>
                <a:ea typeface="Tahoma" charset="0"/>
                <a:cs typeface="Tahoma" charset="0"/>
              </a:rPr>
              <a:t>بالدكتل</a:t>
            </a:r>
            <a:r>
              <a:rPr lang="ar-SA" sz="1000" dirty="0">
                <a:solidFill>
                  <a:srgbClr val="759239"/>
                </a:solidFill>
                <a:latin typeface="Tahoma" charset="0"/>
                <a:ea typeface="Tahoma" charset="0"/>
                <a:cs typeface="Tahoma" charset="0"/>
              </a:rPr>
              <a:t> </a:t>
            </a:r>
            <a:r>
              <a:rPr lang="ar-SA" sz="1000" dirty="0" err="1">
                <a:solidFill>
                  <a:srgbClr val="759239"/>
                </a:solidFill>
                <a:latin typeface="Tahoma" charset="0"/>
                <a:ea typeface="Tahoma" charset="0"/>
                <a:cs typeface="Tahoma" charset="0"/>
              </a:rPr>
              <a:t>كارسينوما</a:t>
            </a:r>
            <a:r>
              <a:rPr lang="ar-SA" sz="1000" dirty="0">
                <a:solidFill>
                  <a:srgbClr val="759239"/>
                </a:solidFill>
                <a:latin typeface="Tahoma" charset="0"/>
                <a:ea typeface="Tahoma" charset="0"/>
                <a:cs typeface="Tahoma" charset="0"/>
              </a:rPr>
              <a:t> ان </a:t>
            </a:r>
            <a:r>
              <a:rPr lang="ar-SA" sz="1000" dirty="0" err="1">
                <a:solidFill>
                  <a:srgbClr val="759239"/>
                </a:solidFill>
                <a:latin typeface="Tahoma" charset="0"/>
                <a:ea typeface="Tahoma" charset="0"/>
                <a:cs typeface="Tahoma" charset="0"/>
              </a:rPr>
              <a:t>سيتو</a:t>
            </a:r>
            <a:r>
              <a:rPr lang="ar-SA" sz="1000" dirty="0">
                <a:solidFill>
                  <a:srgbClr val="759239"/>
                </a:solidFill>
                <a:latin typeface="Tahoma" charset="0"/>
                <a:ea typeface="Tahoma" charset="0"/>
                <a:cs typeface="Tahoma" charset="0"/>
              </a:rPr>
              <a:t> زادت لأن صاروا يكتشفوها مبكر قبل ما يتحول </a:t>
            </a:r>
            <a:r>
              <a:rPr lang="ar-SA" sz="1000" dirty="0" err="1">
                <a:solidFill>
                  <a:srgbClr val="759239"/>
                </a:solidFill>
                <a:latin typeface="Tahoma" charset="0"/>
                <a:ea typeface="Tahoma" charset="0"/>
                <a:cs typeface="Tahoma" charset="0"/>
              </a:rPr>
              <a:t>لكانسر</a:t>
            </a:r>
            <a:r>
              <a:rPr lang="ar-SA" sz="1000" dirty="0">
                <a:solidFill>
                  <a:srgbClr val="759239"/>
                </a:solidFill>
                <a:latin typeface="Tahoma" charset="0"/>
                <a:ea typeface="Tahoma" charset="0"/>
                <a:cs typeface="Tahoma" charset="0"/>
              </a:rPr>
              <a:t> و يعالجونها و بالتالي قلت أعداد النساء المصابين </a:t>
            </a:r>
            <a:r>
              <a:rPr lang="ar-SA" sz="1000" dirty="0" err="1">
                <a:solidFill>
                  <a:srgbClr val="759239"/>
                </a:solidFill>
                <a:latin typeface="Tahoma" charset="0"/>
                <a:ea typeface="Tahoma" charset="0"/>
                <a:cs typeface="Tahoma" charset="0"/>
              </a:rPr>
              <a:t>بالكانسر</a:t>
            </a:r>
            <a:r>
              <a:rPr lang="ar-SA" sz="1000" dirty="0">
                <a:solidFill>
                  <a:srgbClr val="759239"/>
                </a:solidFill>
                <a:latin typeface="Tahoma" charset="0"/>
                <a:ea typeface="Tahoma" charset="0"/>
                <a:cs typeface="Tahoma" charset="0"/>
              </a:rPr>
              <a:t> </a:t>
            </a:r>
            <a:endParaRPr lang="en-US" sz="1000" dirty="0">
              <a:solidFill>
                <a:srgbClr val="759239"/>
              </a:solidFill>
              <a:latin typeface="Tahoma" charset="0"/>
              <a:ea typeface="Tahoma" charset="0"/>
              <a:cs typeface="Tahoma" charset="0"/>
            </a:endParaRPr>
          </a:p>
          <a:p>
            <a:pPr marL="285750" lvl="0" indent="-285750">
              <a:buClr>
                <a:schemeClr val="tx1"/>
              </a:buClr>
              <a:buFont typeface="Wingdings" charset="2"/>
              <a:buChar char="Ø"/>
            </a:pPr>
            <a:r>
              <a:rPr lang="ar-SA" sz="1000" dirty="0" smtClean="0">
                <a:solidFill>
                  <a:srgbClr val="759239"/>
                </a:solidFill>
                <a:latin typeface="Tahoma" charset="0"/>
                <a:ea typeface="Tahoma" charset="0"/>
                <a:cs typeface="Tahoma" charset="0"/>
              </a:rPr>
              <a:t> </a:t>
            </a:r>
            <a:r>
              <a:rPr lang="en-US" sz="1400" dirty="0" smtClean="0">
                <a:latin typeface="Tahoma" charset="0"/>
                <a:ea typeface="Tahoma" charset="0"/>
                <a:cs typeface="Tahoma" charset="0"/>
              </a:rPr>
              <a:t>The </a:t>
            </a:r>
            <a:r>
              <a:rPr lang="en-US" sz="1400" dirty="0">
                <a:latin typeface="Tahoma" charset="0"/>
                <a:ea typeface="Tahoma" charset="0"/>
                <a:cs typeface="Tahoma" charset="0"/>
              </a:rPr>
              <a:t>mortality rate have started to decline. Currently only 20% of the women with breast cancer are expected to die of the disease</a:t>
            </a:r>
            <a:r>
              <a:rPr lang="en-US" sz="1400" dirty="0" smtClean="0">
                <a:latin typeface="Tahoma" charset="0"/>
                <a:ea typeface="Tahoma" charset="0"/>
                <a:cs typeface="Tahoma" charset="0"/>
              </a:rPr>
              <a:t>.</a:t>
            </a:r>
          </a:p>
          <a:p>
            <a:pPr lvl="0"/>
            <a:r>
              <a:rPr lang="en-US" sz="1400" dirty="0">
                <a:latin typeface="Tahoma" charset="0"/>
                <a:ea typeface="Tahoma" charset="0"/>
                <a:cs typeface="Tahoma" charset="0"/>
              </a:rPr>
              <a:t> </a:t>
            </a:r>
          </a:p>
          <a:p>
            <a:r>
              <a:rPr lang="en-US" b="1" dirty="0" smtClean="0">
                <a:latin typeface="Tahoma" charset="0"/>
                <a:ea typeface="Tahoma" charset="0"/>
                <a:cs typeface="Tahoma" charset="0"/>
              </a:rPr>
              <a:t>Classification “</a:t>
            </a:r>
            <a:r>
              <a:rPr lang="en-US" dirty="0" smtClean="0">
                <a:latin typeface="Tahoma" charset="0"/>
                <a:ea typeface="Tahoma" charset="0"/>
                <a:cs typeface="Tahoma" charset="0"/>
              </a:rPr>
              <a:t>depending on the etiology” </a:t>
            </a:r>
            <a:endParaRPr lang="en-US" b="1" dirty="0">
              <a:latin typeface="Tahoma" charset="0"/>
              <a:ea typeface="Tahoma" charset="0"/>
              <a:cs typeface="Tahoma" charset="0"/>
            </a:endParaRPr>
          </a:p>
          <a:p>
            <a:pPr lvl="0"/>
            <a:endParaRPr lang="en-US" sz="1400" dirty="0" smtClean="0">
              <a:latin typeface="Tahoma" charset="0"/>
              <a:ea typeface="Tahoma" charset="0"/>
              <a:cs typeface="Tahoma" charset="0"/>
            </a:endParaRPr>
          </a:p>
          <a:p>
            <a:pPr lvl="0"/>
            <a:endParaRPr lang="en-US" sz="1400" dirty="0" smtClean="0">
              <a:latin typeface="Tahoma" charset="0"/>
              <a:ea typeface="Tahoma" charset="0"/>
              <a:cs typeface="Tahoma" charset="0"/>
            </a:endParaRPr>
          </a:p>
          <a:p>
            <a:pPr marL="285750" lvl="0" indent="-285750">
              <a:buFont typeface="Wingdings" charset="2"/>
              <a:buChar char="Ø"/>
            </a:pPr>
            <a:r>
              <a:rPr lang="en-US" sz="1400" u="sng" dirty="0" smtClean="0">
                <a:latin typeface="Tahoma" charset="0"/>
                <a:ea typeface="Tahoma" charset="0"/>
                <a:cs typeface="Tahoma" charset="0"/>
              </a:rPr>
              <a:t>Hereditary </a:t>
            </a:r>
            <a:r>
              <a:rPr lang="en-US" sz="1400" u="sng" dirty="0">
                <a:latin typeface="Tahoma" charset="0"/>
                <a:ea typeface="Tahoma" charset="0"/>
                <a:cs typeface="Tahoma" charset="0"/>
              </a:rPr>
              <a:t>Breast Cancer</a:t>
            </a:r>
            <a:r>
              <a:rPr lang="en-US" sz="1400" b="1" u="sng" dirty="0">
                <a:latin typeface="Tahoma" charset="0"/>
                <a:ea typeface="Tahoma" charset="0"/>
                <a:cs typeface="Tahoma" charset="0"/>
              </a:rPr>
              <a:t> </a:t>
            </a:r>
            <a:r>
              <a:rPr lang="en-US" sz="1400" u="sng" dirty="0">
                <a:latin typeface="Tahoma" charset="0"/>
                <a:ea typeface="Tahoma" charset="0"/>
                <a:cs typeface="Tahoma" charset="0"/>
              </a:rPr>
              <a:t>(family history or germ line mutation):</a:t>
            </a:r>
          </a:p>
          <a:p>
            <a:pPr lvl="0"/>
            <a:r>
              <a:rPr lang="en-US" sz="1400" dirty="0">
                <a:latin typeface="Tahoma" charset="0"/>
                <a:ea typeface="Tahoma" charset="0"/>
                <a:cs typeface="Tahoma" charset="0"/>
              </a:rPr>
              <a:t>A family history of breast cancer in a first-degree relative.</a:t>
            </a:r>
          </a:p>
          <a:p>
            <a:pPr lvl="0"/>
            <a:r>
              <a:rPr lang="en-US" sz="1400" dirty="0">
                <a:latin typeface="Tahoma" charset="0"/>
                <a:ea typeface="Tahoma" charset="0"/>
                <a:cs typeface="Tahoma" charset="0"/>
              </a:rPr>
              <a:t>About 25% of familial cancers (or around </a:t>
            </a:r>
            <a:r>
              <a:rPr lang="en-US" sz="1400" dirty="0">
                <a:solidFill>
                  <a:srgbClr val="C00000"/>
                </a:solidFill>
                <a:latin typeface="Tahoma" charset="0"/>
                <a:ea typeface="Tahoma" charset="0"/>
                <a:cs typeface="Tahoma" charset="0"/>
              </a:rPr>
              <a:t>3% of all breast </a:t>
            </a:r>
            <a:r>
              <a:rPr lang="en-US" sz="1400" dirty="0" smtClean="0">
                <a:solidFill>
                  <a:srgbClr val="C00000"/>
                </a:solidFill>
                <a:latin typeface="Tahoma" charset="0"/>
                <a:ea typeface="Tahoma" charset="0"/>
                <a:cs typeface="Tahoma" charset="0"/>
              </a:rPr>
              <a:t>cancers</a:t>
            </a:r>
            <a:r>
              <a:rPr lang="ar-SA" sz="1400" dirty="0" smtClean="0">
                <a:solidFill>
                  <a:srgbClr val="C00000"/>
                </a:solidFill>
                <a:latin typeface="Tahoma" charset="0"/>
                <a:ea typeface="Tahoma" charset="0"/>
                <a:cs typeface="Tahoma" charset="0"/>
              </a:rPr>
              <a:t> </a:t>
            </a:r>
            <a:r>
              <a:rPr lang="en-US" sz="1000" dirty="0" smtClean="0">
                <a:solidFill>
                  <a:srgbClr val="759239"/>
                </a:solidFill>
                <a:latin typeface="Tahoma" charset="0"/>
                <a:ea typeface="Tahoma" charset="0"/>
                <a:cs typeface="Tahoma" charset="0"/>
              </a:rPr>
              <a:t>the rest 97% are sporadic </a:t>
            </a:r>
            <a:r>
              <a:rPr lang="en-US" sz="1400" dirty="0" smtClean="0">
                <a:latin typeface="Tahoma" charset="0"/>
                <a:ea typeface="Tahoma" charset="0"/>
                <a:cs typeface="Tahoma" charset="0"/>
              </a:rPr>
              <a:t>) </a:t>
            </a:r>
            <a:r>
              <a:rPr lang="en-US" sz="1400" dirty="0">
                <a:latin typeface="Tahoma" charset="0"/>
                <a:ea typeface="Tahoma" charset="0"/>
                <a:cs typeface="Tahoma" charset="0"/>
              </a:rPr>
              <a:t>can be attributed to two autosomal-dominant genes: </a:t>
            </a:r>
            <a:r>
              <a:rPr lang="en-US" sz="1400" dirty="0">
                <a:solidFill>
                  <a:srgbClr val="C00000"/>
                </a:solidFill>
                <a:latin typeface="Tahoma" charset="0"/>
                <a:ea typeface="Tahoma" charset="0"/>
                <a:cs typeface="Tahoma" charset="0"/>
              </a:rPr>
              <a:t>BRCA1 and BRCA2</a:t>
            </a:r>
            <a:r>
              <a:rPr lang="en-US" sz="1400" dirty="0">
                <a:latin typeface="Tahoma" charset="0"/>
                <a:ea typeface="Tahoma" charset="0"/>
                <a:cs typeface="Tahoma" charset="0"/>
              </a:rPr>
              <a:t>.</a:t>
            </a:r>
          </a:p>
          <a:p>
            <a:pPr lvl="0"/>
            <a:endParaRPr lang="en-US" sz="1400" dirty="0" smtClean="0">
              <a:latin typeface="Tahoma" charset="0"/>
              <a:ea typeface="Tahoma" charset="0"/>
              <a:cs typeface="Tahoma" charset="0"/>
            </a:endParaRPr>
          </a:p>
          <a:p>
            <a:pPr marL="285750" lvl="0" indent="-285750">
              <a:buFont typeface="Wingdings" charset="2"/>
              <a:buChar char="Ø"/>
            </a:pPr>
            <a:r>
              <a:rPr lang="en-US" sz="1400" dirty="0" smtClean="0">
                <a:latin typeface="Tahoma" charset="0"/>
                <a:ea typeface="Tahoma" charset="0"/>
                <a:cs typeface="Tahoma" charset="0"/>
              </a:rPr>
              <a:t>Sporadic </a:t>
            </a:r>
            <a:r>
              <a:rPr lang="en-US" sz="1400" dirty="0">
                <a:latin typeface="Tahoma" charset="0"/>
                <a:ea typeface="Tahoma" charset="0"/>
                <a:cs typeface="Tahoma" charset="0"/>
              </a:rPr>
              <a:t>Breast </a:t>
            </a:r>
            <a:r>
              <a:rPr lang="en-US" sz="1400" dirty="0" smtClean="0">
                <a:latin typeface="Tahoma" charset="0"/>
                <a:ea typeface="Tahoma" charset="0"/>
                <a:cs typeface="Tahoma" charset="0"/>
              </a:rPr>
              <a:t>Cancer: </a:t>
            </a:r>
            <a:r>
              <a:rPr lang="en-US" sz="1000" dirty="0" smtClean="0">
                <a:solidFill>
                  <a:srgbClr val="759239"/>
                </a:solidFill>
                <a:latin typeface="Tahoma" charset="0"/>
                <a:ea typeface="Tahoma" charset="0"/>
                <a:cs typeface="Tahoma" charset="0"/>
              </a:rPr>
              <a:t>Any other cause other than Hereditary !</a:t>
            </a:r>
            <a:endParaRPr lang="en-US" sz="1400" dirty="0">
              <a:latin typeface="Tahoma" charset="0"/>
              <a:ea typeface="Tahoma" charset="0"/>
              <a:cs typeface="Tahoma" charset="0"/>
            </a:endParaRPr>
          </a:p>
          <a:p>
            <a:pPr lvl="0"/>
            <a:r>
              <a:rPr lang="en-US" sz="1400" dirty="0">
                <a:latin typeface="Tahoma" charset="0"/>
                <a:ea typeface="Tahoma" charset="0"/>
                <a:cs typeface="Tahoma" charset="0"/>
              </a:rPr>
              <a:t>The major risk factors for sporadic breast cancer are related to </a:t>
            </a:r>
            <a:r>
              <a:rPr lang="en-US" sz="1400" dirty="0">
                <a:solidFill>
                  <a:srgbClr val="C00000"/>
                </a:solidFill>
                <a:latin typeface="Tahoma" charset="0"/>
                <a:ea typeface="Tahoma" charset="0"/>
                <a:cs typeface="Tahoma" charset="0"/>
              </a:rPr>
              <a:t>hormone exposure</a:t>
            </a:r>
            <a:r>
              <a:rPr lang="en-US" sz="1400" dirty="0">
                <a:latin typeface="Tahoma" charset="0"/>
                <a:ea typeface="Tahoma" charset="0"/>
                <a:cs typeface="Tahoma" charset="0"/>
              </a:rPr>
              <a:t>, gender, age at menarche and menopause, reproductive history, breast-feeding, and exogenous estrogens.</a:t>
            </a:r>
          </a:p>
          <a:p>
            <a:pPr lvl="0"/>
            <a:r>
              <a:rPr lang="en-US" sz="1400" dirty="0">
                <a:latin typeface="Tahoma" charset="0"/>
                <a:ea typeface="Tahoma" charset="0"/>
                <a:cs typeface="Tahoma" charset="0"/>
              </a:rPr>
              <a:t>The majority of these cancers occur in postmenopausal women and </a:t>
            </a:r>
            <a:r>
              <a:rPr lang="en-US" sz="1400" dirty="0" smtClean="0">
                <a:latin typeface="Tahoma" charset="0"/>
                <a:ea typeface="Tahoma" charset="0"/>
                <a:cs typeface="Tahoma" charset="0"/>
              </a:rPr>
              <a:t>incase of </a:t>
            </a:r>
            <a:r>
              <a:rPr lang="en-US" sz="1400" dirty="0" smtClean="0">
                <a:solidFill>
                  <a:srgbClr val="C00000"/>
                </a:solidFill>
                <a:latin typeface="Tahoma" charset="0"/>
                <a:ea typeface="Tahoma" charset="0"/>
                <a:cs typeface="Tahoma" charset="0"/>
              </a:rPr>
              <a:t>overexpression </a:t>
            </a:r>
            <a:r>
              <a:rPr lang="en-US" sz="1400" dirty="0">
                <a:solidFill>
                  <a:srgbClr val="C00000"/>
                </a:solidFill>
                <a:latin typeface="Tahoma" charset="0"/>
                <a:ea typeface="Tahoma" charset="0"/>
                <a:cs typeface="Tahoma" charset="0"/>
              </a:rPr>
              <a:t>of estrogen</a:t>
            </a:r>
            <a:r>
              <a:rPr lang="en-US" sz="1400" dirty="0" smtClean="0">
                <a:latin typeface="Tahoma" charset="0"/>
                <a:ea typeface="Tahoma" charset="0"/>
                <a:cs typeface="Tahoma" charset="0"/>
              </a:rPr>
              <a:t>. </a:t>
            </a:r>
            <a:endParaRPr lang="en-US" sz="1400" dirty="0">
              <a:latin typeface="Tahoma" charset="0"/>
              <a:ea typeface="Tahoma" charset="0"/>
              <a:cs typeface="Tahoma" charset="0"/>
            </a:endParaRPr>
          </a:p>
          <a:p>
            <a:pPr lvl="0"/>
            <a:endParaRPr lang="en-US" sz="1400" dirty="0" smtClean="0">
              <a:latin typeface="Tahoma" charset="0"/>
              <a:ea typeface="Tahoma" charset="0"/>
              <a:cs typeface="Tahoma" charset="0"/>
            </a:endParaRPr>
          </a:p>
        </p:txBody>
      </p:sp>
      <p:sp>
        <p:nvSpPr>
          <p:cNvPr id="5" name="TextBox 4"/>
          <p:cNvSpPr txBox="1"/>
          <p:nvPr/>
        </p:nvSpPr>
        <p:spPr>
          <a:xfrm>
            <a:off x="0" y="124691"/>
            <a:ext cx="6858000" cy="369332"/>
          </a:xfrm>
          <a:prstGeom prst="rect">
            <a:avLst/>
          </a:prstGeom>
          <a:solidFill>
            <a:schemeClr val="accent4">
              <a:lumMod val="60000"/>
              <a:lumOff val="40000"/>
            </a:schemeClr>
          </a:solidFill>
        </p:spPr>
        <p:txBody>
          <a:bodyPr wrap="square" rtlCol="0">
            <a:spAutoFit/>
          </a:bodyPr>
          <a:lstStyle/>
          <a:p>
            <a:pPr marL="285750" indent="-285750">
              <a:spcAft>
                <a:spcPts val="1000"/>
              </a:spcAft>
              <a:buFont typeface="Wingdings" charset="2"/>
              <a:buChar char="q"/>
            </a:pPr>
            <a:r>
              <a:rPr lang="en-US">
                <a:latin typeface="Tahoma" panose="020B0604030504040204" pitchFamily="34" charset="0"/>
                <a:ea typeface="Tahoma" panose="020B0604030504040204" pitchFamily="34" charset="0"/>
                <a:cs typeface="Tahoma" panose="020B0604030504040204" pitchFamily="34" charset="0"/>
              </a:rPr>
              <a:t>Know the risk factors for the development of breast cancer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0" y="7844021"/>
            <a:ext cx="6733309" cy="923330"/>
          </a:xfrm>
          <a:prstGeom prst="rect">
            <a:avLst/>
          </a:prstGeom>
          <a:noFill/>
        </p:spPr>
        <p:txBody>
          <a:bodyPr wrap="square" rtlCol="0">
            <a:spAutoFit/>
          </a:bodyPr>
          <a:lstStyle/>
          <a:p>
            <a:pPr marL="285750" indent="-285750">
              <a:buFont typeface="Wingdings" charset="2"/>
              <a:buChar char="ü"/>
            </a:pPr>
            <a:r>
              <a:rPr lang="en-US" dirty="0" smtClean="0"/>
              <a:t>Etiology </a:t>
            </a:r>
            <a:r>
              <a:rPr lang="en-US" dirty="0"/>
              <a:t>in most women is </a:t>
            </a:r>
            <a:r>
              <a:rPr lang="en-US" dirty="0">
                <a:solidFill>
                  <a:srgbClr val="C00000"/>
                </a:solidFill>
              </a:rPr>
              <a:t>unknown </a:t>
            </a:r>
            <a:r>
              <a:rPr lang="en-US" dirty="0"/>
              <a:t>but most likely is due to a combination of genetic, hormonal and environmental risk factors.</a:t>
            </a:r>
          </a:p>
          <a:p>
            <a:pPr marL="285750" lvl="0" indent="-285750">
              <a:buFont typeface="Wingdings" charset="2"/>
              <a:buChar char="ü"/>
            </a:pPr>
            <a:r>
              <a:rPr lang="en-US" dirty="0"/>
              <a:t>The major risk factors being </a:t>
            </a:r>
            <a:r>
              <a:rPr lang="en-US" dirty="0">
                <a:solidFill>
                  <a:srgbClr val="C00000"/>
                </a:solidFill>
              </a:rPr>
              <a:t>hormonal and genetic </a:t>
            </a:r>
            <a:r>
              <a:rPr lang="en-US" dirty="0"/>
              <a:t>(family history).</a:t>
            </a:r>
          </a:p>
        </p:txBody>
      </p:sp>
    </p:spTree>
    <p:extLst>
      <p:ext uri="{BB962C8B-B14F-4D97-AF65-F5344CB8AC3E}">
        <p14:creationId xmlns:p14="http://schemas.microsoft.com/office/powerpoint/2010/main" val="1906839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p:nvPr/>
        </p:nvSpPr>
        <p:spPr>
          <a:xfrm>
            <a:off x="193040" y="195918"/>
            <a:ext cx="6471920" cy="73850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x-none" sz="1800" b="1">
                <a:effectLst/>
                <a:latin typeface="Calibri"/>
                <a:ea typeface="Calibri"/>
                <a:cs typeface="Calibri Light"/>
              </a:rPr>
              <a:t>حسبي </a:t>
            </a:r>
            <a:r>
              <a:rPr lang="x-none" sz="1800" b="1">
                <a:solidFill>
                  <a:srgbClr val="FF0000"/>
                </a:solidFill>
                <a:effectLst/>
                <a:latin typeface="Calibri"/>
                <a:ea typeface="Calibri"/>
                <a:cs typeface="Calibri Light"/>
              </a:rPr>
              <a:t>الله</a:t>
            </a:r>
            <a:r>
              <a:rPr lang="x-none" sz="1800" b="1">
                <a:effectLst/>
                <a:latin typeface="Calibri"/>
                <a:ea typeface="Calibri"/>
                <a:cs typeface="Calibri Light"/>
              </a:rPr>
              <a:t> لا إله إلَّا هو عليه توكلت وهو رب العرش العظيم.</a:t>
            </a:r>
            <a:endParaRPr lang="en-US" sz="1100">
              <a:effectLst/>
              <a:latin typeface="Calibri"/>
              <a:ea typeface="Calibri"/>
              <a:cs typeface="Arial"/>
            </a:endParaRPr>
          </a:p>
        </p:txBody>
      </p:sp>
      <p:sp>
        <p:nvSpPr>
          <p:cNvPr id="3" name="Text Box 52247"/>
          <p:cNvSpPr txBox="1"/>
          <p:nvPr/>
        </p:nvSpPr>
        <p:spPr>
          <a:xfrm>
            <a:off x="3783965" y="1458967"/>
            <a:ext cx="2695575" cy="1985645"/>
          </a:xfrm>
          <a:prstGeom prst="rect">
            <a:avLst/>
          </a:prstGeom>
          <a:noFill/>
          <a:ln w="6350">
            <a:noFill/>
          </a:ln>
        </p:spPr>
        <p:txBody>
          <a:bodyPr rot="0" spcFirstLastPara="0" vert="horz" wrap="square" lIns="91440" tIns="45720" rIns="91440" bIns="45720" numCol="1" spcCol="0" rtlCol="1" fromWordArt="0" anchor="t" anchorCtr="0" forceAA="0" compatLnSpc="1">
            <a:prstTxWarp prst="textNoShape">
              <a:avLst/>
            </a:prstTxWarp>
            <a:noAutofit/>
          </a:bodyPr>
          <a:lstStyle/>
          <a:p>
            <a:pPr marL="0" marR="0" algn="ctr">
              <a:lnSpc>
                <a:spcPct val="115000"/>
              </a:lnSpc>
              <a:spcBef>
                <a:spcPts val="0"/>
              </a:spcBef>
              <a:spcAft>
                <a:spcPts val="1000"/>
              </a:spcAft>
            </a:pPr>
            <a:r>
              <a:rPr lang="x-none" sz="1800" b="1" dirty="0">
                <a:effectLst/>
                <a:latin typeface="Calibri"/>
                <a:ea typeface="Calibri"/>
                <a:cs typeface="Calibri Light"/>
              </a:rPr>
              <a:t>القادة</a:t>
            </a:r>
            <a:endParaRPr lang="en-US" sz="1100" dirty="0">
              <a:effectLst/>
              <a:latin typeface="Calibri"/>
              <a:ea typeface="Calibri"/>
              <a:cs typeface="Arial"/>
            </a:endParaRPr>
          </a:p>
          <a:p>
            <a:pPr marL="342900" marR="0" lvl="0" indent="-342900" algn="l">
              <a:lnSpc>
                <a:spcPct val="115000"/>
              </a:lnSpc>
              <a:spcBef>
                <a:spcPts val="0"/>
              </a:spcBef>
              <a:spcAft>
                <a:spcPts val="0"/>
              </a:spcAft>
              <a:buFont typeface="Wingdings"/>
              <a:buChar char=""/>
            </a:pPr>
            <a:r>
              <a:rPr lang="x-none" sz="1400" b="1" dirty="0">
                <a:effectLst/>
                <a:latin typeface="Calibri"/>
                <a:ea typeface="Calibri"/>
                <a:cs typeface="Calibri Light"/>
              </a:rPr>
              <a:t>حنين السبكي</a:t>
            </a:r>
            <a:endParaRPr lang="en-US" sz="1100" dirty="0">
              <a:effectLst/>
              <a:latin typeface="Calibri"/>
              <a:ea typeface="Calibri"/>
              <a:cs typeface="Arial"/>
            </a:endParaRPr>
          </a:p>
          <a:p>
            <a:pPr marL="342900" marR="0" lvl="0" indent="-342900" algn="l">
              <a:lnSpc>
                <a:spcPct val="115000"/>
              </a:lnSpc>
              <a:spcBef>
                <a:spcPts val="0"/>
              </a:spcBef>
              <a:spcAft>
                <a:spcPts val="1000"/>
              </a:spcAft>
              <a:buFont typeface="Wingdings"/>
              <a:buChar char=""/>
            </a:pPr>
            <a:r>
              <a:rPr lang="ar-SA" sz="1400" b="1" dirty="0">
                <a:latin typeface="Calibri"/>
                <a:ea typeface="Calibri"/>
                <a:cs typeface="Calibri Light"/>
              </a:rPr>
              <a:t>هبة الناصر </a:t>
            </a:r>
            <a:endParaRPr lang="en-US" sz="1400" b="1" dirty="0">
              <a:effectLst/>
              <a:latin typeface="Calibri"/>
              <a:ea typeface="Calibri"/>
              <a:cs typeface="Calibri Light"/>
            </a:endParaRPr>
          </a:p>
          <a:p>
            <a:pPr marL="342900" marR="0" lvl="0" indent="-342900" algn="l">
              <a:lnSpc>
                <a:spcPct val="115000"/>
              </a:lnSpc>
              <a:spcBef>
                <a:spcPts val="0"/>
              </a:spcBef>
              <a:spcAft>
                <a:spcPts val="1000"/>
              </a:spcAft>
              <a:buFont typeface="Wingdings"/>
              <a:buChar char=""/>
            </a:pPr>
            <a:r>
              <a:rPr lang="x-none" sz="1400" b="1" dirty="0">
                <a:effectLst/>
                <a:latin typeface="Calibri"/>
                <a:ea typeface="Calibri"/>
                <a:cs typeface="Calibri Light"/>
              </a:rPr>
              <a:t>عبدالله أبو عمارة</a:t>
            </a:r>
            <a:endParaRPr lang="en-US" sz="1100" dirty="0">
              <a:effectLst/>
              <a:latin typeface="Calibri"/>
              <a:ea typeface="Calibri"/>
              <a:cs typeface="Arial"/>
            </a:endParaRPr>
          </a:p>
          <a:p>
            <a:pPr marL="0" marR="0">
              <a:lnSpc>
                <a:spcPct val="115000"/>
              </a:lnSpc>
              <a:spcBef>
                <a:spcPts val="0"/>
              </a:spcBef>
              <a:spcAft>
                <a:spcPts val="0"/>
              </a:spcAft>
            </a:pPr>
            <a:r>
              <a:rPr lang="x-none" sz="1800" b="1" dirty="0">
                <a:solidFill>
                  <a:srgbClr val="000000"/>
                </a:solidFill>
                <a:effectLst/>
                <a:latin typeface="Calibri"/>
                <a:ea typeface="Times New Roman"/>
                <a:cs typeface="Calibri Light"/>
              </a:rPr>
              <a:t> </a:t>
            </a:r>
            <a:endParaRPr lang="en-US" sz="1100" dirty="0">
              <a:effectLst/>
              <a:latin typeface="Calibri"/>
              <a:ea typeface="Calibri"/>
              <a:cs typeface="Arial"/>
            </a:endParaRPr>
          </a:p>
          <a:p>
            <a:pPr marL="0" marR="0">
              <a:lnSpc>
                <a:spcPct val="115000"/>
              </a:lnSpc>
              <a:spcBef>
                <a:spcPts val="0"/>
              </a:spcBef>
              <a:spcAft>
                <a:spcPts val="0"/>
              </a:spcAft>
            </a:pPr>
            <a:r>
              <a:rPr lang="x-none" sz="1800" b="1" dirty="0">
                <a:solidFill>
                  <a:srgbClr val="000000"/>
                </a:solidFill>
                <a:effectLst/>
                <a:latin typeface="Calibri"/>
                <a:ea typeface="Times New Roman"/>
                <a:cs typeface="Calibri Light"/>
              </a:rPr>
              <a:t> </a:t>
            </a:r>
            <a:endParaRPr lang="en-US" sz="1100" dirty="0">
              <a:effectLst/>
              <a:latin typeface="Calibri"/>
              <a:ea typeface="Calibri"/>
              <a:cs typeface="Arial"/>
            </a:endParaRPr>
          </a:p>
          <a:p>
            <a:pPr marL="0" marR="0">
              <a:lnSpc>
                <a:spcPct val="115000"/>
              </a:lnSpc>
              <a:spcBef>
                <a:spcPts val="0"/>
              </a:spcBef>
              <a:spcAft>
                <a:spcPts val="0"/>
              </a:spcAft>
            </a:pPr>
            <a:r>
              <a:rPr lang="en-US" sz="1000" b="1" dirty="0">
                <a:effectLst/>
                <a:latin typeface="Calibri Light"/>
                <a:ea typeface="Calibri"/>
                <a:cs typeface="Arial"/>
              </a:rPr>
              <a:t> </a:t>
            </a:r>
            <a:endParaRPr lang="en-US" sz="1100" dirty="0">
              <a:effectLst/>
              <a:latin typeface="Calibri"/>
              <a:ea typeface="Calibri"/>
              <a:cs typeface="Arial"/>
            </a:endParaRPr>
          </a:p>
          <a:p>
            <a:pPr marL="0" marR="0" algn="ctr">
              <a:lnSpc>
                <a:spcPct val="115000"/>
              </a:lnSpc>
              <a:spcBef>
                <a:spcPts val="0"/>
              </a:spcBef>
              <a:spcAft>
                <a:spcPts val="1000"/>
              </a:spcAft>
            </a:pPr>
            <a:r>
              <a:rPr lang="en-US" sz="1800" b="1" dirty="0">
                <a:effectLst/>
                <a:latin typeface="Calibri Light"/>
                <a:ea typeface="Calibri"/>
                <a:cs typeface="Arial"/>
              </a:rPr>
              <a:t> </a:t>
            </a:r>
            <a:endParaRPr lang="en-US" sz="1100" dirty="0">
              <a:effectLst/>
              <a:latin typeface="Calibri"/>
              <a:ea typeface="Calibri"/>
              <a:cs typeface="Arial"/>
            </a:endParaRPr>
          </a:p>
        </p:txBody>
      </p:sp>
      <p:sp>
        <p:nvSpPr>
          <p:cNvPr id="4" name="Text Box 6"/>
          <p:cNvSpPr txBox="1"/>
          <p:nvPr/>
        </p:nvSpPr>
        <p:spPr>
          <a:xfrm>
            <a:off x="378460" y="1408802"/>
            <a:ext cx="3181350" cy="344360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90170" marR="0" algn="ctr">
              <a:lnSpc>
                <a:spcPct val="115000"/>
              </a:lnSpc>
              <a:spcBef>
                <a:spcPts val="0"/>
              </a:spcBef>
              <a:spcAft>
                <a:spcPts val="1000"/>
              </a:spcAft>
            </a:pPr>
            <a:r>
              <a:rPr lang="x-none" sz="1800" b="1" dirty="0" smtClean="0">
                <a:effectLst/>
                <a:latin typeface="Calibri"/>
                <a:ea typeface="Calibri"/>
                <a:cs typeface="Calibri Light"/>
              </a:rPr>
              <a:t>الأعضاء</a:t>
            </a:r>
            <a:endParaRPr lang="en-US" sz="1800" b="1" dirty="0" smtClean="0">
              <a:effectLst/>
              <a:latin typeface="Calibri"/>
              <a:ea typeface="Calibri"/>
              <a:cs typeface="Calibri Light"/>
            </a:endParaRPr>
          </a:p>
          <a:p>
            <a:pPr marL="375920" marR="0" indent="-285750">
              <a:lnSpc>
                <a:spcPct val="115000"/>
              </a:lnSpc>
              <a:spcBef>
                <a:spcPts val="0"/>
              </a:spcBef>
              <a:spcAft>
                <a:spcPts val="1000"/>
              </a:spcAft>
              <a:buFont typeface="Wingdings" charset="2"/>
              <a:buChar char="§"/>
            </a:pPr>
            <a:r>
              <a:rPr lang="ar-SA" b="1" dirty="0" smtClean="0">
                <a:latin typeface="Calibri"/>
                <a:ea typeface="Calibri"/>
                <a:cs typeface="Calibri Light"/>
              </a:rPr>
              <a:t>أميرة نيازي </a:t>
            </a:r>
          </a:p>
          <a:p>
            <a:pPr marL="375920" marR="0" indent="-285750">
              <a:lnSpc>
                <a:spcPct val="115000"/>
              </a:lnSpc>
              <a:spcBef>
                <a:spcPts val="0"/>
              </a:spcBef>
              <a:spcAft>
                <a:spcPts val="1000"/>
              </a:spcAft>
              <a:buFont typeface="Wingdings" charset="2"/>
              <a:buChar char="§"/>
            </a:pPr>
            <a:r>
              <a:rPr lang="ar-SA" sz="1800" b="1" dirty="0" smtClean="0">
                <a:effectLst/>
                <a:latin typeface="Calibri"/>
                <a:ea typeface="Calibri"/>
                <a:cs typeface="Calibri Light"/>
              </a:rPr>
              <a:t>أمل القرني </a:t>
            </a:r>
          </a:p>
          <a:p>
            <a:pPr marL="375920" marR="0" indent="-285750">
              <a:lnSpc>
                <a:spcPct val="115000"/>
              </a:lnSpc>
              <a:spcBef>
                <a:spcPts val="0"/>
              </a:spcBef>
              <a:spcAft>
                <a:spcPts val="1000"/>
              </a:spcAft>
              <a:buFont typeface="Wingdings" charset="2"/>
              <a:buChar char="§"/>
            </a:pPr>
            <a:r>
              <a:rPr lang="ar-SA" b="1" dirty="0" smtClean="0">
                <a:latin typeface="Calibri"/>
                <a:ea typeface="Calibri"/>
                <a:cs typeface="Calibri Light"/>
              </a:rPr>
              <a:t>ريما الشايع </a:t>
            </a:r>
          </a:p>
          <a:p>
            <a:pPr marL="375920" marR="0" indent="-285750">
              <a:lnSpc>
                <a:spcPct val="115000"/>
              </a:lnSpc>
              <a:spcBef>
                <a:spcPts val="0"/>
              </a:spcBef>
              <a:spcAft>
                <a:spcPts val="1000"/>
              </a:spcAft>
              <a:buFont typeface="Wingdings" charset="2"/>
              <a:buChar char="§"/>
            </a:pPr>
            <a:r>
              <a:rPr lang="ar-SA" sz="1800" b="1" dirty="0" smtClean="0">
                <a:effectLst/>
                <a:latin typeface="Calibri"/>
                <a:ea typeface="Calibri"/>
                <a:cs typeface="Calibri Light"/>
              </a:rPr>
              <a:t>فاطمة الطاسان </a:t>
            </a:r>
          </a:p>
          <a:p>
            <a:pPr marL="375920" marR="0" indent="-285750">
              <a:lnSpc>
                <a:spcPct val="115000"/>
              </a:lnSpc>
              <a:spcBef>
                <a:spcPts val="0"/>
              </a:spcBef>
              <a:spcAft>
                <a:spcPts val="1000"/>
              </a:spcAft>
              <a:buFont typeface="Wingdings" charset="2"/>
              <a:buChar char="§"/>
            </a:pPr>
            <a:r>
              <a:rPr lang="ar-SA" b="1" dirty="0" smtClean="0">
                <a:latin typeface="Calibri"/>
                <a:ea typeface="Calibri"/>
                <a:cs typeface="Calibri Light"/>
              </a:rPr>
              <a:t>نورة السهلي </a:t>
            </a:r>
          </a:p>
          <a:p>
            <a:pPr marL="375920" marR="0" indent="-285750">
              <a:lnSpc>
                <a:spcPct val="115000"/>
              </a:lnSpc>
              <a:spcBef>
                <a:spcPts val="0"/>
              </a:spcBef>
              <a:spcAft>
                <a:spcPts val="1000"/>
              </a:spcAft>
              <a:buFont typeface="Wingdings" charset="2"/>
              <a:buChar char="§"/>
            </a:pPr>
            <a:r>
              <a:rPr lang="ar-SA" sz="1800" b="1" dirty="0" smtClean="0">
                <a:effectLst/>
                <a:latin typeface="Calibri"/>
                <a:ea typeface="Calibri"/>
                <a:cs typeface="Calibri Light"/>
              </a:rPr>
              <a:t>ريم </a:t>
            </a:r>
            <a:r>
              <a:rPr lang="ar-SA" sz="1800" b="1" dirty="0" err="1" smtClean="0">
                <a:effectLst/>
                <a:latin typeface="Calibri"/>
                <a:ea typeface="Calibri"/>
                <a:cs typeface="Calibri Light"/>
              </a:rPr>
              <a:t>الشثري</a:t>
            </a:r>
            <a:r>
              <a:rPr lang="ar-SA" sz="1800" b="1" dirty="0" smtClean="0">
                <a:effectLst/>
                <a:latin typeface="Calibri"/>
                <a:ea typeface="Calibri"/>
                <a:cs typeface="Calibri Light"/>
              </a:rPr>
              <a:t> </a:t>
            </a:r>
          </a:p>
          <a:p>
            <a:pPr marL="375920" marR="0" indent="-285750">
              <a:lnSpc>
                <a:spcPct val="115000"/>
              </a:lnSpc>
              <a:spcBef>
                <a:spcPts val="0"/>
              </a:spcBef>
              <a:spcAft>
                <a:spcPts val="1000"/>
              </a:spcAft>
              <a:buFont typeface="Wingdings" charset="2"/>
              <a:buChar char="§"/>
            </a:pPr>
            <a:r>
              <a:rPr lang="ar-SA" b="1" dirty="0" smtClean="0">
                <a:latin typeface="Calibri"/>
                <a:ea typeface="Calibri"/>
                <a:cs typeface="Calibri Light"/>
              </a:rPr>
              <a:t>ابتسام المطيري </a:t>
            </a:r>
          </a:p>
          <a:p>
            <a:pPr marL="375920" marR="0" indent="-285750">
              <a:lnSpc>
                <a:spcPct val="115000"/>
              </a:lnSpc>
              <a:spcBef>
                <a:spcPts val="0"/>
              </a:spcBef>
              <a:spcAft>
                <a:spcPts val="1000"/>
              </a:spcAft>
              <a:buFont typeface="Wingdings" charset="2"/>
              <a:buChar char="§"/>
            </a:pPr>
            <a:r>
              <a:rPr lang="ar-SA" sz="1800" b="1" dirty="0" smtClean="0">
                <a:effectLst/>
                <a:latin typeface="Calibri"/>
                <a:ea typeface="Calibri"/>
                <a:cs typeface="Calibri Light"/>
              </a:rPr>
              <a:t>منيرة </a:t>
            </a:r>
            <a:r>
              <a:rPr lang="ar-SA" sz="1800" b="1" dirty="0" err="1" smtClean="0">
                <a:effectLst/>
                <a:latin typeface="Calibri"/>
                <a:ea typeface="Calibri"/>
                <a:cs typeface="Calibri Light"/>
              </a:rPr>
              <a:t>الضفيان</a:t>
            </a:r>
            <a:endParaRPr lang="en-US" sz="1800" b="1" dirty="0">
              <a:effectLst/>
              <a:latin typeface="Calibri"/>
              <a:ea typeface="Calibri"/>
              <a:cs typeface="Calibri Light"/>
            </a:endParaRPr>
          </a:p>
          <a:p>
            <a:pPr marL="375920" marR="0" indent="-285750" rtl="1">
              <a:lnSpc>
                <a:spcPct val="115000"/>
              </a:lnSpc>
              <a:spcBef>
                <a:spcPts val="0"/>
              </a:spcBef>
              <a:spcAft>
                <a:spcPts val="1000"/>
              </a:spcAft>
              <a:buFont typeface="Wingdings" charset="2"/>
              <a:buChar char="§"/>
            </a:pPr>
            <a:endParaRPr lang="en-US" sz="1800" b="1" dirty="0">
              <a:effectLst/>
              <a:latin typeface="Calibri"/>
              <a:ea typeface="Calibri"/>
              <a:cs typeface="Calibri Light"/>
            </a:endParaRPr>
          </a:p>
          <a:p>
            <a:pPr marL="457200" marR="0" algn="r">
              <a:lnSpc>
                <a:spcPct val="115000"/>
              </a:lnSpc>
              <a:spcBef>
                <a:spcPts val="0"/>
              </a:spcBef>
              <a:spcAft>
                <a:spcPts val="1000"/>
              </a:spcAft>
            </a:pPr>
            <a:r>
              <a:rPr lang="en-US" sz="1000" b="1" dirty="0">
                <a:effectLst/>
                <a:latin typeface="Calibri Light"/>
                <a:ea typeface="Calibri"/>
                <a:cs typeface="Arial"/>
              </a:rPr>
              <a:t> </a:t>
            </a:r>
            <a:endParaRPr lang="en-US" sz="1100" dirty="0">
              <a:effectLst/>
              <a:latin typeface="Calibri"/>
              <a:ea typeface="Calibri"/>
              <a:cs typeface="Arial"/>
            </a:endParaRPr>
          </a:p>
        </p:txBody>
      </p:sp>
      <p:sp>
        <p:nvSpPr>
          <p:cNvPr id="5" name="Rectangle 4"/>
          <p:cNvSpPr/>
          <p:nvPr/>
        </p:nvSpPr>
        <p:spPr>
          <a:xfrm>
            <a:off x="2030186" y="5682295"/>
            <a:ext cx="2962275" cy="1092200"/>
          </a:xfrm>
          <a:prstGeom prst="rect">
            <a:avLst/>
          </a:prstGeom>
          <a:noFill/>
          <a:ln>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marL="0" marR="0" algn="ctr">
              <a:lnSpc>
                <a:spcPct val="115000"/>
              </a:lnSpc>
              <a:spcBef>
                <a:spcPts val="0"/>
              </a:spcBef>
              <a:spcAft>
                <a:spcPts val="1000"/>
              </a:spcAft>
            </a:pPr>
            <a:r>
              <a:rPr lang="en-US" sz="1800" b="1" u="none" strike="noStrike" dirty="0">
                <a:solidFill>
                  <a:srgbClr val="0070C0"/>
                </a:solidFill>
                <a:effectLst/>
                <a:latin typeface="Tahoma"/>
                <a:ea typeface="Calibri"/>
                <a:cs typeface="Tahoma"/>
                <a:hlinkClick r:id="rId2"/>
              </a:rPr>
              <a:t>Editing File</a:t>
            </a:r>
            <a:endParaRPr lang="en-US" sz="1100" dirty="0">
              <a:effectLst/>
              <a:latin typeface="Calibri"/>
              <a:ea typeface="Calibri"/>
              <a:cs typeface="Arial"/>
            </a:endParaRPr>
          </a:p>
          <a:p>
            <a:pPr marL="0" marR="0" algn="ctr">
              <a:lnSpc>
                <a:spcPct val="115000"/>
              </a:lnSpc>
              <a:spcBef>
                <a:spcPts val="0"/>
              </a:spcBef>
              <a:spcAft>
                <a:spcPts val="1000"/>
              </a:spcAft>
            </a:pPr>
            <a:r>
              <a:rPr lang="en-US" sz="1400" b="1" dirty="0">
                <a:solidFill>
                  <a:srgbClr val="0070C0"/>
                </a:solidFill>
                <a:effectLst/>
                <a:latin typeface="Tahoma"/>
                <a:ea typeface="Calibri"/>
                <a:cs typeface="Tahoma"/>
              </a:rPr>
              <a:t>Email: </a:t>
            </a:r>
            <a:r>
              <a:rPr lang="en-US" sz="1400" dirty="0">
                <a:solidFill>
                  <a:srgbClr val="0070C0"/>
                </a:solidFill>
                <a:effectLst/>
                <a:latin typeface="Tahoma"/>
                <a:ea typeface="Calibri"/>
                <a:cs typeface="Tahoma"/>
              </a:rPr>
              <a:t>pathology436@gmail.com</a:t>
            </a:r>
            <a:r>
              <a:rPr lang="en-US" sz="1400" b="1" dirty="0">
                <a:solidFill>
                  <a:srgbClr val="0070C0"/>
                </a:solidFill>
                <a:effectLst/>
                <a:latin typeface="Tahoma"/>
                <a:ea typeface="Calibri"/>
                <a:cs typeface="Tahoma"/>
              </a:rPr>
              <a:t> Twitter: </a:t>
            </a:r>
            <a:r>
              <a:rPr lang="en-US" sz="1400" dirty="0">
                <a:solidFill>
                  <a:srgbClr val="0070C0"/>
                </a:solidFill>
                <a:effectLst/>
                <a:latin typeface="Tahoma"/>
                <a:ea typeface="Calibri"/>
                <a:cs typeface="Tahoma"/>
              </a:rPr>
              <a:t>@pathology436</a:t>
            </a:r>
            <a:endParaRPr lang="en-US" sz="1100" dirty="0">
              <a:effectLst/>
              <a:latin typeface="Calibri"/>
              <a:ea typeface="Calibri"/>
              <a:cs typeface="Arial"/>
            </a:endParaRPr>
          </a:p>
        </p:txBody>
      </p:sp>
      <p:sp>
        <p:nvSpPr>
          <p:cNvPr id="6" name="Text Box 29707"/>
          <p:cNvSpPr txBox="1"/>
          <p:nvPr/>
        </p:nvSpPr>
        <p:spPr>
          <a:xfrm>
            <a:off x="302578" y="8696584"/>
            <a:ext cx="6252845" cy="3759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400" b="1">
                <a:solidFill>
                  <a:srgbClr val="0070C0"/>
                </a:solidFill>
                <a:effectLst/>
                <a:latin typeface="Tahoma"/>
                <a:ea typeface="Calibri"/>
                <a:cs typeface="Tahoma"/>
              </a:rPr>
              <a:t>References: </a:t>
            </a:r>
            <a:r>
              <a:rPr lang="en-US" sz="1400">
                <a:solidFill>
                  <a:srgbClr val="0070C0"/>
                </a:solidFill>
                <a:effectLst/>
                <a:latin typeface="Tahoma"/>
                <a:ea typeface="Calibri"/>
                <a:cs typeface="Tahoma"/>
              </a:rPr>
              <a:t>Doctor’s slides + notes, Robbins basic pathology </a:t>
            </a:r>
            <a:r>
              <a:rPr lang="x-none" sz="1400">
                <a:solidFill>
                  <a:srgbClr val="0070C0"/>
                </a:solidFill>
                <a:effectLst/>
                <a:latin typeface="Tahoma"/>
                <a:ea typeface="Calibri"/>
                <a:cs typeface="Tahoma"/>
              </a:rPr>
              <a:t>10</a:t>
            </a:r>
            <a:r>
              <a:rPr lang="en-US" sz="1400" baseline="30000">
                <a:solidFill>
                  <a:srgbClr val="0070C0"/>
                </a:solidFill>
                <a:effectLst/>
                <a:latin typeface="Tahoma"/>
                <a:ea typeface="Calibri"/>
                <a:cs typeface="Tahoma"/>
              </a:rPr>
              <a:t>th </a:t>
            </a:r>
            <a:r>
              <a:rPr lang="en-US" sz="1400">
                <a:solidFill>
                  <a:srgbClr val="0070C0"/>
                </a:solidFill>
                <a:effectLst/>
                <a:latin typeface="Tahoma"/>
                <a:ea typeface="Calibri"/>
                <a:cs typeface="Tahoma"/>
              </a:rPr>
              <a:t>edition.</a:t>
            </a:r>
            <a:endParaRPr lang="en-US" sz="1100">
              <a:effectLst/>
              <a:ea typeface="Calibri"/>
              <a:cs typeface="Arial"/>
            </a:endParaRPr>
          </a:p>
        </p:txBody>
      </p:sp>
      <p:cxnSp>
        <p:nvCxnSpPr>
          <p:cNvPr id="7" name="Straight Connector 6"/>
          <p:cNvCxnSpPr/>
          <p:nvPr/>
        </p:nvCxnSpPr>
        <p:spPr>
          <a:xfrm flipH="1">
            <a:off x="2731453" y="8538469"/>
            <a:ext cx="1600200" cy="0"/>
          </a:xfrm>
          <a:prstGeom prst="line">
            <a:avLst/>
          </a:prstGeom>
          <a:noFill/>
          <a:ln w="3175" cap="flat" cmpd="sng" algn="ctr">
            <a:solidFill>
              <a:schemeClr val="tx1">
                <a:lumMod val="50000"/>
                <a:lumOff val="50000"/>
              </a:schemeClr>
            </a:solidFill>
            <a:prstDash val="solid"/>
            <a:headEnd type="none"/>
            <a:tailEnd type="none"/>
          </a:ln>
          <a:effectLst/>
        </p:spPr>
      </p:cxnSp>
      <p:pic>
        <p:nvPicPr>
          <p:cNvPr id="8" name="Picture 7"/>
          <p:cNvPicPr/>
          <p:nvPr/>
        </p:nvPicPr>
        <p:blipFill rotWithShape="1">
          <a:blip r:embed="rId3">
            <a:extLst>
              <a:ext uri="{BEBA8EAE-BF5A-486C-A8C5-ECC9F3942E4B}">
                <a14:imgProps xmlns:a14="http://schemas.microsoft.com/office/drawing/2010/main">
                  <a14:imgLayer r:embed="rId4">
                    <a14:imgEffect>
                      <a14:backgroundRemoval t="0" b="63462" l="20349" r="77907"/>
                    </a14:imgEffect>
                  </a14:imgLayer>
                </a14:imgProps>
              </a:ext>
              <a:ext uri="{28A0092B-C50C-407E-A947-70E740481C1C}">
                <a14:useLocalDpi xmlns:a14="http://schemas.microsoft.com/office/drawing/2010/main" val="0"/>
              </a:ext>
            </a:extLst>
          </a:blip>
          <a:srcRect l="20834" r="25085" b="30602"/>
          <a:stretch/>
        </p:blipFill>
        <p:spPr bwMode="auto">
          <a:xfrm>
            <a:off x="2969259" y="6741736"/>
            <a:ext cx="1122680" cy="1094105"/>
          </a:xfrm>
          <a:prstGeom prst="rect">
            <a:avLst/>
          </a:prstGeom>
          <a:noFill/>
          <a:ln>
            <a:noFill/>
          </a:ln>
          <a:effectLst>
            <a:outerShdw blurRad="38100" sx="1000" sy="1000" algn="ctr" rotWithShape="0">
              <a:srgbClr val="000000"/>
            </a:outerShdw>
          </a:effectLst>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27932591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80135115"/>
              </p:ext>
            </p:extLst>
          </p:nvPr>
        </p:nvGraphicFramePr>
        <p:xfrm>
          <a:off x="290943" y="401782"/>
          <a:ext cx="6400801" cy="8535162"/>
        </p:xfrm>
        <a:graphic>
          <a:graphicData uri="http://schemas.openxmlformats.org/drawingml/2006/table">
            <a:tbl>
              <a:tblPr firstRow="1" firstCol="1" bandRow="1">
                <a:tableStyleId>{C4B1156A-380E-4F78-BDF5-A606A8083BF9}</a:tableStyleId>
              </a:tblPr>
              <a:tblGrid>
                <a:gridCol w="2449653">
                  <a:extLst>
                    <a:ext uri="{9D8B030D-6E8A-4147-A177-3AD203B41FA5}">
                      <a16:colId xmlns:a16="http://schemas.microsoft.com/office/drawing/2014/main" val="20000"/>
                    </a:ext>
                  </a:extLst>
                </a:gridCol>
                <a:gridCol w="3951148">
                  <a:extLst>
                    <a:ext uri="{9D8B030D-6E8A-4147-A177-3AD203B41FA5}">
                      <a16:colId xmlns:a16="http://schemas.microsoft.com/office/drawing/2014/main" val="20001"/>
                    </a:ext>
                  </a:extLst>
                </a:gridCol>
              </a:tblGrid>
              <a:tr h="417228">
                <a:tc>
                  <a:txBody>
                    <a:bodyPr/>
                    <a:lstStyle/>
                    <a:p>
                      <a:pPr marL="0" marR="0" algn="ctr">
                        <a:lnSpc>
                          <a:spcPct val="115000"/>
                        </a:lnSpc>
                        <a:spcBef>
                          <a:spcPts val="0"/>
                        </a:spcBef>
                        <a:spcAft>
                          <a:spcPts val="0"/>
                        </a:spcAft>
                      </a:pPr>
                      <a:endParaRPr lang="en-US" sz="1400" dirty="0" smtClean="0">
                        <a:effectLst/>
                        <a:latin typeface="Tahoma" charset="0"/>
                        <a:ea typeface="Tahoma" charset="0"/>
                        <a:cs typeface="Tahoma" charset="0"/>
                      </a:endParaRPr>
                    </a:p>
                    <a:p>
                      <a:pPr marL="0" marR="0" algn="ctr">
                        <a:lnSpc>
                          <a:spcPct val="115000"/>
                        </a:lnSpc>
                        <a:spcBef>
                          <a:spcPts val="0"/>
                        </a:spcBef>
                        <a:spcAft>
                          <a:spcPts val="0"/>
                        </a:spcAft>
                      </a:pPr>
                      <a:r>
                        <a:rPr lang="en-US" sz="1400" dirty="0" smtClean="0">
                          <a:effectLst/>
                          <a:latin typeface="Tahoma" charset="0"/>
                          <a:ea typeface="Tahoma" charset="0"/>
                          <a:cs typeface="Tahoma" charset="0"/>
                        </a:rPr>
                        <a:t>Age</a:t>
                      </a:r>
                      <a:endParaRPr lang="en-US" sz="1400" dirty="0">
                        <a:effectLst/>
                        <a:latin typeface="Tahoma" charset="0"/>
                        <a:ea typeface="Tahoma" charset="0"/>
                        <a:cs typeface="Tahoma" charset="0"/>
                      </a:endParaRPr>
                    </a:p>
                  </a:txBody>
                  <a:tcPr marL="40431" marR="40431" marT="0" marB="0"/>
                </a:tc>
                <a:tc>
                  <a:txBody>
                    <a:bodyPr/>
                    <a:lstStyle/>
                    <a:p>
                      <a:pPr marL="0" marR="0">
                        <a:lnSpc>
                          <a:spcPct val="115000"/>
                        </a:lnSpc>
                        <a:spcBef>
                          <a:spcPts val="0"/>
                        </a:spcBef>
                        <a:spcAft>
                          <a:spcPts val="0"/>
                        </a:spcAft>
                      </a:pPr>
                      <a:r>
                        <a:rPr lang="en-US" sz="1300" b="0" dirty="0">
                          <a:effectLst/>
                          <a:latin typeface="Tahoma" charset="0"/>
                          <a:ea typeface="Tahoma" charset="0"/>
                          <a:cs typeface="Tahoma" charset="0"/>
                        </a:rPr>
                        <a:t>Increased incidence in older women Majority </a:t>
                      </a:r>
                      <a:r>
                        <a:rPr lang="en-US" sz="1300" b="0" dirty="0">
                          <a:solidFill>
                            <a:srgbClr val="C00000"/>
                          </a:solidFill>
                          <a:effectLst/>
                          <a:latin typeface="Tahoma" charset="0"/>
                          <a:ea typeface="Tahoma" charset="0"/>
                          <a:cs typeface="Tahoma" charset="0"/>
                        </a:rPr>
                        <a:t>&gt;50</a:t>
                      </a:r>
                      <a:r>
                        <a:rPr lang="en-US" sz="1300" b="0" dirty="0">
                          <a:effectLst/>
                          <a:latin typeface="Tahoma" charset="0"/>
                          <a:ea typeface="Tahoma" charset="0"/>
                          <a:cs typeface="Tahoma" charset="0"/>
                        </a:rPr>
                        <a:t> years of age. </a:t>
                      </a:r>
                      <a:r>
                        <a:rPr lang="en-US" sz="1300" b="0" dirty="0">
                          <a:solidFill>
                            <a:srgbClr val="C00000"/>
                          </a:solidFill>
                          <a:effectLst/>
                          <a:latin typeface="Tahoma" charset="0"/>
                          <a:ea typeface="Tahoma" charset="0"/>
                          <a:cs typeface="Tahoma" charset="0"/>
                        </a:rPr>
                        <a:t>Rare before 25 years except in familial forms.</a:t>
                      </a:r>
                    </a:p>
                  </a:txBody>
                  <a:tcPr marL="40431" marR="40431" marT="0" marB="0"/>
                </a:tc>
                <a:extLst>
                  <a:ext uri="{0D108BD9-81ED-4DB2-BD59-A6C34878D82A}">
                    <a16:rowId xmlns:a16="http://schemas.microsoft.com/office/drawing/2014/main" val="10000"/>
                  </a:ext>
                </a:extLst>
              </a:tr>
              <a:tr h="2225220">
                <a:tc>
                  <a:txBody>
                    <a:bodyPr/>
                    <a:lstStyle/>
                    <a:p>
                      <a:pPr marL="0" marR="0" algn="ctr">
                        <a:lnSpc>
                          <a:spcPct val="115000"/>
                        </a:lnSpc>
                        <a:spcBef>
                          <a:spcPts val="0"/>
                        </a:spcBef>
                        <a:spcAft>
                          <a:spcPts val="0"/>
                        </a:spcAft>
                      </a:pPr>
                      <a:endParaRPr lang="en-US" sz="1200" dirty="0" smtClean="0">
                        <a:effectLst/>
                        <a:latin typeface="Tahoma" charset="0"/>
                        <a:ea typeface="Tahoma" charset="0"/>
                        <a:cs typeface="Tahoma" charset="0"/>
                      </a:endParaRPr>
                    </a:p>
                    <a:p>
                      <a:pPr marL="0" marR="0" algn="ctr">
                        <a:lnSpc>
                          <a:spcPct val="115000"/>
                        </a:lnSpc>
                        <a:spcBef>
                          <a:spcPts val="0"/>
                        </a:spcBef>
                        <a:spcAft>
                          <a:spcPts val="0"/>
                        </a:spcAft>
                      </a:pPr>
                      <a:endParaRPr lang="en-US" sz="1200" dirty="0" smtClean="0">
                        <a:effectLst/>
                        <a:latin typeface="Tahoma" charset="0"/>
                        <a:ea typeface="Tahoma" charset="0"/>
                        <a:cs typeface="Tahoma" charset="0"/>
                      </a:endParaRPr>
                    </a:p>
                    <a:p>
                      <a:pPr marL="0" marR="0" algn="ctr">
                        <a:lnSpc>
                          <a:spcPct val="115000"/>
                        </a:lnSpc>
                        <a:spcBef>
                          <a:spcPts val="0"/>
                        </a:spcBef>
                        <a:spcAft>
                          <a:spcPts val="0"/>
                        </a:spcAft>
                      </a:pPr>
                      <a:endParaRPr lang="en-US" sz="1200" dirty="0" smtClean="0">
                        <a:effectLst/>
                        <a:latin typeface="Tahoma" charset="0"/>
                        <a:ea typeface="Tahoma" charset="0"/>
                        <a:cs typeface="Tahoma" charset="0"/>
                      </a:endParaRPr>
                    </a:p>
                    <a:p>
                      <a:pPr marL="0" marR="0" algn="ctr">
                        <a:lnSpc>
                          <a:spcPct val="115000"/>
                        </a:lnSpc>
                        <a:spcBef>
                          <a:spcPts val="0"/>
                        </a:spcBef>
                        <a:spcAft>
                          <a:spcPts val="0"/>
                        </a:spcAft>
                      </a:pPr>
                      <a:endParaRPr lang="en-US" sz="1200" dirty="0" smtClean="0">
                        <a:effectLst/>
                        <a:latin typeface="Tahoma" charset="0"/>
                        <a:ea typeface="Tahoma" charset="0"/>
                        <a:cs typeface="Tahoma" charset="0"/>
                      </a:endParaRPr>
                    </a:p>
                    <a:p>
                      <a:pPr marL="0" marR="0" algn="ctr">
                        <a:lnSpc>
                          <a:spcPct val="115000"/>
                        </a:lnSpc>
                        <a:spcBef>
                          <a:spcPts val="0"/>
                        </a:spcBef>
                        <a:spcAft>
                          <a:spcPts val="0"/>
                        </a:spcAft>
                      </a:pPr>
                      <a:endParaRPr lang="en-US" sz="1200" dirty="0" smtClean="0">
                        <a:effectLst/>
                        <a:latin typeface="Tahoma" charset="0"/>
                        <a:ea typeface="Tahoma" charset="0"/>
                        <a:cs typeface="Tahoma" charset="0"/>
                      </a:endParaRPr>
                    </a:p>
                    <a:p>
                      <a:pPr marL="0" marR="0" algn="ctr">
                        <a:lnSpc>
                          <a:spcPct val="115000"/>
                        </a:lnSpc>
                        <a:spcBef>
                          <a:spcPts val="0"/>
                        </a:spcBef>
                        <a:spcAft>
                          <a:spcPts val="0"/>
                        </a:spcAft>
                      </a:pPr>
                      <a:endParaRPr lang="en-US" sz="1200" dirty="0" smtClean="0">
                        <a:effectLst/>
                        <a:latin typeface="Tahoma" charset="0"/>
                        <a:ea typeface="Tahoma" charset="0"/>
                        <a:cs typeface="Tahoma" charset="0"/>
                      </a:endParaRPr>
                    </a:p>
                    <a:p>
                      <a:pPr marL="0" marR="0" algn="ctr">
                        <a:lnSpc>
                          <a:spcPct val="115000"/>
                        </a:lnSpc>
                        <a:spcBef>
                          <a:spcPts val="0"/>
                        </a:spcBef>
                        <a:spcAft>
                          <a:spcPts val="0"/>
                        </a:spcAft>
                      </a:pPr>
                      <a:endParaRPr lang="en-US" sz="1200" dirty="0" smtClean="0">
                        <a:effectLst/>
                        <a:latin typeface="Tahoma" charset="0"/>
                        <a:ea typeface="Tahoma" charset="0"/>
                        <a:cs typeface="Tahoma" charset="0"/>
                      </a:endParaRPr>
                    </a:p>
                    <a:p>
                      <a:pPr marL="0" marR="0" algn="ctr">
                        <a:lnSpc>
                          <a:spcPct val="115000"/>
                        </a:lnSpc>
                        <a:spcBef>
                          <a:spcPts val="0"/>
                        </a:spcBef>
                        <a:spcAft>
                          <a:spcPts val="0"/>
                        </a:spcAft>
                      </a:pPr>
                      <a:endParaRPr lang="en-US" sz="1200" dirty="0" smtClean="0">
                        <a:effectLst/>
                        <a:latin typeface="Tahoma" charset="0"/>
                        <a:ea typeface="Tahoma" charset="0"/>
                        <a:cs typeface="Tahoma" charset="0"/>
                      </a:endParaRPr>
                    </a:p>
                    <a:p>
                      <a:pPr marL="0" marR="0" algn="ctr">
                        <a:lnSpc>
                          <a:spcPct val="115000"/>
                        </a:lnSpc>
                        <a:spcBef>
                          <a:spcPts val="0"/>
                        </a:spcBef>
                        <a:spcAft>
                          <a:spcPts val="0"/>
                        </a:spcAft>
                      </a:pPr>
                      <a:r>
                        <a:rPr lang="en-US" sz="1200" dirty="0" smtClean="0">
                          <a:effectLst/>
                          <a:latin typeface="Tahoma" charset="0"/>
                          <a:ea typeface="Tahoma" charset="0"/>
                          <a:cs typeface="Tahoma" charset="0"/>
                        </a:rPr>
                        <a:t>Estrogen </a:t>
                      </a:r>
                      <a:r>
                        <a:rPr lang="en-US" sz="1200" dirty="0">
                          <a:effectLst/>
                          <a:latin typeface="Tahoma" charset="0"/>
                          <a:ea typeface="Tahoma" charset="0"/>
                          <a:cs typeface="Tahoma" charset="0"/>
                        </a:rPr>
                        <a:t>Exposure</a:t>
                      </a:r>
                    </a:p>
                  </a:txBody>
                  <a:tcPr marL="40431" marR="40431" marT="0" marB="0"/>
                </a:tc>
                <a:tc>
                  <a:txBody>
                    <a:bodyPr/>
                    <a:lstStyle/>
                    <a:p>
                      <a:pPr marL="0" marR="0">
                        <a:lnSpc>
                          <a:spcPct val="115000"/>
                        </a:lnSpc>
                        <a:spcBef>
                          <a:spcPts val="0"/>
                        </a:spcBef>
                        <a:spcAft>
                          <a:spcPts val="0"/>
                        </a:spcAft>
                      </a:pPr>
                      <a:r>
                        <a:rPr lang="en-US" sz="1300" dirty="0">
                          <a:effectLst/>
                          <a:latin typeface="Tahoma" charset="0"/>
                          <a:ea typeface="Tahoma" charset="0"/>
                          <a:cs typeface="Tahoma" charset="0"/>
                        </a:rPr>
                        <a:t>Factors associated with exposure to increased levels of estrogen have been shown to increase a woman’s risk for breast cancer.</a:t>
                      </a:r>
                    </a:p>
                    <a:p>
                      <a:pPr marL="0" marR="0">
                        <a:lnSpc>
                          <a:spcPct val="115000"/>
                        </a:lnSpc>
                        <a:spcBef>
                          <a:spcPts val="0"/>
                        </a:spcBef>
                        <a:spcAft>
                          <a:spcPts val="0"/>
                        </a:spcAft>
                      </a:pPr>
                      <a:r>
                        <a:rPr lang="en-US" sz="1300" dirty="0">
                          <a:effectLst/>
                          <a:latin typeface="Tahoma" charset="0"/>
                          <a:ea typeface="Tahoma" charset="0"/>
                          <a:cs typeface="Tahoma" charset="0"/>
                        </a:rPr>
                        <a:t>These factors include:</a:t>
                      </a:r>
                    </a:p>
                    <a:p>
                      <a:pPr marL="0" marR="0">
                        <a:lnSpc>
                          <a:spcPct val="115000"/>
                        </a:lnSpc>
                        <a:spcBef>
                          <a:spcPts val="0"/>
                        </a:spcBef>
                        <a:spcAft>
                          <a:spcPts val="0"/>
                        </a:spcAft>
                      </a:pPr>
                      <a:r>
                        <a:rPr lang="en-US" sz="1300" dirty="0">
                          <a:effectLst/>
                          <a:latin typeface="Tahoma" charset="0"/>
                          <a:ea typeface="Tahoma" charset="0"/>
                          <a:cs typeface="Tahoma" charset="0"/>
                        </a:rPr>
                        <a:t>● Early age at menarche: the younger the age at menarche, the higher her </a:t>
                      </a:r>
                      <a:r>
                        <a:rPr lang="en-US" sz="1300" dirty="0" smtClean="0">
                          <a:effectLst/>
                          <a:latin typeface="Tahoma" charset="0"/>
                          <a:ea typeface="Tahoma" charset="0"/>
                          <a:cs typeface="Tahoma" charset="0"/>
                        </a:rPr>
                        <a:t>risk of </a:t>
                      </a:r>
                      <a:r>
                        <a:rPr lang="en-US" sz="1300" dirty="0">
                          <a:effectLst/>
                          <a:latin typeface="Tahoma" charset="0"/>
                          <a:ea typeface="Tahoma" charset="0"/>
                          <a:cs typeface="Tahoma" charset="0"/>
                        </a:rPr>
                        <a:t>breast </a:t>
                      </a:r>
                      <a:r>
                        <a:rPr lang="en-US" sz="1300" dirty="0" smtClean="0">
                          <a:effectLst/>
                          <a:latin typeface="Tahoma" charset="0"/>
                          <a:ea typeface="Tahoma" charset="0"/>
                          <a:cs typeface="Tahoma" charset="0"/>
                        </a:rPr>
                        <a:t>cancer.</a:t>
                      </a:r>
                      <a:r>
                        <a:rPr lang="en-US" sz="1300" baseline="0" dirty="0" smtClean="0">
                          <a:effectLst/>
                          <a:latin typeface="Tahoma" charset="0"/>
                          <a:ea typeface="Tahoma" charset="0"/>
                          <a:cs typeface="Tahoma" charset="0"/>
                        </a:rPr>
                        <a:t> </a:t>
                      </a:r>
                      <a:r>
                        <a:rPr lang="en-US" sz="1000" baseline="0" dirty="0" smtClean="0">
                          <a:solidFill>
                            <a:srgbClr val="759239"/>
                          </a:solidFill>
                          <a:effectLst/>
                          <a:latin typeface="Tahoma" charset="0"/>
                          <a:ea typeface="Tahoma" charset="0"/>
                          <a:cs typeface="Tahoma" charset="0"/>
                        </a:rPr>
                        <a:t>Because she will be exposed to estrogen at an early stage . </a:t>
                      </a:r>
                      <a:endParaRPr lang="en-US" sz="1300" dirty="0">
                        <a:effectLst/>
                        <a:latin typeface="Tahoma" charset="0"/>
                        <a:ea typeface="Tahoma" charset="0"/>
                        <a:cs typeface="Tahoma" charset="0"/>
                      </a:endParaRPr>
                    </a:p>
                    <a:p>
                      <a:pPr marL="0" marR="0">
                        <a:lnSpc>
                          <a:spcPct val="115000"/>
                        </a:lnSpc>
                        <a:spcBef>
                          <a:spcPts val="0"/>
                        </a:spcBef>
                        <a:spcAft>
                          <a:spcPts val="0"/>
                        </a:spcAft>
                      </a:pPr>
                      <a:r>
                        <a:rPr lang="en-US" sz="1300" dirty="0">
                          <a:effectLst/>
                          <a:latin typeface="Tahoma" charset="0"/>
                          <a:ea typeface="Tahoma" charset="0"/>
                          <a:cs typeface="Tahoma" charset="0"/>
                        </a:rPr>
                        <a:t>● Late age at menopause</a:t>
                      </a:r>
                    </a:p>
                    <a:p>
                      <a:pPr marL="0" marR="0">
                        <a:lnSpc>
                          <a:spcPct val="115000"/>
                        </a:lnSpc>
                        <a:spcBef>
                          <a:spcPts val="0"/>
                        </a:spcBef>
                        <a:spcAft>
                          <a:spcPts val="0"/>
                        </a:spcAft>
                      </a:pPr>
                      <a:r>
                        <a:rPr lang="en-US" sz="1300" dirty="0">
                          <a:effectLst/>
                          <a:latin typeface="Tahoma" charset="0"/>
                          <a:ea typeface="Tahoma" charset="0"/>
                          <a:cs typeface="Tahoma" charset="0"/>
                        </a:rPr>
                        <a:t>● </a:t>
                      </a:r>
                      <a:r>
                        <a:rPr lang="en-US" sz="1300" dirty="0" err="1">
                          <a:effectLst/>
                          <a:latin typeface="Tahoma" charset="0"/>
                          <a:ea typeface="Tahoma" charset="0"/>
                          <a:cs typeface="Tahoma" charset="0"/>
                        </a:rPr>
                        <a:t>Nulliparity</a:t>
                      </a:r>
                      <a:r>
                        <a:rPr lang="en-US" sz="1300" dirty="0">
                          <a:effectLst/>
                          <a:latin typeface="Tahoma" charset="0"/>
                          <a:ea typeface="Tahoma" charset="0"/>
                          <a:cs typeface="Tahoma" charset="0"/>
                        </a:rPr>
                        <a:t> (no break 9 months from </a:t>
                      </a:r>
                      <a:r>
                        <a:rPr lang="en-US" sz="1300" dirty="0" smtClean="0">
                          <a:effectLst/>
                          <a:latin typeface="Tahoma" charset="0"/>
                          <a:ea typeface="Tahoma" charset="0"/>
                          <a:cs typeface="Tahoma" charset="0"/>
                        </a:rPr>
                        <a:t>estrogen)</a:t>
                      </a:r>
                      <a:r>
                        <a:rPr lang="en-US" sz="1000" dirty="0" smtClean="0">
                          <a:solidFill>
                            <a:srgbClr val="759239"/>
                          </a:solidFill>
                          <a:effectLst/>
                          <a:latin typeface="Tahoma" charset="0"/>
                          <a:ea typeface="Tahoma" charset="0"/>
                          <a:cs typeface="Tahoma" charset="0"/>
                        </a:rPr>
                        <a:t>because</a:t>
                      </a:r>
                      <a:r>
                        <a:rPr lang="en-US" sz="1000" baseline="0" dirty="0" smtClean="0">
                          <a:solidFill>
                            <a:srgbClr val="759239"/>
                          </a:solidFill>
                          <a:effectLst/>
                          <a:latin typeface="Tahoma" charset="0"/>
                          <a:ea typeface="Tahoma" charset="0"/>
                          <a:cs typeface="Tahoma" charset="0"/>
                        </a:rPr>
                        <a:t> women who gets pregnant, </a:t>
                      </a:r>
                      <a:r>
                        <a:rPr lang="en-US" sz="1000" baseline="0" dirty="0" err="1" smtClean="0">
                          <a:solidFill>
                            <a:srgbClr val="759239"/>
                          </a:solidFill>
                          <a:effectLst/>
                          <a:latin typeface="Tahoma" charset="0"/>
                          <a:ea typeface="Tahoma" charset="0"/>
                          <a:cs typeface="Tahoma" charset="0"/>
                        </a:rPr>
                        <a:t>progesteron</a:t>
                      </a:r>
                      <a:r>
                        <a:rPr lang="en-US" sz="1000" baseline="0" dirty="0" smtClean="0">
                          <a:solidFill>
                            <a:srgbClr val="759239"/>
                          </a:solidFill>
                          <a:effectLst/>
                          <a:latin typeface="Tahoma" charset="0"/>
                          <a:ea typeface="Tahoma" charset="0"/>
                          <a:cs typeface="Tahoma" charset="0"/>
                        </a:rPr>
                        <a:t> dominate and decrease estrogen so they are less exposed to estrogen , in contrary to Nulliparous women. </a:t>
                      </a:r>
                      <a:endParaRPr lang="en-US" sz="1300" dirty="0">
                        <a:effectLst/>
                        <a:latin typeface="Tahoma" charset="0"/>
                        <a:ea typeface="Tahoma" charset="0"/>
                        <a:cs typeface="Tahoma" charset="0"/>
                      </a:endParaRPr>
                    </a:p>
                    <a:p>
                      <a:pPr marL="0" marR="0" indent="0" algn="l" defTabSz="457200" rtl="0" eaLnBrk="1" fontAlgn="auto" latinLnBrk="0" hangingPunct="1">
                        <a:lnSpc>
                          <a:spcPct val="115000"/>
                        </a:lnSpc>
                        <a:spcBef>
                          <a:spcPts val="0"/>
                        </a:spcBef>
                        <a:spcAft>
                          <a:spcPts val="0"/>
                        </a:spcAft>
                        <a:buClrTx/>
                        <a:buSzTx/>
                        <a:buFontTx/>
                        <a:buNone/>
                        <a:tabLst/>
                        <a:defRPr/>
                      </a:pPr>
                      <a:r>
                        <a:rPr lang="en-US" sz="1300" dirty="0">
                          <a:effectLst/>
                          <a:latin typeface="Tahoma" charset="0"/>
                          <a:ea typeface="Tahoma" charset="0"/>
                          <a:cs typeface="Tahoma" charset="0"/>
                        </a:rPr>
                        <a:t>● Late age at first child-birth: e.g. A woman who has her first birth after </a:t>
                      </a:r>
                      <a:r>
                        <a:rPr lang="en-US" sz="1300" dirty="0" smtClean="0">
                          <a:effectLst/>
                          <a:latin typeface="Tahoma" charset="0"/>
                          <a:ea typeface="Tahoma" charset="0"/>
                          <a:cs typeface="Tahoma" charset="0"/>
                        </a:rPr>
                        <a:t>30</a:t>
                      </a:r>
                      <a:r>
                        <a:rPr lang="en-US" sz="1000" baseline="0" dirty="0" smtClean="0">
                          <a:solidFill>
                            <a:srgbClr val="759239"/>
                          </a:solidFill>
                          <a:effectLst/>
                          <a:latin typeface="Tahoma" charset="0"/>
                          <a:ea typeface="Tahoma" charset="0"/>
                          <a:cs typeface="Tahoma" charset="0"/>
                        </a:rPr>
                        <a:t> </a:t>
                      </a:r>
                      <a:r>
                        <a:rPr lang="en-US" sz="1300" dirty="0" smtClean="0">
                          <a:effectLst/>
                          <a:latin typeface="Tahoma" charset="0"/>
                          <a:ea typeface="Tahoma" charset="0"/>
                          <a:cs typeface="Tahoma" charset="0"/>
                        </a:rPr>
                        <a:t>years </a:t>
                      </a:r>
                      <a:r>
                        <a:rPr lang="en-US" sz="1300" dirty="0">
                          <a:effectLst/>
                          <a:latin typeface="Tahoma" charset="0"/>
                          <a:ea typeface="Tahoma" charset="0"/>
                          <a:cs typeface="Tahoma" charset="0"/>
                        </a:rPr>
                        <a:t>has an increased risk. The earlier a woman has her first birth, the </a:t>
                      </a:r>
                      <a:r>
                        <a:rPr lang="en-US" sz="1300" dirty="0" smtClean="0">
                          <a:effectLst/>
                          <a:latin typeface="Tahoma" charset="0"/>
                          <a:ea typeface="Tahoma" charset="0"/>
                          <a:cs typeface="Tahoma" charset="0"/>
                        </a:rPr>
                        <a:t>lower</a:t>
                      </a:r>
                      <a:r>
                        <a:rPr lang="en-US" sz="1300" baseline="0" dirty="0" smtClean="0">
                          <a:effectLst/>
                          <a:latin typeface="Tahoma" charset="0"/>
                          <a:ea typeface="Tahoma" charset="0"/>
                          <a:cs typeface="Tahoma" charset="0"/>
                        </a:rPr>
                        <a:t> </a:t>
                      </a:r>
                      <a:r>
                        <a:rPr lang="en-US" sz="1300" dirty="0" smtClean="0">
                          <a:effectLst/>
                          <a:latin typeface="Tahoma" charset="0"/>
                          <a:ea typeface="Tahoma" charset="0"/>
                          <a:cs typeface="Tahoma" charset="0"/>
                        </a:rPr>
                        <a:t>her </a:t>
                      </a:r>
                      <a:r>
                        <a:rPr lang="en-US" sz="1300" dirty="0">
                          <a:effectLst/>
                          <a:latin typeface="Tahoma" charset="0"/>
                          <a:ea typeface="Tahoma" charset="0"/>
                          <a:cs typeface="Tahoma" charset="0"/>
                        </a:rPr>
                        <a:t>lifetime risk for breast cancer</a:t>
                      </a:r>
                      <a:r>
                        <a:rPr lang="en-US" sz="1300" dirty="0" smtClean="0">
                          <a:effectLst/>
                          <a:latin typeface="Tahoma" charset="0"/>
                          <a:ea typeface="Tahoma" charset="0"/>
                          <a:cs typeface="Tahoma" charset="0"/>
                        </a:rPr>
                        <a:t>.</a:t>
                      </a:r>
                      <a:r>
                        <a:rPr lang="en-US" sz="1400" baseline="0" dirty="0" smtClean="0">
                          <a:solidFill>
                            <a:srgbClr val="759239"/>
                          </a:solidFill>
                          <a:effectLst/>
                          <a:latin typeface="Tahoma" charset="0"/>
                          <a:ea typeface="Tahoma" charset="0"/>
                          <a:cs typeface="Tahoma" charset="0"/>
                        </a:rPr>
                        <a:t> </a:t>
                      </a:r>
                      <a:r>
                        <a:rPr lang="en-US" sz="1000" baseline="0" dirty="0" smtClean="0">
                          <a:solidFill>
                            <a:srgbClr val="759239"/>
                          </a:solidFill>
                          <a:effectLst/>
                          <a:latin typeface="Tahoma" charset="0"/>
                          <a:ea typeface="Tahoma" charset="0"/>
                          <a:cs typeface="Tahoma" charset="0"/>
                        </a:rPr>
                        <a:t>the earlier is better , because age is a risk factor too </a:t>
                      </a:r>
                      <a:r>
                        <a:rPr lang="en-US" sz="1400" baseline="0" dirty="0" smtClean="0">
                          <a:solidFill>
                            <a:srgbClr val="759239"/>
                          </a:solidFill>
                          <a:effectLst/>
                          <a:latin typeface="Tahoma" charset="0"/>
                          <a:ea typeface="Tahoma" charset="0"/>
                          <a:cs typeface="Tahoma" charset="0"/>
                        </a:rPr>
                        <a:t>! </a:t>
                      </a:r>
                      <a:endParaRPr lang="en-US" sz="2400" dirty="0" smtClean="0">
                        <a:effectLst/>
                        <a:latin typeface="Tahoma" charset="0"/>
                        <a:ea typeface="Tahoma" charset="0"/>
                        <a:cs typeface="Tahoma" charset="0"/>
                      </a:endParaRPr>
                    </a:p>
                    <a:p>
                      <a:pPr marL="0" marR="0">
                        <a:lnSpc>
                          <a:spcPct val="115000"/>
                        </a:lnSpc>
                        <a:spcBef>
                          <a:spcPts val="0"/>
                        </a:spcBef>
                        <a:spcAft>
                          <a:spcPts val="0"/>
                        </a:spcAft>
                      </a:pPr>
                      <a:r>
                        <a:rPr lang="en-US" sz="1300" dirty="0" smtClean="0">
                          <a:effectLst/>
                          <a:latin typeface="Tahoma" charset="0"/>
                          <a:ea typeface="Tahoma" charset="0"/>
                          <a:cs typeface="Tahoma" charset="0"/>
                        </a:rPr>
                        <a:t> ● Also </a:t>
                      </a:r>
                      <a:r>
                        <a:rPr lang="en-US" sz="1300" dirty="0">
                          <a:effectLst/>
                          <a:latin typeface="Tahoma" charset="0"/>
                          <a:ea typeface="Tahoma" charset="0"/>
                          <a:cs typeface="Tahoma" charset="0"/>
                        </a:rPr>
                        <a:t>postmenopausal hormone replacement slightly increases the </a:t>
                      </a:r>
                      <a:r>
                        <a:rPr lang="en-US" sz="1300" dirty="0" smtClean="0">
                          <a:effectLst/>
                          <a:latin typeface="Tahoma" charset="0"/>
                          <a:ea typeface="Tahoma" charset="0"/>
                          <a:cs typeface="Tahoma" charset="0"/>
                        </a:rPr>
                        <a:t>risk.</a:t>
                      </a:r>
                      <a:endParaRPr lang="en-US" sz="1300" dirty="0">
                        <a:effectLst/>
                        <a:latin typeface="Tahoma" charset="0"/>
                        <a:ea typeface="Tahoma" charset="0"/>
                        <a:cs typeface="Tahoma" charset="0"/>
                      </a:endParaRPr>
                    </a:p>
                  </a:txBody>
                  <a:tcPr marL="40431" marR="40431" marT="0" marB="0"/>
                </a:tc>
                <a:extLst>
                  <a:ext uri="{0D108BD9-81ED-4DB2-BD59-A6C34878D82A}">
                    <a16:rowId xmlns:a16="http://schemas.microsoft.com/office/drawing/2014/main" val="10001"/>
                  </a:ext>
                </a:extLst>
              </a:tr>
              <a:tr h="973534">
                <a:tc>
                  <a:txBody>
                    <a:bodyPr/>
                    <a:lstStyle/>
                    <a:p>
                      <a:pPr marL="0" marR="0" algn="ctr">
                        <a:lnSpc>
                          <a:spcPct val="115000"/>
                        </a:lnSpc>
                        <a:spcBef>
                          <a:spcPts val="0"/>
                        </a:spcBef>
                        <a:spcAft>
                          <a:spcPts val="0"/>
                        </a:spcAft>
                      </a:pPr>
                      <a:endParaRPr lang="en-US" sz="1200" dirty="0" smtClean="0">
                        <a:effectLst/>
                        <a:latin typeface="Tahoma" charset="0"/>
                        <a:ea typeface="Tahoma" charset="0"/>
                        <a:cs typeface="Tahoma" charset="0"/>
                      </a:endParaRPr>
                    </a:p>
                    <a:p>
                      <a:pPr marL="0" marR="0" algn="ctr">
                        <a:lnSpc>
                          <a:spcPct val="115000"/>
                        </a:lnSpc>
                        <a:spcBef>
                          <a:spcPts val="0"/>
                        </a:spcBef>
                        <a:spcAft>
                          <a:spcPts val="0"/>
                        </a:spcAft>
                      </a:pPr>
                      <a:endParaRPr lang="en-US" sz="1200" dirty="0" smtClean="0">
                        <a:effectLst/>
                        <a:latin typeface="Tahoma" charset="0"/>
                        <a:ea typeface="Tahoma" charset="0"/>
                        <a:cs typeface="Tahoma" charset="0"/>
                      </a:endParaRPr>
                    </a:p>
                    <a:p>
                      <a:pPr marL="0" marR="0" algn="ctr">
                        <a:lnSpc>
                          <a:spcPct val="115000"/>
                        </a:lnSpc>
                        <a:spcBef>
                          <a:spcPts val="0"/>
                        </a:spcBef>
                        <a:spcAft>
                          <a:spcPts val="0"/>
                        </a:spcAft>
                      </a:pPr>
                      <a:r>
                        <a:rPr lang="en-US" sz="1200" dirty="0" smtClean="0">
                          <a:effectLst/>
                          <a:latin typeface="Tahoma" charset="0"/>
                          <a:ea typeface="Tahoma" charset="0"/>
                          <a:cs typeface="Tahoma" charset="0"/>
                        </a:rPr>
                        <a:t>First </a:t>
                      </a:r>
                      <a:r>
                        <a:rPr lang="en-US" sz="1200" dirty="0">
                          <a:effectLst/>
                          <a:latin typeface="Tahoma" charset="0"/>
                          <a:ea typeface="Tahoma" charset="0"/>
                          <a:cs typeface="Tahoma" charset="0"/>
                        </a:rPr>
                        <a:t>Degree relative with Breast </a:t>
                      </a:r>
                      <a:r>
                        <a:rPr lang="en-US" sz="1200" dirty="0" smtClean="0">
                          <a:effectLst/>
                          <a:latin typeface="Tahoma" charset="0"/>
                          <a:ea typeface="Tahoma" charset="0"/>
                          <a:cs typeface="Tahoma" charset="0"/>
                        </a:rPr>
                        <a:t>Cancer</a:t>
                      </a:r>
                    </a:p>
                    <a:p>
                      <a:pPr marL="0" marR="0" algn="ctr">
                        <a:lnSpc>
                          <a:spcPct val="115000"/>
                        </a:lnSpc>
                        <a:spcBef>
                          <a:spcPts val="0"/>
                        </a:spcBef>
                        <a:spcAft>
                          <a:spcPts val="0"/>
                        </a:spcAft>
                      </a:pPr>
                      <a:r>
                        <a:rPr lang="en-US" sz="1000" b="0" dirty="0" smtClean="0">
                          <a:solidFill>
                            <a:srgbClr val="759239"/>
                          </a:solidFill>
                          <a:effectLst/>
                          <a:latin typeface="Tahoma" charset="0"/>
                          <a:ea typeface="Tahoma" charset="0"/>
                          <a:cs typeface="Tahoma" charset="0"/>
                        </a:rPr>
                        <a:t>Personal</a:t>
                      </a:r>
                      <a:r>
                        <a:rPr lang="en-US" sz="1000" b="0" baseline="0" dirty="0" smtClean="0">
                          <a:solidFill>
                            <a:srgbClr val="759239"/>
                          </a:solidFill>
                          <a:effectLst/>
                          <a:latin typeface="Tahoma" charset="0"/>
                          <a:ea typeface="Tahoma" charset="0"/>
                          <a:cs typeface="Tahoma" charset="0"/>
                        </a:rPr>
                        <a:t> history of breast cancer could also be a risk factor either on the contralateral breast or as a recurrence on the same breast </a:t>
                      </a:r>
                      <a:endParaRPr lang="en-US" sz="1000" b="0" dirty="0">
                        <a:solidFill>
                          <a:srgbClr val="759239"/>
                        </a:solidFill>
                        <a:effectLst/>
                        <a:latin typeface="Tahoma" charset="0"/>
                        <a:ea typeface="Tahoma" charset="0"/>
                        <a:cs typeface="Tahoma" charset="0"/>
                      </a:endParaRPr>
                    </a:p>
                  </a:txBody>
                  <a:tcPr marL="40431" marR="40431" marT="0" marB="0"/>
                </a:tc>
                <a:tc>
                  <a:txBody>
                    <a:bodyPr/>
                    <a:lstStyle/>
                    <a:p>
                      <a:pPr marL="0" marR="0">
                        <a:lnSpc>
                          <a:spcPct val="115000"/>
                        </a:lnSpc>
                        <a:spcBef>
                          <a:spcPts val="0"/>
                        </a:spcBef>
                        <a:spcAft>
                          <a:spcPts val="0"/>
                        </a:spcAft>
                      </a:pPr>
                      <a:r>
                        <a:rPr lang="en-US" sz="1300" dirty="0" smtClean="0">
                          <a:effectLst/>
                          <a:latin typeface="Tahoma" charset="0"/>
                          <a:ea typeface="Tahoma" charset="0"/>
                          <a:cs typeface="Tahoma" charset="0"/>
                        </a:rPr>
                        <a:t>Women with</a:t>
                      </a:r>
                      <a:r>
                        <a:rPr lang="en-US" sz="1300" baseline="0" dirty="0" smtClean="0">
                          <a:effectLst/>
                          <a:latin typeface="Tahoma" charset="0"/>
                          <a:ea typeface="Tahoma" charset="0"/>
                          <a:cs typeface="Tahoma" charset="0"/>
                        </a:rPr>
                        <a:t> history of cancer in a first degree relative ,</a:t>
                      </a:r>
                      <a:r>
                        <a:rPr lang="en-US" sz="1300" dirty="0" smtClean="0">
                          <a:effectLst/>
                          <a:latin typeface="Tahoma" charset="0"/>
                          <a:ea typeface="Tahoma" charset="0"/>
                          <a:cs typeface="Tahoma" charset="0"/>
                        </a:rPr>
                        <a:t>Example</a:t>
                      </a:r>
                      <a:r>
                        <a:rPr lang="en-US" sz="1300" dirty="0">
                          <a:effectLst/>
                          <a:latin typeface="Tahoma" charset="0"/>
                          <a:ea typeface="Tahoma" charset="0"/>
                          <a:cs typeface="Tahoma" charset="0"/>
                        </a:rPr>
                        <a:t>: Mother, sister, aunt or daughter.</a:t>
                      </a:r>
                    </a:p>
                    <a:p>
                      <a:pPr marL="0" marR="0">
                        <a:lnSpc>
                          <a:spcPct val="115000"/>
                        </a:lnSpc>
                        <a:spcBef>
                          <a:spcPts val="0"/>
                        </a:spcBef>
                        <a:spcAft>
                          <a:spcPts val="0"/>
                        </a:spcAft>
                      </a:pPr>
                      <a:r>
                        <a:rPr lang="en-US" sz="1300" dirty="0">
                          <a:effectLst/>
                          <a:latin typeface="Tahoma" charset="0"/>
                          <a:ea typeface="Tahoma" charset="0"/>
                          <a:cs typeface="Tahoma" charset="0"/>
                        </a:rPr>
                        <a:t>● The risk increases with the number of affected first degree relatives as well.</a:t>
                      </a:r>
                    </a:p>
                    <a:p>
                      <a:pPr marL="0" marR="0">
                        <a:lnSpc>
                          <a:spcPct val="115000"/>
                        </a:lnSpc>
                        <a:spcBef>
                          <a:spcPts val="0"/>
                        </a:spcBef>
                        <a:spcAft>
                          <a:spcPts val="0"/>
                        </a:spcAft>
                      </a:pPr>
                      <a:r>
                        <a:rPr lang="en-US" sz="1300" dirty="0">
                          <a:effectLst/>
                          <a:latin typeface="Tahoma" charset="0"/>
                          <a:ea typeface="Tahoma" charset="0"/>
                          <a:cs typeface="Tahoma" charset="0"/>
                        </a:rPr>
                        <a:t>● At least two genes that predispose to breast cancer → BRCA 1 &amp; 2</a:t>
                      </a:r>
                    </a:p>
                    <a:p>
                      <a:pPr marL="0" marR="0">
                        <a:lnSpc>
                          <a:spcPct val="115000"/>
                        </a:lnSpc>
                        <a:spcBef>
                          <a:spcPts val="0"/>
                        </a:spcBef>
                        <a:spcAft>
                          <a:spcPts val="0"/>
                        </a:spcAft>
                      </a:pPr>
                      <a:r>
                        <a:rPr lang="en-US" sz="1300" dirty="0">
                          <a:effectLst/>
                          <a:latin typeface="Tahoma" charset="0"/>
                          <a:ea typeface="Tahoma" charset="0"/>
                          <a:cs typeface="Tahoma" charset="0"/>
                        </a:rPr>
                        <a:t>● Majority of cancers occur in women without such </a:t>
                      </a:r>
                      <a:r>
                        <a:rPr lang="en-US" sz="1300" dirty="0" err="1" smtClean="0">
                          <a:effectLst/>
                          <a:latin typeface="Tahoma" charset="0"/>
                          <a:ea typeface="Tahoma" charset="0"/>
                          <a:cs typeface="Tahoma" charset="0"/>
                        </a:rPr>
                        <a:t>history.</a:t>
                      </a:r>
                      <a:r>
                        <a:rPr lang="en-US" sz="1000" dirty="0" err="1" smtClean="0">
                          <a:solidFill>
                            <a:srgbClr val="759239"/>
                          </a:solidFill>
                          <a:effectLst/>
                          <a:latin typeface="Tahoma" charset="0"/>
                          <a:ea typeface="Tahoma" charset="0"/>
                          <a:cs typeface="Tahoma" charset="0"/>
                        </a:rPr>
                        <a:t>As</a:t>
                      </a:r>
                      <a:r>
                        <a:rPr lang="en-US" sz="1000" dirty="0" smtClean="0">
                          <a:solidFill>
                            <a:srgbClr val="759239"/>
                          </a:solidFill>
                          <a:effectLst/>
                          <a:latin typeface="Tahoma" charset="0"/>
                          <a:ea typeface="Tahoma" charset="0"/>
                          <a:cs typeface="Tahoma" charset="0"/>
                        </a:rPr>
                        <a:t> we said sporadic is the most</a:t>
                      </a:r>
                      <a:r>
                        <a:rPr lang="en-US" sz="1000" baseline="0" dirty="0" smtClean="0">
                          <a:solidFill>
                            <a:srgbClr val="759239"/>
                          </a:solidFill>
                          <a:effectLst/>
                          <a:latin typeface="Tahoma" charset="0"/>
                          <a:ea typeface="Tahoma" charset="0"/>
                          <a:cs typeface="Tahoma" charset="0"/>
                        </a:rPr>
                        <a:t> common form</a:t>
                      </a:r>
                      <a:endParaRPr lang="en-US" sz="1000" dirty="0">
                        <a:solidFill>
                          <a:srgbClr val="759239"/>
                        </a:solidFill>
                        <a:effectLst/>
                        <a:latin typeface="Tahoma" charset="0"/>
                        <a:ea typeface="Tahoma" charset="0"/>
                        <a:cs typeface="Tahoma" charset="0"/>
                      </a:endParaRPr>
                    </a:p>
                  </a:txBody>
                  <a:tcPr marL="40431" marR="40431" marT="0" marB="0"/>
                </a:tc>
                <a:extLst>
                  <a:ext uri="{0D108BD9-81ED-4DB2-BD59-A6C34878D82A}">
                    <a16:rowId xmlns:a16="http://schemas.microsoft.com/office/drawing/2014/main" val="10002"/>
                  </a:ext>
                </a:extLst>
              </a:tr>
              <a:tr h="695382">
                <a:tc>
                  <a:txBody>
                    <a:bodyPr/>
                    <a:lstStyle/>
                    <a:p>
                      <a:pPr marL="0" marR="0" algn="ctr">
                        <a:lnSpc>
                          <a:spcPct val="115000"/>
                        </a:lnSpc>
                        <a:spcBef>
                          <a:spcPts val="0"/>
                        </a:spcBef>
                        <a:spcAft>
                          <a:spcPts val="0"/>
                        </a:spcAft>
                      </a:pPr>
                      <a:endParaRPr lang="en-US" sz="1200" dirty="0" smtClean="0">
                        <a:effectLst/>
                        <a:latin typeface="Tahoma" charset="0"/>
                        <a:ea typeface="Tahoma" charset="0"/>
                        <a:cs typeface="Tahoma" charset="0"/>
                      </a:endParaRPr>
                    </a:p>
                    <a:p>
                      <a:pPr marL="0" marR="0" algn="ctr">
                        <a:lnSpc>
                          <a:spcPct val="115000"/>
                        </a:lnSpc>
                        <a:spcBef>
                          <a:spcPts val="0"/>
                        </a:spcBef>
                        <a:spcAft>
                          <a:spcPts val="0"/>
                        </a:spcAft>
                      </a:pPr>
                      <a:endParaRPr lang="en-US" sz="1200" dirty="0" smtClean="0">
                        <a:effectLst/>
                        <a:latin typeface="Tahoma" charset="0"/>
                        <a:ea typeface="Tahoma" charset="0"/>
                        <a:cs typeface="Tahoma" charset="0"/>
                      </a:endParaRPr>
                    </a:p>
                    <a:p>
                      <a:pPr marL="0" marR="0" algn="ctr">
                        <a:lnSpc>
                          <a:spcPct val="115000"/>
                        </a:lnSpc>
                        <a:spcBef>
                          <a:spcPts val="0"/>
                        </a:spcBef>
                        <a:spcAft>
                          <a:spcPts val="0"/>
                        </a:spcAft>
                      </a:pPr>
                      <a:endParaRPr lang="en-US" sz="1200" dirty="0" smtClean="0">
                        <a:effectLst/>
                        <a:latin typeface="Tahoma" charset="0"/>
                        <a:ea typeface="Tahoma" charset="0"/>
                        <a:cs typeface="Tahoma" charset="0"/>
                      </a:endParaRPr>
                    </a:p>
                    <a:p>
                      <a:pPr marL="0" marR="0" algn="ctr">
                        <a:lnSpc>
                          <a:spcPct val="115000"/>
                        </a:lnSpc>
                        <a:spcBef>
                          <a:spcPts val="0"/>
                        </a:spcBef>
                        <a:spcAft>
                          <a:spcPts val="0"/>
                        </a:spcAft>
                      </a:pPr>
                      <a:r>
                        <a:rPr lang="en-US" sz="1200" dirty="0" smtClean="0">
                          <a:effectLst/>
                          <a:latin typeface="Tahoma" charset="0"/>
                          <a:ea typeface="Tahoma" charset="0"/>
                          <a:cs typeface="Tahoma" charset="0"/>
                        </a:rPr>
                        <a:t>Race </a:t>
                      </a:r>
                      <a:r>
                        <a:rPr lang="en-US" sz="1200" dirty="0">
                          <a:effectLst/>
                          <a:latin typeface="Tahoma" charset="0"/>
                          <a:ea typeface="Tahoma" charset="0"/>
                          <a:cs typeface="Tahoma" charset="0"/>
                        </a:rPr>
                        <a:t>&amp; Geographic influence</a:t>
                      </a:r>
                    </a:p>
                  </a:txBody>
                  <a:tcPr marL="40431" marR="40431" marT="0" marB="0"/>
                </a:tc>
                <a:tc>
                  <a:txBody>
                    <a:bodyPr/>
                    <a:lstStyle/>
                    <a:p>
                      <a:pPr marL="0" marR="0">
                        <a:lnSpc>
                          <a:spcPct val="115000"/>
                        </a:lnSpc>
                        <a:spcBef>
                          <a:spcPts val="0"/>
                        </a:spcBef>
                        <a:spcAft>
                          <a:spcPts val="0"/>
                        </a:spcAft>
                      </a:pPr>
                      <a:r>
                        <a:rPr lang="en-US" sz="1300" dirty="0">
                          <a:effectLst/>
                          <a:latin typeface="Tahoma" charset="0"/>
                          <a:ea typeface="Tahoma" charset="0"/>
                          <a:cs typeface="Tahoma" charset="0"/>
                        </a:rPr>
                        <a:t>● Low Incidence in African American women.</a:t>
                      </a:r>
                    </a:p>
                    <a:p>
                      <a:pPr marL="0" marR="0">
                        <a:lnSpc>
                          <a:spcPct val="115000"/>
                        </a:lnSpc>
                        <a:spcBef>
                          <a:spcPts val="0"/>
                        </a:spcBef>
                        <a:spcAft>
                          <a:spcPts val="0"/>
                        </a:spcAft>
                      </a:pPr>
                      <a:r>
                        <a:rPr lang="en-US" sz="1300" dirty="0">
                          <a:effectLst/>
                          <a:latin typeface="Tahoma" charset="0"/>
                          <a:ea typeface="Tahoma" charset="0"/>
                          <a:cs typeface="Tahoma" charset="0"/>
                        </a:rPr>
                        <a:t>● Generally Caucasians have the highest rate of breast cancers</a:t>
                      </a:r>
                    </a:p>
                    <a:p>
                      <a:pPr marL="0" marR="0">
                        <a:lnSpc>
                          <a:spcPct val="115000"/>
                        </a:lnSpc>
                        <a:spcBef>
                          <a:spcPts val="0"/>
                        </a:spcBef>
                        <a:spcAft>
                          <a:spcPts val="0"/>
                        </a:spcAft>
                      </a:pPr>
                      <a:r>
                        <a:rPr lang="en-US" sz="1300" dirty="0">
                          <a:effectLst/>
                          <a:latin typeface="Tahoma" charset="0"/>
                          <a:ea typeface="Tahoma" charset="0"/>
                          <a:cs typeface="Tahoma" charset="0"/>
                        </a:rPr>
                        <a:t>● Breast cancer is more common in Western industrialized countries than in developing countries.</a:t>
                      </a:r>
                    </a:p>
                  </a:txBody>
                  <a:tcPr marL="40431" marR="40431" marT="0" marB="0"/>
                </a:tc>
                <a:extLst>
                  <a:ext uri="{0D108BD9-81ED-4DB2-BD59-A6C34878D82A}">
                    <a16:rowId xmlns:a16="http://schemas.microsoft.com/office/drawing/2014/main" val="10003"/>
                  </a:ext>
                </a:extLst>
              </a:tr>
              <a:tr h="162256">
                <a:tc>
                  <a:txBody>
                    <a:bodyPr/>
                    <a:lstStyle/>
                    <a:p>
                      <a:pPr marL="0" marR="0" algn="ctr">
                        <a:lnSpc>
                          <a:spcPct val="115000"/>
                        </a:lnSpc>
                        <a:spcBef>
                          <a:spcPts val="0"/>
                        </a:spcBef>
                        <a:spcAft>
                          <a:spcPts val="0"/>
                        </a:spcAft>
                      </a:pPr>
                      <a:r>
                        <a:rPr lang="en-US" sz="1200" dirty="0">
                          <a:effectLst/>
                          <a:latin typeface="Tahoma" charset="0"/>
                          <a:ea typeface="Tahoma" charset="0"/>
                          <a:cs typeface="Tahoma" charset="0"/>
                        </a:rPr>
                        <a:t>Exercise</a:t>
                      </a:r>
                    </a:p>
                  </a:txBody>
                  <a:tcPr marL="40431" marR="40431" marT="0" marB="0"/>
                </a:tc>
                <a:tc>
                  <a:txBody>
                    <a:bodyPr/>
                    <a:lstStyle/>
                    <a:p>
                      <a:pPr marL="0" marR="0">
                        <a:lnSpc>
                          <a:spcPct val="115000"/>
                        </a:lnSpc>
                        <a:spcBef>
                          <a:spcPts val="0"/>
                        </a:spcBef>
                        <a:spcAft>
                          <a:spcPts val="0"/>
                        </a:spcAft>
                      </a:pPr>
                      <a:r>
                        <a:rPr lang="en-US" sz="1300" dirty="0">
                          <a:effectLst/>
                          <a:latin typeface="Tahoma" charset="0"/>
                          <a:ea typeface="Tahoma" charset="0"/>
                          <a:cs typeface="Tahoma" charset="0"/>
                        </a:rPr>
                        <a:t>Lower risk</a:t>
                      </a:r>
                    </a:p>
                  </a:txBody>
                  <a:tcPr marL="40431" marR="40431" marT="0" marB="0"/>
                </a:tc>
                <a:extLst>
                  <a:ext uri="{0D108BD9-81ED-4DB2-BD59-A6C34878D82A}">
                    <a16:rowId xmlns:a16="http://schemas.microsoft.com/office/drawing/2014/main" val="10004"/>
                  </a:ext>
                </a:extLst>
              </a:tr>
              <a:tr h="162256">
                <a:tc>
                  <a:txBody>
                    <a:bodyPr/>
                    <a:lstStyle/>
                    <a:p>
                      <a:pPr marL="0" marR="0" algn="ctr">
                        <a:lnSpc>
                          <a:spcPct val="115000"/>
                        </a:lnSpc>
                        <a:spcBef>
                          <a:spcPts val="0"/>
                        </a:spcBef>
                        <a:spcAft>
                          <a:spcPts val="0"/>
                        </a:spcAft>
                      </a:pPr>
                      <a:r>
                        <a:rPr lang="en-US" sz="1200" dirty="0">
                          <a:effectLst/>
                          <a:latin typeface="Tahoma" charset="0"/>
                          <a:ea typeface="Tahoma" charset="0"/>
                          <a:cs typeface="Tahoma" charset="0"/>
                        </a:rPr>
                        <a:t>Breast feeding</a:t>
                      </a:r>
                    </a:p>
                  </a:txBody>
                  <a:tcPr marL="40431" marR="40431" marT="0" marB="0"/>
                </a:tc>
                <a:tc>
                  <a:txBody>
                    <a:bodyPr/>
                    <a:lstStyle/>
                    <a:p>
                      <a:pPr marL="0" marR="0">
                        <a:lnSpc>
                          <a:spcPct val="115000"/>
                        </a:lnSpc>
                        <a:spcBef>
                          <a:spcPts val="0"/>
                        </a:spcBef>
                        <a:spcAft>
                          <a:spcPts val="0"/>
                        </a:spcAft>
                      </a:pPr>
                      <a:r>
                        <a:rPr lang="en-US" sz="1300" dirty="0">
                          <a:effectLst/>
                          <a:latin typeface="Tahoma" charset="0"/>
                          <a:ea typeface="Tahoma" charset="0"/>
                          <a:cs typeface="Tahoma" charset="0"/>
                        </a:rPr>
                        <a:t>The longer the women breastfeed, the lower the risk</a:t>
                      </a:r>
                      <a:r>
                        <a:rPr lang="en-US" sz="1300" dirty="0" smtClean="0">
                          <a:effectLst/>
                          <a:latin typeface="Tahoma" charset="0"/>
                          <a:ea typeface="Tahoma" charset="0"/>
                          <a:cs typeface="Tahoma" charset="0"/>
                        </a:rPr>
                        <a:t>. </a:t>
                      </a:r>
                      <a:r>
                        <a:rPr lang="en-US" sz="1000" dirty="0" smtClean="0">
                          <a:solidFill>
                            <a:srgbClr val="759239"/>
                          </a:solidFill>
                          <a:effectLst/>
                          <a:latin typeface="Tahoma" charset="0"/>
                          <a:ea typeface="Tahoma" charset="0"/>
                          <a:cs typeface="Tahoma" charset="0"/>
                        </a:rPr>
                        <a:t>Estrogen</a:t>
                      </a:r>
                      <a:r>
                        <a:rPr lang="en-US" sz="1000" baseline="0" dirty="0" smtClean="0">
                          <a:solidFill>
                            <a:srgbClr val="759239"/>
                          </a:solidFill>
                          <a:effectLst/>
                          <a:latin typeface="Tahoma" charset="0"/>
                          <a:ea typeface="Tahoma" charset="0"/>
                          <a:cs typeface="Tahoma" charset="0"/>
                        </a:rPr>
                        <a:t> decreases during breastfeeding</a:t>
                      </a:r>
                      <a:endParaRPr lang="en-US" sz="1300" dirty="0">
                        <a:effectLst/>
                        <a:latin typeface="Tahoma" charset="0"/>
                        <a:ea typeface="Tahoma" charset="0"/>
                        <a:cs typeface="Tahoma" charset="0"/>
                      </a:endParaRPr>
                    </a:p>
                  </a:txBody>
                  <a:tcPr marL="40431" marR="40431" marT="0" marB="0"/>
                </a:tc>
                <a:extLst>
                  <a:ext uri="{0D108BD9-81ED-4DB2-BD59-A6C34878D82A}">
                    <a16:rowId xmlns:a16="http://schemas.microsoft.com/office/drawing/2014/main" val="10005"/>
                  </a:ext>
                </a:extLst>
              </a:tr>
            </a:tbl>
          </a:graphicData>
        </a:graphic>
      </p:graphicFrame>
      <p:sp>
        <p:nvSpPr>
          <p:cNvPr id="5" name="TextBox 4"/>
          <p:cNvSpPr txBox="1"/>
          <p:nvPr/>
        </p:nvSpPr>
        <p:spPr>
          <a:xfrm>
            <a:off x="-70136" y="32450"/>
            <a:ext cx="2410691" cy="369332"/>
          </a:xfrm>
          <a:prstGeom prst="rect">
            <a:avLst/>
          </a:prstGeom>
          <a:noFill/>
        </p:spPr>
        <p:txBody>
          <a:bodyPr wrap="square" rtlCol="0">
            <a:spAutoFit/>
          </a:bodyPr>
          <a:lstStyle/>
          <a:p>
            <a:r>
              <a:rPr lang="en-US" b="1" dirty="0" smtClean="0"/>
              <a:t>Risk factors: </a:t>
            </a:r>
            <a:endParaRPr lang="en-US" b="1" dirty="0"/>
          </a:p>
        </p:txBody>
      </p:sp>
    </p:spTree>
    <p:extLst>
      <p:ext uri="{BB962C8B-B14F-4D97-AF65-F5344CB8AC3E}">
        <p14:creationId xmlns:p14="http://schemas.microsoft.com/office/powerpoint/2010/main" val="17033065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0127759"/>
              </p:ext>
            </p:extLst>
          </p:nvPr>
        </p:nvGraphicFramePr>
        <p:xfrm>
          <a:off x="207817" y="138546"/>
          <a:ext cx="5611092" cy="3981150"/>
        </p:xfrm>
        <a:graphic>
          <a:graphicData uri="http://schemas.openxmlformats.org/drawingml/2006/table">
            <a:tbl>
              <a:tblPr firstRow="1" bandRow="1">
                <a:tableStyleId>{C4B1156A-380E-4F78-BDF5-A606A8083BF9}</a:tableStyleId>
              </a:tblPr>
              <a:tblGrid>
                <a:gridCol w="2722387">
                  <a:extLst>
                    <a:ext uri="{9D8B030D-6E8A-4147-A177-3AD203B41FA5}">
                      <a16:colId xmlns:a16="http://schemas.microsoft.com/office/drawing/2014/main" val="20000"/>
                    </a:ext>
                  </a:extLst>
                </a:gridCol>
                <a:gridCol w="2888705">
                  <a:extLst>
                    <a:ext uri="{9D8B030D-6E8A-4147-A177-3AD203B41FA5}">
                      <a16:colId xmlns:a16="http://schemas.microsoft.com/office/drawing/2014/main" val="20001"/>
                    </a:ext>
                  </a:extLst>
                </a:gridCol>
              </a:tblGrid>
              <a:tr h="315422">
                <a:tc>
                  <a:txBody>
                    <a:bodyPr/>
                    <a:lstStyle/>
                    <a:p>
                      <a:pPr marL="0" marR="0">
                        <a:lnSpc>
                          <a:spcPct val="115000"/>
                        </a:lnSpc>
                        <a:spcBef>
                          <a:spcPts val="0"/>
                        </a:spcBef>
                        <a:spcAft>
                          <a:spcPts val="0"/>
                        </a:spcAft>
                      </a:pPr>
                      <a:r>
                        <a:rPr lang="en-US" sz="1400" dirty="0">
                          <a:effectLst/>
                          <a:latin typeface="Tahoma" charset="0"/>
                          <a:ea typeface="Tahoma" charset="0"/>
                          <a:cs typeface="Tahoma" charset="0"/>
                        </a:rPr>
                        <a:t>Radiation exposure</a:t>
                      </a:r>
                      <a:endParaRPr lang="en-US" sz="1100" b="1" dirty="0">
                        <a:solidFill>
                          <a:schemeClr val="tx1"/>
                        </a:solidFill>
                        <a:effectLst/>
                        <a:latin typeface="Tahoma" charset="0"/>
                        <a:ea typeface="Tahoma" charset="0"/>
                        <a:cs typeface="Tahoma" charset="0"/>
                      </a:endParaRPr>
                    </a:p>
                  </a:txBody>
                  <a:tcPr marL="68580" marR="68580" marT="0" marB="0"/>
                </a:tc>
                <a:tc>
                  <a:txBody>
                    <a:bodyPr/>
                    <a:lstStyle/>
                    <a:p>
                      <a:pPr marL="0" marR="0">
                        <a:lnSpc>
                          <a:spcPct val="115000"/>
                        </a:lnSpc>
                        <a:spcBef>
                          <a:spcPts val="0"/>
                        </a:spcBef>
                        <a:spcAft>
                          <a:spcPts val="0"/>
                        </a:spcAft>
                      </a:pPr>
                      <a:r>
                        <a:rPr lang="en-US" sz="1200" dirty="0">
                          <a:effectLst/>
                          <a:latin typeface="Tahoma" charset="0"/>
                          <a:ea typeface="Tahoma" charset="0"/>
                          <a:cs typeface="Tahoma" charset="0"/>
                        </a:rPr>
                        <a:t> </a:t>
                      </a:r>
                      <a:r>
                        <a:rPr lang="en-US" sz="1200" b="0" dirty="0" smtClean="0">
                          <a:effectLst/>
                          <a:latin typeface="Tahoma" charset="0"/>
                          <a:ea typeface="Tahoma" charset="0"/>
                          <a:cs typeface="Tahoma" charset="0"/>
                        </a:rPr>
                        <a:t>High rates of breast cancer </a:t>
                      </a:r>
                      <a:endParaRPr lang="en-US" sz="1200" b="0" dirty="0">
                        <a:solidFill>
                          <a:schemeClr val="tx1"/>
                        </a:solidFill>
                        <a:effectLst/>
                        <a:latin typeface="Tahoma" charset="0"/>
                        <a:ea typeface="Tahoma" charset="0"/>
                        <a:cs typeface="Tahoma" charset="0"/>
                      </a:endParaRPr>
                    </a:p>
                  </a:txBody>
                  <a:tcPr marL="68580" marR="68580" marT="0" marB="0"/>
                </a:tc>
                <a:extLst>
                  <a:ext uri="{0D108BD9-81ED-4DB2-BD59-A6C34878D82A}">
                    <a16:rowId xmlns:a16="http://schemas.microsoft.com/office/drawing/2014/main" val="10000"/>
                  </a:ext>
                </a:extLst>
              </a:tr>
              <a:tr h="370840">
                <a:tc>
                  <a:txBody>
                    <a:bodyPr/>
                    <a:lstStyle/>
                    <a:p>
                      <a:pPr marL="0" marR="0">
                        <a:lnSpc>
                          <a:spcPct val="115000"/>
                        </a:lnSpc>
                        <a:spcBef>
                          <a:spcPts val="0"/>
                        </a:spcBef>
                        <a:spcAft>
                          <a:spcPts val="0"/>
                        </a:spcAft>
                      </a:pPr>
                      <a:r>
                        <a:rPr lang="en-US" sz="1400" b="1" dirty="0">
                          <a:effectLst/>
                          <a:latin typeface="Tahoma" charset="0"/>
                          <a:ea typeface="Tahoma" charset="0"/>
                          <a:cs typeface="Tahoma" charset="0"/>
                        </a:rPr>
                        <a:t>History of breast cancer</a:t>
                      </a:r>
                      <a:endParaRPr lang="en-US" sz="1100" b="1" dirty="0">
                        <a:solidFill>
                          <a:schemeClr val="tx1"/>
                        </a:solidFill>
                        <a:effectLst/>
                        <a:latin typeface="Tahoma" charset="0"/>
                        <a:ea typeface="Tahoma" charset="0"/>
                        <a:cs typeface="Tahoma" charset="0"/>
                      </a:endParaRPr>
                    </a:p>
                  </a:txBody>
                  <a:tcPr marL="68580" marR="68580" marT="0" marB="0"/>
                </a:tc>
                <a:tc>
                  <a:txBody>
                    <a:bodyPr/>
                    <a:lstStyle/>
                    <a:p>
                      <a:pPr marL="0" marR="0">
                        <a:lnSpc>
                          <a:spcPct val="115000"/>
                        </a:lnSpc>
                        <a:spcBef>
                          <a:spcPts val="0"/>
                        </a:spcBef>
                        <a:spcAft>
                          <a:spcPts val="0"/>
                        </a:spcAft>
                      </a:pPr>
                      <a:r>
                        <a:rPr lang="en-US" sz="1200" dirty="0" smtClean="0">
                          <a:effectLst/>
                          <a:latin typeface="Tahoma" charset="0"/>
                          <a:ea typeface="Tahoma" charset="0"/>
                          <a:cs typeface="Tahoma" charset="0"/>
                        </a:rPr>
                        <a:t>Women who have had</a:t>
                      </a:r>
                      <a:r>
                        <a:rPr lang="en-US" sz="1200" baseline="0" dirty="0" smtClean="0">
                          <a:effectLst/>
                          <a:latin typeface="Tahoma" charset="0"/>
                          <a:ea typeface="Tahoma" charset="0"/>
                          <a:cs typeface="Tahoma" charset="0"/>
                        </a:rPr>
                        <a:t> a breast cancer or have cancer </a:t>
                      </a:r>
                      <a:r>
                        <a:rPr lang="en-US" sz="1200" dirty="0" smtClean="0">
                          <a:effectLst/>
                          <a:latin typeface="Tahoma" charset="0"/>
                          <a:ea typeface="Tahoma" charset="0"/>
                          <a:cs typeface="Tahoma" charset="0"/>
                        </a:rPr>
                        <a:t>In</a:t>
                      </a:r>
                      <a:r>
                        <a:rPr lang="en-US" sz="1200" baseline="0" dirty="0" smtClean="0">
                          <a:effectLst/>
                          <a:latin typeface="Tahoma" charset="0"/>
                          <a:ea typeface="Tahoma" charset="0"/>
                          <a:cs typeface="Tahoma" charset="0"/>
                        </a:rPr>
                        <a:t> one breast are at increased risk of </a:t>
                      </a:r>
                      <a:r>
                        <a:rPr lang="en-US" sz="1200" baseline="0" dirty="0" err="1" smtClean="0">
                          <a:effectLst/>
                          <a:latin typeface="Tahoma" charset="0"/>
                          <a:ea typeface="Tahoma" charset="0"/>
                          <a:cs typeface="Tahoma" charset="0"/>
                        </a:rPr>
                        <a:t>devolping</a:t>
                      </a:r>
                      <a:r>
                        <a:rPr lang="en-US" sz="1200" baseline="0" dirty="0" smtClean="0">
                          <a:effectLst/>
                          <a:latin typeface="Tahoma" charset="0"/>
                          <a:ea typeface="Tahoma" charset="0"/>
                          <a:cs typeface="Tahoma" charset="0"/>
                        </a:rPr>
                        <a:t> a second primary breast caner .</a:t>
                      </a:r>
                      <a:endParaRPr lang="en-US" sz="1200" b="0" dirty="0">
                        <a:solidFill>
                          <a:schemeClr val="tx1"/>
                        </a:solidFill>
                        <a:effectLst/>
                        <a:latin typeface="Tahoma" charset="0"/>
                        <a:ea typeface="Tahoma" charset="0"/>
                        <a:cs typeface="Tahoma" charset="0"/>
                      </a:endParaRPr>
                    </a:p>
                  </a:txBody>
                  <a:tcPr marL="68580" marR="68580" marT="0" marB="0"/>
                </a:tc>
                <a:extLst>
                  <a:ext uri="{0D108BD9-81ED-4DB2-BD59-A6C34878D82A}">
                    <a16:rowId xmlns:a16="http://schemas.microsoft.com/office/drawing/2014/main" val="10001"/>
                  </a:ext>
                </a:extLst>
              </a:tr>
              <a:tr h="370840">
                <a:tc>
                  <a:txBody>
                    <a:bodyPr/>
                    <a:lstStyle/>
                    <a:p>
                      <a:pPr marL="0" marR="0">
                        <a:lnSpc>
                          <a:spcPct val="115000"/>
                        </a:lnSpc>
                        <a:spcBef>
                          <a:spcPts val="0"/>
                        </a:spcBef>
                        <a:spcAft>
                          <a:spcPts val="0"/>
                        </a:spcAft>
                      </a:pPr>
                      <a:r>
                        <a:rPr lang="en-US" sz="1400" b="1" dirty="0">
                          <a:effectLst/>
                          <a:latin typeface="Tahoma" charset="0"/>
                          <a:ea typeface="Tahoma" charset="0"/>
                          <a:cs typeface="Tahoma" charset="0"/>
                        </a:rPr>
                        <a:t>History of other cancers</a:t>
                      </a:r>
                      <a:endParaRPr lang="en-US" sz="1100" b="1" dirty="0">
                        <a:solidFill>
                          <a:schemeClr val="tx1"/>
                        </a:solidFill>
                        <a:effectLst/>
                        <a:latin typeface="Tahoma" charset="0"/>
                        <a:ea typeface="Tahoma" charset="0"/>
                        <a:cs typeface="Tahoma" charset="0"/>
                      </a:endParaRPr>
                    </a:p>
                  </a:txBody>
                  <a:tcPr marL="68580" marR="68580" marT="0" marB="0"/>
                </a:tc>
                <a:tc>
                  <a:txBody>
                    <a:bodyPr/>
                    <a:lstStyle/>
                    <a:p>
                      <a:pPr marL="0" marR="0">
                        <a:lnSpc>
                          <a:spcPct val="115000"/>
                        </a:lnSpc>
                        <a:spcBef>
                          <a:spcPts val="0"/>
                        </a:spcBef>
                        <a:spcAft>
                          <a:spcPts val="0"/>
                        </a:spcAft>
                      </a:pPr>
                      <a:r>
                        <a:rPr lang="en-US" sz="1200" dirty="0">
                          <a:effectLst/>
                          <a:latin typeface="Tahoma" charset="0"/>
                          <a:ea typeface="Tahoma" charset="0"/>
                          <a:cs typeface="Tahoma" charset="0"/>
                        </a:rPr>
                        <a:t>Example: Ovarian or endometrial cancers are at high risk.</a:t>
                      </a:r>
                      <a:endParaRPr lang="en-US" sz="1200" b="0" dirty="0">
                        <a:solidFill>
                          <a:schemeClr val="tx1"/>
                        </a:solidFill>
                        <a:effectLst/>
                        <a:latin typeface="Tahoma" charset="0"/>
                        <a:ea typeface="Tahoma" charset="0"/>
                        <a:cs typeface="Tahoma" charset="0"/>
                      </a:endParaRPr>
                    </a:p>
                  </a:txBody>
                  <a:tcPr marL="68580" marR="68580" marT="0" marB="0"/>
                </a:tc>
                <a:extLst>
                  <a:ext uri="{0D108BD9-81ED-4DB2-BD59-A6C34878D82A}">
                    <a16:rowId xmlns:a16="http://schemas.microsoft.com/office/drawing/2014/main" val="10002"/>
                  </a:ext>
                </a:extLst>
              </a:tr>
              <a:tr h="370840">
                <a:tc>
                  <a:txBody>
                    <a:bodyPr/>
                    <a:lstStyle/>
                    <a:p>
                      <a:pPr marL="0" marR="0">
                        <a:lnSpc>
                          <a:spcPct val="115000"/>
                        </a:lnSpc>
                        <a:spcBef>
                          <a:spcPts val="0"/>
                        </a:spcBef>
                        <a:spcAft>
                          <a:spcPts val="0"/>
                        </a:spcAft>
                      </a:pPr>
                      <a:r>
                        <a:rPr lang="en-US" sz="1400" b="1" dirty="0">
                          <a:effectLst/>
                          <a:latin typeface="Tahoma" charset="0"/>
                          <a:ea typeface="Tahoma" charset="0"/>
                          <a:cs typeface="Tahoma" charset="0"/>
                        </a:rPr>
                        <a:t>Certain breast disease</a:t>
                      </a:r>
                      <a:endParaRPr lang="en-US" sz="1100" b="1" dirty="0">
                        <a:solidFill>
                          <a:schemeClr val="tx1"/>
                        </a:solidFill>
                        <a:effectLst/>
                        <a:latin typeface="Tahoma" charset="0"/>
                        <a:ea typeface="Tahoma" charset="0"/>
                        <a:cs typeface="Tahoma" charset="0"/>
                      </a:endParaRPr>
                    </a:p>
                  </a:txBody>
                  <a:tcPr marL="68580" marR="68580" marT="0" marB="0"/>
                </a:tc>
                <a:tc>
                  <a:txBody>
                    <a:bodyPr/>
                    <a:lstStyle/>
                    <a:p>
                      <a:pPr marL="0" marR="0">
                        <a:lnSpc>
                          <a:spcPct val="115000"/>
                        </a:lnSpc>
                        <a:spcBef>
                          <a:spcPts val="0"/>
                        </a:spcBef>
                        <a:spcAft>
                          <a:spcPts val="0"/>
                        </a:spcAft>
                      </a:pPr>
                      <a:r>
                        <a:rPr lang="en-US" sz="1200" dirty="0">
                          <a:effectLst/>
                          <a:latin typeface="Tahoma" charset="0"/>
                          <a:ea typeface="Tahoma" charset="0"/>
                          <a:cs typeface="Tahoma" charset="0"/>
                        </a:rPr>
                        <a:t>As noted previously women with certain types of </a:t>
                      </a:r>
                      <a:r>
                        <a:rPr lang="en-US" sz="1200" dirty="0">
                          <a:solidFill>
                            <a:srgbClr val="759239"/>
                          </a:solidFill>
                          <a:effectLst/>
                          <a:latin typeface="Tahoma" charset="0"/>
                          <a:ea typeface="Tahoma" charset="0"/>
                          <a:cs typeface="Tahoma" charset="0"/>
                        </a:rPr>
                        <a:t>benign breast diseases </a:t>
                      </a:r>
                      <a:r>
                        <a:rPr lang="en-US" sz="1200" dirty="0">
                          <a:effectLst/>
                          <a:latin typeface="Tahoma" charset="0"/>
                          <a:ea typeface="Tahoma" charset="0"/>
                          <a:cs typeface="Tahoma" charset="0"/>
                        </a:rPr>
                        <a:t>are at risk.</a:t>
                      </a:r>
                      <a:endParaRPr lang="en-US" sz="1200" b="0" dirty="0">
                        <a:solidFill>
                          <a:schemeClr val="tx1"/>
                        </a:solidFill>
                        <a:effectLst/>
                        <a:latin typeface="Tahoma" charset="0"/>
                        <a:ea typeface="Tahoma" charset="0"/>
                        <a:cs typeface="Tahoma" charset="0"/>
                      </a:endParaRPr>
                    </a:p>
                  </a:txBody>
                  <a:tcPr marL="68580" marR="68580" marT="0" marB="0"/>
                </a:tc>
                <a:extLst>
                  <a:ext uri="{0D108BD9-81ED-4DB2-BD59-A6C34878D82A}">
                    <a16:rowId xmlns:a16="http://schemas.microsoft.com/office/drawing/2014/main" val="10003"/>
                  </a:ext>
                </a:extLst>
              </a:tr>
              <a:tr h="370840">
                <a:tc>
                  <a:txBody>
                    <a:bodyPr/>
                    <a:lstStyle/>
                    <a:p>
                      <a:pPr marL="0" marR="0">
                        <a:lnSpc>
                          <a:spcPct val="115000"/>
                        </a:lnSpc>
                        <a:spcBef>
                          <a:spcPts val="0"/>
                        </a:spcBef>
                        <a:spcAft>
                          <a:spcPts val="0"/>
                        </a:spcAft>
                      </a:pPr>
                      <a:r>
                        <a:rPr lang="en-US" sz="1400" b="1" dirty="0">
                          <a:effectLst/>
                          <a:latin typeface="Tahoma" charset="0"/>
                          <a:ea typeface="Tahoma" charset="0"/>
                          <a:cs typeface="Tahoma" charset="0"/>
                        </a:rPr>
                        <a:t>Obesity and Dietary factors</a:t>
                      </a:r>
                      <a:endParaRPr lang="en-US" sz="1100" b="1" dirty="0">
                        <a:solidFill>
                          <a:schemeClr val="tx1"/>
                        </a:solidFill>
                        <a:effectLst/>
                        <a:latin typeface="Tahoma" charset="0"/>
                        <a:ea typeface="Tahoma" charset="0"/>
                        <a:cs typeface="Tahoma" charset="0"/>
                      </a:endParaRPr>
                    </a:p>
                  </a:txBody>
                  <a:tcPr marL="68580" marR="68580" marT="0" marB="0"/>
                </a:tc>
                <a:tc>
                  <a:txBody>
                    <a:bodyPr/>
                    <a:lstStyle/>
                    <a:p>
                      <a:pPr marL="0" marR="0">
                        <a:lnSpc>
                          <a:spcPct val="115000"/>
                        </a:lnSpc>
                        <a:spcBef>
                          <a:spcPts val="0"/>
                        </a:spcBef>
                        <a:spcAft>
                          <a:spcPts val="0"/>
                        </a:spcAft>
                      </a:pPr>
                      <a:r>
                        <a:rPr lang="en-US" sz="1200" dirty="0">
                          <a:effectLst/>
                          <a:latin typeface="Tahoma" charset="0"/>
                          <a:ea typeface="Tahoma" charset="0"/>
                          <a:cs typeface="Tahoma" charset="0"/>
                        </a:rPr>
                        <a:t>Example: high fat intake and excessive alcohol consumption.</a:t>
                      </a:r>
                      <a:endParaRPr lang="en-US" sz="1200" b="0" dirty="0">
                        <a:solidFill>
                          <a:schemeClr val="tx1"/>
                        </a:solidFill>
                        <a:effectLst/>
                        <a:latin typeface="Tahoma" charset="0"/>
                        <a:ea typeface="Tahoma" charset="0"/>
                        <a:cs typeface="Tahoma" charset="0"/>
                      </a:endParaRPr>
                    </a:p>
                  </a:txBody>
                  <a:tcPr marL="68580" marR="68580" marT="0" marB="0"/>
                </a:tc>
                <a:extLst>
                  <a:ext uri="{0D108BD9-81ED-4DB2-BD59-A6C34878D82A}">
                    <a16:rowId xmlns:a16="http://schemas.microsoft.com/office/drawing/2014/main" val="10004"/>
                  </a:ext>
                </a:extLst>
              </a:tr>
              <a:tr h="370840">
                <a:tc>
                  <a:txBody>
                    <a:bodyPr/>
                    <a:lstStyle/>
                    <a:p>
                      <a:pPr marL="0" marR="0">
                        <a:lnSpc>
                          <a:spcPct val="115000"/>
                        </a:lnSpc>
                        <a:spcBef>
                          <a:spcPts val="0"/>
                        </a:spcBef>
                        <a:spcAft>
                          <a:spcPts val="0"/>
                        </a:spcAft>
                      </a:pPr>
                      <a:r>
                        <a:rPr lang="en-US" sz="1400" b="1" dirty="0">
                          <a:effectLst/>
                          <a:latin typeface="Tahoma" charset="0"/>
                          <a:ea typeface="Tahoma" charset="0"/>
                          <a:cs typeface="Tahoma" charset="0"/>
                        </a:rPr>
                        <a:t>Environmental toxins</a:t>
                      </a:r>
                      <a:endParaRPr lang="en-US" sz="1100" b="1" dirty="0">
                        <a:solidFill>
                          <a:schemeClr val="tx1"/>
                        </a:solidFill>
                        <a:effectLst/>
                        <a:latin typeface="Tahoma" charset="0"/>
                        <a:ea typeface="Tahoma" charset="0"/>
                        <a:cs typeface="Tahoma" charset="0"/>
                      </a:endParaRPr>
                    </a:p>
                  </a:txBody>
                  <a:tcPr marL="68580" marR="68580" marT="0" marB="0"/>
                </a:tc>
                <a:tc>
                  <a:txBody>
                    <a:bodyPr/>
                    <a:lstStyle/>
                    <a:p>
                      <a:pPr marL="0" marR="0">
                        <a:lnSpc>
                          <a:spcPct val="115000"/>
                        </a:lnSpc>
                        <a:spcBef>
                          <a:spcPts val="0"/>
                        </a:spcBef>
                        <a:spcAft>
                          <a:spcPts val="0"/>
                        </a:spcAft>
                      </a:pPr>
                      <a:r>
                        <a:rPr lang="en-US" sz="1200" dirty="0">
                          <a:effectLst/>
                          <a:latin typeface="Tahoma" charset="0"/>
                          <a:ea typeface="Tahoma" charset="0"/>
                          <a:cs typeface="Tahoma" charset="0"/>
                        </a:rPr>
                        <a:t>Pesticides.</a:t>
                      </a:r>
                      <a:endParaRPr lang="en-US" sz="1200" b="0" dirty="0">
                        <a:solidFill>
                          <a:schemeClr val="tx1"/>
                        </a:solidFill>
                        <a:effectLst/>
                        <a:latin typeface="Tahoma" charset="0"/>
                        <a:ea typeface="Tahoma" charset="0"/>
                        <a:cs typeface="Tahoma" charset="0"/>
                      </a:endParaRPr>
                    </a:p>
                  </a:txBody>
                  <a:tcPr marL="68580" marR="68580" marT="0" marB="0"/>
                </a:tc>
                <a:extLst>
                  <a:ext uri="{0D108BD9-81ED-4DB2-BD59-A6C34878D82A}">
                    <a16:rowId xmlns:a16="http://schemas.microsoft.com/office/drawing/2014/main" val="10005"/>
                  </a:ext>
                </a:extLst>
              </a:tr>
              <a:tr h="370840">
                <a:tc>
                  <a:txBody>
                    <a:bodyPr/>
                    <a:lstStyle/>
                    <a:p>
                      <a:pPr marL="0" marR="0">
                        <a:lnSpc>
                          <a:spcPct val="115000"/>
                        </a:lnSpc>
                        <a:spcBef>
                          <a:spcPts val="0"/>
                        </a:spcBef>
                        <a:spcAft>
                          <a:spcPts val="0"/>
                        </a:spcAft>
                      </a:pPr>
                      <a:r>
                        <a:rPr lang="en-US" sz="1400" b="1" dirty="0">
                          <a:effectLst/>
                          <a:latin typeface="Tahoma" charset="0"/>
                          <a:ea typeface="Tahoma" charset="0"/>
                          <a:cs typeface="Tahoma" charset="0"/>
                        </a:rPr>
                        <a:t>Tobacco</a:t>
                      </a:r>
                      <a:endParaRPr lang="en-US" sz="1100" b="1" dirty="0">
                        <a:solidFill>
                          <a:schemeClr val="tx1"/>
                        </a:solidFill>
                        <a:effectLst/>
                        <a:latin typeface="Tahoma" charset="0"/>
                        <a:ea typeface="Tahoma" charset="0"/>
                        <a:cs typeface="Tahoma" charset="0"/>
                      </a:endParaRPr>
                    </a:p>
                  </a:txBody>
                  <a:tcPr marL="68580" marR="68580" marT="0" marB="0"/>
                </a:tc>
                <a:tc>
                  <a:txBody>
                    <a:bodyPr/>
                    <a:lstStyle/>
                    <a:p>
                      <a:pPr marL="0" marR="0">
                        <a:lnSpc>
                          <a:spcPct val="115000"/>
                        </a:lnSpc>
                        <a:spcBef>
                          <a:spcPts val="0"/>
                        </a:spcBef>
                        <a:spcAft>
                          <a:spcPts val="0"/>
                        </a:spcAft>
                      </a:pPr>
                      <a:r>
                        <a:rPr lang="en-US" sz="1200" dirty="0">
                          <a:effectLst/>
                          <a:latin typeface="Tahoma" charset="0"/>
                          <a:ea typeface="Tahoma" charset="0"/>
                          <a:cs typeface="Tahoma" charset="0"/>
                        </a:rPr>
                        <a:t>Not associated with breast cancer, but associated with the development of </a:t>
                      </a:r>
                      <a:r>
                        <a:rPr lang="en-US" sz="1200" dirty="0" err="1">
                          <a:effectLst/>
                          <a:latin typeface="Tahoma" charset="0"/>
                          <a:ea typeface="Tahoma" charset="0"/>
                          <a:cs typeface="Tahoma" charset="0"/>
                        </a:rPr>
                        <a:t>peri</a:t>
                      </a:r>
                      <a:r>
                        <a:rPr lang="en-US" sz="1200" dirty="0">
                          <a:effectLst/>
                          <a:latin typeface="Tahoma" charset="0"/>
                          <a:ea typeface="Tahoma" charset="0"/>
                          <a:cs typeface="Tahoma" charset="0"/>
                        </a:rPr>
                        <a:t>-ductal mastitis, or sub-areolar </a:t>
                      </a:r>
                      <a:r>
                        <a:rPr lang="en-US" sz="1200" dirty="0" smtClean="0">
                          <a:effectLst/>
                          <a:latin typeface="Tahoma" charset="0"/>
                          <a:ea typeface="Tahoma" charset="0"/>
                          <a:cs typeface="Tahoma" charset="0"/>
                        </a:rPr>
                        <a:t>abscess.</a:t>
                      </a:r>
                    </a:p>
                    <a:p>
                      <a:pPr marL="0" marR="0">
                        <a:lnSpc>
                          <a:spcPct val="115000"/>
                        </a:lnSpc>
                        <a:spcBef>
                          <a:spcPts val="0"/>
                        </a:spcBef>
                        <a:spcAft>
                          <a:spcPts val="0"/>
                        </a:spcAft>
                      </a:pPr>
                      <a:r>
                        <a:rPr lang="en-US" sz="1000" dirty="0" smtClean="0">
                          <a:solidFill>
                            <a:srgbClr val="759239"/>
                          </a:solidFill>
                          <a:effectLst/>
                          <a:latin typeface="Tahoma" charset="0"/>
                          <a:ea typeface="Tahoma" charset="0"/>
                          <a:cs typeface="Tahoma" charset="0"/>
                        </a:rPr>
                        <a:t> it could be a contributing</a:t>
                      </a:r>
                      <a:r>
                        <a:rPr lang="en-US" sz="1000" baseline="0" dirty="0" smtClean="0">
                          <a:solidFill>
                            <a:srgbClr val="759239"/>
                          </a:solidFill>
                          <a:effectLst/>
                          <a:latin typeface="Tahoma" charset="0"/>
                          <a:ea typeface="Tahoma" charset="0"/>
                          <a:cs typeface="Tahoma" charset="0"/>
                        </a:rPr>
                        <a:t> factor to breast cancer , but it’s nota main reason </a:t>
                      </a:r>
                      <a:endParaRPr lang="en-US" sz="1200" b="0" dirty="0">
                        <a:solidFill>
                          <a:schemeClr val="tx1"/>
                        </a:solidFill>
                        <a:effectLst/>
                        <a:latin typeface="Tahoma" charset="0"/>
                        <a:ea typeface="Tahoma" charset="0"/>
                        <a:cs typeface="Tahoma" charset="0"/>
                      </a:endParaRPr>
                    </a:p>
                  </a:txBody>
                  <a:tcPr marL="68580" marR="68580" marT="0" marB="0"/>
                </a:tc>
                <a:extLst>
                  <a:ext uri="{0D108BD9-81ED-4DB2-BD59-A6C34878D82A}">
                    <a16:rowId xmlns:a16="http://schemas.microsoft.com/office/drawing/2014/main" val="10006"/>
                  </a:ext>
                </a:extLst>
              </a:tr>
            </a:tbl>
          </a:graphicData>
        </a:graphic>
      </p:graphicFrame>
      <p:sp>
        <p:nvSpPr>
          <p:cNvPr id="6" name="TextBox 5"/>
          <p:cNvSpPr txBox="1"/>
          <p:nvPr/>
        </p:nvSpPr>
        <p:spPr>
          <a:xfrm>
            <a:off x="0" y="4239491"/>
            <a:ext cx="6858000" cy="378693"/>
          </a:xfrm>
          <a:prstGeom prst="rect">
            <a:avLst/>
          </a:prstGeom>
          <a:solidFill>
            <a:schemeClr val="accent4">
              <a:lumMod val="60000"/>
              <a:lumOff val="40000"/>
            </a:schemeClr>
          </a:solidFill>
        </p:spPr>
        <p:txBody>
          <a:bodyPr wrap="square" rtlCol="0">
            <a:spAutoFit/>
          </a:bodyPr>
          <a:lstStyle/>
          <a:p>
            <a:pPr marL="285750" marR="0" indent="-285750">
              <a:lnSpc>
                <a:spcPct val="115000"/>
              </a:lnSpc>
              <a:spcBef>
                <a:spcPts val="0"/>
              </a:spcBef>
              <a:spcAft>
                <a:spcPts val="1000"/>
              </a:spcAft>
              <a:buFont typeface="Wingdings" charset="2"/>
              <a:buChar char="q"/>
            </a:pPr>
            <a:r>
              <a:rPr lang="en-US" dirty="0">
                <a:latin typeface="Tahoma" panose="020B0604030504040204" pitchFamily="34" charset="0"/>
                <a:ea typeface="Tahoma" panose="020B0604030504040204" pitchFamily="34" charset="0"/>
                <a:cs typeface="Tahoma" panose="020B0604030504040204" pitchFamily="34" charset="0"/>
              </a:rPr>
              <a:t>Know the classification of breast cancer </a:t>
            </a:r>
          </a:p>
        </p:txBody>
      </p:sp>
      <p:sp>
        <p:nvSpPr>
          <p:cNvPr id="7" name="TextBox 6"/>
          <p:cNvSpPr txBox="1"/>
          <p:nvPr/>
        </p:nvSpPr>
        <p:spPr>
          <a:xfrm>
            <a:off x="-1" y="4904509"/>
            <a:ext cx="6858001" cy="2539157"/>
          </a:xfrm>
          <a:prstGeom prst="rect">
            <a:avLst/>
          </a:prstGeom>
          <a:noFill/>
        </p:spPr>
        <p:txBody>
          <a:bodyPr wrap="square" rtlCol="0">
            <a:spAutoFit/>
          </a:bodyPr>
          <a:lstStyle/>
          <a:p>
            <a:r>
              <a:rPr lang="en-US" sz="1700" dirty="0">
                <a:latin typeface="Tahoma" charset="0"/>
                <a:ea typeface="Tahoma" charset="0"/>
                <a:cs typeface="Tahoma" charset="0"/>
              </a:rPr>
              <a:t>Almost all (majority) are </a:t>
            </a:r>
            <a:r>
              <a:rPr lang="en-US" sz="1700" dirty="0" err="1" smtClean="0">
                <a:latin typeface="Tahoma" charset="0"/>
                <a:ea typeface="Tahoma" charset="0"/>
                <a:cs typeface="Tahoma" charset="0"/>
              </a:rPr>
              <a:t>adenocarcinoma</a:t>
            </a:r>
            <a:r>
              <a:rPr lang="en-US" sz="1000" dirty="0" err="1" smtClean="0">
                <a:solidFill>
                  <a:srgbClr val="759239"/>
                </a:solidFill>
                <a:latin typeface="Tahoma" charset="0"/>
                <a:ea typeface="Tahoma" charset="0"/>
                <a:cs typeface="Tahoma" charset="0"/>
              </a:rPr>
              <a:t>Arising</a:t>
            </a:r>
            <a:r>
              <a:rPr lang="en-US" sz="1000" dirty="0" smtClean="0">
                <a:solidFill>
                  <a:srgbClr val="759239"/>
                </a:solidFill>
                <a:latin typeface="Tahoma" charset="0"/>
                <a:ea typeface="Tahoma" charset="0"/>
                <a:cs typeface="Tahoma" charset="0"/>
              </a:rPr>
              <a:t> from glands</a:t>
            </a:r>
            <a:r>
              <a:rPr lang="en-US" sz="1700" dirty="0" smtClean="0">
                <a:latin typeface="Tahoma" charset="0"/>
                <a:ea typeface="Tahoma" charset="0"/>
                <a:cs typeface="Tahoma" charset="0"/>
              </a:rPr>
              <a:t>. </a:t>
            </a:r>
            <a:r>
              <a:rPr lang="en-US" sz="1700" dirty="0">
                <a:latin typeface="Tahoma" charset="0"/>
                <a:ea typeface="Tahoma" charset="0"/>
                <a:cs typeface="Tahoma" charset="0"/>
              </a:rPr>
              <a:t>There are 2 major </a:t>
            </a:r>
            <a:r>
              <a:rPr lang="en-US" sz="1700" dirty="0" smtClean="0">
                <a:latin typeface="Tahoma" charset="0"/>
                <a:ea typeface="Tahoma" charset="0"/>
                <a:cs typeface="Tahoma" charset="0"/>
              </a:rPr>
              <a:t>types</a:t>
            </a:r>
          </a:p>
          <a:p>
            <a:endParaRPr lang="en-US" sz="1700" dirty="0">
              <a:latin typeface="Tahoma" charset="0"/>
              <a:ea typeface="Tahoma" charset="0"/>
              <a:cs typeface="Tahoma" charset="0"/>
            </a:endParaRPr>
          </a:p>
          <a:p>
            <a:pPr marL="285750" lvl="0" indent="-285750">
              <a:buFont typeface="Wingdings" charset="2"/>
              <a:buChar char="Ø"/>
            </a:pPr>
            <a:r>
              <a:rPr lang="en-US" sz="1400" dirty="0">
                <a:latin typeface="Tahoma" charset="0"/>
                <a:ea typeface="Tahoma" charset="0"/>
                <a:cs typeface="Tahoma" charset="0"/>
              </a:rPr>
              <a:t>Ductal.</a:t>
            </a:r>
          </a:p>
          <a:p>
            <a:pPr marL="285750" lvl="0" indent="-285750">
              <a:buFont typeface="Wingdings" charset="2"/>
              <a:buChar char="Ø"/>
            </a:pPr>
            <a:r>
              <a:rPr lang="en-US" sz="1400" dirty="0">
                <a:latin typeface="Tahoma" charset="0"/>
                <a:ea typeface="Tahoma" charset="0"/>
                <a:cs typeface="Tahoma" charset="0"/>
              </a:rPr>
              <a:t>Lobular.</a:t>
            </a:r>
          </a:p>
          <a:p>
            <a:endParaRPr lang="en-US" dirty="0" smtClean="0">
              <a:latin typeface="Tahoma" charset="0"/>
              <a:ea typeface="Tahoma" charset="0"/>
              <a:cs typeface="Tahoma" charset="0"/>
            </a:endParaRPr>
          </a:p>
          <a:p>
            <a:r>
              <a:rPr lang="en-US" sz="1700" dirty="0" smtClean="0">
                <a:latin typeface="Tahoma" charset="0"/>
                <a:ea typeface="Tahoma" charset="0"/>
                <a:cs typeface="Tahoma" charset="0"/>
              </a:rPr>
              <a:t>Breast </a:t>
            </a:r>
            <a:r>
              <a:rPr lang="en-US" sz="1700" dirty="0">
                <a:latin typeface="Tahoma" charset="0"/>
                <a:ea typeface="Tahoma" charset="0"/>
                <a:cs typeface="Tahoma" charset="0"/>
              </a:rPr>
              <a:t>cancer is divided </a:t>
            </a:r>
            <a:r>
              <a:rPr lang="en-US" sz="1700" dirty="0" smtClean="0">
                <a:latin typeface="Tahoma" charset="0"/>
                <a:ea typeface="Tahoma" charset="0"/>
                <a:cs typeface="Tahoma" charset="0"/>
              </a:rPr>
              <a:t>into</a:t>
            </a:r>
          </a:p>
          <a:p>
            <a:endParaRPr lang="en-US" sz="1700" dirty="0" smtClean="0">
              <a:latin typeface="Tahoma" charset="0"/>
              <a:ea typeface="Tahoma" charset="0"/>
              <a:cs typeface="Tahoma" charset="0"/>
            </a:endParaRPr>
          </a:p>
          <a:p>
            <a:pPr marL="285750" lvl="0" indent="-285750">
              <a:buFont typeface="Wingdings" charset="2"/>
              <a:buChar char="Ø"/>
            </a:pPr>
            <a:r>
              <a:rPr lang="en-US" sz="1400" dirty="0" smtClean="0">
                <a:latin typeface="Tahoma" charset="0"/>
                <a:ea typeface="Tahoma" charset="0"/>
                <a:cs typeface="Tahoma" charset="0"/>
              </a:rPr>
              <a:t>Carcinoma </a:t>
            </a:r>
            <a:r>
              <a:rPr lang="en-US" sz="1400" dirty="0">
                <a:latin typeface="Tahoma" charset="0"/>
                <a:ea typeface="Tahoma" charset="0"/>
                <a:cs typeface="Tahoma" charset="0"/>
              </a:rPr>
              <a:t>in situ (non-invasive</a:t>
            </a:r>
            <a:r>
              <a:rPr lang="en-US" sz="1400" dirty="0" smtClean="0">
                <a:latin typeface="Tahoma" charset="0"/>
                <a:ea typeface="Tahoma" charset="0"/>
                <a:cs typeface="Tahoma" charset="0"/>
              </a:rPr>
              <a:t>).</a:t>
            </a:r>
            <a:r>
              <a:rPr lang="en-US" sz="1000" dirty="0" smtClean="0">
                <a:solidFill>
                  <a:srgbClr val="759239"/>
                </a:solidFill>
                <a:latin typeface="Tahoma" charset="0"/>
                <a:ea typeface="Tahoma" charset="0"/>
                <a:cs typeface="Tahoma" charset="0"/>
              </a:rPr>
              <a:t>Ductal and lobular</a:t>
            </a:r>
            <a:endParaRPr lang="en-US" sz="1400" dirty="0">
              <a:latin typeface="Tahoma" charset="0"/>
              <a:ea typeface="Tahoma" charset="0"/>
              <a:cs typeface="Tahoma" charset="0"/>
            </a:endParaRPr>
          </a:p>
          <a:p>
            <a:pPr marL="285750" indent="-285750">
              <a:buFont typeface="Wingdings" charset="2"/>
              <a:buChar char="Ø"/>
            </a:pPr>
            <a:r>
              <a:rPr lang="en-US" sz="1400" dirty="0">
                <a:latin typeface="Tahoma" charset="0"/>
                <a:ea typeface="Tahoma" charset="0"/>
                <a:cs typeface="Tahoma" charset="0"/>
              </a:rPr>
              <a:t>Invasive </a:t>
            </a:r>
            <a:r>
              <a:rPr lang="en-US" sz="1400" dirty="0" smtClean="0">
                <a:latin typeface="Tahoma" charset="0"/>
                <a:ea typeface="Tahoma" charset="0"/>
                <a:cs typeface="Tahoma" charset="0"/>
              </a:rPr>
              <a:t>carcinoma </a:t>
            </a:r>
            <a:r>
              <a:rPr lang="en-US" sz="1000" dirty="0" smtClean="0">
                <a:solidFill>
                  <a:srgbClr val="759239"/>
                </a:solidFill>
                <a:latin typeface="Tahoma" charset="0"/>
                <a:ea typeface="Tahoma" charset="0"/>
                <a:cs typeface="Tahoma" charset="0"/>
              </a:rPr>
              <a:t>Ductal and lobular</a:t>
            </a:r>
            <a:r>
              <a:rPr lang="en-US" sz="1400" dirty="0" smtClean="0">
                <a:latin typeface="Tahoma" charset="0"/>
                <a:ea typeface="Tahoma" charset="0"/>
                <a:cs typeface="Tahoma" charset="0"/>
              </a:rPr>
              <a:t> </a:t>
            </a:r>
            <a:endParaRPr lang="en-US" sz="1400" dirty="0">
              <a:latin typeface="Tahoma" charset="0"/>
              <a:ea typeface="Tahoma" charset="0"/>
              <a:cs typeface="Tahoma"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089" y="5341498"/>
            <a:ext cx="2389911" cy="3266854"/>
          </a:xfrm>
          <a:prstGeom prst="rect">
            <a:avLst/>
          </a:prstGeom>
        </p:spPr>
      </p:pic>
    </p:spTree>
    <p:extLst>
      <p:ext uri="{BB962C8B-B14F-4D97-AF65-F5344CB8AC3E}">
        <p14:creationId xmlns:p14="http://schemas.microsoft.com/office/powerpoint/2010/main" val="18354121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24691"/>
            <a:ext cx="6858000" cy="378693"/>
          </a:xfrm>
          <a:prstGeom prst="rect">
            <a:avLst/>
          </a:prstGeom>
          <a:solidFill>
            <a:schemeClr val="accent4">
              <a:lumMod val="60000"/>
              <a:lumOff val="40000"/>
            </a:schemeClr>
          </a:solidFill>
        </p:spPr>
        <p:txBody>
          <a:bodyPr wrap="square" rtlCol="0">
            <a:spAutoFit/>
          </a:bodyPr>
          <a:lstStyle/>
          <a:p>
            <a:pPr marL="285750" marR="0" indent="-285750">
              <a:lnSpc>
                <a:spcPct val="115000"/>
              </a:lnSpc>
              <a:spcBef>
                <a:spcPts val="0"/>
              </a:spcBef>
              <a:spcAft>
                <a:spcPts val="1000"/>
              </a:spcAft>
              <a:buFont typeface="Wingdings" charset="2"/>
              <a:buChar char="q"/>
            </a:pPr>
            <a:r>
              <a:rPr lang="en-US" dirty="0">
                <a:latin typeface="Tahoma" panose="020B0604030504040204" pitchFamily="34" charset="0"/>
                <a:ea typeface="Tahoma" panose="020B0604030504040204" pitchFamily="34" charset="0"/>
                <a:cs typeface="Tahoma" panose="020B0604030504040204" pitchFamily="34" charset="0"/>
              </a:rPr>
              <a:t>Understand the behavior and spread of breast cancer </a:t>
            </a:r>
          </a:p>
        </p:txBody>
      </p:sp>
      <p:sp>
        <p:nvSpPr>
          <p:cNvPr id="7" name="TextBox 6"/>
          <p:cNvSpPr txBox="1"/>
          <p:nvPr/>
        </p:nvSpPr>
        <p:spPr>
          <a:xfrm>
            <a:off x="0" y="1161893"/>
            <a:ext cx="6525491" cy="1600438"/>
          </a:xfrm>
          <a:prstGeom prst="rect">
            <a:avLst/>
          </a:prstGeom>
          <a:noFill/>
        </p:spPr>
        <p:txBody>
          <a:bodyPr wrap="square" rtlCol="0">
            <a:spAutoFit/>
          </a:bodyPr>
          <a:lstStyle/>
          <a:p>
            <a:r>
              <a:rPr lang="en-US" sz="1400" dirty="0">
                <a:latin typeface="Tahoma" charset="0"/>
                <a:ea typeface="Tahoma" charset="0"/>
                <a:cs typeface="Tahoma" charset="0"/>
              </a:rPr>
              <a:t>This is epithelial proliferation that is still </a:t>
            </a:r>
            <a:r>
              <a:rPr lang="en-US" sz="1400" dirty="0">
                <a:solidFill>
                  <a:srgbClr val="C00000"/>
                </a:solidFill>
                <a:latin typeface="Tahoma" charset="0"/>
                <a:ea typeface="Tahoma" charset="0"/>
                <a:cs typeface="Tahoma" charset="0"/>
              </a:rPr>
              <a:t>confined to the </a:t>
            </a:r>
            <a:r>
              <a:rPr lang="en-US" sz="1400" dirty="0" smtClean="0">
                <a:solidFill>
                  <a:srgbClr val="C00000"/>
                </a:solidFill>
                <a:latin typeface="Tahoma" charset="0"/>
                <a:ea typeface="Tahoma" charset="0"/>
                <a:cs typeface="Tahoma" charset="0"/>
              </a:rPr>
              <a:t>TDLU</a:t>
            </a:r>
            <a:r>
              <a:rPr lang="en-US" sz="1400" baseline="30000" dirty="0" smtClean="0">
                <a:latin typeface="Tahoma" charset="0"/>
                <a:ea typeface="Tahoma" charset="0"/>
                <a:cs typeface="Tahoma" charset="0"/>
              </a:rPr>
              <a:t>1</a:t>
            </a:r>
            <a:r>
              <a:rPr lang="en-US" sz="1000" dirty="0" smtClean="0">
                <a:solidFill>
                  <a:srgbClr val="C00000"/>
                </a:solidFill>
                <a:latin typeface="Tahoma" charset="0"/>
                <a:ea typeface="Tahoma" charset="0"/>
                <a:cs typeface="Tahoma" charset="0"/>
              </a:rPr>
              <a:t> </a:t>
            </a:r>
            <a:r>
              <a:rPr lang="en-US" sz="1000" dirty="0" smtClean="0">
                <a:solidFill>
                  <a:srgbClr val="759239"/>
                </a:solidFill>
                <a:latin typeface="Tahoma" charset="0"/>
                <a:ea typeface="Tahoma" charset="0"/>
                <a:cs typeface="Tahoma" charset="0"/>
              </a:rPr>
              <a:t>(Terminal duct lobular Unit)</a:t>
            </a:r>
            <a:r>
              <a:rPr lang="en-US" sz="1400" dirty="0" smtClean="0">
                <a:latin typeface="Tahoma" charset="0"/>
                <a:ea typeface="Tahoma" charset="0"/>
                <a:cs typeface="Tahoma" charset="0"/>
              </a:rPr>
              <a:t>, </a:t>
            </a:r>
            <a:r>
              <a:rPr lang="en-US" sz="1400" dirty="0">
                <a:latin typeface="Tahoma" charset="0"/>
                <a:ea typeface="Tahoma" charset="0"/>
                <a:cs typeface="Tahoma" charset="0"/>
              </a:rPr>
              <a:t>has not invaded beyond the basement membrane and is therefore incapable of metastasis. </a:t>
            </a:r>
          </a:p>
          <a:p>
            <a:r>
              <a:rPr lang="en-US" sz="1400" dirty="0">
                <a:latin typeface="Tahoma" charset="0"/>
                <a:ea typeface="Tahoma" charset="0"/>
                <a:cs typeface="Tahoma" charset="0"/>
              </a:rPr>
              <a:t> </a:t>
            </a:r>
          </a:p>
          <a:p>
            <a:r>
              <a:rPr lang="en-US" sz="1400" dirty="0">
                <a:latin typeface="Tahoma" charset="0"/>
                <a:ea typeface="Tahoma" charset="0"/>
                <a:cs typeface="Tahoma" charset="0"/>
              </a:rPr>
              <a:t>There are two subtypes: </a:t>
            </a:r>
          </a:p>
          <a:p>
            <a:pPr marL="400050" indent="-400050">
              <a:buFont typeface="+mj-lt"/>
              <a:buAutoNum type="romanLcPeriod"/>
            </a:pPr>
            <a:r>
              <a:rPr lang="en-US" sz="1400" dirty="0" smtClean="0">
                <a:latin typeface="Tahoma" charset="0"/>
                <a:ea typeface="Tahoma" charset="0"/>
                <a:cs typeface="Tahoma" charset="0"/>
              </a:rPr>
              <a:t>Ductal </a:t>
            </a:r>
            <a:r>
              <a:rPr lang="en-US" sz="1400" dirty="0">
                <a:latin typeface="Tahoma" charset="0"/>
                <a:ea typeface="Tahoma" charset="0"/>
                <a:cs typeface="Tahoma" charset="0"/>
              </a:rPr>
              <a:t>carcinoma in situ (DCIS) or </a:t>
            </a:r>
            <a:r>
              <a:rPr lang="en-US" sz="1400" dirty="0" err="1">
                <a:latin typeface="Tahoma" charset="0"/>
                <a:ea typeface="Tahoma" charset="0"/>
                <a:cs typeface="Tahoma" charset="0"/>
              </a:rPr>
              <a:t>intraductal</a:t>
            </a:r>
            <a:r>
              <a:rPr lang="en-US" sz="1400" dirty="0">
                <a:latin typeface="Tahoma" charset="0"/>
                <a:ea typeface="Tahoma" charset="0"/>
                <a:cs typeface="Tahoma" charset="0"/>
              </a:rPr>
              <a:t> carcinoma (80%). </a:t>
            </a:r>
          </a:p>
          <a:p>
            <a:pPr marL="400050" indent="-400050">
              <a:buFont typeface="+mj-lt"/>
              <a:buAutoNum type="romanLcPeriod"/>
            </a:pPr>
            <a:r>
              <a:rPr lang="en-US" sz="1400" dirty="0" smtClean="0">
                <a:latin typeface="Tahoma" charset="0"/>
                <a:ea typeface="Tahoma" charset="0"/>
                <a:cs typeface="Tahoma" charset="0"/>
              </a:rPr>
              <a:t>Lobular </a:t>
            </a:r>
            <a:r>
              <a:rPr lang="en-US" sz="1400" dirty="0">
                <a:latin typeface="Tahoma" charset="0"/>
                <a:ea typeface="Tahoma" charset="0"/>
                <a:cs typeface="Tahoma" charset="0"/>
              </a:rPr>
              <a:t>carcinoma in situ (20%).</a:t>
            </a:r>
          </a:p>
        </p:txBody>
      </p:sp>
      <p:sp>
        <p:nvSpPr>
          <p:cNvPr id="9" name="TextBox 8"/>
          <p:cNvSpPr txBox="1"/>
          <p:nvPr/>
        </p:nvSpPr>
        <p:spPr>
          <a:xfrm>
            <a:off x="0" y="742980"/>
            <a:ext cx="4184073" cy="400110"/>
          </a:xfrm>
          <a:prstGeom prst="rect">
            <a:avLst/>
          </a:prstGeom>
          <a:noFill/>
        </p:spPr>
        <p:txBody>
          <a:bodyPr wrap="square" rtlCol="0">
            <a:spAutoFit/>
          </a:bodyPr>
          <a:lstStyle/>
          <a:p>
            <a:r>
              <a:rPr lang="en-US" sz="2000" b="1" dirty="0"/>
              <a:t>Carcinoma in situ</a:t>
            </a:r>
            <a:endParaRPr lang="en-US" sz="20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691" y="2771035"/>
            <a:ext cx="5168900" cy="1022636"/>
          </a:xfrm>
          <a:prstGeom prst="rect">
            <a:avLst/>
          </a:prstGeom>
        </p:spPr>
      </p:pic>
      <p:sp>
        <p:nvSpPr>
          <p:cNvPr id="11" name="TextBox 10"/>
          <p:cNvSpPr txBox="1"/>
          <p:nvPr/>
        </p:nvSpPr>
        <p:spPr>
          <a:xfrm>
            <a:off x="152976" y="4486409"/>
            <a:ext cx="3407641" cy="3754874"/>
          </a:xfrm>
          <a:prstGeom prst="rect">
            <a:avLst/>
          </a:prstGeom>
          <a:noFill/>
        </p:spPr>
        <p:txBody>
          <a:bodyPr wrap="square" rtlCol="0">
            <a:spAutoFit/>
          </a:bodyPr>
          <a:lstStyle/>
          <a:p>
            <a:pPr marL="285750" lvl="0" indent="-285750">
              <a:buFont typeface="Wingdings" charset="2"/>
              <a:buChar char="Ø"/>
            </a:pPr>
            <a:r>
              <a:rPr lang="en-US" sz="1400" dirty="0">
                <a:latin typeface="Tahoma" charset="0"/>
                <a:ea typeface="Tahoma" charset="0"/>
                <a:cs typeface="Tahoma" charset="0"/>
              </a:rPr>
              <a:t>DCIS is the </a:t>
            </a:r>
            <a:r>
              <a:rPr lang="en-US" sz="1400" b="1" u="sng" dirty="0">
                <a:latin typeface="Tahoma" charset="0"/>
                <a:ea typeface="Tahoma" charset="0"/>
                <a:cs typeface="Tahoma" charset="0"/>
              </a:rPr>
              <a:t>non-invasive</a:t>
            </a:r>
            <a:r>
              <a:rPr lang="en-US" sz="1400" dirty="0">
                <a:latin typeface="Tahoma" charset="0"/>
                <a:ea typeface="Tahoma" charset="0"/>
                <a:cs typeface="Tahoma" charset="0"/>
              </a:rPr>
              <a:t> proliferation of malignant cells </a:t>
            </a:r>
            <a:r>
              <a:rPr lang="en-US" sz="1400" dirty="0">
                <a:solidFill>
                  <a:srgbClr val="C00000"/>
                </a:solidFill>
                <a:latin typeface="Tahoma" charset="0"/>
                <a:ea typeface="Tahoma" charset="0"/>
                <a:cs typeface="Tahoma" charset="0"/>
              </a:rPr>
              <a:t>within the duct system</a:t>
            </a:r>
            <a:r>
              <a:rPr lang="en-US" sz="1400" dirty="0">
                <a:latin typeface="Tahoma" charset="0"/>
                <a:ea typeface="Tahoma" charset="0"/>
                <a:cs typeface="Tahoma" charset="0"/>
              </a:rPr>
              <a:t> without breaching the underlying </a:t>
            </a:r>
            <a:r>
              <a:rPr lang="en-US" sz="1400" dirty="0">
                <a:solidFill>
                  <a:srgbClr val="C00000"/>
                </a:solidFill>
                <a:latin typeface="Tahoma" charset="0"/>
                <a:ea typeface="Tahoma" charset="0"/>
                <a:cs typeface="Tahoma" charset="0"/>
              </a:rPr>
              <a:t>basement membrane</a:t>
            </a:r>
            <a:r>
              <a:rPr lang="en-US" sz="1400" dirty="0" smtClean="0">
                <a:latin typeface="Tahoma" charset="0"/>
                <a:ea typeface="Tahoma" charset="0"/>
                <a:cs typeface="Tahoma" charset="0"/>
              </a:rPr>
              <a:t>.</a:t>
            </a:r>
            <a:endParaRPr lang="en-US" sz="1400" dirty="0">
              <a:latin typeface="Tahoma" charset="0"/>
              <a:ea typeface="Tahoma" charset="0"/>
              <a:cs typeface="Tahoma" charset="0"/>
            </a:endParaRPr>
          </a:p>
          <a:p>
            <a:pPr marL="285750" lvl="0" indent="-285750">
              <a:buFont typeface="Wingdings" charset="2"/>
              <a:buChar char="Ø"/>
            </a:pPr>
            <a:r>
              <a:rPr lang="en-US" sz="1400" dirty="0">
                <a:latin typeface="Tahoma" charset="0"/>
                <a:ea typeface="Tahoma" charset="0"/>
                <a:cs typeface="Tahoma" charset="0"/>
              </a:rPr>
              <a:t>They have a </a:t>
            </a:r>
            <a:r>
              <a:rPr lang="en-US" sz="1400" dirty="0">
                <a:solidFill>
                  <a:srgbClr val="C00000"/>
                </a:solidFill>
                <a:latin typeface="Tahoma" charset="0"/>
                <a:ea typeface="Tahoma" charset="0"/>
                <a:cs typeface="Tahoma" charset="0"/>
              </a:rPr>
              <a:t>very high risk </a:t>
            </a:r>
            <a:r>
              <a:rPr lang="en-US" sz="1400" dirty="0">
                <a:latin typeface="Tahoma" charset="0"/>
                <a:ea typeface="Tahoma" charset="0"/>
                <a:cs typeface="Tahoma" charset="0"/>
              </a:rPr>
              <a:t>of development of subsequent invasive </a:t>
            </a:r>
            <a:r>
              <a:rPr lang="en-US" sz="1400" dirty="0">
                <a:solidFill>
                  <a:srgbClr val="C00000"/>
                </a:solidFill>
                <a:latin typeface="Tahoma" charset="0"/>
                <a:ea typeface="Tahoma" charset="0"/>
                <a:cs typeface="Tahoma" charset="0"/>
              </a:rPr>
              <a:t>carcinoma</a:t>
            </a:r>
            <a:r>
              <a:rPr lang="en-US" sz="1400" dirty="0" smtClean="0">
                <a:solidFill>
                  <a:srgbClr val="C00000"/>
                </a:solidFill>
                <a:latin typeface="Tahoma" charset="0"/>
                <a:ea typeface="Tahoma" charset="0"/>
                <a:cs typeface="Tahoma" charset="0"/>
              </a:rPr>
              <a:t>.</a:t>
            </a:r>
            <a:endParaRPr lang="en-US" sz="1400" dirty="0">
              <a:solidFill>
                <a:srgbClr val="C00000"/>
              </a:solidFill>
              <a:latin typeface="Tahoma" charset="0"/>
              <a:ea typeface="Tahoma" charset="0"/>
              <a:cs typeface="Tahoma" charset="0"/>
            </a:endParaRPr>
          </a:p>
          <a:p>
            <a:pPr marL="285750" lvl="0" indent="-285750">
              <a:buFont typeface="Wingdings" charset="2"/>
              <a:buChar char="Ø"/>
            </a:pPr>
            <a:r>
              <a:rPr lang="en-US" sz="1400" dirty="0">
                <a:latin typeface="Tahoma" charset="0"/>
                <a:ea typeface="Tahoma" charset="0"/>
                <a:cs typeface="Tahoma" charset="0"/>
              </a:rPr>
              <a:t>The tumor distends and distorts the ducts</a:t>
            </a:r>
            <a:r>
              <a:rPr lang="en-US" sz="1400" dirty="0" smtClean="0">
                <a:latin typeface="Tahoma" charset="0"/>
                <a:ea typeface="Tahoma" charset="0"/>
                <a:cs typeface="Tahoma" charset="0"/>
              </a:rPr>
              <a:t>.</a:t>
            </a:r>
            <a:endParaRPr lang="en-US" sz="1400" dirty="0">
              <a:latin typeface="Tahoma" charset="0"/>
              <a:ea typeface="Tahoma" charset="0"/>
              <a:cs typeface="Tahoma" charset="0"/>
            </a:endParaRPr>
          </a:p>
          <a:p>
            <a:pPr marL="285750" lvl="0" indent="-285750">
              <a:buFont typeface="Wingdings" charset="2"/>
              <a:buChar char="Ø"/>
            </a:pPr>
            <a:r>
              <a:rPr lang="en-US" sz="1400" dirty="0">
                <a:latin typeface="Tahoma" charset="0"/>
                <a:ea typeface="Tahoma" charset="0"/>
                <a:cs typeface="Tahoma" charset="0"/>
              </a:rPr>
              <a:t>Age range: same age range of invasive breast carcinoma</a:t>
            </a:r>
            <a:r>
              <a:rPr lang="en-US" sz="1400" dirty="0" smtClean="0">
                <a:latin typeface="Tahoma" charset="0"/>
                <a:ea typeface="Tahoma" charset="0"/>
                <a:cs typeface="Tahoma" charset="0"/>
              </a:rPr>
              <a:t>.</a:t>
            </a:r>
            <a:endParaRPr lang="en-US" sz="1400" dirty="0">
              <a:latin typeface="Tahoma" charset="0"/>
              <a:ea typeface="Tahoma" charset="0"/>
              <a:cs typeface="Tahoma" charset="0"/>
            </a:endParaRPr>
          </a:p>
          <a:p>
            <a:pPr marL="285750" lvl="0" indent="-285750">
              <a:buFont typeface="Wingdings" charset="2"/>
              <a:buChar char="Ø"/>
            </a:pPr>
            <a:r>
              <a:rPr lang="en-US" sz="1400" dirty="0">
                <a:latin typeface="Tahoma" charset="0"/>
                <a:ea typeface="Tahoma" charset="0"/>
                <a:cs typeface="Tahoma" charset="0"/>
              </a:rPr>
              <a:t>Often </a:t>
            </a:r>
            <a:r>
              <a:rPr lang="en-US" sz="1400" b="1" dirty="0">
                <a:latin typeface="Tahoma" charset="0"/>
                <a:ea typeface="Tahoma" charset="0"/>
                <a:cs typeface="Tahoma" charset="0"/>
              </a:rPr>
              <a:t>multifocal</a:t>
            </a:r>
            <a:r>
              <a:rPr lang="en-US" sz="1400" dirty="0">
                <a:latin typeface="Tahoma" charset="0"/>
                <a:ea typeface="Tahoma" charset="0"/>
                <a:cs typeface="Tahoma" charset="0"/>
              </a:rPr>
              <a:t>—malignant cells can spread widely through the ductal system without breaching the basement membrane</a:t>
            </a:r>
            <a:r>
              <a:rPr lang="en-US" sz="1400" dirty="0" smtClean="0">
                <a:latin typeface="Tahoma" charset="0"/>
                <a:ea typeface="Tahoma" charset="0"/>
                <a:cs typeface="Tahoma" charset="0"/>
              </a:rPr>
              <a:t>.</a:t>
            </a:r>
            <a:endParaRPr lang="en-US" sz="1400" dirty="0">
              <a:latin typeface="Tahoma" charset="0"/>
              <a:ea typeface="Tahoma" charset="0"/>
              <a:cs typeface="Tahoma" charset="0"/>
            </a:endParaRPr>
          </a:p>
          <a:p>
            <a:pPr marL="285750" lvl="0" indent="-285750">
              <a:buFont typeface="Wingdings" charset="2"/>
              <a:buChar char="Ø"/>
            </a:pPr>
            <a:r>
              <a:rPr lang="en-US" sz="1400" dirty="0">
                <a:latin typeface="Tahoma" charset="0"/>
                <a:ea typeface="Tahoma" charset="0"/>
                <a:cs typeface="Tahoma" charset="0"/>
              </a:rPr>
              <a:t>Women with DCIS are at risk of </a:t>
            </a:r>
            <a:r>
              <a:rPr lang="en-US" sz="1400" dirty="0">
                <a:solidFill>
                  <a:srgbClr val="C00000"/>
                </a:solidFill>
                <a:latin typeface="Tahoma" charset="0"/>
                <a:ea typeface="Tahoma" charset="0"/>
                <a:cs typeface="Tahoma" charset="0"/>
              </a:rPr>
              <a:t>recurrent DCIS </a:t>
            </a:r>
            <a:r>
              <a:rPr lang="en-US" sz="1400" dirty="0">
                <a:latin typeface="Tahoma" charset="0"/>
                <a:ea typeface="Tahoma" charset="0"/>
                <a:cs typeface="Tahoma" charset="0"/>
              </a:rPr>
              <a:t>following treatment</a:t>
            </a:r>
            <a:r>
              <a:rPr lang="en-US" sz="1400" dirty="0" smtClean="0">
                <a:latin typeface="Tahoma" charset="0"/>
                <a:ea typeface="Tahoma" charset="0"/>
                <a:cs typeface="Tahoma" charset="0"/>
              </a:rPr>
              <a:t>.</a:t>
            </a:r>
            <a:endParaRPr lang="en-US" sz="1400" dirty="0">
              <a:latin typeface="Tahoma" charset="0"/>
              <a:ea typeface="Tahoma" charset="0"/>
              <a:cs typeface="Tahoma" charset="0"/>
            </a:endParaRPr>
          </a:p>
        </p:txBody>
      </p:sp>
      <p:sp>
        <p:nvSpPr>
          <p:cNvPr id="12" name="TextBox 11"/>
          <p:cNvSpPr txBox="1"/>
          <p:nvPr/>
        </p:nvSpPr>
        <p:spPr>
          <a:xfrm>
            <a:off x="3719944" y="4486409"/>
            <a:ext cx="3138055" cy="3323987"/>
          </a:xfrm>
          <a:prstGeom prst="rect">
            <a:avLst/>
          </a:prstGeom>
          <a:noFill/>
        </p:spPr>
        <p:txBody>
          <a:bodyPr wrap="square" rtlCol="0">
            <a:spAutoFit/>
          </a:bodyPr>
          <a:lstStyle/>
          <a:p>
            <a:pPr marL="285750" lvl="0" indent="-285750">
              <a:buFont typeface="Wingdings" charset="2"/>
              <a:buChar char="Ø"/>
            </a:pPr>
            <a:r>
              <a:rPr lang="en-US" sz="1400" dirty="0">
                <a:latin typeface="Tahoma" charset="0"/>
                <a:ea typeface="Tahoma" charset="0"/>
                <a:cs typeface="Tahoma" charset="0"/>
              </a:rPr>
              <a:t>On mammography DCIS frequently </a:t>
            </a:r>
            <a:r>
              <a:rPr lang="en-US" sz="1400" dirty="0">
                <a:solidFill>
                  <a:srgbClr val="C00000"/>
                </a:solidFill>
                <a:latin typeface="Tahoma" charset="0"/>
                <a:ea typeface="Tahoma" charset="0"/>
                <a:cs typeface="Tahoma" charset="0"/>
              </a:rPr>
              <a:t>shows micro-calcifications</a:t>
            </a:r>
            <a:r>
              <a:rPr lang="en-US" sz="1400" dirty="0">
                <a:latin typeface="Tahoma" charset="0"/>
                <a:ea typeface="Tahoma" charset="0"/>
                <a:cs typeface="Tahoma" charset="0"/>
              </a:rPr>
              <a:t>. Mammography is a very sensitive </a:t>
            </a:r>
            <a:r>
              <a:rPr lang="en-US" sz="1400" dirty="0">
                <a:solidFill>
                  <a:srgbClr val="C00000"/>
                </a:solidFill>
                <a:latin typeface="Tahoma" charset="0"/>
                <a:ea typeface="Tahoma" charset="0"/>
                <a:cs typeface="Tahoma" charset="0"/>
              </a:rPr>
              <a:t>diagnostic procedure for detecting DCIS </a:t>
            </a:r>
            <a:r>
              <a:rPr lang="en-US" sz="1400" dirty="0">
                <a:latin typeface="Tahoma" charset="0"/>
                <a:ea typeface="Tahoma" charset="0"/>
                <a:cs typeface="Tahoma" charset="0"/>
              </a:rPr>
              <a:t>since majority of DCIS are </a:t>
            </a:r>
            <a:r>
              <a:rPr lang="en-US" sz="1400" dirty="0">
                <a:solidFill>
                  <a:srgbClr val="C00000"/>
                </a:solidFill>
                <a:latin typeface="Tahoma" charset="0"/>
                <a:ea typeface="Tahoma" charset="0"/>
                <a:cs typeface="Tahoma" charset="0"/>
              </a:rPr>
              <a:t>not palpable</a:t>
            </a:r>
            <a:r>
              <a:rPr lang="en-US" sz="1400" dirty="0">
                <a:latin typeface="Tahoma" charset="0"/>
                <a:ea typeface="Tahoma" charset="0"/>
                <a:cs typeface="Tahoma" charset="0"/>
              </a:rPr>
              <a:t>. Less frequently they can present as a mammographic </a:t>
            </a:r>
            <a:r>
              <a:rPr lang="en-US" sz="1400" dirty="0" smtClean="0">
                <a:latin typeface="Tahoma" charset="0"/>
                <a:ea typeface="Tahoma" charset="0"/>
                <a:cs typeface="Tahoma" charset="0"/>
              </a:rPr>
              <a:t>density</a:t>
            </a:r>
            <a:r>
              <a:rPr lang="en-US" sz="1400" baseline="30000" dirty="0" smtClean="0">
                <a:latin typeface="Tahoma" charset="0"/>
                <a:ea typeface="Tahoma" charset="0"/>
                <a:cs typeface="Tahoma" charset="0"/>
              </a:rPr>
              <a:t>2</a:t>
            </a:r>
            <a:r>
              <a:rPr lang="en-US" sz="1400" dirty="0" smtClean="0">
                <a:latin typeface="Tahoma" charset="0"/>
                <a:ea typeface="Tahoma" charset="0"/>
                <a:cs typeface="Tahoma" charset="0"/>
              </a:rPr>
              <a:t> </a:t>
            </a:r>
            <a:r>
              <a:rPr lang="en-US" sz="1000" dirty="0" smtClean="0">
                <a:solidFill>
                  <a:srgbClr val="75923C"/>
                </a:solidFill>
                <a:latin typeface="Tahoma" charset="0"/>
                <a:ea typeface="Tahoma" charset="0"/>
                <a:cs typeface="Tahoma" charset="0"/>
              </a:rPr>
              <a:t>if they are very </a:t>
            </a:r>
            <a:r>
              <a:rPr lang="en-US" sz="1000" dirty="0" err="1" smtClean="0">
                <a:solidFill>
                  <a:srgbClr val="75923C"/>
                </a:solidFill>
                <a:latin typeface="Tahoma" charset="0"/>
                <a:ea typeface="Tahoma" charset="0"/>
                <a:cs typeface="Tahoma" charset="0"/>
              </a:rPr>
              <a:t>large</a:t>
            </a:r>
            <a:r>
              <a:rPr lang="en-US" sz="1400" dirty="0" err="1" smtClean="0">
                <a:latin typeface="Tahoma" charset="0"/>
                <a:ea typeface="Tahoma" charset="0"/>
                <a:cs typeface="Tahoma" charset="0"/>
              </a:rPr>
              <a:t>or</a:t>
            </a:r>
            <a:r>
              <a:rPr lang="en-US" sz="1400" dirty="0" smtClean="0">
                <a:latin typeface="Tahoma" charset="0"/>
                <a:ea typeface="Tahoma" charset="0"/>
                <a:cs typeface="Tahoma" charset="0"/>
              </a:rPr>
              <a:t> </a:t>
            </a:r>
            <a:r>
              <a:rPr lang="en-US" sz="1400" dirty="0">
                <a:latin typeface="Tahoma" charset="0"/>
                <a:ea typeface="Tahoma" charset="0"/>
                <a:cs typeface="Tahoma" charset="0"/>
              </a:rPr>
              <a:t>a vaguely palpable mass or nipple discharge</a:t>
            </a:r>
            <a:r>
              <a:rPr lang="en-US" sz="1400" dirty="0" smtClean="0">
                <a:latin typeface="Tahoma" charset="0"/>
                <a:ea typeface="Tahoma" charset="0"/>
                <a:cs typeface="Tahoma" charset="0"/>
              </a:rPr>
              <a:t>.</a:t>
            </a:r>
            <a:endParaRPr lang="en-US" sz="1400" dirty="0">
              <a:latin typeface="Tahoma" charset="0"/>
              <a:ea typeface="Tahoma" charset="0"/>
              <a:cs typeface="Tahoma" charset="0"/>
            </a:endParaRPr>
          </a:p>
          <a:p>
            <a:pPr marL="285750" lvl="0" indent="-285750">
              <a:buFont typeface="Wingdings" charset="2"/>
              <a:buChar char="Ø"/>
            </a:pPr>
            <a:r>
              <a:rPr lang="en-US" sz="1400" dirty="0">
                <a:latin typeface="Tahoma" charset="0"/>
                <a:ea typeface="Tahoma" charset="0"/>
                <a:cs typeface="Tahoma" charset="0"/>
              </a:rPr>
              <a:t>Because of mammography there has been a marked increase the detection and diagnosis of DCIS in the last two decades</a:t>
            </a:r>
            <a:r>
              <a:rPr lang="en-US" sz="1400" dirty="0" smtClean="0">
                <a:latin typeface="Tahoma" charset="0"/>
                <a:ea typeface="Tahoma" charset="0"/>
                <a:cs typeface="Tahoma" charset="0"/>
              </a:rPr>
              <a:t>.</a:t>
            </a:r>
            <a:endParaRPr lang="en-US" sz="1400" dirty="0">
              <a:latin typeface="Tahoma" charset="0"/>
              <a:ea typeface="Tahoma" charset="0"/>
              <a:cs typeface="Tahoma" charset="0"/>
            </a:endParaRPr>
          </a:p>
        </p:txBody>
      </p:sp>
      <p:sp>
        <p:nvSpPr>
          <p:cNvPr id="13" name="TextBox 12"/>
          <p:cNvSpPr txBox="1"/>
          <p:nvPr/>
        </p:nvSpPr>
        <p:spPr>
          <a:xfrm>
            <a:off x="152977" y="4017818"/>
            <a:ext cx="4031096" cy="369332"/>
          </a:xfrm>
          <a:prstGeom prst="rect">
            <a:avLst/>
          </a:prstGeom>
          <a:noFill/>
        </p:spPr>
        <p:txBody>
          <a:bodyPr wrap="square" rtlCol="0">
            <a:spAutoFit/>
          </a:bodyPr>
          <a:lstStyle/>
          <a:p>
            <a:pPr marL="400050" indent="-400050">
              <a:buFont typeface="+mj-lt"/>
              <a:buAutoNum type="romanUcPeriod"/>
            </a:pPr>
            <a:r>
              <a:rPr lang="en-US" b="1" dirty="0" smtClean="0">
                <a:latin typeface="Tahoma" charset="0"/>
                <a:ea typeface="Tahoma" charset="0"/>
                <a:cs typeface="Tahoma" charset="0"/>
              </a:rPr>
              <a:t>Ductal carcinoma In Situ </a:t>
            </a:r>
            <a:endParaRPr lang="en-US" b="1" dirty="0">
              <a:latin typeface="Tahoma" charset="0"/>
              <a:ea typeface="Tahoma" charset="0"/>
              <a:cs typeface="Tahoma" charset="0"/>
            </a:endParaRPr>
          </a:p>
        </p:txBody>
      </p:sp>
      <p:sp>
        <p:nvSpPr>
          <p:cNvPr id="14" name="TextBox 13"/>
          <p:cNvSpPr txBox="1"/>
          <p:nvPr/>
        </p:nvSpPr>
        <p:spPr>
          <a:xfrm>
            <a:off x="0" y="8436114"/>
            <a:ext cx="6705023" cy="707886"/>
          </a:xfrm>
          <a:prstGeom prst="rect">
            <a:avLst/>
          </a:prstGeom>
          <a:noFill/>
        </p:spPr>
        <p:txBody>
          <a:bodyPr wrap="square" rtlCol="0">
            <a:spAutoFit/>
          </a:bodyPr>
          <a:lstStyle/>
          <a:p>
            <a:r>
              <a:rPr lang="en-US" sz="1000" dirty="0" smtClean="0">
                <a:latin typeface="Tahoma" charset="0"/>
                <a:ea typeface="Tahoma" charset="0"/>
                <a:cs typeface="Tahoma" charset="0"/>
              </a:rPr>
              <a:t>1:The collecting duct has several branches , which ends in a terminal ductal-lobular unit . The basic functional and </a:t>
            </a:r>
            <a:r>
              <a:rPr lang="en-US" sz="1000" dirty="0" err="1" smtClean="0">
                <a:latin typeface="Tahoma" charset="0"/>
                <a:ea typeface="Tahoma" charset="0"/>
                <a:cs typeface="Tahoma" charset="0"/>
              </a:rPr>
              <a:t>histopathalogical</a:t>
            </a:r>
            <a:r>
              <a:rPr lang="en-US" sz="1000" dirty="0" smtClean="0">
                <a:latin typeface="Tahoma" charset="0"/>
                <a:ea typeface="Tahoma" charset="0"/>
                <a:cs typeface="Tahoma" charset="0"/>
              </a:rPr>
              <a:t> unit of the breast .</a:t>
            </a:r>
          </a:p>
          <a:p>
            <a:r>
              <a:rPr lang="en-US" sz="1000" dirty="0" smtClean="0">
                <a:latin typeface="Tahoma" charset="0"/>
                <a:ea typeface="Tahoma" charset="0"/>
                <a:cs typeface="Tahoma" charset="0"/>
              </a:rPr>
              <a:t>2:in the breast , region of fat appears darker on mammography , so when you have brighter regions these are called densities .</a:t>
            </a:r>
            <a:endParaRPr lang="en-US" sz="1000" dirty="0">
              <a:latin typeface="Tahoma" charset="0"/>
              <a:ea typeface="Tahoma" charset="0"/>
              <a:cs typeface="Tahoma" charset="0"/>
            </a:endParaRPr>
          </a:p>
        </p:txBody>
      </p:sp>
    </p:spTree>
    <p:extLst>
      <p:ext uri="{BB962C8B-B14F-4D97-AF65-F5344CB8AC3E}">
        <p14:creationId xmlns:p14="http://schemas.microsoft.com/office/powerpoint/2010/main" val="19121743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255" y="235527"/>
            <a:ext cx="6331527" cy="1938992"/>
          </a:xfrm>
          <a:prstGeom prst="rect">
            <a:avLst/>
          </a:prstGeom>
          <a:noFill/>
        </p:spPr>
        <p:txBody>
          <a:bodyPr wrap="square" rtlCol="0">
            <a:spAutoFit/>
          </a:bodyPr>
          <a:lstStyle/>
          <a:p>
            <a:pPr lvl="0"/>
            <a:r>
              <a:rPr lang="en-US" b="1" dirty="0">
                <a:latin typeface="Tahoma" charset="0"/>
                <a:ea typeface="Tahoma" charset="0"/>
                <a:cs typeface="Tahoma" charset="0"/>
              </a:rPr>
              <a:t>Different patterns/subtypes</a:t>
            </a:r>
            <a:r>
              <a:rPr lang="en-US" dirty="0">
                <a:latin typeface="Tahoma" charset="0"/>
                <a:ea typeface="Tahoma" charset="0"/>
                <a:cs typeface="Tahoma" charset="0"/>
              </a:rPr>
              <a:t> of DCIS can be seen e.g. </a:t>
            </a:r>
          </a:p>
          <a:p>
            <a:pPr lvl="0"/>
            <a:endParaRPr lang="en-US" b="1" dirty="0" smtClean="0">
              <a:latin typeface="Tahoma" charset="0"/>
              <a:ea typeface="Tahoma" charset="0"/>
              <a:cs typeface="Tahoma" charset="0"/>
            </a:endParaRPr>
          </a:p>
          <a:p>
            <a:pPr marL="285750" lvl="0" indent="-285750">
              <a:buFont typeface="Wingdings" charset="2"/>
              <a:buChar char="Ø"/>
            </a:pPr>
            <a:r>
              <a:rPr lang="en-US" sz="1400" b="1" dirty="0" err="1" smtClean="0">
                <a:latin typeface="Tahoma" charset="0"/>
                <a:ea typeface="Tahoma" charset="0"/>
                <a:cs typeface="Tahoma" charset="0"/>
              </a:rPr>
              <a:t>Comedo</a:t>
            </a:r>
            <a:r>
              <a:rPr lang="en-US" sz="1400" dirty="0" smtClean="0">
                <a:latin typeface="Tahoma" charset="0"/>
                <a:ea typeface="Tahoma" charset="0"/>
                <a:cs typeface="Tahoma" charset="0"/>
              </a:rPr>
              <a:t> </a:t>
            </a:r>
            <a:r>
              <a:rPr lang="en-US" sz="1400" dirty="0">
                <a:latin typeface="Tahoma" charset="0"/>
                <a:ea typeface="Tahoma" charset="0"/>
                <a:cs typeface="Tahoma" charset="0"/>
              </a:rPr>
              <a:t>(central necrosis)</a:t>
            </a:r>
            <a:r>
              <a:rPr lang="en-US" sz="1400" b="1" dirty="0">
                <a:latin typeface="Tahoma" charset="0"/>
                <a:ea typeface="Tahoma" charset="0"/>
                <a:cs typeface="Tahoma" charset="0"/>
              </a:rPr>
              <a:t> </a:t>
            </a:r>
            <a:endParaRPr lang="en-US" sz="1400" dirty="0">
              <a:latin typeface="Tahoma" charset="0"/>
              <a:ea typeface="Tahoma" charset="0"/>
              <a:cs typeface="Tahoma" charset="0"/>
            </a:endParaRPr>
          </a:p>
          <a:p>
            <a:pPr marL="285750" lvl="0" indent="-285750">
              <a:buFont typeface="Wingdings" charset="2"/>
              <a:buChar char="Ø"/>
            </a:pPr>
            <a:r>
              <a:rPr lang="en-US" sz="1400" b="1" dirty="0" err="1">
                <a:latin typeface="Tahoma" charset="0"/>
                <a:ea typeface="Tahoma" charset="0"/>
                <a:cs typeface="Tahoma" charset="0"/>
              </a:rPr>
              <a:t>Cribiform</a:t>
            </a:r>
            <a:r>
              <a:rPr lang="en-US" sz="1400" b="1" dirty="0">
                <a:latin typeface="Tahoma" charset="0"/>
                <a:ea typeface="Tahoma" charset="0"/>
                <a:cs typeface="Tahoma" charset="0"/>
              </a:rPr>
              <a:t> </a:t>
            </a:r>
            <a:r>
              <a:rPr lang="en-US" sz="1400" dirty="0">
                <a:latin typeface="Tahoma" charset="0"/>
                <a:ea typeface="Tahoma" charset="0"/>
                <a:cs typeface="Tahoma" charset="0"/>
              </a:rPr>
              <a:t>(cells arranged around “punched-out” spaces);</a:t>
            </a:r>
            <a:r>
              <a:rPr lang="en-US" sz="1400" b="1" dirty="0">
                <a:latin typeface="Tahoma" charset="0"/>
                <a:ea typeface="Tahoma" charset="0"/>
                <a:cs typeface="Tahoma" charset="0"/>
              </a:rPr>
              <a:t> papillary, </a:t>
            </a:r>
            <a:endParaRPr lang="en-US" sz="1400" dirty="0">
              <a:latin typeface="Tahoma" charset="0"/>
              <a:ea typeface="Tahoma" charset="0"/>
              <a:cs typeface="Tahoma" charset="0"/>
            </a:endParaRPr>
          </a:p>
          <a:p>
            <a:pPr marL="285750" lvl="0" indent="-285750">
              <a:buFont typeface="Wingdings" charset="2"/>
              <a:buChar char="Ø"/>
            </a:pPr>
            <a:r>
              <a:rPr lang="en-US" sz="1400" b="1" dirty="0" err="1">
                <a:latin typeface="Tahoma" charset="0"/>
                <a:ea typeface="Tahoma" charset="0"/>
                <a:cs typeface="Tahoma" charset="0"/>
              </a:rPr>
              <a:t>Micropapillary</a:t>
            </a:r>
            <a:r>
              <a:rPr lang="en-US" sz="1400" b="1" dirty="0">
                <a:latin typeface="Tahoma" charset="0"/>
                <a:ea typeface="Tahoma" charset="0"/>
                <a:cs typeface="Tahoma" charset="0"/>
              </a:rPr>
              <a:t> </a:t>
            </a:r>
            <a:endParaRPr lang="en-US" sz="1400" dirty="0">
              <a:latin typeface="Tahoma" charset="0"/>
              <a:ea typeface="Tahoma" charset="0"/>
              <a:cs typeface="Tahoma" charset="0"/>
            </a:endParaRPr>
          </a:p>
          <a:p>
            <a:pPr marL="285750" lvl="0" indent="-285750">
              <a:buFont typeface="Wingdings" charset="2"/>
              <a:buChar char="Ø"/>
            </a:pPr>
            <a:r>
              <a:rPr lang="en-US" sz="1400" b="1" dirty="0">
                <a:latin typeface="Tahoma" charset="0"/>
                <a:ea typeface="Tahoma" charset="0"/>
                <a:cs typeface="Tahoma" charset="0"/>
              </a:rPr>
              <a:t>Solid</a:t>
            </a:r>
            <a:r>
              <a:rPr lang="en-US" sz="1400" dirty="0">
                <a:latin typeface="Tahoma" charset="0"/>
                <a:ea typeface="Tahoma" charset="0"/>
                <a:cs typeface="Tahoma" charset="0"/>
              </a:rPr>
              <a:t> (cells fill spaces) </a:t>
            </a:r>
          </a:p>
          <a:p>
            <a:r>
              <a:rPr lang="en-US" sz="1400" dirty="0">
                <a:latin typeface="Tahoma" charset="0"/>
                <a:ea typeface="Tahoma" charset="0"/>
                <a:cs typeface="Tahoma" charset="0"/>
              </a:rPr>
              <a:t> </a:t>
            </a:r>
          </a:p>
          <a:p>
            <a:pPr lvl="0"/>
            <a:r>
              <a:rPr lang="en-US" sz="1400" dirty="0">
                <a:latin typeface="Tahoma" charset="0"/>
                <a:ea typeface="Tahoma" charset="0"/>
                <a:cs typeface="Tahoma" charset="0"/>
              </a:rPr>
              <a:t>DCIS can be of </a:t>
            </a:r>
            <a:r>
              <a:rPr lang="en-US" sz="1400" b="1" dirty="0">
                <a:latin typeface="Tahoma" charset="0"/>
                <a:ea typeface="Tahoma" charset="0"/>
                <a:cs typeface="Tahoma" charset="0"/>
              </a:rPr>
              <a:t>different grades</a:t>
            </a:r>
            <a:r>
              <a:rPr lang="en-US" sz="1400" dirty="0">
                <a:latin typeface="Tahoma" charset="0"/>
                <a:ea typeface="Tahoma" charset="0"/>
                <a:cs typeface="Tahoma" charset="0"/>
              </a:rPr>
              <a:t> i.e. low, intermediate and high grade. </a:t>
            </a: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1136072" y="3797252"/>
            <a:ext cx="4391891" cy="1604645"/>
          </a:xfrm>
          <a:prstGeom prst="rect">
            <a:avLst/>
          </a:prstGeom>
          <a:ln>
            <a:solidFill>
              <a:schemeClr val="bg1"/>
            </a:solidFill>
          </a:ln>
        </p:spPr>
      </p:pic>
      <p:sp>
        <p:nvSpPr>
          <p:cNvPr id="6" name="TextBox 5"/>
          <p:cNvSpPr txBox="1"/>
          <p:nvPr/>
        </p:nvSpPr>
        <p:spPr>
          <a:xfrm>
            <a:off x="-21560" y="2351040"/>
            <a:ext cx="6879560" cy="1384995"/>
          </a:xfrm>
          <a:prstGeom prst="rect">
            <a:avLst/>
          </a:prstGeom>
          <a:noFill/>
        </p:spPr>
        <p:txBody>
          <a:bodyPr wrap="square" rtlCol="0">
            <a:spAutoFit/>
          </a:bodyPr>
          <a:lstStyle/>
          <a:p>
            <a:pPr marL="285750" indent="-285750">
              <a:buFont typeface="Wingdings" charset="2"/>
              <a:buChar char="q"/>
            </a:pPr>
            <a:r>
              <a:rPr lang="en-US" b="1" dirty="0" err="1" smtClean="0">
                <a:latin typeface="Tahoma" charset="0"/>
                <a:ea typeface="Tahoma" charset="0"/>
                <a:cs typeface="Tahoma" charset="0"/>
              </a:rPr>
              <a:t>Comedo</a:t>
            </a:r>
            <a:r>
              <a:rPr lang="en-US" sz="1000" b="1" dirty="0" smtClean="0">
                <a:solidFill>
                  <a:srgbClr val="759239"/>
                </a:solidFill>
                <a:latin typeface="Tahoma" charset="0"/>
                <a:ea typeface="Tahoma" charset="0"/>
                <a:cs typeface="Tahoma" charset="0"/>
              </a:rPr>
              <a:t>-necrosis-</a:t>
            </a:r>
            <a:r>
              <a:rPr lang="en-US" b="1" dirty="0" smtClean="0">
                <a:latin typeface="Tahoma" charset="0"/>
                <a:ea typeface="Tahoma" charset="0"/>
                <a:cs typeface="Tahoma" charset="0"/>
              </a:rPr>
              <a:t> </a:t>
            </a:r>
            <a:r>
              <a:rPr lang="en-US" b="1" dirty="0">
                <a:latin typeface="Tahoma" charset="0"/>
                <a:ea typeface="Tahoma" charset="0"/>
                <a:cs typeface="Tahoma" charset="0"/>
              </a:rPr>
              <a:t>DCIS</a:t>
            </a:r>
            <a:r>
              <a:rPr lang="en-US" dirty="0">
                <a:latin typeface="Tahoma" charset="0"/>
                <a:ea typeface="Tahoma" charset="0"/>
                <a:cs typeface="Tahoma" charset="0"/>
              </a:rPr>
              <a:t>: </a:t>
            </a:r>
            <a:r>
              <a:rPr lang="en-US" sz="1400" dirty="0">
                <a:latin typeface="Tahoma" charset="0"/>
                <a:ea typeface="Tahoma" charset="0"/>
                <a:cs typeface="Tahoma" charset="0"/>
              </a:rPr>
              <a:t>is characterized by large </a:t>
            </a:r>
            <a:r>
              <a:rPr lang="en-US" sz="1400" dirty="0">
                <a:solidFill>
                  <a:srgbClr val="C00000"/>
                </a:solidFill>
                <a:latin typeface="Tahoma" charset="0"/>
                <a:ea typeface="Tahoma" charset="0"/>
                <a:cs typeface="Tahoma" charset="0"/>
              </a:rPr>
              <a:t>central zones of </a:t>
            </a:r>
            <a:r>
              <a:rPr lang="en-US" sz="1400" dirty="0">
                <a:solidFill>
                  <a:srgbClr val="759239"/>
                </a:solidFill>
                <a:latin typeface="Tahoma" charset="0"/>
                <a:ea typeface="Tahoma" charset="0"/>
                <a:cs typeface="Tahoma" charset="0"/>
              </a:rPr>
              <a:t>necrosis with calcified debris</a:t>
            </a:r>
            <a:r>
              <a:rPr lang="en-US" sz="1400" dirty="0">
                <a:latin typeface="Tahoma" charset="0"/>
                <a:ea typeface="Tahoma" charset="0"/>
                <a:cs typeface="Tahoma" charset="0"/>
              </a:rPr>
              <a:t>. This type of DCIS is most frequently detected as radiologic calcifications. Less commonly, the surrounding desmoplastic response results in an ill-defined palpable mass or a mammographic </a:t>
            </a:r>
            <a:r>
              <a:rPr lang="en-US" sz="1400" dirty="0" err="1" smtClean="0">
                <a:latin typeface="Tahoma" charset="0"/>
                <a:ea typeface="Tahoma" charset="0"/>
                <a:cs typeface="Tahoma" charset="0"/>
              </a:rPr>
              <a:t>density</a:t>
            </a:r>
            <a:r>
              <a:rPr lang="en-US" dirty="0" err="1" smtClean="0">
                <a:latin typeface="Tahoma" charset="0"/>
                <a:ea typeface="Tahoma" charset="0"/>
                <a:cs typeface="Tahoma" charset="0"/>
              </a:rPr>
              <a:t>.</a:t>
            </a:r>
            <a:r>
              <a:rPr lang="en-US" sz="1000" dirty="0" err="1" smtClean="0">
                <a:solidFill>
                  <a:srgbClr val="75923C"/>
                </a:solidFill>
                <a:latin typeface="Tahoma" charset="0"/>
                <a:ea typeface="Tahoma" charset="0"/>
                <a:cs typeface="Tahoma" charset="0"/>
              </a:rPr>
              <a:t>HOW</a:t>
            </a:r>
            <a:r>
              <a:rPr lang="en-US" sz="1000" dirty="0" smtClean="0">
                <a:solidFill>
                  <a:srgbClr val="75923C"/>
                </a:solidFill>
                <a:latin typeface="Tahoma" charset="0"/>
                <a:ea typeface="Tahoma" charset="0"/>
                <a:cs typeface="Tahoma" charset="0"/>
              </a:rPr>
              <a:t> TO DIFFERENTIATE between </a:t>
            </a:r>
            <a:r>
              <a:rPr lang="en-US" sz="1000" dirty="0" err="1" smtClean="0">
                <a:solidFill>
                  <a:srgbClr val="75923C"/>
                </a:solidFill>
                <a:latin typeface="Tahoma" charset="0"/>
                <a:ea typeface="Tahoma" charset="0"/>
                <a:cs typeface="Tahoma" charset="0"/>
              </a:rPr>
              <a:t>comedo</a:t>
            </a:r>
            <a:r>
              <a:rPr lang="en-US" sz="1000" dirty="0" smtClean="0">
                <a:solidFill>
                  <a:srgbClr val="75923C"/>
                </a:solidFill>
                <a:latin typeface="Tahoma" charset="0"/>
                <a:ea typeface="Tahoma" charset="0"/>
                <a:cs typeface="Tahoma" charset="0"/>
              </a:rPr>
              <a:t> DCIS and usual ductal hyperplasia. UDH &gt; two cell types are proliferating while as DCIS just one cell type(clonal proliferation)</a:t>
            </a:r>
            <a:endParaRPr lang="en-US" dirty="0">
              <a:latin typeface="Tahoma" charset="0"/>
              <a:ea typeface="Tahoma" charset="0"/>
              <a:cs typeface="Tahoma" charset="0"/>
            </a:endParaRPr>
          </a:p>
        </p:txBody>
      </p:sp>
      <p:sp>
        <p:nvSpPr>
          <p:cNvPr id="8" name="TextBox 7"/>
          <p:cNvSpPr txBox="1"/>
          <p:nvPr/>
        </p:nvSpPr>
        <p:spPr>
          <a:xfrm>
            <a:off x="0" y="5769650"/>
            <a:ext cx="6691745" cy="738664"/>
          </a:xfrm>
          <a:prstGeom prst="rect">
            <a:avLst/>
          </a:prstGeom>
          <a:noFill/>
        </p:spPr>
        <p:txBody>
          <a:bodyPr wrap="square" rtlCol="0">
            <a:spAutoFit/>
          </a:bodyPr>
          <a:lstStyle/>
          <a:p>
            <a:pPr marL="285750" indent="-285750">
              <a:buFont typeface="Wingdings" charset="2"/>
              <a:buChar char="q"/>
            </a:pPr>
            <a:r>
              <a:rPr lang="en-US" b="1" dirty="0" smtClean="0">
                <a:latin typeface="Tahoma" charset="0"/>
                <a:ea typeface="Tahoma" charset="0"/>
                <a:cs typeface="Tahoma" charset="0"/>
              </a:rPr>
              <a:t>Cribriform DCIS : </a:t>
            </a:r>
            <a:r>
              <a:rPr lang="en-US" sz="1400" dirty="0" smtClean="0"/>
              <a:t>It </a:t>
            </a:r>
            <a:r>
              <a:rPr lang="en-US" sz="1400" dirty="0"/>
              <a:t>comprises cells forming round, regular </a:t>
            </a:r>
            <a:r>
              <a:rPr lang="en-US" sz="1400" dirty="0">
                <a:solidFill>
                  <a:srgbClr val="C00000"/>
                </a:solidFill>
              </a:rPr>
              <a:t>("cookie cutter") </a:t>
            </a:r>
            <a:r>
              <a:rPr lang="en-US" sz="1400" dirty="0"/>
              <a:t>spaces. The lumens are often filled with calcifying secretory material. </a:t>
            </a:r>
            <a:r>
              <a:rPr lang="en-US" sz="1000" dirty="0" smtClean="0">
                <a:solidFill>
                  <a:srgbClr val="75923C"/>
                </a:solidFill>
              </a:rPr>
              <a:t>The difference between this and Atypical DUCTAL hyperplasia , is </a:t>
            </a:r>
            <a:r>
              <a:rPr lang="en-US" sz="1000" dirty="0" err="1" smtClean="0">
                <a:solidFill>
                  <a:srgbClr val="75923C"/>
                </a:solidFill>
              </a:rPr>
              <a:t>tha</a:t>
            </a:r>
            <a:r>
              <a:rPr lang="en-US" sz="1000" dirty="0" smtClean="0">
                <a:solidFill>
                  <a:srgbClr val="75923C"/>
                </a:solidFill>
              </a:rPr>
              <a:t> ADH </a:t>
            </a:r>
            <a:r>
              <a:rPr lang="en-US" sz="1000" dirty="0" err="1" smtClean="0">
                <a:solidFill>
                  <a:srgbClr val="75923C"/>
                </a:solidFill>
              </a:rPr>
              <a:t>doesn</a:t>
            </a:r>
            <a:r>
              <a:rPr lang="fr-FR" sz="1000" dirty="0" smtClean="0">
                <a:solidFill>
                  <a:srgbClr val="75923C"/>
                </a:solidFill>
              </a:rPr>
              <a:t>’</a:t>
            </a:r>
            <a:r>
              <a:rPr lang="en-US" sz="1000" dirty="0" smtClean="0">
                <a:solidFill>
                  <a:srgbClr val="75923C"/>
                </a:solidFill>
              </a:rPr>
              <a:t>t involve the whole ducts !</a:t>
            </a:r>
            <a:endParaRPr lang="en-US" sz="1400" dirty="0"/>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1136072" y="6596006"/>
            <a:ext cx="4391890" cy="1536614"/>
          </a:xfrm>
          <a:prstGeom prst="rect">
            <a:avLst/>
          </a:prstGeom>
        </p:spPr>
      </p:pic>
      <p:cxnSp>
        <p:nvCxnSpPr>
          <p:cNvPr id="12" name="Straight Arrow Connector 11"/>
          <p:cNvCxnSpPr/>
          <p:nvPr/>
        </p:nvCxnSpPr>
        <p:spPr>
          <a:xfrm>
            <a:off x="609600" y="4100945"/>
            <a:ext cx="2175164" cy="70658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0" y="3912556"/>
            <a:ext cx="969819" cy="246221"/>
          </a:xfrm>
          <a:prstGeom prst="rect">
            <a:avLst/>
          </a:prstGeom>
          <a:noFill/>
          <a:ln>
            <a:solidFill>
              <a:schemeClr val="tx1">
                <a:lumMod val="95000"/>
                <a:lumOff val="5000"/>
              </a:schemeClr>
            </a:solidFill>
          </a:ln>
        </p:spPr>
        <p:txBody>
          <a:bodyPr wrap="square" rtlCol="0">
            <a:spAutoFit/>
          </a:bodyPr>
          <a:lstStyle/>
          <a:p>
            <a:r>
              <a:rPr lang="en-US" sz="1000" dirty="0" err="1" smtClean="0">
                <a:latin typeface="Tahoma" charset="0"/>
                <a:ea typeface="Tahoma" charset="0"/>
                <a:cs typeface="Tahoma" charset="0"/>
              </a:rPr>
              <a:t>Calicifications</a:t>
            </a:r>
            <a:endParaRPr lang="en-US" sz="1000" dirty="0">
              <a:latin typeface="Tahoma" charset="0"/>
              <a:ea typeface="Tahoma" charset="0"/>
              <a:cs typeface="Tahoma" charset="0"/>
            </a:endParaRPr>
          </a:p>
        </p:txBody>
      </p:sp>
    </p:spTree>
    <p:extLst>
      <p:ext uri="{BB962C8B-B14F-4D97-AF65-F5344CB8AC3E}">
        <p14:creationId xmlns:p14="http://schemas.microsoft.com/office/powerpoint/2010/main" val="9395692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l="5134" t="7775" r="3478" b="7621"/>
          <a:stretch/>
        </p:blipFill>
        <p:spPr>
          <a:xfrm>
            <a:off x="119380" y="858982"/>
            <a:ext cx="2912110" cy="1246909"/>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3699164" y="858982"/>
            <a:ext cx="2937164" cy="1246909"/>
          </a:xfrm>
          <a:prstGeom prst="rect">
            <a:avLst/>
          </a:prstGeom>
        </p:spPr>
      </p:pic>
      <p:sp>
        <p:nvSpPr>
          <p:cNvPr id="6" name="TextBox 5"/>
          <p:cNvSpPr txBox="1"/>
          <p:nvPr/>
        </p:nvSpPr>
        <p:spPr>
          <a:xfrm>
            <a:off x="163599" y="237551"/>
            <a:ext cx="2382982" cy="369332"/>
          </a:xfrm>
          <a:prstGeom prst="rect">
            <a:avLst/>
          </a:prstGeom>
          <a:noFill/>
        </p:spPr>
        <p:txBody>
          <a:bodyPr wrap="square" rtlCol="0">
            <a:spAutoFit/>
          </a:bodyPr>
          <a:lstStyle/>
          <a:p>
            <a:pPr marL="285750" indent="-285750">
              <a:buFont typeface="Wingdings" charset="2"/>
              <a:buChar char="q"/>
            </a:pPr>
            <a:r>
              <a:rPr lang="en-US" dirty="0" smtClean="0">
                <a:latin typeface="Tahoma" charset="0"/>
                <a:ea typeface="Tahoma" charset="0"/>
                <a:cs typeface="Tahoma" charset="0"/>
              </a:rPr>
              <a:t>Solid pattern</a:t>
            </a:r>
            <a:endParaRPr lang="en-US" dirty="0">
              <a:latin typeface="Tahoma" charset="0"/>
              <a:ea typeface="Tahoma" charset="0"/>
              <a:cs typeface="Tahoma" charset="0"/>
            </a:endParaRPr>
          </a:p>
        </p:txBody>
      </p:sp>
      <p:sp>
        <p:nvSpPr>
          <p:cNvPr id="7" name="TextBox 6"/>
          <p:cNvSpPr txBox="1"/>
          <p:nvPr/>
        </p:nvSpPr>
        <p:spPr>
          <a:xfrm>
            <a:off x="4031672" y="271841"/>
            <a:ext cx="2826328" cy="369332"/>
          </a:xfrm>
          <a:prstGeom prst="rect">
            <a:avLst/>
          </a:prstGeom>
          <a:noFill/>
        </p:spPr>
        <p:txBody>
          <a:bodyPr wrap="square" rtlCol="0">
            <a:spAutoFit/>
          </a:bodyPr>
          <a:lstStyle/>
          <a:p>
            <a:pPr marL="285750" indent="-285750">
              <a:buFont typeface="Wingdings" charset="2"/>
              <a:buChar char="q"/>
            </a:pPr>
            <a:r>
              <a:rPr lang="en-US" dirty="0" err="1" smtClean="0"/>
              <a:t>Micropapillary</a:t>
            </a:r>
            <a:r>
              <a:rPr lang="en-US" dirty="0" smtClean="0"/>
              <a:t> pattern</a:t>
            </a:r>
            <a:endParaRPr lang="en-US" dirty="0"/>
          </a:p>
        </p:txBody>
      </p:sp>
      <p:sp>
        <p:nvSpPr>
          <p:cNvPr id="8" name="TextBox 7"/>
          <p:cNvSpPr txBox="1"/>
          <p:nvPr/>
        </p:nvSpPr>
        <p:spPr>
          <a:xfrm>
            <a:off x="0" y="2357990"/>
            <a:ext cx="6641638" cy="2369880"/>
          </a:xfrm>
          <a:prstGeom prst="rect">
            <a:avLst/>
          </a:prstGeom>
          <a:noFill/>
        </p:spPr>
        <p:txBody>
          <a:bodyPr wrap="square" rtlCol="0">
            <a:spAutoFit/>
          </a:bodyPr>
          <a:lstStyle/>
          <a:p>
            <a:r>
              <a:rPr lang="en-US" b="1" dirty="0">
                <a:latin typeface="Tahoma" charset="0"/>
                <a:ea typeface="Tahoma" charset="0"/>
                <a:cs typeface="Tahoma" charset="0"/>
              </a:rPr>
              <a:t>Clinical </a:t>
            </a:r>
            <a:r>
              <a:rPr lang="en-US" b="1" dirty="0" smtClean="0">
                <a:latin typeface="Tahoma" charset="0"/>
                <a:ea typeface="Tahoma" charset="0"/>
                <a:cs typeface="Tahoma" charset="0"/>
              </a:rPr>
              <a:t>behavior </a:t>
            </a:r>
            <a:r>
              <a:rPr lang="en-US" dirty="0" smtClean="0">
                <a:solidFill>
                  <a:schemeClr val="bg1">
                    <a:lumMod val="50000"/>
                  </a:schemeClr>
                </a:solidFill>
                <a:latin typeface="Tahoma" charset="0"/>
                <a:ea typeface="Tahoma" charset="0"/>
                <a:cs typeface="Tahoma" charset="0"/>
              </a:rPr>
              <a:t>of different types of DCIS </a:t>
            </a:r>
            <a:endParaRPr lang="en-US" dirty="0">
              <a:latin typeface="Tahoma" charset="0"/>
              <a:ea typeface="Tahoma" charset="0"/>
              <a:cs typeface="Tahoma" charset="0"/>
            </a:endParaRPr>
          </a:p>
          <a:p>
            <a:pPr marL="285750" indent="-285750">
              <a:buFont typeface="Wingdings" charset="2"/>
              <a:buChar char="Ø"/>
            </a:pPr>
            <a:r>
              <a:rPr lang="en-US" sz="1400" dirty="0">
                <a:latin typeface="Tahoma" charset="0"/>
                <a:ea typeface="Tahoma" charset="0"/>
                <a:cs typeface="Tahoma" charset="0"/>
              </a:rPr>
              <a:t>May vary depending on the subtype and the </a:t>
            </a:r>
            <a:r>
              <a:rPr lang="en-US" sz="1400" dirty="0" smtClean="0">
                <a:latin typeface="Tahoma" charset="0"/>
                <a:ea typeface="Tahoma" charset="0"/>
                <a:cs typeface="Tahoma" charset="0"/>
              </a:rPr>
              <a:t>grade</a:t>
            </a:r>
            <a:endParaRPr lang="en-US" sz="1400" dirty="0">
              <a:latin typeface="Tahoma" charset="0"/>
              <a:ea typeface="Tahoma" charset="0"/>
              <a:cs typeface="Tahoma" charset="0"/>
            </a:endParaRPr>
          </a:p>
          <a:p>
            <a:pPr marL="285750" lvl="0" indent="-285750">
              <a:buFont typeface="Wingdings" charset="2"/>
              <a:buChar char="Ø"/>
            </a:pPr>
            <a:r>
              <a:rPr lang="en-US" sz="1400" dirty="0" err="1">
                <a:solidFill>
                  <a:srgbClr val="C00000"/>
                </a:solidFill>
                <a:latin typeface="Tahoma" charset="0"/>
                <a:ea typeface="Tahoma" charset="0"/>
                <a:cs typeface="Tahoma" charset="0"/>
              </a:rPr>
              <a:t>Comedo</a:t>
            </a:r>
            <a:r>
              <a:rPr lang="en-US" sz="1400" dirty="0">
                <a:solidFill>
                  <a:srgbClr val="C00000"/>
                </a:solidFill>
                <a:latin typeface="Tahoma" charset="0"/>
                <a:ea typeface="Tahoma" charset="0"/>
                <a:cs typeface="Tahoma" charset="0"/>
              </a:rPr>
              <a:t>-carcinoma has essentially a 100% chance of becoming invasive if left untreated.</a:t>
            </a:r>
            <a:r>
              <a:rPr lang="en-US" sz="1400" dirty="0">
                <a:latin typeface="Tahoma" charset="0"/>
                <a:ea typeface="Tahoma" charset="0"/>
                <a:cs typeface="Tahoma" charset="0"/>
              </a:rPr>
              <a:t> </a:t>
            </a:r>
          </a:p>
          <a:p>
            <a:pPr marL="285750" lvl="0" indent="-285750">
              <a:buFont typeface="Wingdings" charset="2"/>
              <a:buChar char="Ø"/>
            </a:pPr>
            <a:r>
              <a:rPr lang="en-US" sz="1400" dirty="0">
                <a:latin typeface="Tahoma" charset="0"/>
                <a:ea typeface="Tahoma" charset="0"/>
                <a:cs typeface="Tahoma" charset="0"/>
              </a:rPr>
              <a:t>Pure cribriform/micro-papillary carries only a 30% chance of becoming invasive carcinoma. </a:t>
            </a:r>
            <a:endParaRPr lang="en-US" sz="1400" dirty="0" smtClean="0">
              <a:latin typeface="Tahoma" charset="0"/>
              <a:ea typeface="Tahoma" charset="0"/>
              <a:cs typeface="Tahoma" charset="0"/>
            </a:endParaRPr>
          </a:p>
          <a:p>
            <a:pPr marL="285750" lvl="0" indent="-285750">
              <a:buFont typeface="Wingdings" charset="2"/>
              <a:buChar char="Ø"/>
            </a:pPr>
            <a:endParaRPr lang="en-US" sz="1400" dirty="0">
              <a:latin typeface="Tahoma" charset="0"/>
              <a:ea typeface="Tahoma" charset="0"/>
              <a:cs typeface="Tahoma" charset="0"/>
            </a:endParaRPr>
          </a:p>
          <a:p>
            <a:r>
              <a:rPr lang="en-US" sz="1400" b="1" dirty="0" smtClean="0">
                <a:latin typeface="Tahoma" charset="0"/>
                <a:ea typeface="Tahoma" charset="0"/>
                <a:cs typeface="Tahoma" charset="0"/>
              </a:rPr>
              <a:t> </a:t>
            </a:r>
            <a:r>
              <a:rPr lang="en-US" b="1" dirty="0" smtClean="0">
                <a:latin typeface="Tahoma" charset="0"/>
                <a:ea typeface="Tahoma" charset="0"/>
                <a:cs typeface="Tahoma" charset="0"/>
              </a:rPr>
              <a:t>Treatment</a:t>
            </a:r>
            <a:endParaRPr lang="en-US" dirty="0">
              <a:latin typeface="Tahoma" charset="0"/>
              <a:ea typeface="Tahoma" charset="0"/>
              <a:cs typeface="Tahoma" charset="0"/>
            </a:endParaRPr>
          </a:p>
          <a:p>
            <a:pPr marL="285750" lvl="0" indent="-285750">
              <a:buFont typeface="Wingdings" charset="2"/>
              <a:buChar char="Ø"/>
            </a:pPr>
            <a:r>
              <a:rPr lang="en-US" sz="1400" dirty="0">
                <a:latin typeface="Tahoma" charset="0"/>
                <a:ea typeface="Tahoma" charset="0"/>
                <a:cs typeface="Tahoma" charset="0"/>
              </a:rPr>
              <a:t>Wide local excision</a:t>
            </a:r>
          </a:p>
          <a:p>
            <a:pPr marL="285750" indent="-285750">
              <a:buFont typeface="Wingdings" charset="2"/>
              <a:buChar char="Ø"/>
            </a:pPr>
            <a:r>
              <a:rPr lang="en-US" sz="1400" dirty="0">
                <a:latin typeface="Tahoma" charset="0"/>
                <a:ea typeface="Tahoma" charset="0"/>
                <a:cs typeface="Tahoma" charset="0"/>
              </a:rPr>
              <a:t>Mastectomy</a:t>
            </a:r>
          </a:p>
        </p:txBody>
      </p:sp>
      <p:sp>
        <p:nvSpPr>
          <p:cNvPr id="9" name="TextBox 8"/>
          <p:cNvSpPr txBox="1"/>
          <p:nvPr/>
        </p:nvSpPr>
        <p:spPr>
          <a:xfrm>
            <a:off x="0" y="5583382"/>
            <a:ext cx="3233420" cy="369332"/>
          </a:xfrm>
          <a:prstGeom prst="rect">
            <a:avLst/>
          </a:prstGeom>
          <a:noFill/>
        </p:spPr>
        <p:txBody>
          <a:bodyPr wrap="square" rtlCol="0">
            <a:spAutoFit/>
          </a:bodyPr>
          <a:lstStyle/>
          <a:p>
            <a:r>
              <a:rPr lang="en-US" b="1" dirty="0" smtClean="0">
                <a:latin typeface="Tahoma" charset="0"/>
                <a:ea typeface="Tahoma" charset="0"/>
                <a:cs typeface="Tahoma" charset="0"/>
              </a:rPr>
              <a:t>Paget’s Disease </a:t>
            </a:r>
            <a:r>
              <a:rPr lang="en-US" sz="1000" dirty="0" smtClean="0">
                <a:solidFill>
                  <a:srgbClr val="75923C"/>
                </a:solidFill>
                <a:latin typeface="Tahoma" charset="0"/>
                <a:ea typeface="Tahoma" charset="0"/>
                <a:cs typeface="Tahoma" charset="0"/>
              </a:rPr>
              <a:t>it’s a form of DCIS </a:t>
            </a:r>
            <a:endParaRPr lang="en-US" dirty="0">
              <a:latin typeface="Tahoma" charset="0"/>
              <a:ea typeface="Tahoma" charset="0"/>
              <a:cs typeface="Tahoma" charset="0"/>
            </a:endParaRPr>
          </a:p>
        </p:txBody>
      </p:sp>
      <p:cxnSp>
        <p:nvCxnSpPr>
          <p:cNvPr id="13" name="Straight Connector 12"/>
          <p:cNvCxnSpPr/>
          <p:nvPr/>
        </p:nvCxnSpPr>
        <p:spPr>
          <a:xfrm>
            <a:off x="775855" y="5195455"/>
            <a:ext cx="4314075" cy="6188"/>
          </a:xfrm>
          <a:prstGeom prst="line">
            <a:avLst/>
          </a:prstGeom>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163599" y="6057155"/>
            <a:ext cx="6126365" cy="2246769"/>
          </a:xfrm>
          <a:prstGeom prst="rect">
            <a:avLst/>
          </a:prstGeom>
          <a:noFill/>
        </p:spPr>
        <p:txBody>
          <a:bodyPr wrap="square" rtlCol="0">
            <a:spAutoFit/>
          </a:bodyPr>
          <a:lstStyle/>
          <a:p>
            <a:pPr marL="285750" indent="-285750">
              <a:buFont typeface="Wingdings" charset="2"/>
              <a:buChar char="ü"/>
            </a:pPr>
            <a:r>
              <a:rPr lang="en-US" sz="1400" dirty="0">
                <a:latin typeface="Tahoma" panose="020B0604030504040204" pitchFamily="34" charset="0"/>
                <a:ea typeface="Tahoma" panose="020B0604030504040204" pitchFamily="34" charset="0"/>
                <a:cs typeface="Tahoma" panose="020B0604030504040204" pitchFamily="34" charset="0"/>
              </a:rPr>
              <a:t>Paget's disease of the breast is a rare type of breast cancer that </a:t>
            </a:r>
            <a:r>
              <a:rPr lang="en-US" sz="1400" dirty="0" smtClean="0">
                <a:latin typeface="Tahoma" panose="020B0604030504040204" pitchFamily="34" charset="0"/>
                <a:ea typeface="Tahoma" panose="020B0604030504040204" pitchFamily="34" charset="0"/>
                <a:cs typeface="Tahoma" panose="020B0604030504040204" pitchFamily="34" charset="0"/>
              </a:rPr>
              <a:t>is characterized </a:t>
            </a:r>
            <a:r>
              <a:rPr lang="en-US" sz="1400" dirty="0">
                <a:latin typeface="Tahoma" panose="020B0604030504040204" pitchFamily="34" charset="0"/>
                <a:ea typeface="Tahoma" panose="020B0604030504040204" pitchFamily="34" charset="0"/>
                <a:cs typeface="Tahoma" panose="020B0604030504040204" pitchFamily="34" charset="0"/>
              </a:rPr>
              <a:t>by a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red, scaly eczematous lesion on the nipple </a:t>
            </a:r>
            <a:r>
              <a:rPr lang="en-US" sz="1400" dirty="0" smtClean="0">
                <a:solidFill>
                  <a:srgbClr val="C00000"/>
                </a:solidFill>
                <a:latin typeface="Tahoma" panose="020B0604030504040204" pitchFamily="34" charset="0"/>
                <a:ea typeface="Tahoma" panose="020B0604030504040204" pitchFamily="34" charset="0"/>
                <a:cs typeface="Tahoma" panose="020B0604030504040204" pitchFamily="34" charset="0"/>
              </a:rPr>
              <a:t>and surrounding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areola</a:t>
            </a:r>
            <a:r>
              <a:rPr lang="en-US" sz="1400"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p>
          <a:p>
            <a:endPar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ü"/>
            </a:pPr>
            <a:r>
              <a:rPr lang="en-US" sz="1400" dirty="0" smtClean="0">
                <a:latin typeface="Tahoma" panose="020B0604030504040204" pitchFamily="34" charset="0"/>
                <a:ea typeface="Tahoma" panose="020B0604030504040204" pitchFamily="34" charset="0"/>
                <a:cs typeface="Tahoma" panose="020B0604030504040204" pitchFamily="34" charset="0"/>
              </a:rPr>
              <a:t>Paget’s </a:t>
            </a:r>
            <a:r>
              <a:rPr lang="en-US" sz="1400" dirty="0">
                <a:latin typeface="Tahoma" panose="020B0604030504040204" pitchFamily="34" charset="0"/>
                <a:ea typeface="Tahoma" panose="020B0604030504040204" pitchFamily="34" charset="0"/>
                <a:cs typeface="Tahoma" panose="020B0604030504040204" pitchFamily="34" charset="0"/>
              </a:rPr>
              <a:t>disease may be subtle or appear as an </a:t>
            </a:r>
            <a:r>
              <a:rPr lang="en-US" sz="1400" dirty="0" smtClean="0">
                <a:latin typeface="Tahoma" panose="020B0604030504040204" pitchFamily="34" charset="0"/>
                <a:ea typeface="Tahoma" panose="020B0604030504040204" pitchFamily="34" charset="0"/>
                <a:cs typeface="Tahoma" panose="020B0604030504040204" pitchFamily="34" charset="0"/>
              </a:rPr>
              <a:t>eroded </a:t>
            </a:r>
            <a:r>
              <a:rPr lang="en-US" sz="1400" dirty="0">
                <a:latin typeface="Tahoma" panose="020B0604030504040204" pitchFamily="34" charset="0"/>
                <a:ea typeface="Tahoma" panose="020B0604030504040204" pitchFamily="34" charset="0"/>
                <a:cs typeface="Tahoma" panose="020B0604030504040204" pitchFamily="34" charset="0"/>
              </a:rPr>
              <a:t>and weeping erythematous </a:t>
            </a:r>
            <a:r>
              <a:rPr lang="en-US" sz="1400" dirty="0" err="1" smtClean="0">
                <a:latin typeface="Tahoma" panose="020B0604030504040204" pitchFamily="34" charset="0"/>
                <a:ea typeface="Tahoma" panose="020B0604030504040204" pitchFamily="34" charset="0"/>
                <a:cs typeface="Tahoma" panose="020B0604030504040204" pitchFamily="34" charset="0"/>
              </a:rPr>
              <a:t>eruption.</a:t>
            </a:r>
            <a:r>
              <a:rPr lang="en-US" sz="1400"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Pruritus</a:t>
            </a:r>
            <a:r>
              <a:rPr lang="en-US" sz="1400" dirty="0" smtClean="0">
                <a:latin typeface="Tahoma" panose="020B0604030504040204" pitchFamily="34" charset="0"/>
                <a:ea typeface="Tahoma" panose="020B0604030504040204" pitchFamily="34" charset="0"/>
                <a:cs typeface="Tahoma" panose="020B0604030504040204" pitchFamily="34" charset="0"/>
              </a:rPr>
              <a:t> </a:t>
            </a:r>
            <a:r>
              <a:rPr lang="en-US" sz="1000" dirty="0" smtClean="0">
                <a:solidFill>
                  <a:srgbClr val="75923C"/>
                </a:solidFill>
                <a:latin typeface="Tahoma" panose="020B0604030504040204" pitchFamily="34" charset="0"/>
                <a:ea typeface="Tahoma" panose="020B0604030504040204" pitchFamily="34" charset="0"/>
                <a:cs typeface="Tahoma" panose="020B0604030504040204" pitchFamily="34" charset="0"/>
              </a:rPr>
              <a:t>itchy </a:t>
            </a:r>
            <a:r>
              <a:rPr lang="en-US" sz="1400" dirty="0" smtClean="0">
                <a:latin typeface="Tahoma" panose="020B0604030504040204" pitchFamily="34" charset="0"/>
                <a:ea typeface="Tahoma" panose="020B0604030504040204" pitchFamily="34" charset="0"/>
                <a:cs typeface="Tahoma" panose="020B0604030504040204" pitchFamily="34" charset="0"/>
              </a:rPr>
              <a:t>is </a:t>
            </a:r>
            <a:r>
              <a:rPr lang="en-US" sz="1400" dirty="0">
                <a:latin typeface="Tahoma" panose="020B0604030504040204" pitchFamily="34" charset="0"/>
                <a:ea typeface="Tahoma" panose="020B0604030504040204" pitchFamily="34" charset="0"/>
                <a:cs typeface="Tahoma" panose="020B0604030504040204" pitchFamily="34" charset="0"/>
              </a:rPr>
              <a:t>common and it might be mistaken for </a:t>
            </a:r>
            <a:r>
              <a:rPr lang="en-US" sz="1400"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eczema</a:t>
            </a:r>
            <a:r>
              <a:rPr lang="en-US" sz="1400" dirty="0" err="1" smtClean="0">
                <a:latin typeface="Tahoma" panose="020B0604030504040204" pitchFamily="34" charset="0"/>
                <a:ea typeface="Tahoma" panose="020B0604030504040204" pitchFamily="34" charset="0"/>
                <a:cs typeface="Tahoma" panose="020B0604030504040204" pitchFamily="34" charset="0"/>
              </a:rPr>
              <a:t>.</a:t>
            </a:r>
            <a:r>
              <a:rPr lang="en-US" sz="1000" dirty="0" err="1" smtClean="0">
                <a:solidFill>
                  <a:srgbClr val="75923C"/>
                </a:solidFill>
                <a:latin typeface="Tahoma" panose="020B0604030504040204" pitchFamily="34" charset="0"/>
                <a:ea typeface="Tahoma" panose="020B0604030504040204" pitchFamily="34" charset="0"/>
                <a:cs typeface="Tahoma" panose="020B0604030504040204" pitchFamily="34" charset="0"/>
              </a:rPr>
              <a:t>it’s</a:t>
            </a:r>
            <a:r>
              <a:rPr lang="en-US" sz="1000" dirty="0" smtClean="0">
                <a:solidFill>
                  <a:srgbClr val="75923C"/>
                </a:solidFill>
                <a:latin typeface="Tahoma" panose="020B0604030504040204" pitchFamily="34" charset="0"/>
                <a:ea typeface="Tahoma" panose="020B0604030504040204" pitchFamily="34" charset="0"/>
                <a:cs typeface="Tahoma" panose="020B0604030504040204" pitchFamily="34" charset="0"/>
              </a:rPr>
              <a:t> almost always mistaken for allergic reaction </a:t>
            </a: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ü"/>
            </a:pPr>
            <a:endParaRPr lang="en-US" sz="14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ü"/>
            </a:pPr>
            <a:r>
              <a:rPr lang="en-US" sz="1400" dirty="0" smtClean="0">
                <a:latin typeface="Tahoma" panose="020B0604030504040204" pitchFamily="34" charset="0"/>
                <a:ea typeface="Tahoma" panose="020B0604030504040204" pitchFamily="34" charset="0"/>
                <a:cs typeface="Tahoma" panose="020B0604030504040204" pitchFamily="34" charset="0"/>
              </a:rPr>
              <a:t>Malignant </a:t>
            </a:r>
            <a:r>
              <a:rPr lang="en-US" sz="1400" dirty="0">
                <a:latin typeface="Tahoma" panose="020B0604030504040204" pitchFamily="34" charset="0"/>
                <a:ea typeface="Tahoma" panose="020B0604030504040204" pitchFamily="34" charset="0"/>
                <a:cs typeface="Tahoma" panose="020B0604030504040204" pitchFamily="34" charset="0"/>
              </a:rPr>
              <a:t>cells are called Paget cells and are found scattered in </a:t>
            </a:r>
            <a:r>
              <a:rPr lang="en-US" sz="1400" dirty="0" smtClean="0">
                <a:latin typeface="Tahoma" panose="020B0604030504040204" pitchFamily="34" charset="0"/>
                <a:ea typeface="Tahoma" panose="020B0604030504040204" pitchFamily="34" charset="0"/>
                <a:cs typeface="Tahoma" panose="020B0604030504040204" pitchFamily="34" charset="0"/>
              </a:rPr>
              <a:t>the epidermis</a:t>
            </a:r>
            <a:r>
              <a:rPr lang="en-US" sz="14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11696496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2439" y="3408656"/>
            <a:ext cx="5777345" cy="2616101"/>
          </a:xfrm>
          <a:prstGeom prst="rect">
            <a:avLst/>
          </a:prstGeom>
          <a:noFill/>
        </p:spPr>
        <p:txBody>
          <a:bodyPr wrap="square" rtlCol="0">
            <a:spAutoFit/>
          </a:bodyPr>
          <a:lstStyle/>
          <a:p>
            <a:pPr marL="285750" indent="-285750">
              <a:buFont typeface="Wingdings" charset="2"/>
              <a:buChar char="Ø"/>
            </a:pPr>
            <a:r>
              <a:rPr lang="en-US" sz="1400" dirty="0">
                <a:latin typeface="Tahoma" panose="020B0604030504040204" pitchFamily="34" charset="0"/>
                <a:ea typeface="Tahoma" panose="020B0604030504040204" pitchFamily="34" charset="0"/>
                <a:cs typeface="Tahoma" panose="020B0604030504040204" pitchFamily="34" charset="0"/>
              </a:rPr>
              <a:t>The histologic hallmark of Paget’s disease of the nipple is </a:t>
            </a:r>
            <a:r>
              <a:rPr lang="en-US" sz="1400" dirty="0" smtClean="0">
                <a:latin typeface="Tahoma" panose="020B0604030504040204" pitchFamily="34" charset="0"/>
                <a:ea typeface="Tahoma" panose="020B0604030504040204" pitchFamily="34" charset="0"/>
                <a:cs typeface="Tahoma" panose="020B0604030504040204" pitchFamily="34" charset="0"/>
              </a:rPr>
              <a:t>the </a:t>
            </a:r>
            <a:r>
              <a:rPr lang="en-US" sz="1400" dirty="0" smtClean="0">
                <a:solidFill>
                  <a:srgbClr val="C00000"/>
                </a:solidFill>
                <a:latin typeface="Tahoma" panose="020B0604030504040204" pitchFamily="34" charset="0"/>
                <a:ea typeface="Tahoma" panose="020B0604030504040204" pitchFamily="34" charset="0"/>
                <a:cs typeface="Tahoma" panose="020B0604030504040204" pitchFamily="34" charset="0"/>
              </a:rPr>
              <a:t>infiltration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of the epidermis by large neoplastic ductal cells </a:t>
            </a:r>
            <a:r>
              <a:rPr lang="en-US" sz="1400" dirty="0" smtClean="0">
                <a:solidFill>
                  <a:srgbClr val="C00000"/>
                </a:solidFill>
                <a:latin typeface="Tahoma" panose="020B0604030504040204" pitchFamily="34" charset="0"/>
                <a:ea typeface="Tahoma" panose="020B0604030504040204" pitchFamily="34" charset="0"/>
                <a:cs typeface="Tahoma" panose="020B0604030504040204" pitchFamily="34" charset="0"/>
              </a:rPr>
              <a:t>with abundant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cytoplasm, pleomorphic nuclei and prominent nucleoli. </a:t>
            </a:r>
            <a:r>
              <a:rPr lang="en-US" sz="1400" dirty="0" smtClean="0">
                <a:latin typeface="Tahoma" panose="020B0604030504040204" pitchFamily="34" charset="0"/>
                <a:ea typeface="Tahoma" panose="020B0604030504040204" pitchFamily="34" charset="0"/>
                <a:cs typeface="Tahoma" panose="020B0604030504040204" pitchFamily="34" charset="0"/>
              </a:rPr>
              <a:t>The </a:t>
            </a:r>
            <a:r>
              <a:rPr lang="en-US" sz="1400" dirty="0">
                <a:latin typeface="Tahoma" panose="020B0604030504040204" pitchFamily="34" charset="0"/>
                <a:ea typeface="Tahoma" panose="020B0604030504040204" pitchFamily="34" charset="0"/>
                <a:cs typeface="Tahoma" panose="020B0604030504040204" pitchFamily="34" charset="0"/>
              </a:rPr>
              <a:t>cells usually</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 stain positively for mucin</a:t>
            </a:r>
            <a:r>
              <a:rPr lang="en-US" sz="1400" dirty="0">
                <a:latin typeface="Tahoma" panose="020B0604030504040204" pitchFamily="34" charset="0"/>
                <a:ea typeface="Tahoma" panose="020B0604030504040204" pitchFamily="34" charset="0"/>
                <a:cs typeface="Tahoma" panose="020B0604030504040204" pitchFamily="34" charset="0"/>
              </a:rPr>
              <a:t>.</a:t>
            </a:r>
          </a:p>
          <a:p>
            <a:endParaRPr lang="en-US" sz="14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Paget </a:t>
            </a:r>
            <a:r>
              <a:rPr lang="en-US" sz="1400" dirty="0">
                <a:latin typeface="Tahoma" panose="020B0604030504040204" pitchFamily="34" charset="0"/>
                <a:ea typeface="Tahoma" panose="020B0604030504040204" pitchFamily="34" charset="0"/>
                <a:cs typeface="Tahoma" panose="020B0604030504040204" pitchFamily="34" charset="0"/>
              </a:rPr>
              <a:t>cells extend from DCIS within the ductal system into </a:t>
            </a:r>
            <a:r>
              <a:rPr lang="en-US" sz="1400" dirty="0" smtClean="0">
                <a:latin typeface="Tahoma" panose="020B0604030504040204" pitchFamily="34" charset="0"/>
                <a:ea typeface="Tahoma" panose="020B0604030504040204" pitchFamily="34" charset="0"/>
                <a:cs typeface="Tahoma" panose="020B0604030504040204" pitchFamily="34" charset="0"/>
              </a:rPr>
              <a:t>nipple </a:t>
            </a:r>
            <a:r>
              <a:rPr lang="en-US" sz="1400" dirty="0">
                <a:latin typeface="Tahoma" panose="020B0604030504040204" pitchFamily="34" charset="0"/>
                <a:ea typeface="Tahoma" panose="020B0604030504040204" pitchFamily="34" charset="0"/>
                <a:cs typeface="Tahoma" panose="020B0604030504040204" pitchFamily="34" charset="0"/>
              </a:rPr>
              <a:t>skin without crossing the basement membrane.</a:t>
            </a:r>
          </a:p>
          <a:p>
            <a:endParaRPr lang="en-US" sz="14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Palpable </a:t>
            </a:r>
            <a:r>
              <a:rPr lang="en-US" sz="1400" dirty="0">
                <a:latin typeface="Tahoma" panose="020B0604030504040204" pitchFamily="34" charset="0"/>
                <a:ea typeface="Tahoma" panose="020B0604030504040204" pitchFamily="34" charset="0"/>
                <a:cs typeface="Tahoma" panose="020B0604030504040204" pitchFamily="34" charset="0"/>
              </a:rPr>
              <a:t>mass can be seen in 50% of women with Paget </a:t>
            </a:r>
            <a:r>
              <a:rPr lang="en-US" sz="1400" dirty="0" smtClean="0">
                <a:latin typeface="Tahoma" panose="020B0604030504040204" pitchFamily="34" charset="0"/>
                <a:ea typeface="Tahoma" panose="020B0604030504040204" pitchFamily="34" charset="0"/>
                <a:cs typeface="Tahoma" panose="020B0604030504040204" pitchFamily="34" charset="0"/>
              </a:rPr>
              <a:t>disease indicating </a:t>
            </a:r>
            <a:r>
              <a:rPr lang="en-US" sz="1400" dirty="0">
                <a:latin typeface="Tahoma" panose="020B0604030504040204" pitchFamily="34" charset="0"/>
                <a:ea typeface="Tahoma" panose="020B0604030504040204" pitchFamily="34" charset="0"/>
                <a:cs typeface="Tahoma" panose="020B0604030504040204" pitchFamily="34" charset="0"/>
              </a:rPr>
              <a:t>an underlying invasive carcinoma near by</a:t>
            </a:r>
            <a:r>
              <a:rPr lang="en-US" sz="1400" dirty="0" smtClean="0">
                <a:latin typeface="Tahoma" panose="020B0604030504040204" pitchFamily="34" charset="0"/>
                <a:ea typeface="Tahoma" panose="020B0604030504040204" pitchFamily="34" charset="0"/>
                <a:cs typeface="Tahoma" panose="020B0604030504040204" pitchFamily="34" charset="0"/>
              </a:rPr>
              <a:t>. </a:t>
            </a:r>
            <a:r>
              <a:rPr lang="ar-SA" sz="1000" dirty="0" smtClean="0">
                <a:solidFill>
                  <a:srgbClr val="75923C"/>
                </a:solidFill>
                <a:latin typeface="Tahoma" panose="020B0604030504040204" pitchFamily="34" charset="0"/>
                <a:ea typeface="Tahoma" panose="020B0604030504040204" pitchFamily="34" charset="0"/>
                <a:cs typeface="Tahoma" panose="020B0604030504040204" pitchFamily="34" charset="0"/>
              </a:rPr>
              <a:t>وجود الواحد لا يمنع وجود الآخر</a:t>
            </a:r>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sz="1400" dirty="0">
                <a:latin typeface="Tahoma" panose="020B0604030504040204" pitchFamily="34" charset="0"/>
                <a:ea typeface="Tahoma" panose="020B0604030504040204" pitchFamily="34" charset="0"/>
                <a:cs typeface="Tahoma" panose="020B0604030504040204" pitchFamily="34" charset="0"/>
              </a:rPr>
              <a:t> </a:t>
            </a:r>
          </a:p>
        </p:txBody>
      </p:sp>
      <p:pic>
        <p:nvPicPr>
          <p:cNvPr id="5" name="Picture 4">
            <a:extLst>
              <a:ext uri="{FF2B5EF4-FFF2-40B4-BE49-F238E27FC236}">
                <a16:creationId xmlns:a16="http://schemas.microsoft.com/office/drawing/2014/main" id="{5A7F04AB-A60F-FF48-822F-C6E5EFAE7534}"/>
              </a:ext>
            </a:extLst>
          </p:cNvPr>
          <p:cNvPicPr/>
          <p:nvPr/>
        </p:nvPicPr>
        <p:blipFill>
          <a:blip r:embed="rId2"/>
          <a:stretch>
            <a:fillRect/>
          </a:stretch>
        </p:blipFill>
        <p:spPr>
          <a:xfrm>
            <a:off x="172439" y="134892"/>
            <a:ext cx="2875559" cy="2206526"/>
          </a:xfrm>
          <a:prstGeom prst="rect">
            <a:avLst/>
          </a:prstGeom>
        </p:spPr>
      </p:pic>
      <p:pic>
        <p:nvPicPr>
          <p:cNvPr id="6" name="Picture 5">
            <a:extLst>
              <a:ext uri="{FF2B5EF4-FFF2-40B4-BE49-F238E27FC236}">
                <a16:creationId xmlns:a16="http://schemas.microsoft.com/office/drawing/2014/main" id="{A0DF0CF2-182E-2444-A936-4B04193FB940}"/>
              </a:ext>
            </a:extLst>
          </p:cNvPr>
          <p:cNvPicPr/>
          <p:nvPr/>
        </p:nvPicPr>
        <p:blipFill>
          <a:blip r:embed="rId3"/>
          <a:stretch>
            <a:fillRect/>
          </a:stretch>
        </p:blipFill>
        <p:spPr>
          <a:xfrm>
            <a:off x="3552948" y="134892"/>
            <a:ext cx="2917125" cy="2206526"/>
          </a:xfrm>
          <a:prstGeom prst="rect">
            <a:avLst/>
          </a:prstGeom>
        </p:spPr>
      </p:pic>
      <p:pic>
        <p:nvPicPr>
          <p:cNvPr id="7" name="Picture 6">
            <a:extLst>
              <a:ext uri="{FF2B5EF4-FFF2-40B4-BE49-F238E27FC236}">
                <a16:creationId xmlns:a16="http://schemas.microsoft.com/office/drawing/2014/main" id="{CFCB4494-2029-1649-9F56-B6261166A9FC}"/>
              </a:ext>
            </a:extLst>
          </p:cNvPr>
          <p:cNvPicPr/>
          <p:nvPr/>
        </p:nvPicPr>
        <p:blipFill>
          <a:blip r:embed="rId4"/>
          <a:stretch>
            <a:fillRect/>
          </a:stretch>
        </p:blipFill>
        <p:spPr>
          <a:xfrm>
            <a:off x="1721570" y="5819275"/>
            <a:ext cx="2652854" cy="1483337"/>
          </a:xfrm>
          <a:prstGeom prst="rect">
            <a:avLst/>
          </a:prstGeom>
        </p:spPr>
      </p:pic>
      <p:sp>
        <p:nvSpPr>
          <p:cNvPr id="8" name="TextBox 7">
            <a:extLst>
              <a:ext uri="{FF2B5EF4-FFF2-40B4-BE49-F238E27FC236}">
                <a16:creationId xmlns:a16="http://schemas.microsoft.com/office/drawing/2014/main" id="{6FF0A196-2F70-BA41-B7D4-8CAEB49572A2}"/>
              </a:ext>
            </a:extLst>
          </p:cNvPr>
          <p:cNvSpPr txBox="1"/>
          <p:nvPr/>
        </p:nvSpPr>
        <p:spPr>
          <a:xfrm>
            <a:off x="370233" y="6840947"/>
            <a:ext cx="964588" cy="369332"/>
          </a:xfrm>
          <a:prstGeom prst="rect">
            <a:avLst/>
          </a:prstGeom>
          <a:noFill/>
          <a:ln>
            <a:solidFill>
              <a:srgbClr val="002060"/>
            </a:solidFill>
          </a:ln>
        </p:spPr>
        <p:txBody>
          <a:bodyPr wrap="square" rtlCol="0">
            <a:spAutoFit/>
          </a:bodyPr>
          <a:lstStyle/>
          <a:p>
            <a:pPr algn="l"/>
            <a:r>
              <a:rPr lang="en-US" sz="1400" dirty="0"/>
              <a:t>Epidermis</a:t>
            </a:r>
            <a:r>
              <a:rPr lang="en-US" dirty="0"/>
              <a:t> </a:t>
            </a:r>
          </a:p>
        </p:txBody>
      </p:sp>
      <p:sp>
        <p:nvSpPr>
          <p:cNvPr id="9" name="TextBox 8">
            <a:extLst>
              <a:ext uri="{FF2B5EF4-FFF2-40B4-BE49-F238E27FC236}">
                <a16:creationId xmlns:a16="http://schemas.microsoft.com/office/drawing/2014/main" id="{6E794CC3-1279-FF49-8C04-51E3E69E3603}"/>
              </a:ext>
            </a:extLst>
          </p:cNvPr>
          <p:cNvSpPr txBox="1"/>
          <p:nvPr/>
        </p:nvSpPr>
        <p:spPr>
          <a:xfrm>
            <a:off x="159324" y="6300705"/>
            <a:ext cx="1175497" cy="307777"/>
          </a:xfrm>
          <a:prstGeom prst="rect">
            <a:avLst/>
          </a:prstGeom>
          <a:noFill/>
          <a:ln>
            <a:solidFill>
              <a:srgbClr val="002060"/>
            </a:solidFill>
          </a:ln>
        </p:spPr>
        <p:txBody>
          <a:bodyPr wrap="square" rtlCol="0">
            <a:spAutoFit/>
          </a:bodyPr>
          <a:lstStyle/>
          <a:p>
            <a:pPr algn="l"/>
            <a:r>
              <a:rPr lang="en-US" sz="1400" dirty="0"/>
              <a:t>Piaget’s cells</a:t>
            </a:r>
          </a:p>
        </p:txBody>
      </p:sp>
      <p:cxnSp>
        <p:nvCxnSpPr>
          <p:cNvPr id="10" name="Straight Arrow Connector 9">
            <a:extLst>
              <a:ext uri="{FF2B5EF4-FFF2-40B4-BE49-F238E27FC236}">
                <a16:creationId xmlns:a16="http://schemas.microsoft.com/office/drawing/2014/main" id="{814FB7FE-01DF-8D43-BFCD-16CF229AC251}"/>
              </a:ext>
            </a:extLst>
          </p:cNvPr>
          <p:cNvCxnSpPr>
            <a:cxnSpLocks/>
          </p:cNvCxnSpPr>
          <p:nvPr/>
        </p:nvCxnSpPr>
        <p:spPr>
          <a:xfrm>
            <a:off x="1334821" y="6364826"/>
            <a:ext cx="1824015" cy="28422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2FF70BE-2B2C-BD4B-99E4-72A56B0D9123}"/>
              </a:ext>
            </a:extLst>
          </p:cNvPr>
          <p:cNvCxnSpPr>
            <a:cxnSpLocks/>
          </p:cNvCxnSpPr>
          <p:nvPr/>
        </p:nvCxnSpPr>
        <p:spPr>
          <a:xfrm>
            <a:off x="1334821" y="6933280"/>
            <a:ext cx="1319870" cy="184666"/>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72439" y="2433751"/>
            <a:ext cx="2875558" cy="400110"/>
          </a:xfrm>
          <a:prstGeom prst="rect">
            <a:avLst/>
          </a:prstGeom>
          <a:noFill/>
        </p:spPr>
        <p:txBody>
          <a:bodyPr wrap="square" rtlCol="0">
            <a:spAutoFit/>
          </a:bodyPr>
          <a:lstStyle/>
          <a:p>
            <a:r>
              <a:rPr lang="en-US" sz="1000" dirty="0" smtClean="0">
                <a:solidFill>
                  <a:srgbClr val="75923C"/>
                </a:solidFill>
              </a:rPr>
              <a:t>They travel along BM , Underlying the epidermis . NO INVASION ! </a:t>
            </a:r>
            <a:endParaRPr lang="en-US" sz="1000" dirty="0">
              <a:solidFill>
                <a:srgbClr val="75923C"/>
              </a:solidFill>
            </a:endParaRPr>
          </a:p>
        </p:txBody>
      </p:sp>
    </p:spTree>
    <p:extLst>
      <p:ext uri="{BB962C8B-B14F-4D97-AF65-F5344CB8AC3E}">
        <p14:creationId xmlns:p14="http://schemas.microsoft.com/office/powerpoint/2010/main" val="945538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255" y="277091"/>
            <a:ext cx="5195454" cy="369332"/>
          </a:xfrm>
          <a:prstGeom prst="rect">
            <a:avLst/>
          </a:prstGeom>
          <a:noFill/>
        </p:spPr>
        <p:txBody>
          <a:bodyPr wrap="square" rtlCol="0">
            <a:spAutoFit/>
          </a:bodyPr>
          <a:lstStyle/>
          <a:p>
            <a:pPr marL="400050" indent="-400050">
              <a:buFont typeface="+mj-lt"/>
              <a:buAutoNum type="romanUcPeriod" startAt="2"/>
            </a:pPr>
            <a:r>
              <a:rPr lang="en-US" b="1" dirty="0" smtClean="0">
                <a:latin typeface="Tahoma" charset="0"/>
                <a:ea typeface="Tahoma" charset="0"/>
                <a:cs typeface="Tahoma" charset="0"/>
              </a:rPr>
              <a:t>Lobular Carcinoma in situ</a:t>
            </a:r>
            <a:r>
              <a:rPr lang="ar-SA" b="1" dirty="0" smtClean="0">
                <a:latin typeface="Tahoma" charset="0"/>
                <a:ea typeface="Tahoma" charset="0"/>
                <a:cs typeface="Tahoma" charset="0"/>
              </a:rPr>
              <a:t> </a:t>
            </a:r>
            <a:r>
              <a:rPr lang="ar-SA" sz="1000" b="1" dirty="0" smtClean="0">
                <a:solidFill>
                  <a:srgbClr val="75923C"/>
                </a:solidFill>
                <a:latin typeface="Tahoma" charset="0"/>
                <a:ea typeface="Tahoma" charset="0"/>
                <a:cs typeface="Tahoma" charset="0"/>
              </a:rPr>
              <a:t> </a:t>
            </a:r>
            <a:r>
              <a:rPr lang="en-US" sz="1000" b="1" dirty="0" smtClean="0">
                <a:solidFill>
                  <a:srgbClr val="75923C"/>
                </a:solidFill>
                <a:latin typeface="Tahoma" charset="0"/>
                <a:ea typeface="Tahoma" charset="0"/>
                <a:cs typeface="Tahoma" charset="0"/>
              </a:rPr>
              <a:t>its very SNEAKY ! </a:t>
            </a:r>
            <a:r>
              <a:rPr lang="en-US" b="1" dirty="0" smtClean="0">
                <a:latin typeface="Tahoma" charset="0"/>
                <a:ea typeface="Tahoma" charset="0"/>
                <a:cs typeface="Tahoma" charset="0"/>
              </a:rPr>
              <a:t> </a:t>
            </a:r>
            <a:endParaRPr lang="en-US" b="1" dirty="0">
              <a:latin typeface="Tahoma" charset="0"/>
              <a:ea typeface="Tahoma" charset="0"/>
              <a:cs typeface="Tahoma" charset="0"/>
            </a:endParaRPr>
          </a:p>
        </p:txBody>
      </p:sp>
      <p:sp>
        <p:nvSpPr>
          <p:cNvPr id="5" name="TextBox 4"/>
          <p:cNvSpPr txBox="1"/>
          <p:nvPr/>
        </p:nvSpPr>
        <p:spPr>
          <a:xfrm>
            <a:off x="166253" y="900546"/>
            <a:ext cx="6040581" cy="6924973"/>
          </a:xfrm>
          <a:prstGeom prst="rect">
            <a:avLst/>
          </a:prstGeom>
          <a:noFill/>
        </p:spPr>
        <p:txBody>
          <a:bodyPr wrap="square" rtlCol="0">
            <a:spAutoFit/>
          </a:bodyPr>
          <a:lstStyle/>
          <a:p>
            <a:pPr marL="285750" indent="-285750">
              <a:buFont typeface="Wingdings" charset="2"/>
              <a:buChar char="Ø"/>
            </a:pPr>
            <a:r>
              <a:rPr lang="en-US" sz="1400" dirty="0">
                <a:latin typeface="Tahoma" panose="020B0604030504040204" pitchFamily="34" charset="0"/>
                <a:ea typeface="Tahoma" panose="020B0604030504040204" pitchFamily="34" charset="0"/>
                <a:cs typeface="Tahoma" panose="020B0604030504040204" pitchFamily="34" charset="0"/>
              </a:rPr>
              <a:t>LCIS alone is always an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incidental finding </a:t>
            </a:r>
            <a:r>
              <a:rPr lang="en-US" sz="1400" dirty="0">
                <a:latin typeface="Tahoma" panose="020B0604030504040204" pitchFamily="34" charset="0"/>
                <a:ea typeface="Tahoma" panose="020B0604030504040204" pitchFamily="34" charset="0"/>
                <a:cs typeface="Tahoma" panose="020B0604030504040204" pitchFamily="34" charset="0"/>
              </a:rPr>
              <a:t>in breast biopsies performed for </a:t>
            </a:r>
            <a:r>
              <a:rPr lang="en-US" sz="1400" dirty="0" smtClean="0">
                <a:latin typeface="Tahoma" panose="020B0604030504040204" pitchFamily="34" charset="0"/>
                <a:ea typeface="Tahoma" panose="020B0604030504040204" pitchFamily="34" charset="0"/>
                <a:cs typeface="Tahoma" panose="020B0604030504040204" pitchFamily="34" charset="0"/>
              </a:rPr>
              <a:t>another reason</a:t>
            </a:r>
            <a:r>
              <a:rPr lang="en-US" sz="1400" dirty="0">
                <a:latin typeface="Tahoma" panose="020B0604030504040204" pitchFamily="34" charset="0"/>
                <a:ea typeface="Tahoma" panose="020B0604030504040204" pitchFamily="34" charset="0"/>
                <a:cs typeface="Tahoma" panose="020B0604030504040204" pitchFamily="34" charset="0"/>
              </a:rPr>
              <a:t>. </a:t>
            </a:r>
          </a:p>
          <a:p>
            <a:endParaRPr lang="en-US" sz="14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It </a:t>
            </a:r>
            <a:r>
              <a:rPr lang="en-US" sz="1400" dirty="0">
                <a:latin typeface="Tahoma" panose="020B0604030504040204" pitchFamily="34" charset="0"/>
                <a:ea typeface="Tahoma" panose="020B0604030504040204" pitchFamily="34" charset="0"/>
                <a:cs typeface="Tahoma" panose="020B0604030504040204" pitchFamily="34" charset="0"/>
              </a:rPr>
              <a:t>does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not form a palpable mass</a:t>
            </a:r>
            <a:r>
              <a:rPr lang="en-US" sz="1400" dirty="0">
                <a:latin typeface="Tahoma" panose="020B0604030504040204" pitchFamily="34" charset="0"/>
                <a:ea typeface="Tahoma" panose="020B0604030504040204" pitchFamily="34" charset="0"/>
                <a:cs typeface="Tahoma" panose="020B0604030504040204" pitchFamily="34" charset="0"/>
              </a:rPr>
              <a:t> and cannot be detected clinically on palpation or on gross pathological examination</a:t>
            </a:r>
          </a:p>
          <a:p>
            <a:r>
              <a:rPr lang="en-US" sz="1400" dirty="0">
                <a:latin typeface="Tahoma" panose="020B0604030504040204" pitchFamily="34" charset="0"/>
                <a:ea typeface="Tahoma" panose="020B0604030504040204" pitchFamily="34" charset="0"/>
                <a:cs typeface="Tahoma" panose="020B0604030504040204" pitchFamily="34" charset="0"/>
              </a:rPr>
              <a:t> </a:t>
            </a:r>
            <a:endParaRPr lang="en-US" sz="14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 </a:t>
            </a:r>
            <a:r>
              <a:rPr lang="en-US" sz="1400" dirty="0" err="1">
                <a:latin typeface="Tahoma" panose="020B0604030504040204" pitchFamily="34" charset="0"/>
                <a:ea typeface="Tahoma" panose="020B0604030504040204" pitchFamily="34" charset="0"/>
                <a:cs typeface="Tahoma" panose="020B0604030504040204" pitchFamily="34" charset="0"/>
              </a:rPr>
              <a:t>Microcalcifications</a:t>
            </a:r>
            <a:r>
              <a:rPr lang="en-US" sz="1400" dirty="0">
                <a:latin typeface="Tahoma" panose="020B0604030504040204" pitchFamily="34" charset="0"/>
                <a:ea typeface="Tahoma" panose="020B0604030504040204" pitchFamily="34" charset="0"/>
                <a:cs typeface="Tahoma" panose="020B0604030504040204" pitchFamily="34" charset="0"/>
              </a:rPr>
              <a:t> in LCIS are infrequent and so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mammography is not useful </a:t>
            </a:r>
            <a:r>
              <a:rPr lang="en-US" sz="1400" dirty="0" smtClean="0">
                <a:solidFill>
                  <a:srgbClr val="C00000"/>
                </a:solidFill>
                <a:latin typeface="Tahoma" panose="020B0604030504040204" pitchFamily="34" charset="0"/>
                <a:ea typeface="Tahoma" panose="020B0604030504040204" pitchFamily="34" charset="0"/>
                <a:cs typeface="Tahoma" panose="020B0604030504040204" pitchFamily="34" charset="0"/>
              </a:rPr>
              <a:t>for detection</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 </a:t>
            </a:r>
          </a:p>
          <a:p>
            <a:endParaRPr lang="en-US" sz="14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ea typeface="Tahoma" panose="020B0604030504040204" pitchFamily="34" charset="0"/>
                <a:cs typeface="Tahoma" panose="020B0604030504040204" pitchFamily="34" charset="0"/>
              </a:rPr>
              <a:t>It is uncommon.</a:t>
            </a:r>
          </a:p>
          <a:p>
            <a:r>
              <a:rPr lang="en-US" sz="1400" dirty="0">
                <a:latin typeface="Tahoma" panose="020B0604030504040204" pitchFamily="34" charset="0"/>
                <a:ea typeface="Tahoma" panose="020B0604030504040204" pitchFamily="34" charset="0"/>
                <a:cs typeface="Tahoma" panose="020B0604030504040204" pitchFamily="34" charset="0"/>
              </a:rPr>
              <a:t> </a:t>
            </a:r>
            <a:endParaRPr lang="en-US" sz="14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It </a:t>
            </a:r>
            <a:r>
              <a:rPr lang="en-US" sz="1400" dirty="0">
                <a:latin typeface="Tahoma" panose="020B0604030504040204" pitchFamily="34" charset="0"/>
                <a:ea typeface="Tahoma" panose="020B0604030504040204" pitchFamily="34" charset="0"/>
                <a:cs typeface="Tahoma" panose="020B0604030504040204" pitchFamily="34" charset="0"/>
              </a:rPr>
              <a:t>tends to be </a:t>
            </a:r>
            <a:r>
              <a:rPr lang="en-US" sz="1400"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multicentric</a:t>
            </a:r>
            <a:r>
              <a:rPr lang="en-US" sz="1000" dirty="0" err="1" smtClean="0">
                <a:solidFill>
                  <a:srgbClr val="75923C"/>
                </a:solidFill>
                <a:latin typeface="Tahoma" panose="020B0604030504040204" pitchFamily="34" charset="0"/>
                <a:ea typeface="Tahoma" panose="020B0604030504040204" pitchFamily="34" charset="0"/>
                <a:cs typeface="Tahoma" panose="020B0604030504040204" pitchFamily="34" charset="0"/>
              </a:rPr>
              <a:t>involving</a:t>
            </a:r>
            <a:r>
              <a:rPr lang="en-US" sz="1000" dirty="0" smtClean="0">
                <a:solidFill>
                  <a:srgbClr val="75923C"/>
                </a:solidFill>
                <a:latin typeface="Tahoma" panose="020B0604030504040204" pitchFamily="34" charset="0"/>
                <a:ea typeface="Tahoma" panose="020B0604030504040204" pitchFamily="34" charset="0"/>
                <a:cs typeface="Tahoma" panose="020B0604030504040204" pitchFamily="34" charset="0"/>
              </a:rPr>
              <a:t> more than one quadrant of the breast. Where as multifocal means involving one quarter of the breast in more than one point.</a:t>
            </a:r>
            <a:r>
              <a:rPr lang="en-US" sz="1400"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and bilateral</a:t>
            </a:r>
            <a:r>
              <a:rPr lang="en-US" sz="1400" dirty="0">
                <a:latin typeface="Tahoma" panose="020B0604030504040204" pitchFamily="34" charset="0"/>
                <a:ea typeface="Tahoma" panose="020B0604030504040204" pitchFamily="34" charset="0"/>
                <a:cs typeface="Tahoma" panose="020B0604030504040204" pitchFamily="34" charset="0"/>
              </a:rPr>
              <a:t> and therefore subsequent </a:t>
            </a:r>
            <a:r>
              <a:rPr lang="en-US" sz="1400" dirty="0" smtClean="0">
                <a:latin typeface="Tahoma" panose="020B0604030504040204" pitchFamily="34" charset="0"/>
                <a:ea typeface="Tahoma" panose="020B0604030504040204" pitchFamily="34" charset="0"/>
                <a:cs typeface="Tahoma" panose="020B0604030504040204" pitchFamily="34" charset="0"/>
              </a:rPr>
              <a:t>carcinomas can </a:t>
            </a:r>
            <a:r>
              <a:rPr lang="en-US" sz="1400" dirty="0">
                <a:latin typeface="Tahoma" panose="020B0604030504040204" pitchFamily="34" charset="0"/>
                <a:ea typeface="Tahoma" panose="020B0604030504040204" pitchFamily="34" charset="0"/>
                <a:cs typeface="Tahoma" panose="020B0604030504040204" pitchFamily="34" charset="0"/>
              </a:rPr>
              <a:t>occur both breasts.</a:t>
            </a:r>
          </a:p>
          <a:p>
            <a:endParaRPr lang="en-US" sz="1400" dirty="0">
              <a:latin typeface="Tahoma" panose="020B0604030504040204" pitchFamily="34" charset="0"/>
              <a:ea typeface="Tahoma" panose="020B0604030504040204" pitchFamily="34" charset="0"/>
              <a:cs typeface="Tahoma" panose="020B0604030504040204" pitchFamily="34" charset="0"/>
            </a:endParaRPr>
          </a:p>
          <a:p>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b="1" dirty="0">
                <a:latin typeface="Tahoma" panose="020B0604030504040204" pitchFamily="34" charset="0"/>
                <a:ea typeface="Tahoma" panose="020B0604030504040204" pitchFamily="34" charset="0"/>
                <a:cs typeface="Tahoma" panose="020B0604030504040204" pitchFamily="34" charset="0"/>
              </a:rPr>
              <a:t>Clinical behavior:</a:t>
            </a:r>
          </a:p>
          <a:p>
            <a:endParaRPr lang="en-US" sz="14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Ø"/>
            </a:pPr>
            <a:r>
              <a:rPr lang="en-US" sz="1400" dirty="0" smtClean="0">
                <a:latin typeface="Tahoma" panose="020B0604030504040204" pitchFamily="34" charset="0"/>
                <a:ea typeface="Tahoma" panose="020B0604030504040204" pitchFamily="34" charset="0"/>
                <a:cs typeface="Tahoma" panose="020B0604030504040204" pitchFamily="34" charset="0"/>
              </a:rPr>
              <a:t>If </a:t>
            </a:r>
            <a:r>
              <a:rPr lang="en-US" sz="1400" dirty="0">
                <a:latin typeface="Tahoma" panose="020B0604030504040204" pitchFamily="34" charset="0"/>
                <a:ea typeface="Tahoma" panose="020B0604030504040204" pitchFamily="34" charset="0"/>
                <a:cs typeface="Tahoma" panose="020B0604030504040204" pitchFamily="34" charset="0"/>
              </a:rPr>
              <a:t>LCIS is left untreated, about 30% of women develop an invasive cancer within </a:t>
            </a:r>
            <a:r>
              <a:rPr lang="en-US" sz="1400" dirty="0" smtClean="0">
                <a:latin typeface="Tahoma" panose="020B0604030504040204" pitchFamily="34" charset="0"/>
                <a:ea typeface="Tahoma" panose="020B0604030504040204" pitchFamily="34" charset="0"/>
                <a:cs typeface="Tahoma" panose="020B0604030504040204" pitchFamily="34" charset="0"/>
              </a:rPr>
              <a:t>20 years </a:t>
            </a:r>
            <a:r>
              <a:rPr lang="en-US" sz="1400" dirty="0">
                <a:latin typeface="Tahoma" panose="020B0604030504040204" pitchFamily="34" charset="0"/>
                <a:ea typeface="Tahoma" panose="020B0604030504040204" pitchFamily="34" charset="0"/>
                <a:cs typeface="Tahoma" panose="020B0604030504040204" pitchFamily="34" charset="0"/>
              </a:rPr>
              <a:t>of diagnosis. The invasive cancer that develops is usually lobular (but can </a:t>
            </a:r>
            <a:r>
              <a:rPr lang="en-US" sz="1400" dirty="0" smtClean="0">
                <a:latin typeface="Tahoma" panose="020B0604030504040204" pitchFamily="34" charset="0"/>
                <a:ea typeface="Tahoma" panose="020B0604030504040204" pitchFamily="34" charset="0"/>
                <a:cs typeface="Tahoma" panose="020B0604030504040204" pitchFamily="34" charset="0"/>
              </a:rPr>
              <a:t>be ductal </a:t>
            </a:r>
            <a:r>
              <a:rPr lang="en-US" sz="1400" dirty="0">
                <a:latin typeface="Tahoma" panose="020B0604030504040204" pitchFamily="34" charset="0"/>
                <a:ea typeface="Tahoma" panose="020B0604030504040204" pitchFamily="34" charset="0"/>
                <a:cs typeface="Tahoma" panose="020B0604030504040204" pitchFamily="34" charset="0"/>
              </a:rPr>
              <a:t>too</a:t>
            </a:r>
            <a:r>
              <a:rPr lang="en-US" sz="1400" dirty="0" smtClean="0">
                <a:latin typeface="Tahoma" panose="020B0604030504040204" pitchFamily="34" charset="0"/>
                <a:ea typeface="Tahoma" panose="020B0604030504040204" pitchFamily="34" charset="0"/>
                <a:cs typeface="Tahoma" panose="020B0604030504040204" pitchFamily="34" charset="0"/>
              </a:rPr>
              <a:t>).</a:t>
            </a:r>
            <a:r>
              <a:rPr lang="en-US" sz="1000" dirty="0" smtClean="0">
                <a:solidFill>
                  <a:srgbClr val="75923C"/>
                </a:solidFill>
                <a:latin typeface="Tahoma" panose="020B0604030504040204" pitchFamily="34" charset="0"/>
                <a:ea typeface="Tahoma" panose="020B0604030504040204" pitchFamily="34" charset="0"/>
                <a:cs typeface="Tahoma" panose="020B0604030504040204" pitchFamily="34" charset="0"/>
              </a:rPr>
              <a:t>Any combination of any lesions can happen together .</a:t>
            </a:r>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sz="1400" dirty="0">
                <a:latin typeface="Tahoma" panose="020B0604030504040204" pitchFamily="34" charset="0"/>
                <a:ea typeface="Tahoma" panose="020B0604030504040204" pitchFamily="34" charset="0"/>
                <a:cs typeface="Tahoma" panose="020B0604030504040204" pitchFamily="34" charset="0"/>
              </a:rPr>
              <a:t> </a:t>
            </a:r>
            <a:endParaRPr lang="en-US" sz="14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Ø"/>
            </a:pPr>
            <a:r>
              <a:rPr lang="en-US" sz="1400" dirty="0" smtClean="0">
                <a:solidFill>
                  <a:srgbClr val="C00000"/>
                </a:solidFill>
                <a:latin typeface="Tahoma" panose="020B0604030504040204" pitchFamily="34" charset="0"/>
                <a:ea typeface="Tahoma" panose="020B0604030504040204" pitchFamily="34" charset="0"/>
                <a:cs typeface="Tahoma" panose="020B0604030504040204" pitchFamily="34" charset="0"/>
              </a:rPr>
              <a:t>It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is a marker of increased cancer risk in both breasts</a:t>
            </a: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A9E83FC-2AB3-8D4D-8F25-75962B4D8346}"/>
              </a:ext>
            </a:extLst>
          </p:cNvPr>
          <p:cNvPicPr/>
          <p:nvPr/>
        </p:nvPicPr>
        <p:blipFill>
          <a:blip r:embed="rId2"/>
          <a:stretch>
            <a:fillRect/>
          </a:stretch>
        </p:blipFill>
        <p:spPr>
          <a:xfrm>
            <a:off x="148126" y="7682812"/>
            <a:ext cx="1971616" cy="1331221"/>
          </a:xfrm>
          <a:prstGeom prst="rect">
            <a:avLst/>
          </a:prstGeom>
        </p:spPr>
      </p:pic>
      <p:pic>
        <p:nvPicPr>
          <p:cNvPr id="7" name="Picture 6">
            <a:extLst>
              <a:ext uri="{FF2B5EF4-FFF2-40B4-BE49-F238E27FC236}">
                <a16:creationId xmlns:a16="http://schemas.microsoft.com/office/drawing/2014/main" id="{4C50B18F-DC5F-A64D-AB05-77FB29A08919}"/>
              </a:ext>
            </a:extLst>
          </p:cNvPr>
          <p:cNvPicPr/>
          <p:nvPr/>
        </p:nvPicPr>
        <p:blipFill>
          <a:blip r:embed="rId3"/>
          <a:stretch>
            <a:fillRect/>
          </a:stretch>
        </p:blipFill>
        <p:spPr>
          <a:xfrm>
            <a:off x="2254016" y="7682812"/>
            <a:ext cx="1967346" cy="1331221"/>
          </a:xfrm>
          <a:prstGeom prst="rect">
            <a:avLst/>
          </a:prstGeom>
        </p:spPr>
      </p:pic>
      <p:sp>
        <p:nvSpPr>
          <p:cNvPr id="8" name="TextBox 7"/>
          <p:cNvSpPr txBox="1"/>
          <p:nvPr/>
        </p:nvSpPr>
        <p:spPr>
          <a:xfrm>
            <a:off x="13852" y="6297817"/>
            <a:ext cx="6345381" cy="1538883"/>
          </a:xfrm>
          <a:prstGeom prst="rect">
            <a:avLst/>
          </a:prstGeom>
          <a:noFill/>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Histology: </a:t>
            </a:r>
            <a:endParaRPr lang="en-US" sz="1400" b="1" dirty="0" smtClean="0">
              <a:latin typeface="Tahoma" panose="020B0604030504040204" pitchFamily="34" charset="0"/>
              <a:ea typeface="Tahoma" panose="020B0604030504040204" pitchFamily="34" charset="0"/>
              <a:cs typeface="Tahoma" panose="020B0604030504040204" pitchFamily="34" charset="0"/>
            </a:endParaRPr>
          </a:p>
          <a:p>
            <a:endParaRPr lang="en-US" sz="1400" b="1"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ü"/>
            </a:pPr>
            <a:r>
              <a:rPr lang="en-US" sz="1400" dirty="0" smtClean="0">
                <a:latin typeface="Tahoma" panose="020B0604030504040204" pitchFamily="34" charset="0"/>
                <a:ea typeface="Tahoma" panose="020B0604030504040204" pitchFamily="34" charset="0"/>
                <a:cs typeface="Tahoma" panose="020B0604030504040204" pitchFamily="34" charset="0"/>
              </a:rPr>
              <a:t>monomorphic </a:t>
            </a:r>
            <a:r>
              <a:rPr lang="en-US" sz="1400" dirty="0">
                <a:latin typeface="Tahoma" panose="020B0604030504040204" pitchFamily="34" charset="0"/>
                <a:ea typeface="Tahoma" panose="020B0604030504040204" pitchFamily="34" charset="0"/>
                <a:cs typeface="Tahoma" panose="020B0604030504040204" pitchFamily="34" charset="0"/>
              </a:rPr>
              <a:t>population of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small, rounded cells fills and </a:t>
            </a:r>
            <a:r>
              <a:rPr lang="en-US" sz="1400" dirty="0" smtClean="0">
                <a:solidFill>
                  <a:srgbClr val="C00000"/>
                </a:solidFill>
                <a:latin typeface="Tahoma" panose="020B0604030504040204" pitchFamily="34" charset="0"/>
                <a:ea typeface="Tahoma" panose="020B0604030504040204" pitchFamily="34" charset="0"/>
                <a:cs typeface="Tahoma" panose="020B0604030504040204" pitchFamily="34" charset="0"/>
              </a:rPr>
              <a:t>expands the </a:t>
            </a:r>
            <a:r>
              <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rPr>
              <a:t>acini of </a:t>
            </a:r>
            <a:r>
              <a:rPr lang="en-US" sz="1400"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lobules</a:t>
            </a:r>
            <a:r>
              <a:rPr lang="en-US" sz="1400" dirty="0" err="1" smtClean="0">
                <a:latin typeface="Tahoma" panose="020B0604030504040204" pitchFamily="34" charset="0"/>
                <a:ea typeface="Tahoma" panose="020B0604030504040204" pitchFamily="34" charset="0"/>
                <a:cs typeface="Tahoma" panose="020B0604030504040204" pitchFamily="34" charset="0"/>
              </a:rPr>
              <a:t>.</a:t>
            </a:r>
            <a:r>
              <a:rPr lang="en-US" sz="1000" dirty="0" err="1" smtClean="0">
                <a:solidFill>
                  <a:srgbClr val="759239"/>
                </a:solidFill>
                <a:latin typeface="Tahoma" panose="020B0604030504040204" pitchFamily="34" charset="0"/>
                <a:ea typeface="Tahoma" panose="020B0604030504040204" pitchFamily="34" charset="0"/>
                <a:cs typeface="Tahoma" panose="020B0604030504040204" pitchFamily="34" charset="0"/>
              </a:rPr>
              <a:t>The</a:t>
            </a:r>
            <a:r>
              <a:rPr lang="en-US" sz="1000" dirty="0" smtClean="0">
                <a:solidFill>
                  <a:srgbClr val="759239"/>
                </a:solidFill>
                <a:latin typeface="Tahoma" panose="020B0604030504040204" pitchFamily="34" charset="0"/>
                <a:ea typeface="Tahoma" panose="020B0604030504040204" pitchFamily="34" charset="0"/>
                <a:cs typeface="Tahoma" panose="020B0604030504040204" pitchFamily="34" charset="0"/>
              </a:rPr>
              <a:t> difference between this and Atypical lobular hyperplasia that ALH fills the lobules but </a:t>
            </a:r>
            <a:r>
              <a:rPr lang="en-US" sz="1000" dirty="0" err="1" smtClean="0">
                <a:solidFill>
                  <a:srgbClr val="759239"/>
                </a:solidFill>
                <a:latin typeface="Tahoma" panose="020B0604030504040204" pitchFamily="34" charset="0"/>
                <a:ea typeface="Tahoma" panose="020B0604030504040204" pitchFamily="34" charset="0"/>
                <a:cs typeface="Tahoma" panose="020B0604030504040204" pitchFamily="34" charset="0"/>
              </a:rPr>
              <a:t>doesn</a:t>
            </a:r>
            <a:r>
              <a:rPr lang="fr-FR" sz="1000" dirty="0" smtClean="0">
                <a:solidFill>
                  <a:srgbClr val="759239"/>
                </a:solidFill>
                <a:latin typeface="Tahoma" panose="020B0604030504040204" pitchFamily="34" charset="0"/>
                <a:ea typeface="Tahoma" panose="020B0604030504040204" pitchFamily="34" charset="0"/>
                <a:cs typeface="Tahoma" panose="020B0604030504040204" pitchFamily="34" charset="0"/>
              </a:rPr>
              <a:t>’</a:t>
            </a:r>
            <a:r>
              <a:rPr lang="en-US" sz="1000" dirty="0" smtClean="0">
                <a:solidFill>
                  <a:srgbClr val="759239"/>
                </a:solidFill>
                <a:latin typeface="Tahoma" panose="020B0604030504040204" pitchFamily="34" charset="0"/>
                <a:ea typeface="Tahoma" panose="020B0604030504040204" pitchFamily="34" charset="0"/>
                <a:cs typeface="Tahoma" panose="020B0604030504040204" pitchFamily="34" charset="0"/>
              </a:rPr>
              <a:t>t expand them and only affect few acini from the lobule . </a:t>
            </a: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charset="2"/>
              <a:buChar char="ü"/>
            </a:pPr>
            <a:r>
              <a:rPr lang="en-US" sz="1400" dirty="0">
                <a:latin typeface="Tahoma" panose="020B0604030504040204" pitchFamily="34" charset="0"/>
                <a:ea typeface="Tahoma" panose="020B0604030504040204" pitchFamily="34" charset="0"/>
                <a:cs typeface="Tahoma" panose="020B0604030504040204" pitchFamily="34" charset="0"/>
              </a:rPr>
              <a:t>The underlying lobular architecture can still be recognized</a:t>
            </a:r>
            <a:r>
              <a:rPr lang="en-US" sz="1400" dirty="0" smtClean="0">
                <a:latin typeface="Tahoma" panose="020B0604030504040204" pitchFamily="34" charset="0"/>
                <a:ea typeface="Tahoma" panose="020B0604030504040204" pitchFamily="34" charset="0"/>
                <a:cs typeface="Tahoma" panose="020B0604030504040204" pitchFamily="34" charset="0"/>
              </a:rPr>
              <a:t>. </a:t>
            </a:r>
            <a:endParaRPr lang="en-US" sz="1400" dirty="0">
              <a:latin typeface="Tahoma" panose="020B0604030504040204" pitchFamily="34" charset="0"/>
              <a:ea typeface="Tahoma" panose="020B0604030504040204" pitchFamily="34" charset="0"/>
              <a:cs typeface="Tahoma" panose="020B0604030504040204" pitchFamily="34" charset="0"/>
            </a:endParaRPr>
          </a:p>
          <a:p>
            <a:pPr algn="ctr"/>
            <a:endParaRPr lang="en-US" sz="1400" dirty="0"/>
          </a:p>
        </p:txBody>
      </p:sp>
    </p:spTree>
    <p:extLst>
      <p:ext uri="{BB962C8B-B14F-4D97-AF65-F5344CB8AC3E}">
        <p14:creationId xmlns:p14="http://schemas.microsoft.com/office/powerpoint/2010/main" val="15211814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6621</TotalTime>
  <Words>3694</Words>
  <Application>Microsoft Office PowerPoint</Application>
  <PresentationFormat>On-screen Show (4:3)</PresentationFormat>
  <Paragraphs>352</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Century Schoolbook</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Medullary Carcinoma it comes under Ductal invasive carcinoma DIC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maha</dc:creator>
  <cp:lastModifiedBy>abdulaziz abdullah</cp:lastModifiedBy>
  <cp:revision>247</cp:revision>
  <dcterms:created xsi:type="dcterms:W3CDTF">2018-01-23T10:16:13Z</dcterms:created>
  <dcterms:modified xsi:type="dcterms:W3CDTF">2018-04-14T15:35:17Z</dcterms:modified>
</cp:coreProperties>
</file>