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1" r:id="rId2"/>
    <p:sldId id="278" r:id="rId3"/>
    <p:sldId id="279" r:id="rId4"/>
    <p:sldId id="280" r:id="rId5"/>
    <p:sldId id="281" r:id="rId6"/>
    <p:sldId id="282" r:id="rId7"/>
    <p:sldId id="273" r:id="rId8"/>
    <p:sldId id="286" r:id="rId9"/>
    <p:sldId id="275" r:id="rId10"/>
    <p:sldId id="276" r:id="rId11"/>
    <p:sldId id="277" r:id="rId12"/>
    <p:sldId id="283" r:id="rId13"/>
    <p:sldId id="284" r:id="rId14"/>
    <p:sldId id="285" r:id="rId15"/>
  </p:sldIdLst>
  <p:sldSz cx="6858000" cy="99075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945200"/>
    <a:srgbClr val="FF7E79"/>
    <a:srgbClr val="DEEBF7"/>
    <a:srgbClr val="941651"/>
    <a:srgbClr val="009193"/>
    <a:srgbClr val="942093"/>
    <a:srgbClr val="FF99CC"/>
    <a:srgbClr val="4EB7BA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18"/>
    <p:restoredTop sz="94693"/>
  </p:normalViewPr>
  <p:slideViewPr>
    <p:cSldViewPr snapToGrid="0" snapToObjects="1">
      <p:cViewPr>
        <p:scale>
          <a:sx n="106" d="100"/>
          <a:sy n="106" d="100"/>
        </p:scale>
        <p:origin x="68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ACB6-91DF-414B-BB49-556528C76BD3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1CFE-DC0D-E649-9C87-8740A3E6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2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ACB6-91DF-414B-BB49-556528C76BD3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1CFE-DC0D-E649-9C87-8740A3E6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4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ACB6-91DF-414B-BB49-556528C76BD3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1CFE-DC0D-E649-9C87-8740A3E6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6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ACB6-91DF-414B-BB49-556528C76BD3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1CFE-DC0D-E649-9C87-8740A3E6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0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ACB6-91DF-414B-BB49-556528C76BD3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1CFE-DC0D-E649-9C87-8740A3E6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ACB6-91DF-414B-BB49-556528C76BD3}" type="datetimeFigureOut">
              <a:rPr lang="en-US" smtClean="0"/>
              <a:t>5/5/18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1CFE-DC0D-E649-9C87-8740A3E6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5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ACB6-91DF-414B-BB49-556528C76BD3}" type="datetimeFigureOut">
              <a:rPr lang="en-US" smtClean="0"/>
              <a:t>5/5/18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1CFE-DC0D-E649-9C87-8740A3E6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2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ACB6-91DF-414B-BB49-556528C76BD3}" type="datetimeFigureOut">
              <a:rPr lang="en-US" smtClean="0"/>
              <a:t>5/5/18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1CFE-DC0D-E649-9C87-8740A3E6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3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ACB6-91DF-414B-BB49-556528C76BD3}" type="datetimeFigureOut">
              <a:rPr lang="en-US" smtClean="0"/>
              <a:t>5/5/18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1CFE-DC0D-E649-9C87-8740A3E6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ACB6-91DF-414B-BB49-556528C76BD3}" type="datetimeFigureOut">
              <a:rPr lang="en-US" smtClean="0"/>
              <a:t>5/5/18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1CFE-DC0D-E649-9C87-8740A3E6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3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ACB6-91DF-414B-BB49-556528C76BD3}" type="datetimeFigureOut">
              <a:rPr lang="en-US" smtClean="0"/>
              <a:t>5/5/18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1CFE-DC0D-E649-9C87-8740A3E6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BACB6-91DF-414B-BB49-556528C76BD3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C1CFE-DC0D-E649-9C87-8740A3E6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5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t="31944" r="17500" b="14514"/>
          <a:stretch/>
        </p:blipFill>
        <p:spPr>
          <a:xfrm>
            <a:off x="315970" y="382186"/>
            <a:ext cx="1160267" cy="9557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3" t="4123" r="2846" b="6720"/>
          <a:stretch/>
        </p:blipFill>
        <p:spPr>
          <a:xfrm>
            <a:off x="5344120" y="382186"/>
            <a:ext cx="1241688" cy="78685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51973" y="8794969"/>
            <a:ext cx="1645920" cy="0"/>
          </a:xfrm>
          <a:prstGeom prst="line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3393" y="8394859"/>
            <a:ext cx="1407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Color index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3516024"/>
            <a:ext cx="6844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9193"/>
                </a:solidFill>
                <a:latin typeface="Goudy Old Style" charset="0"/>
                <a:ea typeface="Goudy Old Style" charset="0"/>
                <a:cs typeface="Goudy Old Style" charset="0"/>
              </a:rPr>
              <a:t>Review file</a:t>
            </a:r>
            <a:endParaRPr lang="en-US" sz="2800" b="1" dirty="0">
              <a:solidFill>
                <a:srgbClr val="941651"/>
              </a:solidFill>
              <a:latin typeface="Goudy Old Style" charset="0"/>
              <a:ea typeface="Goudy Old Style" charset="0"/>
              <a:cs typeface="Goudy Old Style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38720" y="8869812"/>
            <a:ext cx="1459173" cy="929287"/>
            <a:chOff x="6426980" y="8493574"/>
            <a:chExt cx="1459173" cy="929287"/>
          </a:xfrm>
        </p:grpSpPr>
        <p:sp>
          <p:nvSpPr>
            <p:cNvPr id="21" name="Oval 20"/>
            <p:cNvSpPr/>
            <p:nvPr/>
          </p:nvSpPr>
          <p:spPr>
            <a:xfrm flipV="1">
              <a:off x="6426980" y="9181847"/>
              <a:ext cx="191187" cy="17425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 flipV="1">
              <a:off x="6432027" y="8560337"/>
              <a:ext cx="191187" cy="174253"/>
            </a:xfrm>
            <a:prstGeom prst="ellipse">
              <a:avLst/>
            </a:prstGeom>
            <a:solidFill>
              <a:srgbClr val="008F00"/>
            </a:solidFill>
            <a:ln>
              <a:solidFill>
                <a:srgbClr val="008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 flipV="1">
              <a:off x="6433534" y="8871331"/>
              <a:ext cx="191187" cy="174253"/>
            </a:xfrm>
            <a:prstGeom prst="ellipse">
              <a:avLst/>
            </a:prstGeom>
            <a:solidFill>
              <a:srgbClr val="0432FF"/>
            </a:solidFill>
            <a:ln>
              <a:solidFill>
                <a:srgbClr val="0432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623214" y="9115084"/>
              <a:ext cx="9412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FF0000"/>
                  </a:solidFill>
                </a:rPr>
                <a:t>Important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23820" y="8493574"/>
              <a:ext cx="12623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8F00"/>
                  </a:solidFill>
                </a:rPr>
                <a:t>Doctors’ notes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25705" y="8804568"/>
              <a:ext cx="11480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432FF"/>
                  </a:solidFill>
                </a:rPr>
                <a:t>Drugs names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1499093" y="1344698"/>
            <a:ext cx="3724149" cy="2021394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Half Frame 6"/>
          <p:cNvSpPr/>
          <p:nvPr/>
        </p:nvSpPr>
        <p:spPr>
          <a:xfrm rot="5400000">
            <a:off x="5884105" y="-267790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Half Frame 6"/>
          <p:cNvSpPr/>
          <p:nvPr/>
        </p:nvSpPr>
        <p:spPr>
          <a:xfrm rot="16200000" flipH="1">
            <a:off x="267789" y="-267789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13954" y="4362220"/>
            <a:ext cx="5694745" cy="3655128"/>
            <a:chOff x="625033" y="4425998"/>
            <a:chExt cx="5694745" cy="3655128"/>
          </a:xfrm>
        </p:grpSpPr>
        <p:sp>
          <p:nvSpPr>
            <p:cNvPr id="2" name="Round Diagonal Corner Rectangle 1"/>
            <p:cNvSpPr/>
            <p:nvPr/>
          </p:nvSpPr>
          <p:spPr>
            <a:xfrm>
              <a:off x="625033" y="4425998"/>
              <a:ext cx="5694745" cy="3655128"/>
            </a:xfrm>
            <a:prstGeom prst="round2DiagRect">
              <a:avLst/>
            </a:prstGeom>
            <a:solidFill>
              <a:schemeClr val="bg1"/>
            </a:solidFill>
            <a:ln w="28575">
              <a:solidFill>
                <a:srgbClr val="9416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r" rtl="1">
                <a:buFont typeface="Arial" charset="0"/>
                <a:buChar char="•"/>
              </a:pPr>
              <a:r>
                <a:rPr lang="ar-SA" sz="1600" dirty="0" smtClean="0">
                  <a:solidFill>
                    <a:srgbClr val="941651"/>
                  </a:solidFill>
                  <a:latin typeface="Al Tarikh" charset="-78"/>
                  <a:ea typeface="Al Tarikh" charset="-78"/>
                  <a:cs typeface="Al Tarikh" charset="-78"/>
                </a:rPr>
                <a:t>هذا العمل هو عمل طلابي بحت، يحتمل الصواب والخطأ</a:t>
              </a:r>
            </a:p>
            <a:p>
              <a:pPr marL="285750" indent="-285750" algn="r" rtl="1">
                <a:buFont typeface="Arial" charset="0"/>
                <a:buChar char="•"/>
              </a:pPr>
              <a:r>
                <a:rPr lang="ar-SA" sz="1600" dirty="0" smtClean="0">
                  <a:solidFill>
                    <a:srgbClr val="941651"/>
                  </a:solidFill>
                  <a:latin typeface="Al Tarikh" charset="-78"/>
                  <a:ea typeface="Al Tarikh" charset="-78"/>
                  <a:cs typeface="Al Tarikh" charset="-78"/>
                </a:rPr>
                <a:t>اعتمدنا في هذا العمل على ما نبه عليه أعضاء هيئة التدريس خلال المحاضرة</a:t>
              </a:r>
            </a:p>
            <a:p>
              <a:pPr marL="285750" indent="-285750" algn="r" rtl="1">
                <a:buFont typeface="Arial" charset="0"/>
                <a:buChar char="•"/>
              </a:pPr>
              <a:r>
                <a:rPr lang="ar-SA" sz="1600" dirty="0" smtClean="0">
                  <a:solidFill>
                    <a:srgbClr val="941651"/>
                  </a:solidFill>
                  <a:latin typeface="Al Tarikh" charset="-78"/>
                  <a:ea typeface="Al Tarikh" charset="-78"/>
                  <a:cs typeface="Al Tarikh" charset="-78"/>
                </a:rPr>
                <a:t>هذا العمل ليس للدراسة الأساسية إنما للمراجعة السريعة النهائية</a:t>
              </a:r>
            </a:p>
            <a:p>
              <a:pPr marL="285750" indent="-285750" algn="r" rtl="1">
                <a:buFont typeface="Arial" charset="0"/>
                <a:buChar char="•"/>
              </a:pPr>
              <a:r>
                <a:rPr lang="ar-SA" sz="1600" dirty="0" smtClean="0">
                  <a:solidFill>
                    <a:srgbClr val="941651"/>
                  </a:solidFill>
                  <a:latin typeface="Al Tarikh" charset="-78"/>
                  <a:ea typeface="Al Tarikh" charset="-78"/>
                  <a:cs typeface="Al Tarikh" charset="-78"/>
                </a:rPr>
                <a:t>إن أصبنا فمن الله وإن اخطأنا فمن انفسنا والشيطان</a:t>
              </a:r>
            </a:p>
            <a:p>
              <a:pPr marL="342900" indent="-342900" algn="r" rtl="1">
                <a:buFont typeface="Wingdings" charset="2"/>
                <a:buChar char="v"/>
              </a:pPr>
              <a:r>
                <a:rPr lang="ar-SA" dirty="0" smtClean="0">
                  <a:solidFill>
                    <a:srgbClr val="941651"/>
                  </a:solidFill>
                  <a:latin typeface="Al Tarikh" charset="-78"/>
                  <a:ea typeface="Al Tarikh" charset="-78"/>
                  <a:cs typeface="Al Tarikh" charset="-78"/>
                </a:rPr>
                <a:t>قام بهذا العمل:</a:t>
              </a:r>
            </a:p>
            <a:p>
              <a:pPr marL="742950" lvl="1" indent="-285750" algn="r" rtl="1">
                <a:buSzPct val="80000"/>
                <a:buFont typeface="Wingdings" charset="2"/>
                <a:buChar char="§"/>
              </a:pPr>
              <a:r>
                <a:rPr lang="ar-SA" sz="1600" dirty="0" smtClean="0">
                  <a:solidFill>
                    <a:srgbClr val="009193"/>
                  </a:solidFill>
                  <a:latin typeface="Al Tarikh" charset="-78"/>
                  <a:ea typeface="Al Tarikh" charset="-78"/>
                  <a:cs typeface="Al Tarikh" charset="-78"/>
                </a:rPr>
                <a:t>اللولو الصليهم</a:t>
              </a:r>
            </a:p>
            <a:p>
              <a:pPr marL="742950" lvl="1" indent="-285750" algn="r" rtl="1">
                <a:buSzPct val="80000"/>
                <a:buFont typeface="Wingdings" charset="2"/>
                <a:buChar char="§"/>
              </a:pPr>
              <a:r>
                <a:rPr lang="ar-SA" sz="1600" dirty="0" smtClean="0">
                  <a:solidFill>
                    <a:srgbClr val="009193"/>
                  </a:solidFill>
                  <a:latin typeface="Al Tarikh" charset="-78"/>
                  <a:ea typeface="Al Tarikh" charset="-78"/>
                  <a:cs typeface="Al Tarikh" charset="-78"/>
                </a:rPr>
                <a:t>جواهر </a:t>
              </a:r>
              <a:r>
                <a:rPr lang="ar-SA" sz="1600" dirty="0" err="1" smtClean="0">
                  <a:solidFill>
                    <a:srgbClr val="009193"/>
                  </a:solidFill>
                  <a:latin typeface="Al Tarikh" charset="-78"/>
                  <a:ea typeface="Al Tarikh" charset="-78"/>
                  <a:cs typeface="Al Tarikh" charset="-78"/>
                </a:rPr>
                <a:t>ابانمي</a:t>
              </a:r>
              <a:endParaRPr lang="ar-SA" sz="1600" dirty="0" smtClean="0">
                <a:solidFill>
                  <a:srgbClr val="009193"/>
                </a:solidFill>
                <a:latin typeface="Al Tarikh" charset="-78"/>
                <a:ea typeface="Al Tarikh" charset="-78"/>
                <a:cs typeface="Al Tarikh" charset="-78"/>
              </a:endParaRPr>
            </a:p>
            <a:p>
              <a:pPr marL="742950" lvl="1" indent="-285750" algn="r" rtl="1">
                <a:buSzPct val="80000"/>
                <a:buFont typeface="Wingdings" charset="2"/>
                <a:buChar char="§"/>
              </a:pPr>
              <a:r>
                <a:rPr lang="ar-SA" sz="1600" dirty="0" err="1" smtClean="0">
                  <a:solidFill>
                    <a:srgbClr val="009193"/>
                  </a:solidFill>
                  <a:latin typeface="Al Tarikh" charset="-78"/>
                  <a:ea typeface="Al Tarikh" charset="-78"/>
                  <a:cs typeface="Al Tarikh" charset="-78"/>
                </a:rPr>
                <a:t>جومانا</a:t>
              </a:r>
              <a:r>
                <a:rPr lang="ar-SA" sz="1600" dirty="0" smtClean="0">
                  <a:solidFill>
                    <a:srgbClr val="009193"/>
                  </a:solidFill>
                  <a:latin typeface="Al Tarikh" charset="-78"/>
                  <a:ea typeface="Al Tarikh" charset="-78"/>
                  <a:cs typeface="Al Tarikh" charset="-78"/>
                </a:rPr>
                <a:t> القحطاني</a:t>
              </a:r>
            </a:p>
            <a:p>
              <a:pPr marL="742950" lvl="1" indent="-285750" algn="r" rtl="1">
                <a:buSzPct val="80000"/>
                <a:buFont typeface="Wingdings" charset="2"/>
                <a:buChar char="§"/>
              </a:pPr>
              <a:r>
                <a:rPr lang="ar-SA" sz="1600" dirty="0" smtClean="0">
                  <a:solidFill>
                    <a:srgbClr val="009193"/>
                  </a:solidFill>
                  <a:latin typeface="Al Tarikh" charset="-78"/>
                  <a:ea typeface="Al Tarikh" charset="-78"/>
                  <a:cs typeface="Al Tarikh" charset="-78"/>
                </a:rPr>
                <a:t>روان القحطاني</a:t>
              </a:r>
            </a:p>
            <a:p>
              <a:pPr marL="742950" lvl="1" indent="-285750" algn="r" rtl="1">
                <a:buSzPct val="80000"/>
                <a:buFont typeface="Wingdings" charset="2"/>
                <a:buChar char="§"/>
              </a:pPr>
              <a:r>
                <a:rPr lang="ar-SA" sz="1600" dirty="0" smtClean="0">
                  <a:solidFill>
                    <a:srgbClr val="009193"/>
                  </a:solidFill>
                  <a:latin typeface="Al Tarikh" charset="-78"/>
                  <a:ea typeface="Al Tarikh" charset="-78"/>
                  <a:cs typeface="Al Tarikh" charset="-78"/>
                </a:rPr>
                <a:t>ريم </a:t>
              </a:r>
              <a:r>
                <a:rPr lang="ar-SA" sz="1600" dirty="0" err="1" smtClean="0">
                  <a:solidFill>
                    <a:srgbClr val="009193"/>
                  </a:solidFill>
                  <a:latin typeface="Al Tarikh" charset="-78"/>
                  <a:ea typeface="Al Tarikh" charset="-78"/>
                  <a:cs typeface="Al Tarikh" charset="-78"/>
                </a:rPr>
                <a:t>الشثري</a:t>
              </a:r>
              <a:endParaRPr lang="ar-SA" sz="1600" dirty="0" smtClean="0">
                <a:solidFill>
                  <a:srgbClr val="009193"/>
                </a:solidFill>
                <a:latin typeface="Al Tarikh" charset="-78"/>
                <a:ea typeface="Al Tarikh" charset="-78"/>
                <a:cs typeface="Al Tarikh" charset="-78"/>
              </a:endParaRPr>
            </a:p>
            <a:p>
              <a:pPr marL="742950" lvl="1" indent="-285750" algn="r" rtl="1">
                <a:buSzPct val="80000"/>
                <a:buFont typeface="Wingdings" charset="2"/>
                <a:buChar char="§"/>
              </a:pPr>
              <a:r>
                <a:rPr lang="ar-SA" sz="1600" dirty="0" smtClean="0">
                  <a:solidFill>
                    <a:srgbClr val="009193"/>
                  </a:solidFill>
                  <a:latin typeface="Al Tarikh" charset="-78"/>
                  <a:ea typeface="Al Tarikh" charset="-78"/>
                  <a:cs typeface="Al Tarikh" charset="-78"/>
                </a:rPr>
                <a:t>شروق الصومالي</a:t>
              </a:r>
            </a:p>
            <a:p>
              <a:pPr marL="742950" lvl="1" indent="-285750" algn="r" rtl="1">
                <a:buSzPct val="80000"/>
                <a:buFont typeface="Wingdings" charset="2"/>
                <a:buChar char="§"/>
              </a:pPr>
              <a:r>
                <a:rPr lang="ar-SA" sz="1600" dirty="0" smtClean="0">
                  <a:solidFill>
                    <a:srgbClr val="009193"/>
                  </a:solidFill>
                  <a:latin typeface="Al Tarikh" charset="-78"/>
                  <a:ea typeface="Al Tarikh" charset="-78"/>
                  <a:cs typeface="Al Tarikh" charset="-78"/>
                </a:rPr>
                <a:t>ليلى مذكور</a:t>
              </a:r>
              <a:endParaRPr lang="en-US" sz="1600" dirty="0" smtClean="0">
                <a:solidFill>
                  <a:srgbClr val="009193"/>
                </a:solidFill>
                <a:latin typeface="Al Tarikh" charset="-78"/>
                <a:ea typeface="Al Tarikh" charset="-78"/>
                <a:cs typeface="Al Tarikh" charset="-78"/>
              </a:endParaRPr>
            </a:p>
            <a:p>
              <a:pPr marL="742950" lvl="1" indent="-285750" algn="r" rtl="1">
                <a:buSzPct val="80000"/>
                <a:buFont typeface="Wingdings" charset="2"/>
                <a:buChar char="§"/>
              </a:pPr>
              <a:r>
                <a:rPr lang="ar-SA" sz="1600" dirty="0" err="1" smtClean="0">
                  <a:solidFill>
                    <a:srgbClr val="009193"/>
                  </a:solidFill>
                  <a:latin typeface="Al Tarikh" charset="-78"/>
                  <a:ea typeface="Al Tarikh" charset="-78"/>
                  <a:cs typeface="Al Tarikh" charset="-78"/>
                </a:rPr>
                <a:t>منيال</a:t>
              </a:r>
              <a:r>
                <a:rPr lang="ar-SA" sz="1600" dirty="0" smtClean="0">
                  <a:solidFill>
                    <a:srgbClr val="009193"/>
                  </a:solidFill>
                  <a:latin typeface="Al Tarikh" charset="-78"/>
                  <a:ea typeface="Al Tarikh" charset="-78"/>
                  <a:cs typeface="Al Tarikh" charset="-78"/>
                </a:rPr>
                <a:t> </a:t>
              </a:r>
              <a:r>
                <a:rPr lang="ar-SA" sz="1600" dirty="0" err="1" smtClean="0">
                  <a:solidFill>
                    <a:srgbClr val="009193"/>
                  </a:solidFill>
                  <a:latin typeface="Al Tarikh" charset="-78"/>
                  <a:ea typeface="Al Tarikh" charset="-78"/>
                  <a:cs typeface="Al Tarikh" charset="-78"/>
                </a:rPr>
                <a:t>باوزير</a:t>
              </a:r>
              <a:endParaRPr lang="ar-SA" sz="1600" dirty="0" smtClean="0">
                <a:solidFill>
                  <a:srgbClr val="009193"/>
                </a:solidFill>
                <a:latin typeface="Al Tarikh" charset="-78"/>
                <a:ea typeface="Al Tarikh" charset="-78"/>
                <a:cs typeface="Al Tarikh" charset="-78"/>
              </a:endParaRPr>
            </a:p>
            <a:p>
              <a:pPr marL="742950" lvl="1" indent="-285750" algn="r" rtl="1">
                <a:buSzPct val="80000"/>
                <a:buFont typeface="Wingdings" charset="2"/>
                <a:buChar char="§"/>
              </a:pPr>
              <a:r>
                <a:rPr lang="ar-SA" sz="1600" dirty="0" smtClean="0">
                  <a:solidFill>
                    <a:srgbClr val="009193"/>
                  </a:solidFill>
                  <a:latin typeface="Al Tarikh" charset="-78"/>
                  <a:ea typeface="Al Tarikh" charset="-78"/>
                  <a:cs typeface="Al Tarikh" charset="-78"/>
                </a:rPr>
                <a:t>وجدان الزيد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832350" y="6968619"/>
              <a:ext cx="1461245" cy="973641"/>
              <a:chOff x="-2385833" y="2421258"/>
              <a:chExt cx="3613741" cy="2529908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763" t="4123" r="2846" b="6720"/>
              <a:stretch/>
            </p:blipFill>
            <p:spPr>
              <a:xfrm>
                <a:off x="-2385833" y="2421258"/>
                <a:ext cx="3613741" cy="2290027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-2281519" y="4199210"/>
                <a:ext cx="3405108" cy="7519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>
                        <a:lumMod val="50000"/>
                      </a:schemeClr>
                    </a:solidFill>
                    <a:latin typeface="American Typewriter" charset="0"/>
                    <a:ea typeface="American Typewriter" charset="0"/>
                    <a:cs typeface="American Typewriter" charset="0"/>
                  </a:rPr>
                  <a:t>Good Luck </a:t>
                </a:r>
                <a:r>
                  <a:rPr lang="en-US" sz="1600" dirty="0" smtClean="0">
                    <a:solidFill>
                      <a:srgbClr val="941651"/>
                    </a:solidFill>
                    <a:latin typeface="American Typewriter" charset="0"/>
                    <a:ea typeface="American Typewriter" charset="0"/>
                    <a:cs typeface="American Typewriter" charset="0"/>
                  </a:rPr>
                  <a:t>♥</a:t>
                </a:r>
                <a:r>
                  <a:rPr lang="en-US" sz="1600" dirty="0" smtClean="0">
                    <a:solidFill>
                      <a:schemeClr val="bg1">
                        <a:lumMod val="50000"/>
                      </a:schemeClr>
                    </a:solidFill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lang="en-US" sz="1600" dirty="0">
                  <a:solidFill>
                    <a:schemeClr val="bg1">
                      <a:lumMod val="50000"/>
                    </a:schemeClr>
                  </a:solidFill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3908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 Frame 6"/>
          <p:cNvSpPr/>
          <p:nvPr/>
        </p:nvSpPr>
        <p:spPr>
          <a:xfrm rot="5400000">
            <a:off x="5884105" y="-267790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6"/>
          <p:cNvSpPr/>
          <p:nvPr/>
        </p:nvSpPr>
        <p:spPr>
          <a:xfrm rot="16200000" flipH="1">
            <a:off x="267789" y="-267789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60850"/>
              </p:ext>
            </p:extLst>
          </p:nvPr>
        </p:nvGraphicFramePr>
        <p:xfrm>
          <a:off x="-3" y="950266"/>
          <a:ext cx="6844228" cy="8957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916"/>
                <a:gridCol w="422484"/>
                <a:gridCol w="1665791"/>
                <a:gridCol w="1692347"/>
                <a:gridCol w="1368845"/>
                <a:gridCol w="1368845"/>
              </a:tblGrid>
              <a:tr h="39110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Drug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M.O.A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Uses 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ADRs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C.I</a:t>
                      </a:r>
                      <a:endParaRPr lang="en-US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18975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Hormonal </a:t>
                      </a:r>
                      <a:endParaRPr lang="en-US" sz="1200" b="1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rgbClr val="0432FF"/>
                          </a:solidFill>
                          <a:latin typeface="+mn-lt"/>
                        </a:rPr>
                        <a:t>Raloxifene</a:t>
                      </a:r>
                      <a:endParaRPr lang="en-US" sz="1200" dirty="0"/>
                    </a:p>
                  </a:txBody>
                  <a:tcPr vert="vert2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Antagonist in breast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  <a:sym typeface="Wingdings 3"/>
                        </a:rPr>
                        <a:t> and uterus and 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agonist in bone 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can be used</a:t>
                      </a:r>
                      <a:r>
                        <a:rPr lang="en-US" sz="1050" b="1" u="sng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in primary osteoporosis</a:t>
                      </a:r>
                      <a:endParaRPr lang="en-US" sz="1050" b="1" u="sng" kern="1200" dirty="0" smtClean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preventing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vertebral 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bone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fracture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 agonistic in brain, bone, cardiovascular system ,vagina &amp; urinary system but antagonistic in breast &amp; uterus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2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8436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432FF"/>
                          </a:solidFill>
                          <a:latin typeface="+mn-lt"/>
                        </a:rPr>
                        <a:t>Tamoxifen</a:t>
                      </a:r>
                      <a:endParaRPr lang="en-US" sz="1200" dirty="0"/>
                    </a:p>
                  </a:txBody>
                  <a:tcPr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Antagonist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breast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and partial agonist in bone and endometrium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Can be used in breast cancer with </a:t>
                      </a:r>
                      <a:r>
                        <a:rPr lang="en-US" sz="1050" b="1" u="sng" kern="1200" dirty="0" err="1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postive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ER</a:t>
                      </a:r>
                      <a:endParaRPr lang="en-US" sz="1050" b="1" u="sng" kern="1200" dirty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Pct val="12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b="1" u="sng" kern="1200" noProof="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  <a:sym typeface="Wingdings 3"/>
                        </a:rPr>
                        <a:t>Increase the </a:t>
                      </a:r>
                      <a:r>
                        <a:rPr lang="en-US" sz="1050" b="1" u="sng" kern="1200" noProof="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risk of venous thrombosis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tends to 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precipitate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vaginal atrophy &amp; 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hot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flushes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22695"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55AF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Phytoestrogens</a:t>
                      </a:r>
                      <a:endParaRPr lang="en-US" sz="1200" dirty="0"/>
                    </a:p>
                  </a:txBody>
                  <a:tcPr vert="vert270" anchor="ctr">
                    <a:solidFill>
                      <a:srgbClr val="FF99CC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99CC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They </a:t>
                      </a:r>
                      <a:r>
                        <a:rPr lang="en-US" sz="1050" b="1" u="sng" kern="1200" noProof="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mimic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>
                            <a:solidFill>
                              <a:srgbClr val="66FFFF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 action of </a:t>
                      </a:r>
                      <a:r>
                        <a:rPr lang="en-US" sz="1050" b="1" u="sng" kern="1200" noProof="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estrogen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>
                            <a:solidFill>
                              <a:srgbClr val="66FFFF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 on estrogen </a:t>
                      </a:r>
                      <a:r>
                        <a:rPr lang="en-US" sz="1050" b="1" u="sng" kern="1200" noProof="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receptor-β: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99CC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They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>
                            <a:solidFill>
                              <a:srgbClr val="66FFFF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block actions mediated by estrogen receptor-α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 some target tissues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99CC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alleviate symptoms related to hot flushes, mood swings, cognitive functions &amp; possess CVS protective actions.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99CC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lower risks of developing endometrial &amp; breast cancer.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>
                          <a:solidFill>
                            <a:srgbClr val="66FFFF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sng" kern="1200" noProof="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Avoid in </a:t>
                      </a:r>
                      <a:r>
                        <a:rPr lang="en-US" sz="1050" b="1" u="sng" kern="1200" noProof="0" dirty="0" err="1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esterogen</a:t>
                      </a:r>
                      <a:r>
                        <a:rPr lang="en-US" sz="1050" b="1" u="sng" kern="1200" noProof="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dependent breast cancer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17446"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55AF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Androgen</a:t>
                      </a:r>
                      <a:endParaRPr lang="en-US" sz="1200" dirty="0"/>
                    </a:p>
                  </a:txBody>
                  <a:tcPr vert="vert270" anchor="ctr">
                    <a:solidFill>
                      <a:srgbClr val="942093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N.B. </a:t>
                      </a:r>
                      <a:r>
                        <a:rPr lang="en-US" sz="1050" b="1" u="sng" kern="1200" dirty="0" err="1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Tibolone</a:t>
                      </a:r>
                      <a:r>
                        <a:rPr lang="en-US" sz="1200" b="0" i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200" b="0" i="0" u="none" spc="-3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is a synthetic steroid drug with 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estrogenic</a:t>
                      </a:r>
                      <a:r>
                        <a:rPr lang="en-US" sz="1200" b="0" i="0" u="none" spc="-3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en-US" sz="1050" b="1" u="sng" kern="1200" dirty="0" err="1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progestogenic</a:t>
                      </a:r>
                      <a:r>
                        <a:rPr lang="en-US" sz="1200" b="0" i="0" u="none" spc="-3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and weak 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androgenic</a:t>
                      </a:r>
                      <a:r>
                        <a:rPr lang="en-US" sz="1200" b="0" i="0" u="none" spc="-3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actions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i="0" u="none" spc="-3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6FFFF"/>
                            </a:solidFill>
                          </a:uFill>
                          <a:latin typeface="+mn-lt"/>
                        </a:rPr>
                        <a:t>sole therapy </a:t>
                      </a:r>
                      <a:r>
                        <a:rPr lang="en-US" sz="1200" b="0" i="0" u="none" spc="-30" dirty="0" smtClean="0">
                          <a:solidFill>
                            <a:schemeClr val="tx1"/>
                          </a:solidFill>
                          <a:latin typeface="+mn-lt"/>
                        </a:rPr>
                        <a:t>to menopausal women  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who lack sexual arousal</a:t>
                      </a:r>
                      <a:r>
                        <a:rPr lang="en-US" sz="1200" b="0" i="0" u="none" spc="-3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15350">
                <a:tc row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ysClr val="windowText" lastClr="000000"/>
                          </a:solidFill>
                        </a:rPr>
                        <a:t>None-Hormonal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455AF2"/>
                          </a:solidFill>
                        </a:rPr>
                        <a:t>Fluoxetine </a:t>
                      </a:r>
                      <a:endParaRPr lang="en-US" sz="1200" dirty="0"/>
                    </a:p>
                  </a:txBody>
                  <a:tcPr vert="vert270" anchor="ctr">
                    <a:solidFill>
                      <a:srgbClr val="FF7E79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Selective Serotonin Reuptake Inhibitor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(SSRI)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reduces vasomotor symptoms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84474"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455AF2"/>
                          </a:solidFill>
                        </a:rPr>
                        <a:t>Clonidine</a:t>
                      </a:r>
                      <a:endParaRPr lang="en-US" sz="1200" dirty="0"/>
                    </a:p>
                  </a:txBody>
                  <a:tcPr vert="vert270" anchor="ctr">
                    <a:solidFill>
                      <a:srgbClr val="CC3399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(centrally acting antihypertensive,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alpha 2 agonist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helps with vasomotor symptoms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22911"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455AF2"/>
                          </a:solidFill>
                        </a:rPr>
                        <a:t>Gabapentin</a:t>
                      </a:r>
                      <a:endParaRPr lang="en-US" sz="1200" dirty="0"/>
                    </a:p>
                  </a:txBody>
                  <a:tcPr vert="vert27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7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Anticonvulsant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reduces severity and frequency of hot flushes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1227910" y="803620"/>
            <a:ext cx="4500000" cy="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03776" y="244300"/>
            <a:ext cx="525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merican Typewriter" charset="0"/>
                <a:ea typeface="American Typewriter" charset="0"/>
                <a:cs typeface="American Typewriter" charset="0"/>
              </a:rPr>
              <a:t>Hormonal Replacement Therapy</a:t>
            </a:r>
            <a:endParaRPr lang="en-US" sz="24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623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807413"/>
              </p:ext>
            </p:extLst>
          </p:nvPr>
        </p:nvGraphicFramePr>
        <p:xfrm>
          <a:off x="157737" y="812647"/>
          <a:ext cx="6542528" cy="24591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12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71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48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</a:rPr>
                        <a:t>Benefits and Risks of HRT</a:t>
                      </a:r>
                      <a:endParaRPr lang="en-US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7E79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Benefits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Risks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chemeClr val="accent6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200" b="1" u="none" dirty="0">
                          <a:solidFill>
                            <a:schemeClr val="tx1"/>
                          </a:solidFill>
                          <a:latin typeface="+mn-lt"/>
                        </a:rPr>
                        <a:t>Definite benefits:</a:t>
                      </a:r>
                    </a:p>
                    <a:p>
                      <a:pPr marL="628650" lvl="1" indent="-285750"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Osteoporosis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(Definite increase in bone mineral density; probable decrease in risk of fractures)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chemeClr val="accent6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200" b="1" u="none" dirty="0">
                          <a:solidFill>
                            <a:schemeClr val="tx1"/>
                          </a:solidFill>
                          <a:latin typeface="+mn-lt"/>
                        </a:rPr>
                        <a:t>Uncertain benefits:</a:t>
                      </a:r>
                    </a:p>
                    <a:p>
                      <a:pPr marL="628650" lvl="1" indent="-285750"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Cognitive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functions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FF7E79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200" b="1" u="none" dirty="0">
                          <a:solidFill>
                            <a:schemeClr val="tx1"/>
                          </a:solidFill>
                          <a:latin typeface="+mn-lt"/>
                        </a:rPr>
                        <a:t>Definite risks:</a:t>
                      </a:r>
                    </a:p>
                    <a:p>
                      <a:pPr marL="0" lvl="1" indent="-285750" algn="l" defTabSz="685800" rtl="0" eaLnBrk="1" latinLnBrk="0" hangingPunct="1">
                        <a:lnSpc>
                          <a:spcPct val="100000"/>
                        </a:lnSpc>
                        <a:buClr>
                          <a:srgbClr val="FF7E7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Endometrial cancer (estrogen only)</a:t>
                      </a:r>
                    </a:p>
                    <a:p>
                      <a:pPr marL="0" lvl="1" indent="-285750" algn="l" defTabSz="685800" rtl="0" eaLnBrk="1" latinLnBrk="0" hangingPunct="1">
                        <a:lnSpc>
                          <a:spcPct val="100000"/>
                        </a:lnSpc>
                        <a:buClr>
                          <a:srgbClr val="FF7E7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Venous thromboembolism (long 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term)</a:t>
                      </a:r>
                    </a:p>
                    <a:p>
                      <a:pPr marL="0" lvl="1" indent="-285750" algn="l" defTabSz="685800" rtl="0" eaLnBrk="1" latinLnBrk="0" hangingPunct="1">
                        <a:lnSpc>
                          <a:spcPct val="100000"/>
                        </a:lnSpc>
                        <a:buClr>
                          <a:srgbClr val="FF7E7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Breast </a:t>
                      </a:r>
                      <a:r>
                        <a:rPr lang="en-US" sz="105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cancer (long term 5 yrs.)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0965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Note: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the risk of CVS problems and breast cancer with HRT is more than their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benefits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 flipV="1">
            <a:off x="1227910" y="679636"/>
            <a:ext cx="4500000" cy="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03776" y="120316"/>
            <a:ext cx="525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Hormonal Replacement </a:t>
            </a:r>
            <a:r>
              <a:rPr lang="en-US" sz="2400" dirty="0" smtClean="0">
                <a:latin typeface="American Typewriter" charset="0"/>
                <a:ea typeface="American Typewriter" charset="0"/>
                <a:cs typeface="American Typewriter" charset="0"/>
              </a:rPr>
              <a:t>Therapy</a:t>
            </a:r>
            <a:endParaRPr lang="en-US" sz="24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5" name="Half Frame 6"/>
          <p:cNvSpPr/>
          <p:nvPr/>
        </p:nvSpPr>
        <p:spPr>
          <a:xfrm rot="5400000">
            <a:off x="5884105" y="-267790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6"/>
          <p:cNvSpPr/>
          <p:nvPr/>
        </p:nvSpPr>
        <p:spPr>
          <a:xfrm rot="16200000" flipH="1">
            <a:off x="267789" y="-267789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227910" y="3951419"/>
            <a:ext cx="4500000" cy="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03776" y="3392099"/>
            <a:ext cx="525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merican Typewriter" charset="0"/>
                <a:ea typeface="American Typewriter" charset="0"/>
                <a:cs typeface="American Typewriter" charset="0"/>
              </a:rPr>
              <a:t>Breast feeding</a:t>
            </a:r>
            <a:endParaRPr lang="en-US" sz="24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64AE5507-FBC5-4F63-AD8D-C3EA65C0F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75257"/>
              </p:ext>
            </p:extLst>
          </p:nvPr>
        </p:nvGraphicFramePr>
        <p:xfrm>
          <a:off x="13774" y="4167051"/>
          <a:ext cx="6844226" cy="19004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11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731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49905">
                  <a:extLst>
                    <a:ext uri="{9D8B030D-6E8A-4147-A177-3AD203B41FA5}">
                      <a16:colId xmlns="" xmlns:a16="http://schemas.microsoft.com/office/drawing/2014/main" val="236352936"/>
                    </a:ext>
                  </a:extLst>
                </a:gridCol>
              </a:tblGrid>
              <a:tr h="300261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latin typeface="+mn-lt"/>
                        </a:rPr>
                        <a:t>Factors Controlling Passage of Drugs into Breast Milk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3B3">
                        <a:alpha val="4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50196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9631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92D050"/>
                        </a:buClr>
                        <a:buFont typeface="Arial" charset="0"/>
                        <a:buNone/>
                      </a:pPr>
                      <a:r>
                        <a:rPr lang="en-US" altLang="en-US" sz="1200" i="1" dirty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Related to </a:t>
                      </a:r>
                      <a:r>
                        <a:rPr lang="en-US" altLang="en-US" sz="105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drug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Arial" charset="0"/>
                        <a:buNone/>
                      </a:pPr>
                      <a:r>
                        <a:rPr lang="en-US" altLang="en-US" sz="1200" i="1" dirty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Related to mother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Arial" charset="0"/>
                        <a:buNone/>
                      </a:pPr>
                      <a:r>
                        <a:rPr lang="en-US" altLang="en-US" sz="1200" i="1" dirty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Related to neonate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88534"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rgbClr val="92D05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200" dirty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Molecular weight</a:t>
                      </a:r>
                    </a:p>
                    <a:p>
                      <a:pPr marL="285750" indent="-285750" algn="l">
                        <a:buClr>
                          <a:srgbClr val="92D05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200" dirty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Lipid solubility</a:t>
                      </a:r>
                    </a:p>
                    <a:p>
                      <a:pPr marL="285750" indent="-285750" algn="l">
                        <a:buClr>
                          <a:srgbClr val="92D05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05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Drug </a:t>
                      </a:r>
                      <a:r>
                        <a:rPr lang="en-US" alt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pH (Acidic drug is safe)</a:t>
                      </a:r>
                      <a:endParaRPr lang="en-US" altLang="en-US" sz="1050" b="1" u="sng" kern="1200" dirty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-285750" algn="l" defTabSz="685800" rtl="0" eaLnBrk="1" latinLnBrk="0" hangingPunct="1">
                        <a:lnSpc>
                          <a:spcPct val="100000"/>
                        </a:lnSpc>
                        <a:buClr>
                          <a:srgbClr val="92D05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05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Degree of </a:t>
                      </a:r>
                      <a:r>
                        <a:rPr lang="en-US" alt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ionization (Highest</a:t>
                      </a:r>
                      <a:r>
                        <a:rPr lang="en-US" altLang="en-US" sz="1050" b="1" u="sng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is safe)</a:t>
                      </a:r>
                      <a:endParaRPr lang="en-US" altLang="en-US" sz="1050" b="1" u="sng" kern="1200" dirty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285750" indent="-285750" algn="l">
                        <a:buClr>
                          <a:srgbClr val="92D05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200" dirty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Protein binding</a:t>
                      </a:r>
                    </a:p>
                    <a:p>
                      <a:pPr marL="285750" indent="-285750" algn="l">
                        <a:buClr>
                          <a:srgbClr val="92D05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200" dirty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Half life</a:t>
                      </a:r>
                    </a:p>
                    <a:p>
                      <a:pPr marL="285750" indent="-285750" algn="l">
                        <a:buClr>
                          <a:srgbClr val="92D05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200" dirty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Oral bioavailability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200" dirty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Dose of the drug</a:t>
                      </a:r>
                    </a:p>
                    <a:p>
                      <a:pPr marL="285750" indent="-285750" algn="l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200" dirty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Route of administration</a:t>
                      </a:r>
                    </a:p>
                    <a:p>
                      <a:pPr marL="285750" indent="-285750" algn="l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200" dirty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Time of breast feeding</a:t>
                      </a:r>
                    </a:p>
                    <a:p>
                      <a:pPr marL="285750" indent="-285750" algn="l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200" dirty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Health status</a:t>
                      </a:r>
                    </a:p>
                    <a:p>
                      <a:pPr marL="285750" indent="-285750" algn="l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200" dirty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Maternal drug concentration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Neonatal hyperbilirubinemia : caused by oxidizing drugs: sulfonamides, trimethoprim , </a:t>
                      </a:r>
                      <a:r>
                        <a:rPr lang="en-US" sz="1050" b="1" u="sng" kern="1200" dirty="0" err="1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Primaquine</a:t>
                      </a:r>
                      <a:endParaRPr lang="en-US" sz="1050" b="1" u="sng" kern="1200" dirty="0" smtClean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Methemoglobin: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oxidized form of hemoglobin cause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hypoxia </a:t>
                      </a:r>
                      <a:endParaRPr lang="en-US" sz="1200" dirty="0" smtClean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930928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08EAB66A-1256-4205-87A0-CD6873675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818693"/>
              </p:ext>
            </p:extLst>
          </p:nvPr>
        </p:nvGraphicFramePr>
        <p:xfrm>
          <a:off x="13774" y="6131694"/>
          <a:ext cx="6844225" cy="1348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03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839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29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+mn-lt"/>
                        </a:rPr>
                        <a:t>Drugs that increase lactation </a:t>
                      </a:r>
                    </a:p>
                    <a:p>
                      <a:pPr algn="ctr"/>
                      <a:r>
                        <a:rPr lang="en-US" sz="1200" b="0" dirty="0">
                          <a:latin typeface="+mn-lt"/>
                        </a:rPr>
                        <a:t>(decrease dopamine)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+mn-lt"/>
                        </a:rPr>
                        <a:t>Drugs that decrease lactation</a:t>
                      </a:r>
                    </a:p>
                    <a:p>
                      <a:pPr algn="ctr"/>
                      <a:r>
                        <a:rPr lang="en-US" sz="1200" b="0" dirty="0">
                          <a:latin typeface="+mn-lt"/>
                        </a:rPr>
                        <a:t>(decrease prolactin)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53639">
                <a:tc>
                  <a:txBody>
                    <a:bodyPr/>
                    <a:lstStyle/>
                    <a:p>
                      <a:pPr marL="0" indent="-285750" algn="l" defTabSz="685800" rtl="0" eaLnBrk="1" latinLnBrk="0" hangingPunct="1">
                        <a:lnSpc>
                          <a:spcPct val="100000"/>
                        </a:lnSpc>
                        <a:buClr>
                          <a:schemeClr val="accent4"/>
                        </a:buClr>
                        <a:buFont typeface="Arial" charset="0"/>
                        <a:buChar char="•"/>
                      </a:pPr>
                      <a:r>
                        <a:rPr lang="en-US" altLang="en-US" sz="105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Levodopa</a:t>
                      </a:r>
                    </a:p>
                    <a:p>
                      <a:pPr marL="0" indent="-285750" algn="l" defTabSz="685800" rtl="0" eaLnBrk="1" latinLnBrk="0" hangingPunct="1">
                        <a:lnSpc>
                          <a:spcPct val="100000"/>
                        </a:lnSpc>
                        <a:buClr>
                          <a:schemeClr val="accent4"/>
                        </a:buClr>
                        <a:buFont typeface="Arial" charset="0"/>
                        <a:buChar char="•"/>
                      </a:pPr>
                      <a:r>
                        <a:rPr lang="en-US" altLang="en-US" sz="105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Bromocriptine </a:t>
                      </a:r>
                    </a:p>
                    <a:p>
                      <a:pPr marL="0" indent="-285750" algn="l" defTabSz="685800" rtl="0" eaLnBrk="1" latinLnBrk="0" hangingPunct="1">
                        <a:lnSpc>
                          <a:spcPct val="100000"/>
                        </a:lnSpc>
                        <a:buClr>
                          <a:schemeClr val="accent4"/>
                        </a:buClr>
                        <a:buFont typeface="Arial" charset="0"/>
                        <a:buChar char="•"/>
                      </a:pPr>
                      <a:r>
                        <a:rPr lang="en-US" altLang="en-US" sz="105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Estrogen</a:t>
                      </a:r>
                    </a:p>
                    <a:p>
                      <a:pPr marL="0" indent="-285750" algn="l" defTabSz="685800" rtl="0" eaLnBrk="1" latinLnBrk="0" hangingPunct="1">
                        <a:lnSpc>
                          <a:spcPct val="100000"/>
                        </a:lnSpc>
                        <a:buClr>
                          <a:schemeClr val="accent4"/>
                        </a:buClr>
                        <a:buFont typeface="Arial" charset="0"/>
                        <a:buChar char="•"/>
                      </a:pPr>
                      <a:r>
                        <a:rPr lang="en-US" altLang="en-US" sz="1050" b="1" u="none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Androgens </a:t>
                      </a:r>
                    </a:p>
                    <a:p>
                      <a:pPr marL="0" indent="-285750" algn="l" defTabSz="685800" rtl="0" eaLnBrk="1" latinLnBrk="0" hangingPunct="1">
                        <a:lnSpc>
                          <a:spcPct val="100000"/>
                        </a:lnSpc>
                        <a:buClr>
                          <a:schemeClr val="accent4"/>
                        </a:buClr>
                        <a:buFont typeface="Arial" charset="0"/>
                        <a:buChar char="•"/>
                      </a:pPr>
                      <a:r>
                        <a:rPr lang="en-US" altLang="en-US" sz="1050" b="1" u="none" kern="12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Thiazide diuretics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285750" algn="l" defTabSz="685800" rtl="0" eaLnBrk="1" latinLnBrk="0" hangingPunct="1">
                        <a:lnSpc>
                          <a:spcPct val="100000"/>
                        </a:lnSpc>
                        <a:buClr>
                          <a:srgbClr val="FF99CC"/>
                        </a:buClr>
                        <a:buFont typeface="Arial" charset="0"/>
                        <a:buChar char="•"/>
                      </a:pPr>
                      <a:r>
                        <a:rPr lang="en-US" altLang="en-US" sz="105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Metoclopramide</a:t>
                      </a:r>
                    </a:p>
                    <a:p>
                      <a:pPr marL="0" indent="-285750" algn="l" defTabSz="685800" rtl="0" eaLnBrk="1" latinLnBrk="0" hangingPunct="1">
                        <a:lnSpc>
                          <a:spcPct val="100000"/>
                        </a:lnSpc>
                        <a:buClr>
                          <a:srgbClr val="FF99CC"/>
                        </a:buClr>
                        <a:buFont typeface="Arial" charset="0"/>
                        <a:buChar char="•"/>
                      </a:pPr>
                      <a:r>
                        <a:rPr lang="en-US" altLang="en-US" sz="105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Domperidone </a:t>
                      </a:r>
                    </a:p>
                    <a:p>
                      <a:pPr marL="0" indent="-285750" algn="l" defTabSz="685800" rtl="0" eaLnBrk="1" latinLnBrk="0" hangingPunct="1">
                        <a:lnSpc>
                          <a:spcPct val="100000"/>
                        </a:lnSpc>
                        <a:buClr>
                          <a:srgbClr val="FF99CC"/>
                        </a:buClr>
                        <a:buFont typeface="Arial" charset="0"/>
                        <a:buChar char="•"/>
                      </a:pPr>
                      <a:r>
                        <a:rPr lang="en-US" altLang="en-US" sz="105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Haloperidol </a:t>
                      </a:r>
                    </a:p>
                    <a:p>
                      <a:pPr marL="0" indent="-285750" algn="l" defTabSz="685800" rtl="0" eaLnBrk="1" latinLnBrk="0" hangingPunct="1">
                        <a:lnSpc>
                          <a:spcPct val="100000"/>
                        </a:lnSpc>
                        <a:buClr>
                          <a:srgbClr val="FF99CC"/>
                        </a:buClr>
                        <a:buFont typeface="Arial" charset="0"/>
                        <a:buChar char="•"/>
                      </a:pPr>
                      <a:r>
                        <a:rPr lang="en-US" altLang="en-US" sz="105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Methyl </a:t>
                      </a:r>
                      <a:r>
                        <a:rPr lang="en-US" altLang="en-US" sz="1050" b="1" u="sng" kern="1200" dirty="0" err="1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dopa</a:t>
                      </a:r>
                      <a:r>
                        <a:rPr lang="en-US" altLang="en-US" sz="105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marL="0" indent="-285750" algn="l" defTabSz="685800" rtl="0" eaLnBrk="1" latinLnBrk="0" hangingPunct="1">
                        <a:lnSpc>
                          <a:spcPct val="100000"/>
                        </a:lnSpc>
                        <a:buClr>
                          <a:srgbClr val="FF99CC"/>
                        </a:buClr>
                        <a:buFont typeface="Arial" charset="0"/>
                        <a:buChar char="•"/>
                      </a:pPr>
                      <a:r>
                        <a:rPr lang="en-US" altLang="en-US" sz="105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Theophylline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3C710FBF-CE8F-4815-B32E-087AC4F3BE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51122"/>
              </p:ext>
            </p:extLst>
          </p:nvPr>
        </p:nvGraphicFramePr>
        <p:xfrm>
          <a:off x="-1" y="7594734"/>
          <a:ext cx="6844226" cy="23128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18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Drugs </a:t>
                      </a:r>
                      <a:r>
                        <a:rPr lang="en-US" sz="105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totally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5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contraindicated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during lactation 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(breast feeding should be avoided)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E79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31009">
                <a:tc>
                  <a:txBody>
                    <a:bodyPr/>
                    <a:lstStyle/>
                    <a:p>
                      <a:pPr marL="285750" lvl="1" indent="-285750">
                        <a:buClr>
                          <a:srgbClr val="FF7E79"/>
                        </a:buClr>
                        <a:buFont typeface="Arial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Anticancer drugs e.g. (</a:t>
                      </a:r>
                      <a:r>
                        <a:rPr lang="en-US" sz="1200" dirty="0">
                          <a:solidFill>
                            <a:srgbClr val="0432FF"/>
                          </a:solidFill>
                        </a:rPr>
                        <a:t>Doxorubicin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200" dirty="0">
                          <a:solidFill>
                            <a:srgbClr val="0432FF"/>
                          </a:solidFill>
                        </a:rPr>
                        <a:t> cyclophosphamide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200" dirty="0">
                          <a:solidFill>
                            <a:srgbClr val="0432FF"/>
                          </a:solidFill>
                        </a:rPr>
                        <a:t> </a:t>
                      </a:r>
                      <a:r>
                        <a:rPr lang="en-US" sz="105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methotrexate</a:t>
                      </a:r>
                      <a:r>
                        <a:rPr lang="en-US" sz="1200" dirty="0">
                          <a:solidFill>
                            <a:srgbClr val="0432FF"/>
                          </a:solidFill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  <a:p>
                      <a:pPr marL="285750" lvl="1" indent="-285750">
                        <a:buClr>
                          <a:srgbClr val="FF7E79"/>
                        </a:buClr>
                        <a:buFont typeface="Arial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Radiopharmaceuticals (</a:t>
                      </a:r>
                      <a:r>
                        <a:rPr lang="en-US" sz="1200" dirty="0">
                          <a:solidFill>
                            <a:srgbClr val="0432FF"/>
                          </a:solidFill>
                        </a:rPr>
                        <a:t>radioactive iodine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lvl="1" indent="-285750">
                        <a:buClr>
                          <a:srgbClr val="FF7E79"/>
                        </a:buClr>
                        <a:buFont typeface="Arial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CNS drugs (</a:t>
                      </a:r>
                      <a:r>
                        <a:rPr lang="en-US" sz="1200" dirty="0">
                          <a:solidFill>
                            <a:srgbClr val="0432FF"/>
                          </a:solidFill>
                        </a:rPr>
                        <a:t>amphetamine, heroin, cocaine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200" dirty="0">
                          <a:solidFill>
                            <a:srgbClr val="0432FF"/>
                          </a:solidFill>
                        </a:rPr>
                        <a:t> </a:t>
                      </a:r>
                    </a:p>
                    <a:p>
                      <a:pPr marL="285750" lvl="1" indent="-285750">
                        <a:buClr>
                          <a:srgbClr val="FF7E79"/>
                        </a:buClr>
                        <a:buFont typeface="Arial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Alcohol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&amp; </a:t>
                      </a:r>
                      <a:r>
                        <a:rPr lang="en-US" sz="105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Lithium</a:t>
                      </a:r>
                    </a:p>
                    <a:p>
                      <a:pPr marL="285750" lvl="1" indent="-285750">
                        <a:buClr>
                          <a:srgbClr val="FF7E79"/>
                        </a:buClr>
                        <a:buFont typeface="Arial" charset="0"/>
                        <a:buChar char="•"/>
                      </a:pPr>
                      <a:r>
                        <a:rPr lang="en-US" sz="105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Chloramphenicol </a:t>
                      </a:r>
                    </a:p>
                    <a:p>
                      <a:pPr marL="285750" lvl="1" indent="-285750">
                        <a:buClr>
                          <a:srgbClr val="FF7E79"/>
                        </a:buClr>
                        <a:buFont typeface="Arial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CVS drugs (</a:t>
                      </a:r>
                      <a:r>
                        <a:rPr lang="en-US" sz="105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Atenolol</a:t>
                      </a:r>
                      <a:r>
                        <a:rPr lang="en-US" sz="1200" dirty="0">
                          <a:solidFill>
                            <a:srgbClr val="0432FF"/>
                          </a:solidFill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en-US" sz="1200" dirty="0">
                          <a:solidFill>
                            <a:srgbClr val="008F00"/>
                          </a:solidFill>
                        </a:rPr>
                        <a:t> </a:t>
                      </a:r>
                      <a:r>
                        <a:rPr lang="en-US" sz="1200" dirty="0">
                          <a:solidFill>
                            <a:srgbClr val="0432FF"/>
                          </a:solidFill>
                        </a:rPr>
                        <a:t>Sotalol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lvl="1" indent="-285750">
                        <a:buClr>
                          <a:srgbClr val="FF7E79"/>
                        </a:buClr>
                        <a:buFont typeface="Arial" charset="0"/>
                        <a:buChar char="•"/>
                      </a:pPr>
                      <a:r>
                        <a:rPr lang="en-US" sz="1200" dirty="0">
                          <a:solidFill>
                            <a:srgbClr val="0432FF"/>
                          </a:solidFill>
                        </a:rPr>
                        <a:t>Potassium iodide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lvl="1" indent="-285750">
                        <a:buClr>
                          <a:srgbClr val="FF7E79"/>
                        </a:buClr>
                        <a:buFont typeface="Arial" charset="0"/>
                        <a:buChar char="•"/>
                      </a:pPr>
                      <a:r>
                        <a:rPr lang="en-US" sz="1200" dirty="0" err="1">
                          <a:solidFill>
                            <a:srgbClr val="0432FF"/>
                          </a:solidFill>
                        </a:rPr>
                        <a:t>Ergotamin</a:t>
                      </a:r>
                      <a:r>
                        <a:rPr lang="en-US" sz="1200" dirty="0">
                          <a:solidFill>
                            <a:srgbClr val="0432FF"/>
                          </a:solidFill>
                        </a:rPr>
                        <a:t> </a:t>
                      </a:r>
                    </a:p>
                    <a:p>
                      <a:pPr marL="285750" lvl="1" indent="-285750">
                        <a:buClr>
                          <a:srgbClr val="FF7E79"/>
                        </a:buClr>
                        <a:buFont typeface="Arial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Tobacco smoke</a:t>
                      </a:r>
                      <a:endParaRPr lang="en-US" sz="12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9309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99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alf Frame 6">
            <a:extLst>
              <a:ext uri="{FF2B5EF4-FFF2-40B4-BE49-F238E27FC236}">
                <a16:creationId xmlns="" xmlns:a16="http://schemas.microsoft.com/office/drawing/2014/main" id="{6F3F41D7-0BAC-D347-BAA4-2DA11BD653B5}"/>
              </a:ext>
            </a:extLst>
          </p:cNvPr>
          <p:cNvSpPr/>
          <p:nvPr/>
        </p:nvSpPr>
        <p:spPr>
          <a:xfrm rot="16200000" flipH="1">
            <a:off x="267789" y="-267789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Half Frame 6">
            <a:extLst>
              <a:ext uri="{FF2B5EF4-FFF2-40B4-BE49-F238E27FC236}">
                <a16:creationId xmlns="" xmlns:a16="http://schemas.microsoft.com/office/drawing/2014/main" id="{F2F78A3A-A5B3-9644-8FD1-021601F755BD}"/>
              </a:ext>
            </a:extLst>
          </p:cNvPr>
          <p:cNvSpPr/>
          <p:nvPr/>
        </p:nvSpPr>
        <p:spPr>
          <a:xfrm rot="5400000">
            <a:off x="5884105" y="-267790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380310" y="700740"/>
            <a:ext cx="4500000" cy="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56176" y="188312"/>
            <a:ext cx="525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Breast feeding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C5E11190-8F82-48BB-9E9E-DA9E79C9A8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080463"/>
              </p:ext>
            </p:extLst>
          </p:nvPr>
        </p:nvGraphicFramePr>
        <p:xfrm>
          <a:off x="266573" y="1187477"/>
          <a:ext cx="6324853" cy="83263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1196">
                  <a:extLst>
                    <a:ext uri="{9D8B030D-6E8A-4147-A177-3AD203B41FA5}">
                      <a16:colId xmlns="" xmlns:a16="http://schemas.microsoft.com/office/drawing/2014/main" val="4027875113"/>
                    </a:ext>
                  </a:extLst>
                </a:gridCol>
                <a:gridCol w="22898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337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81785"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+mn-lt"/>
                        </a:rPr>
                        <a:t>Drugs &amp; Breast Feeding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  <a:alpha val="5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49804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62143904"/>
                  </a:ext>
                </a:extLst>
              </a:tr>
              <a:tr h="38178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Class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Safe  </a:t>
                      </a:r>
                      <a:endParaRPr lang="en-US" sz="1050" b="1" u="sng" kern="1200" dirty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Avoid 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E79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0923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92D050"/>
                        </a:buClr>
                        <a:buFont typeface="Arial" charset="0"/>
                        <a:buNone/>
                      </a:pPr>
                      <a:r>
                        <a:rPr lang="en-US" altLang="en-US" sz="1400" dirty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Antibiotics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GB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Cephalosporins,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GB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Penicill</a:t>
                      </a:r>
                      <a:r>
                        <a:rPr lang="en-US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Macrolides (erythromycin)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Chloramphenicol (gray baby syndrome),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Quinolones (</a:t>
                      </a:r>
                      <a:r>
                        <a:rPr lang="en-US" altLang="en-US" sz="1400" b="1" u="sng" kern="1200" dirty="0" err="1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arthropathy</a:t>
                      </a:r>
                      <a:r>
                        <a:rPr lang="en-US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),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sulphonamides (neonatal jaundice)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tetracyclines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0923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92D050"/>
                        </a:buClr>
                        <a:buFont typeface="Arial" charset="0"/>
                        <a:buNone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Antidiabetics</a:t>
                      </a:r>
                      <a:endParaRPr lang="en-US" altLang="en-US" sz="1400" dirty="0">
                        <a:solidFill>
                          <a:schemeClr val="tx1"/>
                        </a:solidFill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Insulin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oral antidiabetics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FF0000"/>
                        </a:buClr>
                        <a:buFont typeface="Arial" charset="0"/>
                        <a:buChar char="•"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Metformin</a:t>
                      </a:r>
                      <a:endParaRPr lang="en-US" altLang="en-US" sz="1400" dirty="0">
                        <a:solidFill>
                          <a:srgbClr val="0432FF"/>
                        </a:solidFill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5947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92D050"/>
                        </a:buClr>
                        <a:buFont typeface="Arial" charset="0"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Anticoagulants</a:t>
                      </a:r>
                      <a:endParaRPr lang="en-US" altLang="en-US" sz="1400" dirty="0">
                        <a:solidFill>
                          <a:schemeClr val="tx1"/>
                        </a:solidFill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Heparin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Warfarin (with monitoring of PT)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FF0000"/>
                        </a:buClr>
                        <a:buFont typeface="Arial" charset="0"/>
                        <a:buChar char="•"/>
                      </a:pPr>
                      <a:endParaRPr lang="en-US" altLang="en-US" sz="1400" dirty="0">
                        <a:solidFill>
                          <a:srgbClr val="0432FF"/>
                        </a:solidFill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5726135"/>
                  </a:ext>
                </a:extLst>
              </a:tr>
              <a:tr h="460923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92D050"/>
                        </a:buClr>
                        <a:buFont typeface="Arial" charset="0"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Analgesics</a:t>
                      </a:r>
                      <a:endParaRPr lang="en-US" altLang="en-US" sz="1400" dirty="0">
                        <a:solidFill>
                          <a:schemeClr val="tx1"/>
                        </a:solidFill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Acetaminophen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(</a:t>
                      </a:r>
                      <a:r>
                        <a:rPr lang="en-US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paracetamol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)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Ibuprofen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en-US" sz="1400" b="1" u="sng" kern="1200" dirty="0" err="1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Asprin</a:t>
                      </a:r>
                      <a:r>
                        <a:rPr lang="en-US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(Reye's syndrome)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1259420"/>
                  </a:ext>
                </a:extLst>
              </a:tr>
              <a:tr h="460923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92D050"/>
                        </a:buClr>
                        <a:buFont typeface="Arial" charset="0"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Antithyroid</a:t>
                      </a:r>
                      <a:endParaRPr lang="en-US" altLang="en-US" sz="1400" dirty="0">
                        <a:solidFill>
                          <a:schemeClr val="tx1"/>
                        </a:solidFill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92D050"/>
                        </a:buClr>
                        <a:buFont typeface="Arial" charset="0"/>
                        <a:buChar char="•"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Propylthiouracil</a:t>
                      </a:r>
                      <a:endParaRPr lang="en-US" altLang="en-US" sz="1400" dirty="0">
                        <a:solidFill>
                          <a:schemeClr val="tx1"/>
                        </a:solidFill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FF0000"/>
                        </a:buClr>
                        <a:buFont typeface="Arial" charset="0"/>
                        <a:buChar char="•"/>
                      </a:pPr>
                      <a:r>
                        <a:rPr lang="en-US" altLang="en-US" sz="1400" dirty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Potassium iodide 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Arial" charset="0"/>
                        <a:buChar char="•"/>
                      </a:pPr>
                      <a:r>
                        <a:rPr lang="en-US" altLang="en-US" sz="1400" dirty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Radioactive iodine </a:t>
                      </a:r>
                      <a:r>
                        <a:rPr lang="en-US" altLang="en-US" sz="1400" b="1" dirty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(C.I)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25040599"/>
                  </a:ext>
                </a:extLst>
              </a:tr>
              <a:tr h="460923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92D050"/>
                        </a:buClr>
                        <a:buFont typeface="Arial" charset="0"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Anticonvulsants</a:t>
                      </a:r>
                      <a:endParaRPr lang="en-US" altLang="en-US" sz="1400" dirty="0">
                        <a:solidFill>
                          <a:schemeClr val="tx1"/>
                        </a:solidFill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Carbamazepine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Phenytoin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FF0000"/>
                        </a:buClr>
                        <a:buFont typeface="Arial" charset="0"/>
                        <a:buChar char="•"/>
                      </a:pPr>
                      <a:r>
                        <a:rPr lang="en-GB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Lamotrigine</a:t>
                      </a:r>
                      <a:endParaRPr lang="en-US" altLang="en-US" sz="1400" b="1" u="sng" kern="1200" dirty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1393706"/>
                  </a:ext>
                </a:extLst>
              </a:tr>
              <a:tr h="46092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Antidepressants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SSRI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(Paroxetine)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FF0000"/>
                        </a:buClr>
                        <a:buFont typeface="Arial" charset="0"/>
                        <a:buChar char="•"/>
                      </a:pPr>
                      <a:endParaRPr lang="en-US" altLang="en-US" sz="1400" dirty="0">
                        <a:solidFill>
                          <a:schemeClr val="tx1"/>
                        </a:solidFill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5982341"/>
                  </a:ext>
                </a:extLst>
              </a:tr>
              <a:tr h="46092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Sedatives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Barbiturates (</a:t>
                      </a:r>
                      <a:r>
                        <a:rPr lang="en-GB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phenobarbitone</a:t>
                      </a: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)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marL="285750" indent="-285750">
                        <a:buClr>
                          <a:srgbClr val="92D05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Benzodiazepines</a:t>
                      </a:r>
                    </a:p>
                    <a:p>
                      <a:pPr marL="285750" indent="-285750">
                        <a:buClr>
                          <a:srgbClr val="92D05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Diazepam</a:t>
                      </a:r>
                    </a:p>
                    <a:p>
                      <a:pPr marL="285750" indent="-285750">
                        <a:buClr>
                          <a:srgbClr val="92D05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Lorazepam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400" dirty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Avoid </a:t>
                      </a:r>
                      <a:r>
                        <a:rPr lang="en-US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chronic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 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4986239"/>
                  </a:ext>
                </a:extLst>
              </a:tr>
              <a:tr h="46092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Anti-asthmatic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Inhaled corticosteroids,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prednisone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FF0000"/>
                        </a:buClr>
                        <a:buFont typeface="Arial" charset="0"/>
                        <a:buChar char="•"/>
                      </a:pPr>
                      <a:endParaRPr lang="en-US" altLang="en-US" sz="1400" dirty="0">
                        <a:solidFill>
                          <a:srgbClr val="0432FF"/>
                        </a:solidFill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1279821"/>
                  </a:ext>
                </a:extLst>
              </a:tr>
              <a:tr h="46092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Antihistaminics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Loratidine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(non-sedating)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FF0000"/>
                        </a:buClr>
                        <a:buFont typeface="Arial" charset="0"/>
                        <a:buChar char="•"/>
                      </a:pPr>
                      <a:r>
                        <a:rPr lang="en-US" sz="1400" kern="1200" dirty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Diphenhydramine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(sedating)</a:t>
                      </a:r>
                      <a:endParaRPr lang="en-US" altLang="en-US" sz="1400" dirty="0">
                        <a:solidFill>
                          <a:schemeClr val="tx1"/>
                        </a:solidFill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0920071"/>
                  </a:ext>
                </a:extLst>
              </a:tr>
              <a:tr h="46092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Oral contraceptives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en-US" sz="1400" b="1" u="sng" kern="1200" dirty="0" err="1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Minipills</a:t>
                      </a:r>
                      <a:r>
                        <a:rPr lang="en-US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(Progestin only)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Estrogens Containing Pills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3089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784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alf Frame 6">
            <a:extLst>
              <a:ext uri="{FF2B5EF4-FFF2-40B4-BE49-F238E27FC236}">
                <a16:creationId xmlns="" xmlns:a16="http://schemas.microsoft.com/office/drawing/2014/main" id="{6F3F41D7-0BAC-D347-BAA4-2DA11BD653B5}"/>
              </a:ext>
            </a:extLst>
          </p:cNvPr>
          <p:cNvSpPr/>
          <p:nvPr/>
        </p:nvSpPr>
        <p:spPr>
          <a:xfrm rot="16200000" flipH="1">
            <a:off x="267789" y="-267789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Half Frame 6">
            <a:extLst>
              <a:ext uri="{FF2B5EF4-FFF2-40B4-BE49-F238E27FC236}">
                <a16:creationId xmlns="" xmlns:a16="http://schemas.microsoft.com/office/drawing/2014/main" id="{F2F78A3A-A5B3-9644-8FD1-021601F755BD}"/>
              </a:ext>
            </a:extLst>
          </p:cNvPr>
          <p:cNvSpPr/>
          <p:nvPr/>
        </p:nvSpPr>
        <p:spPr>
          <a:xfrm rot="5400000">
            <a:off x="5884105" y="-267790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380310" y="700740"/>
            <a:ext cx="4500000" cy="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56176" y="188312"/>
            <a:ext cx="525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Treatment of STDs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801346"/>
              </p:ext>
            </p:extLst>
          </p:nvPr>
        </p:nvGraphicFramePr>
        <p:xfrm>
          <a:off x="-1" y="1029622"/>
          <a:ext cx="6844226" cy="88779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295"/>
                <a:gridCol w="752403"/>
                <a:gridCol w="862963"/>
                <a:gridCol w="1753440"/>
                <a:gridCol w="127846"/>
                <a:gridCol w="1308202"/>
                <a:gridCol w="1491077"/>
              </a:tblGrid>
              <a:tr h="306699">
                <a:tc gridSpan="7"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en-US" sz="1100" dirty="0" smtClean="0"/>
                        <a:t>Drugs</a:t>
                      </a:r>
                      <a:r>
                        <a:rPr lang="en-US" sz="1100" baseline="0" dirty="0" smtClean="0"/>
                        <a:t> for </a:t>
                      </a:r>
                      <a:r>
                        <a:rPr lang="en-US" sz="11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syphilis</a:t>
                      </a:r>
                      <a:endParaRPr lang="en-US" sz="1100" b="1" u="sng" kern="1200" dirty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81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Drug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M.O.A</a:t>
                      </a:r>
                      <a:endParaRPr lang="en-US" sz="11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Uses </a:t>
                      </a:r>
                      <a:endParaRPr lang="en-US" sz="11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ADRs</a:t>
                      </a:r>
                      <a:endParaRPr lang="en-US" sz="11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C.I</a:t>
                      </a:r>
                      <a:endParaRPr lang="en-US" sz="11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29126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Penicillin</a:t>
                      </a:r>
                      <a:endParaRPr lang="en-US" sz="1400" b="1" u="sng" kern="1200" dirty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inhibit bacterial cell wall synthesis via inhibiting </a:t>
                      </a: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transpeptidase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(Bactericidal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1st line of treatment in </a:t>
                      </a:r>
                      <a:r>
                        <a:rPr lang="en-US" sz="1100" b="1" u="sng" kern="1200" dirty="0" err="1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syohilis</a:t>
                      </a:r>
                      <a:endParaRPr lang="en-US" sz="1100" b="1" u="sng" kern="1200" dirty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charset="0"/>
                        <a:buNone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A) </a:t>
                      </a:r>
                      <a:r>
                        <a:rPr lang="en-US" sz="1200" b="0" i="0" u="none" strike="noStrike" kern="1200" dirty="0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penicillin G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given </a:t>
                      </a: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i.v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short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charset="0"/>
                        <a:buNone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</a:t>
                      </a:r>
                      <a:r>
                        <a:rPr lang="en-US" sz="1200" b="0" i="0" u="none" strike="noStrike" kern="1200" dirty="0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Procaine penicillin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i.m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C) </a:t>
                      </a:r>
                      <a:r>
                        <a:rPr lang="en-US" sz="1100" b="1" u="sng" kern="1200" dirty="0" err="1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Benzathine</a:t>
                      </a:r>
                      <a:r>
                        <a:rPr lang="en-US" sz="11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penicillin: </a:t>
                      </a:r>
                      <a:r>
                        <a:rPr lang="en-US" sz="1100" b="1" u="sng" kern="1200" dirty="0" err="1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i.m</a:t>
                      </a:r>
                      <a:r>
                        <a:rPr lang="en-US" sz="11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, the best one given due to its long action ( given </a:t>
                      </a:r>
                      <a:r>
                        <a:rPr lang="en-US" sz="11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once every 3-4weeks)</a:t>
                      </a:r>
                      <a:endParaRPr lang="en-US" sz="1100" b="1" u="sng" kern="1200" dirty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</a:pP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convulsions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hypersensitivity , super infection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125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have renal failure/disease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47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P.K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Acid unstable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indent="-17145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Wingdings 3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beta lactamase sensitive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35979">
                <a:tc>
                  <a:txBody>
                    <a:bodyPr/>
                    <a:lstStyle/>
                    <a:p>
                      <a:pPr algn="ctr"/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Tetracycline (</a:t>
                      </a:r>
                      <a:r>
                        <a:rPr lang="en-US" sz="11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Doxycycline</a:t>
                      </a:r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1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inhibit protein synthesis 30 S ( bacteriostatic)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ts val="1400"/>
                        </a:lnSpc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1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  <a:sym typeface="Wingdings 3"/>
                        </a:rPr>
                        <a:t>2ND option in case of </a:t>
                      </a:r>
                      <a:r>
                        <a:rPr lang="en-US" sz="11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syphilis with Penicillin resistance </a:t>
                      </a:r>
                      <a:endParaRPr lang="en-US" sz="1100" b="1" u="sng" kern="1200" dirty="0" smtClean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  <a:sym typeface="Wingdings 3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Font typeface="Arial" charset="0"/>
                        <a:buChar char="•"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Given with food </a:t>
                      </a:r>
                    </a:p>
                    <a:p>
                      <a:pPr marL="285750" indent="-285750">
                        <a:buClr>
                          <a:schemeClr val="accent2"/>
                        </a:buClr>
                        <a:buFont typeface="Arial" charset="0"/>
                        <a:buChar char="•"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brown discoloration</a:t>
                      </a:r>
                    </a:p>
                    <a:p>
                      <a:pPr marL="285750" indent="-285750">
                        <a:buClr>
                          <a:schemeClr val="accent2"/>
                        </a:buClr>
                        <a:buFont typeface="Arial" charset="0"/>
                        <a:buChar char="•"/>
                      </a:pPr>
                      <a:r>
                        <a:rPr lang="en-US" sz="11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deformity/growth inhibition of bones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children = ( CI : children)</a:t>
                      </a:r>
                    </a:p>
                    <a:p>
                      <a:pPr marL="285750" indent="-285750">
                        <a:buClr>
                          <a:schemeClr val="accent2"/>
                        </a:buClr>
                        <a:buFont typeface="Arial" charset="0"/>
                        <a:buChar char="•"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hepatic toxicity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pregnancy, breastfeeding, children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8727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Macrolides (</a:t>
                      </a:r>
                      <a:r>
                        <a:rPr lang="en-US" sz="1200" b="0" i="0" u="none" strike="noStrike" kern="1200" dirty="0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Azithromycin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inhibit protein synthesis 50 S ( bacteriostatic)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ts val="1400"/>
                        </a:lnSpc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3"/>
                        </a:rPr>
                        <a:t>PK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allergic reactions ( </a:t>
                      </a: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urticaria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mild rashes)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067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ts val="1400"/>
                        </a:lnSpc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Acid stable,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doesn't penetrate CSF,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effenct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cytochrome p450</a:t>
                      </a:r>
                      <a:endParaRPr lang="en-US" sz="12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  <a:sym typeface="Wingdings 3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727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Cephalosporin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b="0" i="0" u="none" strike="noStrike" kern="1200" dirty="0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Ceftriaxone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inbit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cell wall synthesis ( Bactericidal)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ts val="1400"/>
                        </a:lnSpc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3"/>
                        </a:rPr>
                        <a:t>PK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thrombophlebitis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396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ts val="1400"/>
                        </a:lnSpc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is </a:t>
                      </a: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Elemenated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via biliary excretion 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ts val="1400"/>
                        </a:lnSpc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given </a:t>
                      </a: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i.v</a:t>
                      </a:r>
                      <a:endParaRPr lang="en-US" sz="12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  <a:sym typeface="Wingdings 3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596"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WHO </a:t>
                      </a:r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Guideline instructions for syphilis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ts val="1400"/>
                        </a:lnSpc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</a:pPr>
                      <a:endParaRPr lang="en-US" sz="12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  <a:sym typeface="Wingdings 3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56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Pregnant</a:t>
                      </a:r>
                      <a:endParaRPr lang="en-US" sz="1100" b="1" u="sng" kern="1200" dirty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CC">
                        <a:alpha val="2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99CC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="1" u="sng" kern="1200" dirty="0" err="1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Benzathine</a:t>
                      </a:r>
                      <a:r>
                        <a:rPr lang="en-US" sz="1200" spc="-5" baseline="0" dirty="0" smtClean="0">
                          <a:solidFill>
                            <a:srgbClr val="0432FF"/>
                          </a:solidFill>
                          <a:latin typeface="+mn-lt"/>
                          <a:cs typeface="Trebuchet MS"/>
                        </a:rPr>
                        <a:t> </a:t>
                      </a:r>
                      <a:r>
                        <a:rPr lang="en-US" sz="11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penicillin</a:t>
                      </a:r>
                      <a:r>
                        <a:rPr lang="en-US" sz="1200" baseline="0" dirty="0" smtClean="0">
                          <a:solidFill>
                            <a:srgbClr val="0432FF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432FF"/>
                          </a:solidFill>
                          <a:latin typeface="+mn-lt"/>
                        </a:rPr>
                        <a:t>Gor</a:t>
                      </a:r>
                      <a:r>
                        <a:rPr lang="en-US" sz="1200" baseline="0" dirty="0" smtClean="0">
                          <a:solidFill>
                            <a:srgbClr val="0432FF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432FF"/>
                          </a:solidFill>
                        </a:rPr>
                        <a:t>Procaine</a:t>
                      </a:r>
                      <a:r>
                        <a:rPr lang="en-US" sz="1200" baseline="0" dirty="0" smtClean="0">
                          <a:solidFill>
                            <a:srgbClr val="0432FF"/>
                          </a:solidFill>
                        </a:rPr>
                        <a:t> penicillin 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spc="-5" baseline="0" dirty="0" smtClean="0">
                        <a:solidFill>
                          <a:srgbClr val="0000FF"/>
                        </a:solidFill>
                        <a:latin typeface="+mn-lt"/>
                        <a:cs typeface="Trebuchet MS"/>
                      </a:endParaRP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99CC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Erythromycin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</a:t>
                      </a:r>
                      <a:r>
                        <a:rPr lang="en-US" sz="1200" spc="-5" dirty="0" smtClean="0">
                          <a:solidFill>
                            <a:srgbClr val="0000FF"/>
                          </a:solidFill>
                          <a:latin typeface="+mn-lt"/>
                          <a:cs typeface="Trebuchet MS"/>
                        </a:rPr>
                        <a:t>Ceftriaxone or Azithromycin 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56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late stages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2093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indent="-171450">
                        <a:buClr>
                          <a:srgbClr val="942093"/>
                        </a:buClr>
                        <a:buFont typeface="Arial" charset="0"/>
                        <a:buChar char="•"/>
                      </a:pPr>
                      <a:r>
                        <a:rPr lang="en-US" sz="1200" spc="-5" dirty="0" err="1" smtClean="0">
                          <a:solidFill>
                            <a:srgbClr val="0432FF"/>
                          </a:solidFill>
                          <a:latin typeface="+mn-lt"/>
                          <a:cs typeface="Trebuchet MS"/>
                        </a:rPr>
                        <a:t>Benzathine</a:t>
                      </a:r>
                      <a:r>
                        <a:rPr lang="en-US" sz="1200" spc="-5" baseline="0" dirty="0" smtClean="0">
                          <a:solidFill>
                            <a:srgbClr val="0432FF"/>
                          </a:solidFill>
                          <a:latin typeface="+mn-lt"/>
                          <a:cs typeface="Trebuchet MS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432FF"/>
                          </a:solidFill>
                          <a:latin typeface="+mn-lt"/>
                        </a:rPr>
                        <a:t>penicillin</a:t>
                      </a:r>
                      <a:r>
                        <a:rPr lang="en-US" sz="1200" baseline="0" dirty="0" smtClean="0">
                          <a:solidFill>
                            <a:srgbClr val="0432FF"/>
                          </a:solidFill>
                          <a:latin typeface="+mn-lt"/>
                        </a:rPr>
                        <a:t> G or </a:t>
                      </a:r>
                      <a:r>
                        <a:rPr lang="en-US" sz="1200" dirty="0" smtClean="0">
                          <a:solidFill>
                            <a:srgbClr val="0432FF"/>
                          </a:solidFill>
                        </a:rPr>
                        <a:t>Procaine</a:t>
                      </a:r>
                      <a:r>
                        <a:rPr lang="en-US" sz="1200" baseline="0" dirty="0" smtClean="0">
                          <a:solidFill>
                            <a:srgbClr val="0432FF"/>
                          </a:solidFill>
                        </a:rPr>
                        <a:t> penicillin 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Clr>
                          <a:srgbClr val="942093"/>
                        </a:buClr>
                        <a:buFont typeface="Arial" charset="0"/>
                        <a:buChar char="•"/>
                      </a:pPr>
                      <a:r>
                        <a:rPr lang="en-US" sz="1200" spc="-5" dirty="0" smtClean="0">
                          <a:solidFill>
                            <a:srgbClr val="0000FF"/>
                          </a:solidFill>
                          <a:latin typeface="+mn-lt"/>
                          <a:cs typeface="Trebuchet MS"/>
                        </a:rPr>
                        <a:t>Doxycycline (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If </a:t>
                      </a:r>
                      <a:r>
                        <a:rPr lang="en-US" sz="1200" dirty="0" smtClean="0">
                          <a:solidFill>
                            <a:srgbClr val="0432FF"/>
                          </a:solidFill>
                          <a:latin typeface="+mn-lt"/>
                        </a:rPr>
                        <a:t>penicillin</a:t>
                      </a:r>
                      <a:r>
                        <a:rPr lang="en-US" sz="1200" baseline="0" dirty="0" smtClean="0">
                          <a:solidFill>
                            <a:srgbClr val="0432FF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 not allowed due to allergy)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56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congenital syphilis (infant)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285750" indent="-285750">
                        <a:buClr>
                          <a:schemeClr val="accent4"/>
                        </a:buClr>
                        <a:buFont typeface="Arial" charset="0"/>
                        <a:buChar char="•"/>
                      </a:pPr>
                      <a:r>
                        <a:rPr lang="en-US" sz="1200" b="0" i="0" u="none" strike="noStrike" kern="1200" dirty="0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Aqueous benzyl penicillin </a:t>
                      </a: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i.v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</a:t>
                      </a:r>
                    </a:p>
                    <a:p>
                      <a:pPr marL="285750" indent="-285750">
                        <a:buClr>
                          <a:schemeClr val="accent4"/>
                        </a:buClr>
                        <a:buFont typeface="Arial" charset="0"/>
                        <a:buChar char="•"/>
                      </a:pPr>
                      <a:r>
                        <a:rPr lang="en-US" sz="1200" b="0" i="0" u="none" strike="noStrike" kern="1200" dirty="0" err="1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procain</a:t>
                      </a:r>
                      <a:r>
                        <a:rPr lang="en-US" sz="1200" b="0" i="0" u="none" strike="noStrike" kern="1200" dirty="0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penicillin </a:t>
                      </a: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i.m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319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alf Frame 6">
            <a:extLst>
              <a:ext uri="{FF2B5EF4-FFF2-40B4-BE49-F238E27FC236}">
                <a16:creationId xmlns="" xmlns:a16="http://schemas.microsoft.com/office/drawing/2014/main" id="{6F3F41D7-0BAC-D347-BAA4-2DA11BD653B5}"/>
              </a:ext>
            </a:extLst>
          </p:cNvPr>
          <p:cNvSpPr/>
          <p:nvPr/>
        </p:nvSpPr>
        <p:spPr>
          <a:xfrm rot="16200000" flipH="1">
            <a:off x="267789" y="-267789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Half Frame 6">
            <a:extLst>
              <a:ext uri="{FF2B5EF4-FFF2-40B4-BE49-F238E27FC236}">
                <a16:creationId xmlns="" xmlns:a16="http://schemas.microsoft.com/office/drawing/2014/main" id="{F2F78A3A-A5B3-9644-8FD1-021601F755BD}"/>
              </a:ext>
            </a:extLst>
          </p:cNvPr>
          <p:cNvSpPr/>
          <p:nvPr/>
        </p:nvSpPr>
        <p:spPr>
          <a:xfrm rot="5400000">
            <a:off x="5884105" y="-267790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380310" y="700740"/>
            <a:ext cx="4500000" cy="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56176" y="188312"/>
            <a:ext cx="525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merican Typewriter" charset="0"/>
                <a:ea typeface="American Typewriter" charset="0"/>
                <a:cs typeface="American Typewriter" charset="0"/>
              </a:rPr>
              <a:t>Treatment of STDs</a:t>
            </a:r>
            <a:endParaRPr lang="en-US" sz="24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674540"/>
              </p:ext>
            </p:extLst>
          </p:nvPr>
        </p:nvGraphicFramePr>
        <p:xfrm>
          <a:off x="-1" y="1029622"/>
          <a:ext cx="6844226" cy="69677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6609"/>
                <a:gridCol w="1527052"/>
                <a:gridCol w="1753440"/>
                <a:gridCol w="185668"/>
                <a:gridCol w="1250380"/>
                <a:gridCol w="1491077"/>
              </a:tblGrid>
              <a:tr h="288494">
                <a:tc gridSpan="6"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en-US" sz="1100" dirty="0" smtClean="0"/>
                        <a:t>Drugs</a:t>
                      </a:r>
                      <a:r>
                        <a:rPr lang="en-US" sz="1100" baseline="0" dirty="0" smtClean="0"/>
                        <a:t> for </a:t>
                      </a:r>
                      <a:r>
                        <a:rPr lang="en-US" sz="11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UNCOMPLICATED</a:t>
                      </a:r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gonorrhea</a:t>
                      </a:r>
                      <a:endParaRPr lang="en-US" sz="1100" b="1" u="sng" kern="1200" dirty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108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Drug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M.O.A</a:t>
                      </a:r>
                      <a:endParaRPr lang="en-US" sz="11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Uses </a:t>
                      </a:r>
                      <a:endParaRPr lang="en-US" sz="11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ADRs</a:t>
                      </a:r>
                      <a:endParaRPr lang="en-US" sz="11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C.I</a:t>
                      </a:r>
                      <a:endParaRPr lang="en-US" sz="11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5021">
                <a:tc>
                  <a:txBody>
                    <a:bodyPr/>
                    <a:lstStyle/>
                    <a:p>
                      <a:pPr algn="ctr"/>
                      <a:r>
                        <a:rPr lang="en-US" sz="1350" b="0" i="0" u="none" strike="noStrike" kern="1200" dirty="0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Ceftriaxone</a:t>
                      </a:r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en-US" sz="1350" b="0" i="0" u="none" strike="noStrike" kern="1200" dirty="0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cefixime</a:t>
                      </a:r>
                    </a:p>
                    <a:p>
                      <a:pPr algn="ctr"/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en-US" sz="1200" b="0" i="0" u="none" strike="noStrike" kern="1200" dirty="0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azithromycin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en-US" sz="1200" b="0" i="0" u="none" strike="noStrike" kern="1200" dirty="0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doxycycline</a:t>
                      </a:r>
                      <a:endParaRPr lang="en-US" sz="1050" dirty="0">
                        <a:solidFill>
                          <a:srgbClr val="0432FF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7E79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1st line of treatment 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cover both Chlamydia</a:t>
                      </a:r>
                      <a:r>
                        <a:rPr lang="en-US" sz="135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gonorrhea, use </a:t>
                      </a:r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combination of:</a:t>
                      </a:r>
                    </a:p>
                    <a:p>
                      <a:pPr marL="342900" indent="-342900">
                        <a:buClr>
                          <a:srgbClr val="FF7E79"/>
                        </a:buClr>
                        <a:buFont typeface="+mj-lt"/>
                        <a:buAutoNum type="arabicPeriod"/>
                      </a:pPr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Ceftriaxone or cefixime (3rd generation Cephalosporin) +</a:t>
                      </a:r>
                    </a:p>
                    <a:p>
                      <a:pPr marL="342900" indent="-342900">
                        <a:buClr>
                          <a:srgbClr val="FF7E79"/>
                        </a:buClr>
                        <a:buFont typeface="+mj-lt"/>
                        <a:buAutoNum type="arabicPeriod"/>
                      </a:pPr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azithromycin or doxycycline</a:t>
                      </a:r>
                      <a:endParaRPr lang="en-US" sz="1200" b="1" u="sng" kern="1200" dirty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</a:pP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125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09193">
                <a:tc>
                  <a:txBody>
                    <a:bodyPr/>
                    <a:lstStyle/>
                    <a:p>
                      <a:pPr algn="ctr"/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Fluoroquinolones (</a:t>
                      </a:r>
                      <a:r>
                        <a:rPr lang="en-US" sz="1350" b="0" i="0" u="none" strike="noStrike" kern="1200" dirty="0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ciprofloxacin</a:t>
                      </a:r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sz="1350" b="0" i="0" u="none" strike="noStrike" kern="1200" dirty="0" err="1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ofloxacin</a:t>
                      </a:r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1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5200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inhibit DNA Gyrase enzyme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ts val="1400"/>
                        </a:lnSpc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2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 3"/>
                        </a:rPr>
                        <a:t>2</a:t>
                      </a:r>
                      <a:r>
                        <a:rPr lang="en-US" sz="1200" b="0" kern="1200" baseline="300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 3"/>
                        </a:rPr>
                        <a:t>ND</a:t>
                      </a:r>
                      <a:r>
                        <a:rPr lang="en-US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 3"/>
                        </a:rPr>
                        <a:t> option in case of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UNCOMPLICATED gonorrhea</a:t>
                      </a:r>
                      <a:endParaRPr lang="en-US" sz="12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  <a:sym typeface="Wingdings 3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Clr>
                          <a:srgbClr val="945200"/>
                        </a:buClr>
                        <a:buFont typeface="Arial" charset="0"/>
                        <a:buChar char="•"/>
                      </a:pPr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945200"/>
                        </a:buClr>
                        <a:buFont typeface="Arial" charset="0"/>
                        <a:buChar char="•"/>
                      </a:pPr>
                      <a:r>
                        <a:rPr lang="en-US" sz="1100" b="1" u="sng" kern="1200" dirty="0" err="1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Arthropathy</a:t>
                      </a:r>
                      <a:endParaRPr lang="en-US" sz="1100" b="1" u="sng" kern="1200" dirty="0" smtClean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285750" indent="-285750">
                        <a:buClr>
                          <a:srgbClr val="945200"/>
                        </a:buClr>
                        <a:buFont typeface="Arial" charset="0"/>
                        <a:buChar char="•"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Phototoxicity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4520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Pregnancy</a:t>
                      </a:r>
                    </a:p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4520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nursing mother</a:t>
                      </a:r>
                    </a:p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4520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children&lt; 18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2074">
                <a:tc gridSpan="6">
                  <a:txBody>
                    <a:bodyPr/>
                    <a:lstStyle/>
                    <a:p>
                      <a:pPr algn="ctr"/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if the pt. Cannot tolerate </a:t>
                      </a:r>
                      <a:r>
                        <a:rPr lang="en-US" sz="1350" b="0" i="0" u="none" strike="noStrike" kern="1200" dirty="0" err="1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Cephalosporins</a:t>
                      </a:r>
                      <a:r>
                        <a:rPr lang="en-US" sz="1350" b="0" i="0" u="none" strike="noStrike" kern="1200" dirty="0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</a:t>
                      </a:r>
                      <a:r>
                        <a:rPr lang="en-US" sz="1350" b="0" i="0" u="none" strike="noStrike" kern="1200" dirty="0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Quinolones</a:t>
                      </a:r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 use = </a:t>
                      </a:r>
                      <a:r>
                        <a:rPr lang="en-US" sz="1100" b="1" u="sng" kern="1200" dirty="0" err="1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spectinomycin</a:t>
                      </a:r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ts val="1400"/>
                        </a:lnSpc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</a:pPr>
                      <a:endParaRPr lang="en-US" sz="12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  <a:sym typeface="Wingdings 3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endParaRPr lang="en-US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35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1058713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kern="1200" dirty="0" err="1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Spectinomycin</a:t>
                      </a:r>
                      <a:endParaRPr lang="en-US" sz="1100" b="1" u="sng" kern="1200" dirty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Inhibit protein synthesis 30 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ts val="1400"/>
                        </a:lnSpc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</a:pPr>
                      <a:endParaRPr lang="en-US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Wingdings 3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Font typeface="Arial" charset="0"/>
                        <a:buChar char="•"/>
                      </a:pPr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 at site of injection</a:t>
                      </a:r>
                    </a:p>
                    <a:p>
                      <a:pPr marL="285750" indent="-285750">
                        <a:buClr>
                          <a:schemeClr val="accent2"/>
                        </a:buClr>
                        <a:buFont typeface="Arial" charset="0"/>
                        <a:buChar char="•"/>
                      </a:pPr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Fever</a:t>
                      </a:r>
                    </a:p>
                    <a:p>
                      <a:pPr marL="285750" indent="-285750">
                        <a:buClr>
                          <a:schemeClr val="accent2"/>
                        </a:buClr>
                        <a:buFont typeface="Arial" charset="0"/>
                        <a:buChar char="•"/>
                      </a:pPr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Nephrotoxicity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827"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treatment of ocular prophylaxis in newborn:</a:t>
                      </a:r>
                      <a:endParaRPr lang="en-US" sz="1100" b="1" u="sng" kern="1200" dirty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ts val="1400"/>
                        </a:lnSpc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</a:pPr>
                      <a:endParaRPr lang="en-US" sz="12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  <a:sym typeface="Wingdings 3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85"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1- silver nitrate : germicidal effects ,used immediately after birth</a:t>
                      </a:r>
                      <a:endParaRPr lang="en-US" sz="1100" b="1" u="sng" kern="1200" dirty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948">
                <a:tc gridSpan="6">
                  <a:txBody>
                    <a:bodyPr/>
                    <a:lstStyle/>
                    <a:p>
                      <a:pPr algn="ctr"/>
                      <a:r>
                        <a:rPr lang="en-US" sz="1350" b="0" i="0" u="none" strike="noStrike" kern="1200" dirty="0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 </a:t>
                      </a:r>
                      <a:r>
                        <a:rPr lang="en-US" sz="11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Erythromycin</a:t>
                      </a:r>
                      <a:r>
                        <a:rPr lang="en-US" sz="1350" b="0" i="0" u="none" strike="noStrike" kern="1200" dirty="0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immediately after birth, used for treatment &amp; prevention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92" t="10232" r="21228" b="9864"/>
          <a:stretch/>
        </p:blipFill>
        <p:spPr>
          <a:xfrm>
            <a:off x="2327238" y="8073191"/>
            <a:ext cx="2189747" cy="170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61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 Frame 6">
            <a:extLst>
              <a:ext uri="{FF2B5EF4-FFF2-40B4-BE49-F238E27FC236}">
                <a16:creationId xmlns="" xmlns:a16="http://schemas.microsoft.com/office/drawing/2014/main" id="{6F3F41D7-0BAC-D347-BAA4-2DA11BD653B5}"/>
              </a:ext>
            </a:extLst>
          </p:cNvPr>
          <p:cNvSpPr/>
          <p:nvPr/>
        </p:nvSpPr>
        <p:spPr>
          <a:xfrm rot="16200000" flipH="1">
            <a:off x="267789" y="-267789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6">
            <a:extLst>
              <a:ext uri="{FF2B5EF4-FFF2-40B4-BE49-F238E27FC236}">
                <a16:creationId xmlns="" xmlns:a16="http://schemas.microsoft.com/office/drawing/2014/main" id="{F2F78A3A-A5B3-9644-8FD1-021601F755BD}"/>
              </a:ext>
            </a:extLst>
          </p:cNvPr>
          <p:cNvSpPr/>
          <p:nvPr/>
        </p:nvSpPr>
        <p:spPr>
          <a:xfrm rot="5400000">
            <a:off x="5884105" y="-267790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DD42CAD0-F5A8-BF48-9F98-293A3265F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351395"/>
              </p:ext>
            </p:extLst>
          </p:nvPr>
        </p:nvGraphicFramePr>
        <p:xfrm>
          <a:off x="0" y="1776983"/>
          <a:ext cx="6844226" cy="8092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434">
                  <a:extLst>
                    <a:ext uri="{9D8B030D-6E8A-4147-A177-3AD203B41FA5}">
                      <a16:colId xmlns="" xmlns:a16="http://schemas.microsoft.com/office/drawing/2014/main" val="2548034649"/>
                    </a:ext>
                  </a:extLst>
                </a:gridCol>
                <a:gridCol w="3932317">
                  <a:extLst>
                    <a:ext uri="{9D8B030D-6E8A-4147-A177-3AD203B41FA5}">
                      <a16:colId xmlns="" xmlns:a16="http://schemas.microsoft.com/office/drawing/2014/main" val="2180430497"/>
                    </a:ext>
                  </a:extLst>
                </a:gridCol>
                <a:gridCol w="2563475">
                  <a:extLst>
                    <a:ext uri="{9D8B030D-6E8A-4147-A177-3AD203B41FA5}">
                      <a16:colId xmlns="" xmlns:a16="http://schemas.microsoft.com/office/drawing/2014/main" val="3218911412"/>
                    </a:ext>
                  </a:extLst>
                </a:gridCol>
              </a:tblGrid>
              <a:tr h="31430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effectLst/>
                        </a:rPr>
                        <a:t>Combined pills (COC) Contains estrogen &amp; progestin (100% effective) :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aseline="30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209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878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M.O.A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chemeClr val="accent4"/>
                        </a:buClr>
                        <a:buSzPct val="125000"/>
                        <a:buFont typeface="Arial" charset="0"/>
                        <a:buChar char="•"/>
                      </a:pPr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Inhibit Ovulation by Suppressing The Release Of Gonadotrophins (FSH &amp; LH)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Clr>
                          <a:schemeClr val="accent4"/>
                        </a:buClr>
                        <a:buSzPct val="125000"/>
                        <a:buFont typeface="Arial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Increase viscosity of the cervical mucus making it so viscous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sym typeface="Wingdings 3"/>
                        </a:rPr>
                        <a:t>→ no sperm pass </a:t>
                      </a:r>
                    </a:p>
                    <a:p>
                      <a:pPr marL="285750" marR="0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25000"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Inhibit  IMPLANTATION by causing abnormal contraction of the fallopian tubes &amp; uterine musculature </a:t>
                      </a: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+mn-lt"/>
                          <a:sym typeface="Wingdings 3"/>
                        </a:rPr>
                        <a:t>→ ovum will be expelled rather than implanted.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85750" marR="0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25000"/>
                        <a:buFont typeface="Arial" charset="0"/>
                        <a:buChar char="•"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sym typeface="Wingdings 3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9517245"/>
                  </a:ext>
                </a:extLst>
              </a:tr>
              <a:tr h="1228654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Monthly Pills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942093"/>
                        </a:buClr>
                        <a:buSzPct val="125000"/>
                        <a:buFont typeface="Arial" charset="0"/>
                        <a:buChar char="•"/>
                      </a:pPr>
                      <a:r>
                        <a:rPr lang="en-US" sz="1200" b="0" u="none" dirty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For 21 days: starting on </a:t>
                      </a:r>
                      <a:r>
                        <a:rPr lang="en-US" sz="1200" b="1" u="sng" dirty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day 5</a:t>
                      </a: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,</a:t>
                      </a: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ending at day 26.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942093"/>
                        </a:buClr>
                        <a:buSzPct val="125000"/>
                        <a:buFont typeface="Arial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This is </a:t>
                      </a: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followed by a 7 day pill free period</a:t>
                      </a: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942093"/>
                        </a:buClr>
                        <a:buSzPct val="125000"/>
                        <a:buFont typeface="Arial" charset="0"/>
                        <a:buChar char="•"/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To improve compliance: a formulation of 28 pills:</a:t>
                      </a:r>
                    </a:p>
                    <a:p>
                      <a:pPr marL="628650" lvl="1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942093"/>
                        </a:buClr>
                        <a:buFont typeface=".LucidaGrandeUI" charset="0"/>
                        <a:buChar char="✓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The first 21 pills are of multiphasic formulation</a:t>
                      </a:r>
                    </a:p>
                    <a:p>
                      <a:pPr marL="628650" lvl="1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942093"/>
                        </a:buClr>
                        <a:buFont typeface=".LucidaGrandeUI" charset="0"/>
                        <a:buChar char="✓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Followed by the last 7 pills are actually placebo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628650" lvl="1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942093"/>
                        </a:buClr>
                        <a:buFont typeface=".LucidaGrandeUI" charset="0"/>
                        <a:buChar char="✓"/>
                      </a:pPr>
                      <a:endParaRPr lang="en-US" sz="1200" b="0" u="non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7714"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Seasonal Pills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chemeClr val="accent4"/>
                        </a:buClr>
                        <a:buSzPct val="125000"/>
                        <a:buFont typeface="Arial" charset="0"/>
                        <a:buChar char="•"/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latin typeface="+mn-lt"/>
                        </a:rPr>
                        <a:t>Taken continuously for 84 days, break for 7 days,</a:t>
                      </a: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latin typeface="+mn-lt"/>
                          <a:sym typeface="Wingdings 3"/>
                        </a:rPr>
                        <a:t> Cover 91 days schedule</a:t>
                      </a:r>
                      <a:endParaRPr lang="en-US" sz="1200" b="0" i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Clr>
                          <a:schemeClr val="accent4"/>
                        </a:buClr>
                        <a:buSzPct val="125000"/>
                        <a:buFont typeface="Arial" charset="0"/>
                        <a:buChar char="•"/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latin typeface="+mn-lt"/>
                        </a:rPr>
                        <a:t>Has very low doses of both estrogens and </a:t>
                      </a:r>
                      <a:r>
                        <a:rPr lang="en-US" sz="1200" b="0" i="0" u="none" dirty="0" err="1">
                          <a:solidFill>
                            <a:schemeClr val="tx1"/>
                          </a:solidFill>
                          <a:latin typeface="+mn-lt"/>
                        </a:rPr>
                        <a:t>progestins</a:t>
                      </a:r>
                      <a:r>
                        <a:rPr lang="en-US" sz="1200" b="0" i="0" u="none" dirty="0">
                          <a:solidFill>
                            <a:srgbClr val="C00000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chemeClr val="accent4"/>
                        </a:buClr>
                        <a:buSzPct val="125000"/>
                        <a:buFont typeface="Arial" charset="0"/>
                        <a:buChar char="•"/>
                      </a:pPr>
                      <a:endParaRPr lang="en-US" sz="1200" b="0" i="0" u="non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95172993"/>
                  </a:ext>
                </a:extLst>
              </a:tr>
              <a:tr h="1569220">
                <a:tc v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chemeClr val="accent4"/>
                        </a:buClr>
                        <a:buFont typeface="Wingdings" charset="2"/>
                        <a:buChar char="v"/>
                      </a:pPr>
                      <a:r>
                        <a:rPr lang="en-US" sz="1200" b="1" i="0" u="sng" dirty="0">
                          <a:solidFill>
                            <a:srgbClr val="C00000"/>
                          </a:solidFill>
                          <a:latin typeface="+mn-lt"/>
                        </a:rPr>
                        <a:t>Benefit: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Clr>
                          <a:schemeClr val="accent4"/>
                        </a:buClr>
                        <a:buFont typeface=".LucidaGrandeUI" charset="0"/>
                        <a:buChar char="✓"/>
                      </a:pPr>
                      <a:r>
                        <a:rPr lang="en-US" sz="1200" b="1" i="0" u="sng" dirty="0">
                          <a:solidFill>
                            <a:srgbClr val="C00000"/>
                          </a:solidFill>
                          <a:latin typeface="+mn-lt"/>
                        </a:rPr>
                        <a:t>It lessens menstrual periods to 4 times a  year</a:t>
                      </a:r>
                      <a:r>
                        <a:rPr lang="en-US" sz="1200" b="1" i="0" u="sng" dirty="0">
                          <a:solidFill>
                            <a:srgbClr val="C00000"/>
                          </a:solidFill>
                          <a:latin typeface="+mn-lt"/>
                          <a:sym typeface="Wingdings 3"/>
                        </a:rPr>
                        <a:t>.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Clr>
                          <a:schemeClr val="accent4"/>
                        </a:buClr>
                        <a:buFont typeface=".LucidaGrandeUI" charset="0"/>
                        <a:buChar char="✓"/>
                      </a:pPr>
                      <a:r>
                        <a:rPr lang="en-US" sz="1200" b="0" i="0" u="none" dirty="0">
                          <a:solidFill>
                            <a:srgbClr val="C00000"/>
                          </a:solidFill>
                          <a:latin typeface="+mn-lt"/>
                          <a:sym typeface="Wingdings 3"/>
                        </a:rPr>
                        <a:t>Useful in those who have menstrual </a:t>
                      </a:r>
                      <a:r>
                        <a:rPr lang="en-US" sz="1200" b="1" i="0" u="sng" dirty="0">
                          <a:solidFill>
                            <a:srgbClr val="C00000"/>
                          </a:solidFill>
                          <a:latin typeface="+mn-lt"/>
                          <a:sym typeface="Wingdings 3"/>
                        </a:rPr>
                        <a:t>or menstrual </a:t>
                      </a:r>
                      <a:r>
                        <a:rPr lang="en-US" sz="1200" b="1" i="0" u="sng" dirty="0" smtClean="0">
                          <a:solidFill>
                            <a:srgbClr val="C00000"/>
                          </a:solidFill>
                          <a:latin typeface="+mn-lt"/>
                          <a:sym typeface="Wingdings 3"/>
                        </a:rPr>
                        <a:t>disorders(prevent </a:t>
                      </a:r>
                      <a:r>
                        <a:rPr lang="en-US" sz="1200" b="1" i="0" u="sng" dirty="0" err="1" smtClean="0">
                          <a:solidFill>
                            <a:srgbClr val="C00000"/>
                          </a:solidFill>
                          <a:latin typeface="+mn-lt"/>
                          <a:sym typeface="Wingdings 3"/>
                        </a:rPr>
                        <a:t>migrane</a:t>
                      </a:r>
                      <a:r>
                        <a:rPr lang="en-US" sz="1200" b="1" i="0" u="sng" dirty="0" smtClean="0">
                          <a:solidFill>
                            <a:srgbClr val="C00000"/>
                          </a:solidFill>
                          <a:latin typeface="+mn-lt"/>
                          <a:sym typeface="Wingdings 3"/>
                        </a:rPr>
                        <a:t>), </a:t>
                      </a:r>
                      <a:r>
                        <a:rPr lang="en-US" sz="1200" b="0" i="0" u="none" dirty="0">
                          <a:solidFill>
                            <a:srgbClr val="C00000"/>
                          </a:solidFill>
                          <a:latin typeface="+mn-lt"/>
                          <a:sym typeface="Wingdings 3"/>
                        </a:rPr>
                        <a:t>and in </a:t>
                      </a:r>
                      <a:r>
                        <a:rPr lang="en-US" sz="1200" b="0" i="0" u="none" dirty="0">
                          <a:solidFill>
                            <a:srgbClr val="C00000"/>
                          </a:solidFill>
                          <a:latin typeface="+mn-lt"/>
                        </a:rPr>
                        <a:t>perimenopausal women </a:t>
                      </a:r>
                      <a:r>
                        <a:rPr lang="en-US" sz="1200" b="1" i="0" u="sng" dirty="0">
                          <a:solidFill>
                            <a:srgbClr val="C00000"/>
                          </a:solidFill>
                          <a:latin typeface="+mn-lt"/>
                        </a:rPr>
                        <a:t>with vasomotor </a:t>
                      </a:r>
                      <a:r>
                        <a:rPr lang="en-US" sz="1200" b="1" i="0" u="sng" dirty="0" smtClean="0">
                          <a:solidFill>
                            <a:srgbClr val="C00000"/>
                          </a:solidFill>
                          <a:latin typeface="+mn-lt"/>
                        </a:rPr>
                        <a:t>symptoms(Painful</a:t>
                      </a:r>
                      <a:r>
                        <a:rPr lang="en-US" sz="1200" b="1" i="0" u="sng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&amp; heavy </a:t>
                      </a:r>
                      <a:r>
                        <a:rPr lang="en-US" sz="1200" b="1" i="0" u="sng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periods=menorrhagia &amp; dysmenorrhea). </a:t>
                      </a:r>
                      <a:endParaRPr lang="en-US" sz="1200" b="1" i="0" u="sng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685800" rtl="0" eaLnBrk="1" latinLnBrk="0" hangingPunct="1">
                        <a:lnSpc>
                          <a:spcPct val="150000"/>
                        </a:lnSpc>
                        <a:buClr>
                          <a:schemeClr val="accent4"/>
                        </a:buClr>
                        <a:buSzPct val="125000"/>
                        <a:buFont typeface="Wingdings" charset="2"/>
                        <a:buChar char="v"/>
                      </a:pPr>
                      <a:r>
                        <a:rPr lang="en-US" sz="1200" b="1" i="0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Disadvantages: </a:t>
                      </a:r>
                    </a:p>
                    <a:p>
                      <a:pPr marL="628650" lvl="1" indent="-285750">
                        <a:lnSpc>
                          <a:spcPct val="150000"/>
                        </a:lnSpc>
                        <a:buClr>
                          <a:schemeClr val="accent4"/>
                        </a:buClr>
                        <a:buSzPct val="125000"/>
                        <a:buFont typeface="Wingdings" pitchFamily="2" charset="2"/>
                        <a:buChar char="ü"/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latin typeface="+mn-lt"/>
                        </a:rPr>
                        <a:t>Higher incidence of breakthrough bleeding </a:t>
                      </a:r>
                    </a:p>
                    <a:p>
                      <a:pPr marL="628650" lvl="1" indent="-285750">
                        <a:lnSpc>
                          <a:spcPct val="150000"/>
                        </a:lnSpc>
                        <a:buClr>
                          <a:schemeClr val="accent4"/>
                        </a:buClr>
                        <a:buSzPct val="125000"/>
                        <a:buFont typeface="Wingdings" pitchFamily="2" charset="2"/>
                        <a:buChar char="ü"/>
                      </a:pPr>
                      <a:r>
                        <a:rPr lang="en-US" sz="1200" b="0" i="0" u="none" dirty="0">
                          <a:solidFill>
                            <a:schemeClr val="tx1"/>
                          </a:solidFill>
                          <a:latin typeface="+mn-lt"/>
                        </a:rPr>
                        <a:t>spotting during early use.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98174416"/>
                  </a:ext>
                </a:extLst>
              </a:tr>
              <a:tr h="137323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Adverse effects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Impaired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glucose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tolerane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(hyperglycemia)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  <a:sym typeface="Wingdings 3"/>
                        </a:rPr>
                        <a:t>Increase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incidence of breast, vaginal &amp; cervical cancer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Cardiovascular (major concern): 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Thromboembolism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,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Hypertension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Clr>
                          <a:schemeClr val="accent4"/>
                        </a:buClr>
                        <a:buSzPct val="125000"/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Weight gain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Clr>
                          <a:schemeClr val="accent4"/>
                        </a:buClr>
                        <a:buSzPct val="125000"/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Hirsutism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Clr>
                          <a:schemeClr val="accent4"/>
                        </a:buClr>
                        <a:buSzPct val="125000"/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Masculinization (</a:t>
                      </a:r>
                      <a:r>
                        <a:rPr lang="en-US" sz="1200" b="0" dirty="0" err="1">
                          <a:solidFill>
                            <a:srgbClr val="0432FF"/>
                          </a:solidFill>
                          <a:latin typeface="+mn-lt"/>
                          <a:cs typeface="Times New Roman" pitchFamily="18" charset="0"/>
                        </a:rPr>
                        <a:t>Norethindrone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285750" marR="0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2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Menstrual irregularities 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80032412"/>
                  </a:ext>
                </a:extLst>
              </a:tr>
              <a:tr h="154296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Interactions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942093"/>
                        </a:buClr>
                        <a:buFont typeface="Wingdings" charset="2"/>
                        <a:buChar char="v"/>
                      </a:pPr>
                      <a:r>
                        <a:rPr lang="en-US" sz="1100" b="0" u="none" dirty="0">
                          <a:solidFill>
                            <a:srgbClr val="941651"/>
                          </a:solidFill>
                          <a:latin typeface="+mn-lt"/>
                        </a:rPr>
                        <a:t>Medications that </a:t>
                      </a:r>
                      <a:r>
                        <a:rPr lang="en-US" sz="1200" b="1" i="0" u="sng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cause contraceptive failure :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50000"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Impairing absorption: </a:t>
                      </a:r>
                      <a:r>
                        <a:rPr lang="en-US" sz="1100" b="0" u="none" baseline="0" dirty="0">
                          <a:solidFill>
                            <a:schemeClr val="tx1"/>
                          </a:solidFill>
                          <a:latin typeface="+mn-lt"/>
                        </a:rPr>
                        <a:t>(e.g. </a:t>
                      </a:r>
                      <a:r>
                        <a:rPr lang="en-US" sz="1100" b="0" u="none" baseline="0" dirty="0">
                          <a:solidFill>
                            <a:srgbClr val="0432FF"/>
                          </a:solidFill>
                          <a:latin typeface="+mn-lt"/>
                        </a:rPr>
                        <a:t>ampicillin</a:t>
                      </a:r>
                      <a:r>
                        <a:rPr lang="en-US" sz="1100" b="0" u="none" baseline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n-US" sz="11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50000"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="0" u="none" spc="-40" dirty="0">
                          <a:solidFill>
                            <a:schemeClr val="tx1"/>
                          </a:solidFill>
                          <a:latin typeface="+mn-lt"/>
                          <a:sym typeface="Wingdings 3"/>
                        </a:rPr>
                        <a:t>Microsomal Enzyme (</a:t>
                      </a:r>
                      <a:r>
                        <a:rPr lang="en-US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CYT P450 )</a:t>
                      </a:r>
                      <a:r>
                        <a:rPr lang="en-US" sz="1100" b="0" u="none" spc="-40" dirty="0">
                          <a:solidFill>
                            <a:schemeClr val="tx1"/>
                          </a:solidFill>
                          <a:latin typeface="+mn-lt"/>
                          <a:sym typeface="Wingdings 3"/>
                        </a:rPr>
                        <a:t> Inducers </a:t>
                      </a:r>
                      <a:r>
                        <a:rPr lang="en-US" sz="1100" b="0" u="none" spc="-40" baseline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kumimoji="0" lang="en-US" sz="1100" b="0" i="0" u="none" strike="noStrike" kern="1200" cap="none" spc="-4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e.g. </a:t>
                      </a:r>
                      <a:r>
                        <a:rPr lang="en-US" sz="1200" b="1" i="0" u="sng" kern="1200" baseline="0" noProof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Phenytoin</a:t>
                      </a:r>
                      <a:r>
                        <a:rPr kumimoji="0" lang="en-US" sz="1100" b="0" i="0" u="none" strike="noStrike" kern="1200" cap="none" spc="-4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, </a:t>
                      </a:r>
                      <a:r>
                        <a:rPr kumimoji="0" lang="en-US" sz="1100" b="0" i="0" u="none" strike="noStrike" kern="1200" cap="none" spc="-40" normalizeH="0" baseline="0" noProof="0" dirty="0" err="1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Phenobarbitone</a:t>
                      </a:r>
                      <a:r>
                        <a:rPr lang="en-US" sz="1100" b="0" u="none" spc="-40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en-US" sz="1100" b="0" u="none" spc="-40" dirty="0">
                          <a:solidFill>
                            <a:srgbClr val="0432FF"/>
                          </a:solidFill>
                          <a:latin typeface="+mn-lt"/>
                        </a:rPr>
                        <a:t>Rifampin</a:t>
                      </a:r>
                      <a:r>
                        <a:rPr lang="en-US" sz="1100" b="0" u="none" spc="-40" dirty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100" b="0" u="none" spc="-40" baseline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n-US" sz="1100" b="0" u="none" spc="-4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marR="0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42093"/>
                        </a:buClr>
                        <a:buSzTx/>
                        <a:buFont typeface="Wingdings" charset="2"/>
                        <a:buChar char="v"/>
                        <a:tabLst/>
                        <a:defRPr/>
                      </a:pPr>
                      <a:r>
                        <a:rPr kumimoji="0" lang="en-US" sz="1100" b="0" i="0" u="none" strike="noStrike" kern="1200" cap="none" spc="-40" normalizeH="0" baseline="0" noProof="0" dirty="0">
                          <a:ln>
                            <a:noFill/>
                          </a:ln>
                          <a:solidFill>
                            <a:srgbClr val="94165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Medications that increase combined oral contraceptive toxicity: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4165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971550" marR="0" lvl="2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50000"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Microsomal Enzyme </a:t>
                      </a:r>
                      <a:r>
                        <a:rPr lang="en-US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I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nhibitors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: </a:t>
                      </a:r>
                      <a:r>
                        <a:rPr lang="en-US" sz="1100" b="0" u="none" spc="-40" dirty="0">
                          <a:solidFill>
                            <a:schemeClr val="tx1"/>
                          </a:solidFill>
                          <a:latin typeface="+mn-lt"/>
                          <a:sym typeface="Wingdings 3"/>
                        </a:rPr>
                        <a:t>(e.g.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Acetaminophen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,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Erythromycin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)</a:t>
                      </a:r>
                      <a:r>
                        <a:rPr lang="en-US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42093"/>
                        </a:buClr>
                        <a:buSzTx/>
                        <a:buFont typeface="Wingdings" charset="2"/>
                        <a:buChar char="v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4165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Medications </a:t>
                      </a:r>
                      <a:r>
                        <a:rPr lang="en-US" sz="1200" b="1" i="0" u="sng" kern="1200" baseline="0" noProof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altered in clearance of combined oral contraceptive which increase their toxicity:</a:t>
                      </a:r>
                    </a:p>
                    <a:p>
                      <a:pPr marL="971550" marR="0" lvl="2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25000"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(e.g. </a:t>
                      </a:r>
                      <a:r>
                        <a:rPr lang="en-US" sz="1200" b="1" i="0" u="sng" kern="1200" baseline="0" noProof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Warfarin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,</a:t>
                      </a:r>
                      <a:r>
                        <a:rPr kumimoji="0" lang="en-US" sz="11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Cyclosporine, 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Theophyline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).</a:t>
                      </a:r>
                      <a:endParaRPr kumimoji="0" lang="ar-S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024624975"/>
                  </a:ext>
                </a:extLst>
              </a:tr>
            </a:tbl>
          </a:graphicData>
        </a:graphic>
      </p:graphicFrame>
      <p:graphicFrame>
        <p:nvGraphicFramePr>
          <p:cNvPr id="9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951416"/>
              </p:ext>
            </p:extLst>
          </p:nvPr>
        </p:nvGraphicFramePr>
        <p:xfrm>
          <a:off x="-2" y="834068"/>
          <a:ext cx="6858002" cy="96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1"/>
                <a:gridCol w="34290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Estrogen :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Ethinyl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estradiol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</a:t>
                      </a:r>
                      <a:r>
                        <a:rPr lang="en-US" sz="1100" kern="1200" dirty="0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mestranol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 prodrug converted to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ethinyl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estradiol)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Progestins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</a:t>
                      </a:r>
                    </a:p>
                    <a:p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systemic androgenic effect: </a:t>
                      </a:r>
                      <a:r>
                        <a:rPr lang="en-US" sz="1100" dirty="0" err="1" smtClean="0">
                          <a:solidFill>
                            <a:srgbClr val="0432FF"/>
                          </a:solidFill>
                        </a:rPr>
                        <a:t>Noreth</a:t>
                      </a:r>
                      <a:r>
                        <a:rPr lang="en-US" sz="1100" u="sng" dirty="0" err="1" smtClean="0">
                          <a:solidFill>
                            <a:srgbClr val="0432FF"/>
                          </a:solidFill>
                        </a:rPr>
                        <a:t>indrone</a:t>
                      </a:r>
                      <a:r>
                        <a:rPr lang="en-US" sz="1200" dirty="0" smtClean="0">
                          <a:solidFill>
                            <a:srgbClr val="0432FF"/>
                          </a:solidFill>
                        </a:rPr>
                        <a:t> , </a:t>
                      </a:r>
                      <a:r>
                        <a:rPr lang="en-US" sz="1100" kern="1200" dirty="0" err="1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Levonorgestrel</a:t>
                      </a:r>
                      <a:r>
                        <a:rPr lang="en-US" sz="1100" kern="1200" dirty="0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u="sng" dirty="0" smtClean="0">
                          <a:solidFill>
                            <a:srgbClr val="0432FF"/>
                          </a:solidFill>
                        </a:rPr>
                        <a:t>Medro</a:t>
                      </a:r>
                      <a:r>
                        <a:rPr lang="en-US" sz="1100" dirty="0" smtClean="0">
                          <a:solidFill>
                            <a:srgbClr val="0432FF"/>
                          </a:solidFill>
                        </a:rPr>
                        <a:t>xyprogesterone acetate </a:t>
                      </a:r>
                      <a:endParaRPr lang="en-US" sz="1100" kern="1200" dirty="0" smtClean="0">
                        <a:solidFill>
                          <a:srgbClr val="0432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no systemic androgenic effect: </a:t>
                      </a:r>
                      <a:r>
                        <a:rPr lang="en-US" sz="1100" kern="1200" dirty="0" err="1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Norgestimate</a:t>
                      </a:r>
                      <a:r>
                        <a:rPr lang="en-US" sz="1100" kern="1200" dirty="0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0432FF"/>
                          </a:solidFill>
                        </a:rPr>
                        <a:t>Desogestre</a:t>
                      </a:r>
                      <a:r>
                        <a:rPr lang="en-US" sz="1100" dirty="0" smtClean="0">
                          <a:solidFill>
                            <a:srgbClr val="0432FF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0432FF"/>
                          </a:solidFill>
                        </a:rPr>
                        <a:t>Drospirenone</a:t>
                      </a:r>
                      <a:endParaRPr lang="en-US" sz="1100" dirty="0">
                        <a:solidFill>
                          <a:srgbClr val="0432FF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2093">
                        <a:alpha val="9804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1380310" y="609299"/>
            <a:ext cx="4500000" cy="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56176" y="96871"/>
            <a:ext cx="525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en-US" sz="2400" dirty="0" smtClean="0">
                <a:latin typeface="American Typewriter" charset="0"/>
                <a:ea typeface="American Typewriter" charset="0"/>
                <a:cs typeface="American Typewriter" charset="0"/>
              </a:rPr>
              <a:t>Oral contraceptive</a:t>
            </a:r>
            <a:endParaRPr lang="en-US" sz="24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99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20">
            <a:extLst>
              <a:ext uri="{FF2B5EF4-FFF2-40B4-BE49-F238E27FC236}">
                <a16:creationId xmlns="" xmlns:a16="http://schemas.microsoft.com/office/drawing/2014/main" id="{E5D5C010-B950-8D41-82DB-6BC545556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745283"/>
              </p:ext>
            </p:extLst>
          </p:nvPr>
        </p:nvGraphicFramePr>
        <p:xfrm>
          <a:off x="0" y="920162"/>
          <a:ext cx="6858000" cy="2032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40">
                  <a:extLst>
                    <a:ext uri="{9D8B030D-6E8A-4147-A177-3AD203B41FA5}">
                      <a16:colId xmlns="" xmlns:a16="http://schemas.microsoft.com/office/drawing/2014/main" val="2548034649"/>
                    </a:ext>
                  </a:extLst>
                </a:gridCol>
                <a:gridCol w="6405560">
                  <a:extLst>
                    <a:ext uri="{9D8B030D-6E8A-4147-A177-3AD203B41FA5}">
                      <a16:colId xmlns="" xmlns:a16="http://schemas.microsoft.com/office/drawing/2014/main" val="2180430497"/>
                    </a:ext>
                  </a:extLst>
                </a:gridCol>
              </a:tblGrid>
              <a:tr h="35132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US" sz="1400" dirty="0" smtClean="0">
                          <a:latin typeface="+mn-lt"/>
                          <a:ea typeface="American Typewriter" charset="0"/>
                          <a:cs typeface="American Typewriter" charset="0"/>
                        </a:rPr>
                        <a:t>MINI Pills, </a:t>
                      </a:r>
                      <a:r>
                        <a:rPr lang="en-US" sz="1400" dirty="0" smtClean="0">
                          <a:latin typeface="+mn-lt"/>
                          <a:ea typeface="American Typewriter" charset="0"/>
                          <a:cs typeface="American Typewriter" charset="0"/>
                        </a:rPr>
                        <a:t>Progestin-Only Pills (POP)</a:t>
                      </a:r>
                      <a:endParaRPr lang="en-US" sz="1400" dirty="0">
                        <a:latin typeface="+mn-lt"/>
                        <a:ea typeface="American Typewriter" charset="0"/>
                        <a:cs typeface="American Typewriter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>
                        <a:alpha val="2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88930147"/>
                  </a:ext>
                </a:extLst>
              </a:tr>
              <a:tr h="54489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Contains only a progestin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  <a:sym typeface="Wingdings 3"/>
                        </a:rPr>
                        <a:t> as </a:t>
                      </a:r>
                      <a:r>
                        <a:rPr lang="en-US" sz="1200" b="0" dirty="0" err="1">
                          <a:solidFill>
                            <a:srgbClr val="0432FF"/>
                          </a:solidFill>
                          <a:latin typeface="+mn-lt"/>
                          <a:cs typeface="Times New Roman" pitchFamily="18" charset="0"/>
                          <a:sym typeface="Wingdings 3"/>
                        </a:rPr>
                        <a:t>n</a:t>
                      </a:r>
                      <a:r>
                        <a:rPr lang="en-US" sz="1200" b="0" dirty="0" err="1">
                          <a:solidFill>
                            <a:srgbClr val="0432FF"/>
                          </a:solidFill>
                          <a:latin typeface="+mn-lt"/>
                          <a:cs typeface="Times New Roman" pitchFamily="18" charset="0"/>
                        </a:rPr>
                        <a:t>orethindrone</a:t>
                      </a:r>
                      <a:r>
                        <a:rPr lang="en-US" sz="1200" b="0" dirty="0">
                          <a:solidFill>
                            <a:srgbClr val="0432FF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or </a:t>
                      </a:r>
                      <a:r>
                        <a:rPr lang="en-US" sz="1200" b="0" dirty="0" err="1">
                          <a:solidFill>
                            <a:srgbClr val="0432FF"/>
                          </a:solidFill>
                          <a:latin typeface="+mn-lt"/>
                        </a:rPr>
                        <a:t>desogestrel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….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48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M.O.A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FF7E79"/>
                        </a:buClr>
                        <a:buSzPct val="125000"/>
                        <a:buFont typeface="Arial" charset="0"/>
                        <a:buChar char="•"/>
                      </a:pPr>
                      <a:r>
                        <a:rPr lang="en-US" sz="1200" b="1" i="0" u="sng" dirty="0">
                          <a:solidFill>
                            <a:srgbClr val="C00000"/>
                          </a:solidFill>
                          <a:latin typeface="+mn-lt"/>
                        </a:rPr>
                        <a:t>The main effect: increase cervical mucus, so </a:t>
                      </a:r>
                      <a:r>
                        <a:rPr lang="en-US" sz="1200" b="1" i="0" u="sng" dirty="0">
                          <a:solidFill>
                            <a:srgbClr val="C00000"/>
                          </a:solidFill>
                          <a:latin typeface="+mn-lt"/>
                          <a:sym typeface="Wingdings 3"/>
                        </a:rPr>
                        <a:t>no sperm penetration &amp; therefore, no fertilization. 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15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Uses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buClr>
                          <a:srgbClr val="FF7E79"/>
                        </a:buClr>
                        <a:buSzPct val="125000"/>
                        <a:buFont typeface="Arial" charset="0"/>
                        <a:buChar char="•"/>
                        <a:defRPr/>
                      </a:pPr>
                      <a:r>
                        <a:rPr lang="en-GB" sz="1200" b="1" i="0" u="sng" spc="-40" dirty="0">
                          <a:solidFill>
                            <a:srgbClr val="C00000"/>
                          </a:solidFill>
                          <a:latin typeface="+mn-lt"/>
                        </a:rPr>
                        <a:t>Are alternative when oestrogen is contraindicated (e.g.: during breast feeding, hypertension, cancer, smokers over the age of 35).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475294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DEF6C585-3539-A34B-BABC-BE29D79598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755686"/>
              </p:ext>
            </p:extLst>
          </p:nvPr>
        </p:nvGraphicFramePr>
        <p:xfrm>
          <a:off x="0" y="2966973"/>
          <a:ext cx="6858000" cy="27186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0">
                  <a:extLst>
                    <a:ext uri="{9D8B030D-6E8A-4147-A177-3AD203B41FA5}">
                      <a16:colId xmlns="" xmlns:a16="http://schemas.microsoft.com/office/drawing/2014/main" val="2548034649"/>
                    </a:ext>
                  </a:extLst>
                </a:gridCol>
              </a:tblGrid>
              <a:tr h="473419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Post Coital Contraception</a:t>
                      </a:r>
                      <a:r>
                        <a:rPr lang="ar-SA" sz="1200" b="1" u="sng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1" u="sng" baseline="0" dirty="0">
                          <a:solidFill>
                            <a:srgbClr val="C00000"/>
                          </a:solidFill>
                          <a:latin typeface="+mn-lt"/>
                        </a:rPr>
                        <a:t>(</a:t>
                      </a:r>
                      <a:r>
                        <a:rPr lang="en-GB" sz="1200" b="1" u="sng" dirty="0">
                          <a:solidFill>
                            <a:srgbClr val="C00000"/>
                          </a:solidFill>
                          <a:latin typeface="+mn-lt"/>
                        </a:rPr>
                        <a:t>Emergency Contraception) </a:t>
                      </a:r>
                      <a:endParaRPr lang="en-US" sz="1200" b="1" u="sng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4519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1200" b="0" spc="-50" dirty="0">
                          <a:solidFill>
                            <a:schemeClr val="tx1"/>
                          </a:solidFill>
                          <a:latin typeface="+mn-lt"/>
                        </a:rPr>
                        <a:t>Contraception on instantaneous demand, 2</a:t>
                      </a:r>
                      <a:r>
                        <a:rPr lang="en-GB" sz="1200" b="0" spc="-50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ndry</a:t>
                      </a:r>
                      <a:r>
                        <a:rPr lang="en-GB" sz="1200" b="0" spc="-50" dirty="0">
                          <a:solidFill>
                            <a:schemeClr val="tx1"/>
                          </a:solidFill>
                          <a:latin typeface="+mn-lt"/>
                        </a:rPr>
                        <a:t>  to unprotected</a:t>
                      </a:r>
                      <a:r>
                        <a:rPr lang="en-GB" sz="1200" b="0" spc="-5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1200" b="0" spc="-50" dirty="0">
                          <a:solidFill>
                            <a:schemeClr val="tx1"/>
                          </a:solidFill>
                          <a:latin typeface="+mn-lt"/>
                        </a:rPr>
                        <a:t>sexual intercourse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Clr>
                          <a:srgbClr val="FF99CC"/>
                        </a:buClr>
                        <a:buFont typeface="Wingdings" charset="2"/>
                        <a:buChar char="v"/>
                        <a:defRPr/>
                      </a:pPr>
                      <a:r>
                        <a:rPr lang="en-GB" sz="1200" b="1" u="sng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T</a:t>
                      </a:r>
                      <a:r>
                        <a:rPr lang="en-US" sz="1200" b="1" u="sng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hey are used when </a:t>
                      </a:r>
                      <a:r>
                        <a:rPr lang="en-US" sz="1200" b="1" u="sng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desirability for avoiding pregnancy is obvious :</a:t>
                      </a:r>
                    </a:p>
                    <a:p>
                      <a:pPr marL="628650" lvl="1" indent="-285750">
                        <a:lnSpc>
                          <a:spcPts val="2600"/>
                        </a:lnSpc>
                        <a:buClr>
                          <a:srgbClr val="FF99CC"/>
                        </a:buClr>
                        <a:buSzPct val="150000"/>
                        <a:buFont typeface="Arial" charset="0"/>
                        <a:buChar char="•"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Unsuccessful withdrawal before ejaculation</a:t>
                      </a:r>
                    </a:p>
                    <a:p>
                      <a:pPr marL="628650" lvl="1" indent="-285750">
                        <a:lnSpc>
                          <a:spcPts val="2600"/>
                        </a:lnSpc>
                        <a:buClr>
                          <a:srgbClr val="FF99CC"/>
                        </a:buClr>
                        <a:buSzPct val="150000"/>
                        <a:buFont typeface="Arial" charset="0"/>
                        <a:buChar char="•"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Torn, leaking condom</a:t>
                      </a:r>
                    </a:p>
                    <a:p>
                      <a:pPr marL="628650" lvl="1" indent="-285750">
                        <a:lnSpc>
                          <a:spcPts val="2600"/>
                        </a:lnSpc>
                        <a:buClr>
                          <a:srgbClr val="FF99CC"/>
                        </a:buClr>
                        <a:buSzPct val="150000"/>
                        <a:buFont typeface="Arial" charset="0"/>
                        <a:buChar char="•"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Missed pills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99CC"/>
                        </a:buClr>
                        <a:buSzPct val="150000"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Exposure to teratogen e.g. Live vaccine 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99CC"/>
                        </a:buClr>
                        <a:buSzPct val="150000"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200" b="1" u="sng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Rape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517245"/>
                  </a:ext>
                </a:extLst>
              </a:tr>
            </a:tbl>
          </a:graphicData>
        </a:graphic>
      </p:graphicFrame>
      <p:graphicFrame>
        <p:nvGraphicFramePr>
          <p:cNvPr id="10" name="Group 96">
            <a:extLst>
              <a:ext uri="{FF2B5EF4-FFF2-40B4-BE49-F238E27FC236}">
                <a16:creationId xmlns="" xmlns:a16="http://schemas.microsoft.com/office/drawing/2014/main" id="{BB12F197-0B35-6D47-9F5D-6831B02829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2045641"/>
              </p:ext>
            </p:extLst>
          </p:nvPr>
        </p:nvGraphicFramePr>
        <p:xfrm>
          <a:off x="0" y="5685587"/>
          <a:ext cx="6844225" cy="34074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861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92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505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0833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5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Composition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nard MT Condensed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Method of Administration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nard MT Condensed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Timing of 1</a:t>
                      </a:r>
                      <a:r>
                        <a:rPr kumimoji="0" lang="en-US" sz="120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dose  After Intercourse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nard MT Condensed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Reported Efficacy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nard MT Condensed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</a:rPr>
                        <a:t>Ethinyl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</a:rPr>
                        <a:t>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</a:rPr>
                        <a:t>estadiol</a:t>
                      </a:r>
                      <a:r>
                        <a:rPr kumimoji="0" lang="en-US" sz="1200" b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</a:rPr>
                        <a:t>1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+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</a:rPr>
                        <a:t>Levonorgestrel</a:t>
                      </a:r>
                      <a:r>
                        <a:rPr kumimoji="0" lang="en-US" sz="1200" b="1" u="none" strike="noStrike" cap="none" normalizeH="0" baseline="3000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</a:rPr>
                        <a:t>2</a:t>
                      </a:r>
                      <a:endParaRPr kumimoji="0" lang="en-US" sz="1200" b="1" i="0" u="none" strike="noStrike" cap="none" normalizeH="0" baseline="30000" dirty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CC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 tablets twice with 12 hrs in between*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     0 - 72hrs</a:t>
                      </a: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75%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High-dose only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</a:rPr>
                        <a:t>Ethinyl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</a:rPr>
                        <a:t> </a:t>
                      </a:r>
                      <a:r>
                        <a:rPr kumimoji="0" lang="en-US" sz="12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</a:rPr>
                        <a:t>estadiol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CC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Twice daily for 5 days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      0 - 72hrs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75 - 85%</a:t>
                      </a:r>
                    </a:p>
                  </a:txBody>
                  <a:tcPr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High dose only </a:t>
                      </a:r>
                      <a:r>
                        <a:rPr lang="en-US" sz="1200" b="1" dirty="0" err="1">
                          <a:solidFill>
                            <a:srgbClr val="0432FF"/>
                          </a:solidFill>
                        </a:rPr>
                        <a:t>levonorgestrel</a:t>
                      </a:r>
                      <a:r>
                        <a:rPr lang="en-US" sz="1200" b="1" dirty="0">
                          <a:solidFill>
                            <a:srgbClr val="0432FF"/>
                          </a:solidFill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Twice daily for 5 days</a:t>
                      </a: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      0 - 72hrs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70 – 75%</a:t>
                      </a:r>
                    </a:p>
                  </a:txBody>
                  <a:tcPr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1296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Mifepristone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± </a:t>
                      </a:r>
                      <a:endParaRPr lang="en-US" sz="1200" dirty="0">
                        <a:effectLst/>
                      </a:endParaRPr>
                    </a:p>
                    <a:p>
                      <a:r>
                        <a:rPr lang="en-US" sz="1200" b="1" kern="1200" dirty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Misoprostol</a:t>
                      </a:r>
                      <a:endParaRPr lang="en-US" sz="1200" b="1" kern="1200" baseline="30000" dirty="0">
                        <a:solidFill>
                          <a:srgbClr val="0432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single dose </a:t>
                      </a:r>
                      <a:endParaRPr lang="en-US" sz="12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0- 120 </a:t>
                      </a:r>
                      <a:r>
                        <a:rPr lang="de-DE" sz="1200" b="0" kern="12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hrs</a:t>
                      </a:r>
                      <a:r>
                        <a:rPr lang="de-DE" sz="12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12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- 85</a:t>
                      </a:r>
                    </a:p>
                  </a:txBody>
                  <a:tcPr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1B4A5E0D-BF96-F04D-99B4-94B481FD3A5C}"/>
              </a:ext>
            </a:extLst>
          </p:cNvPr>
          <p:cNvSpPr txBox="1"/>
          <p:nvPr/>
        </p:nvSpPr>
        <p:spPr>
          <a:xfrm>
            <a:off x="-2" y="9445923"/>
            <a:ext cx="685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>
                <a:solidFill>
                  <a:srgbClr val="008F00"/>
                </a:solidFill>
              </a:rPr>
              <a:t>1</a:t>
            </a:r>
            <a:r>
              <a:rPr lang="en-US" sz="1200" dirty="0" smtClean="0">
                <a:solidFill>
                  <a:srgbClr val="008F00"/>
                </a:solidFill>
              </a:rPr>
              <a:t> </a:t>
            </a:r>
            <a:r>
              <a:rPr lang="en-US" sz="1200" dirty="0">
                <a:solidFill>
                  <a:srgbClr val="008F00"/>
                </a:solidFill>
              </a:rPr>
              <a:t>Interferes only with ovulation does not cause abortion</a:t>
            </a:r>
          </a:p>
          <a:p>
            <a:r>
              <a:rPr lang="en-US" sz="1200" baseline="30000" dirty="0">
                <a:solidFill>
                  <a:srgbClr val="008F00"/>
                </a:solidFill>
              </a:rPr>
              <a:t>2</a:t>
            </a:r>
            <a:r>
              <a:rPr lang="en-US" sz="1200" dirty="0" smtClean="0">
                <a:solidFill>
                  <a:srgbClr val="008F00"/>
                </a:solidFill>
              </a:rPr>
              <a:t> </a:t>
            </a:r>
            <a:r>
              <a:rPr lang="en-US" sz="1200" dirty="0">
                <a:solidFill>
                  <a:srgbClr val="008F00"/>
                </a:solidFill>
              </a:rPr>
              <a:t>causes abortion because it interferes with ovulation and implantation</a:t>
            </a:r>
          </a:p>
        </p:txBody>
      </p:sp>
      <p:sp>
        <p:nvSpPr>
          <p:cNvPr id="12" name="Half Frame 6">
            <a:extLst>
              <a:ext uri="{FF2B5EF4-FFF2-40B4-BE49-F238E27FC236}">
                <a16:creationId xmlns="" xmlns:a16="http://schemas.microsoft.com/office/drawing/2014/main" id="{6F3F41D7-0BAC-D347-BAA4-2DA11BD653B5}"/>
              </a:ext>
            </a:extLst>
          </p:cNvPr>
          <p:cNvSpPr/>
          <p:nvPr/>
        </p:nvSpPr>
        <p:spPr>
          <a:xfrm rot="16200000" flipH="1">
            <a:off x="267789" y="-267789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Half Frame 6">
            <a:extLst>
              <a:ext uri="{FF2B5EF4-FFF2-40B4-BE49-F238E27FC236}">
                <a16:creationId xmlns="" xmlns:a16="http://schemas.microsoft.com/office/drawing/2014/main" id="{F2F78A3A-A5B3-9644-8FD1-021601F755BD}"/>
              </a:ext>
            </a:extLst>
          </p:cNvPr>
          <p:cNvSpPr/>
          <p:nvPr/>
        </p:nvSpPr>
        <p:spPr>
          <a:xfrm rot="5400000">
            <a:off x="5884105" y="-267790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380310" y="700740"/>
            <a:ext cx="4500000" cy="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56176" y="188312"/>
            <a:ext cx="525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en-US" sz="2400" dirty="0" smtClean="0">
                <a:latin typeface="American Typewriter" charset="0"/>
                <a:ea typeface="American Typewriter" charset="0"/>
                <a:cs typeface="American Typewriter" charset="0"/>
              </a:rPr>
              <a:t>Oral contraceptive</a:t>
            </a:r>
            <a:endParaRPr lang="en-US" sz="24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B98CD529-A982-D24B-A814-368F8C5E53C6}"/>
              </a:ext>
            </a:extLst>
          </p:cNvPr>
          <p:cNvSpPr txBox="1"/>
          <p:nvPr/>
        </p:nvSpPr>
        <p:spPr>
          <a:xfrm>
            <a:off x="-36339" y="9597931"/>
            <a:ext cx="6894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rgbClr val="C00000"/>
                </a:solidFill>
              </a:rPr>
              <a:t>Treating insulin resistance in PCOS by </a:t>
            </a:r>
            <a:r>
              <a:rPr lang="en-US" sz="1400" b="1" u="sng" dirty="0">
                <a:solidFill>
                  <a:srgbClr val="C00000"/>
                </a:solidFill>
              </a:rPr>
              <a:t>Metformin </a:t>
            </a:r>
            <a:r>
              <a:rPr lang="en-US" sz="1200" b="1" u="sng" dirty="0">
                <a:solidFill>
                  <a:srgbClr val="C00000"/>
                </a:solidFill>
              </a:rPr>
              <a:t>will highly increase the possibility of pregnancy.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387352"/>
              </p:ext>
            </p:extLst>
          </p:nvPr>
        </p:nvGraphicFramePr>
        <p:xfrm>
          <a:off x="-2" y="886935"/>
          <a:ext cx="6844227" cy="8581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36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840"/>
                <a:gridCol w="933640"/>
                <a:gridCol w="17849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86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92099">
                  <a:extLst>
                    <a:ext uri="{9D8B030D-6E8A-4147-A177-3AD203B41FA5}">
                      <a16:colId xmlns:a16="http://schemas.microsoft.com/office/drawing/2014/main" xmlns="" val="495807481"/>
                    </a:ext>
                  </a:extLst>
                </a:gridCol>
                <a:gridCol w="116188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80569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Kartika" charset="0"/>
                          <a:cs typeface="Kartika" charset="0"/>
                        </a:rPr>
                        <a:t>Class </a:t>
                      </a:r>
                    </a:p>
                  </a:txBody>
                  <a:tcPr marT="45719" marB="45719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Antiestrogens SERMs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GnRH</a:t>
                      </a:r>
                    </a:p>
                    <a:p>
                      <a:pPr marL="0" algn="ctr" defTabSz="6858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agonists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42093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4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Gonado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‐</a:t>
                      </a:r>
                    </a:p>
                    <a:p>
                      <a:pPr marL="0" algn="ctr" defTabSz="685800" rtl="0" eaLnBrk="1" latinLnBrk="0" hangingPunct="1"/>
                      <a:r>
                        <a:rPr lang="en-US" sz="14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Trophins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9" marB="4571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CC">
                        <a:alpha val="2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400" b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</a:p>
                    <a:p>
                      <a:pPr marL="0" algn="ctr" defTabSz="6858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Agonists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844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Kartika" charset="0"/>
                          <a:cs typeface="Kartika" charset="0"/>
                        </a:rPr>
                        <a:t>Drug</a:t>
                      </a:r>
                    </a:p>
                  </a:txBody>
                  <a:tcPr marT="45719" marB="45719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200" b="0" kern="1200" dirty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Clomiphene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200" b="0" kern="1200" dirty="0" smtClean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Tamoxifen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rgbClr val="0432FF"/>
                          </a:solidFill>
                          <a:effectLst/>
                          <a:latin typeface="+mn-lt"/>
                        </a:rPr>
                        <a:t>Leuprolin</a:t>
                      </a:r>
                      <a:r>
                        <a:rPr lang="en-US" sz="1400" dirty="0">
                          <a:solidFill>
                            <a:srgbClr val="0432FF"/>
                          </a:solidFill>
                          <a:effectLst/>
                          <a:latin typeface="+mn-lt"/>
                        </a:rPr>
                        <a:t> &amp;</a:t>
                      </a:r>
                    </a:p>
                    <a:p>
                      <a:pPr algn="ctr"/>
                      <a:r>
                        <a:rPr lang="en-US" sz="1400" dirty="0" err="1">
                          <a:solidFill>
                            <a:srgbClr val="0432FF"/>
                          </a:solidFill>
                          <a:effectLst/>
                          <a:latin typeface="+mn-lt"/>
                        </a:rPr>
                        <a:t>Goserelin</a:t>
                      </a:r>
                      <a:endParaRPr lang="en-US" sz="1400" dirty="0">
                        <a:solidFill>
                          <a:srgbClr val="0432FF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rgbClr val="0432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Menotropin</a:t>
                      </a:r>
                      <a:r>
                        <a:rPr lang="en-US" sz="1200" b="0" dirty="0">
                          <a:solidFill>
                            <a:srgbClr val="0432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hMG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0" algn="l" defTabSz="685800" rtl="0" eaLnBrk="1" latinLnBrk="0" hangingPunct="1"/>
                      <a:r>
                        <a:rPr lang="fr-FR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Extracted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/>
                      <a:r>
                        <a:rPr lang="fr-FR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Postmenopausal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urine  </a:t>
                      </a:r>
                      <a:r>
                        <a:rPr lang="fr-FR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200" b="1" u="sng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contains</a:t>
                      </a:r>
                      <a:r>
                        <a:rPr lang="fr-FR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LH &amp; FSH).</a:t>
                      </a:r>
                      <a:endParaRPr lang="fr-FR" sz="1200" b="1" u="sng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9" marB="45719" anchor="ctr"/>
                </a:tc>
                <a:tc rowSpan="2">
                  <a:txBody>
                    <a:bodyPr/>
                    <a:lstStyle/>
                    <a:p>
                      <a:r>
                        <a:rPr lang="en-US" sz="1200" b="0" dirty="0" err="1">
                          <a:solidFill>
                            <a:srgbClr val="0432FF"/>
                          </a:solidFill>
                          <a:effectLst/>
                          <a:latin typeface="+mn-lt"/>
                        </a:rPr>
                        <a:t>Pregnyl</a:t>
                      </a:r>
                      <a:r>
                        <a:rPr lang="en-US" sz="1200" b="0" dirty="0">
                          <a:solidFill>
                            <a:srgbClr val="0432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hCG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0" algn="l" defTabSz="685800" rtl="0" eaLnBrk="1" latinLnBrk="0" hangingPunct="1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Extracted from</a:t>
                      </a:r>
                    </a:p>
                    <a:p>
                      <a:pPr marL="0" algn="l" defTabSz="685800" rtl="0" eaLnBrk="1" latinLnBrk="0" hangingPunct="1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pregnant women  urine</a:t>
                      </a:r>
                    </a:p>
                    <a:p>
                      <a:pPr marL="0" algn="l" defTabSz="685800" rtl="0" eaLnBrk="1" latinLnBrk="0" hangingPunct="1"/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(contains mainly LH).</a:t>
                      </a:r>
                      <a:endParaRPr lang="en-US" sz="1200" b="1" u="sng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r>
                        <a:rPr lang="en-US" sz="1050" b="0" dirty="0" err="1">
                          <a:solidFill>
                            <a:srgbClr val="0432FF"/>
                          </a:solidFill>
                          <a:effectLst/>
                          <a:latin typeface="+mn-lt"/>
                        </a:rPr>
                        <a:t>Bromocreptine</a:t>
                      </a:r>
                      <a:endParaRPr lang="en-US" sz="1050" b="0" dirty="0">
                        <a:solidFill>
                          <a:srgbClr val="0432FF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 a hormone)</a:t>
                      </a:r>
                    </a:p>
                  </a:txBody>
                  <a:tcPr marT="45719" marB="45719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322211996"/>
                  </a:ext>
                </a:extLst>
              </a:tr>
              <a:tr h="144170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Kartika" charset="0"/>
                          <a:cs typeface="Kartika" charset="0"/>
                        </a:rPr>
                        <a:t>MOA</a:t>
                      </a:r>
                    </a:p>
                  </a:txBody>
                  <a:tcPr marT="45719" marB="45719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↓ </a:t>
                      </a:r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Negative </a:t>
                      </a:r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feedback </a:t>
                      </a:r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</a:p>
                    <a:p>
                      <a:pPr marL="0" algn="l" defTabSz="685800" rtl="0" eaLnBrk="1" latinLnBrk="0" hangingPunct="1"/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endogenous estrogen on</a:t>
                      </a:r>
                    </a:p>
                    <a:p>
                      <a:pPr marL="0" algn="l" defTabSz="685800" rtl="0" eaLnBrk="1" latinLnBrk="0" hangingPunct="1"/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Hypothalamus and </a:t>
                      </a:r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anterior</a:t>
                      </a:r>
                    </a:p>
                    <a:p>
                      <a:pPr marL="0" algn="l" defTabSz="685800" rtl="0" eaLnBrk="1" latinLnBrk="0" hangingPunct="1"/>
                      <a:r>
                        <a:rPr lang="en-US" sz="1200" b="1" u="sng" kern="12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pituitry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 ↑ GnRH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→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↑ 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FSH &amp; LH</a:t>
                      </a:r>
                    </a:p>
                    <a:p>
                      <a:pPr marL="0" algn="l" defTabSz="6858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OVULATION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19" marB="45719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D2 R </a:t>
                      </a:r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agonists binds to dopamine</a:t>
                      </a:r>
                    </a:p>
                    <a:p>
                      <a:pPr marL="0" algn="l" defTabSz="6858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receptors in the AP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gland 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inhibits </a:t>
                      </a:r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prolactin secretion.</a:t>
                      </a:r>
                    </a:p>
                  </a:txBody>
                  <a:tcPr marT="45719" marB="45719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61131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Kartika" charset="0"/>
                          <a:cs typeface="Kartika" charset="0"/>
                        </a:rPr>
                        <a:t>Indication</a:t>
                      </a:r>
                    </a:p>
                  </a:txBody>
                  <a:tcPr marT="45719" marB="45719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2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‐</a:t>
                      </a:r>
                      <a:r>
                        <a:rPr lang="en-US" sz="12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Female infertility, </a:t>
                      </a:r>
                      <a:r>
                        <a:rPr lang="en-US" sz="1200" b="1" u="sng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due to anovulation </a:t>
                      </a:r>
                      <a:r>
                        <a:rPr lang="en-US" sz="12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or </a:t>
                      </a:r>
                      <a:r>
                        <a:rPr lang="en-US" sz="1200" b="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oligoovulation</a:t>
                      </a:r>
                      <a:r>
                        <a:rPr lang="en-US" sz="12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200" b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200" b="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9" marB="45719" anchor="ctr"/>
                </a:tc>
                <a:tc gridSpan="2"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Women with </a:t>
                      </a:r>
                      <a:r>
                        <a:rPr lang="en-US" sz="12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PCOS </a:t>
                      </a:r>
                      <a:r>
                        <a:rPr lang="en-US" sz="12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endParaRPr lang="en-US" sz="1200" b="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/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clomiphene‐resistant</a:t>
                      </a:r>
                    </a:p>
                    <a:p>
                      <a:pPr marL="0" algn="l" defTabSz="685800" rtl="0" eaLnBrk="1" latinLnBrk="0" hangingPunct="1"/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cases.</a:t>
                      </a:r>
                    </a:p>
                    <a:p>
                      <a:pPr marL="0" algn="l" defTabSz="685800" rtl="0" eaLnBrk="1" latinLnBrk="0" hangingPunct="1"/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Estrogen receptor‐ positive</a:t>
                      </a:r>
                    </a:p>
                    <a:p>
                      <a:pPr marL="0" algn="l" defTabSz="685800" rtl="0" eaLnBrk="1" latinLnBrk="0" hangingPunct="1"/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breast cancer.</a:t>
                      </a:r>
                    </a:p>
                  </a:txBody>
                  <a:tcPr marT="45719" marB="45719" anchor="ctr"/>
                </a:tc>
                <a:tc hMerge="1"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200" b="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Female infertility </a:t>
                      </a:r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due to</a:t>
                      </a:r>
                    </a:p>
                    <a:p>
                      <a:pPr marL="0" algn="l" defTabSz="685800" rtl="0" eaLnBrk="1" latinLnBrk="0" hangingPunct="1"/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hypothalamic amenorrhea</a:t>
                      </a:r>
                    </a:p>
                    <a:p>
                      <a:pPr marL="0" algn="l" defTabSz="685800" rtl="0" eaLnBrk="1" latinLnBrk="0" hangingPunct="1"/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GnRH deficient).</a:t>
                      </a:r>
                    </a:p>
                  </a:txBody>
                  <a:tcPr marT="45719" marB="45719" anchor="ctr"/>
                </a:tc>
                <a:tc gridSpan="2"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Female infertility </a:t>
                      </a:r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2ry </a:t>
                      </a:r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  <a:p>
                      <a:pPr marL="0" algn="l" defTabSz="685800" rtl="0" eaLnBrk="1" latinLnBrk="0" hangingPunct="1"/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Gonadotropin deficiency</a:t>
                      </a:r>
                    </a:p>
                    <a:p>
                      <a:pPr marL="0" algn="l" defTabSz="685800" rtl="0" eaLnBrk="1" latinLnBrk="0" hangingPunct="1"/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(pituitary insufficiency).</a:t>
                      </a:r>
                    </a:p>
                  </a:txBody>
                  <a:tcPr marT="45719" marB="45719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Female </a:t>
                      </a:r>
                      <a:r>
                        <a:rPr lang="en-US" sz="12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infertility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2ndary</a:t>
                      </a:r>
                      <a:endParaRPr lang="en-US" sz="1200" b="1" u="sng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/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hyperprolactinemia.</a:t>
                      </a:r>
                    </a:p>
                  </a:txBody>
                  <a:tcPr marT="45719" marB="45719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9499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Kartika" charset="0"/>
                          <a:cs typeface="Kartika" charset="0"/>
                        </a:rPr>
                        <a:t>Administration</a:t>
                      </a:r>
                    </a:p>
                  </a:txBody>
                  <a:tcPr marT="45719" marB="45719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Given from </a:t>
                      </a:r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5th</a:t>
                      </a:r>
                      <a:r>
                        <a:rPr lang="en-US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10</a:t>
                      </a:r>
                      <a:r>
                        <a:rPr lang="en-US" sz="1200" b="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cycle.</a:t>
                      </a:r>
                    </a:p>
                    <a:p>
                      <a:pPr marL="0" algn="l" defTabSz="6858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not be repeated</a:t>
                      </a:r>
                    </a:p>
                    <a:p>
                      <a:pPr marL="0" algn="l" defTabSz="6858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than 3 cycles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9" marB="45719" anchor="ctr"/>
                </a:tc>
                <a:tc hMerge="1"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9" marB="45719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Given S.C</a:t>
                      </a:r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 a </a:t>
                      </a:r>
                      <a:r>
                        <a:rPr lang="en-US" sz="12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pulsatile</a:t>
                      </a:r>
                    </a:p>
                    <a:p>
                      <a:pPr marL="0" algn="l" defTabSz="685800" rtl="0" eaLnBrk="1" latinLnBrk="0" hangingPunct="1"/>
                      <a:r>
                        <a:rPr lang="en-US" sz="12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drip </a:t>
                      </a:r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stimulate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Gonadotropin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from day 2-3 of cycle up to day 10)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Given </a:t>
                      </a:r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continuously </a:t>
                      </a:r>
                      <a:endParaRPr lang="en-US" sz="1200" b="1" u="sng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/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gonadal suppression</a:t>
                      </a:r>
                    </a:p>
                    <a:p>
                      <a:pPr marL="0" algn="l" defTabSz="685800" rtl="0" eaLnBrk="1" latinLnBrk="0" hangingPunct="1"/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desirable e</a:t>
                      </a:r>
                      <a:r>
                        <a:rPr 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.g.:</a:t>
                      </a:r>
                    </a:p>
                    <a:p>
                      <a:pPr marL="171450" indent="-171450" algn="l" defTabSz="685800" rtl="0" eaLnBrk="1" latinLnBrk="0" hangingPunct="1">
                        <a:buClr>
                          <a:srgbClr val="942093"/>
                        </a:buClr>
                        <a:buFont typeface="Arial" charset="0"/>
                        <a:buChar char="•"/>
                      </a:pPr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Precocious </a:t>
                      </a:r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puberty.</a:t>
                      </a:r>
                    </a:p>
                    <a:p>
                      <a:pPr marL="171450" indent="-171450" algn="l" defTabSz="685800" rtl="0" eaLnBrk="1" latinLnBrk="0" hangingPunct="1">
                        <a:buClr>
                          <a:srgbClr val="942093"/>
                        </a:buClr>
                        <a:buFont typeface="Arial" charset="0"/>
                        <a:buChar char="•"/>
                      </a:pPr>
                      <a:r>
                        <a:rPr lang="en-US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Breast </a:t>
                      </a:r>
                      <a:r>
                        <a:rPr 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cancer in women.</a:t>
                      </a:r>
                    </a:p>
                    <a:p>
                      <a:pPr marL="171450" indent="-171450" algn="l" defTabSz="685800" rtl="0" eaLnBrk="1" latinLnBrk="0" hangingPunct="1">
                        <a:buClr>
                          <a:srgbClr val="942093"/>
                        </a:buClr>
                        <a:buFont typeface="Arial" charset="0"/>
                        <a:buChar char="•"/>
                      </a:pPr>
                      <a:r>
                        <a:rPr lang="en-US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Prostatic </a:t>
                      </a:r>
                      <a:r>
                        <a:rPr 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cancer in men.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I.M. daily starting at day</a:t>
                      </a:r>
                    </a:p>
                    <a:p>
                      <a:pPr marL="0" algn="l" defTabSz="6858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2‐3 of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cycle 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 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days.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Given </a:t>
                      </a:r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10th ‐ 12th day </a:t>
                      </a:r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</a:p>
                    <a:p>
                      <a:pPr marL="0" algn="l" defTabSz="685800" rtl="0" eaLnBrk="1" latinLnBrk="0" hangingPunct="1"/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Ovum retrieval.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200" b="1" u="sng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9" marB="45719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8773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Kartika" charset="0"/>
                          <a:cs typeface="Kartika" charset="0"/>
                        </a:rPr>
                        <a:t>ADRs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Kartika" charset="0"/>
                        <a:cs typeface="Kartika" charset="0"/>
                      </a:endParaRPr>
                    </a:p>
                  </a:txBody>
                  <a:tcPr marT="45719" marB="45719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incidence of multiple birth. </a:t>
                      </a:r>
                    </a:p>
                    <a:p>
                      <a:pPr marL="0" algn="l" defTabSz="685800" rtl="0" eaLnBrk="1" latinLnBrk="0" hangingPunct="1"/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9" marB="45719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99CC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Hypoestrogenism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Hot flashes,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Osteoporosis</a:t>
                      </a:r>
                      <a:endParaRPr lang="en-US" sz="1200" dirty="0" smtClean="0">
                        <a:effectLst/>
                      </a:endParaRPr>
                    </a:p>
                  </a:txBody>
                  <a:tcPr marT="45719" marB="45719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Clr>
                          <a:srgbClr val="FF99CC"/>
                        </a:buClr>
                        <a:buSzPct val="100000"/>
                        <a:buFont typeface="Wingdings" charset="2"/>
                        <a:buChar char="v"/>
                      </a:pPr>
                      <a:r>
                        <a:rPr lang="en-US" sz="1200" b="0" spc="-40" dirty="0" smtClean="0">
                          <a:solidFill>
                            <a:schemeClr val="tx1"/>
                          </a:solidFill>
                          <a:latin typeface="+mn-lt"/>
                        </a:rPr>
                        <a:t>FSH :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Fever,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Ovarian enlargement,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Multiple Pregnancy</a:t>
                      </a:r>
                    </a:p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99CC"/>
                        </a:buClr>
                        <a:buSzTx/>
                        <a:buFont typeface="Wingdings" charset="2"/>
                        <a:buChar char="v"/>
                        <a:tabLst/>
                        <a:defRPr/>
                      </a:pPr>
                      <a:r>
                        <a:rPr lang="en-US" sz="1200" b="0" spc="-40" dirty="0" smtClean="0">
                          <a:solidFill>
                            <a:schemeClr val="tx1"/>
                          </a:solidFill>
                          <a:latin typeface="+mn-lt"/>
                        </a:rPr>
                        <a:t>LH:</a:t>
                      </a:r>
                      <a:r>
                        <a:rPr lang="en-US" sz="1200" b="0" spc="-4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Headache,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Edema</a:t>
                      </a:r>
                    </a:p>
                  </a:txBody>
                  <a:tcPr marT="45719" marB="45719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9" marB="45719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GIT disturbances; nausea, vomiting 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Dry mouth &amp; nasal congestion </a:t>
                      </a:r>
                      <a:endParaRPr lang="en-US" sz="1200" dirty="0" smtClean="0">
                        <a:effectLst/>
                      </a:endParaRPr>
                    </a:p>
                  </a:txBody>
                  <a:tcPr marT="45719" marB="45719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6" name="Straight Connector 45"/>
          <p:cNvCxnSpPr/>
          <p:nvPr/>
        </p:nvCxnSpPr>
        <p:spPr>
          <a:xfrm flipV="1">
            <a:off x="1227910" y="679636"/>
            <a:ext cx="4500000" cy="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03776" y="120316"/>
            <a:ext cx="525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merican Typewriter" charset="0"/>
                <a:ea typeface="American Typewriter" charset="0"/>
                <a:cs typeface="American Typewriter" charset="0"/>
              </a:rPr>
              <a:t>Ovulation Induction</a:t>
            </a:r>
          </a:p>
        </p:txBody>
      </p:sp>
      <p:sp>
        <p:nvSpPr>
          <p:cNvPr id="48" name="Half Frame 6"/>
          <p:cNvSpPr/>
          <p:nvPr/>
        </p:nvSpPr>
        <p:spPr>
          <a:xfrm rot="5400000">
            <a:off x="5884105" y="-267790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Half Frame 6"/>
          <p:cNvSpPr/>
          <p:nvPr/>
        </p:nvSpPr>
        <p:spPr>
          <a:xfrm rot="16200000" flipH="1">
            <a:off x="267789" y="-267789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945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796887" y="569240"/>
            <a:ext cx="5220000" cy="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96887" y="119159"/>
            <a:ext cx="525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Teratogens and Drugs of Abuse in Pregnancy</a:t>
            </a:r>
          </a:p>
        </p:txBody>
      </p:sp>
      <p:sp>
        <p:nvSpPr>
          <p:cNvPr id="4" name="Half Frame 6"/>
          <p:cNvSpPr/>
          <p:nvPr/>
        </p:nvSpPr>
        <p:spPr>
          <a:xfrm rot="5400000">
            <a:off x="5884105" y="-267790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6"/>
          <p:cNvSpPr/>
          <p:nvPr/>
        </p:nvSpPr>
        <p:spPr>
          <a:xfrm rot="16200000" flipH="1">
            <a:off x="267789" y="-267789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488772"/>
              </p:ext>
            </p:extLst>
          </p:nvPr>
        </p:nvGraphicFramePr>
        <p:xfrm>
          <a:off x="-1" y="798868"/>
          <a:ext cx="6844226" cy="91087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27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86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0704"/>
                <a:gridCol w="1140704"/>
                <a:gridCol w="2281409"/>
              </a:tblGrid>
              <a:tr h="2786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Drug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Teratogenic effect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4394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0" dirty="0" err="1">
                          <a:latin typeface="+mn-lt"/>
                          <a:ea typeface="Times New Roman" charset="0"/>
                          <a:cs typeface="Times New Roman" charset="0"/>
                        </a:rPr>
                        <a:t>Retinoids</a:t>
                      </a:r>
                      <a:r>
                        <a:rPr lang="en-US" altLang="en-US" sz="1200" b="0" dirty="0">
                          <a:latin typeface="+mn-lt"/>
                          <a:ea typeface="Times New Roman" charset="0"/>
                          <a:cs typeface="Times New Roman" charset="0"/>
                        </a:rPr>
                        <a:t>:</a:t>
                      </a:r>
                    </a:p>
                    <a:p>
                      <a:pPr marL="0" indent="0" algn="l">
                        <a:buClr>
                          <a:srgbClr val="0432FF"/>
                        </a:buClr>
                        <a:buFont typeface="Arial" charset="0"/>
                        <a:buNone/>
                      </a:pPr>
                      <a:r>
                        <a:rPr lang="en-US" altLang="en-US" sz="1200" dirty="0" smtClean="0">
                          <a:latin typeface="+mn-lt"/>
                          <a:ea typeface="Times New Roman" charset="0"/>
                          <a:cs typeface="Times New Roman" charset="0"/>
                        </a:rPr>
                        <a:t>Vitamin A</a:t>
                      </a:r>
                      <a:r>
                        <a:rPr lang="en-US" altLang="en-US" sz="1200" baseline="30000" dirty="0" smtClean="0">
                          <a:latin typeface="+mn-lt"/>
                          <a:ea typeface="Times New Roman" charset="0"/>
                          <a:cs typeface="Times New Roman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rgbClr val="0432F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Isotretinoin</a:t>
                      </a:r>
                      <a:endParaRPr lang="en-US" sz="1200" baseline="30000" dirty="0">
                        <a:solidFill>
                          <a:srgbClr val="0432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A9D18E">
                        <a:alpha val="5098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Arial" charset="0"/>
                        <a:buChar char="•"/>
                      </a:pPr>
                      <a:endParaRPr lang="en-US" sz="1200" dirty="0">
                        <a:solidFill>
                          <a:srgbClr val="008F00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4394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Sedative and Hypnotics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algn="ctr"/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kumimoji="0" lang="en-US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Thali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domide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)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A9D18E">
                        <a:alpha val="14902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60000"/>
                            <a:lumOff val="40000"/>
                          </a:schemeClr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Phocomelia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: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shortened or absent long bones of the 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limbs and absence of external ears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4394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Pheny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toin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8F00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A9D18E">
                        <a:alpha val="40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Fetal </a:t>
                      </a:r>
                      <a:r>
                        <a:rPr kumimoji="0" lang="en-US" altLang="en-US" sz="1200" b="0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Hyda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ntoin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Syndrome 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Nail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&amp; </a:t>
                      </a:r>
                      <a:r>
                        <a:rPr kumimoji="0" lang="en-US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Digital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hypoplasia, Oral Clefts (cleft lip and palate),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Cardiac </a:t>
                      </a: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Anomalies.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439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Valp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roic 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acid + Phynytoin</a:t>
                      </a:r>
                      <a:r>
                        <a:rPr kumimoji="0" lang="en-US" altLang="en-US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3</a:t>
                      </a:r>
                      <a:endParaRPr kumimoji="0" lang="en-US" altLang="en-US" sz="1200" b="0" i="0" u="none" strike="noStrike" cap="none" normalizeH="0" baseline="3000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CC">
                        <a:alpha val="9804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DFE6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Neural tube defect (</a:t>
                      </a:r>
                      <a:r>
                        <a:rPr kumimoji="0" lang="en-US" altLang="en-US" sz="12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spina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bifida</a:t>
                      </a: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)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DFE6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Impairs folate 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absorption.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5015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Antibiotics (</a:t>
                      </a:r>
                      <a:r>
                        <a:rPr kumimoji="0" lang="en-US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Tetracycl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ine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Quinolones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)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CC">
                        <a:alpha val="20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9CED6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Altered growth of teeth and </a:t>
                      </a:r>
                      <a:r>
                        <a:rPr kumimoji="0" lang="en-US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bones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9CED6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Permanent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teeth 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staining</a:t>
                      </a:r>
                    </a:p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9CED6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Enamel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hypoplasia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439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Anticoagulants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kumimoji="0" lang="en-US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Warfar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in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)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CC">
                        <a:alpha val="29804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99CC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Hypoplasia of </a:t>
                      </a:r>
                      <a:r>
                        <a:rPr kumimoji="0" lang="en-US" altLang="en-US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nasal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bridge</a:t>
                      </a:r>
                    </a:p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99CC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CNS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F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and CVS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malformation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863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Corticosteroids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CC">
                        <a:alpha val="40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090C2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Cleft lip and 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Palate</a:t>
                      </a:r>
                      <a:endParaRPr kumimoji="0" lang="en-US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8359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Hormones: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*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Estrogens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*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Androgens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* </a:t>
                      </a:r>
                      <a:r>
                        <a:rPr kumimoji="0" lang="en-US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Die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thylstilbestrol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883FF">
                        <a:alpha val="9804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EABF3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Serious genital 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malformation: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Testicular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atrophy in male 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fetus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F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Fetal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masculinization in female fetus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8F00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EABF3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Vaginal </a:t>
                      </a:r>
                      <a:r>
                        <a:rPr kumimoji="0" lang="en-US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carcinoma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of female 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offspring</a:t>
                      </a:r>
                      <a:endParaRPr lang="en-US" sz="1200" dirty="0">
                        <a:solidFill>
                          <a:srgbClr val="008F00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439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Lith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ium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2093">
                        <a:alpha val="14902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883FF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b="0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Ebstein'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s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anomaly: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Cardiovascular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anomalies mainly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valvular heart defect involving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tricuspid 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valve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8359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ACE inhibitor: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* Captopril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* Enalapril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2093">
                        <a:alpha val="20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C27AB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ACE inhibitors disrupt the fetal renin-angiotensin system, which is essential for normal renal development</a:t>
                      </a:r>
                    </a:p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C27AB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They cause renal damage, Fetal &amp; neonatal anuria,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Fetal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hypotension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Hypoperfusion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Growth retardation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863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Hypertension in Pregnancy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C27AB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16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Safe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n-US" sz="1200" dirty="0" smtClean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α</a:t>
                      </a:r>
                      <a:r>
                        <a:rPr lang="en-US" altLang="en-US" sz="1200" dirty="0" smtClean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- methyl </a:t>
                      </a:r>
                      <a:r>
                        <a:rPr lang="en-US" altLang="en-US" sz="1200" dirty="0" err="1" smtClean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dopa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,</a:t>
                      </a: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Labetalol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C.I:</a:t>
                      </a:r>
                    </a:p>
                    <a:p>
                      <a:pPr marL="0" indent="0">
                        <a:buClr>
                          <a:schemeClr val="accent2">
                            <a:lumMod val="60000"/>
                            <a:lumOff val="40000"/>
                          </a:schemeClr>
                        </a:buClr>
                        <a:buFont typeface="Arial" charset="0"/>
                        <a:buNone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ACE inhibitors,</a:t>
                      </a: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Angiotensin II receptor blockers,</a:t>
                      </a: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Thiazide diuretics,</a:t>
                      </a: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Propranolol,</a:t>
                      </a:r>
                      <a:r>
                        <a:rPr lang="en-US" altLang="en-US" sz="1200" baseline="0" dirty="0" smtClean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Calcium channel blockers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Emergency:</a:t>
                      </a:r>
                    </a:p>
                    <a:p>
                      <a:pPr algn="ctr"/>
                      <a:r>
                        <a:rPr lang="en-US" altLang="en-US" sz="1200" dirty="0" smtClean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Hydralazine,</a:t>
                      </a:r>
                      <a:r>
                        <a:rPr lang="en-US" altLang="en-US" sz="1200" baseline="0" dirty="0" smtClean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Labetalol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</a:tr>
              <a:tr h="278636">
                <a:tc gridSpan="5">
                  <a:txBody>
                    <a:bodyPr/>
                    <a:lstStyle/>
                    <a:p>
                      <a:pPr algn="ctr">
                        <a:spcBef>
                          <a:spcPct val="0"/>
                        </a:spcBef>
                      </a:pPr>
                      <a:r>
                        <a:rPr lang="en-US" altLang="en-US" sz="1200" b="0" dirty="0" smtClean="0"/>
                        <a:t>Coagulation Disorders in Pregnancy</a:t>
                      </a:r>
                      <a:endParaRPr lang="en-US" altLang="en-US" sz="12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Clr>
                          <a:schemeClr val="accent2">
                            <a:lumMod val="60000"/>
                            <a:lumOff val="40000"/>
                          </a:schemeClr>
                        </a:buClr>
                        <a:buFont typeface="Arial" charset="0"/>
                        <a:buNone/>
                      </a:pPr>
                      <a:endParaRPr lang="en-US" altLang="en-US" sz="1200" dirty="0" smtClean="0">
                        <a:solidFill>
                          <a:schemeClr val="tx1"/>
                        </a:solidFill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en-US" sz="1200" dirty="0" smtClean="0">
                        <a:solidFill>
                          <a:srgbClr val="0432FF"/>
                        </a:solidFill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50151"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0" dirty="0" smtClean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Safe: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0" dirty="0" smtClean="0">
                          <a:solidFill>
                            <a:srgbClr val="0432FF"/>
                          </a:solidFill>
                        </a:rPr>
                        <a:t>Heparin (</a:t>
                      </a:r>
                      <a:r>
                        <a:rPr lang="en-US" altLang="en-US" sz="1200" b="0" dirty="0" smtClean="0"/>
                        <a:t>The antidote, </a:t>
                      </a:r>
                      <a:r>
                        <a:rPr lang="en-US" altLang="en-US" sz="1200" b="0" dirty="0" smtClean="0">
                          <a:solidFill>
                            <a:srgbClr val="0432FF"/>
                          </a:solidFill>
                        </a:rPr>
                        <a:t>protamine sulphate</a:t>
                      </a:r>
                      <a:r>
                        <a:rPr lang="en-US" altLang="en-US" sz="1200" b="0" dirty="0" smtClean="0"/>
                        <a:t> </a:t>
                      </a:r>
                      <a:r>
                        <a:rPr lang="en-US" altLang="en-US" sz="1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is available)</a:t>
                      </a:r>
                      <a:endParaRPr lang="en-US" altLang="en-US" sz="1200" b="0" dirty="0" smtClean="0">
                        <a:solidFill>
                          <a:srgbClr val="0432FF"/>
                        </a:solidFill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Clr>
                          <a:schemeClr val="accent2">
                            <a:lumMod val="60000"/>
                            <a:lumOff val="40000"/>
                          </a:schemeClr>
                        </a:buClr>
                        <a:buFont typeface="Arial" charset="0"/>
                        <a:buNone/>
                      </a:pPr>
                      <a:endParaRPr lang="en-US" altLang="en-US" sz="1200" dirty="0" smtClean="0">
                        <a:solidFill>
                          <a:schemeClr val="tx1"/>
                        </a:solidFill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0" dirty="0" smtClean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C.I:</a:t>
                      </a:r>
                    </a:p>
                    <a:p>
                      <a:pPr marL="0" marR="0" lvl="1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0" dirty="0" smtClean="0">
                          <a:solidFill>
                            <a:srgbClr val="0432FF"/>
                          </a:solidFill>
                        </a:rPr>
                        <a:t>Warfarin (</a:t>
                      </a:r>
                      <a:r>
                        <a:rPr lang="en-US" altLang="en-US" sz="1200" b="0" dirty="0" smtClean="0"/>
                        <a:t>Teratogenicity in 1</a:t>
                      </a:r>
                      <a:r>
                        <a:rPr lang="en-US" altLang="en-US" sz="1200" b="0" baseline="30000" dirty="0" smtClean="0"/>
                        <a:t>st</a:t>
                      </a:r>
                      <a:r>
                        <a:rPr lang="en-US" altLang="en-US" sz="1200" b="0" dirty="0" smtClean="0"/>
                        <a:t> trimester,</a:t>
                      </a:r>
                      <a:r>
                        <a:rPr lang="en-US" altLang="en-US" sz="1200" b="0" baseline="0" dirty="0" smtClean="0"/>
                        <a:t> </a:t>
                      </a:r>
                      <a:r>
                        <a:rPr lang="en-US" altLang="en-US" sz="1200" b="0" dirty="0" smtClean="0">
                          <a:ea typeface="Times New Roman" charset="0"/>
                          <a:cs typeface="Times New Roman" charset="0"/>
                        </a:rPr>
                        <a:t>bleeding in 2</a:t>
                      </a:r>
                      <a:r>
                        <a:rPr lang="en-US" altLang="en-US" sz="1200" b="0" baseline="30000" dirty="0" smtClean="0">
                          <a:ea typeface="Times New Roman" charset="0"/>
                          <a:cs typeface="Times New Roman" charset="0"/>
                        </a:rPr>
                        <a:t>nd</a:t>
                      </a:r>
                      <a:r>
                        <a:rPr lang="en-US" altLang="en-US" sz="1200" b="0" dirty="0" smtClean="0">
                          <a:ea typeface="Times New Roman" charset="0"/>
                          <a:cs typeface="Times New Roman" charset="0"/>
                        </a:rPr>
                        <a:t> and 3</a:t>
                      </a:r>
                      <a:r>
                        <a:rPr lang="en-US" altLang="en-US" sz="1200" b="0" baseline="30000" dirty="0" smtClean="0">
                          <a:ea typeface="Times New Roman" charset="0"/>
                          <a:cs typeface="Times New Roman" charset="0"/>
                        </a:rPr>
                        <a:t>rd</a:t>
                      </a:r>
                      <a:r>
                        <a:rPr lang="en-US" altLang="en-US" sz="1200" b="0" dirty="0" smtClean="0">
                          <a:ea typeface="Times New Roman" charset="0"/>
                          <a:cs typeface="Times New Roman" charset="0"/>
                        </a:rPr>
                        <a:t> trimester</a:t>
                      </a:r>
                      <a:r>
                        <a:rPr lang="en-US" altLang="en-US" sz="1200" b="0" dirty="0" smtClean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lang="en-US" altLang="en-US" sz="1200" b="0" dirty="0" smtClean="0"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en-US" sz="1200" dirty="0" smtClean="0">
                        <a:solidFill>
                          <a:srgbClr val="0432FF"/>
                        </a:solidFill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8636">
                <a:tc gridSpan="5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dirty="0" smtClean="0"/>
                        <a:t>Antithyroid Drugs in Pregnancy</a:t>
                      </a:r>
                      <a:endParaRPr lang="en-US" sz="12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1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200" b="0" dirty="0" smtClean="0"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5393"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SAFE: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dirty="0" err="1" smtClean="0">
                          <a:solidFill>
                            <a:srgbClr val="0432FF"/>
                          </a:solidFill>
                        </a:rPr>
                        <a:t>Propylthiouracil</a:t>
                      </a:r>
                      <a:endParaRPr lang="en-US" sz="12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C.I:</a:t>
                      </a:r>
                    </a:p>
                    <a:p>
                      <a:pPr marL="114300" lvl="1" indent="0">
                        <a:lnSpc>
                          <a:spcPct val="85000"/>
                        </a:lnSpc>
                        <a:spcBef>
                          <a:spcPts val="600"/>
                        </a:spcBef>
                        <a:buClr>
                          <a:schemeClr val="accent2">
                            <a:lumMod val="60000"/>
                            <a:lumOff val="40000"/>
                          </a:schemeClr>
                        </a:buClr>
                        <a:buFont typeface="Arial" charset="0"/>
                        <a:buNone/>
                      </a:pPr>
                      <a:r>
                        <a:rPr lang="en-US" altLang="en-US" sz="1200" dirty="0" err="1" smtClean="0">
                          <a:solidFill>
                            <a:srgbClr val="0432FF"/>
                          </a:solidFill>
                        </a:rPr>
                        <a:t>Methylthiouracil</a:t>
                      </a:r>
                      <a:r>
                        <a:rPr lang="en-US" altLang="en-US" sz="1200" dirty="0" smtClean="0">
                          <a:solidFill>
                            <a:srgbClr val="0432FF"/>
                          </a:solidFill>
                        </a:rPr>
                        <a:t> (</a:t>
                      </a:r>
                      <a:r>
                        <a:rPr lang="en-US" altLang="en-US" sz="1200" dirty="0" err="1" smtClean="0">
                          <a:solidFill>
                            <a:srgbClr val="0432FF"/>
                          </a:solidFill>
                        </a:rPr>
                        <a:t>Methimazole</a:t>
                      </a:r>
                      <a:r>
                        <a:rPr lang="en-US" altLang="en-US" sz="1200" dirty="0" smtClean="0">
                          <a:solidFill>
                            <a:srgbClr val="0432FF"/>
                          </a:solidFill>
                        </a:rPr>
                        <a:t>),</a:t>
                      </a:r>
                      <a:r>
                        <a:rPr lang="en-US" altLang="en-US" sz="1200" baseline="0" dirty="0" smtClean="0">
                          <a:solidFill>
                            <a:srgbClr val="0432FF"/>
                          </a:solidFill>
                        </a:rPr>
                        <a:t> </a:t>
                      </a:r>
                      <a:r>
                        <a:rPr lang="en-US" altLang="en-US" sz="1200" dirty="0" err="1" smtClean="0">
                          <a:solidFill>
                            <a:srgbClr val="0432FF"/>
                          </a:solidFill>
                        </a:rPr>
                        <a:t>Carbimazol</a:t>
                      </a:r>
                      <a:r>
                        <a:rPr lang="en-US" altLang="en-US" sz="1200" dirty="0" smtClean="0">
                          <a:solidFill>
                            <a:srgbClr val="0432FF"/>
                          </a:solidFill>
                        </a:rPr>
                        <a:t>,</a:t>
                      </a:r>
                      <a:r>
                        <a:rPr lang="en-US" altLang="en-US" sz="1200" baseline="0" dirty="0" smtClean="0">
                          <a:solidFill>
                            <a:srgbClr val="0432FF"/>
                          </a:solidFill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rgbClr val="0432FF"/>
                          </a:solidFill>
                        </a:rPr>
                        <a:t>Radioactive Iodine (I</a:t>
                      </a:r>
                      <a:r>
                        <a:rPr lang="en-US" altLang="en-US" sz="1200" baseline="30000" dirty="0" smtClean="0">
                          <a:solidFill>
                            <a:srgbClr val="0432FF"/>
                          </a:solidFill>
                        </a:rPr>
                        <a:t>131</a:t>
                      </a:r>
                      <a:r>
                        <a:rPr lang="en-US" altLang="en-US" sz="1200" dirty="0" smtClean="0">
                          <a:solidFill>
                            <a:srgbClr val="0432FF"/>
                          </a:solidFill>
                        </a:rPr>
                        <a:t>)</a:t>
                      </a:r>
                    </a:p>
                    <a:p>
                      <a:pPr marL="114300" marR="0" lvl="1" indent="0" algn="l" defTabSz="6858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>
                            <a:lumMod val="60000"/>
                            <a:lumOff val="40000"/>
                          </a:schemeClr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Risk of congenital goiter and hypothyroidism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542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 Frame 6"/>
          <p:cNvSpPr/>
          <p:nvPr/>
        </p:nvSpPr>
        <p:spPr>
          <a:xfrm rot="5400000">
            <a:off x="5884105" y="-267790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6"/>
          <p:cNvSpPr/>
          <p:nvPr/>
        </p:nvSpPr>
        <p:spPr>
          <a:xfrm rot="16200000" flipH="1">
            <a:off x="267789" y="-267789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B3241A60-FEAC-4654-A167-2218AF85D0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41824"/>
              </p:ext>
            </p:extLst>
          </p:nvPr>
        </p:nvGraphicFramePr>
        <p:xfrm>
          <a:off x="0" y="699580"/>
          <a:ext cx="6978317" cy="92080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17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74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89159"/>
              </a:tblGrid>
              <a:tr h="27092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Antibiotics</a:t>
                      </a:r>
                      <a:r>
                        <a:rPr lang="en-US" dirty="0" smtClean="0"/>
                        <a:t> in </a:t>
                      </a:r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Pregnancy</a:t>
                      </a:r>
                      <a:endParaRPr lang="en-US" sz="1200" b="1" u="sng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4177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  <a:ea typeface="American Typewriter" charset="0"/>
                          <a:cs typeface="American Typewriter" charset="0"/>
                        </a:rPr>
                        <a:t>SAFE:</a:t>
                      </a:r>
                    </a:p>
                    <a:p>
                      <a:pPr marL="0" lvl="1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FF99CC"/>
                        </a:buClr>
                        <a:buFont typeface="Arial" charset="0"/>
                        <a:buNone/>
                      </a:pPr>
                      <a:r>
                        <a:rPr lang="en-US" alt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Penicillin</a:t>
                      </a:r>
                      <a:r>
                        <a:rPr lang="en-US" altLang="en-US" sz="1200" dirty="0" smtClean="0">
                          <a:solidFill>
                            <a:srgbClr val="0432FF"/>
                          </a:solidFill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en-US" sz="1200" dirty="0" smtClean="0">
                          <a:solidFill>
                            <a:srgbClr val="0432FF"/>
                          </a:solidFill>
                        </a:rPr>
                        <a:t>ampicillin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en-US" sz="1200" dirty="0" smtClean="0">
                          <a:solidFill>
                            <a:srgbClr val="0432FF"/>
                          </a:solidFill>
                        </a:rPr>
                        <a:t> amoxicillin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),</a:t>
                      </a: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en-US" sz="1200" b="1" u="sng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Cephalosporins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Macrolides</a:t>
                      </a:r>
                      <a:r>
                        <a:rPr lang="en-US" altLang="en-US" sz="1200" dirty="0" smtClean="0">
                          <a:solidFill>
                            <a:srgbClr val="0432FF"/>
                          </a:solidFill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erythromycin</a:t>
                      </a:r>
                      <a:r>
                        <a:rPr lang="en-US" altLang="en-US" sz="1200" dirty="0" smtClean="0">
                          <a:solidFill>
                            <a:srgbClr val="0432FF"/>
                          </a:solidFill>
                        </a:rPr>
                        <a:t> and </a:t>
                      </a:r>
                      <a:r>
                        <a:rPr lang="en-US" alt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azithromycin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): BUT </a:t>
                      </a:r>
                      <a:r>
                        <a:rPr lang="en-US" altLang="en-US" sz="1200" dirty="0" smtClean="0">
                          <a:solidFill>
                            <a:srgbClr val="0432FF"/>
                          </a:solidFill>
                        </a:rPr>
                        <a:t>erythromycin </a:t>
                      </a:r>
                      <a:r>
                        <a:rPr lang="en-US" altLang="en-US" sz="1200" dirty="0" err="1" smtClean="0">
                          <a:solidFill>
                            <a:srgbClr val="0432FF"/>
                          </a:solidFill>
                        </a:rPr>
                        <a:t>estolate</a:t>
                      </a:r>
                      <a:r>
                        <a:rPr lang="en-US" altLang="en-US" sz="1200" dirty="0" smtClean="0">
                          <a:solidFill>
                            <a:srgbClr val="0432FF"/>
                          </a:solidFill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should be avoided, bc of the risk of hepatic injury to the mother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  <a:ea typeface="American Typewriter" charset="0"/>
                          <a:cs typeface="American Typewriter" charset="0"/>
                        </a:rPr>
                        <a:t>C.I: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chemeClr val="accent2">
                            <a:lumMod val="60000"/>
                            <a:lumOff val="40000"/>
                          </a:schemeClr>
                        </a:buClr>
                        <a:buFont typeface="Arial" charset="0"/>
                        <a:buNone/>
                      </a:pPr>
                      <a:r>
                        <a:rPr lang="en-US" altLang="en-US" sz="1200" b="1" u="sng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Tetracyclines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: teeth and </a:t>
                      </a:r>
                      <a:r>
                        <a:rPr lang="en-US" alt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bones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deformity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Quinolones</a:t>
                      </a:r>
                      <a:r>
                        <a:rPr lang="en-US" altLang="en-US" sz="1200" dirty="0" smtClean="0">
                          <a:solidFill>
                            <a:srgbClr val="0432FF"/>
                          </a:solidFill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ciprofloxacin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): </a:t>
                      </a:r>
                      <a:r>
                        <a:rPr lang="en-US" altLang="en-US" sz="1200" b="1" u="sng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athropathy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 (bone and </a:t>
                      </a:r>
                      <a:r>
                        <a:rPr lang="en-US" alt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cartilage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 damage),</a:t>
                      </a: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Aminoglycosides: ototoxicity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chemeClr val="accent2">
                            <a:lumMod val="60000"/>
                            <a:lumOff val="40000"/>
                          </a:schemeClr>
                        </a:buClr>
                        <a:buFont typeface="Arial" charset="0"/>
                        <a:buNone/>
                      </a:pPr>
                      <a:r>
                        <a:rPr lang="en-US" altLang="en-US" sz="1200" b="1" u="sng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Sulfanamides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: neonatal </a:t>
                      </a:r>
                      <a:r>
                        <a:rPr lang="en-US" alt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jaundice-kernicterus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chemeClr val="accent2">
                            <a:lumMod val="60000"/>
                            <a:lumOff val="40000"/>
                          </a:schemeClr>
                        </a:buClr>
                        <a:buFont typeface="Arial" charset="0"/>
                        <a:buNone/>
                      </a:pPr>
                      <a:r>
                        <a:rPr lang="en-US" alt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Chloramphenicol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alt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gray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baby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syndrome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7092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n-lt"/>
                          <a:ea typeface="American Typewriter" charset="0"/>
                          <a:cs typeface="American Typewriter" charset="0"/>
                        </a:rPr>
                        <a:t>ADRs of Drugs During</a:t>
                      </a:r>
                      <a:r>
                        <a:rPr lang="en-US" sz="1200" baseline="0" dirty="0">
                          <a:latin typeface="+mn-lt"/>
                          <a:ea typeface="American Typewriter" charset="0"/>
                          <a:cs typeface="American Typewriter" charset="0"/>
                        </a:rPr>
                        <a:t> </a:t>
                      </a:r>
                      <a:r>
                        <a:rPr lang="en-US" sz="1200" dirty="0">
                          <a:latin typeface="+mn-lt"/>
                          <a:ea typeface="American Typewriter" charset="0"/>
                          <a:cs typeface="American Typewriter" charset="0"/>
                        </a:rPr>
                        <a:t>2</a:t>
                      </a:r>
                      <a:r>
                        <a:rPr lang="en-US" sz="1200" baseline="30000" dirty="0">
                          <a:latin typeface="+mn-lt"/>
                          <a:ea typeface="American Typewriter" charset="0"/>
                          <a:cs typeface="American Typewriter" charset="0"/>
                        </a:rPr>
                        <a:t>nd</a:t>
                      </a:r>
                      <a:r>
                        <a:rPr lang="en-US" sz="1200" dirty="0">
                          <a:latin typeface="+mn-lt"/>
                          <a:ea typeface="American Typewriter" charset="0"/>
                          <a:cs typeface="American Typewriter" charset="0"/>
                        </a:rPr>
                        <a:t> and 3</a:t>
                      </a:r>
                      <a:r>
                        <a:rPr lang="en-US" sz="1200" baseline="30000" dirty="0">
                          <a:latin typeface="+mn-lt"/>
                          <a:ea typeface="American Typewriter" charset="0"/>
                          <a:cs typeface="American Typewriter" charset="0"/>
                        </a:rPr>
                        <a:t>rd</a:t>
                      </a:r>
                      <a:r>
                        <a:rPr lang="en-US" sz="1200" dirty="0">
                          <a:latin typeface="+mn-lt"/>
                          <a:ea typeface="American Typewriter" charset="0"/>
                          <a:cs typeface="American Typewriter" charset="0"/>
                        </a:rPr>
                        <a:t> Trimesters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483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Drug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Adverse effect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1302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en-US" sz="12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</a:rPr>
                        <a:t>Tetracyclines</a:t>
                      </a:r>
                      <a:endParaRPr lang="en-US" sz="1200" b="0" dirty="0">
                        <a:solidFill>
                          <a:srgbClr val="0432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7E79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EC7C9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Impaired teeth </a:t>
                      </a:r>
                    </a:p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EC7C9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&amp; bone development</a:t>
                      </a:r>
                    </a:p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EC7C9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yellow-brown discoloration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250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Aminoglycosides </a:t>
                      </a:r>
                      <a:endParaRPr lang="en-US" sz="1200" b="0" dirty="0">
                        <a:solidFill>
                          <a:srgbClr val="0432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7E79">
                        <a:alpha val="2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CABAB"/>
                        </a:buClr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Streptomycin, kanamycin </a:t>
                      </a:r>
                    </a:p>
                    <a:p>
                      <a:pPr marL="2857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CABAB"/>
                        </a:buClr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Ototoxicity = 8th (Cranial nerve damage)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en-US" sz="12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</a:rPr>
                        <a:t>Cloramphenicol</a:t>
                      </a:r>
                      <a:endParaRPr lang="en-US" sz="1200" b="0" dirty="0">
                        <a:solidFill>
                          <a:srgbClr val="0432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7E79">
                        <a:alpha val="4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7E79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Gray baby syndrome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2258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</a:rPr>
                        <a:t>Corticosteroids</a:t>
                      </a:r>
                      <a:endParaRPr lang="en-US" sz="1200" b="0" dirty="0">
                        <a:solidFill>
                          <a:srgbClr val="0432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7E79">
                        <a:alpha val="54902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Adrenal atrophy, growth retardation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Propranolol</a:t>
                      </a:r>
                      <a:endParaRPr lang="en-US" sz="1200" b="1" u="sng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  <a:alpha val="5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>
                            <a:lumMod val="40000"/>
                            <a:lumOff val="60000"/>
                          </a:schemeClr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Bradycardia, neonatal hypoglycemia…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Antithyroid drugs</a:t>
                      </a:r>
                      <a:endParaRPr kumimoji="0" lang="en-US" altLang="en-US" sz="1200" b="0" i="0" u="none" strike="noStrike" cap="none" normalizeH="0" baseline="3000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  <a:alpha val="5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>
                            <a:lumMod val="60000"/>
                            <a:lumOff val="40000"/>
                          </a:schemeClr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Risk of neonatal hypothyroidism and goiter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7736"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NSAIDs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D966">
                        <a:alpha val="5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4"/>
                        </a:buClr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Constriction of ductus arteriosus (close prematurely), </a:t>
                      </a:r>
                      <a:r>
                        <a:rPr lang="en-US" alt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pulmonary hypertension in newborns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4"/>
                        </a:buClr>
                        <a:buSzTx/>
                        <a:buFont typeface="Arial" charset="0"/>
                        <a:buChar char="•"/>
                        <a:tabLst/>
                      </a:pPr>
                      <a:r>
                        <a:rPr lang="en-US" alt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in gestation time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4"/>
                        </a:buClr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prolong labor, neonatal bleeding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4"/>
                        </a:buClr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Risk of postpartum hemorrhage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1788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CNS depressants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D966">
                        <a:alpha val="5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0CD6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Respiratory depression</a:t>
                      </a:r>
                    </a:p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0CD60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Chronic use (Diazepam):</a:t>
                      </a: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neonatal dependence and withdrawal symptom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ACEIs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3399">
                        <a:alpha val="5098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44C4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Renal damage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Warfarin</a:t>
                      </a:r>
                      <a:endParaRPr lang="en-US" sz="1200" b="1" u="sng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3399">
                        <a:alpha val="14902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E39A8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 of bleeding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Sulfonamides</a:t>
                      </a:r>
                      <a:endParaRPr lang="en-US" sz="1200" b="1" u="sng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3399">
                        <a:alpha val="25098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92D8B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en-US" sz="12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neonatal hyperbilirubinemia, Jaundice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Drug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abuse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92D8B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2700"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Alcohol</a:t>
                      </a:r>
                      <a:endParaRPr lang="en-US" sz="1200" b="1" u="sng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>
                        <a:alpha val="8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use of alcohol is contraindicated during all trimesters of pregnancy </a:t>
                      </a:r>
                    </a:p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200" b="0" dirty="0" smtClean="0"/>
                        <a:t>The chronic maternal alcohol abuse during early weeks of the 1</a:t>
                      </a:r>
                      <a:r>
                        <a:rPr lang="en-US" sz="1200" b="0" baseline="30000" dirty="0" smtClean="0"/>
                        <a:t>st</a:t>
                      </a:r>
                      <a:r>
                        <a:rPr lang="en-US" sz="1200" b="0" dirty="0" smtClean="0"/>
                        <a:t> trimester of </a:t>
                      </a:r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pregnancy cause </a:t>
                      </a:r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Fetal Alcohol Syndrome (FAS), </a:t>
                      </a:r>
                      <a:r>
                        <a:rPr lang="en-US" sz="1200" b="0" u="sng" dirty="0" smtClean="0"/>
                        <a:t>which characterized by: </a:t>
                      </a:r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head, </a:t>
                      </a:r>
                      <a:r>
                        <a:rPr lang="en-US" alt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Craniofacial abnormalities. (thin upper lips, small eye opening, smooth philtrum)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393"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Cocaine</a:t>
                      </a:r>
                      <a:endParaRPr lang="en-US" sz="1200" b="1" u="sng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2F0D9">
                        <a:alpha val="8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60000"/>
                            <a:lumOff val="40000"/>
                          </a:schemeClr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en-US" sz="1200" b="0" dirty="0" smtClean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It decreases blood flow to uterus and fetal oxygenation (Hypoxia).</a:t>
                      </a:r>
                    </a:p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60000"/>
                            <a:lumOff val="40000"/>
                          </a:schemeClr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Placental abruption </a:t>
                      </a:r>
                      <a:r>
                        <a:rPr lang="en-US" altLang="en-US" sz="1200" b="0" dirty="0" smtClean="0">
                          <a:ea typeface="Times New Roman" charset="0"/>
                          <a:cs typeface="Times New Roman" charset="0"/>
                        </a:rPr>
                        <a:t>(separation of placenta from uterus wall before delivery)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Tobacco</a:t>
                      </a:r>
                      <a:endParaRPr lang="en-US" sz="1200" b="0" dirty="0">
                        <a:solidFill>
                          <a:srgbClr val="0432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>
                        <a:alpha val="8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>
                            <a:lumMod val="40000"/>
                            <a:lumOff val="60000"/>
                          </a:schemeClr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en-US" sz="1200" dirty="0" smtClean="0">
                          <a:ea typeface="Times New Roman" charset="0"/>
                          <a:cs typeface="Times New Roman" charset="0"/>
                        </a:rPr>
                        <a:t>Fetal hypoxia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altLang="en-US" sz="12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 birth weight, Perinatal mortality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796887" y="569240"/>
            <a:ext cx="5220000" cy="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96887" y="119159"/>
            <a:ext cx="525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Teratogens and Drugs of Abuse in Pregnancy</a:t>
            </a:r>
          </a:p>
        </p:txBody>
      </p:sp>
    </p:spTree>
    <p:extLst>
      <p:ext uri="{BB962C8B-B14F-4D97-AF65-F5344CB8AC3E}">
        <p14:creationId xmlns:p14="http://schemas.microsoft.com/office/powerpoint/2010/main" val="1636587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alf Frame 6"/>
          <p:cNvSpPr/>
          <p:nvPr/>
        </p:nvSpPr>
        <p:spPr>
          <a:xfrm rot="5400000">
            <a:off x="5884105" y="-267790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Half Frame 6"/>
          <p:cNvSpPr/>
          <p:nvPr/>
        </p:nvSpPr>
        <p:spPr>
          <a:xfrm rot="16200000" flipH="1">
            <a:off x="267789" y="-267789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196380" y="757126"/>
            <a:ext cx="4536000" cy="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03776" y="197806"/>
            <a:ext cx="525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dirty="0" smtClean="0">
                <a:latin typeface="American Typewriter" charset="0"/>
                <a:ea typeface="American Typewriter" charset="0"/>
                <a:cs typeface="American Typewriter" charset="0"/>
              </a:rPr>
              <a:t>Oxytocin and </a:t>
            </a:r>
            <a:r>
              <a:rPr lang="en-US" altLang="en-US" sz="2400" dirty="0" err="1" smtClean="0">
                <a:latin typeface="American Typewriter" charset="0"/>
                <a:ea typeface="American Typewriter" charset="0"/>
                <a:cs typeface="American Typewriter" charset="0"/>
              </a:rPr>
              <a:t>Tocolytics</a:t>
            </a:r>
            <a:endParaRPr lang="en-US" altLang="en-US" sz="24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414745AB-6D93-4B5A-AC38-654A6A5DC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674746"/>
              </p:ext>
            </p:extLst>
          </p:nvPr>
        </p:nvGraphicFramePr>
        <p:xfrm>
          <a:off x="-13776" y="1085497"/>
          <a:ext cx="6858001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7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302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726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Oxytocin </a:t>
                      </a:r>
                      <a:r>
                        <a:rPr lang="en-US" sz="1600" baseline="0" dirty="0" smtClean="0"/>
                        <a:t> (</a:t>
                      </a:r>
                      <a:r>
                        <a:rPr lang="en-US" altLang="en-US" sz="1600" b="1" dirty="0" err="1" smtClean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Syntocinon</a:t>
                      </a:r>
                      <a:r>
                        <a:rPr lang="en-US" altLang="en-US" sz="1600" b="1" dirty="0" smtClean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11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M.O.A</a:t>
                      </a: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u="sng" dirty="0" smtClean="0">
                          <a:solidFill>
                            <a:schemeClr val="accent1"/>
                          </a:solidFill>
                        </a:rPr>
                        <a:t>Effect on uterus:</a:t>
                      </a:r>
                    </a:p>
                    <a:p>
                      <a:pPr marL="114300" lvl="0" indent="0">
                        <a:lnSpc>
                          <a:spcPct val="100000"/>
                        </a:lnSpc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Wingdings" charset="2"/>
                        <a:buNone/>
                      </a:pPr>
                      <a:r>
                        <a:rPr lang="en-US" altLang="en-US" sz="1400" b="1" u="sng" dirty="0" smtClean="0">
                          <a:solidFill>
                            <a:srgbClr val="C00000"/>
                          </a:solidFill>
                          <a:ea typeface="Times New Roman" charset="0"/>
                          <a:cs typeface="Times New Roman" charset="0"/>
                        </a:rPr>
                        <a:t>Clinically oxytocin is given only when uterine cervix is soft and  dilated </a:t>
                      </a:r>
                      <a:endParaRPr lang="en-US" altLang="en-US" sz="1400" b="1" u="sng" dirty="0" smtClean="0">
                        <a:solidFill>
                          <a:srgbClr val="008F00"/>
                        </a:solidFill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Wingdings" charset="2"/>
                        <a:buNone/>
                      </a:pPr>
                      <a:r>
                        <a:rPr lang="en-US" altLang="en-US" sz="1600" b="1" u="sng" dirty="0" smtClean="0">
                          <a:solidFill>
                            <a:schemeClr val="accent1"/>
                          </a:solidFill>
                          <a:ea typeface="Times New Roman" charset="0"/>
                          <a:cs typeface="Times New Roman" charset="0"/>
                        </a:rPr>
                        <a:t>Effect on </a:t>
                      </a:r>
                      <a:r>
                        <a:rPr lang="en-US" sz="1600" b="1" u="sng" dirty="0" smtClean="0">
                          <a:solidFill>
                            <a:schemeClr val="accent1"/>
                          </a:solidFill>
                        </a:rPr>
                        <a:t>Myoepithelial cells:</a:t>
                      </a:r>
                      <a:endParaRPr lang="en-US" sz="1600" b="1" u="sng" dirty="0" smtClean="0">
                        <a:solidFill>
                          <a:schemeClr val="accent1"/>
                        </a:solidFill>
                        <a:ea typeface="Times New Roman" charset="0"/>
                        <a:cs typeface="Times New Roman" charset="0"/>
                      </a:endParaRPr>
                    </a:p>
                    <a:p>
                      <a:pPr marL="114300" lvl="0" indent="0">
                        <a:lnSpc>
                          <a:spcPct val="100000"/>
                        </a:lnSpc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Wingdings" charset="2"/>
                        <a:buNone/>
                      </a:pPr>
                      <a:r>
                        <a:rPr lang="en-US" altLang="en-US" sz="1400" dirty="0" smtClean="0"/>
                        <a:t>Oxytocin contracts myoepithelial cells surrounding mammary alveoli in the breast &amp; leads to milk ejection.</a:t>
                      </a:r>
                      <a:r>
                        <a:rPr lang="ar-SA" altLang="en-US" sz="1400" dirty="0" smtClean="0"/>
                        <a:t> </a:t>
                      </a:r>
                      <a:endParaRPr lang="en-US" altLang="en-US" sz="1200" dirty="0" smtClean="0">
                        <a:solidFill>
                          <a:srgbClr val="008F0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1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P.K</a:t>
                      </a: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 eaLnBrk="1" hangingPunct="1">
                        <a:lnSpc>
                          <a:spcPct val="100000"/>
                        </a:lnSpc>
                        <a:buClr>
                          <a:srgbClr val="00B0F0"/>
                        </a:buClr>
                        <a:buSzPct val="125000"/>
                        <a:buFont typeface="Arial" charset="0"/>
                        <a:buChar char="•"/>
                      </a:pPr>
                      <a:r>
                        <a:rPr lang="en-US" alt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Administered I.V. (</a:t>
                      </a:r>
                      <a:r>
                        <a:rPr lang="en-US" altLang="en-US" sz="14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augment</a:t>
                      </a:r>
                      <a:r>
                        <a:rPr lang="en-US" alt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altLang="en-US" sz="14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labor</a:t>
                      </a:r>
                      <a:r>
                        <a:rPr lang="en-US" alt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) </a:t>
                      </a:r>
                      <a:r>
                        <a:rPr lang="en-US" altLang="en-US" sz="1200" b="0" dirty="0" smtClean="0">
                          <a:solidFill>
                            <a:srgbClr val="008F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then</a:t>
                      </a:r>
                      <a:r>
                        <a:rPr lang="en-US" altLang="en-US" sz="1200" b="0" baseline="0" dirty="0" smtClean="0">
                          <a:solidFill>
                            <a:srgbClr val="008F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we monitor its effect on the uterus</a:t>
                      </a:r>
                      <a:endParaRPr lang="en-US" altLang="en-US" sz="1400" b="0" dirty="0" smtClean="0">
                        <a:solidFill>
                          <a:srgbClr val="008F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285750" indent="-285750" algn="l" rtl="0" eaLnBrk="1" hangingPunct="1">
                        <a:lnSpc>
                          <a:spcPct val="100000"/>
                        </a:lnSpc>
                        <a:buClr>
                          <a:srgbClr val="00B0F0"/>
                        </a:buClr>
                        <a:buSzPct val="125000"/>
                        <a:buFont typeface="Arial" charset="0"/>
                        <a:buChar char="•"/>
                      </a:pPr>
                      <a:r>
                        <a:rPr lang="en-US" altLang="en-US" sz="14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Also </a:t>
                      </a:r>
                      <a:r>
                        <a:rPr lang="en-US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as nasal spray (impaired milk ejection)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151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Uses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+mn-lt"/>
                          <a:ea typeface="+mn-ea"/>
                          <a:cs typeface="Times New Roman" pitchFamily="18" charset="0"/>
                        </a:rPr>
                        <a:t>Mild </a:t>
                      </a:r>
                      <a:r>
                        <a:rPr lang="en-US" sz="1400" b="0" dirty="0">
                          <a:latin typeface="+mn-lt"/>
                          <a:ea typeface="+mn-ea"/>
                          <a:cs typeface="Times New Roman" pitchFamily="18" charset="0"/>
                        </a:rPr>
                        <a:t>preeclampsia near term</a:t>
                      </a:r>
                      <a:r>
                        <a:rPr lang="en-US" sz="1400" b="0" dirty="0">
                          <a:solidFill>
                            <a:srgbClr val="008F00"/>
                          </a:solidFill>
                          <a:latin typeface="+mn-lt"/>
                          <a:ea typeface="+mn-ea"/>
                          <a:cs typeface="Al Tarikh" charset="-78"/>
                        </a:rPr>
                        <a:t> - </a:t>
                      </a:r>
                      <a:r>
                        <a:rPr lang="en-US" sz="1400" b="0" dirty="0">
                          <a:latin typeface="+mn-lt"/>
                          <a:ea typeface="+mn-ea"/>
                          <a:cs typeface="Times New Roman" pitchFamily="18" charset="0"/>
                        </a:rPr>
                        <a:t>Uterine inertia</a:t>
                      </a:r>
                      <a:r>
                        <a:rPr lang="en-US" sz="1400" b="0" dirty="0">
                          <a:solidFill>
                            <a:srgbClr val="008F00"/>
                          </a:solidFill>
                          <a:latin typeface="+mn-lt"/>
                          <a:ea typeface="+mn-ea"/>
                          <a:cs typeface="Al Tarikh" charset="-78"/>
                        </a:rPr>
                        <a:t> - </a:t>
                      </a:r>
                      <a:r>
                        <a:rPr lang="en-US" sz="1400" b="0" dirty="0">
                          <a:latin typeface="+mn-lt"/>
                          <a:ea typeface="+mn-ea"/>
                          <a:cs typeface="Times New Roman" pitchFamily="18" charset="0"/>
                        </a:rPr>
                        <a:t>Incomplete abortion - Post maturity</a:t>
                      </a:r>
                      <a:r>
                        <a:rPr lang="en-US" sz="1200" b="0" dirty="0">
                          <a:solidFill>
                            <a:srgbClr val="008F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- </a:t>
                      </a:r>
                      <a:r>
                        <a:rPr lang="en-US" sz="1400" b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Maternal </a:t>
                      </a:r>
                      <a:r>
                        <a:rPr 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diabetes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altLang="en-US" sz="1400" b="0" dirty="0">
                          <a:latin typeface="+mn-lt"/>
                          <a:ea typeface="Times New Roman" charset="0"/>
                          <a:cs typeface="Times New Roman" charset="0"/>
                        </a:rPr>
                        <a:t>Post partum uterine hemorrhage</a:t>
                      </a:r>
                      <a:endParaRPr lang="en-US" altLang="en-US" sz="1400" b="0" baseline="30000" dirty="0"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Impaired milk </a:t>
                      </a:r>
                      <a:r>
                        <a:rPr lang="en-US" altLang="en-US" sz="14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ejection, the drug of choice</a:t>
                      </a:r>
                      <a:r>
                        <a:rPr lang="en-US" altLang="en-US" sz="1400" b="1" u="sng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to induce labor At term. </a:t>
                      </a:r>
                      <a:endParaRPr lang="en-US" altLang="en-US" sz="1400" b="1" u="sng" kern="1200" dirty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98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ct val="125000"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400" b="0" dirty="0">
                          <a:latin typeface="+mn-lt"/>
                          <a:ea typeface="Times New Roman" charset="0"/>
                          <a:cs typeface="Times New Roman" charset="0"/>
                        </a:rPr>
                        <a:t>Maternal death due to hypertension</a:t>
                      </a:r>
                      <a:r>
                        <a:rPr lang="en-US" altLang="en-US" sz="1200" b="0" dirty="0">
                          <a:solidFill>
                            <a:srgbClr val="008F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</a:t>
                      </a:r>
                      <a:r>
                        <a:rPr lang="en-US" altLang="en-US" sz="1400" b="1" dirty="0">
                          <a:latin typeface="+mn-lt"/>
                          <a:ea typeface="Times New Roman" charset="0"/>
                          <a:cs typeface="Times New Roman" charset="0"/>
                        </a:rPr>
                        <a:t>Uterine rupture </a:t>
                      </a:r>
                      <a:r>
                        <a:rPr lang="en-US" altLang="en-US" sz="1200" b="0" dirty="0">
                          <a:solidFill>
                            <a:srgbClr val="008F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</a:t>
                      </a:r>
                      <a:r>
                        <a:rPr lang="en-US" altLang="en-US" sz="1400" b="0" dirty="0">
                          <a:latin typeface="+mn-lt"/>
                          <a:ea typeface="Times New Roman" charset="0"/>
                          <a:cs typeface="Times New Roman" charset="0"/>
                        </a:rPr>
                        <a:t>Fetal death (ischemia)</a:t>
                      </a:r>
                      <a:r>
                        <a:rPr lang="en-US" alt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</a:t>
                      </a:r>
                      <a:r>
                        <a:rPr lang="en-US" altLang="en-US" sz="1400" b="0" dirty="0">
                          <a:latin typeface="+mn-lt"/>
                          <a:ea typeface="Times New Roman" charset="0"/>
                          <a:cs typeface="Times New Roman" charset="0"/>
                        </a:rPr>
                        <a:t>Water intoxication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98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C.I</a:t>
                      </a: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rtl="0" eaLnBrk="1" hangingPunct="1">
                        <a:lnSpc>
                          <a:spcPct val="150000"/>
                        </a:lnSpc>
                        <a:buClr>
                          <a:srgbClr val="00B0F0"/>
                        </a:buClr>
                        <a:buSzPct val="125000"/>
                        <a:buFont typeface="Arial" charset="0"/>
                        <a:buNone/>
                        <a:defRPr/>
                      </a:pPr>
                      <a:r>
                        <a:rPr lang="en-US" sz="1400" b="0" dirty="0">
                          <a:latin typeface="+mn-lt"/>
                          <a:ea typeface="+mn-ea"/>
                          <a:cs typeface="Times New Roman" pitchFamily="18" charset="0"/>
                        </a:rPr>
                        <a:t>Hypersensitivity - Prematurity of the uterus - Abnormal fetal position - Evidence of fetal distress - Cephalopelvic disproportion</a:t>
                      </a:r>
                      <a:r>
                        <a:rPr lang="en-US" sz="1400" b="0" dirty="0">
                          <a:solidFill>
                            <a:srgbClr val="008F00"/>
                          </a:solidFill>
                          <a:latin typeface="+mn-lt"/>
                          <a:ea typeface="+mn-ea"/>
                          <a:cs typeface="Al Tarikh" charset="-78"/>
                        </a:rPr>
                        <a:t> - </a:t>
                      </a:r>
                      <a:r>
                        <a:rPr lang="en-US" sz="1400" b="0" dirty="0">
                          <a:latin typeface="+mn-lt"/>
                          <a:ea typeface="+mn-ea"/>
                          <a:cs typeface="Times New Roman" pitchFamily="18" charset="0"/>
                        </a:rPr>
                        <a:t>Incompletely dilated cervix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553641"/>
              </p:ext>
            </p:extLst>
          </p:nvPr>
        </p:nvGraphicFramePr>
        <p:xfrm>
          <a:off x="-13777" y="5566057"/>
          <a:ext cx="6858001" cy="32479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0748">
                  <a:extLst>
                    <a:ext uri="{9D8B030D-6E8A-4147-A177-3AD203B41FA5}">
                      <a16:colId xmlns:a16="http://schemas.microsoft.com/office/drawing/2014/main" xmlns="" val="2548034649"/>
                    </a:ext>
                  </a:extLst>
                </a:gridCol>
                <a:gridCol w="3143627">
                  <a:extLst>
                    <a:ext uri="{9D8B030D-6E8A-4147-A177-3AD203B41FA5}">
                      <a16:colId xmlns:a16="http://schemas.microsoft.com/office/drawing/2014/main" xmlns="" val="2180430497"/>
                    </a:ext>
                  </a:extLst>
                </a:gridCol>
                <a:gridCol w="31436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9063"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 smtClean="0">
                          <a:latin typeface="+mn-lt"/>
                          <a:ea typeface="American Typewriter" charset="0"/>
                          <a:cs typeface="American Typewriter" charset="0"/>
                        </a:rPr>
                        <a:t>Ergot Alkaloids</a:t>
                      </a:r>
                      <a:endParaRPr lang="en-US" sz="1400" dirty="0" smtClean="0">
                        <a:latin typeface="+mn-lt"/>
                        <a:ea typeface="American Typewriter" charset="0"/>
                        <a:cs typeface="American Typewriter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432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baseline="30000" dirty="0">
                        <a:solidFill>
                          <a:srgbClr val="0432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50196"/>
                      </a:srgbClr>
                    </a:solidFill>
                  </a:tcPr>
                </a:tc>
              </a:tr>
              <a:tr h="38150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a typeface="+mn-ea"/>
                        </a:rPr>
                        <a:t>Natural</a:t>
                      </a:r>
                      <a:r>
                        <a:rPr lang="en-US" sz="1600" baseline="0" dirty="0" smtClean="0">
                          <a:ea typeface="+mn-ea"/>
                        </a:rPr>
                        <a:t> (</a:t>
                      </a:r>
                      <a:r>
                        <a:rPr lang="en-US" sz="1600" b="1" dirty="0" err="1" smtClean="0">
                          <a:solidFill>
                            <a:srgbClr val="0432FF"/>
                          </a:solidFill>
                          <a:ea typeface="+mn-ea"/>
                        </a:rPr>
                        <a:t>Ergometrine</a:t>
                      </a:r>
                      <a:r>
                        <a:rPr lang="en-US" sz="1600" b="1" dirty="0" smtClean="0">
                          <a:solidFill>
                            <a:srgbClr val="0432FF"/>
                          </a:solidFill>
                          <a:ea typeface="+mn-ea"/>
                        </a:rPr>
                        <a:t>)</a:t>
                      </a:r>
                      <a:endParaRPr lang="en-US" sz="1600" b="1" dirty="0">
                        <a:solidFill>
                          <a:srgbClr val="0432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432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a typeface="+mn-ea"/>
                        </a:rPr>
                        <a:t>Synthetics</a:t>
                      </a:r>
                      <a:r>
                        <a:rPr lang="en-US" sz="1400" baseline="0" dirty="0" smtClean="0">
                          <a:ea typeface="+mn-ea"/>
                        </a:rPr>
                        <a:t> (</a:t>
                      </a:r>
                      <a:r>
                        <a:rPr lang="en-US" sz="1400" b="1" dirty="0" smtClean="0">
                          <a:solidFill>
                            <a:srgbClr val="0432FF"/>
                          </a:solidFill>
                          <a:ea typeface="+mn-ea"/>
                        </a:rPr>
                        <a:t>Methyl </a:t>
                      </a:r>
                      <a:r>
                        <a:rPr lang="en-US" sz="1400" b="1" dirty="0" err="1" smtClean="0">
                          <a:solidFill>
                            <a:srgbClr val="0432FF"/>
                          </a:solidFill>
                          <a:ea typeface="+mn-ea"/>
                        </a:rPr>
                        <a:t>ergometrine</a:t>
                      </a:r>
                      <a:r>
                        <a:rPr lang="en-US" sz="1400" b="1" dirty="0" smtClean="0">
                          <a:solidFill>
                            <a:srgbClr val="0432FF"/>
                          </a:solidFill>
                          <a:ea typeface="+mn-ea"/>
                        </a:rPr>
                        <a:t>)</a:t>
                      </a:r>
                      <a:endParaRPr lang="en-US" sz="1400" b="1" baseline="30000" dirty="0">
                        <a:solidFill>
                          <a:srgbClr val="0432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047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M.O.A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chemeClr val="accent6"/>
                        </a:buClr>
                        <a:buSzPct val="125000"/>
                        <a:buFont typeface="Arial" charset="0"/>
                        <a:buNone/>
                      </a:pPr>
                      <a:r>
                        <a:rPr lang="en-US" altLang="en-US" sz="1400" b="1" u="sng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It </a:t>
                      </a:r>
                      <a:r>
                        <a:rPr lang="en-US" altLang="en-US" sz="1400" b="1" u="sng" kern="1200" baseline="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causes contractions of uterus as a whole i.e. fundus and cervix (tend to compress rather than to expel the fetus)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89517245"/>
                  </a:ext>
                </a:extLst>
              </a:tr>
              <a:tr h="3045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Uses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SzPct val="125000"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en-US" sz="1400" b="1" u="sng" kern="1200" baseline="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Post partum hemorrhage (3rd stage of labor)</a:t>
                      </a:r>
                    </a:p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SzPct val="125000"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400" b="1" u="sng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to give it?</a:t>
                      </a:r>
                      <a:r>
                        <a:rPr lang="en-US" sz="1400" b="0" u="non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 birth, 3</a:t>
                      </a:r>
                      <a:r>
                        <a:rPr lang="en-US" sz="1400" kern="1200" baseline="30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stage of labor </a:t>
                      </a:r>
                      <a:endParaRPr lang="en-US" altLang="en-US" sz="1400" b="0" dirty="0">
                        <a:solidFill>
                          <a:srgbClr val="FF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/>
                </a:tc>
              </a:tr>
              <a:tr h="62326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ADRs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altLang="en-US" sz="1400" b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Vasoconstriction of peripheral blood vessels ( toes &amp; fingers)</a:t>
                      </a:r>
                    </a:p>
                    <a:p>
                      <a:pPr marL="285750" indent="-285750" algn="l" rtl="0" eaLnBrk="1" hangingPunct="1">
                        <a:lnSpc>
                          <a:spcPct val="100000"/>
                        </a:lnSpc>
                        <a:buFontTx/>
                        <a:buBlip>
                          <a:blip r:embed="rId3"/>
                        </a:buBlip>
                      </a:pPr>
                      <a:r>
                        <a:rPr lang="en-US" altLang="en-US" sz="1400" b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Gangrene </a:t>
                      </a:r>
                      <a:endParaRPr lang="en-US" altLang="en-US" sz="1200" b="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4">
                            <a:extLst/>
                          </a:blip>
                        </a:buBlip>
                        <a:tabLst/>
                        <a:defRPr/>
                      </a:pPr>
                      <a:r>
                        <a:rPr lang="en-US" altLang="en-US" sz="1400" b="0" dirty="0">
                          <a:latin typeface="+mn-lt"/>
                          <a:ea typeface="Times New Roman" charset="0"/>
                          <a:cs typeface="Times New Roman" charset="0"/>
                        </a:rPr>
                        <a:t>Hypertension </a:t>
                      </a:r>
                      <a:r>
                        <a:rPr lang="en-US" sz="1100" b="0" dirty="0">
                          <a:solidFill>
                            <a:srgbClr val="0432FF"/>
                          </a:solidFill>
                          <a:ea typeface="+mn-ea"/>
                        </a:rPr>
                        <a:t> </a:t>
                      </a:r>
                      <a:endParaRPr lang="en-US" sz="1100" b="0" baseline="30000" dirty="0">
                        <a:solidFill>
                          <a:srgbClr val="0432FF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/>
                </a:tc>
              </a:tr>
              <a:tr h="5271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C.I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indent="-285750" algn="l" rtl="0" eaLnBrk="1" hangingPunct="1">
                        <a:lnSpc>
                          <a:spcPct val="100000"/>
                        </a:lnSpc>
                        <a:buClr>
                          <a:schemeClr val="accent6"/>
                        </a:buClr>
                        <a:buSzPct val="125000"/>
                        <a:buFont typeface="Arial" charset="0"/>
                        <a:buChar char="•"/>
                      </a:pPr>
                      <a:r>
                        <a:rPr lang="en-US" altLang="en-US" sz="1400" b="0" u="none" dirty="0">
                          <a:latin typeface="+mn-lt"/>
                          <a:ea typeface="Times New Roman" charset="0"/>
                          <a:cs typeface="Times New Roman" charset="0"/>
                        </a:rPr>
                        <a:t>Induction of labor:</a:t>
                      </a:r>
                      <a:r>
                        <a:rPr lang="en-US" altLang="en-US" sz="1400" b="0" u="none" baseline="0" dirty="0"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altLang="en-US" sz="1400" b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</a:t>
                      </a:r>
                      <a:r>
                        <a:rPr lang="en-US" altLang="en-US" sz="1400" b="0" baseline="300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st</a:t>
                      </a:r>
                      <a:r>
                        <a:rPr lang="en-US" altLang="en-US" sz="1400" b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and 2</a:t>
                      </a:r>
                      <a:r>
                        <a:rPr lang="en-US" altLang="en-US" sz="1400" b="0" baseline="300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nd</a:t>
                      </a:r>
                      <a:r>
                        <a:rPr lang="en-US" altLang="en-US" sz="1400" b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stage of labor</a:t>
                      </a:r>
                    </a:p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SzPct val="125000"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en-US" sz="1400" b="0" dirty="0">
                          <a:latin typeface="+mn-lt"/>
                          <a:ea typeface="Times New Roman" charset="0"/>
                          <a:cs typeface="Times New Roman" charset="0"/>
                        </a:rPr>
                        <a:t>vascular disease</a:t>
                      </a:r>
                    </a:p>
                    <a:p>
                      <a:pPr marL="285750" indent="-285750" algn="l" rtl="0" eaLnBrk="1" hangingPunct="1">
                        <a:lnSpc>
                          <a:spcPct val="100000"/>
                        </a:lnSpc>
                        <a:buClr>
                          <a:schemeClr val="accent6"/>
                        </a:buClr>
                        <a:buSzPct val="125000"/>
                        <a:buFont typeface="Arial" charset="0"/>
                        <a:buChar char="•"/>
                      </a:pPr>
                      <a:r>
                        <a:rPr lang="en-US" altLang="en-US" sz="1400" b="0" dirty="0">
                          <a:latin typeface="+mn-lt"/>
                          <a:ea typeface="Times New Roman" charset="0"/>
                          <a:cs typeface="Times New Roman" charset="0"/>
                        </a:rPr>
                        <a:t>Severe hypertension</a:t>
                      </a:r>
                      <a:endParaRPr lang="en-US" altLang="en-US" sz="1400" b="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28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alf Frame 6"/>
          <p:cNvSpPr/>
          <p:nvPr/>
        </p:nvSpPr>
        <p:spPr>
          <a:xfrm rot="5400000">
            <a:off x="5884105" y="-267790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Half Frame 6"/>
          <p:cNvSpPr/>
          <p:nvPr/>
        </p:nvSpPr>
        <p:spPr>
          <a:xfrm rot="16200000" flipH="1">
            <a:off x="267789" y="-267789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196380" y="757126"/>
            <a:ext cx="4536000" cy="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03776" y="197806"/>
            <a:ext cx="525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dirty="0" smtClean="0">
                <a:latin typeface="American Typewriter" charset="0"/>
                <a:ea typeface="American Typewriter" charset="0"/>
                <a:cs typeface="American Typewriter" charset="0"/>
              </a:rPr>
              <a:t>Oxytocin and </a:t>
            </a:r>
            <a:r>
              <a:rPr lang="en-US" altLang="en-US" sz="2400" dirty="0" err="1" smtClean="0">
                <a:latin typeface="American Typewriter" charset="0"/>
                <a:ea typeface="American Typewriter" charset="0"/>
                <a:cs typeface="American Typewriter" charset="0"/>
              </a:rPr>
              <a:t>Tocolytics</a:t>
            </a:r>
            <a:endParaRPr lang="en-US" altLang="en-US" sz="24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921A82D6-BBC2-4646-9AE5-7272B6511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252965"/>
              </p:ext>
            </p:extLst>
          </p:nvPr>
        </p:nvGraphicFramePr>
        <p:xfrm>
          <a:off x="-13776" y="1008222"/>
          <a:ext cx="6858001" cy="28174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0748">
                  <a:extLst>
                    <a:ext uri="{9D8B030D-6E8A-4147-A177-3AD203B41FA5}">
                      <a16:colId xmlns:a16="http://schemas.microsoft.com/office/drawing/2014/main" xmlns="" val="2548034649"/>
                    </a:ext>
                  </a:extLst>
                </a:gridCol>
                <a:gridCol w="1493762">
                  <a:extLst>
                    <a:ext uri="{9D8B030D-6E8A-4147-A177-3AD203B41FA5}">
                      <a16:colId xmlns:a16="http://schemas.microsoft.com/office/drawing/2014/main" xmlns="" val="2180430497"/>
                    </a:ext>
                  </a:extLst>
                </a:gridCol>
                <a:gridCol w="21702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232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4450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en-US" sz="1400" dirty="0" smtClean="0">
                          <a:latin typeface="+mn-lt"/>
                          <a:ea typeface="American Typewriter" charset="0"/>
                          <a:cs typeface="American Typewriter" charset="0"/>
                        </a:rPr>
                        <a:t>Prostaglandins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5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400" b="1" dirty="0">
                        <a:solidFill>
                          <a:srgbClr val="0432FF"/>
                        </a:solidFill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5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0196"/>
                      </a:srgbClr>
                    </a:solidFill>
                  </a:tcPr>
                </a:tc>
              </a:tr>
              <a:tr h="144509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PG</a:t>
                      </a:r>
                      <a:r>
                        <a:rPr lang="en-US" altLang="en-US" sz="1600" b="0" u="sng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</a:t>
                      </a:r>
                      <a:r>
                        <a:rPr lang="en-US" alt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</a:t>
                      </a:r>
                      <a:r>
                        <a:rPr lang="en-US" altLang="en-US" sz="1600" b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(</a:t>
                      </a:r>
                      <a:r>
                        <a:rPr lang="en-US" altLang="en-US" sz="1400" b="1" dirty="0" err="1" smtClean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Dinoprostone</a:t>
                      </a:r>
                      <a:r>
                        <a:rPr lang="en-US" altLang="en-US" sz="1400" b="1" dirty="0" smtClean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lang="en-US" sz="1400" b="0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600" b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PGF2</a:t>
                      </a:r>
                      <a:r>
                        <a:rPr lang="el-GR" alt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α</a:t>
                      </a:r>
                      <a:r>
                        <a:rPr lang="en-US" altLang="en-US" sz="1600" b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(</a:t>
                      </a:r>
                      <a:r>
                        <a:rPr lang="en-US" altLang="en-US" sz="1400" b="1" dirty="0" err="1" smtClean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Dinoprost</a:t>
                      </a:r>
                      <a:r>
                        <a:rPr lang="en-US" altLang="en-US" sz="1400" b="1" dirty="0" smtClean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lang="en-US" altLang="en-US" sz="1400" b="1" dirty="0">
                        <a:solidFill>
                          <a:srgbClr val="0432FF"/>
                        </a:solidFill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600" b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synthetic </a:t>
                      </a:r>
                      <a:r>
                        <a:rPr lang="en-US" alt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PGE1</a:t>
                      </a:r>
                      <a:r>
                        <a:rPr lang="en-US" altLang="en-US" sz="1600" b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(</a:t>
                      </a:r>
                      <a:r>
                        <a:rPr lang="en-US" altLang="en-US" sz="1400" b="1" dirty="0" smtClean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Misoprostol) </a:t>
                      </a:r>
                      <a:endParaRPr lang="en-US" sz="14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83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Uses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00000"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en-US" sz="1400" b="0" dirty="0">
                          <a:latin typeface="+mn-lt"/>
                          <a:ea typeface="Times New Roman" charset="0"/>
                          <a:cs typeface="Times New Roman" charset="0"/>
                        </a:rPr>
                        <a:t>Induction of abortion (pathological)</a:t>
                      </a:r>
                      <a:endParaRPr lang="en-US" altLang="en-US" sz="1200" b="0" dirty="0">
                        <a:solidFill>
                          <a:srgbClr val="008F00"/>
                        </a:solidFill>
                        <a:latin typeface="Al Tarikh" charset="-78"/>
                        <a:ea typeface="Al Tarikh" charset="-78"/>
                        <a:cs typeface="Al Tarikh" charset="-78"/>
                      </a:endParaRPr>
                    </a:p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00000"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en-US" sz="1400" b="0" dirty="0">
                          <a:latin typeface="+mn-lt"/>
                          <a:ea typeface="Times New Roman" charset="0"/>
                          <a:cs typeface="Times New Roman" charset="0"/>
                        </a:rPr>
                        <a:t>Induction of labor (fetal death in utero)</a:t>
                      </a:r>
                    </a:p>
                    <a:p>
                      <a:pPr marL="285750" indent="-285750" algn="l" rtl="0" eaLnBrk="1" hangingPunct="1">
                        <a:lnSpc>
                          <a:spcPct val="100000"/>
                        </a:lnSpc>
                        <a:buClr>
                          <a:schemeClr val="accent4"/>
                        </a:buClr>
                        <a:buFont typeface="Arial" charset="0"/>
                        <a:buChar char="•"/>
                      </a:pPr>
                      <a:r>
                        <a:rPr lang="en-US" altLang="en-US" sz="1400" b="0" dirty="0">
                          <a:latin typeface="+mn-lt"/>
                          <a:ea typeface="Times New Roman" charset="0"/>
                          <a:cs typeface="Times New Roman" charset="0"/>
                        </a:rPr>
                        <a:t>Postpartum hemorrhage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46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ADRs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57200" marR="0" lvl="0" indent="-4572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en-US" sz="1400" b="1" u="sng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Bronchospasm  (PGF2</a:t>
                      </a:r>
                      <a:r>
                        <a:rPr lang="el-GR" altLang="en-US" sz="1400" b="1" u="sng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α</a:t>
                      </a:r>
                      <a:r>
                        <a:rPr lang="en-US" altLang="en-US" sz="1400" b="1" u="sng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)=</a:t>
                      </a:r>
                      <a:r>
                        <a:rPr lang="en-US" altLang="en-US" sz="1400" b="1" dirty="0" err="1" smtClean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Dinoprost</a:t>
                      </a:r>
                      <a:r>
                        <a:rPr lang="en-US" altLang="en-US" sz="1400" b="1" dirty="0" smtClean="0">
                          <a:solidFill>
                            <a:srgbClr val="0432FF"/>
                          </a:solidFill>
                          <a:ea typeface="Times New Roman" charset="0"/>
                          <a:cs typeface="Times New Roman" charset="0"/>
                        </a:rPr>
                        <a:t>, C.I in asthmatic pregnant</a:t>
                      </a:r>
                      <a:endParaRPr lang="en-US" altLang="en-US" sz="1400" b="1" u="sng" dirty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457200" marR="0" lvl="0" indent="-4572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en-US" sz="1400" b="0" dirty="0">
                          <a:solidFill>
                            <a:srgbClr val="FF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Flushing</a:t>
                      </a:r>
                      <a:r>
                        <a:rPr lang="en-US" altLang="en-US" sz="1400" b="0" dirty="0"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altLang="en-US" sz="1200" b="0" dirty="0">
                          <a:solidFill>
                            <a:srgbClr val="008F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of the face and chest  </a:t>
                      </a:r>
                      <a:r>
                        <a:rPr lang="en-US" altLang="en-US" sz="1400" b="0" dirty="0">
                          <a:latin typeface="+mn-lt"/>
                          <a:ea typeface="Times New Roman" charset="0"/>
                          <a:cs typeface="Times New Roman" charset="0"/>
                        </a:rPr>
                        <a:t>(PGE2) </a:t>
                      </a:r>
                      <a:r>
                        <a:rPr lang="en-US" altLang="en-US" sz="1200" b="0" dirty="0">
                          <a:solidFill>
                            <a:srgbClr val="008F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bc it causes vasodilatation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54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C.I.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 algn="l" rtl="0" eaLnBrk="1" hangingPunct="1">
                        <a:buClr>
                          <a:schemeClr val="accent4"/>
                        </a:buClr>
                        <a:buFont typeface="Arial" charset="0"/>
                        <a:buNone/>
                      </a:pPr>
                      <a:r>
                        <a:rPr lang="en-US" altLang="en-US" sz="1400" b="0" i="0" dirty="0">
                          <a:latin typeface="+mn-lt"/>
                          <a:ea typeface="Times New Roman" charset="0"/>
                          <a:cs typeface="Times New Roman" charset="0"/>
                        </a:rPr>
                        <a:t>Mechanical obstruction of </a:t>
                      </a:r>
                      <a:r>
                        <a:rPr lang="en-US" altLang="en-US" sz="1400" b="0" i="0" dirty="0" smtClean="0">
                          <a:latin typeface="+mn-lt"/>
                          <a:ea typeface="Times New Roman" charset="0"/>
                          <a:cs typeface="Times New Roman" charset="0"/>
                        </a:rPr>
                        <a:t>delivery,</a:t>
                      </a:r>
                      <a:r>
                        <a:rPr lang="en-US" altLang="en-US" sz="1400" b="0" i="0" baseline="0" dirty="0" smtClean="0"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altLang="en-US" sz="1400" b="0" i="0" dirty="0" smtClean="0">
                          <a:latin typeface="+mn-lt"/>
                          <a:ea typeface="Times New Roman" charset="0"/>
                          <a:cs typeface="Times New Roman" charset="0"/>
                        </a:rPr>
                        <a:t>Fetal </a:t>
                      </a:r>
                      <a:r>
                        <a:rPr lang="en-US" altLang="en-US" sz="1400" b="0" i="0" dirty="0">
                          <a:latin typeface="+mn-lt"/>
                          <a:ea typeface="Times New Roman" charset="0"/>
                          <a:cs typeface="Times New Roman" charset="0"/>
                        </a:rPr>
                        <a:t>distress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25000"/>
                        <a:buFont typeface="Arial" charset="0"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SzPct val="125000"/>
                        <a:buFont typeface="Arial" charset="0"/>
                        <a:buChar char="•"/>
                        <a:tabLst/>
                        <a:defRPr/>
                      </a:pPr>
                      <a:endParaRPr lang="en-US" sz="1400" b="0" kern="1200" dirty="0">
                        <a:solidFill>
                          <a:srgbClr val="008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517245"/>
                  </a:ext>
                </a:extLst>
              </a:tr>
              <a:tr h="582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Preca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 algn="l" rtl="0" eaLnBrk="1" hangingPunct="1">
                        <a:buClr>
                          <a:schemeClr val="accent4"/>
                        </a:buClr>
                        <a:buFont typeface="Arial" charset="0"/>
                        <a:buNone/>
                      </a:pPr>
                      <a:r>
                        <a:rPr lang="en-US" altLang="en-US" sz="1400" b="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Asthma,</a:t>
                      </a:r>
                      <a:r>
                        <a:rPr lang="en-US" altLang="en-US" sz="1400" b="0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alt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Multiple pregnancy,</a:t>
                      </a:r>
                      <a:r>
                        <a:rPr lang="en-US" alt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alt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Glaucoma </a:t>
                      </a:r>
                      <a:r>
                        <a:rPr lang="en-US" altLang="en-US" sz="1200" b="0" dirty="0" smtClean="0">
                          <a:solidFill>
                            <a:srgbClr val="008F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</a:t>
                      </a:r>
                      <a:r>
                        <a:rPr lang="en-US" altLang="en-US" sz="1200" b="0" baseline="0" dirty="0" smtClean="0">
                          <a:solidFill>
                            <a:srgbClr val="008F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alt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Uterine </a:t>
                      </a:r>
                      <a:r>
                        <a:rPr lang="en-US" altLang="en-US" sz="1400" b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rupture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922570"/>
              </p:ext>
            </p:extLst>
          </p:nvPr>
        </p:nvGraphicFramePr>
        <p:xfrm>
          <a:off x="-27551" y="6020213"/>
          <a:ext cx="6871776" cy="2678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89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64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64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642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1039">
                <a:tc gridSpan="4">
                  <a:txBody>
                    <a:bodyPr/>
                    <a:lstStyle/>
                    <a:p>
                      <a:pPr marL="0" marR="0" lvl="1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0" u="none" dirty="0" smtClean="0">
                          <a:solidFill>
                            <a:schemeClr val="tx1"/>
                          </a:solidFill>
                          <a:latin typeface="+mn-lt"/>
                          <a:ea typeface="American Typewriter" charset="0"/>
                          <a:cs typeface="American Typewriter" charset="0"/>
                        </a:rPr>
                        <a:t>Uterine Relaxants (</a:t>
                      </a:r>
                      <a:r>
                        <a:rPr lang="en-US" altLang="en-US" sz="1050" b="1" u="sng" kern="1200" dirty="0" err="1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tocolytic</a:t>
                      </a:r>
                      <a:r>
                        <a:rPr lang="en-US" altLang="en-US" sz="1200" b="0" u="none" dirty="0" smtClean="0">
                          <a:solidFill>
                            <a:schemeClr val="tx1"/>
                          </a:solidFill>
                          <a:latin typeface="+mn-lt"/>
                          <a:ea typeface="American Typewriter" charset="0"/>
                          <a:cs typeface="American Typewriter" charset="0"/>
                        </a:rPr>
                        <a:t>)</a:t>
                      </a:r>
                      <a:r>
                        <a:rPr lang="en-US" altLang="en-US" sz="1200" b="0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altLang="en-US" sz="1200" b="0" u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en-US" sz="1200" b="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Use</a:t>
                      </a:r>
                      <a:r>
                        <a:rPr lang="en-US" altLang="en-US" sz="1200" b="0" u="none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to </a:t>
                      </a:r>
                      <a:r>
                        <a:rPr lang="en-US" alt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Relax</a:t>
                      </a:r>
                      <a:r>
                        <a:rPr lang="en-US" altLang="en-US" sz="1200" b="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the </a:t>
                      </a:r>
                      <a:r>
                        <a:rPr lang="en-US" alt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uterus</a:t>
                      </a:r>
                      <a:r>
                        <a:rPr lang="en-US" altLang="en-US" sz="1200" b="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and </a:t>
                      </a:r>
                      <a:r>
                        <a:rPr lang="en-US" alt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arrest threatened abortion or delay premature labor.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8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008F00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DF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42093">
                        <a:alpha val="20000"/>
                      </a:srgbClr>
                    </a:solidFill>
                  </a:tcPr>
                </a:tc>
              </a:tr>
              <a:tr h="1005570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n-US" sz="1400" b="1" dirty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β</a:t>
                      </a:r>
                      <a:r>
                        <a:rPr lang="en-US" altLang="en-US" sz="1400" b="1" baseline="-25000" dirty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2</a:t>
                      </a:r>
                      <a:r>
                        <a:rPr lang="en-US" altLang="en-US" sz="1400" b="1" dirty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-Adrenoceptor agonists: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Ritodrine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>
                          <a:solidFill>
                            <a:srgbClr val="008F00"/>
                          </a:solidFill>
                          <a:ea typeface="Times New Roman" charset="0"/>
                          <a:cs typeface="Times New Roman" charset="0"/>
                        </a:rPr>
                        <a:t>(1</a:t>
                      </a:r>
                      <a:r>
                        <a:rPr lang="en-US" altLang="en-US" sz="1400" baseline="30000" dirty="0">
                          <a:solidFill>
                            <a:srgbClr val="008F00"/>
                          </a:solidFill>
                          <a:ea typeface="Times New Roman" charset="0"/>
                          <a:cs typeface="Times New Roman" charset="0"/>
                        </a:rPr>
                        <a:t>st</a:t>
                      </a:r>
                      <a:r>
                        <a:rPr lang="en-US" altLang="en-US" sz="1400" dirty="0">
                          <a:solidFill>
                            <a:srgbClr val="008F00"/>
                          </a:solidFill>
                          <a:ea typeface="Times New Roman" charset="0"/>
                          <a:cs typeface="Times New Roman" charset="0"/>
                        </a:rPr>
                        <a:t> choice)</a:t>
                      </a:r>
                      <a:endParaRPr lang="en-US" sz="1400" dirty="0">
                        <a:solidFill>
                          <a:srgbClr val="008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8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Calcium Channel Blockers:</a:t>
                      </a:r>
                    </a:p>
                    <a:p>
                      <a:pPr algn="ctr"/>
                      <a:r>
                        <a:rPr lang="en-US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Nifedipine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>
                          <a:solidFill>
                            <a:srgbClr val="008F00"/>
                          </a:solidFill>
                          <a:ea typeface="Times New Roman" charset="0"/>
                          <a:cs typeface="Times New Roman" charset="0"/>
                        </a:rPr>
                        <a:t>(2</a:t>
                      </a:r>
                      <a:r>
                        <a:rPr lang="en-US" altLang="en-US" sz="1400" baseline="30000" dirty="0">
                          <a:solidFill>
                            <a:srgbClr val="008F00"/>
                          </a:solidFill>
                          <a:ea typeface="Times New Roman" charset="0"/>
                          <a:cs typeface="Times New Roman" charset="0"/>
                        </a:rPr>
                        <a:t>nd</a:t>
                      </a:r>
                      <a:r>
                        <a:rPr lang="en-US" altLang="en-US" sz="1400" dirty="0">
                          <a:solidFill>
                            <a:srgbClr val="008F00"/>
                          </a:solidFill>
                          <a:ea typeface="Times New Roman" charset="0"/>
                          <a:cs typeface="Times New Roman" charset="0"/>
                        </a:rPr>
                        <a:t> choice)</a:t>
                      </a:r>
                      <a:endParaRPr lang="en-US" sz="1400" dirty="0">
                        <a:solidFill>
                          <a:srgbClr val="008F00"/>
                        </a:solidFill>
                      </a:endParaRPr>
                    </a:p>
                  </a:txBody>
                  <a:tcPr anchor="ctr">
                    <a:solidFill>
                      <a:srgbClr val="FD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Compete with oxytocin </a:t>
                      </a:r>
                      <a:r>
                        <a:rPr lang="en-US" altLang="en-US" sz="14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receptors:</a:t>
                      </a:r>
                      <a:r>
                        <a:rPr lang="en-US" altLang="en-US" sz="1400" b="1" u="sng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Atosiban</a:t>
                      </a:r>
                      <a:endParaRPr lang="en-US" sz="1400" b="1" u="sng" kern="1200" dirty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209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2206490"/>
                  </a:ext>
                </a:extLst>
              </a:tr>
              <a:tr h="7785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M.O.A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>
                            <a:lumMod val="40000"/>
                            <a:lumOff val="60000"/>
                          </a:schemeClr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2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Selective </a:t>
                      </a:r>
                      <a:r>
                        <a:rPr lang="el-GR" altLang="en-US" sz="12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β</a:t>
                      </a:r>
                      <a:r>
                        <a:rPr lang="en-US" altLang="en-US" sz="12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 receptor agonist </a:t>
                      </a:r>
                      <a:r>
                        <a:rPr lang="en-US" altLang="en-US" sz="1400" b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used specifically as a uterine relaxant</a:t>
                      </a:r>
                      <a:r>
                        <a:rPr lang="en-US" alt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</a:t>
                      </a:r>
                      <a:endParaRPr lang="el-GR" altLang="en-US" sz="1400" b="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99CC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en-US" sz="1400" b="0" dirty="0">
                          <a:latin typeface="+mn-lt"/>
                          <a:ea typeface="Times New Roman" charset="0"/>
                          <a:cs typeface="Times New Roman" charset="0"/>
                        </a:rPr>
                        <a:t>Markedly inhibits </a:t>
                      </a:r>
                      <a:r>
                        <a:rPr lang="en-US" altLang="en-US" sz="1400" b="0" dirty="0" smtClean="0">
                          <a:latin typeface="+mn-lt"/>
                          <a:ea typeface="Times New Roman" charset="0"/>
                          <a:cs typeface="Times New Roman" charset="0"/>
                        </a:rPr>
                        <a:t>the oxytocin-induced </a:t>
                      </a:r>
                      <a:r>
                        <a:rPr lang="en-US" altLang="en-US" sz="1400" b="0" dirty="0">
                          <a:latin typeface="+mn-lt"/>
                          <a:ea typeface="Times New Roman" charset="0"/>
                          <a:cs typeface="Times New Roman" charset="0"/>
                        </a:rPr>
                        <a:t>contractions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DD36DC"/>
                        </a:buClr>
                        <a:buFont typeface="Arial" charset="0"/>
                        <a:buNone/>
                      </a:pPr>
                      <a:r>
                        <a:rPr lang="en-US" altLang="en-US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Compete with oxytocin at its receptors on the  uterus.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99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 eaLnBrk="1" hangingPunct="1">
                        <a:lnSpc>
                          <a:spcPct val="90000"/>
                        </a:lnSpc>
                        <a:buClr>
                          <a:schemeClr val="accent2">
                            <a:lumMod val="40000"/>
                            <a:lumOff val="60000"/>
                          </a:schemeClr>
                        </a:buClr>
                        <a:buFont typeface="Arial" charset="0"/>
                        <a:buChar char="•"/>
                        <a:defRPr/>
                      </a:pPr>
                      <a:r>
                        <a:rPr lang="en-US" altLang="en-US" sz="14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Hyperglycemia</a:t>
                      </a:r>
                    </a:p>
                    <a:p>
                      <a:pPr marL="285750" indent="-285750" algn="l" rtl="0" eaLnBrk="1" hangingPunct="1">
                        <a:lnSpc>
                          <a:spcPct val="150000"/>
                        </a:lnSpc>
                        <a:buClr>
                          <a:schemeClr val="accent2">
                            <a:lumMod val="40000"/>
                            <a:lumOff val="60000"/>
                          </a:schemeClr>
                        </a:buClr>
                        <a:buFont typeface="Arial" charset="0"/>
                        <a:buChar char="•"/>
                        <a:defRPr/>
                      </a:pPr>
                      <a:r>
                        <a:rPr lang="en-US" altLang="en-US" sz="14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Hypokalemia</a:t>
                      </a:r>
                      <a:endParaRPr lang="en-US" altLang="en-US" sz="14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99CC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en-US" sz="1200" b="1" u="sng" kern="1200" dirty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Ankle edema</a:t>
                      </a:r>
                    </a:p>
                    <a:p>
                      <a:pPr marL="285750" indent="-285750" algn="l" rtl="0" eaLnBrk="1" hangingPunct="1">
                        <a:lnSpc>
                          <a:spcPct val="100000"/>
                        </a:lnSpc>
                        <a:buClr>
                          <a:srgbClr val="FF99CC"/>
                        </a:buClr>
                        <a:buFont typeface="Arial" charset="0"/>
                        <a:buChar char="•"/>
                      </a:pPr>
                      <a:r>
                        <a:rPr lang="en-US" altLang="en-US" sz="1400" b="0" dirty="0">
                          <a:solidFill>
                            <a:srgbClr val="FF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Flushing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008F00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771A73E5-9D88-6F44-908B-B8F22F2EC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931586"/>
              </p:ext>
            </p:extLst>
          </p:nvPr>
        </p:nvGraphicFramePr>
        <p:xfrm>
          <a:off x="-13777" y="3825653"/>
          <a:ext cx="6871777" cy="2026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7028">
                  <a:extLst>
                    <a:ext uri="{9D8B030D-6E8A-4147-A177-3AD203B41FA5}">
                      <a16:colId xmlns:a16="http://schemas.microsoft.com/office/drawing/2014/main" xmlns="" val="350216773"/>
                    </a:ext>
                  </a:extLst>
                </a:gridCol>
                <a:gridCol w="1659608"/>
                <a:gridCol w="2031182"/>
                <a:gridCol w="2163959"/>
              </a:tblGrid>
              <a:tr h="235280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Difference b/w Oxytocin , Ergometrine , and Prostaglandins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2364415"/>
                  </a:ext>
                </a:extLst>
              </a:tr>
              <a:tr h="21713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Character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alt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Oxytocin </a:t>
                      </a:r>
                      <a:endParaRPr lang="en-US" alt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Ergometrine </a:t>
                      </a:r>
                      <a:endParaRPr lang="en-US" alt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Prostaglandins</a:t>
                      </a:r>
                      <a:endParaRPr lang="en-US" alt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2387740"/>
                  </a:ext>
                </a:extLst>
              </a:tr>
              <a:tr h="4704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Contractions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Only at term and it resembles normal physiological contractions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Tetanic contraction ; doesn't resemble normal physiological contractions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Contraction through out pregnancy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97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Cervix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Does not soften the cervix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ar-SA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soften the cervix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4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Uses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Induce and augment labor </a:t>
                      </a: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and postpartum hemorrhage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Only in postpartum hemorrhage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Induce abortion in 2nd trimester </a:t>
                      </a: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of pregnancy and used for induction of labor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859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227910" y="803620"/>
            <a:ext cx="4500000" cy="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03776" y="244300"/>
            <a:ext cx="525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merican Typewriter" charset="0"/>
                <a:ea typeface="American Typewriter" charset="0"/>
                <a:cs typeface="American Typewriter" charset="0"/>
              </a:rPr>
              <a:t>Hormonal Replacement Therapy</a:t>
            </a:r>
            <a:endParaRPr lang="en-US" sz="24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4" name="Half Frame 6"/>
          <p:cNvSpPr/>
          <p:nvPr/>
        </p:nvSpPr>
        <p:spPr>
          <a:xfrm rot="5400000">
            <a:off x="5884105" y="-267790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6"/>
          <p:cNvSpPr/>
          <p:nvPr/>
        </p:nvSpPr>
        <p:spPr>
          <a:xfrm rot="16200000" flipH="1">
            <a:off x="267789" y="-267789"/>
            <a:ext cx="692331" cy="1227909"/>
          </a:xfrm>
          <a:custGeom>
            <a:avLst/>
            <a:gdLst>
              <a:gd name="connsiteX0" fmla="*/ 0 w 692331"/>
              <a:gd name="connsiteY0" fmla="*/ 0 h 1515292"/>
              <a:gd name="connsiteX1" fmla="*/ 692331 w 692331"/>
              <a:gd name="connsiteY1" fmla="*/ 0 h 1515292"/>
              <a:gd name="connsiteX2" fmla="*/ 627896 w 692331"/>
              <a:gd name="connsiteY2" fmla="*/ 141028 h 1515292"/>
              <a:gd name="connsiteX3" fmla="*/ 179494 w 692331"/>
              <a:gd name="connsiteY3" fmla="*/ 141028 h 1515292"/>
              <a:gd name="connsiteX4" fmla="*/ 179494 w 692331"/>
              <a:gd name="connsiteY4" fmla="*/ 1122437 h 1515292"/>
              <a:gd name="connsiteX5" fmla="*/ 0 w 692331"/>
              <a:gd name="connsiteY5" fmla="*/ 1515292 h 1515292"/>
              <a:gd name="connsiteX6" fmla="*/ 0 w 692331"/>
              <a:gd name="connsiteY6" fmla="*/ 0 h 1515292"/>
              <a:gd name="connsiteX0" fmla="*/ 0 w 692331"/>
              <a:gd name="connsiteY0" fmla="*/ 0 h 1227909"/>
              <a:gd name="connsiteX1" fmla="*/ 692331 w 692331"/>
              <a:gd name="connsiteY1" fmla="*/ 0 h 1227909"/>
              <a:gd name="connsiteX2" fmla="*/ 627896 w 692331"/>
              <a:gd name="connsiteY2" fmla="*/ 141028 h 1227909"/>
              <a:gd name="connsiteX3" fmla="*/ 179494 w 692331"/>
              <a:gd name="connsiteY3" fmla="*/ 141028 h 1227909"/>
              <a:gd name="connsiteX4" fmla="*/ 179494 w 692331"/>
              <a:gd name="connsiteY4" fmla="*/ 1122437 h 1227909"/>
              <a:gd name="connsiteX5" fmla="*/ 0 w 692331"/>
              <a:gd name="connsiteY5" fmla="*/ 1227909 h 1227909"/>
              <a:gd name="connsiteX6" fmla="*/ 0 w 692331"/>
              <a:gd name="connsiteY6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31" h="1227909">
                <a:moveTo>
                  <a:pt x="0" y="0"/>
                </a:moveTo>
                <a:lnTo>
                  <a:pt x="692331" y="0"/>
                </a:lnTo>
                <a:lnTo>
                  <a:pt x="627896" y="141028"/>
                </a:lnTo>
                <a:lnTo>
                  <a:pt x="179494" y="141028"/>
                </a:lnTo>
                <a:lnTo>
                  <a:pt x="179494" y="1122437"/>
                </a:lnTo>
                <a:lnTo>
                  <a:pt x="0" y="1227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088544"/>
              </p:ext>
            </p:extLst>
          </p:nvPr>
        </p:nvGraphicFramePr>
        <p:xfrm>
          <a:off x="-1" y="1029623"/>
          <a:ext cx="6844225" cy="88831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1804"/>
                <a:gridCol w="417153"/>
                <a:gridCol w="822388"/>
                <a:gridCol w="822388"/>
                <a:gridCol w="476746"/>
                <a:gridCol w="1194250"/>
                <a:gridCol w="121835"/>
                <a:gridCol w="1246692"/>
                <a:gridCol w="121835"/>
                <a:gridCol w="1299134"/>
              </a:tblGrid>
              <a:tr h="38985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Drug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M.O.A</a:t>
                      </a:r>
                      <a:endParaRPr lang="en-US" sz="11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Uses </a:t>
                      </a:r>
                      <a:endParaRPr lang="en-US" sz="11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ADRs</a:t>
                      </a:r>
                      <a:endParaRPr lang="en-US" sz="11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C.I</a:t>
                      </a:r>
                      <a:endParaRPr lang="en-US" sz="11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60734"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Hormonal </a:t>
                      </a:r>
                      <a:endParaRPr lang="en-US" sz="1100" b="1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Estrogen</a:t>
                      </a:r>
                      <a:endParaRPr lang="en-US" sz="1100" dirty="0"/>
                    </a:p>
                  </a:txBody>
                  <a:tcPr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binds with its receptors </a:t>
                      </a:r>
                      <a:r>
                        <a:rPr lang="en-US" sz="1100" b="1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ER α </a:t>
                      </a:r>
                      <a:r>
                        <a:rPr lang="en-US" sz="1100" b="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&amp; </a:t>
                      </a:r>
                      <a:r>
                        <a:rPr lang="en-US" sz="1100" b="1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ER β</a:t>
                      </a:r>
                      <a:endParaRPr lang="en-US" sz="1100" b="0" i="0" u="non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2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ER α </a:t>
                      </a:r>
                      <a:r>
                        <a:rPr lang="en-US" sz="1100" b="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:</a:t>
                      </a:r>
                      <a:r>
                        <a:rPr lang="en-US" sz="1100" b="0" i="0" dirty="0" smtClean="0">
                          <a:solidFill>
                            <a:schemeClr val="tx1"/>
                          </a:solidFill>
                          <a:latin typeface="+mn-lt"/>
                          <a:sym typeface="Wingdings 3"/>
                        </a:rPr>
                        <a:t> mediates female hormonal functions (located in Endometrium, breast, ovaries, hypothalamus,…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2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ER β: </a:t>
                      </a:r>
                      <a:r>
                        <a:rPr lang="en-US" sz="1100" b="0" i="0" dirty="0" smtClean="0">
                          <a:solidFill>
                            <a:schemeClr val="tx1"/>
                          </a:solidFill>
                          <a:latin typeface="+mn-lt"/>
                          <a:sym typeface="Wingdings 3"/>
                        </a:rPr>
                        <a:t>mediates other hormonal functions.</a:t>
                      </a:r>
                      <a:r>
                        <a:rPr lang="en-US" sz="1100" b="0" i="0" baseline="0" dirty="0" smtClean="0">
                          <a:solidFill>
                            <a:schemeClr val="tx1"/>
                          </a:solidFill>
                          <a:latin typeface="+mn-lt"/>
                          <a:sym typeface="Wingdings 3"/>
                        </a:rPr>
                        <a:t> (located in </a:t>
                      </a:r>
                      <a:r>
                        <a:rPr lang="en-US" altLang="ko-KR" sz="1100" b="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brain, bone, heart, lungs, kidney, bladder, intestinal mucosa, endothelial cells,….)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-171450" algn="l" defTabSz="914400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menopause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indent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6FFFF"/>
                            </a:solidFill>
                          </a:uFill>
                          <a:latin typeface="+mn-lt"/>
                        </a:rPr>
                        <a:t>-Improves 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vaginal dryness  </a:t>
                      </a:r>
                    </a:p>
                    <a:p>
                      <a:pPr marL="0" indent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6FFFF"/>
                            </a:solidFill>
                          </a:uFill>
                          <a:latin typeface="+mn-lt"/>
                        </a:rPr>
                        <a:t>- Protects CVS</a:t>
                      </a:r>
                      <a:r>
                        <a:rPr lang="en-US" sz="1100" b="0" u="none" baseline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6FFFF"/>
                            </a:solidFill>
                          </a:uFill>
                          <a:latin typeface="+mn-lt"/>
                        </a:rPr>
                        <a:t> </a:t>
                      </a:r>
                    </a:p>
                    <a:p>
                      <a:pPr marL="0" indent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- </a:t>
                      </a:r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6FFFF"/>
                            </a:solidFill>
                          </a:uFill>
                          <a:latin typeface="+mn-lt"/>
                        </a:rPr>
                        <a:t>Controls 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sleep disturbance &amp; mood swings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6FFFF"/>
                            </a:solidFill>
                          </a:uFill>
                          <a:latin typeface="+mn-lt"/>
                        </a:rPr>
                        <a:t>- Improves urethral , urinary symptoms, 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hot flushes </a:t>
                      </a:r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6FFFF"/>
                            </a:solidFill>
                          </a:uFill>
                          <a:latin typeface="+mn-lt"/>
                        </a:rPr>
                        <a:t>,  night sweats,</a:t>
                      </a:r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6FFFF"/>
                            </a:solidFill>
                          </a:uFill>
                          <a:latin typeface="+mn-lt"/>
                          <a:cs typeface="Times New Roman" charset="0"/>
                        </a:rPr>
                        <a:t> insulin resistance &amp; glycemic control </a:t>
                      </a:r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  <a:latin typeface="+mn-lt"/>
                          <a:cs typeface="Times New Roman" charset="0"/>
                        </a:rPr>
                        <a:t>in diabetics </a:t>
                      </a:r>
                      <a:endParaRPr lang="en-US" sz="1100" b="0" u="non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  <a:latin typeface="+mn-lt"/>
                          <a:cs typeface="Times New Roman" charset="0"/>
                        </a:rPr>
                        <a:t>- </a:t>
                      </a:r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6FFFF"/>
                            </a:solidFill>
                          </a:uFill>
                          <a:latin typeface="+mn-lt"/>
                        </a:rPr>
                        <a:t>Improves cognitive function </a:t>
                      </a:r>
                      <a:endParaRPr lang="en-US" sz="1100" b="0" u="non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FontTx/>
                        <a:buNone/>
                      </a:pPr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- </a:t>
                      </a:r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6FFFF"/>
                            </a:solidFill>
                          </a:uFill>
                          <a:latin typeface="+mn-lt"/>
                        </a:rPr>
                        <a:t>Delays parkinsonism </a:t>
                      </a:r>
                      <a:endParaRPr lang="en-US" sz="1100" b="0" u="non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-171450" algn="l" defTabSz="914400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Contraception</a:t>
                      </a:r>
                    </a:p>
                    <a:p>
                      <a:pPr marL="0" indent="-171450" algn="l" defTabSz="914400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Primary ovarian failure</a:t>
                      </a:r>
                    </a:p>
                    <a:p>
                      <a:pPr marL="0" indent="-171450" algn="l" defTabSz="914400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Amenorrhea &amp; Hirsutism 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Clr>
                          <a:schemeClr val="accent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Irregular vaginal bleeding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Clr>
                          <a:schemeClr val="accent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Breast tenderness 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Clr>
                          <a:schemeClr val="accent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Nausea.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Vaginal discharge. 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Clr>
                          <a:schemeClr val="accent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Fluid retention, Weight gain. 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Clr>
                          <a:schemeClr val="accent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Spotting or darkening of skin (on face) 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marR="0" indent="-1714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2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Undiagnosed vaginal bleeding 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2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Severe liver disease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2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Thromboembolic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manifestations 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2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Cancer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in: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endometrial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breast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,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ovarian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6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interactions</a:t>
                      </a:r>
                      <a:endParaRPr lang="en-US" sz="1050" b="1" u="sng" kern="1200" dirty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With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: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contraception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indent="-17145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  <a:sym typeface="Wingdings 3"/>
                        </a:rPr>
                        <a:t>SERM ↑side effects for both drugs</a:t>
                      </a:r>
                      <a:endParaRPr lang="en-US" sz="1050" b="1" u="sng" kern="1200" dirty="0" smtClean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Wingdings 3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sng" kern="1200" noProof="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  <a:sym typeface="Wingdings 3"/>
                        </a:rPr>
                        <a:t>Aromatase inhibitors:  ↓ efficacy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sng" kern="1200" noProof="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  <a:sym typeface="Wingdings 3"/>
                        </a:rPr>
                        <a:t>Corticosteroids: ↑ side effects</a:t>
                      </a:r>
                      <a:endParaRPr lang="en-US" sz="1050" b="1" u="sng" kern="1200" noProof="0" dirty="0" smtClean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</a:tcPr>
                </a:tc>
              </a:tr>
              <a:tr h="386073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solidFill>
                            <a:srgbClr val="0432FF"/>
                          </a:solidFill>
                          <a:latin typeface="+mn-lt"/>
                        </a:rPr>
                        <a:t>Progestins</a:t>
                      </a:r>
                      <a:endParaRPr lang="en-US" sz="1100" dirty="0"/>
                    </a:p>
                  </a:txBody>
                  <a:tcPr vert="vert27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err="1" smtClean="0">
                          <a:solidFill>
                            <a:srgbClr val="455AF2"/>
                          </a:solidFill>
                          <a:latin typeface="+mn-lt"/>
                        </a:rPr>
                        <a:t>Progestins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are synthetic progestogens that have effects similar to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progesterone but are not degraded by GIT 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lnSpc>
                          <a:spcPts val="1400"/>
                        </a:lnSpc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menopause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indent="0" algn="l">
                        <a:lnSpc>
                          <a:spcPts val="1400"/>
                        </a:lnSpc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-Protects against 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estrogen induced 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endometrial cancer </a:t>
                      </a:r>
                    </a:p>
                    <a:p>
                      <a:pPr marL="0" indent="0" algn="l">
                        <a:lnSpc>
                          <a:spcPts val="1400"/>
                        </a:lnSpc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-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  <a:sym typeface="Wingdings 3"/>
                        </a:rPr>
                        <a:t>protects against breast cancer development</a:t>
                      </a:r>
                    </a:p>
                    <a:p>
                      <a:pPr marL="0" indent="0" algn="l">
                        <a:lnSpc>
                          <a:spcPts val="1400"/>
                        </a:lnSpc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100" b="0" u="none" spc="-30" dirty="0" smtClean="0">
                          <a:solidFill>
                            <a:schemeClr val="tx1"/>
                          </a:solidFill>
                          <a:latin typeface="+mn-lt"/>
                          <a:sym typeface="Wingdings 3"/>
                        </a:rPr>
                        <a:t>-</a:t>
                      </a:r>
                      <a:r>
                        <a:rPr lang="en-US" sz="1100" b="0" u="none" spc="-5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6FFFF"/>
                            </a:solidFill>
                          </a:uFill>
                          <a:latin typeface="+mn-lt"/>
                          <a:sym typeface="Wingdings 3"/>
                        </a:rPr>
                        <a:t>Confers neuroprotection </a:t>
                      </a:r>
                    </a:p>
                    <a:p>
                      <a:pPr marL="0" indent="0" algn="l">
                        <a:lnSpc>
                          <a:spcPts val="1400"/>
                        </a:lnSpc>
                        <a:buClr>
                          <a:schemeClr val="accent2"/>
                        </a:buClr>
                        <a:buFontTx/>
                        <a:buNone/>
                      </a:pPr>
                      <a:r>
                        <a:rPr lang="en-US" sz="1100" b="0" u="none" spc="-5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6FFFF"/>
                            </a:solidFill>
                          </a:uFill>
                          <a:latin typeface="+mn-lt"/>
                          <a:sym typeface="Wingdings 3"/>
                        </a:rPr>
                        <a:t>-Controls insomnia &amp; depression</a:t>
                      </a:r>
                      <a:r>
                        <a:rPr lang="en-US" sz="1100" b="0" u="none" spc="-50" baseline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6FFFF"/>
                            </a:solidFill>
                          </a:uFill>
                          <a:latin typeface="+mn-lt"/>
                          <a:sym typeface="Wingdings 3"/>
                        </a:rPr>
                        <a:t> </a:t>
                      </a:r>
                    </a:p>
                    <a:p>
                      <a:pPr marL="0" indent="0" algn="l">
                        <a:lnSpc>
                          <a:spcPts val="1400"/>
                        </a:lnSpc>
                        <a:buClr>
                          <a:schemeClr val="accent2"/>
                        </a:buClr>
                        <a:buFontTx/>
                        <a:buNone/>
                      </a:pPr>
                      <a:r>
                        <a:rPr lang="en-US" sz="1100" b="0" u="none" spc="-50" baseline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6FFFF"/>
                            </a:solidFill>
                          </a:uFill>
                          <a:latin typeface="+mn-lt"/>
                          <a:sym typeface="Wingdings 3"/>
                        </a:rPr>
                        <a:t>-</a:t>
                      </a:r>
                      <a:r>
                        <a:rPr lang="en-US" sz="1100" b="0" u="none" spc="-5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66FFFF"/>
                            </a:solidFill>
                          </a:uFill>
                          <a:latin typeface="+mn-lt"/>
                          <a:sym typeface="Wingdings 3"/>
                        </a:rPr>
                        <a:t>Counteract  osteoporosis</a:t>
                      </a:r>
                      <a:r>
                        <a:rPr lang="en-US" sz="1100" b="0" u="none" spc="-50" baseline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sym typeface="Wingdings 3"/>
                        </a:rPr>
                        <a:t> 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ts val="1400"/>
                        </a:lnSpc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3"/>
                        </a:rPr>
                        <a:t>Contraception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3"/>
                        </a:rPr>
                        <a:t>(Estradiol + </a:t>
                      </a:r>
                      <a:r>
                        <a:rPr lang="en-US" sz="1100" b="0" kern="1200" dirty="0" err="1" smtClean="0">
                          <a:solidFill>
                            <a:srgbClr val="455AF2"/>
                          </a:solidFill>
                          <a:latin typeface="+mn-lt"/>
                          <a:ea typeface="+mn-ea"/>
                          <a:cs typeface="+mn-cs"/>
                          <a:sym typeface="Wingdings 3"/>
                        </a:rPr>
                        <a:t>Progestins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3"/>
                        </a:rPr>
                        <a:t>) 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ts val="1400"/>
                        </a:lnSpc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3"/>
                        </a:rPr>
                        <a:t>Dysmenorrhea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3"/>
                        </a:rPr>
                        <a:t> 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ts val="1400"/>
                        </a:lnSpc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  <a:sym typeface="Wingdings 3"/>
                        </a:rPr>
                        <a:t>Menopausal symptoms (Estradiol + </a:t>
                      </a:r>
                      <a:r>
                        <a:rPr lang="en-US" sz="1050" b="1" u="sng" kern="1200" dirty="0" err="1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  <a:sym typeface="Wingdings 3"/>
                        </a:rPr>
                        <a:t>Progestins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  <a:sym typeface="Wingdings 3"/>
                        </a:rPr>
                        <a:t>  given together) Lady with uterus (estrogen + </a:t>
                      </a:r>
                      <a:r>
                        <a:rPr lang="en-US" sz="1050" b="1" u="sng" kern="1200" dirty="0" err="1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Progestins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), lady without uterus (estrogen)</a:t>
                      </a:r>
                      <a:endParaRPr lang="en-US" sz="1050" b="1" u="sng" kern="1200" dirty="0" smtClean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  <a:sym typeface="Wingdings 3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lnSpc>
                          <a:spcPct val="150000"/>
                        </a:lnSpc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Mood changes e.g. anxiety, irritability.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50000"/>
                        </a:lnSpc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Headache, dizziness, drowsiness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50000"/>
                        </a:lnSpc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Nausea, vomiting, abdominal pain or bloating (distention). 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50000"/>
                        </a:lnSpc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Hirsutism, masculinization (Not with new preparations) 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we add </a:t>
                      </a:r>
                      <a:r>
                        <a:rPr lang="en-US" sz="1050" b="1" u="sng" kern="1200" dirty="0" err="1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progestins</a:t>
                      </a:r>
                      <a:r>
                        <a:rPr lang="en-US" sz="105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with estrogen but not if there is </a:t>
                      </a:r>
                      <a:r>
                        <a:rPr lang="en-US" sz="1050" b="1" u="sng" kern="1200" dirty="0" err="1" smtClean="0">
                          <a:solidFill>
                            <a:srgbClr val="C0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hystrectomy</a:t>
                      </a:r>
                      <a:endParaRPr lang="en-US" sz="1050" b="1" u="sng" kern="1200" dirty="0" smtClean="0">
                        <a:solidFill>
                          <a:srgbClr val="C00000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847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2209</TotalTime>
  <Words>3088</Words>
  <Application>Microsoft Macintosh PowerPoint</Application>
  <PresentationFormat>مخصص</PresentationFormat>
  <Paragraphs>633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31" baseType="lpstr">
      <vt:lpstr>.LucidaGrandeUI</vt:lpstr>
      <vt:lpstr>Al Tarikh</vt:lpstr>
      <vt:lpstr>American Typewriter</vt:lpstr>
      <vt:lpstr>Arial Narrow</vt:lpstr>
      <vt:lpstr>Bernard MT Condensed</vt:lpstr>
      <vt:lpstr>Calibri</vt:lpstr>
      <vt:lpstr>Calibri Light</vt:lpstr>
      <vt:lpstr>Courier New</vt:lpstr>
      <vt:lpstr>Goudy Old Style</vt:lpstr>
      <vt:lpstr>Kartika</vt:lpstr>
      <vt:lpstr>Times New Roman</vt:lpstr>
      <vt:lpstr>Trebuchet MS</vt:lpstr>
      <vt:lpstr>Wingdings</vt:lpstr>
      <vt:lpstr>Wingdings 3</vt:lpstr>
      <vt:lpstr>맑은 고딕</vt:lpstr>
      <vt:lpstr>Arial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اللؤلؤ الصليهم</dc:creator>
  <cp:lastModifiedBy>روان القحطاني</cp:lastModifiedBy>
  <cp:revision>165</cp:revision>
  <cp:lastPrinted>2018-04-04T17:02:06Z</cp:lastPrinted>
  <dcterms:created xsi:type="dcterms:W3CDTF">2018-03-08T13:29:29Z</dcterms:created>
  <dcterms:modified xsi:type="dcterms:W3CDTF">2018-05-04T22:23:27Z</dcterms:modified>
</cp:coreProperties>
</file>