
<file path=[Content_Types].xml><?xml version="1.0" encoding="utf-8"?>
<Types xmlns="http://schemas.openxmlformats.org/package/2006/content-types">
  <Default Extension="xml" ContentType="application/xml"/>
  <Default Extension="jpeg" ContentType="image/jpeg"/>
  <Default Extension="tiff" ContentType="image/tiff"/>
  <Default Extension="jpg" ContentType="image/jpeg"/>
  <Default Extension="xlsx" ContentType="application/vnd.openxmlformats-officedocument.spreadsheetml.sheet"/>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7" r:id="rId2"/>
    <p:sldId id="280" r:id="rId3"/>
    <p:sldId id="260" r:id="rId4"/>
    <p:sldId id="261" r:id="rId5"/>
    <p:sldId id="263" r:id="rId6"/>
    <p:sldId id="264" r:id="rId7"/>
    <p:sldId id="265" r:id="rId8"/>
    <p:sldId id="272" r:id="rId9"/>
    <p:sldId id="267" r:id="rId10"/>
    <p:sldId id="268" r:id="rId11"/>
    <p:sldId id="277" r:id="rId12"/>
    <p:sldId id="274" r:id="rId13"/>
    <p:sldId id="276" r:id="rId14"/>
    <p:sldId id="278" r:id="rId15"/>
    <p:sldId id="279" r:id="rId16"/>
    <p:sldId id="271" r:id="rId17"/>
  </p:sldIdLst>
  <p:sldSz cx="6858000" cy="990758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FE6"/>
    <a:srgbClr val="008F00"/>
    <a:srgbClr val="0432FF"/>
    <a:srgbClr val="FFDEE8"/>
    <a:srgbClr val="FF99CC"/>
    <a:srgbClr val="941651"/>
    <a:srgbClr val="9DC3E6"/>
    <a:srgbClr val="942093"/>
    <a:srgbClr val="CC3399"/>
    <a:srgbClr val="E8E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65"/>
    <p:restoredTop sz="94693"/>
  </p:normalViewPr>
  <p:slideViewPr>
    <p:cSldViewPr snapToGrid="0" snapToObjects="1">
      <p:cViewPr varScale="1">
        <p:scale>
          <a:sx n="70" d="100"/>
          <a:sy n="70" d="100"/>
        </p:scale>
        <p:origin x="310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Sales</c:v>
                </c:pt>
              </c:strCache>
            </c:strRef>
          </c:tx>
          <c:spPr>
            <a:solidFill>
              <a:schemeClr val="accent1"/>
            </a:solidFill>
            <a:ln>
              <a:noFill/>
            </a:ln>
            <a:effectLst/>
          </c:spPr>
          <c:invertIfNegative val="0"/>
          <c:dPt>
            <c:idx val="0"/>
            <c:invertIfNegative val="0"/>
            <c:bubble3D val="0"/>
            <c:spPr>
              <a:solidFill>
                <a:srgbClr val="FFEAFF"/>
              </a:solidFill>
              <a:ln>
                <a:solidFill>
                  <a:srgbClr val="FFEAFF">
                    <a:alpha val="20000"/>
                  </a:srgbClr>
                </a:solidFill>
              </a:ln>
              <a:effectLst/>
            </c:spPr>
          </c:dPt>
          <c:dPt>
            <c:idx val="1"/>
            <c:invertIfNegative val="0"/>
            <c:bubble3D val="0"/>
            <c:spPr>
              <a:solidFill>
                <a:schemeClr val="accent6">
                  <a:lumMod val="20000"/>
                  <a:lumOff val="80000"/>
                </a:schemeClr>
              </a:solidFill>
              <a:ln>
                <a:solidFill>
                  <a:schemeClr val="accent6">
                    <a:lumMod val="20000"/>
                    <a:lumOff val="80000"/>
                  </a:schemeClr>
                </a:solidFill>
              </a:ln>
              <a:effectLst/>
            </c:spPr>
          </c:dPt>
          <c:dPt>
            <c:idx val="2"/>
            <c:invertIfNegative val="0"/>
            <c:bubble3D val="0"/>
            <c:spPr>
              <a:solidFill>
                <a:schemeClr val="accent1">
                  <a:lumMod val="20000"/>
                  <a:lumOff val="80000"/>
                </a:schemeClr>
              </a:solidFill>
              <a:ln>
                <a:solidFill>
                  <a:schemeClr val="accent1">
                    <a:lumMod val="20000"/>
                    <a:lumOff val="80000"/>
                  </a:schemeClr>
                </a:solidFill>
              </a:ln>
              <a:effectLst/>
            </c:spPr>
          </c:dPt>
          <c:dPt>
            <c:idx val="3"/>
            <c:invertIfNegative val="0"/>
            <c:bubble3D val="0"/>
            <c:spPr>
              <a:solidFill>
                <a:schemeClr val="accent4">
                  <a:lumMod val="20000"/>
                  <a:lumOff val="80000"/>
                </a:schemeClr>
              </a:solidFill>
              <a:ln>
                <a:solidFill>
                  <a:schemeClr val="accent4">
                    <a:lumMod val="20000"/>
                    <a:lumOff val="80000"/>
                  </a:schemeClr>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 ED</c:v>
                </c:pt>
                <c:pt idx="1">
                  <c:v>Minimal ED</c:v>
                </c:pt>
                <c:pt idx="2">
                  <c:v>moderate ED</c:v>
                </c:pt>
                <c:pt idx="3">
                  <c:v>compelete ED</c:v>
                </c:pt>
              </c:strCache>
            </c:strRef>
          </c:cat>
          <c:val>
            <c:numRef>
              <c:f>Sheet1!$B$2:$B$5</c:f>
              <c:numCache>
                <c:formatCode>0%</c:formatCode>
                <c:ptCount val="4"/>
                <c:pt idx="0">
                  <c:v>0.48</c:v>
                </c:pt>
                <c:pt idx="1">
                  <c:v>0.17</c:v>
                </c:pt>
                <c:pt idx="2">
                  <c:v>0.25</c:v>
                </c:pt>
                <c:pt idx="3">
                  <c:v>0.1</c:v>
                </c:pt>
              </c:numCache>
            </c:numRef>
          </c:val>
        </c:ser>
        <c:dLbls>
          <c:showLegendKey val="0"/>
          <c:showVal val="0"/>
          <c:showCatName val="0"/>
          <c:showSerName val="0"/>
          <c:showPercent val="0"/>
          <c:showBubbleSize val="0"/>
        </c:dLbls>
        <c:gapWidth val="182"/>
        <c:axId val="958593104"/>
        <c:axId val="958588496"/>
      </c:barChart>
      <c:valAx>
        <c:axId val="95858849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58593104"/>
        <c:crosses val="autoZero"/>
        <c:crossBetween val="between"/>
      </c:valAx>
      <c:catAx>
        <c:axId val="95859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en-US"/>
          </a:p>
        </c:txPr>
        <c:crossAx val="95858849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53C832-DF3B-204A-B6E2-A2DFAC4AF284}" type="doc">
      <dgm:prSet loTypeId="urn:microsoft.com/office/officeart/2005/8/layout/vList4" loCatId="" qsTypeId="urn:microsoft.com/office/officeart/2005/8/quickstyle/simple4" qsCatId="simple" csTypeId="urn:microsoft.com/office/officeart/2005/8/colors/accent1_2" csCatId="accent1" phldr="1"/>
      <dgm:spPr/>
      <dgm:t>
        <a:bodyPr/>
        <a:lstStyle/>
        <a:p>
          <a:endParaRPr lang="en-US"/>
        </a:p>
      </dgm:t>
    </dgm:pt>
    <dgm:pt modelId="{B75D4E08-AE90-E248-B03B-E597A557D47E}">
      <dgm:prSet phldrT="[Text]" custT="1"/>
      <dgm:spPr>
        <a:solidFill>
          <a:schemeClr val="bg1"/>
        </a:solidFill>
        <a:ln>
          <a:solidFill>
            <a:schemeClr val="accent1">
              <a:lumMod val="60000"/>
              <a:lumOff val="40000"/>
            </a:schemeClr>
          </a:solidFill>
        </a:ln>
      </dgm:spPr>
      <dgm:t>
        <a:bodyPr/>
        <a:lstStyle/>
        <a:p>
          <a:pPr lvl="0" algn="l" defTabSz="622300" rtl="0">
            <a:lnSpc>
              <a:spcPct val="100000"/>
            </a:lnSpc>
            <a:spcBef>
              <a:spcPct val="0"/>
            </a:spcBef>
            <a:spcAft>
              <a:spcPct val="35000"/>
            </a:spcAft>
          </a:pPr>
          <a:r>
            <a:rPr lang="en-US" sz="1600" dirty="0" smtClean="0">
              <a:solidFill>
                <a:schemeClr val="accent1"/>
              </a:solidFill>
              <a:latin typeface="+mn-lt"/>
            </a:rPr>
            <a:t>2- ERECT State</a:t>
          </a:r>
        </a:p>
        <a:p>
          <a:pPr lvl="0" algn="l" defTabSz="622300" rtl="0">
            <a:lnSpc>
              <a:spcPct val="100000"/>
            </a:lnSpc>
            <a:spcBef>
              <a:spcPct val="0"/>
            </a:spcBef>
            <a:spcAft>
              <a:spcPct val="35000"/>
            </a:spcAft>
          </a:pPr>
          <a:r>
            <a:rPr lang="en-CA" sz="1400" b="1" dirty="0" smtClean="0">
              <a:solidFill>
                <a:srgbClr val="FF0000"/>
              </a:solidFill>
            </a:rPr>
            <a:t>A massive influx of blood accumulates </a:t>
          </a:r>
          <a:r>
            <a:rPr lang="en-CA" sz="1400" dirty="0" smtClean="0">
              <a:solidFill>
                <a:schemeClr val="tx1"/>
              </a:solidFill>
            </a:rPr>
            <a:t>in the sinusoidal spaces due to </a:t>
          </a:r>
          <a:r>
            <a:rPr lang="en-CA" sz="1400" b="1" dirty="0" smtClean="0">
              <a:solidFill>
                <a:schemeClr val="tx1"/>
              </a:solidFill>
            </a:rPr>
            <a:t>relaxation of smooth muscle &amp; dilatation of arteries </a:t>
          </a:r>
          <a:r>
            <a:rPr lang="en-CA" sz="1400" dirty="0" smtClean="0">
              <a:solidFill>
                <a:schemeClr val="tx1"/>
              </a:solidFill>
              <a:sym typeface="Wingdings" pitchFamily="2" charset="2"/>
            </a:rPr>
            <a:t> corpora cavernosa to swell </a:t>
          </a:r>
          <a:r>
            <a:rPr lang="en-CA" sz="1400" b="1" dirty="0" smtClean="0">
              <a:solidFill>
                <a:schemeClr val="tx1"/>
              </a:solidFill>
              <a:sym typeface="Wingdings" pitchFamily="2" charset="2"/>
            </a:rPr>
            <a:t>(tumescence)</a:t>
          </a:r>
        </a:p>
        <a:p>
          <a:pPr lvl="0" algn="l" defTabSz="622300" rtl="0">
            <a:lnSpc>
              <a:spcPct val="100000"/>
            </a:lnSpc>
            <a:spcBef>
              <a:spcPct val="0"/>
            </a:spcBef>
            <a:spcAft>
              <a:spcPct val="35000"/>
            </a:spcAft>
          </a:pPr>
          <a:r>
            <a:rPr lang="en-CA" sz="1200" dirty="0" smtClean="0">
              <a:solidFill>
                <a:srgbClr val="008F00"/>
              </a:solidFill>
              <a:sym typeface="Wingdings" pitchFamily="2" charset="2"/>
            </a:rPr>
            <a:t>(blood</a:t>
          </a:r>
          <a:r>
            <a:rPr lang="en-CA" sz="1200" baseline="0" dirty="0" smtClean="0">
              <a:solidFill>
                <a:srgbClr val="008F00"/>
              </a:solidFill>
              <a:sym typeface="Wingdings" pitchFamily="2" charset="2"/>
            </a:rPr>
            <a:t> inflow &gt; venous outflow) (explanation : there is a deep artery in the middle of each </a:t>
          </a:r>
          <a:r>
            <a:rPr lang="en-CA" sz="1200" baseline="0" dirty="0" err="1" smtClean="0">
              <a:solidFill>
                <a:srgbClr val="008F00"/>
              </a:solidFill>
              <a:sym typeface="Wingdings" pitchFamily="2" charset="2"/>
            </a:rPr>
            <a:t>carpora</a:t>
          </a:r>
          <a:r>
            <a:rPr lang="en-CA" sz="1200" baseline="0" dirty="0" smtClean="0">
              <a:solidFill>
                <a:srgbClr val="008F00"/>
              </a:solidFill>
              <a:sym typeface="Wingdings" pitchFamily="2" charset="2"/>
            </a:rPr>
            <a:t> cavernosa , when parasympathetic works, this artery gets dilated and the fill the whole </a:t>
          </a:r>
          <a:r>
            <a:rPr lang="en-CA" sz="1200" baseline="0" dirty="0" err="1" smtClean="0">
              <a:solidFill>
                <a:srgbClr val="008F00"/>
              </a:solidFill>
              <a:sym typeface="Wingdings" pitchFamily="2" charset="2"/>
            </a:rPr>
            <a:t>carpora</a:t>
          </a:r>
          <a:r>
            <a:rPr lang="en-CA" sz="1200" baseline="0" dirty="0" smtClean="0">
              <a:solidFill>
                <a:srgbClr val="008F00"/>
              </a:solidFill>
              <a:sym typeface="Wingdings" pitchFamily="2" charset="2"/>
            </a:rPr>
            <a:t> cavernosa sinuses with blood </a:t>
          </a:r>
          <a:r>
            <a:rPr lang="en-CA" sz="1200" baseline="0" dirty="0" smtClean="0">
              <a:solidFill>
                <a:srgbClr val="008F00"/>
              </a:solidFill>
              <a:sym typeface="Wingdings"/>
            </a:rPr>
            <a:t> erection of the penis  dilation of </a:t>
          </a:r>
          <a:r>
            <a:rPr lang="en-CA" sz="1200" baseline="0" dirty="0" err="1" smtClean="0">
              <a:solidFill>
                <a:srgbClr val="008F00"/>
              </a:solidFill>
              <a:sym typeface="Wingdings"/>
            </a:rPr>
            <a:t>carpora</a:t>
          </a:r>
          <a:r>
            <a:rPr lang="en-CA" sz="1200" baseline="0" dirty="0" smtClean="0">
              <a:solidFill>
                <a:srgbClr val="008F00"/>
              </a:solidFill>
              <a:sym typeface="Wingdings"/>
            </a:rPr>
            <a:t> </a:t>
          </a:r>
          <a:r>
            <a:rPr lang="en-CA" sz="1200" baseline="0" dirty="0" err="1" smtClean="0">
              <a:solidFill>
                <a:srgbClr val="008F00"/>
              </a:solidFill>
              <a:sym typeface="Wingdings"/>
            </a:rPr>
            <a:t>cavernosum</a:t>
          </a:r>
          <a:r>
            <a:rPr lang="en-CA" sz="1200" baseline="0" dirty="0" smtClean="0">
              <a:solidFill>
                <a:srgbClr val="008F00"/>
              </a:solidFill>
              <a:sym typeface="Wingdings"/>
            </a:rPr>
            <a:t>  compress the vein on top of it  decrease out flow )</a:t>
          </a:r>
        </a:p>
        <a:p>
          <a:pPr lvl="0" algn="l" defTabSz="622300" rtl="0">
            <a:lnSpc>
              <a:spcPct val="100000"/>
            </a:lnSpc>
            <a:spcBef>
              <a:spcPct val="0"/>
            </a:spcBef>
            <a:spcAft>
              <a:spcPct val="35000"/>
            </a:spcAft>
          </a:pPr>
          <a:r>
            <a:rPr lang="en-CA" sz="1400" dirty="0" smtClean="0">
              <a:solidFill>
                <a:schemeClr val="tx1"/>
              </a:solidFill>
              <a:sym typeface="Wingdings" pitchFamily="2" charset="2"/>
            </a:rPr>
            <a:t>Tumescence compresses the veins that normally drain the penis  reduces </a:t>
          </a:r>
          <a:r>
            <a:rPr lang="en-CA" sz="1400" b="1" dirty="0" smtClean="0">
              <a:solidFill>
                <a:schemeClr val="tx1"/>
              </a:solidFill>
              <a:sym typeface="Wingdings" pitchFamily="2" charset="2"/>
            </a:rPr>
            <a:t>venous outflow </a:t>
          </a:r>
          <a:r>
            <a:rPr lang="en-CA" sz="1400" dirty="0" smtClean="0">
              <a:solidFill>
                <a:schemeClr val="tx1"/>
              </a:solidFill>
              <a:sym typeface="Wingdings" pitchFamily="2" charset="2"/>
            </a:rPr>
            <a:t>&amp;</a:t>
          </a:r>
          <a:r>
            <a:rPr lang="en-CA" sz="1400" baseline="0" dirty="0" smtClean="0">
              <a:solidFill>
                <a:schemeClr val="tx1"/>
              </a:solidFill>
              <a:sym typeface="Wingdings" pitchFamily="2" charset="2"/>
            </a:rPr>
            <a:t> </a:t>
          </a:r>
          <a:r>
            <a:rPr lang="en-CA" sz="1400" dirty="0" smtClean="0">
              <a:solidFill>
                <a:schemeClr val="tx1"/>
              </a:solidFill>
              <a:sym typeface="Wingdings" pitchFamily="2" charset="2"/>
            </a:rPr>
            <a:t>maintains penile rigidity</a:t>
          </a:r>
          <a:endParaRPr lang="en-US" sz="1400" dirty="0">
            <a:solidFill>
              <a:schemeClr val="accent6"/>
            </a:solidFill>
          </a:endParaRPr>
        </a:p>
      </dgm:t>
    </dgm:pt>
    <dgm:pt modelId="{9BBFB7A5-E038-8942-8933-255CA16E3D68}" type="parTrans" cxnId="{B51605CE-3381-8741-B21B-14079B215D4D}">
      <dgm:prSet/>
      <dgm:spPr/>
      <dgm:t>
        <a:bodyPr/>
        <a:lstStyle/>
        <a:p>
          <a:endParaRPr lang="en-US"/>
        </a:p>
      </dgm:t>
    </dgm:pt>
    <dgm:pt modelId="{58423839-92B2-1A4E-B701-CDCF48733289}" type="sibTrans" cxnId="{B51605CE-3381-8741-B21B-14079B215D4D}">
      <dgm:prSet/>
      <dgm:spPr/>
      <dgm:t>
        <a:bodyPr/>
        <a:lstStyle/>
        <a:p>
          <a:endParaRPr lang="en-US"/>
        </a:p>
      </dgm:t>
    </dgm:pt>
    <dgm:pt modelId="{08D842A5-5D5A-2542-B132-064A77389040}">
      <dgm:prSet phldrT="[Text]" custT="1"/>
      <dgm:spPr>
        <a:solidFill>
          <a:schemeClr val="bg1"/>
        </a:solidFill>
        <a:ln>
          <a:solidFill>
            <a:schemeClr val="accent1">
              <a:lumMod val="60000"/>
              <a:lumOff val="40000"/>
            </a:schemeClr>
          </a:solidFill>
        </a:ln>
      </dgm:spPr>
      <dgm:t>
        <a:bodyPr/>
        <a:lstStyle/>
        <a:p>
          <a:pPr lvl="0" algn="l" defTabSz="755650" rtl="0">
            <a:lnSpc>
              <a:spcPct val="90000"/>
            </a:lnSpc>
            <a:spcBef>
              <a:spcPct val="0"/>
            </a:spcBef>
            <a:spcAft>
              <a:spcPct val="35000"/>
            </a:spcAft>
          </a:pPr>
          <a:r>
            <a:rPr lang="en-US" sz="1600" dirty="0" smtClean="0">
              <a:solidFill>
                <a:schemeClr val="accent1"/>
              </a:solidFill>
              <a:latin typeface="+mn-lt"/>
            </a:rPr>
            <a:t>1- FLACCID State</a:t>
          </a:r>
        </a:p>
        <a:p>
          <a:pPr lvl="0" algn="l" defTabSz="755650" rtl="0">
            <a:lnSpc>
              <a:spcPct val="90000"/>
            </a:lnSpc>
            <a:spcBef>
              <a:spcPct val="0"/>
            </a:spcBef>
            <a:spcAft>
              <a:spcPct val="35000"/>
            </a:spcAft>
          </a:pPr>
          <a:r>
            <a:rPr lang="en-CA" sz="1200" dirty="0" smtClean="0">
              <a:solidFill>
                <a:srgbClr val="008F00"/>
              </a:solidFill>
              <a:sym typeface="Wingdings" pitchFamily="2" charset="2"/>
            </a:rPr>
            <a:t>(blood</a:t>
          </a:r>
          <a:r>
            <a:rPr lang="en-CA" sz="1200" baseline="0" dirty="0" smtClean="0">
              <a:solidFill>
                <a:srgbClr val="008F00"/>
              </a:solidFill>
              <a:sym typeface="Wingdings" pitchFamily="2" charset="2"/>
            </a:rPr>
            <a:t> inflow = venous outflow)</a:t>
          </a:r>
          <a:endParaRPr lang="en-US" sz="1200" dirty="0">
            <a:solidFill>
              <a:srgbClr val="008F00"/>
            </a:solidFill>
          </a:endParaRPr>
        </a:p>
      </dgm:t>
    </dgm:pt>
    <dgm:pt modelId="{DA1980BA-9006-1E45-8F78-3E13CB97BCF4}" type="parTrans" cxnId="{A2FF7EEF-ED63-5C47-A8AC-B3D19044C08A}">
      <dgm:prSet/>
      <dgm:spPr/>
      <dgm:t>
        <a:bodyPr/>
        <a:lstStyle/>
        <a:p>
          <a:endParaRPr lang="en-US"/>
        </a:p>
      </dgm:t>
    </dgm:pt>
    <dgm:pt modelId="{CE5CD1F4-495F-664B-A5EB-8CE5BFF61D6C}" type="sibTrans" cxnId="{A2FF7EEF-ED63-5C47-A8AC-B3D19044C08A}">
      <dgm:prSet/>
      <dgm:spPr/>
      <dgm:t>
        <a:bodyPr/>
        <a:lstStyle/>
        <a:p>
          <a:endParaRPr lang="en-US"/>
        </a:p>
      </dgm:t>
    </dgm:pt>
    <dgm:pt modelId="{C353577C-8CF6-5F44-AA5D-5794902F1F13}" type="pres">
      <dgm:prSet presAssocID="{EF53C832-DF3B-204A-B6E2-A2DFAC4AF284}" presName="linear" presStyleCnt="0">
        <dgm:presLayoutVars>
          <dgm:dir/>
          <dgm:resizeHandles val="exact"/>
        </dgm:presLayoutVars>
      </dgm:prSet>
      <dgm:spPr/>
      <dgm:t>
        <a:bodyPr/>
        <a:lstStyle/>
        <a:p>
          <a:endParaRPr lang="en-US"/>
        </a:p>
      </dgm:t>
    </dgm:pt>
    <dgm:pt modelId="{497A8692-02FF-1940-ACAA-5C4C21E1B6C9}" type="pres">
      <dgm:prSet presAssocID="{B75D4E08-AE90-E248-B03B-E597A557D47E}" presName="comp" presStyleCnt="0"/>
      <dgm:spPr/>
    </dgm:pt>
    <dgm:pt modelId="{45D9A02C-E418-D84D-8F60-2CFC9D25DF13}" type="pres">
      <dgm:prSet presAssocID="{B75D4E08-AE90-E248-B03B-E597A557D47E}" presName="box" presStyleLbl="node1" presStyleIdx="0" presStyleCnt="2" custScaleY="151055" custLinFactNeighborY="67915"/>
      <dgm:spPr/>
      <dgm:t>
        <a:bodyPr/>
        <a:lstStyle/>
        <a:p>
          <a:endParaRPr lang="en-US"/>
        </a:p>
      </dgm:t>
    </dgm:pt>
    <dgm:pt modelId="{CA6C9A0D-AE9B-A148-B0C6-DFBBC157E664}" type="pres">
      <dgm:prSet presAssocID="{B75D4E08-AE90-E248-B03B-E597A557D47E}" presName="img" presStyleLbl="fgImgPlace1" presStyleIdx="0" presStyleCnt="2" custScaleY="134019" custLinFactNeighborX="-599" custLinFactNeighborY="89452"/>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3563D3C2-AE8A-3F41-B61A-28A4154B7B59}" type="pres">
      <dgm:prSet presAssocID="{B75D4E08-AE90-E248-B03B-E597A557D47E}" presName="text" presStyleLbl="node1" presStyleIdx="0" presStyleCnt="2">
        <dgm:presLayoutVars>
          <dgm:bulletEnabled val="1"/>
        </dgm:presLayoutVars>
      </dgm:prSet>
      <dgm:spPr/>
      <dgm:t>
        <a:bodyPr/>
        <a:lstStyle/>
        <a:p>
          <a:endParaRPr lang="en-US"/>
        </a:p>
      </dgm:t>
    </dgm:pt>
    <dgm:pt modelId="{8EE64C16-0DDF-3349-B1B6-A16D5110C5D6}" type="pres">
      <dgm:prSet presAssocID="{58423839-92B2-1A4E-B701-CDCF48733289}" presName="spacer" presStyleCnt="0"/>
      <dgm:spPr/>
    </dgm:pt>
    <dgm:pt modelId="{8B9620BE-9182-B246-9155-820AA724E50F}" type="pres">
      <dgm:prSet presAssocID="{08D842A5-5D5A-2542-B132-064A77389040}" presName="comp" presStyleCnt="0"/>
      <dgm:spPr/>
    </dgm:pt>
    <dgm:pt modelId="{E8B4EF30-445B-5041-B376-6323A939A83B}" type="pres">
      <dgm:prSet presAssocID="{08D842A5-5D5A-2542-B132-064A77389040}" presName="box" presStyleLbl="node1" presStyleIdx="1" presStyleCnt="2" custScaleY="60788" custLinFactY="-63193" custLinFactNeighborX="-232" custLinFactNeighborY="-100000"/>
      <dgm:spPr/>
      <dgm:t>
        <a:bodyPr/>
        <a:lstStyle/>
        <a:p>
          <a:endParaRPr lang="en-US"/>
        </a:p>
      </dgm:t>
    </dgm:pt>
    <dgm:pt modelId="{DDD4F041-11A3-3448-A1D0-D7E3AF21C684}" type="pres">
      <dgm:prSet presAssocID="{08D842A5-5D5A-2542-B132-064A77389040}" presName="img" presStyleLbl="fgImgPlace1" presStyleIdx="1" presStyleCnt="2" custScaleY="64384" custLinFactY="-100000" custLinFactNeighborX="48" custLinFactNeighborY="-103991"/>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E289931A-3D33-8242-86E8-31B5D02F5F09}" type="pres">
      <dgm:prSet presAssocID="{08D842A5-5D5A-2542-B132-064A77389040}" presName="text" presStyleLbl="node1" presStyleIdx="1" presStyleCnt="2">
        <dgm:presLayoutVars>
          <dgm:bulletEnabled val="1"/>
        </dgm:presLayoutVars>
      </dgm:prSet>
      <dgm:spPr/>
      <dgm:t>
        <a:bodyPr/>
        <a:lstStyle/>
        <a:p>
          <a:endParaRPr lang="en-US"/>
        </a:p>
      </dgm:t>
    </dgm:pt>
  </dgm:ptLst>
  <dgm:cxnLst>
    <dgm:cxn modelId="{B51605CE-3381-8741-B21B-14079B215D4D}" srcId="{EF53C832-DF3B-204A-B6E2-A2DFAC4AF284}" destId="{B75D4E08-AE90-E248-B03B-E597A557D47E}" srcOrd="0" destOrd="0" parTransId="{9BBFB7A5-E038-8942-8933-255CA16E3D68}" sibTransId="{58423839-92B2-1A4E-B701-CDCF48733289}"/>
    <dgm:cxn modelId="{A2FF7EEF-ED63-5C47-A8AC-B3D19044C08A}" srcId="{EF53C832-DF3B-204A-B6E2-A2DFAC4AF284}" destId="{08D842A5-5D5A-2542-B132-064A77389040}" srcOrd="1" destOrd="0" parTransId="{DA1980BA-9006-1E45-8F78-3E13CB97BCF4}" sibTransId="{CE5CD1F4-495F-664B-A5EB-8CE5BFF61D6C}"/>
    <dgm:cxn modelId="{446AD704-FD93-FC4D-91A6-1D8A34D6DA5F}" type="presOf" srcId="{08D842A5-5D5A-2542-B132-064A77389040}" destId="{E289931A-3D33-8242-86E8-31B5D02F5F09}" srcOrd="1" destOrd="0" presId="urn:microsoft.com/office/officeart/2005/8/layout/vList4"/>
    <dgm:cxn modelId="{C5ADD36D-1C2F-7B4E-AA8B-DB98C1118B0A}" type="presOf" srcId="{EF53C832-DF3B-204A-B6E2-A2DFAC4AF284}" destId="{C353577C-8CF6-5F44-AA5D-5794902F1F13}" srcOrd="0" destOrd="0" presId="urn:microsoft.com/office/officeart/2005/8/layout/vList4"/>
    <dgm:cxn modelId="{ADD82EE7-A508-AC47-96FE-71F0588FF058}" type="presOf" srcId="{08D842A5-5D5A-2542-B132-064A77389040}" destId="{E8B4EF30-445B-5041-B376-6323A939A83B}" srcOrd="0" destOrd="0" presId="urn:microsoft.com/office/officeart/2005/8/layout/vList4"/>
    <dgm:cxn modelId="{772D0F45-C770-4841-BB6E-B4E6A289C3D5}" type="presOf" srcId="{B75D4E08-AE90-E248-B03B-E597A557D47E}" destId="{45D9A02C-E418-D84D-8F60-2CFC9D25DF13}" srcOrd="0" destOrd="0" presId="urn:microsoft.com/office/officeart/2005/8/layout/vList4"/>
    <dgm:cxn modelId="{31880379-D00F-D74A-AC47-23F221B3E0E1}" type="presOf" srcId="{B75D4E08-AE90-E248-B03B-E597A557D47E}" destId="{3563D3C2-AE8A-3F41-B61A-28A4154B7B59}" srcOrd="1" destOrd="0" presId="urn:microsoft.com/office/officeart/2005/8/layout/vList4"/>
    <dgm:cxn modelId="{2866E480-F312-2D40-97F4-9CC94B0B53D7}" type="presParOf" srcId="{C353577C-8CF6-5F44-AA5D-5794902F1F13}" destId="{497A8692-02FF-1940-ACAA-5C4C21E1B6C9}" srcOrd="0" destOrd="0" presId="urn:microsoft.com/office/officeart/2005/8/layout/vList4"/>
    <dgm:cxn modelId="{D7C9B9B4-9F9B-7049-829E-8389C4090566}" type="presParOf" srcId="{497A8692-02FF-1940-ACAA-5C4C21E1B6C9}" destId="{45D9A02C-E418-D84D-8F60-2CFC9D25DF13}" srcOrd="0" destOrd="0" presId="urn:microsoft.com/office/officeart/2005/8/layout/vList4"/>
    <dgm:cxn modelId="{B7706116-6E70-0046-8F0C-19EDB65C26EA}" type="presParOf" srcId="{497A8692-02FF-1940-ACAA-5C4C21E1B6C9}" destId="{CA6C9A0D-AE9B-A148-B0C6-DFBBC157E664}" srcOrd="1" destOrd="0" presId="urn:microsoft.com/office/officeart/2005/8/layout/vList4"/>
    <dgm:cxn modelId="{E9085427-AE87-B943-BD53-5AD7098FD0F6}" type="presParOf" srcId="{497A8692-02FF-1940-ACAA-5C4C21E1B6C9}" destId="{3563D3C2-AE8A-3F41-B61A-28A4154B7B59}" srcOrd="2" destOrd="0" presId="urn:microsoft.com/office/officeart/2005/8/layout/vList4"/>
    <dgm:cxn modelId="{054A4B1B-3F8A-684B-B581-7AAE004BA800}" type="presParOf" srcId="{C353577C-8CF6-5F44-AA5D-5794902F1F13}" destId="{8EE64C16-0DDF-3349-B1B6-A16D5110C5D6}" srcOrd="1" destOrd="0" presId="urn:microsoft.com/office/officeart/2005/8/layout/vList4"/>
    <dgm:cxn modelId="{A0623FA9-6894-604F-8F6F-C8C1C2A7B150}" type="presParOf" srcId="{C353577C-8CF6-5F44-AA5D-5794902F1F13}" destId="{8B9620BE-9182-B246-9155-820AA724E50F}" srcOrd="2" destOrd="0" presId="urn:microsoft.com/office/officeart/2005/8/layout/vList4"/>
    <dgm:cxn modelId="{047B1600-9843-D047-B7A5-94D8063EE592}" type="presParOf" srcId="{8B9620BE-9182-B246-9155-820AA724E50F}" destId="{E8B4EF30-445B-5041-B376-6323A939A83B}" srcOrd="0" destOrd="0" presId="urn:microsoft.com/office/officeart/2005/8/layout/vList4"/>
    <dgm:cxn modelId="{0C5719DA-B8A1-3C48-8D57-01285F3C281A}" type="presParOf" srcId="{8B9620BE-9182-B246-9155-820AA724E50F}" destId="{DDD4F041-11A3-3448-A1D0-D7E3AF21C684}" srcOrd="1" destOrd="0" presId="urn:microsoft.com/office/officeart/2005/8/layout/vList4"/>
    <dgm:cxn modelId="{677E1560-E0A4-6148-A8F4-11589CEFB63D}" type="presParOf" srcId="{8B9620BE-9182-B246-9155-820AA724E50F}" destId="{E289931A-3D33-8242-86E8-31B5D02F5F0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9A02C-E418-D84D-8F60-2CFC9D25DF13}">
      <dsp:nvSpPr>
        <dsp:cNvPr id="0" name=""/>
        <dsp:cNvSpPr/>
      </dsp:nvSpPr>
      <dsp:spPr>
        <a:xfrm>
          <a:off x="0" y="1140314"/>
          <a:ext cx="6567729" cy="2536262"/>
        </a:xfrm>
        <a:prstGeom prst="roundRect">
          <a:avLst>
            <a:gd name="adj" fmla="val 10000"/>
          </a:avLst>
        </a:prstGeom>
        <a:solidFill>
          <a:schemeClr val="bg1"/>
        </a:solidFill>
        <a:ln>
          <a:solidFill>
            <a:schemeClr val="accent1">
              <a:lumMod val="60000"/>
              <a:lumOff val="40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622300" rtl="0">
            <a:lnSpc>
              <a:spcPct val="100000"/>
            </a:lnSpc>
            <a:spcBef>
              <a:spcPct val="0"/>
            </a:spcBef>
            <a:spcAft>
              <a:spcPct val="35000"/>
            </a:spcAft>
          </a:pPr>
          <a:r>
            <a:rPr lang="en-US" sz="1600" kern="1200" dirty="0" smtClean="0">
              <a:solidFill>
                <a:schemeClr val="accent1"/>
              </a:solidFill>
              <a:latin typeface="+mn-lt"/>
            </a:rPr>
            <a:t>2- ERECT State</a:t>
          </a:r>
        </a:p>
        <a:p>
          <a:pPr lvl="0" algn="l" defTabSz="622300" rtl="0">
            <a:lnSpc>
              <a:spcPct val="100000"/>
            </a:lnSpc>
            <a:spcBef>
              <a:spcPct val="0"/>
            </a:spcBef>
            <a:spcAft>
              <a:spcPct val="35000"/>
            </a:spcAft>
          </a:pPr>
          <a:r>
            <a:rPr lang="en-CA" sz="1400" b="1" kern="1200" dirty="0" smtClean="0">
              <a:solidFill>
                <a:srgbClr val="FF0000"/>
              </a:solidFill>
            </a:rPr>
            <a:t>A massive influx of blood accumulates </a:t>
          </a:r>
          <a:r>
            <a:rPr lang="en-CA" sz="1400" kern="1200" dirty="0" smtClean="0">
              <a:solidFill>
                <a:schemeClr val="tx1"/>
              </a:solidFill>
            </a:rPr>
            <a:t>in the sinusoidal spaces due to </a:t>
          </a:r>
          <a:r>
            <a:rPr lang="en-CA" sz="1400" b="1" kern="1200" dirty="0" smtClean="0">
              <a:solidFill>
                <a:schemeClr val="tx1"/>
              </a:solidFill>
            </a:rPr>
            <a:t>relaxation of smooth muscle &amp; dilatation of arteries </a:t>
          </a:r>
          <a:r>
            <a:rPr lang="en-CA" sz="1400" kern="1200" dirty="0" smtClean="0">
              <a:solidFill>
                <a:schemeClr val="tx1"/>
              </a:solidFill>
              <a:sym typeface="Wingdings" pitchFamily="2" charset="2"/>
            </a:rPr>
            <a:t> corpora cavernosa to swell </a:t>
          </a:r>
          <a:r>
            <a:rPr lang="en-CA" sz="1400" b="1" kern="1200" dirty="0" smtClean="0">
              <a:solidFill>
                <a:schemeClr val="tx1"/>
              </a:solidFill>
              <a:sym typeface="Wingdings" pitchFamily="2" charset="2"/>
            </a:rPr>
            <a:t>(tumescence)</a:t>
          </a:r>
        </a:p>
        <a:p>
          <a:pPr lvl="0" algn="l" defTabSz="622300" rtl="0">
            <a:lnSpc>
              <a:spcPct val="100000"/>
            </a:lnSpc>
            <a:spcBef>
              <a:spcPct val="0"/>
            </a:spcBef>
            <a:spcAft>
              <a:spcPct val="35000"/>
            </a:spcAft>
          </a:pPr>
          <a:r>
            <a:rPr lang="en-CA" sz="1200" kern="1200" dirty="0" smtClean="0">
              <a:solidFill>
                <a:srgbClr val="008F00"/>
              </a:solidFill>
              <a:sym typeface="Wingdings" pitchFamily="2" charset="2"/>
            </a:rPr>
            <a:t>(blood</a:t>
          </a:r>
          <a:r>
            <a:rPr lang="en-CA" sz="1200" kern="1200" baseline="0" dirty="0" smtClean="0">
              <a:solidFill>
                <a:srgbClr val="008F00"/>
              </a:solidFill>
              <a:sym typeface="Wingdings" pitchFamily="2" charset="2"/>
            </a:rPr>
            <a:t> inflow &gt; venous outflow) (explanation : there is a deep artery in the middle of each </a:t>
          </a:r>
          <a:r>
            <a:rPr lang="en-CA" sz="1200" kern="1200" baseline="0" dirty="0" err="1" smtClean="0">
              <a:solidFill>
                <a:srgbClr val="008F00"/>
              </a:solidFill>
              <a:sym typeface="Wingdings" pitchFamily="2" charset="2"/>
            </a:rPr>
            <a:t>carpora</a:t>
          </a:r>
          <a:r>
            <a:rPr lang="en-CA" sz="1200" kern="1200" baseline="0" dirty="0" smtClean="0">
              <a:solidFill>
                <a:srgbClr val="008F00"/>
              </a:solidFill>
              <a:sym typeface="Wingdings" pitchFamily="2" charset="2"/>
            </a:rPr>
            <a:t> cavernosa , when parasympathetic works, this artery gets dilated and the fill the whole </a:t>
          </a:r>
          <a:r>
            <a:rPr lang="en-CA" sz="1200" kern="1200" baseline="0" dirty="0" err="1" smtClean="0">
              <a:solidFill>
                <a:srgbClr val="008F00"/>
              </a:solidFill>
              <a:sym typeface="Wingdings" pitchFamily="2" charset="2"/>
            </a:rPr>
            <a:t>carpora</a:t>
          </a:r>
          <a:r>
            <a:rPr lang="en-CA" sz="1200" kern="1200" baseline="0" dirty="0" smtClean="0">
              <a:solidFill>
                <a:srgbClr val="008F00"/>
              </a:solidFill>
              <a:sym typeface="Wingdings" pitchFamily="2" charset="2"/>
            </a:rPr>
            <a:t> cavernosa sinuses with blood </a:t>
          </a:r>
          <a:r>
            <a:rPr lang="en-CA" sz="1200" kern="1200" baseline="0" dirty="0" smtClean="0">
              <a:solidFill>
                <a:srgbClr val="008F00"/>
              </a:solidFill>
              <a:sym typeface="Wingdings"/>
            </a:rPr>
            <a:t> erection of the penis  dilation of </a:t>
          </a:r>
          <a:r>
            <a:rPr lang="en-CA" sz="1200" kern="1200" baseline="0" dirty="0" err="1" smtClean="0">
              <a:solidFill>
                <a:srgbClr val="008F00"/>
              </a:solidFill>
              <a:sym typeface="Wingdings"/>
            </a:rPr>
            <a:t>carpora</a:t>
          </a:r>
          <a:r>
            <a:rPr lang="en-CA" sz="1200" kern="1200" baseline="0" dirty="0" smtClean="0">
              <a:solidFill>
                <a:srgbClr val="008F00"/>
              </a:solidFill>
              <a:sym typeface="Wingdings"/>
            </a:rPr>
            <a:t> </a:t>
          </a:r>
          <a:r>
            <a:rPr lang="en-CA" sz="1200" kern="1200" baseline="0" dirty="0" err="1" smtClean="0">
              <a:solidFill>
                <a:srgbClr val="008F00"/>
              </a:solidFill>
              <a:sym typeface="Wingdings"/>
            </a:rPr>
            <a:t>cavernosum</a:t>
          </a:r>
          <a:r>
            <a:rPr lang="en-CA" sz="1200" kern="1200" baseline="0" dirty="0" smtClean="0">
              <a:solidFill>
                <a:srgbClr val="008F00"/>
              </a:solidFill>
              <a:sym typeface="Wingdings"/>
            </a:rPr>
            <a:t>  compress the vein on top of it  decrease out flow )</a:t>
          </a:r>
        </a:p>
        <a:p>
          <a:pPr lvl="0" algn="l" defTabSz="622300" rtl="0">
            <a:lnSpc>
              <a:spcPct val="100000"/>
            </a:lnSpc>
            <a:spcBef>
              <a:spcPct val="0"/>
            </a:spcBef>
            <a:spcAft>
              <a:spcPct val="35000"/>
            </a:spcAft>
          </a:pPr>
          <a:r>
            <a:rPr lang="en-CA" sz="1400" kern="1200" dirty="0" smtClean="0">
              <a:solidFill>
                <a:schemeClr val="tx1"/>
              </a:solidFill>
              <a:sym typeface="Wingdings" pitchFamily="2" charset="2"/>
            </a:rPr>
            <a:t>Tumescence compresses the veins that normally drain the penis  reduces </a:t>
          </a:r>
          <a:r>
            <a:rPr lang="en-CA" sz="1400" b="1" kern="1200" dirty="0" smtClean="0">
              <a:solidFill>
                <a:schemeClr val="tx1"/>
              </a:solidFill>
              <a:sym typeface="Wingdings" pitchFamily="2" charset="2"/>
            </a:rPr>
            <a:t>venous outflow </a:t>
          </a:r>
          <a:r>
            <a:rPr lang="en-CA" sz="1400" kern="1200" dirty="0" smtClean="0">
              <a:solidFill>
                <a:schemeClr val="tx1"/>
              </a:solidFill>
              <a:sym typeface="Wingdings" pitchFamily="2" charset="2"/>
            </a:rPr>
            <a:t>&amp;</a:t>
          </a:r>
          <a:r>
            <a:rPr lang="en-CA" sz="1400" kern="1200" baseline="0" dirty="0" smtClean="0">
              <a:solidFill>
                <a:schemeClr val="tx1"/>
              </a:solidFill>
              <a:sym typeface="Wingdings" pitchFamily="2" charset="2"/>
            </a:rPr>
            <a:t> </a:t>
          </a:r>
          <a:r>
            <a:rPr lang="en-CA" sz="1400" kern="1200" dirty="0" smtClean="0">
              <a:solidFill>
                <a:schemeClr val="tx1"/>
              </a:solidFill>
              <a:sym typeface="Wingdings" pitchFamily="2" charset="2"/>
            </a:rPr>
            <a:t>maintains penile rigidity</a:t>
          </a:r>
          <a:endParaRPr lang="en-US" sz="1400" kern="1200" dirty="0">
            <a:solidFill>
              <a:schemeClr val="accent6"/>
            </a:solidFill>
          </a:endParaRPr>
        </a:p>
      </dsp:txBody>
      <dsp:txXfrm>
        <a:off x="1481449" y="1140314"/>
        <a:ext cx="5086279" cy="2536262"/>
      </dsp:txXfrm>
    </dsp:sp>
    <dsp:sp modelId="{CA6C9A0D-AE9B-A148-B0C6-DFBBC157E664}">
      <dsp:nvSpPr>
        <dsp:cNvPr id="0" name=""/>
        <dsp:cNvSpPr/>
      </dsp:nvSpPr>
      <dsp:spPr>
        <a:xfrm>
          <a:off x="160035" y="1569584"/>
          <a:ext cx="1313545" cy="180017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a:noFill/>
        </a:ln>
        <a:effectLst/>
      </dsp:spPr>
      <dsp:style>
        <a:lnRef idx="0">
          <a:scrgbClr r="0" g="0" b="0"/>
        </a:lnRef>
        <a:fillRef idx="1">
          <a:scrgbClr r="0" g="0" b="0"/>
        </a:fillRef>
        <a:effectRef idx="2">
          <a:scrgbClr r="0" g="0" b="0"/>
        </a:effectRef>
        <a:fontRef idx="minor"/>
      </dsp:style>
    </dsp:sp>
    <dsp:sp modelId="{E8B4EF30-445B-5041-B376-6323A939A83B}">
      <dsp:nvSpPr>
        <dsp:cNvPr id="0" name=""/>
        <dsp:cNvSpPr/>
      </dsp:nvSpPr>
      <dsp:spPr>
        <a:xfrm>
          <a:off x="0" y="0"/>
          <a:ext cx="6567729" cy="1020650"/>
        </a:xfrm>
        <a:prstGeom prst="roundRect">
          <a:avLst>
            <a:gd name="adj" fmla="val 10000"/>
          </a:avLst>
        </a:prstGeom>
        <a:solidFill>
          <a:schemeClr val="bg1"/>
        </a:solidFill>
        <a:ln>
          <a:solidFill>
            <a:schemeClr val="accent1">
              <a:lumMod val="60000"/>
              <a:lumOff val="40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55650" rtl="0">
            <a:lnSpc>
              <a:spcPct val="90000"/>
            </a:lnSpc>
            <a:spcBef>
              <a:spcPct val="0"/>
            </a:spcBef>
            <a:spcAft>
              <a:spcPct val="35000"/>
            </a:spcAft>
          </a:pPr>
          <a:r>
            <a:rPr lang="en-US" sz="1600" kern="1200" dirty="0" smtClean="0">
              <a:solidFill>
                <a:schemeClr val="accent1"/>
              </a:solidFill>
              <a:latin typeface="+mn-lt"/>
            </a:rPr>
            <a:t>1- FLACCID State</a:t>
          </a:r>
        </a:p>
        <a:p>
          <a:pPr lvl="0" algn="l" defTabSz="755650" rtl="0">
            <a:lnSpc>
              <a:spcPct val="90000"/>
            </a:lnSpc>
            <a:spcBef>
              <a:spcPct val="0"/>
            </a:spcBef>
            <a:spcAft>
              <a:spcPct val="35000"/>
            </a:spcAft>
          </a:pPr>
          <a:r>
            <a:rPr lang="en-CA" sz="1200" kern="1200" dirty="0" smtClean="0">
              <a:solidFill>
                <a:srgbClr val="008F00"/>
              </a:solidFill>
              <a:sym typeface="Wingdings" pitchFamily="2" charset="2"/>
            </a:rPr>
            <a:t>(blood</a:t>
          </a:r>
          <a:r>
            <a:rPr lang="en-CA" sz="1200" kern="1200" baseline="0" dirty="0" smtClean="0">
              <a:solidFill>
                <a:srgbClr val="008F00"/>
              </a:solidFill>
              <a:sym typeface="Wingdings" pitchFamily="2" charset="2"/>
            </a:rPr>
            <a:t> inflow = venous outflow)</a:t>
          </a:r>
          <a:endParaRPr lang="en-US" sz="1200" kern="1200" dirty="0">
            <a:solidFill>
              <a:srgbClr val="008F00"/>
            </a:solidFill>
          </a:endParaRPr>
        </a:p>
      </dsp:txBody>
      <dsp:txXfrm>
        <a:off x="1481449" y="0"/>
        <a:ext cx="5086279" cy="1020650"/>
      </dsp:txXfrm>
    </dsp:sp>
    <dsp:sp modelId="{DDD4F041-11A3-3448-A1D0-D7E3AF21C684}">
      <dsp:nvSpPr>
        <dsp:cNvPr id="0" name=""/>
        <dsp:cNvSpPr/>
      </dsp:nvSpPr>
      <dsp:spPr>
        <a:xfrm>
          <a:off x="168533" y="42019"/>
          <a:ext cx="1313545" cy="86482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a:noFill/>
        </a:ln>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451"/>
            <a:ext cx="5829300" cy="3449308"/>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5203778"/>
            <a:ext cx="5143500" cy="239204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CBACB6-91DF-414B-BB49-556528C76BD3}" type="datetimeFigureOut">
              <a:rPr lang="en-US" smtClean="0"/>
              <a:t>3/28/18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474623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CBACB6-91DF-414B-BB49-556528C76BD3}" type="datetimeFigureOut">
              <a:rPr lang="en-US" smtClean="0"/>
              <a:t>3/28/18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334547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87"/>
            <a:ext cx="1478756" cy="839622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527487"/>
            <a:ext cx="4350544" cy="83962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CBACB6-91DF-414B-BB49-556528C76BD3}" type="datetimeFigureOut">
              <a:rPr lang="en-US" smtClean="0"/>
              <a:t>3/28/18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417665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CBACB6-91DF-414B-BB49-556528C76BD3}" type="datetimeFigureOut">
              <a:rPr lang="en-US" smtClean="0"/>
              <a:t>3/28/18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237504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70019"/>
            <a:ext cx="5915025" cy="4121281"/>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630289"/>
            <a:ext cx="5915025" cy="2167284"/>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CBACB6-91DF-414B-BB49-556528C76BD3}" type="datetimeFigureOut">
              <a:rPr lang="en-US" smtClean="0"/>
              <a:t>3/28/18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358926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637436"/>
            <a:ext cx="2914650" cy="62862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637436"/>
            <a:ext cx="2914650" cy="62862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CBACB6-91DF-414B-BB49-556528C76BD3}" type="datetimeFigureOut">
              <a:rPr lang="en-US" smtClean="0"/>
              <a:t>3/28/18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92255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90"/>
            <a:ext cx="5915025" cy="191500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428736"/>
            <a:ext cx="2901255" cy="119028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619022"/>
            <a:ext cx="2901255" cy="53230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428736"/>
            <a:ext cx="2915543" cy="119028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619022"/>
            <a:ext cx="2915543" cy="53230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CBACB6-91DF-414B-BB49-556528C76BD3}" type="datetimeFigureOut">
              <a:rPr lang="en-US" smtClean="0"/>
              <a:t>3/28/18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422228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CBACB6-91DF-414B-BB49-556528C76BD3}" type="datetimeFigureOut">
              <a:rPr lang="en-US" smtClean="0"/>
              <a:t>3/28/18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906131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BACB6-91DF-414B-BB49-556528C76BD3}" type="datetimeFigureOut">
              <a:rPr lang="en-US" smtClean="0"/>
              <a:t>3/28/18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85309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506"/>
            <a:ext cx="2211884" cy="2311771"/>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426511"/>
            <a:ext cx="3471863" cy="704080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972276"/>
            <a:ext cx="2211884" cy="550651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CBACB6-91DF-414B-BB49-556528C76BD3}" type="datetimeFigureOut">
              <a:rPr lang="en-US" smtClean="0"/>
              <a:t>3/28/18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649730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506"/>
            <a:ext cx="2211884" cy="2311771"/>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426511"/>
            <a:ext cx="3471863" cy="704080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2381" y="2972276"/>
            <a:ext cx="2211884" cy="550651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CBACB6-91DF-414B-BB49-556528C76BD3}" type="datetimeFigureOut">
              <a:rPr lang="en-US" smtClean="0"/>
              <a:t>3/28/18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665214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90"/>
            <a:ext cx="5915025" cy="191500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637436"/>
            <a:ext cx="5915025" cy="628627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9182869"/>
            <a:ext cx="1543050" cy="527487"/>
          </a:xfrm>
          <a:prstGeom prst="rect">
            <a:avLst/>
          </a:prstGeom>
        </p:spPr>
        <p:txBody>
          <a:bodyPr vert="horz" lIns="91440" tIns="45720" rIns="91440" bIns="45720" rtlCol="0" anchor="ctr"/>
          <a:lstStyle>
            <a:lvl1pPr algn="l">
              <a:defRPr sz="900">
                <a:solidFill>
                  <a:schemeClr val="tx1">
                    <a:tint val="75000"/>
                  </a:schemeClr>
                </a:solidFill>
              </a:defRPr>
            </a:lvl1pPr>
          </a:lstStyle>
          <a:p>
            <a:fld id="{32CBACB6-91DF-414B-BB49-556528C76BD3}" type="datetimeFigureOut">
              <a:rPr lang="en-US" smtClean="0"/>
              <a:t>3/28/18</a:t>
            </a:fld>
            <a:endParaRPr lang="en-US"/>
          </a:p>
        </p:txBody>
      </p:sp>
      <p:sp>
        <p:nvSpPr>
          <p:cNvPr id="5" name="Footer Placeholder 4"/>
          <p:cNvSpPr>
            <a:spLocks noGrp="1"/>
          </p:cNvSpPr>
          <p:nvPr>
            <p:ph type="ftr" sz="quarter" idx="3"/>
          </p:nvPr>
        </p:nvSpPr>
        <p:spPr>
          <a:xfrm>
            <a:off x="2271713" y="9182869"/>
            <a:ext cx="2314575" cy="527487"/>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2869"/>
            <a:ext cx="1543050" cy="527487"/>
          </a:xfrm>
          <a:prstGeom prst="rect">
            <a:avLst/>
          </a:prstGeom>
        </p:spPr>
        <p:txBody>
          <a:bodyPr vert="horz" lIns="91440" tIns="45720" rIns="91440" bIns="45720" rtlCol="0" anchor="ctr"/>
          <a:lstStyle>
            <a:lvl1pPr algn="r">
              <a:defRPr sz="900">
                <a:solidFill>
                  <a:schemeClr val="tx1">
                    <a:tint val="75000"/>
                  </a:schemeClr>
                </a:solidFill>
              </a:defRPr>
            </a:lvl1pPr>
          </a:lstStyle>
          <a:p>
            <a:fld id="{915C1CFE-DC0D-E649-9C87-8740A3E6C64C}" type="slidenum">
              <a:rPr lang="en-US" smtClean="0"/>
              <a:t>‹#›</a:t>
            </a:fld>
            <a:endParaRPr lang="en-US"/>
          </a:p>
        </p:txBody>
      </p:sp>
    </p:spTree>
    <p:extLst>
      <p:ext uri="{BB962C8B-B14F-4D97-AF65-F5344CB8AC3E}">
        <p14:creationId xmlns:p14="http://schemas.microsoft.com/office/powerpoint/2010/main" val="12671547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docs.google.com/presentation/d/1_-g1vol4eBWPet5xVCkuTGFvvnhFF3PJmU0tWtEEw_o/edit?usp=sharing" TargetMode="External"/><Relationship Id="rId5" Type="http://schemas.openxmlformats.org/officeDocument/2006/relationships/image" Target="../media/image3.png"/><Relationship Id="rId6" Type="http://schemas.microsoft.com/office/2007/relationships/hdphoto" Target="../media/hdphoto1.wdp"/><Relationship Id="rId7" Type="http://schemas.openxmlformats.org/officeDocument/2006/relationships/image" Target="../media/image4.png"/><Relationship Id="rId8" Type="http://schemas.openxmlformats.org/officeDocument/2006/relationships/hyperlink" Target="https://docs.google.com/presentation/d/1lObVGYFZFUZUxoWRdV56FHWqgjTOZSOyLVqD5nL-mNQ/edit?usp=sharing" TargetMode="External"/><Relationship Id="rId9"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tiff"/><Relationship Id="rId5" Type="http://schemas.openxmlformats.org/officeDocument/2006/relationships/hyperlink" Target="https://docs.google.com/forms/d/e/1FAIpQLSc57qjDXLPcQLYftI27W91gCKD2RgH0OzQDdDxsiLYmH9DKtw/viewform" TargetMode="External"/><Relationship Id="rId6" Type="http://schemas.openxmlformats.org/officeDocument/2006/relationships/image" Target="../media/image22.tiff"/><Relationship Id="rId7" Type="http://schemas.openxmlformats.org/officeDocument/2006/relationships/hyperlink" Target="https://docs.google.com/forms/d/e/1FAIpQLSeR09YDqj3t6EipoBfWqUQ3MSK8YOB4OY5qRkg329YJBt2YZQ/viewform?usp=sf_link" TargetMode="External"/><Relationship Id="rId8" Type="http://schemas.openxmlformats.org/officeDocument/2006/relationships/hyperlink" Target="https://twitter.com/pharma436" TargetMode="External"/><Relationship Id="rId9" Type="http://schemas.openxmlformats.org/officeDocument/2006/relationships/image" Target="../media/image23.tiff"/><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drive.google.com/file/d/1F2uYC4cnssgkfaOrpIGghO5Gwxh7Nbqt/view?usp=sharing" TargetMode="External"/><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g"/><Relationship Id="rId5" Type="http://schemas.openxmlformats.org/officeDocument/2006/relationships/image" Target="../media/image14.jp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jpg"/><Relationship Id="rId9" Type="http://schemas.openxmlformats.org/officeDocument/2006/relationships/image" Target="../media/image18.jpg"/><Relationship Id="rId1" Type="http://schemas.openxmlformats.org/officeDocument/2006/relationships/slideLayout" Target="../slideLayouts/slideLayout7.xml"/><Relationship Id="rId2"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7500" t="31944" r="17500" b="14514"/>
          <a:stretch/>
        </p:blipFill>
        <p:spPr>
          <a:xfrm>
            <a:off x="315970" y="420286"/>
            <a:ext cx="1247003" cy="102718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763" t="4123" r="2846" b="6720"/>
          <a:stretch/>
        </p:blipFill>
        <p:spPr>
          <a:xfrm>
            <a:off x="5239956" y="549123"/>
            <a:ext cx="1345852" cy="852866"/>
          </a:xfrm>
          <a:prstGeom prst="rect">
            <a:avLst/>
          </a:prstGeom>
        </p:spPr>
      </p:pic>
      <p:cxnSp>
        <p:nvCxnSpPr>
          <p:cNvPr id="6" name="Straight Connector 5"/>
          <p:cNvCxnSpPr/>
          <p:nvPr/>
        </p:nvCxnSpPr>
        <p:spPr>
          <a:xfrm>
            <a:off x="174664" y="4638241"/>
            <a:ext cx="164592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8309" y="4255116"/>
            <a:ext cx="1309815" cy="400110"/>
          </a:xfrm>
          <a:prstGeom prst="rect">
            <a:avLst/>
          </a:prstGeom>
          <a:noFill/>
        </p:spPr>
        <p:txBody>
          <a:bodyPr wrap="square" rtlCol="0">
            <a:spAutoFit/>
          </a:bodyPr>
          <a:lstStyle/>
          <a:p>
            <a:r>
              <a:rPr lang="en-US" sz="2000" dirty="0"/>
              <a:t>Objectives</a:t>
            </a:r>
            <a:endParaRPr lang="en-US" dirty="0"/>
          </a:p>
        </p:txBody>
      </p:sp>
      <p:cxnSp>
        <p:nvCxnSpPr>
          <p:cNvPr id="8" name="Straight Connector 7"/>
          <p:cNvCxnSpPr/>
          <p:nvPr/>
        </p:nvCxnSpPr>
        <p:spPr>
          <a:xfrm>
            <a:off x="124176" y="7514809"/>
            <a:ext cx="164592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5596" y="7114699"/>
            <a:ext cx="1407377" cy="400110"/>
          </a:xfrm>
          <a:prstGeom prst="rect">
            <a:avLst/>
          </a:prstGeom>
          <a:noFill/>
        </p:spPr>
        <p:txBody>
          <a:bodyPr wrap="square" rtlCol="0">
            <a:spAutoFit/>
          </a:bodyPr>
          <a:lstStyle/>
          <a:p>
            <a:r>
              <a:rPr lang="en-US" sz="2000" dirty="0"/>
              <a:t>Color index</a:t>
            </a:r>
          </a:p>
        </p:txBody>
      </p:sp>
      <p:sp>
        <p:nvSpPr>
          <p:cNvPr id="20" name="TextBox 19"/>
          <p:cNvSpPr txBox="1"/>
          <p:nvPr/>
        </p:nvSpPr>
        <p:spPr>
          <a:xfrm>
            <a:off x="0" y="3590299"/>
            <a:ext cx="6844226" cy="584775"/>
          </a:xfrm>
          <a:prstGeom prst="rect">
            <a:avLst/>
          </a:prstGeom>
          <a:noFill/>
        </p:spPr>
        <p:txBody>
          <a:bodyPr wrap="square" rtlCol="0">
            <a:spAutoFit/>
          </a:bodyPr>
          <a:lstStyle/>
          <a:p>
            <a:pPr algn="ctr"/>
            <a:r>
              <a:rPr lang="en-US" sz="3200" b="1" dirty="0" smtClean="0">
                <a:solidFill>
                  <a:srgbClr val="009193"/>
                </a:solidFill>
                <a:latin typeface="Goudy Old Style" charset="0"/>
                <a:ea typeface="Goudy Old Style" charset="0"/>
                <a:cs typeface="Goudy Old Style" charset="0"/>
              </a:rPr>
              <a:t>1:</a:t>
            </a:r>
            <a:r>
              <a:rPr lang="en-US" sz="2800" b="1" dirty="0" smtClean="0">
                <a:latin typeface="Goudy Old Style" charset="0"/>
                <a:ea typeface="Goudy Old Style" charset="0"/>
                <a:cs typeface="Goudy Old Style" charset="0"/>
              </a:rPr>
              <a:t> </a:t>
            </a:r>
            <a:r>
              <a:rPr lang="en-US" sz="2800" b="1" dirty="0" smtClean="0">
                <a:solidFill>
                  <a:srgbClr val="941651"/>
                </a:solidFill>
                <a:latin typeface="Goudy Old Style" charset="0"/>
                <a:ea typeface="Goudy Old Style" charset="0"/>
                <a:cs typeface="Goudy Old Style" charset="0"/>
              </a:rPr>
              <a:t>Drug Affecting Erectile Dysfunction</a:t>
            </a:r>
            <a:endParaRPr lang="en-US" sz="2800" b="1" dirty="0">
              <a:solidFill>
                <a:srgbClr val="941651"/>
              </a:solidFill>
              <a:latin typeface="Goudy Old Style" charset="0"/>
              <a:ea typeface="Goudy Old Style" charset="0"/>
              <a:cs typeface="Goudy Old Style" charset="0"/>
            </a:endParaRPr>
          </a:p>
        </p:txBody>
      </p:sp>
      <p:sp>
        <p:nvSpPr>
          <p:cNvPr id="2" name="TextBox 1"/>
          <p:cNvSpPr txBox="1"/>
          <p:nvPr/>
        </p:nvSpPr>
        <p:spPr>
          <a:xfrm>
            <a:off x="174664" y="4830549"/>
            <a:ext cx="6411144" cy="2246769"/>
          </a:xfrm>
          <a:prstGeom prst="rect">
            <a:avLst/>
          </a:prstGeom>
          <a:noFill/>
        </p:spPr>
        <p:txBody>
          <a:bodyPr wrap="square" rtlCol="0">
            <a:spAutoFit/>
          </a:bodyPr>
          <a:lstStyle/>
          <a:p>
            <a:pPr marL="342900" indent="-342900">
              <a:buClr>
                <a:schemeClr val="accent1">
                  <a:lumMod val="60000"/>
                  <a:lumOff val="40000"/>
                </a:schemeClr>
              </a:buClr>
              <a:buFont typeface="+mj-lt"/>
              <a:buAutoNum type="arabicPeriod"/>
            </a:pPr>
            <a:r>
              <a:rPr lang="en-US" sz="1400" dirty="0"/>
              <a:t>Revise the </a:t>
            </a:r>
            <a:r>
              <a:rPr lang="en-US" sz="1400" dirty="0" err="1"/>
              <a:t>haemodynamic</a:t>
            </a:r>
            <a:r>
              <a:rPr lang="en-US" sz="1400" dirty="0"/>
              <a:t> changes inducing normal erection</a:t>
            </a:r>
          </a:p>
          <a:p>
            <a:pPr marL="342900" indent="-342900">
              <a:buClr>
                <a:schemeClr val="accent1">
                  <a:lumMod val="60000"/>
                  <a:lumOff val="40000"/>
                </a:schemeClr>
              </a:buClr>
              <a:buFont typeface="+mj-lt"/>
              <a:buAutoNum type="arabicPeriod"/>
            </a:pPr>
            <a:r>
              <a:rPr lang="en-US" sz="1400" dirty="0"/>
              <a:t>Interpret its different molecular control mechanisms</a:t>
            </a:r>
          </a:p>
          <a:p>
            <a:pPr marL="342900" indent="-342900">
              <a:buClr>
                <a:schemeClr val="accent1">
                  <a:lumMod val="60000"/>
                  <a:lumOff val="40000"/>
                </a:schemeClr>
              </a:buClr>
              <a:buFont typeface="+mj-lt"/>
              <a:buAutoNum type="arabicPeriod"/>
            </a:pPr>
            <a:r>
              <a:rPr lang="en-US" sz="1400" dirty="0"/>
              <a:t>Define erectile dysfunction [ED] and enumerate its varied risks</a:t>
            </a:r>
          </a:p>
          <a:p>
            <a:pPr marL="342900" indent="-342900">
              <a:buClr>
                <a:schemeClr val="accent1">
                  <a:lumMod val="60000"/>
                  <a:lumOff val="40000"/>
                </a:schemeClr>
              </a:buClr>
              <a:buFont typeface="+mj-lt"/>
              <a:buAutoNum type="arabicPeriod"/>
            </a:pPr>
            <a:r>
              <a:rPr lang="en-US" sz="1400" dirty="0"/>
              <a:t>List drugs inducing ED and reflect on some underlying mechanisms</a:t>
            </a:r>
          </a:p>
          <a:p>
            <a:pPr marL="342900" indent="-342900">
              <a:buClr>
                <a:schemeClr val="accent1">
                  <a:lumMod val="60000"/>
                  <a:lumOff val="40000"/>
                </a:schemeClr>
              </a:buClr>
              <a:buFont typeface="+mj-lt"/>
              <a:buAutoNum type="arabicPeriod"/>
            </a:pPr>
            <a:r>
              <a:rPr lang="en-US" sz="1400" dirty="0"/>
              <a:t>Correlate drugs used in treatment of ED to the </a:t>
            </a:r>
            <a:r>
              <a:rPr lang="en-US" sz="1400" dirty="0" err="1"/>
              <a:t>etiopathogenesis</a:t>
            </a:r>
            <a:r>
              <a:rPr lang="en-US" sz="1400" dirty="0"/>
              <a:t> </a:t>
            </a:r>
          </a:p>
          <a:p>
            <a:pPr marL="342900" indent="-342900">
              <a:buClr>
                <a:schemeClr val="accent1">
                  <a:lumMod val="60000"/>
                  <a:lumOff val="40000"/>
                </a:schemeClr>
              </a:buClr>
              <a:buFont typeface="+mj-lt"/>
              <a:buAutoNum type="arabicPeriod"/>
            </a:pPr>
            <a:r>
              <a:rPr lang="en-US" sz="1400" dirty="0"/>
              <a:t>Classify oral 1</a:t>
            </a:r>
            <a:r>
              <a:rPr lang="en-US" sz="1400" baseline="30000" dirty="0"/>
              <a:t>st</a:t>
            </a:r>
            <a:r>
              <a:rPr lang="en-US" sz="1400" dirty="0"/>
              <a:t> line therapy </a:t>
            </a:r>
            <a:r>
              <a:rPr lang="en-US" sz="1400" dirty="0" err="1"/>
              <a:t>relevent</a:t>
            </a:r>
            <a:r>
              <a:rPr lang="en-US" sz="1400" dirty="0"/>
              <a:t> to; Mechanism / Utility / ADRs</a:t>
            </a:r>
          </a:p>
          <a:p>
            <a:pPr marL="342900" indent="-342900">
              <a:buClr>
                <a:schemeClr val="accent1">
                  <a:lumMod val="60000"/>
                  <a:lumOff val="40000"/>
                </a:schemeClr>
              </a:buClr>
              <a:buFont typeface="+mj-lt"/>
              <a:buAutoNum type="arabicPeriod"/>
            </a:pPr>
            <a:r>
              <a:rPr lang="en-US" sz="1400" dirty="0"/>
              <a:t>Compare the pharmacological difference of PDE</a:t>
            </a:r>
            <a:r>
              <a:rPr lang="en-US" sz="1400" baseline="-25000" dirty="0"/>
              <a:t>5</a:t>
            </a:r>
            <a:r>
              <a:rPr lang="en-US" sz="1400" dirty="0"/>
              <a:t> inhibitors</a:t>
            </a:r>
          </a:p>
          <a:p>
            <a:pPr marL="342900" indent="-342900">
              <a:buClr>
                <a:schemeClr val="accent1">
                  <a:lumMod val="60000"/>
                  <a:lumOff val="40000"/>
                </a:schemeClr>
              </a:buClr>
              <a:buFont typeface="+mj-lt"/>
              <a:buAutoNum type="arabicPeriod"/>
            </a:pPr>
            <a:r>
              <a:rPr lang="en-US" sz="1400" dirty="0"/>
              <a:t>Study the  transurethral, </a:t>
            </a:r>
            <a:r>
              <a:rPr lang="en-US" sz="1400" dirty="0" err="1"/>
              <a:t>intracavernous</a:t>
            </a:r>
            <a:r>
              <a:rPr lang="en-US" sz="1400" dirty="0"/>
              <a:t> or topical 2</a:t>
            </a:r>
            <a:r>
              <a:rPr lang="en-US" sz="1400" baseline="30000" dirty="0"/>
              <a:t>nd</a:t>
            </a:r>
            <a:r>
              <a:rPr lang="en-US" sz="1400" dirty="0"/>
              <a:t> line </a:t>
            </a:r>
            <a:r>
              <a:rPr lang="en-US" sz="1400" dirty="0" smtClean="0"/>
              <a:t>therapies; Mechanism </a:t>
            </a:r>
            <a:r>
              <a:rPr lang="en-US" sz="1400" dirty="0"/>
              <a:t>/ Utility / ADRs  </a:t>
            </a:r>
          </a:p>
          <a:p>
            <a:pPr marL="342900" indent="-342900">
              <a:buClr>
                <a:schemeClr val="accent1">
                  <a:lumMod val="60000"/>
                  <a:lumOff val="40000"/>
                </a:schemeClr>
              </a:buClr>
              <a:buFont typeface="+mj-lt"/>
              <a:buAutoNum type="arabicPeriod"/>
            </a:pPr>
            <a:r>
              <a:rPr lang="en-US" sz="1400" dirty="0"/>
              <a:t>Enumerate lines of treatment of </a:t>
            </a:r>
            <a:r>
              <a:rPr lang="en-US" sz="1400" dirty="0" smtClean="0"/>
              <a:t>priapism</a:t>
            </a:r>
            <a:endParaRPr lang="en-US" sz="1400" dirty="0"/>
          </a:p>
        </p:txBody>
      </p:sp>
      <p:grpSp>
        <p:nvGrpSpPr>
          <p:cNvPr id="13" name="Group 12"/>
          <p:cNvGrpSpPr/>
          <p:nvPr/>
        </p:nvGrpSpPr>
        <p:grpSpPr>
          <a:xfrm>
            <a:off x="315970" y="7589652"/>
            <a:ext cx="3534567" cy="1541888"/>
            <a:chOff x="6432027" y="8493574"/>
            <a:chExt cx="3534567" cy="1541888"/>
          </a:xfrm>
        </p:grpSpPr>
        <p:sp>
          <p:nvSpPr>
            <p:cNvPr id="15" name="Oval 14"/>
            <p:cNvSpPr/>
            <p:nvPr/>
          </p:nvSpPr>
          <p:spPr>
            <a:xfrm flipV="1">
              <a:off x="6433275" y="9178908"/>
              <a:ext cx="191187" cy="174253"/>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1" name="Oval 20"/>
            <p:cNvSpPr/>
            <p:nvPr/>
          </p:nvSpPr>
          <p:spPr>
            <a:xfrm flipV="1">
              <a:off x="6432633" y="9486869"/>
              <a:ext cx="191187" cy="1742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2" name="Oval 21"/>
            <p:cNvSpPr/>
            <p:nvPr/>
          </p:nvSpPr>
          <p:spPr>
            <a:xfrm flipV="1">
              <a:off x="6432027" y="8560337"/>
              <a:ext cx="191187" cy="174253"/>
            </a:xfrm>
            <a:prstGeom prst="ellipse">
              <a:avLst/>
            </a:prstGeom>
            <a:solidFill>
              <a:srgbClr val="008F00"/>
            </a:solidFill>
            <a:ln>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3" name="Oval 22"/>
            <p:cNvSpPr/>
            <p:nvPr/>
          </p:nvSpPr>
          <p:spPr>
            <a:xfrm flipV="1">
              <a:off x="6433534" y="8871331"/>
              <a:ext cx="191187" cy="174253"/>
            </a:xfrm>
            <a:prstGeom prst="ellipse">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4" name="Oval 23"/>
            <p:cNvSpPr/>
            <p:nvPr/>
          </p:nvSpPr>
          <p:spPr>
            <a:xfrm flipV="1">
              <a:off x="6432633" y="9799301"/>
              <a:ext cx="191187" cy="174253"/>
            </a:xfrm>
            <a:prstGeom prst="ellipse">
              <a:avLst/>
            </a:prstGeom>
            <a:solidFill>
              <a:srgbClr val="009193"/>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TextBox 11"/>
            <p:cNvSpPr txBox="1"/>
            <p:nvPr/>
          </p:nvSpPr>
          <p:spPr>
            <a:xfrm>
              <a:off x="6624461" y="9112337"/>
              <a:ext cx="3342133" cy="307777"/>
            </a:xfrm>
            <a:prstGeom prst="rect">
              <a:avLst/>
            </a:prstGeom>
            <a:noFill/>
          </p:spPr>
          <p:txBody>
            <a:bodyPr wrap="none" rtlCol="0">
              <a:spAutoFit/>
            </a:bodyPr>
            <a:lstStyle/>
            <a:p>
              <a:r>
                <a:rPr lang="en-US" sz="1400" b="1" dirty="0">
                  <a:solidFill>
                    <a:schemeClr val="bg1">
                      <a:lumMod val="50000"/>
                    </a:schemeClr>
                  </a:solidFill>
                </a:rPr>
                <a:t>Extra</a:t>
              </a:r>
              <a:r>
                <a:rPr lang="en-US" sz="1400" dirty="0"/>
                <a:t> </a:t>
              </a:r>
              <a:r>
                <a:rPr lang="en-US" sz="1400" b="1" dirty="0">
                  <a:solidFill>
                    <a:schemeClr val="bg1">
                      <a:lumMod val="50000"/>
                    </a:schemeClr>
                  </a:solidFill>
                </a:rPr>
                <a:t>information and further explanation </a:t>
              </a:r>
              <a:endParaRPr lang="en-US" sz="1400" dirty="0"/>
            </a:p>
          </p:txBody>
        </p:sp>
        <p:sp>
          <p:nvSpPr>
            <p:cNvPr id="25" name="TextBox 24"/>
            <p:cNvSpPr txBox="1"/>
            <p:nvPr/>
          </p:nvSpPr>
          <p:spPr>
            <a:xfrm>
              <a:off x="6628867" y="9420106"/>
              <a:ext cx="941283" cy="307777"/>
            </a:xfrm>
            <a:prstGeom prst="rect">
              <a:avLst/>
            </a:prstGeom>
            <a:noFill/>
          </p:spPr>
          <p:txBody>
            <a:bodyPr wrap="none" rtlCol="0">
              <a:spAutoFit/>
            </a:bodyPr>
            <a:lstStyle/>
            <a:p>
              <a:r>
                <a:rPr lang="en-US" sz="1400" b="1" dirty="0">
                  <a:solidFill>
                    <a:srgbClr val="FF0000"/>
                  </a:solidFill>
                </a:rPr>
                <a:t>Important</a:t>
              </a:r>
            </a:p>
          </p:txBody>
        </p:sp>
        <p:sp>
          <p:nvSpPr>
            <p:cNvPr id="26" name="TextBox 25"/>
            <p:cNvSpPr txBox="1"/>
            <p:nvPr/>
          </p:nvSpPr>
          <p:spPr>
            <a:xfrm>
              <a:off x="6623820" y="8493574"/>
              <a:ext cx="1262333" cy="307777"/>
            </a:xfrm>
            <a:prstGeom prst="rect">
              <a:avLst/>
            </a:prstGeom>
            <a:noFill/>
          </p:spPr>
          <p:txBody>
            <a:bodyPr wrap="none" rtlCol="0">
              <a:spAutoFit/>
            </a:bodyPr>
            <a:lstStyle/>
            <a:p>
              <a:r>
                <a:rPr lang="en-US" sz="1400" b="1" dirty="0">
                  <a:solidFill>
                    <a:srgbClr val="008F00"/>
                  </a:solidFill>
                </a:rPr>
                <a:t>Doctors’ notes</a:t>
              </a:r>
            </a:p>
          </p:txBody>
        </p:sp>
        <p:sp>
          <p:nvSpPr>
            <p:cNvPr id="27" name="TextBox 26"/>
            <p:cNvSpPr txBox="1"/>
            <p:nvPr/>
          </p:nvSpPr>
          <p:spPr>
            <a:xfrm>
              <a:off x="6625705" y="8804568"/>
              <a:ext cx="1148071" cy="307777"/>
            </a:xfrm>
            <a:prstGeom prst="rect">
              <a:avLst/>
            </a:prstGeom>
            <a:noFill/>
          </p:spPr>
          <p:txBody>
            <a:bodyPr wrap="none" rtlCol="0">
              <a:spAutoFit/>
            </a:bodyPr>
            <a:lstStyle/>
            <a:p>
              <a:r>
                <a:rPr lang="en-US" sz="1400" b="1" dirty="0">
                  <a:solidFill>
                    <a:srgbClr val="0432FF"/>
                  </a:solidFill>
                </a:rPr>
                <a:t>Drugs names</a:t>
              </a:r>
            </a:p>
          </p:txBody>
        </p:sp>
        <p:sp>
          <p:nvSpPr>
            <p:cNvPr id="28" name="TextBox 27"/>
            <p:cNvSpPr txBox="1"/>
            <p:nvPr/>
          </p:nvSpPr>
          <p:spPr>
            <a:xfrm>
              <a:off x="6623820" y="9727685"/>
              <a:ext cx="1098378" cy="307777"/>
            </a:xfrm>
            <a:prstGeom prst="rect">
              <a:avLst/>
            </a:prstGeom>
            <a:noFill/>
          </p:spPr>
          <p:txBody>
            <a:bodyPr wrap="none" rtlCol="0">
              <a:spAutoFit/>
            </a:bodyPr>
            <a:lstStyle/>
            <a:p>
              <a:r>
                <a:rPr lang="en-US" sz="1400" b="1" dirty="0">
                  <a:solidFill>
                    <a:srgbClr val="009193"/>
                  </a:solidFill>
                </a:rPr>
                <a:t>Mnemonics</a:t>
              </a:r>
            </a:p>
          </p:txBody>
        </p:sp>
      </p:grpSp>
      <p:pic>
        <p:nvPicPr>
          <p:cNvPr id="29" name="Picture 28">
            <a:hlinkClick r:id="rId4"/>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174664" y="9249586"/>
            <a:ext cx="557784" cy="557784"/>
          </a:xfrm>
          <a:prstGeom prst="rect">
            <a:avLst/>
          </a:prstGeom>
        </p:spPr>
      </p:pic>
      <p:sp>
        <p:nvSpPr>
          <p:cNvPr id="32" name="Rectangle 31"/>
          <p:cNvSpPr/>
          <p:nvPr/>
        </p:nvSpPr>
        <p:spPr>
          <a:xfrm>
            <a:off x="1515807" y="1440096"/>
            <a:ext cx="3724149" cy="2021394"/>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77629" y="9406977"/>
            <a:ext cx="4505280" cy="307777"/>
          </a:xfrm>
          <a:prstGeom prst="rect">
            <a:avLst/>
          </a:prstGeom>
          <a:noFill/>
        </p:spPr>
        <p:txBody>
          <a:bodyPr wrap="square" rtlCol="0">
            <a:spAutoFit/>
          </a:bodyPr>
          <a:lstStyle/>
          <a:p>
            <a:r>
              <a:rPr lang="en-US" sz="1400" dirty="0">
                <a:hlinkClick r:id="rId8"/>
              </a:rPr>
              <a:t>Kindly check the editing file before studying this document  </a:t>
            </a:r>
            <a:endParaRPr lang="en-US" sz="1400" dirty="0"/>
          </a:p>
        </p:txBody>
      </p:sp>
      <p:sp>
        <p:nvSpPr>
          <p:cNvPr id="31"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6" name="Picture 3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10835" y="7744712"/>
            <a:ext cx="1393146" cy="1234800"/>
          </a:xfrm>
          <a:prstGeom prst="rect">
            <a:avLst/>
          </a:prstGeom>
        </p:spPr>
      </p:pic>
    </p:spTree>
    <p:extLst>
      <p:ext uri="{BB962C8B-B14F-4D97-AF65-F5344CB8AC3E}">
        <p14:creationId xmlns:p14="http://schemas.microsoft.com/office/powerpoint/2010/main" val="1265846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1036186" y="757126"/>
            <a:ext cx="4824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7" name="TextBox 6"/>
          <p:cNvSpPr txBox="1"/>
          <p:nvPr/>
        </p:nvSpPr>
        <p:spPr>
          <a:xfrm>
            <a:off x="803776" y="197806"/>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Selective PDE</a:t>
            </a:r>
            <a:r>
              <a:rPr lang="en-US" sz="2400" baseline="-25000" dirty="0">
                <a:latin typeface="American Typewriter" charset="0"/>
                <a:ea typeface="American Typewriter" charset="0"/>
                <a:cs typeface="American Typewriter" charset="0"/>
              </a:rPr>
              <a:t>4 </a:t>
            </a:r>
            <a:r>
              <a:rPr lang="en-US" sz="2400" dirty="0">
                <a:latin typeface="American Typewriter" charset="0"/>
                <a:ea typeface="American Typewriter" charset="0"/>
                <a:cs typeface="American Typewriter" charset="0"/>
              </a:rPr>
              <a:t>Inhibitors</a:t>
            </a:r>
          </a:p>
        </p:txBody>
      </p:sp>
      <p:sp>
        <p:nvSpPr>
          <p:cNvPr id="5"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555117050"/>
              </p:ext>
            </p:extLst>
          </p:nvPr>
        </p:nvGraphicFramePr>
        <p:xfrm>
          <a:off x="141028" y="981794"/>
          <a:ext cx="6562169" cy="8793668"/>
        </p:xfrm>
        <a:graphic>
          <a:graphicData uri="http://schemas.openxmlformats.org/drawingml/2006/table">
            <a:tbl>
              <a:tblPr firstRow="1" bandRow="1">
                <a:tableStyleId>{5940675A-B579-460E-94D1-54222C63F5DA}</a:tableStyleId>
              </a:tblPr>
              <a:tblGrid>
                <a:gridCol w="431612"/>
                <a:gridCol w="1674444">
                  <a:extLst>
                    <a:ext uri="{9D8B030D-6E8A-4147-A177-3AD203B41FA5}">
                      <a16:colId xmlns:a16="http://schemas.microsoft.com/office/drawing/2014/main" xmlns="" val="2180430497"/>
                    </a:ext>
                  </a:extLst>
                </a:gridCol>
                <a:gridCol w="1485371"/>
                <a:gridCol w="1485371"/>
                <a:gridCol w="1485371"/>
              </a:tblGrid>
              <a:tr h="254133">
                <a:tc>
                  <a:txBody>
                    <a:bodyPr/>
                    <a:lstStyle/>
                    <a:p>
                      <a:pPr algn="ctr" rtl="0">
                        <a:lnSpc>
                          <a:spcPts val="2400"/>
                        </a:lnSpc>
                      </a:pPr>
                      <a:endParaRPr lang="en-US" sz="1400" dirty="0" smtClean="0">
                        <a:solidFill>
                          <a:schemeClr val="tx1"/>
                        </a:solidFill>
                        <a:latin typeface="+mn-lt"/>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dirty="0" smtClean="0">
                          <a:solidFill>
                            <a:srgbClr val="0432FF"/>
                          </a:solidFill>
                          <a:latin typeface="+mn-lt"/>
                        </a:rPr>
                        <a:t>Sildenafil</a:t>
                      </a:r>
                      <a:endParaRPr lang="en-US" sz="16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accent1">
                        <a:lumMod val="60000"/>
                        <a:lumOff val="40000"/>
                        <a:alpha val="50196"/>
                      </a:schemeClr>
                    </a:solidFill>
                  </a:tcPr>
                </a:tc>
                <a:tc>
                  <a:txBody>
                    <a:bodyPr/>
                    <a:lstStyle/>
                    <a:p>
                      <a:pPr algn="ctr" rtl="0">
                        <a:lnSpc>
                          <a:spcPts val="2400"/>
                        </a:lnSpc>
                      </a:pPr>
                      <a:r>
                        <a:rPr lang="en-US" sz="1600" dirty="0" smtClean="0">
                          <a:solidFill>
                            <a:srgbClr val="0432FF"/>
                          </a:solidFill>
                          <a:latin typeface="+mn-lt"/>
                        </a:rPr>
                        <a:t>Vardenafil</a:t>
                      </a:r>
                      <a:endParaRPr lang="en-US" sz="1400" dirty="0" smtClean="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rgbClr val="9DC3E6">
                        <a:alpha val="40000"/>
                      </a:srgbClr>
                    </a:solidFill>
                  </a:tcPr>
                </a:tc>
                <a:tc>
                  <a:txBody>
                    <a:bodyPr/>
                    <a:lstStyle/>
                    <a:p>
                      <a:pPr algn="ctr" rtl="0">
                        <a:lnSpc>
                          <a:spcPts val="2400"/>
                        </a:lnSpc>
                      </a:pPr>
                      <a:r>
                        <a:rPr lang="en-US" sz="1600" dirty="0" smtClean="0">
                          <a:solidFill>
                            <a:srgbClr val="0432FF"/>
                          </a:solidFill>
                          <a:latin typeface="+mn-lt"/>
                        </a:rPr>
                        <a:t>Tadalafil</a:t>
                      </a:r>
                      <a:endParaRPr lang="en-US" sz="1400" dirty="0" smtClean="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rgbClr val="9DC3E6">
                        <a:alpha val="29804"/>
                      </a:srgbClr>
                    </a:solidFill>
                  </a:tcPr>
                </a:tc>
                <a:tc>
                  <a:txBody>
                    <a:bodyPr/>
                    <a:lstStyle/>
                    <a:p>
                      <a:pPr algn="ctr" rtl="0">
                        <a:lnSpc>
                          <a:spcPts val="2400"/>
                        </a:lnSpc>
                      </a:pPr>
                      <a:r>
                        <a:rPr lang="en-US" sz="1600" dirty="0" err="1" smtClean="0">
                          <a:solidFill>
                            <a:srgbClr val="0432FF"/>
                          </a:solidFill>
                          <a:latin typeface="+mn-lt"/>
                        </a:rPr>
                        <a:t>Avanafil</a:t>
                      </a:r>
                      <a:endParaRPr lang="en-US" sz="1400" dirty="0" smtClean="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9DC3E6">
                        <a:alpha val="20000"/>
                      </a:srgbClr>
                    </a:solidFill>
                  </a:tcPr>
                </a:tc>
                <a:extLst>
                  <a:ext uri="{0D108BD9-81ED-4DB2-BD59-A6C34878D82A}">
                    <a16:rowId xmlns:a16="http://schemas.microsoft.com/office/drawing/2014/main" xmlns="" val="1688930147"/>
                  </a:ext>
                </a:extLst>
              </a:tr>
              <a:tr h="885500">
                <a:tc>
                  <a:txBody>
                    <a:bodyPr/>
                    <a:lstStyle/>
                    <a:p>
                      <a:pPr algn="ctr"/>
                      <a:r>
                        <a:rPr lang="en-US" sz="1300" dirty="0" smtClean="0">
                          <a:solidFill>
                            <a:schemeClr val="tx1"/>
                          </a:solidFill>
                        </a:rPr>
                        <a:t>Absorption</a:t>
                      </a:r>
                      <a:endParaRPr lang="en-US" sz="1300" dirty="0">
                        <a:solidFill>
                          <a:schemeClr val="tx1"/>
                        </a:solidFill>
                      </a:endParaRPr>
                    </a:p>
                  </a:txBody>
                  <a:tcPr vert="vert27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l" rtl="0"/>
                      <a:r>
                        <a:rPr lang="en-US" sz="1400" b="0" dirty="0" smtClean="0">
                          <a:latin typeface="+mn-lt"/>
                        </a:rPr>
                        <a:t>Fatty food interferes </a:t>
                      </a:r>
                      <a:r>
                        <a:rPr lang="en-US" sz="1400" b="0" dirty="0" smtClean="0">
                          <a:solidFill>
                            <a:srgbClr val="0432FF"/>
                          </a:solidFill>
                          <a:latin typeface="+mn-lt"/>
                        </a:rPr>
                        <a:t>with Sildenafil </a:t>
                      </a:r>
                      <a:r>
                        <a:rPr lang="en-US" sz="1400" b="0" dirty="0" smtClean="0">
                          <a:solidFill>
                            <a:schemeClr val="tx1"/>
                          </a:solidFill>
                          <a:latin typeface="+mn-lt"/>
                        </a:rPr>
                        <a:t>&amp;</a:t>
                      </a:r>
                      <a:r>
                        <a:rPr lang="en-US" sz="1400" b="0" dirty="0" smtClean="0">
                          <a:solidFill>
                            <a:srgbClr val="0432FF"/>
                          </a:solidFill>
                          <a:latin typeface="+mn-lt"/>
                        </a:rPr>
                        <a:t> Vardenafil</a:t>
                      </a:r>
                      <a:r>
                        <a:rPr lang="en-US" sz="1400" b="0" dirty="0" smtClean="0">
                          <a:solidFill>
                            <a:srgbClr val="FF0000"/>
                          </a:solidFill>
                          <a:latin typeface="+mn-lt"/>
                        </a:rPr>
                        <a:t> </a:t>
                      </a:r>
                      <a:r>
                        <a:rPr lang="en-US" sz="1400" b="0" dirty="0" smtClean="0">
                          <a:latin typeface="+mn-lt"/>
                        </a:rPr>
                        <a:t>absorption</a:t>
                      </a:r>
                      <a:r>
                        <a:rPr lang="en-US" sz="1400" b="0" dirty="0" smtClean="0">
                          <a:latin typeface="+mn-lt"/>
                          <a:sym typeface="Wingdings"/>
                        </a:rPr>
                        <a:t>, so taken on empty stomach at least 2 hours after food</a:t>
                      </a:r>
                      <a:endParaRPr lang="en-US" sz="1400" b="0" dirty="0" smtClean="0">
                        <a:latin typeface="+mn-lt"/>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pPr algn="l" rtl="0">
                        <a:lnSpc>
                          <a:spcPts val="2500"/>
                        </a:lnSpc>
                      </a:pPr>
                      <a:endParaRPr lang="en-US" sz="1400" b="0" u="sng" kern="1200" dirty="0" smtClean="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gridSpan="2">
                  <a:txBody>
                    <a:bodyPr/>
                    <a:lstStyle/>
                    <a:p>
                      <a:pPr algn="l" rtl="0">
                        <a:lnSpc>
                          <a:spcPts val="2500"/>
                        </a:lnSpc>
                      </a:pPr>
                      <a:r>
                        <a:rPr lang="en-US" sz="1400" b="0" dirty="0" smtClean="0">
                          <a:solidFill>
                            <a:srgbClr val="0432FF"/>
                          </a:solidFill>
                          <a:latin typeface="+mn-lt"/>
                        </a:rPr>
                        <a:t>Tadalafil </a:t>
                      </a:r>
                      <a:r>
                        <a:rPr lang="en-US" sz="1400" b="0" dirty="0" smtClean="0">
                          <a:solidFill>
                            <a:schemeClr val="tx1"/>
                          </a:solidFill>
                          <a:latin typeface="+mn-lt"/>
                        </a:rPr>
                        <a:t>&amp;</a:t>
                      </a:r>
                      <a:r>
                        <a:rPr lang="en-US" sz="1400" b="0" dirty="0" smtClean="0">
                          <a:solidFill>
                            <a:srgbClr val="0432FF"/>
                          </a:solidFill>
                          <a:latin typeface="+mn-lt"/>
                        </a:rPr>
                        <a:t> </a:t>
                      </a:r>
                      <a:r>
                        <a:rPr lang="en-US" sz="1400" b="0" dirty="0" err="1" smtClean="0">
                          <a:solidFill>
                            <a:srgbClr val="0432FF"/>
                          </a:solidFill>
                          <a:latin typeface="+mn-lt"/>
                        </a:rPr>
                        <a:t>Avanafil</a:t>
                      </a:r>
                      <a:r>
                        <a:rPr lang="en-US" sz="1400" b="0" dirty="0" smtClean="0">
                          <a:solidFill>
                            <a:srgbClr val="0432FF"/>
                          </a:solidFill>
                          <a:latin typeface="+mn-lt"/>
                        </a:rPr>
                        <a:t> </a:t>
                      </a:r>
                      <a:r>
                        <a:rPr lang="en-US" sz="1400" b="0" dirty="0" smtClean="0">
                          <a:latin typeface="+mn-lt"/>
                        </a:rPr>
                        <a:t>are not affected by food</a:t>
                      </a:r>
                      <a:endParaRPr lang="en-US" sz="1400" b="0" u="sng" kern="1200" dirty="0" smtClean="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pPr algn="l" rtl="0">
                        <a:lnSpc>
                          <a:spcPts val="2500"/>
                        </a:lnSpc>
                      </a:pPr>
                      <a:endParaRPr lang="en-US" sz="1400" b="1" u="sng" kern="1200" dirty="0" smtClean="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xmlns="" val="10002"/>
                  </a:ext>
                </a:extLst>
              </a:tr>
              <a:tr h="922103">
                <a:tc>
                  <a:txBody>
                    <a:bodyPr/>
                    <a:lstStyle/>
                    <a:p>
                      <a:pPr algn="ctr"/>
                      <a:r>
                        <a:rPr lang="en-US" sz="1300" dirty="0" smtClean="0">
                          <a:solidFill>
                            <a:schemeClr val="tx1"/>
                          </a:solidFill>
                        </a:rPr>
                        <a:t>Interactions</a:t>
                      </a:r>
                      <a:endParaRPr lang="en-US" sz="1300" dirty="0">
                        <a:solidFill>
                          <a:schemeClr val="tx1"/>
                        </a:solidFill>
                      </a:endParaRP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4">
                  <a:txBody>
                    <a:bodyPr/>
                    <a:lstStyle/>
                    <a:p>
                      <a:pPr algn="l" rtl="0"/>
                      <a:r>
                        <a:rPr lang="en-US" sz="1400" b="0" dirty="0" smtClean="0">
                          <a:latin typeface="+mn-lt"/>
                        </a:rPr>
                        <a:t>All by hepatic CYT3A4; </a:t>
                      </a:r>
                      <a:r>
                        <a:rPr lang="en-US" sz="1400" b="0" kern="1200" dirty="0" smtClean="0">
                          <a:solidFill>
                            <a:srgbClr val="0432FF"/>
                          </a:solidFill>
                          <a:latin typeface="+mn-lt"/>
                          <a:ea typeface="+mn-ea"/>
                          <a:cs typeface="+mn-cs"/>
                        </a:rPr>
                        <a:t>Tadalafil</a:t>
                      </a:r>
                      <a:r>
                        <a:rPr lang="en-US" sz="1400" b="0" dirty="0" smtClean="0">
                          <a:latin typeface="+mn-lt"/>
                        </a:rPr>
                        <a:t> &gt; the rest,  thus:</a:t>
                      </a:r>
                    </a:p>
                    <a:p>
                      <a:pPr marL="285750" lvl="1" indent="-285750" algn="l" rtl="0">
                        <a:buClr>
                          <a:srgbClr val="00B0F0"/>
                        </a:buClr>
                        <a:buFont typeface="ZapfDingbatsITC" charset="0"/>
                        <a:buChar char="✓"/>
                      </a:pPr>
                      <a:r>
                        <a:rPr lang="en-US" sz="1400" b="0" dirty="0" smtClean="0">
                          <a:latin typeface="+mn-lt"/>
                          <a:sym typeface="Wingdings"/>
                        </a:rPr>
                        <a:t>Increase </a:t>
                      </a:r>
                      <a:r>
                        <a:rPr lang="en-US" sz="1400" b="0" dirty="0" smtClean="0">
                          <a:latin typeface="+mn-lt"/>
                        </a:rPr>
                        <a:t>ADRs with enzyme inhibitors; </a:t>
                      </a:r>
                      <a:r>
                        <a:rPr lang="en-US" sz="1400" b="0" dirty="0" smtClean="0">
                          <a:solidFill>
                            <a:srgbClr val="0432FF"/>
                          </a:solidFill>
                          <a:latin typeface="+mn-lt"/>
                        </a:rPr>
                        <a:t>erythromycin </a:t>
                      </a:r>
                      <a:r>
                        <a:rPr lang="en-US" sz="1400" b="0" dirty="0" smtClean="0">
                          <a:latin typeface="+mn-lt"/>
                        </a:rPr>
                        <a:t>&amp; </a:t>
                      </a:r>
                      <a:r>
                        <a:rPr lang="en-US" sz="1400" b="0" dirty="0" smtClean="0">
                          <a:solidFill>
                            <a:srgbClr val="0432FF"/>
                          </a:solidFill>
                          <a:latin typeface="+mn-lt"/>
                        </a:rPr>
                        <a:t>clarithromycin</a:t>
                      </a:r>
                      <a:r>
                        <a:rPr lang="en-US" sz="1400" b="0" dirty="0" smtClean="0">
                          <a:latin typeface="+mn-lt"/>
                        </a:rPr>
                        <a:t>, </a:t>
                      </a:r>
                      <a:r>
                        <a:rPr lang="en-US" sz="1400" b="0" dirty="0" smtClean="0">
                          <a:solidFill>
                            <a:srgbClr val="0432FF"/>
                          </a:solidFill>
                          <a:latin typeface="+mn-lt"/>
                        </a:rPr>
                        <a:t>ketoconazole</a:t>
                      </a:r>
                      <a:r>
                        <a:rPr lang="en-US" sz="1400" b="0" dirty="0" smtClean="0">
                          <a:latin typeface="+mn-lt"/>
                        </a:rPr>
                        <a:t>, </a:t>
                      </a:r>
                      <a:r>
                        <a:rPr lang="en-US" sz="1400" b="0" dirty="0" smtClean="0">
                          <a:solidFill>
                            <a:srgbClr val="0432FF"/>
                          </a:solidFill>
                          <a:latin typeface="+mn-lt"/>
                        </a:rPr>
                        <a:t>cimetidine</a:t>
                      </a:r>
                      <a:r>
                        <a:rPr lang="en-US" sz="1400" b="0" dirty="0" smtClean="0">
                          <a:latin typeface="+mn-lt"/>
                        </a:rPr>
                        <a:t>, </a:t>
                      </a:r>
                      <a:r>
                        <a:rPr lang="en-US" sz="1400" b="0" dirty="0" smtClean="0">
                          <a:solidFill>
                            <a:srgbClr val="0432FF"/>
                          </a:solidFill>
                          <a:latin typeface="+mn-lt"/>
                        </a:rPr>
                        <a:t>tacrolimus</a:t>
                      </a:r>
                      <a:r>
                        <a:rPr lang="en-US" sz="1400" b="0" dirty="0" smtClean="0">
                          <a:latin typeface="+mn-lt"/>
                        </a:rPr>
                        <a:t>, </a:t>
                      </a:r>
                      <a:r>
                        <a:rPr lang="en-US" sz="1400" b="0" kern="1200" dirty="0" smtClean="0">
                          <a:solidFill>
                            <a:srgbClr val="0432FF"/>
                          </a:solidFill>
                          <a:latin typeface="+mn-lt"/>
                          <a:ea typeface="+mn-ea"/>
                          <a:cs typeface="+mn-cs"/>
                        </a:rPr>
                        <a:t>fluvoxamine</a:t>
                      </a:r>
                      <a:r>
                        <a:rPr lang="en-US" sz="1400" b="0" dirty="0" smtClean="0">
                          <a:latin typeface="+mn-lt"/>
                        </a:rPr>
                        <a:t>,  </a:t>
                      </a:r>
                      <a:r>
                        <a:rPr lang="en-US" sz="1400" b="0" kern="1200" dirty="0" smtClean="0">
                          <a:solidFill>
                            <a:srgbClr val="0432FF"/>
                          </a:solidFill>
                          <a:latin typeface="+mn-lt"/>
                          <a:ea typeface="+mn-ea"/>
                          <a:cs typeface="+mn-cs"/>
                        </a:rPr>
                        <a:t>amiodarone</a:t>
                      </a:r>
                      <a:r>
                        <a:rPr lang="en-US" sz="1400" b="0" kern="1200" dirty="0" smtClean="0">
                          <a:solidFill>
                            <a:schemeClr val="tx1"/>
                          </a:solidFill>
                          <a:latin typeface="+mn-lt"/>
                          <a:ea typeface="+mn-ea"/>
                          <a:cs typeface="+mn-cs"/>
                        </a:rPr>
                        <a:t>…etc</a:t>
                      </a:r>
                      <a:r>
                        <a:rPr lang="en-US" sz="1400" b="0" dirty="0" smtClean="0">
                          <a:solidFill>
                            <a:schemeClr val="tx1"/>
                          </a:solidFill>
                          <a:latin typeface="+mn-lt"/>
                        </a:rPr>
                        <a:t>. </a:t>
                      </a:r>
                    </a:p>
                    <a:p>
                      <a:pPr marL="285750" indent="-285750" algn="l" rtl="0">
                        <a:buClr>
                          <a:srgbClr val="00B0F0"/>
                        </a:buClr>
                        <a:buFont typeface="ZapfDingbatsITC" charset="0"/>
                        <a:buChar char="✓"/>
                      </a:pPr>
                      <a:r>
                        <a:rPr lang="en-US" sz="1400" b="0" dirty="0" smtClean="0">
                          <a:latin typeface="+mn-lt"/>
                          <a:sym typeface="Wingdings"/>
                        </a:rPr>
                        <a:t>Decrease</a:t>
                      </a:r>
                      <a:r>
                        <a:rPr lang="en-US" sz="1400" b="0" dirty="0" smtClean="0">
                          <a:latin typeface="+mn-lt"/>
                        </a:rPr>
                        <a:t> efficacy with enzyme inducers; </a:t>
                      </a:r>
                      <a:r>
                        <a:rPr lang="en-US" sz="1400" b="0" kern="1200" dirty="0" smtClean="0">
                          <a:solidFill>
                            <a:srgbClr val="0432FF"/>
                          </a:solidFill>
                          <a:latin typeface="+mn-lt"/>
                          <a:ea typeface="+mn-ea"/>
                          <a:cs typeface="+mn-cs"/>
                        </a:rPr>
                        <a:t>rifampicin</a:t>
                      </a:r>
                      <a:r>
                        <a:rPr lang="en-US" sz="1400" b="0" dirty="0" smtClean="0">
                          <a:latin typeface="+mn-lt"/>
                        </a:rPr>
                        <a:t>, </a:t>
                      </a:r>
                      <a:r>
                        <a:rPr lang="en-US" sz="1400" b="0" kern="1200" dirty="0" smtClean="0">
                          <a:solidFill>
                            <a:srgbClr val="0432FF"/>
                          </a:solidFill>
                          <a:latin typeface="+mn-lt"/>
                          <a:ea typeface="+mn-ea"/>
                          <a:cs typeface="+mn-cs"/>
                        </a:rPr>
                        <a:t>carbamazepine</a:t>
                      </a:r>
                      <a:r>
                        <a:rPr lang="en-US" sz="1400" b="0" dirty="0" smtClean="0">
                          <a:latin typeface="+mn-lt"/>
                        </a:rPr>
                        <a:t>, </a:t>
                      </a:r>
                      <a:r>
                        <a:rPr lang="en-US" sz="1400" b="0" kern="1200" dirty="0" smtClean="0">
                          <a:solidFill>
                            <a:srgbClr val="0432FF"/>
                          </a:solidFill>
                          <a:latin typeface="+mn-lt"/>
                          <a:ea typeface="+mn-ea"/>
                          <a:cs typeface="+mn-cs"/>
                        </a:rPr>
                        <a:t>phenytoin</a:t>
                      </a:r>
                    </a:p>
                  </a:txBody>
                  <a:tcP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rtl="0">
                        <a:lnSpc>
                          <a:spcPts val="2500"/>
                        </a:lnSpc>
                      </a:pPr>
                      <a:endParaRPr lang="en-US" sz="1400" b="0" u="sng" kern="1200" dirty="0" smtClean="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l" rtl="0">
                        <a:lnSpc>
                          <a:spcPts val="2500"/>
                        </a:lnSpc>
                      </a:pPr>
                      <a:endParaRPr lang="en-US" sz="1400" b="0" u="sng" kern="1200" dirty="0" smtClean="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l" rtl="0">
                        <a:lnSpc>
                          <a:spcPts val="2500"/>
                        </a:lnSpc>
                      </a:pPr>
                      <a:endParaRPr lang="en-US" sz="1400" b="1" u="sng" kern="1200" dirty="0" smtClean="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r>
              <a:tr h="483382">
                <a:tc>
                  <a:txBody>
                    <a:bodyPr/>
                    <a:lstStyle/>
                    <a:p>
                      <a:pPr algn="ctr"/>
                      <a:r>
                        <a:rPr lang="en-US" sz="1300" dirty="0" smtClean="0">
                          <a:solidFill>
                            <a:schemeClr val="tx1"/>
                          </a:solidFill>
                        </a:rPr>
                        <a:t>Dose</a:t>
                      </a:r>
                      <a:endParaRPr lang="en-US" sz="1300" dirty="0">
                        <a:solidFill>
                          <a:schemeClr val="tx1"/>
                        </a:solidFill>
                      </a:endParaRP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685800" rtl="0" eaLnBrk="1" fontAlgn="auto" latinLnBrk="0" hangingPunct="1">
                        <a:lnSpc>
                          <a:spcPts val="2500"/>
                        </a:lnSpc>
                        <a:spcBef>
                          <a:spcPts val="0"/>
                        </a:spcBef>
                        <a:spcAft>
                          <a:spcPts val="0"/>
                        </a:spcAft>
                        <a:buClrTx/>
                        <a:buSzTx/>
                        <a:buFontTx/>
                        <a:buNone/>
                        <a:tabLst/>
                        <a:defRPr/>
                      </a:pPr>
                      <a:r>
                        <a:rPr lang="en-US" sz="1400" b="0" dirty="0" smtClean="0">
                          <a:solidFill>
                            <a:schemeClr val="tx1"/>
                          </a:solidFill>
                          <a:latin typeface="+mn-lt"/>
                        </a:rPr>
                        <a:t>50 - 100</a:t>
                      </a:r>
                      <a:endParaRPr lang="en-US" sz="1400" b="0" dirty="0" smtClean="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smtClean="0">
                          <a:solidFill>
                            <a:schemeClr val="tx1"/>
                          </a:solidFill>
                          <a:latin typeface="+mn-lt"/>
                        </a:rPr>
                        <a:t>10 - 20</a:t>
                      </a:r>
                      <a:endParaRPr lang="en-US" sz="14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smtClean="0">
                          <a:solidFill>
                            <a:schemeClr val="tx1"/>
                          </a:solidFill>
                          <a:latin typeface="+mn-lt"/>
                        </a:rPr>
                        <a:t>10 - 20</a:t>
                      </a:r>
                      <a:endParaRPr lang="en-US" sz="14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09794">
                <a:tc>
                  <a:txBody>
                    <a:bodyPr/>
                    <a:lstStyle/>
                    <a:p>
                      <a:pPr algn="ctr"/>
                      <a:r>
                        <a:rPr lang="en-US" sz="1300" dirty="0" smtClean="0">
                          <a:solidFill>
                            <a:schemeClr val="tx1"/>
                          </a:solidFill>
                        </a:rPr>
                        <a:t>Time of admin.</a:t>
                      </a:r>
                      <a:endParaRPr lang="en-US" sz="1300" dirty="0">
                        <a:solidFill>
                          <a:schemeClr val="tx1"/>
                        </a:solidFill>
                      </a:endParaRP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ctr"/>
                      <a:r>
                        <a:rPr lang="en-US" sz="1400" b="0" kern="1200" dirty="0" smtClean="0">
                          <a:solidFill>
                            <a:schemeClr val="tx1"/>
                          </a:solidFill>
                          <a:latin typeface="+mn-lt"/>
                          <a:ea typeface="+mn-ea"/>
                          <a:cs typeface="+mn-cs"/>
                        </a:rPr>
                        <a:t>1 hour </a:t>
                      </a:r>
                      <a:r>
                        <a:rPr lang="en-US" sz="1400" b="0" baseline="0" dirty="0" smtClean="0">
                          <a:solidFill>
                            <a:schemeClr val="tx1"/>
                          </a:solidFill>
                          <a:latin typeface="+mn-lt"/>
                        </a:rPr>
                        <a:t>before intercourse </a:t>
                      </a:r>
                      <a:endParaRPr lang="en-US" sz="1400" b="0" dirty="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kern="1200" dirty="0" smtClean="0">
                          <a:solidFill>
                            <a:schemeClr val="tx1"/>
                          </a:solidFill>
                          <a:latin typeface="+mn-lt"/>
                          <a:ea typeface="+mn-ea"/>
                          <a:cs typeface="+mn-cs"/>
                        </a:rPr>
                        <a:t>1 hour </a:t>
                      </a:r>
                      <a:r>
                        <a:rPr lang="en-US" sz="1400" b="0" baseline="0" dirty="0" smtClean="0">
                          <a:solidFill>
                            <a:schemeClr val="tx1"/>
                          </a:solidFill>
                          <a:latin typeface="+mn-lt"/>
                        </a:rPr>
                        <a:t>before intercourse </a:t>
                      </a:r>
                      <a:endParaRPr lang="en-US" sz="14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l" defTabSz="685800" rtl="0" eaLnBrk="1" fontAlgn="auto" latinLnBrk="0" hangingPunct="1">
                        <a:lnSpc>
                          <a:spcPct val="100000"/>
                        </a:lnSpc>
                        <a:spcBef>
                          <a:spcPts val="0"/>
                        </a:spcBef>
                        <a:spcAft>
                          <a:spcPts val="0"/>
                        </a:spcAft>
                        <a:buClr>
                          <a:srgbClr val="00B0F0"/>
                        </a:buClr>
                        <a:buSzTx/>
                        <a:buFont typeface="Arial" charset="0"/>
                        <a:buChar char="•"/>
                        <a:tabLst/>
                        <a:defRPr/>
                      </a:pPr>
                      <a:r>
                        <a:rPr lang="en-US" sz="1200" b="0" kern="1200" dirty="0" smtClean="0">
                          <a:solidFill>
                            <a:schemeClr val="tx1"/>
                          </a:solidFill>
                          <a:latin typeface="+mn-lt"/>
                          <a:ea typeface="+mn-ea"/>
                          <a:cs typeface="+mn-cs"/>
                        </a:rPr>
                        <a:t>1-12 hours </a:t>
                      </a:r>
                      <a:r>
                        <a:rPr lang="en-US" sz="1200" b="0" baseline="0" dirty="0" smtClean="0">
                          <a:solidFill>
                            <a:schemeClr val="tx1"/>
                          </a:solidFill>
                          <a:latin typeface="+mn-lt"/>
                        </a:rPr>
                        <a:t>before intercourse </a:t>
                      </a:r>
                      <a:endParaRPr lang="en-US" sz="1200" b="0" dirty="0" smtClean="0">
                        <a:latin typeface="+mn-lt"/>
                      </a:endParaRPr>
                    </a:p>
                    <a:p>
                      <a:pPr marL="171450" indent="-171450" algn="l">
                        <a:buClr>
                          <a:srgbClr val="00B0F0"/>
                        </a:buClr>
                        <a:buFont typeface="Arial" charset="0"/>
                        <a:buChar char="•"/>
                      </a:pPr>
                      <a:r>
                        <a:rPr lang="en-US" sz="1200" b="0" dirty="0" smtClean="0">
                          <a:latin typeface="+mn-lt"/>
                        </a:rPr>
                        <a:t>Must be  given every 72 hrs  if used with </a:t>
                      </a:r>
                      <a:r>
                        <a:rPr lang="en-US" sz="1200" b="1" dirty="0" smtClean="0">
                          <a:latin typeface="+mn-lt"/>
                        </a:rPr>
                        <a:t>enzyme inhibitors</a:t>
                      </a:r>
                      <a:r>
                        <a:rPr lang="en-US" sz="1200" b="0" dirty="0" smtClean="0">
                          <a:latin typeface="+mn-lt"/>
                        </a:rPr>
                        <a:t> </a:t>
                      </a:r>
                      <a:endParaRPr lang="en-US" sz="12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0" dirty="0" smtClean="0">
                          <a:latin typeface="+mn-lt"/>
                        </a:rPr>
                        <a:t>Has the advantage of been </a:t>
                      </a:r>
                      <a:r>
                        <a:rPr lang="en-US" sz="1400" b="0" dirty="0" smtClean="0">
                          <a:solidFill>
                            <a:srgbClr val="FF0000"/>
                          </a:solidFill>
                          <a:latin typeface="+mn-lt"/>
                        </a:rPr>
                        <a:t>given 30 min before  intercourse</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6181">
                <a:tc>
                  <a:txBody>
                    <a:bodyPr/>
                    <a:lstStyle/>
                    <a:p>
                      <a:pPr algn="ctr"/>
                      <a:r>
                        <a:rPr lang="en-US" sz="1300" dirty="0" smtClean="0">
                          <a:solidFill>
                            <a:schemeClr val="tx1"/>
                          </a:solidFill>
                        </a:rPr>
                        <a:t>Onset</a:t>
                      </a:r>
                      <a:endParaRPr lang="en-US" sz="1300" dirty="0">
                        <a:solidFill>
                          <a:schemeClr val="tx1"/>
                        </a:solidFill>
                      </a:endParaRP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ctr"/>
                      <a:r>
                        <a:rPr lang="en-US" sz="1400" b="0" dirty="0" smtClean="0">
                          <a:latin typeface="+mn-lt"/>
                        </a:rPr>
                        <a:t>30 - 60 min</a:t>
                      </a:r>
                      <a:endParaRPr lang="en-US" sz="1400" b="0" dirty="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smtClean="0">
                          <a:latin typeface="+mn-lt"/>
                        </a:rPr>
                        <a:t>30 - 60 min</a:t>
                      </a:r>
                      <a:endParaRPr lang="en-US" sz="14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b="0" dirty="0" smtClean="0">
                          <a:latin typeface="+mn-lt"/>
                        </a:rPr>
                        <a:t>&lt; 30 - 45</a:t>
                      </a:r>
                      <a:r>
                        <a:rPr lang="en-US" sz="1400" b="0" baseline="0" dirty="0" smtClean="0">
                          <a:latin typeface="+mn-lt"/>
                        </a:rPr>
                        <a:t> min</a:t>
                      </a:r>
                      <a:endParaRPr lang="ar-EG" sz="1400" b="0" dirty="0" smtClean="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7465">
                <a:tc rowSpan="2">
                  <a:txBody>
                    <a:bodyPr/>
                    <a:lstStyle/>
                    <a:p>
                      <a:pPr algn="ctr"/>
                      <a:r>
                        <a:rPr lang="en-US" sz="1300" dirty="0" smtClean="0">
                          <a:solidFill>
                            <a:schemeClr val="tx1"/>
                          </a:solidFill>
                        </a:rPr>
                        <a:t>Duration</a:t>
                      </a:r>
                      <a:endParaRPr lang="en-US" sz="1300" dirty="0">
                        <a:solidFill>
                          <a:schemeClr val="tx1"/>
                        </a:solidFill>
                      </a:endParaRP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rowSpan="2">
                  <a:txBody>
                    <a:bodyPr/>
                    <a:lstStyle/>
                    <a:p>
                      <a:pPr lvl="0" algn="ctr"/>
                      <a:r>
                        <a:rPr lang="en-US" sz="1400" b="0" kern="1200" dirty="0" smtClean="0">
                          <a:solidFill>
                            <a:schemeClr val="tx1"/>
                          </a:solidFill>
                          <a:latin typeface="+mn-lt"/>
                          <a:ea typeface="+mn-ea"/>
                          <a:cs typeface="+mn-cs"/>
                        </a:rPr>
                        <a:t>4</a:t>
                      </a:r>
                    </a:p>
                    <a:p>
                      <a:pPr lvl="0" algn="ctr"/>
                      <a:r>
                        <a:rPr lang="en-US" sz="1400" b="0" kern="1200" dirty="0" smtClean="0">
                          <a:solidFill>
                            <a:srgbClr val="008F00"/>
                          </a:solidFill>
                          <a:latin typeface="+mn-lt"/>
                          <a:ea typeface="+mn-ea"/>
                          <a:cs typeface="+mn-cs"/>
                        </a:rPr>
                        <a:t>(shortest)</a:t>
                      </a:r>
                      <a:endParaRPr lang="en-US" sz="1400" b="0" dirty="0">
                        <a:solidFill>
                          <a:srgbClr val="008F00"/>
                        </a:solidFill>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400" b="0" kern="1200" dirty="0" smtClean="0">
                          <a:solidFill>
                            <a:schemeClr val="tx1"/>
                          </a:solidFill>
                          <a:latin typeface="+mn-lt"/>
                          <a:ea typeface="+mn-ea"/>
                          <a:cs typeface="+mn-cs"/>
                        </a:rPr>
                        <a:t>4 - 5</a:t>
                      </a:r>
                      <a:endParaRPr lang="en-US" sz="14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kern="1200" dirty="0" smtClean="0">
                          <a:solidFill>
                            <a:schemeClr val="tx1"/>
                          </a:solidFill>
                          <a:latin typeface="+mn-lt"/>
                          <a:ea typeface="+mn-ea"/>
                          <a:cs typeface="+mn-cs"/>
                        </a:rPr>
                        <a:t>36</a:t>
                      </a:r>
                      <a:endParaRPr lang="en-US" sz="1400" b="0" dirty="0">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47465">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dirty="0" smtClean="0">
                          <a:solidFill>
                            <a:srgbClr val="008F00"/>
                          </a:solidFill>
                        </a:rPr>
                        <a:t>Usually if the drug with long duration, that’s mean used for pulmonary hypertension or BPH</a:t>
                      </a:r>
                      <a:endParaRPr lang="ar-SA" sz="1100" dirty="0" smtClean="0"/>
                    </a:p>
                  </a:txBody>
                  <a:tcPr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4661">
                <a:tc>
                  <a:txBody>
                    <a:bodyPr/>
                    <a:lstStyle/>
                    <a:p>
                      <a:pPr algn="ctr"/>
                      <a:r>
                        <a:rPr lang="en-US" sz="1300" dirty="0" smtClean="0">
                          <a:solidFill>
                            <a:schemeClr val="tx1"/>
                          </a:solidFill>
                        </a:rPr>
                        <a:t>C.I</a:t>
                      </a:r>
                      <a:endParaRPr lang="en-US" sz="1300" dirty="0">
                        <a:solidFill>
                          <a:schemeClr val="tx1"/>
                        </a:solidFill>
                      </a:endParaRP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4">
                  <a:txBody>
                    <a:bodyPr/>
                    <a:lstStyle/>
                    <a:p>
                      <a:pPr marL="342900" marR="0" indent="-342900" algn="l" defTabSz="685800" rtl="0" eaLnBrk="1" fontAlgn="auto" latinLnBrk="0" hangingPunct="1">
                        <a:lnSpc>
                          <a:spcPct val="100000"/>
                        </a:lnSpc>
                        <a:spcBef>
                          <a:spcPts val="0"/>
                        </a:spcBef>
                        <a:spcAft>
                          <a:spcPts val="0"/>
                        </a:spcAft>
                        <a:buClr>
                          <a:srgbClr val="00B0F0"/>
                        </a:buClr>
                        <a:buSzTx/>
                        <a:buFont typeface="Arial" charset="0"/>
                        <a:buChar char="•"/>
                        <a:tabLst/>
                        <a:defRPr/>
                      </a:pPr>
                      <a:r>
                        <a:rPr lang="en-US" sz="1400" b="0" i="0" dirty="0" smtClean="0">
                          <a:solidFill>
                            <a:srgbClr val="C00000"/>
                          </a:solidFill>
                          <a:latin typeface="+mn-lt"/>
                          <a:cs typeface="+mn-cs"/>
                        </a:rPr>
                        <a:t>Nitrates</a:t>
                      </a:r>
                      <a:r>
                        <a:rPr lang="en-US" sz="1400" b="0" i="0" dirty="0" smtClean="0">
                          <a:solidFill>
                            <a:srgbClr val="C00000"/>
                          </a:solidFill>
                          <a:latin typeface="+mn-lt"/>
                          <a:cs typeface="+mn-cs"/>
                          <a:sym typeface="Wingdings"/>
                        </a:rPr>
                        <a:t>: total contraindication</a:t>
                      </a:r>
                      <a:r>
                        <a:rPr lang="en-US" sz="1400" b="0" i="0" baseline="0" dirty="0" smtClean="0">
                          <a:solidFill>
                            <a:srgbClr val="C00000"/>
                          </a:solidFill>
                          <a:latin typeface="+mn-lt"/>
                          <a:cs typeface="+mn-cs"/>
                          <a:sym typeface="Wingdings"/>
                        </a:rPr>
                        <a:t> </a:t>
                      </a:r>
                      <a:r>
                        <a:rPr lang="en-US" sz="1200" b="0" i="0" baseline="0" dirty="0" smtClean="0">
                          <a:solidFill>
                            <a:srgbClr val="C00000"/>
                          </a:solidFill>
                          <a:latin typeface="+mn-lt"/>
                          <a:cs typeface="+mn-cs"/>
                          <a:sym typeface="Wingdings"/>
                        </a:rPr>
                        <a:t>(</a:t>
                      </a:r>
                      <a:r>
                        <a:rPr lang="en-US" sz="1200" dirty="0" smtClean="0">
                          <a:solidFill>
                            <a:srgbClr val="008F00"/>
                          </a:solidFill>
                        </a:rPr>
                        <a:t>the less selective PDE</a:t>
                      </a:r>
                      <a:r>
                        <a:rPr lang="en-US" sz="1200" baseline="-25000" dirty="0" smtClean="0">
                          <a:solidFill>
                            <a:srgbClr val="008F00"/>
                          </a:solidFill>
                        </a:rPr>
                        <a:t>5</a:t>
                      </a:r>
                      <a:r>
                        <a:rPr lang="en-US" sz="1200" dirty="0" smtClean="0">
                          <a:solidFill>
                            <a:srgbClr val="008F00"/>
                          </a:solidFill>
                        </a:rPr>
                        <a:t> may Induce hypotension so we need to know if the patient take antihypertensive drugs as nitrate because if the patient take the two medication he will develop </a:t>
                      </a:r>
                      <a:r>
                        <a:rPr lang="en-US" sz="1200" dirty="0" smtClean="0">
                          <a:solidFill>
                            <a:srgbClr val="C00000"/>
                          </a:solidFill>
                        </a:rPr>
                        <a:t>sever hypotension </a:t>
                      </a:r>
                      <a:r>
                        <a:rPr lang="en-US" sz="1200" dirty="0" smtClean="0">
                          <a:solidFill>
                            <a:srgbClr val="008F00"/>
                          </a:solidFill>
                        </a:rPr>
                        <a:t>and it's emergency station and enter ICU also may lead to the death of the </a:t>
                      </a:r>
                      <a:r>
                        <a:rPr lang="en-US" sz="1200" kern="1200" dirty="0" smtClean="0">
                          <a:solidFill>
                            <a:srgbClr val="008F00"/>
                          </a:solidFill>
                          <a:latin typeface="+mn-lt"/>
                          <a:ea typeface="+mn-ea"/>
                          <a:cs typeface="+mn-cs"/>
                        </a:rPr>
                        <a:t>patient).</a:t>
                      </a:r>
                    </a:p>
                    <a:p>
                      <a:pPr marL="342900" indent="-342900" algn="l" rtl="0">
                        <a:buClr>
                          <a:srgbClr val="00B0F0"/>
                        </a:buClr>
                        <a:buFont typeface="Arial" charset="0"/>
                        <a:buChar char="•"/>
                      </a:pPr>
                      <a:r>
                        <a:rPr lang="en-US" sz="1400" b="0" i="0" dirty="0" smtClean="0">
                          <a:latin typeface="+mn-lt"/>
                          <a:cs typeface="+mn-cs"/>
                        </a:rPr>
                        <a:t>Hypersensitivity to drug</a:t>
                      </a:r>
                    </a:p>
                    <a:p>
                      <a:pPr marL="342900" indent="-342900" algn="l" rtl="0">
                        <a:buClr>
                          <a:srgbClr val="00B0F0"/>
                        </a:buClr>
                        <a:buFont typeface="Arial" charset="0"/>
                        <a:buChar char="•"/>
                      </a:pPr>
                      <a:r>
                        <a:rPr lang="en-US" sz="1400" b="0" i="0" dirty="0" smtClean="0">
                          <a:latin typeface="+mn-lt"/>
                          <a:cs typeface="+mn-cs"/>
                        </a:rPr>
                        <a:t>Patients with history of  AMI, stroke, fatal arrhythmias &lt;6 month</a:t>
                      </a:r>
                      <a:endParaRPr lang="ar-EG" sz="1400" b="0" i="0" dirty="0" smtClean="0">
                        <a:latin typeface="+mn-lt"/>
                        <a:cs typeface="+mn-cs"/>
                      </a:endParaRPr>
                    </a:p>
                  </a:txBody>
                  <a:tcPr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lang="en-US" sz="14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lang="en-US" sz="14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2425">
                <a:tc>
                  <a:txBody>
                    <a:bodyPr/>
                    <a:lstStyle/>
                    <a:p>
                      <a:pPr algn="ctr"/>
                      <a:r>
                        <a:rPr lang="en-US" sz="1300" dirty="0" smtClean="0">
                          <a:solidFill>
                            <a:schemeClr val="tx1"/>
                          </a:solidFill>
                          <a:latin typeface="+mn-lt"/>
                        </a:rPr>
                        <a:t>Precautions </a:t>
                      </a:r>
                      <a:endParaRPr lang="en-US" sz="1300" b="0" dirty="0">
                        <a:solidFill>
                          <a:schemeClr val="tx1"/>
                        </a:solidFill>
                        <a:latin typeface="+mn-lt"/>
                      </a:endParaRP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gridSpan="4">
                  <a:txBody>
                    <a:bodyPr/>
                    <a:lstStyle/>
                    <a:p>
                      <a:pPr marL="342900" indent="-342900" algn="l" rtl="0">
                        <a:buClr>
                          <a:srgbClr val="00B0F0"/>
                        </a:buClr>
                        <a:buFont typeface="Arial" charset="0"/>
                        <a:buChar char="•"/>
                      </a:pPr>
                      <a:r>
                        <a:rPr lang="en-US" sz="1400" b="0" i="0" dirty="0" smtClean="0">
                          <a:latin typeface="+mn-lt"/>
                        </a:rPr>
                        <a:t>With α blockers (except </a:t>
                      </a:r>
                      <a:r>
                        <a:rPr lang="en-US" sz="1400" b="0" i="0" dirty="0" err="1" smtClean="0">
                          <a:solidFill>
                            <a:srgbClr val="0432FF"/>
                          </a:solidFill>
                          <a:latin typeface="+mn-lt"/>
                        </a:rPr>
                        <a:t>tamsulosin</a:t>
                      </a:r>
                      <a:r>
                        <a:rPr lang="en-US" sz="1400" b="0" i="0" dirty="0" smtClean="0">
                          <a:latin typeface="+mn-lt"/>
                        </a:rPr>
                        <a:t>),</a:t>
                      </a:r>
                      <a:r>
                        <a:rPr lang="en-US" sz="1400" b="0" i="0" baseline="0" dirty="0" smtClean="0">
                          <a:latin typeface="+mn-lt"/>
                        </a:rPr>
                        <a:t> </a:t>
                      </a:r>
                      <a:r>
                        <a:rPr lang="en-US" sz="1400" b="0" i="0" baseline="0" dirty="0" smtClean="0">
                          <a:solidFill>
                            <a:schemeClr val="bg1">
                              <a:lumMod val="50000"/>
                            </a:schemeClr>
                          </a:solidFill>
                          <a:latin typeface="+mn-lt"/>
                        </a:rPr>
                        <a:t>bc they cause </a:t>
                      </a:r>
                      <a:r>
                        <a:rPr lang="en-US" sz="1400" b="0" i="0" dirty="0" smtClean="0">
                          <a:latin typeface="+mn-lt"/>
                          <a:sym typeface="Wingdings"/>
                        </a:rPr>
                        <a:t>orthostatic hypotension</a:t>
                      </a:r>
                    </a:p>
                    <a:p>
                      <a:pPr marL="342900" indent="-342900" algn="l" rtl="0">
                        <a:buClr>
                          <a:srgbClr val="00B0F0"/>
                        </a:buClr>
                        <a:buFont typeface="Arial" charset="0"/>
                        <a:buChar char="•"/>
                      </a:pPr>
                      <a:r>
                        <a:rPr lang="en-US" sz="1400" b="0" i="0" dirty="0" smtClean="0">
                          <a:latin typeface="+mn-lt"/>
                        </a:rPr>
                        <a:t>With </a:t>
                      </a:r>
                      <a:r>
                        <a:rPr lang="en-US" sz="1400" b="0" i="0" dirty="0" err="1" smtClean="0">
                          <a:latin typeface="+mn-lt"/>
                        </a:rPr>
                        <a:t>hepato</a:t>
                      </a:r>
                      <a:r>
                        <a:rPr lang="en-US" sz="1400" b="0" i="0" dirty="0" smtClean="0">
                          <a:latin typeface="+mn-lt"/>
                        </a:rPr>
                        <a:t>/renal insufficiency  </a:t>
                      </a:r>
                    </a:p>
                    <a:p>
                      <a:pPr marL="342900" indent="-342900" algn="l" rtl="0">
                        <a:buClr>
                          <a:srgbClr val="00B0F0"/>
                        </a:buClr>
                        <a:buFont typeface="Arial" charset="0"/>
                        <a:buChar char="•"/>
                      </a:pPr>
                      <a:r>
                        <a:rPr lang="en-US" sz="1400" b="0" i="0" dirty="0" smtClean="0">
                          <a:latin typeface="+mn-lt"/>
                        </a:rPr>
                        <a:t>With bleeding tendencies (leukemia's,  hemophilia, Vit K deficiency, antiphospholipid syndrome,…</a:t>
                      </a:r>
                      <a:r>
                        <a:rPr lang="en-US" sz="1400" b="0" i="0" dirty="0" err="1" smtClean="0">
                          <a:latin typeface="+mn-lt"/>
                        </a:rPr>
                        <a:t>etc</a:t>
                      </a:r>
                      <a:r>
                        <a:rPr lang="en-US" sz="1400" b="0" i="0" dirty="0" smtClean="0">
                          <a:latin typeface="+mn-lt"/>
                        </a:rPr>
                        <a:t>)</a:t>
                      </a:r>
                    </a:p>
                    <a:p>
                      <a:pPr marL="342900" indent="-342900" algn="l" rtl="0">
                        <a:buClr>
                          <a:srgbClr val="00B0F0"/>
                        </a:buClr>
                        <a:buFont typeface="Arial" charset="0"/>
                        <a:buChar char="•"/>
                      </a:pPr>
                      <a:r>
                        <a:rPr lang="en-US" sz="1400" b="1" i="0" u="none" dirty="0" smtClean="0">
                          <a:latin typeface="+mn-lt"/>
                        </a:rPr>
                        <a:t>With </a:t>
                      </a:r>
                      <a:r>
                        <a:rPr lang="en-US" sz="1400" b="1" i="0" u="none" dirty="0" smtClean="0">
                          <a:solidFill>
                            <a:srgbClr val="0432FF"/>
                          </a:solidFill>
                          <a:latin typeface="+mn-lt"/>
                        </a:rPr>
                        <a:t>quinidine</a:t>
                      </a:r>
                      <a:r>
                        <a:rPr lang="en-US" sz="1400" b="1" i="0" u="none" dirty="0" smtClean="0">
                          <a:latin typeface="+mn-lt"/>
                        </a:rPr>
                        <a:t>, </a:t>
                      </a:r>
                      <a:r>
                        <a:rPr lang="en-US" sz="1400" b="1" i="0" u="none" dirty="0" smtClean="0">
                          <a:solidFill>
                            <a:srgbClr val="0432FF"/>
                          </a:solidFill>
                          <a:latin typeface="+mn-lt"/>
                        </a:rPr>
                        <a:t>procainamide</a:t>
                      </a:r>
                      <a:r>
                        <a:rPr lang="en-US" sz="1400" b="1" i="0" u="none" dirty="0" smtClean="0">
                          <a:latin typeface="+mn-lt"/>
                        </a:rPr>
                        <a:t>, </a:t>
                      </a:r>
                      <a:r>
                        <a:rPr lang="en-US" sz="1400" b="1" i="0" u="none" dirty="0" smtClean="0">
                          <a:solidFill>
                            <a:srgbClr val="0432FF"/>
                          </a:solidFill>
                          <a:latin typeface="+mn-lt"/>
                        </a:rPr>
                        <a:t>amiodarone</a:t>
                      </a:r>
                      <a:r>
                        <a:rPr lang="en-US" sz="1400" b="1" i="0" u="none" dirty="0" smtClean="0">
                          <a:latin typeface="+mn-lt"/>
                        </a:rPr>
                        <a:t> (class I &amp; III antiarrhythmic) </a:t>
                      </a:r>
                      <a:r>
                        <a:rPr lang="en-US" sz="1200" b="1" i="0" u="none" kern="1200" dirty="0" smtClean="0">
                          <a:solidFill>
                            <a:srgbClr val="008F00"/>
                          </a:solidFill>
                          <a:latin typeface="+mn-lt"/>
                          <a:ea typeface="+mn-ea"/>
                          <a:cs typeface="+mn-cs"/>
                        </a:rPr>
                        <a:t>especially with </a:t>
                      </a:r>
                      <a:r>
                        <a:rPr lang="en-US" sz="1400" b="1" i="0" u="none" dirty="0" smtClean="0">
                          <a:solidFill>
                            <a:schemeClr val="tx1"/>
                          </a:solidFill>
                          <a:latin typeface="+mn-lt"/>
                        </a:rPr>
                        <a:t>(</a:t>
                      </a:r>
                      <a:r>
                        <a:rPr lang="en-US" sz="1400" b="1" i="0" u="sng" dirty="0" smtClean="0">
                          <a:solidFill>
                            <a:srgbClr val="0000FF"/>
                          </a:solidFill>
                          <a:latin typeface="+mn-lt"/>
                        </a:rPr>
                        <a:t>Vardenafil</a:t>
                      </a:r>
                      <a:r>
                        <a:rPr lang="en-US" sz="1400" b="1" i="0" u="none" dirty="0" smtClean="0">
                          <a:solidFill>
                            <a:schemeClr val="tx1"/>
                          </a:solidFill>
                          <a:latin typeface="+mn-lt"/>
                        </a:rPr>
                        <a:t>) </a:t>
                      </a:r>
                      <a:r>
                        <a:rPr lang="en-US" sz="1200" b="1" i="0" u="none" dirty="0" smtClean="0">
                          <a:solidFill>
                            <a:srgbClr val="008F00"/>
                          </a:solidFill>
                          <a:latin typeface="+mn-lt"/>
                        </a:rPr>
                        <a:t> </a:t>
                      </a:r>
                      <a:r>
                        <a:rPr lang="en-US" sz="1200" b="1" i="0" u="sng" dirty="0" smtClean="0">
                          <a:solidFill>
                            <a:srgbClr val="008F00"/>
                          </a:solidFill>
                          <a:latin typeface="+mn-lt"/>
                        </a:rPr>
                        <a:t>because it cause prolong QT interval</a:t>
                      </a:r>
                    </a:p>
                    <a:p>
                      <a:pPr marL="342900" indent="-342900" algn="l" rtl="0">
                        <a:buClr>
                          <a:srgbClr val="00B0F0"/>
                        </a:buClr>
                        <a:buFont typeface="Arial" charset="0"/>
                        <a:buChar char="•"/>
                      </a:pPr>
                      <a:r>
                        <a:rPr lang="en-US" sz="1400" b="0" i="0" dirty="0" smtClean="0">
                          <a:latin typeface="+mn-lt"/>
                        </a:rPr>
                        <a:t>Dose adjustment;  when using drugs that have interaction on hepatic liver microsomal enzymes i.e. inhibitors or inducers.</a:t>
                      </a:r>
                    </a:p>
                    <a:p>
                      <a:pPr marL="342900" indent="-342900" algn="l" rtl="0">
                        <a:buClr>
                          <a:srgbClr val="00B0F0"/>
                        </a:buClr>
                        <a:buFont typeface="Arial" charset="0"/>
                        <a:buChar char="•"/>
                      </a:pPr>
                      <a:r>
                        <a:rPr lang="en-US" sz="1400" b="0" i="0" dirty="0" smtClean="0">
                          <a:latin typeface="+mn-lt"/>
                        </a:rPr>
                        <a:t>Retinitis pigmentosa</a:t>
                      </a:r>
                    </a:p>
                  </a:txBody>
                  <a:tcPr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661538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1036186" y="757126"/>
            <a:ext cx="4824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7" name="TextBox 6"/>
          <p:cNvSpPr txBox="1"/>
          <p:nvPr/>
        </p:nvSpPr>
        <p:spPr>
          <a:xfrm>
            <a:off x="803776" y="197806"/>
            <a:ext cx="5250451" cy="461665"/>
          </a:xfrm>
          <a:prstGeom prst="rect">
            <a:avLst/>
          </a:prstGeom>
          <a:noFill/>
        </p:spPr>
        <p:txBody>
          <a:bodyPr wrap="square" rtlCol="0">
            <a:spAutoFit/>
          </a:bodyPr>
          <a:lstStyle/>
          <a:p>
            <a:pPr algn="ctr"/>
            <a:r>
              <a:rPr lang="en-US" sz="2400" dirty="0" smtClean="0">
                <a:latin typeface="American Typewriter" charset="0"/>
                <a:ea typeface="American Typewriter" charset="0"/>
                <a:cs typeface="American Typewriter" charset="0"/>
              </a:rPr>
              <a:t>Oral Drugs to Treat ED</a:t>
            </a:r>
            <a:endParaRPr lang="en-US" sz="2400" dirty="0">
              <a:latin typeface="American Typewriter" charset="0"/>
              <a:ea typeface="American Typewriter" charset="0"/>
              <a:cs typeface="American Typewriter"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048283322"/>
              </p:ext>
            </p:extLst>
          </p:nvPr>
        </p:nvGraphicFramePr>
        <p:xfrm>
          <a:off x="141027" y="1073874"/>
          <a:ext cx="6565068" cy="5273192"/>
        </p:xfrm>
        <a:graphic>
          <a:graphicData uri="http://schemas.openxmlformats.org/drawingml/2006/table">
            <a:tbl>
              <a:tblPr firstRow="1" bandRow="1">
                <a:tableStyleId>{5940675A-B579-460E-94D1-54222C63F5DA}</a:tableStyleId>
              </a:tblPr>
              <a:tblGrid>
                <a:gridCol w="1371889"/>
                <a:gridCol w="5193179"/>
              </a:tblGrid>
              <a:tr h="838043">
                <a:tc>
                  <a:txBody>
                    <a:bodyPr/>
                    <a:lstStyle/>
                    <a:p>
                      <a:pPr algn="ctr"/>
                      <a:r>
                        <a:rPr lang="en-US" sz="1600" dirty="0" smtClean="0">
                          <a:solidFill>
                            <a:schemeClr val="tx1"/>
                          </a:solidFill>
                          <a:latin typeface="+mn-lt"/>
                        </a:rPr>
                        <a:t>Testosterone</a:t>
                      </a:r>
                    </a:p>
                    <a:p>
                      <a:pPr algn="ctr"/>
                      <a:r>
                        <a:rPr lang="en-US" sz="1400" dirty="0" smtClean="0">
                          <a:solidFill>
                            <a:schemeClr val="tx1"/>
                          </a:solidFill>
                          <a:latin typeface="+mn-lt"/>
                        </a:rPr>
                        <a:t>(Androgens)</a:t>
                      </a:r>
                      <a:endParaRPr lang="en-US" sz="1400" dirty="0">
                        <a:solidFill>
                          <a:schemeClr val="tx1"/>
                        </a:solidFill>
                        <a:latin typeface="+mn-lt"/>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FBE5D6">
                        <a:alpha val="80000"/>
                      </a:srgbClr>
                    </a:solidFill>
                  </a:tcPr>
                </a:tc>
                <a:tc>
                  <a:txBody>
                    <a:bodyPr/>
                    <a:lstStyle/>
                    <a:p>
                      <a:pPr marL="342900" indent="-342900" algn="l" rtl="0">
                        <a:lnSpc>
                          <a:spcPct val="100000"/>
                        </a:lnSpc>
                        <a:buClr>
                          <a:schemeClr val="accent2"/>
                        </a:buClr>
                        <a:buFont typeface="Arial" charset="0"/>
                        <a:buChar char="•"/>
                      </a:pPr>
                      <a:r>
                        <a:rPr lang="en-US" sz="1400" b="0" dirty="0" smtClean="0">
                          <a:latin typeface="+mn-lt"/>
                        </a:rPr>
                        <a:t>Given to those with hypogonadism or hyperprolactinemia.</a:t>
                      </a:r>
                      <a:r>
                        <a:rPr lang="en-US" sz="1400" b="0" baseline="0" dirty="0" smtClean="0">
                          <a:latin typeface="+mn-lt"/>
                        </a:rPr>
                        <a:t> </a:t>
                      </a:r>
                    </a:p>
                    <a:p>
                      <a:pPr marL="0" indent="0" algn="l" rtl="0">
                        <a:lnSpc>
                          <a:spcPct val="100000"/>
                        </a:lnSpc>
                        <a:buClr>
                          <a:schemeClr val="accent2"/>
                        </a:buClr>
                        <a:buFontTx/>
                        <a:buNone/>
                      </a:pPr>
                      <a:r>
                        <a:rPr lang="en-US" sz="1200" b="0" kern="1200" baseline="0" dirty="0" smtClean="0">
                          <a:solidFill>
                            <a:srgbClr val="008F00"/>
                          </a:solidFill>
                          <a:latin typeface="+mn-lt"/>
                          <a:ea typeface="+mn-ea"/>
                          <a:cs typeface="+mn-cs"/>
                        </a:rPr>
                        <a:t>( when prolactin increase in male will contribute with receptors in gonads and inhibit testosterone synthesis).</a:t>
                      </a:r>
                    </a:p>
                    <a:p>
                      <a:pPr marL="342900" indent="-342900" algn="l" rtl="0">
                        <a:lnSpc>
                          <a:spcPct val="100000"/>
                        </a:lnSpc>
                        <a:buClr>
                          <a:schemeClr val="accent2"/>
                        </a:buClr>
                        <a:buFont typeface="Arial" charset="0"/>
                        <a:buChar char="•"/>
                      </a:pPr>
                      <a:r>
                        <a:rPr lang="en-US" sz="1400" b="0" dirty="0" smtClean="0">
                          <a:latin typeface="+mn-lt"/>
                        </a:rPr>
                        <a:t>Given for promotion of </a:t>
                      </a:r>
                      <a:r>
                        <a:rPr lang="en-US" sz="1400" b="1" u="sng" dirty="0" smtClean="0">
                          <a:latin typeface="+mn-lt"/>
                        </a:rPr>
                        <a:t>desire</a:t>
                      </a:r>
                      <a:r>
                        <a:rPr lang="ar-SA" sz="1200" b="0" u="none" kern="1200" baseline="0" dirty="0" smtClean="0">
                          <a:solidFill>
                            <a:srgbClr val="008F00"/>
                          </a:solidFill>
                          <a:latin typeface="+mn-lt"/>
                          <a:ea typeface="+mn-ea"/>
                          <a:cs typeface="+mn-cs"/>
                        </a:rPr>
                        <a:t>ال</a:t>
                      </a:r>
                      <a:r>
                        <a:rPr lang="ar-SA" sz="1200" b="0" kern="1200" baseline="0" dirty="0" smtClean="0">
                          <a:solidFill>
                            <a:srgbClr val="008F00"/>
                          </a:solidFill>
                          <a:latin typeface="+mn-lt"/>
                          <a:ea typeface="+mn-ea"/>
                          <a:cs typeface="+mn-cs"/>
                        </a:rPr>
                        <a:t>رغبة </a:t>
                      </a:r>
                      <a:r>
                        <a:rPr lang="en-US" sz="1200" b="0" kern="1200" baseline="0" dirty="0" smtClean="0">
                          <a:solidFill>
                            <a:srgbClr val="008F00"/>
                          </a:solidFill>
                          <a:latin typeface="+mn-lt"/>
                          <a:ea typeface="+mn-ea"/>
                          <a:cs typeface="+mn-cs"/>
                        </a:rPr>
                        <a:t>.</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1704984">
                <a:tc>
                  <a:txBody>
                    <a:bodyPr/>
                    <a:lstStyle/>
                    <a:p>
                      <a:pPr algn="ctr"/>
                      <a:r>
                        <a:rPr lang="en-US" sz="1600" dirty="0" err="1" smtClean="0">
                          <a:solidFill>
                            <a:srgbClr val="3101FF"/>
                          </a:solidFill>
                          <a:latin typeface="+mn-lt"/>
                        </a:rPr>
                        <a:t>Apomorphine</a:t>
                      </a:r>
                      <a:endParaRPr lang="en-US" sz="1600" dirty="0" smtClean="0">
                        <a:solidFill>
                          <a:srgbClr val="3101FF"/>
                        </a:solidFill>
                        <a:latin typeface="+mn-lt"/>
                      </a:endParaRPr>
                    </a:p>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smtClean="0">
                          <a:solidFill>
                            <a:srgbClr val="008F00"/>
                          </a:solidFill>
                        </a:rPr>
                        <a:t>Central acting </a:t>
                      </a:r>
                      <a:r>
                        <a:rPr lang="en-US" sz="1400" dirty="0" smtClean="0">
                          <a:solidFill>
                            <a:srgbClr val="008F00"/>
                          </a:solidFill>
                          <a:sym typeface="Wingdings"/>
                        </a:rPr>
                        <a:t> increase Arousal</a:t>
                      </a:r>
                      <a:endParaRPr lang="ar-SA" sz="1400" dirty="0" smtClean="0"/>
                    </a:p>
                  </a:txBody>
                  <a:tcPr anchor="ctr">
                    <a:lnL w="12700" cap="flat" cmpd="sng" algn="ctr">
                      <a:noFill/>
                      <a:prstDash val="solid"/>
                      <a:round/>
                      <a:headEnd type="none" w="med" len="med"/>
                      <a:tailEnd type="none" w="med" len="med"/>
                    </a:lnL>
                    <a:solidFill>
                      <a:srgbClr val="4EB7BA">
                        <a:alpha val="20000"/>
                      </a:srgbClr>
                    </a:solidFill>
                  </a:tcPr>
                </a:tc>
                <a:tc>
                  <a:txBody>
                    <a:bodyPr/>
                    <a:lstStyle/>
                    <a:p>
                      <a:pPr marL="342900" indent="-342900" algn="l" rtl="0">
                        <a:buClr>
                          <a:srgbClr val="4EB7BA"/>
                        </a:buClr>
                        <a:buFont typeface="Arial" charset="0"/>
                        <a:buChar char="•"/>
                      </a:pPr>
                      <a:r>
                        <a:rPr lang="en-US" sz="1400" b="0" dirty="0" smtClean="0">
                          <a:latin typeface="+mn-lt"/>
                        </a:rPr>
                        <a:t>A dopamine agonist on D</a:t>
                      </a:r>
                      <a:r>
                        <a:rPr lang="en-US" sz="1400" b="0" baseline="-25000" dirty="0" smtClean="0">
                          <a:latin typeface="+mn-lt"/>
                        </a:rPr>
                        <a:t>2 </a:t>
                      </a:r>
                      <a:r>
                        <a:rPr lang="en-US" sz="1400" b="0" dirty="0" smtClean="0">
                          <a:latin typeface="+mn-lt"/>
                        </a:rPr>
                        <a:t>receptors. </a:t>
                      </a:r>
                    </a:p>
                    <a:p>
                      <a:pPr marL="342900" indent="-342900" algn="l" rtl="0">
                        <a:buClr>
                          <a:srgbClr val="4EB7BA"/>
                        </a:buClr>
                        <a:buFont typeface="Arial" charset="0"/>
                        <a:buChar char="•"/>
                      </a:pPr>
                      <a:r>
                        <a:rPr lang="en-US" sz="1400" b="0" dirty="0" smtClean="0">
                          <a:latin typeface="+mn-lt"/>
                        </a:rPr>
                        <a:t>Activates </a:t>
                      </a:r>
                      <a:r>
                        <a:rPr lang="en-US" sz="1400" b="1" u="sng" dirty="0" smtClean="0">
                          <a:latin typeface="+mn-lt"/>
                        </a:rPr>
                        <a:t>arousal</a:t>
                      </a:r>
                      <a:r>
                        <a:rPr lang="ar-SA" sz="1400" b="1" u="sng" dirty="0" smtClean="0">
                          <a:latin typeface="+mn-lt"/>
                        </a:rPr>
                        <a:t> </a:t>
                      </a:r>
                      <a:r>
                        <a:rPr lang="ar-SA" sz="1200" b="0" u="none" kern="1200" baseline="0" dirty="0" smtClean="0">
                          <a:solidFill>
                            <a:srgbClr val="008F00"/>
                          </a:solidFill>
                          <a:latin typeface="+mn-lt"/>
                          <a:ea typeface="+mn-ea"/>
                          <a:cs typeface="+mn-cs"/>
                        </a:rPr>
                        <a:t>الإثارة </a:t>
                      </a:r>
                      <a:r>
                        <a:rPr lang="en-US" sz="1400" b="0" dirty="0" smtClean="0">
                          <a:latin typeface="+mn-lt"/>
                        </a:rPr>
                        <a:t>centrally; Erectogenic + Little promotion of desire</a:t>
                      </a:r>
                    </a:p>
                    <a:p>
                      <a:pPr marL="342900" indent="-342900" algn="l" rtl="0">
                        <a:buClr>
                          <a:srgbClr val="4EB7BA"/>
                        </a:buClr>
                        <a:buFont typeface="Arial" charset="0"/>
                        <a:buChar char="•"/>
                      </a:pPr>
                      <a:r>
                        <a:rPr lang="en-US" sz="1400" b="0" dirty="0" smtClean="0">
                          <a:latin typeface="+mn-lt"/>
                        </a:rPr>
                        <a:t>Given sublingual,</a:t>
                      </a:r>
                      <a:r>
                        <a:rPr lang="en-US" sz="1400" b="0" baseline="0" dirty="0" smtClean="0">
                          <a:latin typeface="+mn-lt"/>
                        </a:rPr>
                        <a:t> so</a:t>
                      </a:r>
                      <a:r>
                        <a:rPr lang="en-US" sz="1400" b="0" dirty="0" smtClean="0">
                          <a:latin typeface="+mn-lt"/>
                        </a:rPr>
                        <a:t> Acts quickly. </a:t>
                      </a:r>
                    </a:p>
                    <a:p>
                      <a:pPr marL="342900" indent="-342900" algn="l" rtl="0">
                        <a:buClr>
                          <a:srgbClr val="4EB7BA"/>
                        </a:buClr>
                        <a:buFont typeface="Arial" charset="0"/>
                        <a:buChar char="•"/>
                      </a:pPr>
                      <a:r>
                        <a:rPr lang="en-US" sz="1400" b="0" dirty="0" smtClean="0">
                          <a:latin typeface="+mn-lt"/>
                        </a:rPr>
                        <a:t>Not FDA approved, Weaker than PDE</a:t>
                      </a:r>
                      <a:r>
                        <a:rPr lang="en-US" sz="1400" b="0" baseline="-25000" dirty="0" smtClean="0">
                          <a:latin typeface="+mn-lt"/>
                        </a:rPr>
                        <a:t>5</a:t>
                      </a:r>
                      <a:r>
                        <a:rPr lang="en-US" sz="1400" b="0" dirty="0" smtClean="0">
                          <a:latin typeface="+mn-lt"/>
                        </a:rPr>
                        <a:t> Is </a:t>
                      </a:r>
                    </a:p>
                    <a:p>
                      <a:pPr marL="342900" indent="-342900" algn="l" rtl="0">
                        <a:buClr>
                          <a:srgbClr val="4EB7BA"/>
                        </a:buClr>
                        <a:buFont typeface="Arial" charset="0"/>
                        <a:buChar char="•"/>
                      </a:pPr>
                      <a:r>
                        <a:rPr lang="en-US" sz="1400" b="0" dirty="0" smtClean="0">
                          <a:latin typeface="+mn-lt"/>
                        </a:rPr>
                        <a:t>Given in mild-moderate cases,</a:t>
                      </a:r>
                      <a:r>
                        <a:rPr lang="en-US" sz="1400" b="0" baseline="0" dirty="0" smtClean="0">
                          <a:latin typeface="+mn-lt"/>
                        </a:rPr>
                        <a:t> </a:t>
                      </a:r>
                      <a:r>
                        <a:rPr lang="en-US" sz="1400" b="0" dirty="0" smtClean="0">
                          <a:latin typeface="+mn-lt"/>
                        </a:rPr>
                        <a:t>psychogenic,</a:t>
                      </a:r>
                      <a:r>
                        <a:rPr lang="en-US" sz="1400" b="0" baseline="0" dirty="0" smtClean="0">
                          <a:latin typeface="+mn-lt"/>
                        </a:rPr>
                        <a:t> </a:t>
                      </a:r>
                      <a:r>
                        <a:rPr lang="en-US" sz="1400" b="0" dirty="0" smtClean="0">
                          <a:latin typeface="+mn-lt"/>
                        </a:rPr>
                        <a:t>PDE</a:t>
                      </a:r>
                      <a:r>
                        <a:rPr lang="en-US" sz="1400" b="0" baseline="-25000" dirty="0" smtClean="0">
                          <a:latin typeface="+mn-lt"/>
                        </a:rPr>
                        <a:t>5</a:t>
                      </a:r>
                      <a:r>
                        <a:rPr lang="en-US" sz="1400" b="0" dirty="0" smtClean="0">
                          <a:latin typeface="+mn-lt"/>
                        </a:rPr>
                        <a:t> Is contraindication </a:t>
                      </a:r>
                    </a:p>
                    <a:p>
                      <a:pPr marL="342900" indent="-342900" algn="l" rtl="0">
                        <a:buClr>
                          <a:srgbClr val="4EB7BA"/>
                        </a:buClr>
                        <a:buFont typeface="Arial" charset="0"/>
                        <a:buChar char="•"/>
                      </a:pPr>
                      <a:r>
                        <a:rPr lang="en-US" sz="1400" b="0" dirty="0" smtClean="0">
                          <a:latin typeface="+mn-lt"/>
                        </a:rPr>
                        <a:t>ADRs: nausea, headache, and dizziness </a:t>
                      </a:r>
                      <a:r>
                        <a:rPr lang="en-US" sz="1400" b="1" u="none" dirty="0" smtClean="0">
                          <a:solidFill>
                            <a:srgbClr val="C00000"/>
                          </a:solidFill>
                          <a:uFill>
                            <a:solidFill>
                              <a:srgbClr val="FF00FF"/>
                            </a:solidFill>
                          </a:uFill>
                          <a:latin typeface="+mn-lt"/>
                        </a:rPr>
                        <a:t>but safe with nitrate</a:t>
                      </a:r>
                    </a:p>
                  </a:txBody>
                  <a:tcPr anchor="ctr">
                    <a:lnR w="12700" cap="flat" cmpd="sng" algn="ctr">
                      <a:noFill/>
                      <a:prstDash val="solid"/>
                      <a:round/>
                      <a:headEnd type="none" w="med" len="med"/>
                      <a:tailEnd type="none" w="med" len="med"/>
                    </a:lnR>
                  </a:tcPr>
                </a:tc>
              </a:tr>
              <a:tr h="594436">
                <a:tc>
                  <a:txBody>
                    <a:bodyPr/>
                    <a:lstStyle/>
                    <a:p>
                      <a:pPr algn="ctr"/>
                      <a:r>
                        <a:rPr lang="en-US" sz="1600" b="0" dirty="0" smtClean="0">
                          <a:solidFill>
                            <a:schemeClr val="tx1"/>
                          </a:solidFill>
                          <a:latin typeface="+mn-lt"/>
                        </a:rPr>
                        <a:t>Oral</a:t>
                      </a:r>
                      <a:r>
                        <a:rPr lang="en-US" sz="1600" b="0" dirty="0" smtClean="0">
                          <a:solidFill>
                            <a:srgbClr val="3101FF"/>
                          </a:solidFill>
                          <a:latin typeface="+mn-lt"/>
                        </a:rPr>
                        <a:t> Phentolamine </a:t>
                      </a:r>
                      <a:endParaRPr lang="en-US" sz="1600" b="0" dirty="0">
                        <a:latin typeface="+mn-lt"/>
                      </a:endParaRPr>
                    </a:p>
                  </a:txBody>
                  <a:tcPr anchor="ctr">
                    <a:lnL w="12700" cap="flat" cmpd="sng" algn="ctr">
                      <a:noFill/>
                      <a:prstDash val="solid"/>
                      <a:round/>
                      <a:headEnd type="none" w="med" len="med"/>
                      <a:tailEnd type="none" w="med" len="med"/>
                    </a:lnL>
                    <a:solidFill>
                      <a:srgbClr val="FF99CC">
                        <a:alpha val="20000"/>
                      </a:srgbClr>
                    </a:solidFill>
                  </a:tcPr>
                </a:tc>
                <a:tc>
                  <a:txBody>
                    <a:bodyPr/>
                    <a:lstStyle/>
                    <a:p>
                      <a:pPr marL="285750" marR="0" indent="-285750" algn="l" defTabSz="685800" rtl="0" eaLnBrk="1" fontAlgn="auto" latinLnBrk="0" hangingPunct="1">
                        <a:lnSpc>
                          <a:spcPct val="100000"/>
                        </a:lnSpc>
                        <a:spcBef>
                          <a:spcPts val="0"/>
                        </a:spcBef>
                        <a:spcAft>
                          <a:spcPts val="0"/>
                        </a:spcAft>
                        <a:buClr>
                          <a:srgbClr val="FF99CC"/>
                        </a:buClr>
                        <a:buSzTx/>
                        <a:buFont typeface="Arial" charset="0"/>
                        <a:buChar char="•"/>
                        <a:tabLst/>
                        <a:defRPr/>
                      </a:pPr>
                      <a:r>
                        <a:rPr lang="en-US" sz="1400" b="0" dirty="0" smtClean="0">
                          <a:latin typeface="+mn-lt"/>
                        </a:rPr>
                        <a:t>α</a:t>
                      </a:r>
                      <a:r>
                        <a:rPr lang="en-US" sz="1400" b="0" baseline="-25000" dirty="0" smtClean="0">
                          <a:latin typeface="+mn-lt"/>
                        </a:rPr>
                        <a:t>1</a:t>
                      </a:r>
                      <a:r>
                        <a:rPr lang="en-US" sz="1400" b="0" dirty="0" smtClean="0">
                          <a:latin typeface="+mn-lt"/>
                        </a:rPr>
                        <a:t> blocker / debatable efficacy</a:t>
                      </a:r>
                    </a:p>
                  </a:txBody>
                  <a:tcPr anchor="ctr">
                    <a:lnR w="12700" cap="flat" cmpd="sng" algn="ctr">
                      <a:noFill/>
                      <a:prstDash val="solid"/>
                      <a:round/>
                      <a:headEnd type="none" w="med" len="med"/>
                      <a:tailEnd type="none" w="med" len="med"/>
                    </a:lnR>
                  </a:tcPr>
                </a:tc>
              </a:tr>
              <a:tr h="693553">
                <a:tc>
                  <a:txBody>
                    <a:bodyPr/>
                    <a:lstStyle/>
                    <a:p>
                      <a:pPr algn="ctr"/>
                      <a:r>
                        <a:rPr lang="en-US" sz="1600" dirty="0" smtClean="0">
                          <a:solidFill>
                            <a:srgbClr val="3101FF"/>
                          </a:solidFill>
                          <a:latin typeface="+mn-lt"/>
                        </a:rPr>
                        <a:t>Yohimbine</a:t>
                      </a:r>
                      <a:r>
                        <a:rPr lang="en-US" sz="1600" b="1" dirty="0" smtClean="0">
                          <a:latin typeface="+mn-lt"/>
                        </a:rPr>
                        <a:t> </a:t>
                      </a:r>
                      <a:endParaRPr lang="en-US" sz="1600" dirty="0">
                        <a:latin typeface="+mn-lt"/>
                      </a:endParaRPr>
                    </a:p>
                  </a:txBody>
                  <a:tcPr anchor="ctr">
                    <a:lnL w="12700" cap="flat" cmpd="sng" algn="ctr">
                      <a:noFill/>
                      <a:prstDash val="solid"/>
                      <a:round/>
                      <a:headEnd type="none" w="med" len="med"/>
                      <a:tailEnd type="none" w="med" len="med"/>
                    </a:lnL>
                    <a:solidFill>
                      <a:srgbClr val="942093">
                        <a:alpha val="14902"/>
                      </a:srgbClr>
                    </a:solidFill>
                  </a:tcPr>
                </a:tc>
                <a:tc>
                  <a:txBody>
                    <a:bodyPr/>
                    <a:lstStyle/>
                    <a:p>
                      <a:pPr marL="285750" marR="0" indent="-285750" algn="l" defTabSz="685800" rtl="0" eaLnBrk="1" fontAlgn="auto" latinLnBrk="0" hangingPunct="1">
                        <a:lnSpc>
                          <a:spcPct val="100000"/>
                        </a:lnSpc>
                        <a:spcBef>
                          <a:spcPts val="0"/>
                        </a:spcBef>
                        <a:spcAft>
                          <a:spcPts val="0"/>
                        </a:spcAft>
                        <a:buClr>
                          <a:srgbClr val="942093"/>
                        </a:buClr>
                        <a:buSzTx/>
                        <a:buFont typeface="Arial" charset="0"/>
                        <a:buChar char="•"/>
                        <a:tabLst/>
                        <a:defRPr/>
                      </a:pPr>
                      <a:r>
                        <a:rPr lang="en-US" sz="1400" b="0" dirty="0" smtClean="0">
                          <a:latin typeface="+mn-lt"/>
                          <a:sym typeface="Wingdings"/>
                        </a:rPr>
                        <a:t>C</a:t>
                      </a:r>
                      <a:r>
                        <a:rPr lang="en-US" sz="1400" b="0" dirty="0" smtClean="0">
                          <a:latin typeface="+mn-lt"/>
                        </a:rPr>
                        <a:t>entral and peripheral presynaptic α</a:t>
                      </a:r>
                      <a:r>
                        <a:rPr lang="en-US" sz="1400" b="0" baseline="-25000" dirty="0" smtClean="0">
                          <a:latin typeface="+mn-lt"/>
                        </a:rPr>
                        <a:t>2</a:t>
                      </a:r>
                      <a:r>
                        <a:rPr lang="en-US" sz="1400" b="0" dirty="0" smtClean="0">
                          <a:latin typeface="+mn-lt"/>
                        </a:rPr>
                        <a:t> agonist</a:t>
                      </a:r>
                      <a:r>
                        <a:rPr lang="en-US" sz="1400" b="0" baseline="0" dirty="0" smtClean="0">
                          <a:latin typeface="+mn-lt"/>
                        </a:rPr>
                        <a:t> </a:t>
                      </a:r>
                      <a:r>
                        <a:rPr lang="en-US" sz="1200" b="0" baseline="0" dirty="0" smtClean="0">
                          <a:solidFill>
                            <a:srgbClr val="008F00"/>
                          </a:solidFill>
                          <a:latin typeface="+mn-lt"/>
                        </a:rPr>
                        <a:t>(vasoconstrictor)</a:t>
                      </a:r>
                      <a:r>
                        <a:rPr lang="en-US" sz="1400" b="0" baseline="0" dirty="0" smtClean="0">
                          <a:solidFill>
                            <a:srgbClr val="008F00"/>
                          </a:solidFill>
                          <a:latin typeface="+mn-lt"/>
                        </a:rPr>
                        <a:t> </a:t>
                      </a:r>
                      <a:r>
                        <a:rPr lang="en-US" sz="1400" b="0" baseline="0" dirty="0" smtClean="0">
                          <a:latin typeface="+mn-lt"/>
                        </a:rPr>
                        <a:t>(</a:t>
                      </a:r>
                      <a:r>
                        <a:rPr lang="en-US" sz="1400" b="0" dirty="0" smtClean="0">
                          <a:solidFill>
                            <a:srgbClr val="0432FF"/>
                          </a:solidFill>
                          <a:latin typeface="+mn-lt"/>
                        </a:rPr>
                        <a:t>Aphrodetic </a:t>
                      </a:r>
                      <a:r>
                        <a:rPr lang="en-US" sz="1400" b="0" dirty="0" smtClean="0">
                          <a:latin typeface="+mn-lt"/>
                        </a:rPr>
                        <a:t>+ </a:t>
                      </a:r>
                      <a:r>
                        <a:rPr lang="en-US" sz="1400" b="0" dirty="0" smtClean="0">
                          <a:solidFill>
                            <a:srgbClr val="0432FF"/>
                          </a:solidFill>
                          <a:latin typeface="+mn-lt"/>
                        </a:rPr>
                        <a:t>Erectogenic)</a:t>
                      </a:r>
                      <a:r>
                        <a:rPr lang="en-US" sz="1400" b="0" baseline="0" dirty="0" smtClean="0">
                          <a:solidFill>
                            <a:srgbClr val="0432FF"/>
                          </a:solidFill>
                          <a:latin typeface="+mn-lt"/>
                        </a:rPr>
                        <a:t> </a:t>
                      </a:r>
                      <a:r>
                        <a:rPr lang="en-US" sz="1400" b="0" dirty="0" smtClean="0">
                          <a:latin typeface="+mn-lt"/>
                        </a:rPr>
                        <a:t>but low efficacy and many CV side effects</a:t>
                      </a:r>
                      <a:r>
                        <a:rPr lang="en-US" sz="1350" b="0" baseline="0" dirty="0" smtClean="0">
                          <a:solidFill>
                            <a:srgbClr val="008F00"/>
                          </a:solidFill>
                          <a:latin typeface="+mn-lt"/>
                        </a:rPr>
                        <a:t>, </a:t>
                      </a:r>
                      <a:r>
                        <a:rPr lang="en-US" sz="1200" b="0" baseline="0" dirty="0" smtClean="0">
                          <a:solidFill>
                            <a:srgbClr val="008F00"/>
                          </a:solidFill>
                          <a:latin typeface="+mn-lt"/>
                        </a:rPr>
                        <a:t>such as hypertension. (not used any more)</a:t>
                      </a:r>
                      <a:endParaRPr lang="en-US" sz="1400" b="0" dirty="0" smtClean="0">
                        <a:solidFill>
                          <a:srgbClr val="008F00"/>
                        </a:solidFill>
                        <a:latin typeface="+mn-lt"/>
                      </a:endParaRPr>
                    </a:p>
                  </a:txBody>
                  <a:tcPr anchor="ctr">
                    <a:lnR w="12700" cap="flat" cmpd="sng" algn="ctr">
                      <a:noFill/>
                      <a:prstDash val="solid"/>
                      <a:round/>
                      <a:headEnd type="none" w="med" len="med"/>
                      <a:tailEnd type="none" w="med" len="med"/>
                    </a:lnR>
                  </a:tcPr>
                </a:tc>
              </a:tr>
              <a:tr h="594436">
                <a:tc>
                  <a:txBody>
                    <a:bodyPr/>
                    <a:lstStyle/>
                    <a:p>
                      <a:pPr algn="ctr"/>
                      <a:r>
                        <a:rPr lang="en-US" sz="1600" dirty="0" smtClean="0">
                          <a:solidFill>
                            <a:srgbClr val="3101FF"/>
                          </a:solidFill>
                          <a:latin typeface="+mn-lt"/>
                        </a:rPr>
                        <a:t>Trazodone </a:t>
                      </a:r>
                      <a:endParaRPr lang="en-US" sz="1600" dirty="0">
                        <a:latin typeface="+mn-lt"/>
                      </a:endParaRPr>
                    </a:p>
                  </a:txBody>
                  <a:tcPr anchor="ctr">
                    <a:lnL w="12700" cap="flat" cmpd="sng" algn="ctr">
                      <a:noFill/>
                      <a:prstDash val="solid"/>
                      <a:round/>
                      <a:headEnd type="none" w="med" len="med"/>
                      <a:tailEnd type="none" w="med" len="med"/>
                    </a:lnL>
                    <a:solidFill>
                      <a:srgbClr val="EDEDED">
                        <a:alpha val="50196"/>
                      </a:srgbClr>
                    </a:solidFill>
                  </a:tcPr>
                </a:tc>
                <a:tc>
                  <a:txBody>
                    <a:bodyPr/>
                    <a:lstStyle/>
                    <a:p>
                      <a:pPr marL="285750" indent="-285750">
                        <a:buClr>
                          <a:srgbClr val="929292"/>
                        </a:buClr>
                        <a:buFont typeface="Arial" charset="0"/>
                        <a:buChar char="•"/>
                      </a:pPr>
                      <a:r>
                        <a:rPr lang="en-US" sz="1400" b="0" dirty="0" smtClean="0">
                          <a:latin typeface="+mn-lt"/>
                        </a:rPr>
                        <a:t>Antidepressant, a 5HT reuptake inhibitor</a:t>
                      </a:r>
                      <a:r>
                        <a:rPr lang="en-US" sz="1400" b="0" dirty="0" smtClean="0">
                          <a:solidFill>
                            <a:schemeClr val="tx1"/>
                          </a:solidFill>
                          <a:latin typeface="+mn-lt"/>
                        </a:rPr>
                        <a:t> </a:t>
                      </a:r>
                      <a:r>
                        <a:rPr lang="en-US" sz="1400" b="0" dirty="0" smtClean="0">
                          <a:solidFill>
                            <a:schemeClr val="bg1">
                              <a:lumMod val="50000"/>
                            </a:schemeClr>
                          </a:solidFill>
                          <a:latin typeface="+mn-lt"/>
                          <a:sym typeface="Wingdings"/>
                        </a:rPr>
                        <a:t>which cause</a:t>
                      </a:r>
                      <a:r>
                        <a:rPr lang="en-US" sz="1400" b="0" dirty="0" smtClean="0">
                          <a:solidFill>
                            <a:schemeClr val="bg1">
                              <a:lumMod val="50000"/>
                            </a:schemeClr>
                          </a:solidFill>
                          <a:latin typeface="+mn-lt"/>
                        </a:rPr>
                        <a:t> </a:t>
                      </a:r>
                      <a:r>
                        <a:rPr lang="en-US" sz="1400" b="0" dirty="0" smtClean="0">
                          <a:latin typeface="+mn-lt"/>
                        </a:rPr>
                        <a:t>priapism.</a:t>
                      </a:r>
                    </a:p>
                    <a:p>
                      <a:pPr marL="0" marR="0" indent="0" algn="l" defTabSz="685800" rtl="0" eaLnBrk="1" fontAlgn="auto" latinLnBrk="0" hangingPunct="1">
                        <a:lnSpc>
                          <a:spcPct val="100000"/>
                        </a:lnSpc>
                        <a:spcBef>
                          <a:spcPts val="0"/>
                        </a:spcBef>
                        <a:spcAft>
                          <a:spcPts val="0"/>
                        </a:spcAft>
                        <a:buClr>
                          <a:srgbClr val="929292"/>
                        </a:buClr>
                        <a:buSzTx/>
                        <a:buFontTx/>
                        <a:buNone/>
                        <a:tabLst/>
                        <a:defRPr/>
                      </a:pPr>
                      <a:r>
                        <a:rPr lang="en-US" sz="1200" dirty="0" smtClean="0">
                          <a:solidFill>
                            <a:srgbClr val="008F00"/>
                          </a:solidFill>
                        </a:rPr>
                        <a:t>In beginning it was used to treat premature ejaculation but later was noticed that may lead to priapism</a:t>
                      </a:r>
                      <a:endParaRPr lang="ar-SA" sz="1200" dirty="0" smtClean="0"/>
                    </a:p>
                  </a:txBody>
                  <a:tcPr anchor="ctr">
                    <a:lnR w="12700" cap="flat" cmpd="sng" algn="ctr">
                      <a:noFill/>
                      <a:prstDash val="solid"/>
                      <a:round/>
                      <a:headEnd type="none" w="med" len="med"/>
                      <a:tailEnd type="none" w="med" len="med"/>
                    </a:lnR>
                  </a:tcPr>
                </a:tc>
              </a:tr>
              <a:tr h="594436">
                <a:tc>
                  <a:txBody>
                    <a:bodyPr/>
                    <a:lstStyle/>
                    <a:p>
                      <a:pPr algn="ctr"/>
                      <a:r>
                        <a:rPr lang="en-US" sz="1600" dirty="0" smtClean="0">
                          <a:solidFill>
                            <a:srgbClr val="3101FF"/>
                          </a:solidFill>
                          <a:latin typeface="+mn-lt"/>
                        </a:rPr>
                        <a:t>Korean Ginseng</a:t>
                      </a:r>
                      <a:r>
                        <a:rPr lang="en-US" sz="1600" b="1" dirty="0" smtClean="0">
                          <a:latin typeface="+mn-lt"/>
                        </a:rPr>
                        <a:t> </a:t>
                      </a:r>
                      <a:endParaRPr lang="en-US" sz="1600" dirty="0">
                        <a:latin typeface="+mn-lt"/>
                      </a:endParaRP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rgbClr val="FFF2CC">
                        <a:alpha val="80000"/>
                      </a:srgbClr>
                    </a:solidFill>
                  </a:tcPr>
                </a:tc>
                <a:tc>
                  <a:txBody>
                    <a:bodyPr/>
                    <a:lstStyle/>
                    <a:p>
                      <a:pPr marL="285750" marR="0" indent="-285750" algn="l" defTabSz="685800" rtl="0" eaLnBrk="1" fontAlgn="auto" latinLnBrk="0" hangingPunct="1">
                        <a:lnSpc>
                          <a:spcPct val="100000"/>
                        </a:lnSpc>
                        <a:spcBef>
                          <a:spcPts val="0"/>
                        </a:spcBef>
                        <a:spcAft>
                          <a:spcPts val="0"/>
                        </a:spcAft>
                        <a:buClr>
                          <a:schemeClr val="accent4"/>
                        </a:buClr>
                        <a:buSzTx/>
                        <a:buFont typeface="Arial" charset="0"/>
                        <a:buChar char="•"/>
                        <a:tabLst/>
                        <a:defRPr/>
                      </a:pPr>
                      <a:r>
                        <a:rPr lang="en-US" sz="1400" b="0" dirty="0" smtClean="0">
                          <a:latin typeface="+mn-lt"/>
                          <a:sym typeface="Wingdings"/>
                        </a:rPr>
                        <a:t>Questionable / may be a NO donner.</a:t>
                      </a:r>
                      <a:endParaRPr lang="ar-EG" sz="1400" b="0" dirty="0" smtClean="0">
                        <a:latin typeface="+mn-lt"/>
                      </a:endParaRP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cxnSp>
        <p:nvCxnSpPr>
          <p:cNvPr id="9" name="Straight Connector 8"/>
          <p:cNvCxnSpPr/>
          <p:nvPr/>
        </p:nvCxnSpPr>
        <p:spPr>
          <a:xfrm flipV="1">
            <a:off x="909309" y="7171275"/>
            <a:ext cx="4824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0" name="TextBox 9"/>
          <p:cNvSpPr txBox="1"/>
          <p:nvPr/>
        </p:nvSpPr>
        <p:spPr>
          <a:xfrm>
            <a:off x="676899" y="6611955"/>
            <a:ext cx="5250451" cy="461665"/>
          </a:xfrm>
          <a:prstGeom prst="rect">
            <a:avLst/>
          </a:prstGeom>
          <a:noFill/>
        </p:spPr>
        <p:txBody>
          <a:bodyPr wrap="square" rtlCol="0">
            <a:spAutoFit/>
          </a:bodyPr>
          <a:lstStyle/>
          <a:p>
            <a:pPr algn="ctr"/>
            <a:r>
              <a:rPr lang="en-US" sz="2400" dirty="0" smtClean="0">
                <a:latin typeface="American Typewriter" charset="0"/>
                <a:ea typeface="American Typewriter" charset="0"/>
                <a:cs typeface="American Typewriter" charset="0"/>
              </a:rPr>
              <a:t>Topical Drugs to Treat ED</a:t>
            </a:r>
            <a:endParaRPr lang="en-US" sz="2400" dirty="0">
              <a:latin typeface="American Typewriter" charset="0"/>
              <a:ea typeface="American Typewriter" charset="0"/>
              <a:cs typeface="American Typewriter" charset="0"/>
            </a:endParaRPr>
          </a:p>
        </p:txBody>
      </p:sp>
      <p:sp>
        <p:nvSpPr>
          <p:cNvPr id="11" name="TextBox 10"/>
          <p:cNvSpPr txBox="1"/>
          <p:nvPr/>
        </p:nvSpPr>
        <p:spPr>
          <a:xfrm>
            <a:off x="141027" y="7312922"/>
            <a:ext cx="6565068" cy="2341667"/>
          </a:xfrm>
          <a:prstGeom prst="rect">
            <a:avLst/>
          </a:prstGeom>
          <a:noFill/>
        </p:spPr>
        <p:txBody>
          <a:bodyPr wrap="square" rtlCol="0">
            <a:spAutoFit/>
          </a:bodyPr>
          <a:lstStyle/>
          <a:p>
            <a:pPr>
              <a:lnSpc>
                <a:spcPts val="2500"/>
              </a:lnSpc>
            </a:pPr>
            <a:r>
              <a:rPr lang="en-US" sz="1600" dirty="0" smtClean="0">
                <a:solidFill>
                  <a:schemeClr val="accent1"/>
                </a:solidFill>
              </a:rPr>
              <a:t>Combination:</a:t>
            </a:r>
          </a:p>
          <a:p>
            <a:pPr marL="742950" lvl="1" indent="-285750">
              <a:lnSpc>
                <a:spcPts val="2500"/>
              </a:lnSpc>
              <a:buClr>
                <a:schemeClr val="accent1">
                  <a:lumMod val="60000"/>
                  <a:lumOff val="40000"/>
                </a:schemeClr>
              </a:buClr>
              <a:buFont typeface="Wingdings" charset="2"/>
              <a:buChar char="§"/>
            </a:pPr>
            <a:r>
              <a:rPr lang="en-US" sz="1400" dirty="0" smtClean="0"/>
              <a:t>20</a:t>
            </a:r>
            <a:r>
              <a:rPr lang="en-US" sz="1400" dirty="0"/>
              <a:t>% </a:t>
            </a:r>
            <a:r>
              <a:rPr lang="en-US" sz="1400" dirty="0" smtClean="0">
                <a:solidFill>
                  <a:srgbClr val="0432FF"/>
                </a:solidFill>
              </a:rPr>
              <a:t>Papaverine </a:t>
            </a:r>
            <a:r>
              <a:rPr lang="en-US" sz="1400" dirty="0"/>
              <a:t>(Direct smooth muscle relaxant</a:t>
            </a:r>
            <a:r>
              <a:rPr lang="en-US" sz="1400" dirty="0" smtClean="0"/>
              <a:t>): </a:t>
            </a:r>
            <a:r>
              <a:rPr lang="en-US" sz="1400" dirty="0" smtClean="0">
                <a:sym typeface="Wingdings"/>
              </a:rPr>
              <a:t>increase cAMP </a:t>
            </a:r>
            <a:r>
              <a:rPr lang="en-US" sz="1400" dirty="0">
                <a:sym typeface="Wingdings"/>
              </a:rPr>
              <a:t>+ cGMP</a:t>
            </a:r>
            <a:endParaRPr lang="en-US" sz="1400" dirty="0"/>
          </a:p>
          <a:p>
            <a:pPr marL="742950" lvl="1" indent="-285750">
              <a:lnSpc>
                <a:spcPts val="2500"/>
              </a:lnSpc>
              <a:buClr>
                <a:schemeClr val="accent1">
                  <a:lumMod val="60000"/>
                  <a:lumOff val="40000"/>
                </a:schemeClr>
              </a:buClr>
              <a:buFont typeface="Wingdings" charset="2"/>
              <a:buChar char="§"/>
            </a:pPr>
            <a:r>
              <a:rPr lang="en-US" sz="1400" dirty="0"/>
              <a:t>2%   </a:t>
            </a:r>
            <a:r>
              <a:rPr lang="en-US" sz="1400" dirty="0" err="1" smtClean="0">
                <a:solidFill>
                  <a:srgbClr val="0432FF"/>
                </a:solidFill>
              </a:rPr>
              <a:t>Mi</a:t>
            </a:r>
            <a:r>
              <a:rPr lang="en-US" sz="1400" u="sng" dirty="0" err="1" smtClean="0">
                <a:solidFill>
                  <a:srgbClr val="0432FF"/>
                </a:solidFill>
              </a:rPr>
              <a:t>no</a:t>
            </a:r>
            <a:r>
              <a:rPr lang="en-US" sz="1400" dirty="0" err="1" smtClean="0">
                <a:solidFill>
                  <a:srgbClr val="0432FF"/>
                </a:solidFill>
              </a:rPr>
              <a:t>xidil</a:t>
            </a:r>
            <a:r>
              <a:rPr lang="en-US" sz="1400" dirty="0">
                <a:solidFill>
                  <a:srgbClr val="0432FF"/>
                </a:solidFill>
              </a:rPr>
              <a:t> </a:t>
            </a:r>
            <a:r>
              <a:rPr lang="en-US" sz="1400" dirty="0">
                <a:solidFill>
                  <a:srgbClr val="008F00"/>
                </a:solidFill>
              </a:rPr>
              <a:t>(antihypertensive</a:t>
            </a:r>
            <a:r>
              <a:rPr lang="en-US" sz="1400" dirty="0" smtClean="0">
                <a:solidFill>
                  <a:srgbClr val="008F00"/>
                </a:solidFill>
              </a:rPr>
              <a:t>)</a:t>
            </a:r>
            <a:r>
              <a:rPr lang="en-US" sz="1400" dirty="0" smtClean="0"/>
              <a:t>: </a:t>
            </a:r>
            <a:r>
              <a:rPr lang="en-US" sz="1400" u="sng" dirty="0"/>
              <a:t>NO</a:t>
            </a:r>
            <a:r>
              <a:rPr lang="en-US" sz="1400" dirty="0"/>
              <a:t> donner + K  channel opener</a:t>
            </a:r>
          </a:p>
          <a:p>
            <a:pPr marL="742950" lvl="1" indent="-285750">
              <a:lnSpc>
                <a:spcPts val="2500"/>
              </a:lnSpc>
              <a:buClr>
                <a:schemeClr val="accent1">
                  <a:lumMod val="60000"/>
                  <a:lumOff val="40000"/>
                </a:schemeClr>
              </a:buClr>
              <a:buFont typeface="Wingdings" charset="2"/>
              <a:buChar char="§"/>
            </a:pPr>
            <a:r>
              <a:rPr lang="en-US" sz="1400" dirty="0"/>
              <a:t>2%   </a:t>
            </a:r>
            <a:r>
              <a:rPr lang="en-US" sz="1400" dirty="0" smtClean="0"/>
              <a:t>Nitroglycerine: </a:t>
            </a:r>
            <a:r>
              <a:rPr lang="en-US" sz="1400" dirty="0"/>
              <a:t>a drug absorption </a:t>
            </a:r>
            <a:r>
              <a:rPr lang="en-US" sz="1400" dirty="0" smtClean="0"/>
              <a:t>enhancers</a:t>
            </a:r>
          </a:p>
          <a:p>
            <a:pPr>
              <a:lnSpc>
                <a:spcPts val="2500"/>
              </a:lnSpc>
              <a:buClr>
                <a:srgbClr val="00B0F0"/>
              </a:buClr>
            </a:pPr>
            <a:r>
              <a:rPr lang="en-US" sz="1600" dirty="0" smtClean="0">
                <a:solidFill>
                  <a:schemeClr val="accent1"/>
                </a:solidFill>
              </a:rPr>
              <a:t>Disadvantage:</a:t>
            </a:r>
            <a:endParaRPr lang="en-US" sz="1600" dirty="0">
              <a:solidFill>
                <a:schemeClr val="accent1"/>
              </a:solidFill>
            </a:endParaRPr>
          </a:p>
          <a:p>
            <a:pPr marL="742950" lvl="1" indent="-285750">
              <a:buClr>
                <a:schemeClr val="accent1">
                  <a:lumMod val="60000"/>
                  <a:lumOff val="40000"/>
                </a:schemeClr>
              </a:buClr>
              <a:buFont typeface="Arial" charset="0"/>
              <a:buChar char="•"/>
            </a:pPr>
            <a:r>
              <a:rPr lang="en-US" sz="1400" dirty="0"/>
              <a:t>Low efficacy / No FDA approval</a:t>
            </a:r>
          </a:p>
          <a:p>
            <a:pPr marL="742950" lvl="1" indent="-285750">
              <a:buClr>
                <a:schemeClr val="accent1">
                  <a:lumMod val="60000"/>
                  <a:lumOff val="40000"/>
                </a:schemeClr>
              </a:buClr>
              <a:buFont typeface="Arial" charset="0"/>
              <a:buChar char="•"/>
            </a:pPr>
            <a:r>
              <a:rPr lang="en-US" sz="1400" dirty="0"/>
              <a:t>Female Partner can </a:t>
            </a:r>
            <a:r>
              <a:rPr lang="en-US" sz="1400" dirty="0" smtClean="0"/>
              <a:t>develop</a:t>
            </a:r>
            <a:r>
              <a:rPr lang="en-US" sz="1400" dirty="0" smtClean="0">
                <a:sym typeface="Wingdings"/>
              </a:rPr>
              <a:t> </a:t>
            </a:r>
            <a:r>
              <a:rPr lang="en-US" sz="1400" dirty="0"/>
              <a:t>hypotension, </a:t>
            </a:r>
            <a:r>
              <a:rPr lang="en-US" sz="1400" dirty="0" smtClean="0"/>
              <a:t>headache, </a:t>
            </a:r>
            <a:r>
              <a:rPr lang="en-US" sz="1400" dirty="0" smtClean="0">
                <a:solidFill>
                  <a:schemeClr val="bg1">
                    <a:lumMod val="50000"/>
                  </a:schemeClr>
                </a:solidFill>
              </a:rPr>
              <a:t>due to </a:t>
            </a:r>
            <a:r>
              <a:rPr lang="en-US" sz="1400" dirty="0" smtClean="0"/>
              <a:t>vaginal </a:t>
            </a:r>
            <a:r>
              <a:rPr lang="en-US" sz="1400" dirty="0"/>
              <a:t>absorption</a:t>
            </a:r>
            <a:r>
              <a:rPr lang="en-US" sz="1400" dirty="0" smtClean="0"/>
              <a:t>.</a:t>
            </a:r>
            <a:endParaRPr lang="ar-EG" sz="1400" dirty="0"/>
          </a:p>
        </p:txBody>
      </p:sp>
      <p:sp>
        <p:nvSpPr>
          <p:cNvPr id="12"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مستطيل مستدير الزوايا 13"/>
          <p:cNvSpPr/>
          <p:nvPr/>
        </p:nvSpPr>
        <p:spPr>
          <a:xfrm>
            <a:off x="4532640" y="1655279"/>
            <a:ext cx="1369309" cy="254872"/>
          </a:xfrm>
          <a:prstGeom prst="roundRect">
            <a:avLst/>
          </a:prstGeom>
          <a:ln w="19050">
            <a:solidFill>
              <a:srgbClr val="04F9E9"/>
            </a:solidFill>
            <a:prstDash val="dashDo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1050" b="1" u="sng" dirty="0" smtClean="0">
                <a:solidFill>
                  <a:srgbClr val="009193"/>
                </a:solidFill>
              </a:rPr>
              <a:t>أنا آدري </a:t>
            </a:r>
            <a:r>
              <a:rPr lang="ar-SA" sz="1050" dirty="0" smtClean="0">
                <a:solidFill>
                  <a:srgbClr val="009193"/>
                </a:solidFill>
              </a:rPr>
              <a:t>إنك</a:t>
            </a:r>
            <a:r>
              <a:rPr lang="ar-SA" sz="1050" b="1" u="sng" dirty="0" smtClean="0">
                <a:solidFill>
                  <a:srgbClr val="009193"/>
                </a:solidFill>
              </a:rPr>
              <a:t> تبي(ترغب) </a:t>
            </a:r>
            <a:endParaRPr lang="ar-SA" sz="1050" dirty="0">
              <a:solidFill>
                <a:srgbClr val="009193"/>
              </a:solidFill>
            </a:endParaRPr>
          </a:p>
        </p:txBody>
      </p:sp>
      <p:sp>
        <p:nvSpPr>
          <p:cNvPr id="15" name="مستطيل مستدير الزوايا 14"/>
          <p:cNvSpPr/>
          <p:nvPr/>
        </p:nvSpPr>
        <p:spPr>
          <a:xfrm>
            <a:off x="2622056" y="2455379"/>
            <a:ext cx="1626860" cy="216771"/>
          </a:xfrm>
          <a:prstGeom prst="roundRect">
            <a:avLst/>
          </a:prstGeom>
          <a:ln w="19050">
            <a:solidFill>
              <a:srgbClr val="04F9E9"/>
            </a:solidFill>
            <a:prstDash val="dashDot"/>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1050" b="1" u="sng" dirty="0" smtClean="0">
                <a:solidFill>
                  <a:srgbClr val="009193"/>
                </a:solidFill>
              </a:rPr>
              <a:t>أبو المورفين مسوي </a:t>
            </a:r>
            <a:r>
              <a:rPr lang="ar-SA" sz="1050" b="1" u="sng" smtClean="0">
                <a:solidFill>
                  <a:srgbClr val="009193"/>
                </a:solidFill>
              </a:rPr>
              <a:t>فيها إثارة</a:t>
            </a:r>
            <a:endParaRPr lang="ar-SA" sz="1050" dirty="0">
              <a:solidFill>
                <a:srgbClr val="009193"/>
              </a:solidFill>
            </a:endParaRPr>
          </a:p>
        </p:txBody>
      </p:sp>
    </p:spTree>
    <p:extLst>
      <p:ext uri="{BB962C8B-B14F-4D97-AF65-F5344CB8AC3E}">
        <p14:creationId xmlns:p14="http://schemas.microsoft.com/office/powerpoint/2010/main" val="1991630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812921" y="699409"/>
            <a:ext cx="5184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7" name="TextBox 6"/>
          <p:cNvSpPr txBox="1"/>
          <p:nvPr/>
        </p:nvSpPr>
        <p:spPr>
          <a:xfrm>
            <a:off x="803776" y="197806"/>
            <a:ext cx="5250451" cy="461665"/>
          </a:xfrm>
          <a:prstGeom prst="rect">
            <a:avLst/>
          </a:prstGeom>
          <a:noFill/>
        </p:spPr>
        <p:txBody>
          <a:bodyPr wrap="square" rtlCol="0">
            <a:spAutoFit/>
          </a:bodyPr>
          <a:lstStyle/>
          <a:p>
            <a:pPr algn="ctr"/>
            <a:r>
              <a:rPr lang="en-US" sz="2400" dirty="0" smtClean="0">
                <a:latin typeface="American Typewriter" charset="0"/>
                <a:ea typeface="American Typewriter" charset="0"/>
                <a:cs typeface="American Typewriter" charset="0"/>
              </a:rPr>
              <a:t>Transurethral Drugs to Treat ED</a:t>
            </a:r>
            <a:endParaRPr lang="en-US" sz="2400" dirty="0">
              <a:latin typeface="American Typewriter" charset="0"/>
              <a:ea typeface="American Typewriter" charset="0"/>
              <a:cs typeface="American Typewriter"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44975312"/>
              </p:ext>
            </p:extLst>
          </p:nvPr>
        </p:nvGraphicFramePr>
        <p:xfrm>
          <a:off x="287867" y="857095"/>
          <a:ext cx="6245280" cy="3346898"/>
        </p:xfrm>
        <a:graphic>
          <a:graphicData uri="http://schemas.openxmlformats.org/drawingml/2006/table">
            <a:tbl>
              <a:tblPr firstRow="1" bandRow="1">
                <a:tableStyleId>{5940675A-B579-460E-94D1-54222C63F5DA}</a:tableStyleId>
              </a:tblPr>
              <a:tblGrid>
                <a:gridCol w="460232">
                  <a:extLst>
                    <a:ext uri="{9D8B030D-6E8A-4147-A177-3AD203B41FA5}">
                      <a16:colId xmlns:a16="http://schemas.microsoft.com/office/drawing/2014/main" xmlns="" val="2548034649"/>
                    </a:ext>
                  </a:extLst>
                </a:gridCol>
                <a:gridCol w="5785048">
                  <a:extLst>
                    <a:ext uri="{9D8B030D-6E8A-4147-A177-3AD203B41FA5}">
                      <a16:colId xmlns:a16="http://schemas.microsoft.com/office/drawing/2014/main" xmlns="" val="2180430497"/>
                    </a:ext>
                  </a:extLst>
                </a:gridCol>
              </a:tblGrid>
              <a:tr h="374400">
                <a:tc gridSpan="2">
                  <a:txBody>
                    <a:bodyPr/>
                    <a:lstStyle/>
                    <a:p>
                      <a:pPr algn="ctr" rtl="0">
                        <a:lnSpc>
                          <a:spcPts val="2400"/>
                        </a:lnSpc>
                      </a:pPr>
                      <a:r>
                        <a:rPr lang="en-US" sz="1600" dirty="0" err="1" smtClean="0">
                          <a:solidFill>
                            <a:srgbClr val="0432FF"/>
                          </a:solidFill>
                          <a:latin typeface="+mn-lt"/>
                        </a:rPr>
                        <a:t>Alprostadil</a:t>
                      </a:r>
                      <a:endParaRPr lang="en-US" sz="1400" dirty="0" smtClean="0">
                        <a:solidFill>
                          <a:srgbClr val="0432FF"/>
                        </a:solidFill>
                        <a:latin typeface="+mn-lt"/>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alpha val="20000"/>
                      </a:srgbClr>
                    </a:solidFill>
                  </a:tcPr>
                </a:tc>
                <a:tc hMerge="1">
                  <a:txBody>
                    <a:bodyPr/>
                    <a:lstStyle/>
                    <a:p>
                      <a:pPr algn="ctr" rtl="0">
                        <a:lnSpc>
                          <a:spcPts val="2400"/>
                        </a:lnSpc>
                      </a:pPr>
                      <a:endParaRPr lang="en-US" sz="1400" dirty="0" smtClean="0">
                        <a:solidFill>
                          <a:srgbClr val="0432FF"/>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accent1">
                        <a:alpha val="50196"/>
                      </a:schemeClr>
                    </a:solidFill>
                  </a:tcPr>
                </a:tc>
                <a:extLst>
                  <a:ext uri="{0D108BD9-81ED-4DB2-BD59-A6C34878D82A}">
                    <a16:rowId xmlns:a16="http://schemas.microsoft.com/office/drawing/2014/main" xmlns="" val="1688930147"/>
                  </a:ext>
                </a:extLst>
              </a:tr>
              <a:tr h="642430">
                <a:tc>
                  <a:txBody>
                    <a:bodyPr/>
                    <a:lstStyle/>
                    <a:p>
                      <a:pPr algn="ctr"/>
                      <a:r>
                        <a:rPr lang="en-US" sz="1400" dirty="0" smtClean="0">
                          <a:solidFill>
                            <a:schemeClr val="tx1"/>
                          </a:solidFill>
                        </a:rPr>
                        <a:t>M.O.A</a:t>
                      </a:r>
                      <a:endParaRPr lang="en-US" sz="1600" dirty="0">
                        <a:solidFill>
                          <a:schemeClr val="tx1"/>
                        </a:solidFill>
                      </a:endParaRPr>
                    </a:p>
                  </a:txBody>
                  <a:tcPr vert="vert270" anchor="ct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685800" rtl="0" eaLnBrk="1" fontAlgn="auto" latinLnBrk="0" hangingPunct="1">
                        <a:lnSpc>
                          <a:spcPct val="100000"/>
                        </a:lnSpc>
                        <a:spcBef>
                          <a:spcPts val="0"/>
                        </a:spcBef>
                        <a:spcAft>
                          <a:spcPts val="0"/>
                        </a:spcAft>
                        <a:buClr>
                          <a:srgbClr val="00B0F0"/>
                        </a:buClr>
                        <a:buSzTx/>
                        <a:buFont typeface="Arial" charset="0"/>
                        <a:buNone/>
                        <a:tabLst/>
                        <a:defRPr/>
                      </a:pPr>
                      <a:r>
                        <a:rPr lang="en-US" sz="1400" b="0" dirty="0" smtClean="0">
                          <a:latin typeface="+mn-lt"/>
                        </a:rPr>
                        <a:t>PGE1 </a:t>
                      </a:r>
                      <a:r>
                        <a:rPr lang="en-US" sz="1400" b="0" dirty="0" smtClean="0">
                          <a:latin typeface="+mn-lt"/>
                          <a:sym typeface="Wingdings"/>
                        </a:rPr>
                        <a:t> increase</a:t>
                      </a:r>
                      <a:r>
                        <a:rPr lang="en-US" sz="1400" b="0" baseline="0" dirty="0" smtClean="0">
                          <a:latin typeface="+mn-lt"/>
                          <a:sym typeface="Wingdings"/>
                        </a:rPr>
                        <a:t> </a:t>
                      </a:r>
                      <a:r>
                        <a:rPr lang="en-US" sz="1400" b="0" dirty="0" smtClean="0">
                          <a:latin typeface="+mn-lt"/>
                          <a:sym typeface="Wingdings"/>
                        </a:rPr>
                        <a:t>cAMP </a:t>
                      </a:r>
                      <a:r>
                        <a:rPr lang="en-US" sz="1400" b="0" dirty="0" smtClean="0">
                          <a:solidFill>
                            <a:schemeClr val="bg1">
                              <a:lumMod val="50000"/>
                            </a:schemeClr>
                          </a:solidFill>
                          <a:latin typeface="+mn-lt"/>
                          <a:sym typeface="Wingdings"/>
                        </a:rPr>
                        <a:t>(PGE1</a:t>
                      </a:r>
                      <a:r>
                        <a:rPr lang="en-US" sz="1400" b="0" baseline="0" dirty="0" smtClean="0">
                          <a:solidFill>
                            <a:schemeClr val="bg1">
                              <a:lumMod val="50000"/>
                            </a:schemeClr>
                          </a:solidFill>
                          <a:latin typeface="+mn-lt"/>
                          <a:sym typeface="Wingdings"/>
                        </a:rPr>
                        <a:t> </a:t>
                      </a:r>
                      <a:r>
                        <a:rPr lang="en-US" sz="1400" b="0" dirty="0" smtClean="0">
                          <a:solidFill>
                            <a:schemeClr val="bg1">
                              <a:lumMod val="50000"/>
                            </a:schemeClr>
                          </a:solidFill>
                          <a:latin typeface="+mn-lt"/>
                          <a:sym typeface="Wingdings"/>
                        </a:rPr>
                        <a:t>increase AC</a:t>
                      </a:r>
                      <a:r>
                        <a:rPr lang="en-US" sz="1400" b="0" baseline="0" dirty="0" smtClean="0">
                          <a:solidFill>
                            <a:schemeClr val="bg1">
                              <a:lumMod val="50000"/>
                            </a:schemeClr>
                          </a:solidFill>
                          <a:latin typeface="+mn-lt"/>
                          <a:sym typeface="Wingdings"/>
                        </a:rPr>
                        <a:t> activity → more cAMP </a:t>
                      </a:r>
                      <a:r>
                        <a:rPr lang="en-US" sz="1400" b="0" dirty="0" smtClean="0">
                          <a:solidFill>
                            <a:schemeClr val="bg1">
                              <a:lumMod val="50000"/>
                            </a:schemeClr>
                          </a:solidFill>
                          <a:latin typeface="+mn-lt"/>
                          <a:sym typeface="Wingdings"/>
                        </a:rPr>
                        <a:t> vasodilatation</a:t>
                      </a:r>
                      <a:r>
                        <a:rPr lang="en-US" sz="1400" b="0" baseline="0" dirty="0" smtClean="0">
                          <a:solidFill>
                            <a:schemeClr val="bg1">
                              <a:lumMod val="50000"/>
                            </a:schemeClr>
                          </a:solidFill>
                          <a:latin typeface="+mn-lt"/>
                          <a:sym typeface="Wingdings"/>
                        </a:rPr>
                        <a:t>)</a:t>
                      </a:r>
                      <a:endParaRPr lang="en-US" sz="1400" b="0" dirty="0" smtClean="0">
                        <a:solidFill>
                          <a:schemeClr val="bg1">
                            <a:lumMod val="50000"/>
                          </a:schemeClr>
                        </a:solidFill>
                        <a:latin typeface="+mn-lt"/>
                      </a:endParaRP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xmlns="" val="10002"/>
                  </a:ext>
                </a:extLst>
              </a:tr>
              <a:tr h="1128713">
                <a:tc>
                  <a:txBody>
                    <a:bodyPr/>
                    <a:lstStyle/>
                    <a:p>
                      <a:pPr algn="ctr"/>
                      <a:r>
                        <a:rPr lang="en-US" sz="1600" b="0" dirty="0" smtClean="0">
                          <a:solidFill>
                            <a:schemeClr val="tx1"/>
                          </a:solidFill>
                          <a:latin typeface="+mn-lt"/>
                        </a:rPr>
                        <a:t>P.K</a:t>
                      </a:r>
                      <a:endParaRPr lang="en-US" sz="1600" b="0" dirty="0">
                        <a:solidFill>
                          <a:schemeClr val="tx1"/>
                        </a:solidFill>
                        <a:latin typeface="+mn-lt"/>
                      </a:endParaRPr>
                    </a:p>
                  </a:txBody>
                  <a:tcPr vert="vert270" anchor="ct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85750" marR="0" indent="-285750" algn="l" defTabSz="685800" rtl="0" eaLnBrk="1" fontAlgn="auto" latinLnBrk="0" hangingPunct="1">
                        <a:lnSpc>
                          <a:spcPct val="100000"/>
                        </a:lnSpc>
                        <a:spcBef>
                          <a:spcPts val="0"/>
                        </a:spcBef>
                        <a:spcAft>
                          <a:spcPts val="0"/>
                        </a:spcAft>
                        <a:buClr>
                          <a:srgbClr val="FF7E79"/>
                        </a:buClr>
                        <a:buSzTx/>
                        <a:buFont typeface="Arial" charset="0"/>
                        <a:buChar char="•"/>
                        <a:tabLst/>
                        <a:defRPr/>
                      </a:pPr>
                      <a:r>
                        <a:rPr lang="en-US" sz="1400" b="0" dirty="0" smtClean="0">
                          <a:latin typeface="+mn-lt"/>
                          <a:cs typeface="+mn-cs"/>
                        </a:rPr>
                        <a:t>Synthetic + more stable</a:t>
                      </a:r>
                      <a:endParaRPr lang="ar-EG" sz="1400" b="0" dirty="0" smtClean="0">
                        <a:latin typeface="+mn-lt"/>
                        <a:cs typeface="+mn-cs"/>
                      </a:endParaRPr>
                    </a:p>
                    <a:p>
                      <a:pPr marL="285750" marR="0" indent="-285750" algn="l" defTabSz="685800" rtl="0" eaLnBrk="1" fontAlgn="auto" latinLnBrk="0" hangingPunct="1">
                        <a:lnSpc>
                          <a:spcPct val="100000"/>
                        </a:lnSpc>
                        <a:spcBef>
                          <a:spcPts val="0"/>
                        </a:spcBef>
                        <a:spcAft>
                          <a:spcPts val="0"/>
                        </a:spcAft>
                        <a:buClr>
                          <a:srgbClr val="FF7E79"/>
                        </a:buClr>
                        <a:buSzTx/>
                        <a:buFont typeface="Arial" charset="0"/>
                        <a:buChar char="•"/>
                        <a:tabLst/>
                        <a:defRPr/>
                      </a:pPr>
                      <a:r>
                        <a:rPr lang="en-US" sz="1400" b="0" dirty="0" smtClean="0">
                          <a:latin typeface="+mn-lt"/>
                          <a:cs typeface="+mn-cs"/>
                        </a:rPr>
                        <a:t>Applied by a special applicator into penile urethra &amp; acts on corpora </a:t>
                      </a:r>
                      <a:r>
                        <a:rPr lang="en-US" sz="1400" b="0" dirty="0" err="1" smtClean="0">
                          <a:latin typeface="+mn-lt"/>
                          <a:cs typeface="+mn-cs"/>
                        </a:rPr>
                        <a:t>cavernousa</a:t>
                      </a:r>
                      <a:r>
                        <a:rPr lang="en-US" sz="1400" b="0" dirty="0" smtClean="0">
                          <a:latin typeface="+mn-lt"/>
                          <a:cs typeface="+mn-cs"/>
                        </a:rPr>
                        <a:t> </a:t>
                      </a:r>
                      <a:r>
                        <a:rPr lang="en-US" sz="1400" b="0" dirty="0" smtClean="0">
                          <a:latin typeface="+mn-lt"/>
                          <a:cs typeface="+mn-cs"/>
                          <a:sym typeface="Wingdings"/>
                        </a:rPr>
                        <a:t>which lead to Erection</a:t>
                      </a:r>
                    </a:p>
                    <a:p>
                      <a:pPr marL="285750" marR="0" indent="-285750" algn="l" defTabSz="685800" rtl="0" eaLnBrk="1" fontAlgn="auto" latinLnBrk="0" hangingPunct="1">
                        <a:lnSpc>
                          <a:spcPct val="100000"/>
                        </a:lnSpc>
                        <a:spcBef>
                          <a:spcPts val="0"/>
                        </a:spcBef>
                        <a:spcAft>
                          <a:spcPts val="0"/>
                        </a:spcAft>
                        <a:buClr>
                          <a:srgbClr val="FF7E79"/>
                        </a:buClr>
                        <a:buSzTx/>
                        <a:buFont typeface="Arial" charset="0"/>
                        <a:buChar char="•"/>
                        <a:tabLst/>
                        <a:defRPr/>
                      </a:pPr>
                      <a:r>
                        <a:rPr lang="en-US" sz="1400" b="0" dirty="0" smtClean="0">
                          <a:latin typeface="+mn-lt"/>
                          <a:cs typeface="+mn-cs"/>
                        </a:rPr>
                        <a:t>Low - Intermediate Efficacy</a:t>
                      </a:r>
                    </a:p>
                    <a:p>
                      <a:pPr marL="285750" marR="0" indent="-285750" algn="l" defTabSz="685800" rtl="0" eaLnBrk="1" fontAlgn="auto" latinLnBrk="0" hangingPunct="1">
                        <a:lnSpc>
                          <a:spcPct val="100000"/>
                        </a:lnSpc>
                        <a:spcBef>
                          <a:spcPts val="0"/>
                        </a:spcBef>
                        <a:spcAft>
                          <a:spcPts val="0"/>
                        </a:spcAft>
                        <a:buClr>
                          <a:srgbClr val="FF7E79"/>
                        </a:buClr>
                        <a:buSzTx/>
                        <a:buFont typeface="Arial" charset="0"/>
                        <a:buChar char="•"/>
                        <a:tabLst/>
                        <a:defRPr/>
                      </a:pPr>
                      <a:r>
                        <a:rPr lang="en-US" sz="1400" b="0" dirty="0" smtClean="0">
                          <a:latin typeface="+mn-lt"/>
                          <a:cs typeface="+mn-cs"/>
                        </a:rPr>
                        <a:t>Minimal systemic effects / Rarity of drug interactions. </a:t>
                      </a:r>
                      <a:r>
                        <a:rPr lang="en-US" sz="1400" kern="1200" dirty="0" smtClean="0">
                          <a:solidFill>
                            <a:srgbClr val="008F00"/>
                          </a:solidFill>
                          <a:latin typeface="+mn-lt"/>
                          <a:ea typeface="+mn-ea"/>
                          <a:cs typeface="+mn-cs"/>
                        </a:rPr>
                        <a:t>(Advantages upon PDEI</a:t>
                      </a:r>
                      <a:r>
                        <a:rPr lang="en-US" sz="1400" kern="1200" baseline="-25000" dirty="0" smtClean="0">
                          <a:solidFill>
                            <a:srgbClr val="008F00"/>
                          </a:solidFill>
                          <a:latin typeface="+mn-lt"/>
                          <a:ea typeface="+mn-ea"/>
                          <a:cs typeface="+mn-cs"/>
                        </a:rPr>
                        <a:t>5</a:t>
                      </a:r>
                      <a:r>
                        <a:rPr lang="en-US" sz="1400" kern="1200" dirty="0" smtClean="0">
                          <a:solidFill>
                            <a:srgbClr val="008F00"/>
                          </a:solidFill>
                          <a:latin typeface="+mn-lt"/>
                          <a:ea typeface="+mn-ea"/>
                          <a:cs typeface="+mn-cs"/>
                        </a:rPr>
                        <a:t>)</a:t>
                      </a:r>
                      <a:endParaRPr lang="ar-EG" sz="1400" kern="1200" dirty="0" smtClean="0">
                        <a:solidFill>
                          <a:srgbClr val="008F00"/>
                        </a:solidFill>
                        <a:latin typeface="+mn-lt"/>
                        <a:ea typeface="+mn-ea"/>
                        <a:cs typeface="+mn-cs"/>
                      </a:endParaRPr>
                    </a:p>
                  </a:txBody>
                  <a:tcPr>
                    <a:lnR w="12700" cap="flat" cmpd="sng" algn="ctr">
                      <a:solidFill>
                        <a:schemeClr val="bg1"/>
                      </a:solidFill>
                      <a:prstDash val="solid"/>
                      <a:round/>
                      <a:headEnd type="none" w="med" len="med"/>
                      <a:tailEnd type="none" w="med" len="med"/>
                    </a:lnR>
                  </a:tcPr>
                </a:tc>
              </a:tr>
              <a:tr h="936628">
                <a:tc>
                  <a:txBody>
                    <a:bodyPr/>
                    <a:lstStyle/>
                    <a:p>
                      <a:pPr algn="ctr"/>
                      <a:r>
                        <a:rPr lang="en-US" sz="1600" b="0" dirty="0" smtClean="0">
                          <a:solidFill>
                            <a:schemeClr val="tx1"/>
                          </a:solidFill>
                          <a:latin typeface="+mn-lt"/>
                        </a:rPr>
                        <a:t>ADRs</a:t>
                      </a:r>
                      <a:endParaRPr lang="en-US" sz="1600" b="0" dirty="0">
                        <a:solidFill>
                          <a:schemeClr val="tx1"/>
                        </a:solidFill>
                        <a:latin typeface="+mn-lt"/>
                      </a:endParaRPr>
                    </a:p>
                  </a:txBody>
                  <a:tcPr vert="vert270" anchor="ct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342900" indent="-342900" algn="l" rtl="0">
                        <a:lnSpc>
                          <a:spcPct val="100000"/>
                        </a:lnSpc>
                        <a:buClr>
                          <a:srgbClr val="FF7E79"/>
                        </a:buClr>
                        <a:buFont typeface="Arial" charset="0"/>
                        <a:buChar char="•"/>
                      </a:pPr>
                      <a:r>
                        <a:rPr lang="en-US" sz="1400" b="0" dirty="0" smtClean="0">
                          <a:latin typeface="+mn-lt"/>
                        </a:rPr>
                        <a:t>Variable penile pain urethral bleeding, urethral tract infection</a:t>
                      </a:r>
                    </a:p>
                    <a:p>
                      <a:pPr marL="342900" indent="-342900" algn="l" rtl="0">
                        <a:lnSpc>
                          <a:spcPct val="100000"/>
                        </a:lnSpc>
                        <a:buClr>
                          <a:srgbClr val="FF7E79"/>
                        </a:buClr>
                        <a:buFont typeface="Arial" charset="0"/>
                        <a:buChar char="•"/>
                      </a:pPr>
                      <a:r>
                        <a:rPr lang="en-US" sz="1400" b="0" dirty="0" smtClean="0">
                          <a:latin typeface="+mn-lt"/>
                        </a:rPr>
                        <a:t>Vasovagal reflex, Hypotension</a:t>
                      </a:r>
                    </a:p>
                    <a:p>
                      <a:pPr marL="342900" indent="-342900" algn="l" rtl="0">
                        <a:lnSpc>
                          <a:spcPct val="100000"/>
                        </a:lnSpc>
                        <a:buClr>
                          <a:srgbClr val="FF7E79"/>
                        </a:buClr>
                        <a:buFont typeface="Arial" charset="0"/>
                        <a:buChar char="•"/>
                      </a:pPr>
                      <a:r>
                        <a:rPr lang="en-US" sz="1400" b="0" dirty="0" smtClean="0">
                          <a:latin typeface="+mn-lt"/>
                        </a:rPr>
                        <a:t>Priapism or Fibrosis </a:t>
                      </a:r>
                      <a:r>
                        <a:rPr lang="en-US" sz="1400" b="0" dirty="0" smtClean="0">
                          <a:latin typeface="+mn-lt"/>
                          <a:sym typeface="Wingdings"/>
                        </a:rPr>
                        <a:t>(rare)</a:t>
                      </a:r>
                      <a:endParaRPr lang="en-US" sz="1400" b="0" dirty="0" smtClean="0">
                        <a:latin typeface="+mn-lt"/>
                      </a:endParaRPr>
                    </a:p>
                  </a:txBody>
                  <a:tcPr>
                    <a:lnR w="127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cxnSp>
        <p:nvCxnSpPr>
          <p:cNvPr id="10" name="Straight Connector 9"/>
          <p:cNvCxnSpPr/>
          <p:nvPr/>
        </p:nvCxnSpPr>
        <p:spPr>
          <a:xfrm flipV="1">
            <a:off x="695670" y="4821355"/>
            <a:ext cx="5292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1" name="TextBox 10"/>
          <p:cNvSpPr txBox="1"/>
          <p:nvPr/>
        </p:nvSpPr>
        <p:spPr>
          <a:xfrm>
            <a:off x="746470" y="4340693"/>
            <a:ext cx="5250451" cy="461665"/>
          </a:xfrm>
          <a:prstGeom prst="rect">
            <a:avLst/>
          </a:prstGeom>
          <a:noFill/>
        </p:spPr>
        <p:txBody>
          <a:bodyPr wrap="square" rtlCol="0">
            <a:spAutoFit/>
          </a:bodyPr>
          <a:lstStyle/>
          <a:p>
            <a:pPr algn="ctr"/>
            <a:r>
              <a:rPr lang="en-US" sz="2400" dirty="0" err="1" smtClean="0">
                <a:latin typeface="American Typewriter" charset="0"/>
                <a:ea typeface="American Typewriter" charset="0"/>
                <a:cs typeface="American Typewriter" charset="0"/>
              </a:rPr>
              <a:t>Intracavernosal</a:t>
            </a:r>
            <a:r>
              <a:rPr lang="en-US" sz="2400" dirty="0" smtClean="0">
                <a:latin typeface="American Typewriter" charset="0"/>
                <a:ea typeface="American Typewriter" charset="0"/>
                <a:cs typeface="American Typewriter" charset="0"/>
              </a:rPr>
              <a:t> Drugs to Treat ED</a:t>
            </a:r>
            <a:endParaRPr lang="en-US" sz="2400" dirty="0">
              <a:latin typeface="American Typewriter" charset="0"/>
              <a:ea typeface="American Typewriter" charset="0"/>
              <a:cs typeface="American Typewriter"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492077213"/>
              </p:ext>
            </p:extLst>
          </p:nvPr>
        </p:nvGraphicFramePr>
        <p:xfrm>
          <a:off x="287866" y="5039036"/>
          <a:ext cx="6245281" cy="2651760"/>
        </p:xfrm>
        <a:graphic>
          <a:graphicData uri="http://schemas.openxmlformats.org/drawingml/2006/table">
            <a:tbl>
              <a:tblPr firstRow="1" bandRow="1">
                <a:tableStyleId>{5940675A-B579-460E-94D1-54222C63F5DA}</a:tableStyleId>
              </a:tblPr>
              <a:tblGrid>
                <a:gridCol w="1533821"/>
                <a:gridCol w="4711460"/>
              </a:tblGrid>
              <a:tr h="1125603">
                <a:tc>
                  <a:txBody>
                    <a:bodyPr/>
                    <a:lstStyle/>
                    <a:p>
                      <a:pPr algn="ctr"/>
                      <a:r>
                        <a:rPr lang="en-US" sz="1600" dirty="0" err="1" smtClean="0">
                          <a:solidFill>
                            <a:srgbClr val="0432FF"/>
                          </a:solidFill>
                          <a:latin typeface="+mn-lt"/>
                        </a:rPr>
                        <a:t>Alprostadil</a:t>
                      </a:r>
                      <a:endParaRPr lang="en-US" sz="1600" dirty="0">
                        <a:solidFill>
                          <a:schemeClr val="tx1"/>
                        </a:solidFill>
                        <a:latin typeface="+mn-lt"/>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FF7E79">
                        <a:alpha val="20000"/>
                      </a:srgbClr>
                    </a:solidFill>
                  </a:tcPr>
                </a:tc>
                <a:tc>
                  <a:txBody>
                    <a:bodyPr/>
                    <a:lstStyle/>
                    <a:p>
                      <a:pPr marL="285750" marR="0" indent="-285750" algn="l" defTabSz="685800" rtl="0" eaLnBrk="1" fontAlgn="auto" latinLnBrk="0" hangingPunct="1">
                        <a:lnSpc>
                          <a:spcPct val="100000"/>
                        </a:lnSpc>
                        <a:spcBef>
                          <a:spcPts val="0"/>
                        </a:spcBef>
                        <a:spcAft>
                          <a:spcPts val="0"/>
                        </a:spcAft>
                        <a:buClr>
                          <a:srgbClr val="FF7E79"/>
                        </a:buClr>
                        <a:buSzTx/>
                        <a:buFont typeface="Arial" charset="0"/>
                        <a:buChar char="•"/>
                        <a:tabLst/>
                        <a:defRPr/>
                      </a:pPr>
                      <a:r>
                        <a:rPr lang="en-US" sz="1400" b="0" dirty="0" smtClean="0">
                          <a:latin typeface="+mn-lt"/>
                        </a:rPr>
                        <a:t>Needs training</a:t>
                      </a:r>
                      <a:r>
                        <a:rPr lang="en-US" sz="1400" b="0" dirty="0" smtClean="0">
                          <a:latin typeface="+mn-lt"/>
                          <a:sym typeface="Wingdings"/>
                        </a:rPr>
                        <a:t>:</a:t>
                      </a:r>
                      <a:r>
                        <a:rPr lang="en-US" sz="1400" b="0" baseline="0" dirty="0" smtClean="0">
                          <a:latin typeface="+mn-lt"/>
                          <a:sym typeface="Wingdings"/>
                        </a:rPr>
                        <a:t> </a:t>
                      </a:r>
                      <a:r>
                        <a:rPr lang="en-US" sz="1400" b="0" dirty="0" smtClean="0">
                          <a:latin typeface="+mn-lt"/>
                        </a:rPr>
                        <a:t>Erection </a:t>
                      </a:r>
                      <a:r>
                        <a:rPr lang="en-US" sz="1400" b="0" dirty="0" smtClean="0">
                          <a:latin typeface="+mn-lt"/>
                          <a:sym typeface="Wingdings"/>
                        </a:rPr>
                        <a:t>→</a:t>
                      </a:r>
                      <a:r>
                        <a:rPr lang="en-US" sz="1400" b="0" dirty="0" smtClean="0">
                          <a:latin typeface="+mn-lt"/>
                        </a:rPr>
                        <a:t> after 5-15 min</a:t>
                      </a:r>
                    </a:p>
                    <a:p>
                      <a:pPr marL="285750" indent="-285750" algn="l">
                        <a:lnSpc>
                          <a:spcPct val="100000"/>
                        </a:lnSpc>
                        <a:buClr>
                          <a:srgbClr val="FF7E79"/>
                        </a:buClr>
                        <a:buFont typeface="Arial" charset="0"/>
                        <a:buChar char="•"/>
                      </a:pPr>
                      <a:r>
                        <a:rPr lang="en-US" sz="1400" b="0" dirty="0" smtClean="0">
                          <a:latin typeface="+mn-lt"/>
                        </a:rPr>
                        <a:t>Lasts according to dose injected</a:t>
                      </a:r>
                    </a:p>
                    <a:p>
                      <a:pPr marL="285750" indent="-285750" algn="l" rtl="0">
                        <a:lnSpc>
                          <a:spcPct val="100000"/>
                        </a:lnSpc>
                        <a:buClr>
                          <a:srgbClr val="FF7E79"/>
                        </a:buClr>
                        <a:buFont typeface="Arial" charset="0"/>
                        <a:buChar char="•"/>
                      </a:pPr>
                      <a:r>
                        <a:rPr lang="en-US" altLang="ar-EG" sz="1400" b="0" dirty="0" smtClean="0">
                          <a:latin typeface="+mn-lt"/>
                        </a:rPr>
                        <a:t>May develop fear of self injury</a:t>
                      </a:r>
                      <a:r>
                        <a:rPr lang="en-US" altLang="ar-EG" sz="1400" b="0" dirty="0" smtClean="0">
                          <a:solidFill>
                            <a:schemeClr val="bg1">
                              <a:lumMod val="50000"/>
                            </a:schemeClr>
                          </a:solidFill>
                          <a:latin typeface="+mn-lt"/>
                        </a:rPr>
                        <a:t>,</a:t>
                      </a:r>
                      <a:r>
                        <a:rPr lang="en-US" altLang="ar-EG" sz="1400" b="0" baseline="0" dirty="0" smtClean="0">
                          <a:solidFill>
                            <a:schemeClr val="bg1">
                              <a:lumMod val="50000"/>
                            </a:schemeClr>
                          </a:solidFill>
                          <a:latin typeface="+mn-lt"/>
                        </a:rPr>
                        <a:t> so</a:t>
                      </a:r>
                      <a:r>
                        <a:rPr lang="en-US" altLang="ar-EG" sz="1400" b="0" dirty="0" smtClean="0">
                          <a:solidFill>
                            <a:schemeClr val="bg1">
                              <a:lumMod val="50000"/>
                            </a:schemeClr>
                          </a:solidFill>
                          <a:latin typeface="+mn-lt"/>
                        </a:rPr>
                        <a:t> </a:t>
                      </a:r>
                      <a:r>
                        <a:rPr lang="en-US" altLang="ar-EG" sz="1400" b="0" dirty="0" smtClean="0">
                          <a:latin typeface="+mn-lt"/>
                        </a:rPr>
                        <a:t>Discontinuation </a:t>
                      </a:r>
                    </a:p>
                    <a:p>
                      <a:pPr marL="285750" marR="0" indent="-285750" algn="l" defTabSz="685800" rtl="0" eaLnBrk="1" fontAlgn="auto" latinLnBrk="0" hangingPunct="1">
                        <a:lnSpc>
                          <a:spcPct val="100000"/>
                        </a:lnSpc>
                        <a:spcBef>
                          <a:spcPts val="0"/>
                        </a:spcBef>
                        <a:spcAft>
                          <a:spcPts val="0"/>
                        </a:spcAft>
                        <a:buClr>
                          <a:srgbClr val="FF7E79"/>
                        </a:buClr>
                        <a:buSzTx/>
                        <a:buFont typeface="Arial" charset="0"/>
                        <a:buChar char="•"/>
                        <a:tabLst/>
                        <a:defRPr/>
                      </a:pPr>
                      <a:r>
                        <a:rPr lang="en-US" altLang="ar-EG" sz="1400" b="0" dirty="0" smtClean="0">
                          <a:latin typeface="+mn-lt"/>
                        </a:rPr>
                        <a:t>ADRs: Pain or bleeding at injection site,</a:t>
                      </a:r>
                      <a:r>
                        <a:rPr lang="en-US" altLang="ar-EG" sz="1400" b="0" baseline="0" dirty="0" smtClean="0">
                          <a:latin typeface="+mn-lt"/>
                        </a:rPr>
                        <a:t> </a:t>
                      </a:r>
                      <a:r>
                        <a:rPr lang="en-US" altLang="ar-EG" sz="1400" b="0" dirty="0" err="1" smtClean="0">
                          <a:latin typeface="+mn-lt"/>
                        </a:rPr>
                        <a:t>cavernosal</a:t>
                      </a:r>
                      <a:r>
                        <a:rPr lang="en-US" altLang="ar-EG" sz="1400" b="0" dirty="0" smtClean="0">
                          <a:latin typeface="+mn-lt"/>
                        </a:rPr>
                        <a:t> fibrosis,</a:t>
                      </a:r>
                      <a:r>
                        <a:rPr lang="en-US" altLang="ar-EG" sz="1400" b="0" baseline="0" dirty="0" smtClean="0">
                          <a:latin typeface="+mn-lt"/>
                        </a:rPr>
                        <a:t> </a:t>
                      </a:r>
                      <a:r>
                        <a:rPr lang="en-US" altLang="ar-EG" sz="1400" b="0" dirty="0" smtClean="0">
                          <a:latin typeface="+mn-lt"/>
                        </a:rPr>
                        <a:t>Priapism </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235916">
                <a:tc>
                  <a:txBody>
                    <a:bodyPr/>
                    <a:lstStyle/>
                    <a:p>
                      <a:pPr algn="ctr"/>
                      <a:r>
                        <a:rPr lang="en-US" sz="1600" dirty="0" err="1" smtClean="0">
                          <a:solidFill>
                            <a:srgbClr val="0432FF"/>
                          </a:solidFill>
                          <a:latin typeface="+mn-lt"/>
                        </a:rPr>
                        <a:t>Papaverine</a:t>
                      </a:r>
                      <a:endParaRPr lang="en-US" sz="1600" dirty="0">
                        <a:solidFill>
                          <a:srgbClr val="0432FF"/>
                        </a:solidFill>
                        <a:latin typeface="+mn-lt"/>
                      </a:endParaRPr>
                    </a:p>
                  </a:txBody>
                  <a:tcPr anchor="ctr">
                    <a:lnL w="12700" cap="flat" cmpd="sng" algn="ctr">
                      <a:noFill/>
                      <a:prstDash val="solid"/>
                      <a:round/>
                      <a:headEnd type="none" w="med" len="med"/>
                      <a:tailEnd type="none" w="med" len="med"/>
                    </a:lnL>
                    <a:solidFill>
                      <a:srgbClr val="E2F0D9">
                        <a:alpha val="50196"/>
                      </a:srgbClr>
                    </a:solidFill>
                  </a:tcPr>
                </a:tc>
                <a:tc>
                  <a:txBody>
                    <a:bodyPr/>
                    <a:lstStyle/>
                    <a:p>
                      <a:pPr marL="285750" indent="-285750" algn="l" rtl="0">
                        <a:buClr>
                          <a:srgbClr val="92D050"/>
                        </a:buClr>
                        <a:buFont typeface="Arial" charset="0"/>
                        <a:buChar char="•"/>
                      </a:pPr>
                      <a:r>
                        <a:rPr lang="en-US" sz="1400" b="0" dirty="0" smtClean="0">
                          <a:latin typeface="+mn-lt"/>
                        </a:rPr>
                        <a:t>PGE1 </a:t>
                      </a:r>
                      <a:r>
                        <a:rPr lang="en-US" sz="1400" b="0" dirty="0" smtClean="0">
                          <a:latin typeface="+mn-lt"/>
                          <a:sym typeface="Wingdings"/>
                        </a:rPr>
                        <a:t>→ increase</a:t>
                      </a:r>
                      <a:r>
                        <a:rPr lang="en-US" sz="1400" b="0" baseline="0" dirty="0" smtClean="0">
                          <a:latin typeface="+mn-lt"/>
                          <a:sym typeface="Wingdings"/>
                        </a:rPr>
                        <a:t> </a:t>
                      </a:r>
                      <a:r>
                        <a:rPr lang="en-US" sz="1400" b="0" dirty="0" smtClean="0">
                          <a:latin typeface="+mn-lt"/>
                          <a:sym typeface="Wingdings"/>
                        </a:rPr>
                        <a:t>cAMP </a:t>
                      </a:r>
                    </a:p>
                  </a:txBody>
                  <a:tcPr anchor="ctr">
                    <a:lnR w="12700" cap="flat" cmpd="sng" algn="ctr">
                      <a:noFill/>
                      <a:prstDash val="solid"/>
                      <a:round/>
                      <a:headEnd type="none" w="med" len="med"/>
                      <a:tailEnd type="none" w="med" len="med"/>
                    </a:lnR>
                  </a:tcPr>
                </a:tc>
              </a:tr>
              <a:tr h="160128">
                <a:tc>
                  <a:txBody>
                    <a:bodyPr/>
                    <a:lstStyle/>
                    <a:p>
                      <a:pPr algn="ctr"/>
                      <a:r>
                        <a:rPr lang="en-US" sz="1600" dirty="0" err="1" smtClean="0">
                          <a:solidFill>
                            <a:srgbClr val="0432FF"/>
                          </a:solidFill>
                          <a:latin typeface="+mn-lt"/>
                        </a:rPr>
                        <a:t>Phentolamine</a:t>
                      </a:r>
                      <a:endParaRPr lang="en-US" sz="1600" b="0" dirty="0">
                        <a:solidFill>
                          <a:srgbClr val="0432FF"/>
                        </a:solidFill>
                        <a:latin typeface="+mn-lt"/>
                      </a:endParaRP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D579">
                        <a:alpha val="50196"/>
                      </a:srgbClr>
                    </a:solidFill>
                  </a:tcPr>
                </a:tc>
                <a:tc>
                  <a:txBody>
                    <a:bodyPr/>
                    <a:lstStyle/>
                    <a:p>
                      <a:pPr marL="285750" marR="0" indent="-285750" algn="l" defTabSz="685800" rtl="0" eaLnBrk="1" fontAlgn="auto" latinLnBrk="0" hangingPunct="1">
                        <a:lnSpc>
                          <a:spcPct val="100000"/>
                        </a:lnSpc>
                        <a:spcBef>
                          <a:spcPts val="0"/>
                        </a:spcBef>
                        <a:spcAft>
                          <a:spcPts val="0"/>
                        </a:spcAft>
                        <a:buClr>
                          <a:srgbClr val="FFD579"/>
                        </a:buClr>
                        <a:buSzTx/>
                        <a:buFont typeface="Arial" charset="0"/>
                        <a:buChar char="•"/>
                        <a:tabLst/>
                        <a:defRPr/>
                      </a:pPr>
                      <a:r>
                        <a:rPr lang="en-US" sz="1400" b="0" dirty="0" smtClean="0">
                          <a:latin typeface="+mn-lt"/>
                        </a:rPr>
                        <a:t>α</a:t>
                      </a:r>
                      <a:r>
                        <a:rPr lang="en-US" sz="1400" b="0" baseline="-25000" dirty="0" smtClean="0">
                          <a:latin typeface="+mn-lt"/>
                        </a:rPr>
                        <a:t>1</a:t>
                      </a:r>
                      <a:r>
                        <a:rPr lang="en-US" sz="1400" b="0" dirty="0" smtClean="0">
                          <a:latin typeface="+mn-lt"/>
                        </a:rPr>
                        <a:t> blocker</a:t>
                      </a: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259310">
                <a:tc gridSpan="2">
                  <a:txBody>
                    <a:bodyPr/>
                    <a:lstStyle/>
                    <a:p>
                      <a:pPr algn="ctr"/>
                      <a:r>
                        <a:rPr lang="en-US" sz="1400" b="0" dirty="0" smtClean="0">
                          <a:latin typeface="+mn-lt"/>
                        </a:rPr>
                        <a:t>3 combined in severe cases</a:t>
                      </a:r>
                      <a:endParaRPr lang="ar-EG" sz="1400" b="0" dirty="0">
                        <a:latin typeface="+mn-lt"/>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50196"/>
                      </a:schemeClr>
                    </a:solidFill>
                  </a:tcPr>
                </a:tc>
                <a:tc hMerge="1">
                  <a:txBody>
                    <a:bodyPr/>
                    <a:lstStyle/>
                    <a:p>
                      <a:pPr marL="285750" marR="0" indent="-285750" algn="l" defTabSz="685800" rtl="0" eaLnBrk="1" fontAlgn="auto" latinLnBrk="0" hangingPunct="1">
                        <a:lnSpc>
                          <a:spcPct val="100000"/>
                        </a:lnSpc>
                        <a:spcBef>
                          <a:spcPts val="0"/>
                        </a:spcBef>
                        <a:spcAft>
                          <a:spcPts val="0"/>
                        </a:spcAft>
                        <a:buClr>
                          <a:srgbClr val="FFD579"/>
                        </a:buClr>
                        <a:buSzTx/>
                        <a:buFont typeface="Arial" charset="0"/>
                        <a:buChar char="•"/>
                        <a:tabLst/>
                        <a:defRPr/>
                      </a:pPr>
                      <a:endParaRPr lang="en-US" sz="1400" b="0" dirty="0" smtClean="0">
                        <a:latin typeface="+mn-lt"/>
                      </a:endParaRP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r h="308919">
                <a:tc gridSpan="2">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smtClean="0">
                          <a:solidFill>
                            <a:srgbClr val="008F00"/>
                          </a:solidFill>
                        </a:rPr>
                        <a:t>First line of treatment is PDE</a:t>
                      </a:r>
                      <a:r>
                        <a:rPr lang="en-US" sz="1400" baseline="-25000" dirty="0" smtClean="0">
                          <a:solidFill>
                            <a:srgbClr val="008F00"/>
                          </a:solidFill>
                        </a:rPr>
                        <a:t>5</a:t>
                      </a:r>
                      <a:r>
                        <a:rPr lang="en-US" sz="1400" dirty="0" smtClean="0">
                          <a:solidFill>
                            <a:srgbClr val="008F00"/>
                          </a:solidFill>
                        </a:rPr>
                        <a:t>I</a:t>
                      </a:r>
                      <a:r>
                        <a:rPr lang="en-US" sz="1400" baseline="-25000" dirty="0" smtClean="0">
                          <a:solidFill>
                            <a:srgbClr val="008F00"/>
                          </a:solidFill>
                        </a:rPr>
                        <a:t> </a:t>
                      </a:r>
                      <a:r>
                        <a:rPr lang="en-US" sz="1400" dirty="0" smtClean="0">
                          <a:solidFill>
                            <a:srgbClr val="008F00"/>
                          </a:solidFill>
                        </a:rPr>
                        <a:t> , if there is no effect we can start multi-treatment such as transurethral </a:t>
                      </a:r>
                      <a:r>
                        <a:rPr lang="en-US" sz="1400" dirty="0" err="1" smtClean="0">
                          <a:solidFill>
                            <a:srgbClr val="0432FF"/>
                          </a:solidFill>
                        </a:rPr>
                        <a:t>Alprostadil</a:t>
                      </a:r>
                      <a:r>
                        <a:rPr lang="en-US" sz="1400" dirty="0" smtClean="0">
                          <a:solidFill>
                            <a:srgbClr val="008F00"/>
                          </a:solidFill>
                        </a:rPr>
                        <a:t>. If it is sever we can give them the injection form.</a:t>
                      </a:r>
                      <a:endParaRPr lang="ar-SA" sz="1400" dirty="0" smtClean="0"/>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50196"/>
                      </a:schemeClr>
                    </a:solidFill>
                  </a:tcPr>
                </a:tc>
                <a:tc hMerge="1">
                  <a:txBody>
                    <a:bodyPr/>
                    <a:lstStyle/>
                    <a:p>
                      <a:endParaRPr lang="en-US"/>
                    </a:p>
                  </a:txBody>
                  <a:tcPr/>
                </a:tc>
              </a:tr>
            </a:tbl>
          </a:graphicData>
        </a:graphic>
      </p:graphicFrame>
      <p:cxnSp>
        <p:nvCxnSpPr>
          <p:cNvPr id="13" name="Straight Connector 12"/>
          <p:cNvCxnSpPr/>
          <p:nvPr/>
        </p:nvCxnSpPr>
        <p:spPr>
          <a:xfrm flipV="1">
            <a:off x="1026936" y="8425494"/>
            <a:ext cx="5184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4" name="TextBox 13"/>
          <p:cNvSpPr txBox="1"/>
          <p:nvPr/>
        </p:nvSpPr>
        <p:spPr>
          <a:xfrm>
            <a:off x="792896" y="7888167"/>
            <a:ext cx="5250451" cy="461665"/>
          </a:xfrm>
          <a:prstGeom prst="rect">
            <a:avLst/>
          </a:prstGeom>
          <a:noFill/>
        </p:spPr>
        <p:txBody>
          <a:bodyPr wrap="square" rtlCol="0">
            <a:spAutoFit/>
          </a:bodyPr>
          <a:lstStyle/>
          <a:p>
            <a:pPr algn="ctr"/>
            <a:r>
              <a:rPr lang="en-US" sz="2400" dirty="0" smtClean="0">
                <a:latin typeface="American Typewriter" charset="0"/>
                <a:ea typeface="American Typewriter" charset="0"/>
                <a:cs typeface="American Typewriter" charset="0"/>
              </a:rPr>
              <a:t>Treatment of </a:t>
            </a:r>
            <a:r>
              <a:rPr lang="en-US" sz="2400" dirty="0">
                <a:latin typeface="American Typewriter" charset="0"/>
                <a:ea typeface="American Typewriter" charset="0"/>
                <a:cs typeface="American Typewriter" charset="0"/>
              </a:rPr>
              <a:t>Priapism</a:t>
            </a:r>
          </a:p>
        </p:txBody>
      </p:sp>
      <p:sp>
        <p:nvSpPr>
          <p:cNvPr id="18" name="TextBox 17"/>
          <p:cNvSpPr txBox="1"/>
          <p:nvPr/>
        </p:nvSpPr>
        <p:spPr>
          <a:xfrm>
            <a:off x="287866" y="8576820"/>
            <a:ext cx="6299202" cy="1169551"/>
          </a:xfrm>
          <a:prstGeom prst="rect">
            <a:avLst/>
          </a:prstGeom>
          <a:noFill/>
        </p:spPr>
        <p:txBody>
          <a:bodyPr wrap="square" rtlCol="0">
            <a:spAutoFit/>
          </a:bodyPr>
          <a:lstStyle/>
          <a:p>
            <a:pPr>
              <a:buClr>
                <a:schemeClr val="accent1">
                  <a:lumMod val="60000"/>
                  <a:lumOff val="40000"/>
                </a:schemeClr>
              </a:buClr>
            </a:pPr>
            <a:r>
              <a:rPr lang="en-US" sz="1400" dirty="0">
                <a:solidFill>
                  <a:schemeClr val="accent1"/>
                </a:solidFill>
                <a:ea typeface="American Typewriter" charset="0"/>
                <a:cs typeface="American Typewriter" charset="0"/>
              </a:rPr>
              <a:t>Priapism:</a:t>
            </a:r>
            <a:r>
              <a:rPr lang="en-US" sz="1400" dirty="0" smtClean="0">
                <a:latin typeface="American Typewriter" charset="0"/>
                <a:ea typeface="American Typewriter" charset="0"/>
                <a:cs typeface="American Typewriter" charset="0"/>
              </a:rPr>
              <a:t> </a:t>
            </a:r>
            <a:r>
              <a:rPr lang="en-US" sz="1400" dirty="0" smtClean="0">
                <a:solidFill>
                  <a:srgbClr val="C00000"/>
                </a:solidFill>
              </a:rPr>
              <a:t>A </a:t>
            </a:r>
            <a:r>
              <a:rPr lang="en-US" sz="1400" dirty="0">
                <a:solidFill>
                  <a:srgbClr val="C00000"/>
                </a:solidFill>
              </a:rPr>
              <a:t>medical emergency </a:t>
            </a:r>
            <a:r>
              <a:rPr lang="en-US" sz="1400" dirty="0">
                <a:solidFill>
                  <a:srgbClr val="008F00"/>
                </a:solidFill>
              </a:rPr>
              <a:t>(if erection lasts longer than 4 </a:t>
            </a:r>
            <a:r>
              <a:rPr lang="en-US" sz="1400" dirty="0" smtClean="0">
                <a:solidFill>
                  <a:srgbClr val="008F00"/>
                </a:solidFill>
              </a:rPr>
              <a:t>hours)</a:t>
            </a:r>
            <a:endParaRPr lang="en-US" sz="1400" dirty="0">
              <a:solidFill>
                <a:srgbClr val="008F00"/>
              </a:solidFill>
            </a:endParaRPr>
          </a:p>
          <a:p>
            <a:pPr>
              <a:buClr>
                <a:schemeClr val="accent1">
                  <a:lumMod val="60000"/>
                  <a:lumOff val="40000"/>
                </a:schemeClr>
              </a:buClr>
            </a:pPr>
            <a:r>
              <a:rPr lang="en-US" sz="1400" dirty="0" smtClean="0">
                <a:solidFill>
                  <a:schemeClr val="accent1"/>
                </a:solidFill>
              </a:rPr>
              <a:t>Treatment:</a:t>
            </a:r>
          </a:p>
          <a:p>
            <a:pPr marL="857250" lvl="1" indent="-400050">
              <a:buClr>
                <a:schemeClr val="accent1">
                  <a:lumMod val="60000"/>
                  <a:lumOff val="40000"/>
                </a:schemeClr>
              </a:buClr>
              <a:buFont typeface="+mj-lt"/>
              <a:buAutoNum type="romanUcPeriod"/>
            </a:pPr>
            <a:r>
              <a:rPr lang="en-US" sz="1400" dirty="0" smtClean="0"/>
              <a:t>Aspirate </a:t>
            </a:r>
            <a:r>
              <a:rPr lang="en-US" sz="1400" dirty="0"/>
              <a:t>blood to decrease </a:t>
            </a:r>
            <a:r>
              <a:rPr lang="en-US" sz="1400" dirty="0" err="1"/>
              <a:t>intracavernous</a:t>
            </a:r>
            <a:r>
              <a:rPr lang="en-US" sz="1400" dirty="0"/>
              <a:t> pressure.</a:t>
            </a:r>
            <a:endParaRPr lang="en-US" sz="1400" dirty="0">
              <a:solidFill>
                <a:srgbClr val="C00000"/>
              </a:solidFill>
            </a:endParaRPr>
          </a:p>
          <a:p>
            <a:pPr marL="857250" lvl="1" indent="-400050">
              <a:buClr>
                <a:schemeClr val="accent1">
                  <a:lumMod val="60000"/>
                  <a:lumOff val="40000"/>
                </a:schemeClr>
              </a:buClr>
              <a:buFont typeface="+mj-lt"/>
              <a:buAutoNum type="romanUcPeriod"/>
            </a:pPr>
            <a:r>
              <a:rPr lang="en-US" sz="1400" dirty="0" err="1">
                <a:solidFill>
                  <a:srgbClr val="C00000"/>
                </a:solidFill>
              </a:rPr>
              <a:t>Intracavernous</a:t>
            </a:r>
            <a:r>
              <a:rPr lang="en-US" sz="1400" dirty="0">
                <a:solidFill>
                  <a:srgbClr val="C00000"/>
                </a:solidFill>
              </a:rPr>
              <a:t> injection of </a:t>
            </a:r>
            <a:r>
              <a:rPr lang="en-US" sz="1400" dirty="0">
                <a:solidFill>
                  <a:srgbClr val="0432FF"/>
                </a:solidFill>
              </a:rPr>
              <a:t>Phenylephrine</a:t>
            </a:r>
            <a:r>
              <a:rPr lang="en-US" sz="1400" dirty="0">
                <a:solidFill>
                  <a:srgbClr val="C00000"/>
                </a:solidFill>
              </a:rPr>
              <a:t> </a:t>
            </a:r>
            <a:r>
              <a:rPr lang="en-US" sz="1400" dirty="0" smtClean="0">
                <a:solidFill>
                  <a:srgbClr val="C00000"/>
                </a:solidFill>
              </a:rPr>
              <a:t>(</a:t>
            </a:r>
            <a:r>
              <a:rPr lang="en-US" sz="1400" dirty="0" smtClean="0">
                <a:solidFill>
                  <a:srgbClr val="008F00"/>
                </a:solidFill>
              </a:rPr>
              <a:t>local</a:t>
            </a:r>
            <a:r>
              <a:rPr lang="en-US" sz="1400" dirty="0" smtClean="0">
                <a:solidFill>
                  <a:srgbClr val="C00000"/>
                </a:solidFill>
              </a:rPr>
              <a:t> α</a:t>
            </a:r>
            <a:r>
              <a:rPr lang="en-US" sz="1400" baseline="-25000" dirty="0" smtClean="0">
                <a:solidFill>
                  <a:srgbClr val="C00000"/>
                </a:solidFill>
              </a:rPr>
              <a:t>1</a:t>
            </a:r>
            <a:r>
              <a:rPr lang="en-US" sz="1400" dirty="0" smtClean="0">
                <a:solidFill>
                  <a:srgbClr val="C00000"/>
                </a:solidFill>
              </a:rPr>
              <a:t> agonist)</a:t>
            </a:r>
            <a:r>
              <a:rPr lang="en-US" sz="1400" dirty="0" smtClean="0"/>
              <a:t> ⟶ </a:t>
            </a:r>
            <a:r>
              <a:rPr lang="en-US" sz="1400" dirty="0" err="1" smtClean="0">
                <a:sym typeface="Wingdings"/>
              </a:rPr>
              <a:t>Detumescence</a:t>
            </a:r>
            <a:endParaRPr lang="en-US" sz="1400" dirty="0">
              <a:solidFill>
                <a:schemeClr val="bg1">
                  <a:lumMod val="50000"/>
                </a:schemeClr>
              </a:solidFill>
            </a:endParaRPr>
          </a:p>
        </p:txBody>
      </p:sp>
      <p:sp>
        <p:nvSpPr>
          <p:cNvPr id="15"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6513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5165700" y="98070"/>
            <a:ext cx="264920"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83329" y="89719"/>
            <a:ext cx="247045"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9" name="جدول 8"/>
          <p:cNvGraphicFramePr>
            <a:graphicFrameLocks noGrp="1"/>
          </p:cNvGraphicFramePr>
          <p:nvPr>
            <p:extLst/>
          </p:nvPr>
        </p:nvGraphicFramePr>
        <p:xfrm>
          <a:off x="166255" y="859769"/>
          <a:ext cx="6555822" cy="2286000"/>
        </p:xfrm>
        <a:graphic>
          <a:graphicData uri="http://schemas.openxmlformats.org/drawingml/2006/table">
            <a:tbl>
              <a:tblPr firstRow="1" bandRow="1">
                <a:tableStyleId>{5940675A-B579-460E-94D1-54222C63F5DA}</a:tableStyleId>
              </a:tblPr>
              <a:tblGrid>
                <a:gridCol w="1683327"/>
                <a:gridCol w="4872495"/>
              </a:tblGrid>
              <a:tr h="205913">
                <a:tc gridSpan="2">
                  <a:txBody>
                    <a:bodyPr/>
                    <a:lstStyle/>
                    <a:p>
                      <a:pPr algn="ctr"/>
                      <a:r>
                        <a:rPr lang="en-US" sz="1200" dirty="0" smtClean="0"/>
                        <a:t>Drugs </a:t>
                      </a:r>
                      <a:r>
                        <a:rPr lang="en-US" sz="1200" dirty="0" err="1" smtClean="0"/>
                        <a:t>adversly</a:t>
                      </a:r>
                      <a:r>
                        <a:rPr lang="en-US" sz="1200" dirty="0" smtClean="0"/>
                        <a:t> causing ED</a:t>
                      </a:r>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3">
                        <a:lumMod val="20000"/>
                        <a:lumOff val="80000"/>
                      </a:schemeClr>
                    </a:solidFill>
                  </a:tcPr>
                </a:tc>
                <a:tc hMerge="1">
                  <a:txBody>
                    <a:bodyPr/>
                    <a:lstStyle/>
                    <a:p>
                      <a:endParaRPr lang="en-US" dirty="0"/>
                    </a:p>
                  </a:txBody>
                  <a:tcPr/>
                </a:tc>
              </a:tr>
              <a:tr h="343188">
                <a:tc>
                  <a:txBody>
                    <a:bodyPr/>
                    <a:lstStyle/>
                    <a:p>
                      <a:pPr algn="ctr"/>
                      <a:r>
                        <a:rPr lang="en-US" sz="1200" dirty="0" smtClean="0"/>
                        <a:t>Centrally Acting Drugs</a:t>
                      </a:r>
                      <a:endParaRPr lang="en-US" sz="1200" dirty="0"/>
                    </a:p>
                  </a:txBody>
                  <a:tcPr anchor="ctr">
                    <a:lnL w="12700" cap="flat" cmpd="sng" algn="ctr">
                      <a:noFill/>
                      <a:prstDash val="solid"/>
                      <a:round/>
                      <a:headEnd type="none" w="med" len="med"/>
                      <a:tailEnd type="none" w="med" len="med"/>
                    </a:lnL>
                    <a:solidFill>
                      <a:schemeClr val="accent6">
                        <a:lumMod val="20000"/>
                        <a:lumOff val="80000"/>
                      </a:schemeClr>
                    </a:solidFill>
                  </a:tcPr>
                </a:tc>
                <a:tc>
                  <a:txBody>
                    <a:bodyPr/>
                    <a:lstStyle/>
                    <a:p>
                      <a:r>
                        <a:rPr lang="en-US" sz="1200" dirty="0" smtClean="0"/>
                        <a:t>Antidepressant drugs, SSRI</a:t>
                      </a:r>
                      <a:r>
                        <a:rPr lang="ar-SA" sz="1200" dirty="0" smtClean="0"/>
                        <a:t> </a:t>
                      </a:r>
                      <a:r>
                        <a:rPr lang="en-US" sz="1200" dirty="0" smtClean="0"/>
                        <a:t>(</a:t>
                      </a:r>
                      <a:r>
                        <a:rPr lang="en-US" sz="1200" dirty="0" smtClean="0">
                          <a:solidFill>
                            <a:srgbClr val="FF0000"/>
                          </a:solidFill>
                        </a:rPr>
                        <a:t>Treat premature ejaculation.</a:t>
                      </a:r>
                      <a:r>
                        <a:rPr lang="en-US" sz="1200" baseline="0" dirty="0" smtClean="0">
                          <a:solidFill>
                            <a:srgbClr val="FF0000"/>
                          </a:solidFill>
                        </a:rPr>
                        <a:t>), </a:t>
                      </a:r>
                      <a:r>
                        <a:rPr lang="en-US" sz="1200" dirty="0" smtClean="0"/>
                        <a:t>Anti-psychotic drugs and Anti-epileptic drugs</a:t>
                      </a:r>
                      <a:r>
                        <a:rPr lang="ar-SA" sz="1200" dirty="0" smtClean="0"/>
                        <a:t> </a:t>
                      </a:r>
                      <a:r>
                        <a:rPr lang="en-US" sz="1200" dirty="0" smtClean="0"/>
                        <a:t>(</a:t>
                      </a:r>
                      <a:r>
                        <a:rPr lang="en-US" sz="1200" dirty="0" smtClean="0">
                          <a:solidFill>
                            <a:srgbClr val="0432FF"/>
                          </a:solidFill>
                        </a:rPr>
                        <a:t>phenytoin</a:t>
                      </a:r>
                      <a:r>
                        <a:rPr lang="en-US" sz="1200" dirty="0" smtClean="0"/>
                        <a:t>).</a:t>
                      </a:r>
                      <a:endParaRPr lang="en-US" sz="1200" dirty="0"/>
                    </a:p>
                  </a:txBody>
                  <a:tcPr anchor="ctr">
                    <a:lnR w="12700" cap="flat" cmpd="sng" algn="ctr">
                      <a:noFill/>
                      <a:prstDash val="solid"/>
                      <a:round/>
                      <a:headEnd type="none" w="med" len="med"/>
                      <a:tailEnd type="none" w="med" len="med"/>
                    </a:lnR>
                  </a:tcPr>
                </a:tc>
              </a:tr>
              <a:tr h="411826">
                <a:tc>
                  <a:txBody>
                    <a:bodyPr/>
                    <a:lstStyle/>
                    <a:p>
                      <a:pPr algn="ctr"/>
                      <a:r>
                        <a:rPr lang="en-US" sz="1200" dirty="0" err="1" smtClean="0"/>
                        <a:t>antihypertensives</a:t>
                      </a:r>
                      <a:endParaRPr lang="en-US" sz="1200" dirty="0"/>
                    </a:p>
                  </a:txBody>
                  <a:tcPr anchor="ctr">
                    <a:lnL w="12700" cap="flat" cmpd="sng" algn="ctr">
                      <a:noFill/>
                      <a:prstDash val="solid"/>
                      <a:round/>
                      <a:headEnd type="none" w="med" len="med"/>
                      <a:tailEnd type="none" w="med" len="med"/>
                    </a:lnL>
                    <a:solidFill>
                      <a:schemeClr val="accent2">
                        <a:lumMod val="20000"/>
                        <a:lumOff val="80000"/>
                      </a:schemeClr>
                    </a:solidFill>
                  </a:tcPr>
                </a:tc>
                <a:tc>
                  <a:txBody>
                    <a:bodyPr/>
                    <a:lstStyle/>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sz="1200" dirty="0" smtClean="0"/>
                        <a:t>Centrally acting</a:t>
                      </a:r>
                      <a:r>
                        <a:rPr lang="en-US" sz="1200" baseline="0" dirty="0" smtClean="0"/>
                        <a:t> </a:t>
                      </a:r>
                      <a:r>
                        <a:rPr lang="en-US" sz="1200" dirty="0" err="1" smtClean="0"/>
                        <a:t>antihypertensives</a:t>
                      </a:r>
                      <a:r>
                        <a:rPr lang="en-US" sz="1200" dirty="0" smtClean="0"/>
                        <a:t>:</a:t>
                      </a:r>
                      <a:r>
                        <a:rPr lang="en-US" sz="1200" baseline="0" dirty="0" smtClean="0"/>
                        <a:t> </a:t>
                      </a:r>
                      <a:r>
                        <a:rPr lang="en-US" sz="1200" dirty="0" smtClean="0">
                          <a:solidFill>
                            <a:srgbClr val="0432FF"/>
                          </a:solidFill>
                        </a:rPr>
                        <a:t>Methyldopa</a:t>
                      </a:r>
                      <a:r>
                        <a:rPr lang="en-US" sz="1200" dirty="0" smtClean="0">
                          <a:solidFill>
                            <a:schemeClr val="tx1"/>
                          </a:solidFill>
                        </a:rPr>
                        <a:t>,</a:t>
                      </a:r>
                      <a:r>
                        <a:rPr lang="en-US" sz="1200" dirty="0" smtClean="0">
                          <a:solidFill>
                            <a:schemeClr val="accent1">
                              <a:lumMod val="75000"/>
                            </a:schemeClr>
                          </a:solidFill>
                        </a:rPr>
                        <a:t> </a:t>
                      </a:r>
                      <a:r>
                        <a:rPr lang="en-US" sz="1200" dirty="0" smtClean="0">
                          <a:solidFill>
                            <a:srgbClr val="0432FF"/>
                          </a:solidFill>
                        </a:rPr>
                        <a:t>Reserpine</a:t>
                      </a:r>
                      <a:r>
                        <a:rPr lang="en-US" sz="1200" dirty="0" smtClean="0">
                          <a:solidFill>
                            <a:schemeClr val="tx1"/>
                          </a:solidFill>
                        </a:rPr>
                        <a:t>,</a:t>
                      </a:r>
                      <a:r>
                        <a:rPr lang="en-US" sz="1200" dirty="0" smtClean="0">
                          <a:solidFill>
                            <a:schemeClr val="accent1">
                              <a:lumMod val="75000"/>
                            </a:schemeClr>
                          </a:solidFill>
                        </a:rPr>
                        <a:t> </a:t>
                      </a:r>
                      <a:r>
                        <a:rPr lang="en-US" sz="1200" dirty="0" smtClean="0">
                          <a:solidFill>
                            <a:srgbClr val="0432FF"/>
                          </a:solidFill>
                        </a:rPr>
                        <a:t>Clonidine</a:t>
                      </a:r>
                      <a:endParaRPr lang="en-US" sz="1200" dirty="0">
                        <a:solidFill>
                          <a:srgbClr val="0432FF"/>
                        </a:solidFill>
                      </a:endParaRP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sz="1200" dirty="0" smtClean="0"/>
                        <a:t>Other </a:t>
                      </a:r>
                      <a:r>
                        <a:rPr lang="en-US" sz="1200" dirty="0" err="1" smtClean="0"/>
                        <a:t>antihypertensives</a:t>
                      </a:r>
                      <a:r>
                        <a:rPr lang="en-US" sz="1200" dirty="0" smtClean="0"/>
                        <a:t>:</a:t>
                      </a:r>
                      <a:r>
                        <a:rPr lang="en-US" sz="1200" baseline="0" dirty="0" smtClean="0"/>
                        <a:t> </a:t>
                      </a:r>
                      <a:r>
                        <a:rPr lang="el-GR" sz="1200" dirty="0" smtClean="0"/>
                        <a:t>β2 </a:t>
                      </a:r>
                      <a:r>
                        <a:rPr lang="en-US" sz="1200" dirty="0" smtClean="0"/>
                        <a:t>blockers and Thiazide diuretics</a:t>
                      </a:r>
                      <a:endParaRPr lang="en-US" sz="1200" dirty="0"/>
                    </a:p>
                  </a:txBody>
                  <a:tcPr anchor="ctr">
                    <a:lnR w="12700" cap="flat" cmpd="sng" algn="ctr">
                      <a:noFill/>
                      <a:prstDash val="solid"/>
                      <a:round/>
                      <a:headEnd type="none" w="med" len="med"/>
                      <a:tailEnd type="none" w="med" len="med"/>
                    </a:lnR>
                  </a:tcPr>
                </a:tc>
              </a:tr>
              <a:tr h="617738">
                <a:tc>
                  <a:txBody>
                    <a:bodyPr/>
                    <a:lstStyle/>
                    <a:p>
                      <a:pPr algn="ctr"/>
                      <a:r>
                        <a:rPr lang="en-US" sz="1200" dirty="0" smtClean="0"/>
                        <a:t>Antiandrogens leads to ↓ desire </a:t>
                      </a:r>
                      <a:endParaRPr lang="en-US" sz="1200" dirty="0"/>
                    </a:p>
                  </a:txBody>
                  <a:tcPr anchor="ctr">
                    <a:lnL w="12700" cap="flat" cmpd="sng" algn="ctr">
                      <a:noFill/>
                      <a:prstDash val="solid"/>
                      <a:round/>
                      <a:headEnd type="none" w="med" len="med"/>
                      <a:tailEnd type="none" w="med" len="med"/>
                    </a:lnL>
                    <a:solidFill>
                      <a:schemeClr val="accent4">
                        <a:lumMod val="20000"/>
                        <a:lumOff val="80000"/>
                      </a:schemeClr>
                    </a:solidFill>
                  </a:tcPr>
                </a:tc>
                <a:tc>
                  <a:txBody>
                    <a:bodyPr/>
                    <a:lstStyle/>
                    <a:p>
                      <a:pPr marL="171450" indent="-171450">
                        <a:buFont typeface="Arial" charset="0"/>
                        <a:buChar char="•"/>
                      </a:pPr>
                      <a:r>
                        <a:rPr lang="en-US" sz="1200" dirty="0" smtClean="0">
                          <a:solidFill>
                            <a:srgbClr val="0432FF"/>
                          </a:solidFill>
                        </a:rPr>
                        <a:t>Finasteride</a:t>
                      </a:r>
                      <a:r>
                        <a:rPr lang="en-US" sz="1200" dirty="0" smtClean="0"/>
                        <a:t>: α reductase inhibitor</a:t>
                      </a:r>
                      <a:r>
                        <a:rPr lang="en-US" sz="1200" baseline="0" dirty="0" smtClean="0"/>
                        <a:t> </a:t>
                      </a:r>
                      <a:r>
                        <a:rPr lang="en-US" sz="1200" baseline="0" dirty="0" smtClean="0">
                          <a:solidFill>
                            <a:srgbClr val="C00000"/>
                          </a:solidFill>
                        </a:rPr>
                        <a:t>(cause </a:t>
                      </a:r>
                      <a:r>
                        <a:rPr lang="en-US" sz="1200" b="0" u="none" dirty="0" smtClean="0">
                          <a:solidFill>
                            <a:srgbClr val="C00000"/>
                          </a:solidFill>
                          <a:uFill>
                            <a:solidFill>
                              <a:srgbClr val="FF33CC"/>
                            </a:solidFill>
                          </a:uFill>
                          <a:latin typeface="+mn-lt"/>
                        </a:rPr>
                        <a:t>irreversible erectile dysfunction)</a:t>
                      </a:r>
                      <a:endParaRPr lang="en-US" sz="1200" dirty="0" smtClean="0">
                        <a:solidFill>
                          <a:srgbClr val="C00000"/>
                        </a:solidFill>
                      </a:endParaRPr>
                    </a:p>
                    <a:p>
                      <a:pPr marL="171450" indent="-171450">
                        <a:buFont typeface="Arial" charset="0"/>
                        <a:buChar char="•"/>
                      </a:pPr>
                      <a:r>
                        <a:rPr lang="en-US" sz="1200" dirty="0" err="1" smtClean="0">
                          <a:solidFill>
                            <a:srgbClr val="0432FF"/>
                          </a:solidFill>
                        </a:rPr>
                        <a:t>Cyproterone</a:t>
                      </a:r>
                      <a:r>
                        <a:rPr lang="en-US" sz="1200" dirty="0" smtClean="0">
                          <a:solidFill>
                            <a:srgbClr val="0432FF"/>
                          </a:solidFill>
                        </a:rPr>
                        <a:t> acetate</a:t>
                      </a:r>
                    </a:p>
                    <a:p>
                      <a:pPr marL="171450" indent="-171450">
                        <a:buFont typeface="Arial" charset="0"/>
                        <a:buChar char="•"/>
                      </a:pPr>
                      <a:r>
                        <a:rPr lang="en-US" sz="1200" dirty="0" smtClean="0">
                          <a:solidFill>
                            <a:srgbClr val="0432FF"/>
                          </a:solidFill>
                        </a:rPr>
                        <a:t>Cimetidine </a:t>
                      </a:r>
                      <a:r>
                        <a:rPr lang="en-US" sz="1200" dirty="0" smtClean="0"/>
                        <a:t>/ </a:t>
                      </a:r>
                      <a:r>
                        <a:rPr lang="en-US" sz="1200" dirty="0" smtClean="0">
                          <a:solidFill>
                            <a:srgbClr val="0432FF"/>
                          </a:solidFill>
                        </a:rPr>
                        <a:t>Ketoconazole </a:t>
                      </a:r>
                      <a:r>
                        <a:rPr lang="en-US" sz="1200" dirty="0" smtClean="0"/>
                        <a:t>/</a:t>
                      </a:r>
                      <a:r>
                        <a:rPr lang="en-US" sz="1200" dirty="0" smtClean="0">
                          <a:solidFill>
                            <a:srgbClr val="0432FF"/>
                          </a:solidFill>
                        </a:rPr>
                        <a:t>Spironolactone</a:t>
                      </a:r>
                      <a:r>
                        <a:rPr lang="en-US" sz="1200" dirty="0" smtClean="0">
                          <a:solidFill>
                            <a:schemeClr val="accent1">
                              <a:lumMod val="75000"/>
                            </a:schemeClr>
                          </a:solidFill>
                        </a:rPr>
                        <a:t>:</a:t>
                      </a:r>
                      <a:r>
                        <a:rPr lang="en-US" sz="1200" baseline="0" dirty="0" smtClean="0">
                          <a:solidFill>
                            <a:schemeClr val="accent1">
                              <a:lumMod val="75000"/>
                            </a:schemeClr>
                          </a:solidFill>
                        </a:rPr>
                        <a:t> </a:t>
                      </a:r>
                      <a:r>
                        <a:rPr lang="en-US" sz="1200" dirty="0" smtClean="0"/>
                        <a:t>leads to hyperprolactinemia &amp; gynecomastia .</a:t>
                      </a:r>
                      <a:endParaRPr lang="en-US" sz="1200" dirty="0">
                        <a:solidFill>
                          <a:schemeClr val="accent1">
                            <a:lumMod val="75000"/>
                          </a:schemeClr>
                        </a:solidFill>
                      </a:endParaRPr>
                    </a:p>
                  </a:txBody>
                  <a:tcPr anchor="ctr">
                    <a:lnR w="12700" cap="flat" cmpd="sng" algn="ctr">
                      <a:noFill/>
                      <a:prstDash val="solid"/>
                      <a:round/>
                      <a:headEnd type="none" w="med" len="med"/>
                      <a:tailEnd type="none" w="med" len="med"/>
                    </a:lnR>
                  </a:tcPr>
                </a:tc>
              </a:tr>
              <a:tr h="205913">
                <a:tc>
                  <a:txBody>
                    <a:bodyPr/>
                    <a:lstStyle/>
                    <a:p>
                      <a:pPr algn="ctr"/>
                      <a:r>
                        <a:rPr lang="en-US" sz="1200" dirty="0" smtClean="0"/>
                        <a:t>Habituating Agents</a:t>
                      </a:r>
                      <a:endParaRPr lang="en-US" sz="1200" dirty="0"/>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rgbClr val="CC3399">
                        <a:alpha val="9804"/>
                      </a:srgbClr>
                    </a:solidFill>
                  </a:tcPr>
                </a:tc>
                <a:tc>
                  <a:txBody>
                    <a:bodyPr/>
                    <a:lstStyle/>
                    <a:p>
                      <a:r>
                        <a:rPr lang="en-US" sz="1200" dirty="0" smtClean="0"/>
                        <a:t>e.g. Cigarette smoking</a:t>
                      </a:r>
                      <a:r>
                        <a:rPr lang="en-US" sz="1200" baseline="0" dirty="0" smtClean="0"/>
                        <a:t> and alcohol intake.</a:t>
                      </a:r>
                      <a:endParaRPr lang="en-US" sz="1200" dirty="0"/>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sp>
        <p:nvSpPr>
          <p:cNvPr id="13" name="مربع نص 12"/>
          <p:cNvSpPr txBox="1"/>
          <p:nvPr/>
        </p:nvSpPr>
        <p:spPr>
          <a:xfrm>
            <a:off x="1006366" y="3247225"/>
            <a:ext cx="4831492" cy="369332"/>
          </a:xfrm>
          <a:prstGeom prst="rect">
            <a:avLst/>
          </a:prstGeom>
          <a:noFill/>
        </p:spPr>
        <p:txBody>
          <a:bodyPr wrap="square" rtlCol="0">
            <a:spAutoFit/>
          </a:bodyPr>
          <a:lstStyle/>
          <a:p>
            <a:pPr algn="ctr"/>
            <a:r>
              <a:rPr lang="en-US" dirty="0" smtClean="0">
                <a:solidFill>
                  <a:srgbClr val="FF0000"/>
                </a:solidFill>
              </a:rPr>
              <a:t>Drugs used in treatment of ED</a:t>
            </a:r>
            <a:endParaRPr lang="en-US" dirty="0">
              <a:solidFill>
                <a:srgbClr val="FF0000"/>
              </a:solidFill>
            </a:endParaRPr>
          </a:p>
        </p:txBody>
      </p:sp>
      <p:sp>
        <p:nvSpPr>
          <p:cNvPr id="28" name="مستطيل مستدير الزوايا 27"/>
          <p:cNvSpPr/>
          <p:nvPr/>
        </p:nvSpPr>
        <p:spPr>
          <a:xfrm>
            <a:off x="166255" y="3718013"/>
            <a:ext cx="3365221" cy="5068635"/>
          </a:xfrm>
          <a:prstGeom prst="rect">
            <a:avLst/>
          </a:prstGeom>
          <a:ln w="19050">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US" sz="1400" dirty="0"/>
              <a:t>Selective PDE5 Inhibitor.</a:t>
            </a:r>
          </a:p>
          <a:p>
            <a:pPr algn="ctr"/>
            <a:r>
              <a:rPr lang="en-US" sz="1400" dirty="0">
                <a:solidFill>
                  <a:srgbClr val="0432FF"/>
                </a:solidFill>
              </a:rPr>
              <a:t>Sildenafil</a:t>
            </a:r>
            <a:r>
              <a:rPr lang="en-US" sz="1400" dirty="0">
                <a:solidFill>
                  <a:schemeClr val="tx1"/>
                </a:solidFill>
              </a:rPr>
              <a:t>,</a:t>
            </a:r>
            <a:r>
              <a:rPr lang="en-US" sz="1400" dirty="0">
                <a:solidFill>
                  <a:schemeClr val="accent1">
                    <a:lumMod val="75000"/>
                  </a:schemeClr>
                </a:solidFill>
              </a:rPr>
              <a:t> </a:t>
            </a:r>
            <a:r>
              <a:rPr lang="en-US" sz="1400" dirty="0" err="1">
                <a:solidFill>
                  <a:srgbClr val="0432FF"/>
                </a:solidFill>
              </a:rPr>
              <a:t>Vardenafil</a:t>
            </a:r>
            <a:r>
              <a:rPr lang="en-US" sz="1400" dirty="0">
                <a:solidFill>
                  <a:schemeClr val="tx1"/>
                </a:solidFill>
              </a:rPr>
              <a:t>,</a:t>
            </a:r>
            <a:r>
              <a:rPr lang="en-US" sz="1400" dirty="0">
                <a:solidFill>
                  <a:schemeClr val="accent1">
                    <a:lumMod val="75000"/>
                  </a:schemeClr>
                </a:solidFill>
              </a:rPr>
              <a:t> </a:t>
            </a:r>
            <a:r>
              <a:rPr lang="en-US" sz="1400" dirty="0" err="1">
                <a:solidFill>
                  <a:srgbClr val="0432FF"/>
                </a:solidFill>
              </a:rPr>
              <a:t>Tadalafil</a:t>
            </a:r>
            <a:r>
              <a:rPr lang="en-US" sz="1400" dirty="0">
                <a:solidFill>
                  <a:schemeClr val="tx1"/>
                </a:solidFill>
              </a:rPr>
              <a:t>,</a:t>
            </a:r>
            <a:r>
              <a:rPr lang="en-US" sz="1400" dirty="0">
                <a:solidFill>
                  <a:schemeClr val="accent1">
                    <a:lumMod val="75000"/>
                  </a:schemeClr>
                </a:solidFill>
              </a:rPr>
              <a:t> </a:t>
            </a:r>
            <a:r>
              <a:rPr lang="en-US" sz="1400" dirty="0" err="1" smtClean="0">
                <a:solidFill>
                  <a:srgbClr val="0432FF"/>
                </a:solidFill>
              </a:rPr>
              <a:t>Avanafil</a:t>
            </a:r>
            <a:endParaRPr lang="en-US" sz="1400" dirty="0" smtClean="0">
              <a:solidFill>
                <a:srgbClr val="0432FF"/>
              </a:solidFill>
            </a:endParaRPr>
          </a:p>
          <a:p>
            <a:pPr marL="171450" indent="-171450">
              <a:buClr>
                <a:schemeClr val="accent1">
                  <a:lumMod val="60000"/>
                  <a:lumOff val="40000"/>
                </a:schemeClr>
              </a:buClr>
              <a:buFont typeface="Arial" panose="020B0604020202020204" pitchFamily="34" charset="0"/>
              <a:buChar char="•"/>
            </a:pPr>
            <a:r>
              <a:rPr lang="en-US" sz="1200" dirty="0">
                <a:solidFill>
                  <a:srgbClr val="C00000"/>
                </a:solidFill>
              </a:rPr>
              <a:t>Inhibit PDE5 which prevent breakdown of cGMP.</a:t>
            </a:r>
          </a:p>
          <a:p>
            <a:pPr marL="171450" indent="-171450">
              <a:buClr>
                <a:schemeClr val="accent1">
                  <a:lumMod val="60000"/>
                  <a:lumOff val="40000"/>
                </a:schemeClr>
              </a:buClr>
              <a:buFont typeface="Arial" panose="020B0604020202020204" pitchFamily="34" charset="0"/>
              <a:buChar char="•"/>
            </a:pPr>
            <a:r>
              <a:rPr lang="en-US" sz="1200" dirty="0"/>
              <a:t>They don’t affect libido </a:t>
            </a:r>
            <a:r>
              <a:rPr lang="en-US" sz="1200" dirty="0">
                <a:solidFill>
                  <a:srgbClr val="008F00"/>
                </a:solidFill>
              </a:rPr>
              <a:t>(don’t produce NO)</a:t>
            </a:r>
          </a:p>
          <a:p>
            <a:pPr marL="171450" indent="-171450">
              <a:buClr>
                <a:schemeClr val="accent1">
                  <a:lumMod val="60000"/>
                  <a:lumOff val="40000"/>
                </a:schemeClr>
              </a:buClr>
              <a:buFont typeface="Arial" panose="020B0604020202020204" pitchFamily="34" charset="0"/>
              <a:buChar char="•"/>
            </a:pPr>
            <a:r>
              <a:rPr lang="en-US" sz="1200" dirty="0"/>
              <a:t>It target multiple tissues in the body</a:t>
            </a:r>
          </a:p>
          <a:p>
            <a:pPr marL="171450" indent="-171450">
              <a:buClr>
                <a:schemeClr val="accent1">
                  <a:lumMod val="60000"/>
                  <a:lumOff val="40000"/>
                </a:schemeClr>
              </a:buClr>
              <a:buFont typeface="Arial" panose="020B0604020202020204" pitchFamily="34" charset="0"/>
              <a:buChar char="•"/>
            </a:pPr>
            <a:r>
              <a:rPr lang="en-US" sz="1200" dirty="0"/>
              <a:t>Used as treatment in </a:t>
            </a:r>
            <a:r>
              <a:rPr lang="en-US" sz="1200" dirty="0">
                <a:solidFill>
                  <a:srgbClr val="FF0000"/>
                </a:solidFill>
              </a:rPr>
              <a:t>Erectile dysfunction</a:t>
            </a:r>
            <a:r>
              <a:rPr lang="en-US" sz="1200" dirty="0"/>
              <a:t>, </a:t>
            </a:r>
            <a:r>
              <a:rPr lang="en-US" sz="1200" dirty="0">
                <a:solidFill>
                  <a:srgbClr val="C00000"/>
                </a:solidFill>
              </a:rPr>
              <a:t>Pulmonary hypertension and BPH</a:t>
            </a:r>
          </a:p>
          <a:p>
            <a:pPr>
              <a:buClr>
                <a:schemeClr val="accent1">
                  <a:lumMod val="60000"/>
                  <a:lumOff val="40000"/>
                </a:schemeClr>
              </a:buClr>
            </a:pPr>
            <a:r>
              <a:rPr lang="en-US" sz="1200" dirty="0">
                <a:solidFill>
                  <a:srgbClr val="FF0000"/>
                </a:solidFill>
              </a:rPr>
              <a:t>ADRs:</a:t>
            </a:r>
          </a:p>
          <a:p>
            <a:pPr marL="171450" indent="-171450">
              <a:buClr>
                <a:schemeClr val="accent1">
                  <a:lumMod val="60000"/>
                  <a:lumOff val="40000"/>
                </a:schemeClr>
              </a:buClr>
              <a:buFont typeface="Arial" panose="020B0604020202020204" pitchFamily="34" charset="0"/>
              <a:buChar char="•"/>
            </a:pPr>
            <a:r>
              <a:rPr lang="en-US" sz="1200" dirty="0"/>
              <a:t>Headache, flushing, nasal irritation</a:t>
            </a:r>
          </a:p>
          <a:p>
            <a:pPr marL="171450" indent="-171450">
              <a:buClr>
                <a:schemeClr val="accent1">
                  <a:lumMod val="60000"/>
                  <a:lumOff val="40000"/>
                </a:schemeClr>
              </a:buClr>
              <a:buFont typeface="Arial" panose="020B0604020202020204" pitchFamily="34" charset="0"/>
              <a:buChar char="•"/>
            </a:pPr>
            <a:r>
              <a:rPr lang="en-US" sz="1200" dirty="0">
                <a:solidFill>
                  <a:srgbClr val="C00000"/>
                </a:solidFill>
              </a:rPr>
              <a:t>Abnormal vision, more with </a:t>
            </a:r>
            <a:r>
              <a:rPr lang="en-US" sz="1200" dirty="0">
                <a:solidFill>
                  <a:srgbClr val="0432FF"/>
                </a:solidFill>
              </a:rPr>
              <a:t>Sildenafil</a:t>
            </a:r>
          </a:p>
          <a:p>
            <a:pPr marL="171450" indent="-171450">
              <a:buClr>
                <a:schemeClr val="accent1">
                  <a:lumMod val="60000"/>
                  <a:lumOff val="40000"/>
                </a:schemeClr>
              </a:buClr>
              <a:buFont typeface="Arial" panose="020B0604020202020204" pitchFamily="34" charset="0"/>
              <a:buChar char="•"/>
            </a:pPr>
            <a:r>
              <a:rPr lang="en-US" sz="1200" dirty="0">
                <a:solidFill>
                  <a:srgbClr val="C00000"/>
                </a:solidFill>
              </a:rPr>
              <a:t>Myalgia, back pain and decreased sperm function with</a:t>
            </a:r>
            <a:r>
              <a:rPr lang="en-US" sz="1200" dirty="0"/>
              <a:t> </a:t>
            </a:r>
            <a:r>
              <a:rPr lang="en-US" sz="1200" dirty="0" err="1">
                <a:solidFill>
                  <a:srgbClr val="0432FF"/>
                </a:solidFill>
              </a:rPr>
              <a:t>Tadalafil</a:t>
            </a:r>
            <a:endParaRPr lang="en-US" sz="1200" dirty="0">
              <a:solidFill>
                <a:srgbClr val="0432FF"/>
              </a:solidFill>
            </a:endParaRPr>
          </a:p>
          <a:p>
            <a:pPr marL="171450" indent="-171450">
              <a:buClr>
                <a:schemeClr val="accent1">
                  <a:lumMod val="60000"/>
                  <a:lumOff val="40000"/>
                </a:schemeClr>
              </a:buClr>
              <a:buFont typeface="Arial" panose="020B0604020202020204" pitchFamily="34" charset="0"/>
              <a:buChar char="•"/>
            </a:pPr>
            <a:r>
              <a:rPr lang="en-US" sz="1200" dirty="0">
                <a:solidFill>
                  <a:srgbClr val="C00000"/>
                </a:solidFill>
              </a:rPr>
              <a:t>QT prolongation,  prolonged with </a:t>
            </a:r>
            <a:r>
              <a:rPr lang="en-US" sz="1200" dirty="0" err="1">
                <a:solidFill>
                  <a:srgbClr val="0432FF"/>
                </a:solidFill>
              </a:rPr>
              <a:t>vardenafil</a:t>
            </a:r>
            <a:endParaRPr lang="en-US" sz="1200" dirty="0">
              <a:solidFill>
                <a:srgbClr val="0432FF"/>
              </a:solidFill>
            </a:endParaRPr>
          </a:p>
          <a:p>
            <a:pPr marL="171450" indent="-171450">
              <a:buClr>
                <a:schemeClr val="accent1">
                  <a:lumMod val="60000"/>
                  <a:lumOff val="40000"/>
                </a:schemeClr>
              </a:buClr>
              <a:buFont typeface="Arial" panose="020B0604020202020204" pitchFamily="34" charset="0"/>
              <a:buChar char="•"/>
            </a:pPr>
            <a:r>
              <a:rPr lang="en-US" sz="1200" dirty="0"/>
              <a:t>IHD and AMI, Bleeding; epistaxis, Priapism.</a:t>
            </a:r>
          </a:p>
          <a:p>
            <a:pPr marL="171450" indent="-171450">
              <a:buClr>
                <a:schemeClr val="accent1">
                  <a:lumMod val="60000"/>
                  <a:lumOff val="40000"/>
                </a:schemeClr>
              </a:buClr>
              <a:buFont typeface="Arial" panose="020B0604020202020204" pitchFamily="34" charset="0"/>
              <a:buChar char="•"/>
            </a:pPr>
            <a:r>
              <a:rPr lang="en-US" sz="1200" dirty="0"/>
              <a:t>Ischemic Optic Neuropathy, hearing loss (both rare)</a:t>
            </a:r>
          </a:p>
          <a:p>
            <a:pPr>
              <a:buClr>
                <a:schemeClr val="accent1">
                  <a:lumMod val="60000"/>
                  <a:lumOff val="40000"/>
                </a:schemeClr>
              </a:buClr>
            </a:pPr>
            <a:r>
              <a:rPr lang="en-US" sz="1200" dirty="0">
                <a:solidFill>
                  <a:srgbClr val="FF0000"/>
                </a:solidFill>
              </a:rPr>
              <a:t>C.I:</a:t>
            </a:r>
          </a:p>
          <a:p>
            <a:pPr marL="171450" indent="-171450">
              <a:buClr>
                <a:schemeClr val="accent1">
                  <a:lumMod val="60000"/>
                  <a:lumOff val="40000"/>
                </a:schemeClr>
              </a:buClr>
              <a:buFont typeface="Arial" panose="020B0604020202020204" pitchFamily="34" charset="0"/>
              <a:buChar char="•"/>
            </a:pPr>
            <a:r>
              <a:rPr lang="en-US" sz="1200" dirty="0"/>
              <a:t>Patient using </a:t>
            </a:r>
            <a:r>
              <a:rPr lang="en-US" sz="1200" dirty="0">
                <a:solidFill>
                  <a:srgbClr val="0432FF"/>
                </a:solidFill>
              </a:rPr>
              <a:t>nitrate</a:t>
            </a:r>
          </a:p>
          <a:p>
            <a:pPr marL="171450" indent="-171450">
              <a:buClr>
                <a:schemeClr val="accent1">
                  <a:lumMod val="60000"/>
                  <a:lumOff val="40000"/>
                </a:schemeClr>
              </a:buClr>
              <a:buFont typeface="Arial" panose="020B0604020202020204" pitchFamily="34" charset="0"/>
              <a:buChar char="•"/>
            </a:pPr>
            <a:r>
              <a:rPr lang="en-US" sz="1200" dirty="0"/>
              <a:t>Hypersensitivity to drug.</a:t>
            </a:r>
          </a:p>
          <a:p>
            <a:pPr marL="171450" indent="-171450">
              <a:buClr>
                <a:schemeClr val="accent1">
                  <a:lumMod val="60000"/>
                  <a:lumOff val="40000"/>
                </a:schemeClr>
              </a:buClr>
              <a:buFont typeface="Arial" panose="020B0604020202020204" pitchFamily="34" charset="0"/>
              <a:buChar char="•"/>
            </a:pPr>
            <a:r>
              <a:rPr lang="en-US" sz="1200" dirty="0"/>
              <a:t>Patients with history of AMI, stroke or fatal arrhythmias</a:t>
            </a:r>
          </a:p>
          <a:p>
            <a:r>
              <a:rPr lang="en-US" sz="1200" dirty="0">
                <a:solidFill>
                  <a:srgbClr val="FF0000"/>
                </a:solidFill>
              </a:rPr>
              <a:t>Precautions:</a:t>
            </a:r>
          </a:p>
          <a:p>
            <a:r>
              <a:rPr lang="en-US" sz="1200" dirty="0"/>
              <a:t>With alpha blocker, </a:t>
            </a:r>
            <a:r>
              <a:rPr lang="en-US" sz="1200" dirty="0" err="1"/>
              <a:t>hepato</a:t>
            </a:r>
            <a:r>
              <a:rPr lang="en-US" sz="1200" dirty="0"/>
              <a:t>/renal insufficiency.</a:t>
            </a:r>
          </a:p>
          <a:p>
            <a:r>
              <a:rPr lang="en-US" sz="1200" dirty="0"/>
              <a:t>Retinitis </a:t>
            </a:r>
            <a:r>
              <a:rPr lang="en-US" sz="1200" dirty="0" err="1"/>
              <a:t>pigmentosa</a:t>
            </a:r>
            <a:r>
              <a:rPr lang="en-US" sz="1200" dirty="0"/>
              <a:t>.</a:t>
            </a:r>
          </a:p>
          <a:p>
            <a:r>
              <a:rPr lang="en-US" sz="1200" dirty="0"/>
              <a:t>With </a:t>
            </a:r>
            <a:r>
              <a:rPr lang="en-US" sz="1200" dirty="0">
                <a:solidFill>
                  <a:schemeClr val="accent1">
                    <a:lumMod val="50000"/>
                  </a:schemeClr>
                </a:solidFill>
              </a:rPr>
              <a:t>Quinidine</a:t>
            </a:r>
            <a:r>
              <a:rPr lang="en-US" sz="1200" dirty="0"/>
              <a:t>, </a:t>
            </a:r>
            <a:r>
              <a:rPr lang="en-US" sz="1200" dirty="0">
                <a:solidFill>
                  <a:schemeClr val="accent1">
                    <a:lumMod val="50000"/>
                  </a:schemeClr>
                </a:solidFill>
              </a:rPr>
              <a:t>procainamide</a:t>
            </a:r>
            <a:r>
              <a:rPr lang="en-US" sz="1200" dirty="0"/>
              <a:t>, </a:t>
            </a:r>
            <a:r>
              <a:rPr lang="en-US" sz="1200" dirty="0">
                <a:solidFill>
                  <a:schemeClr val="accent1">
                    <a:lumMod val="50000"/>
                  </a:schemeClr>
                </a:solidFill>
              </a:rPr>
              <a:t>amiodarone</a:t>
            </a:r>
          </a:p>
          <a:p>
            <a:r>
              <a:rPr lang="en-US" sz="1200" dirty="0"/>
              <a:t>Dose adjustment when using drugs that have interaction on hepatic liver microsomal </a:t>
            </a:r>
            <a:r>
              <a:rPr lang="en-US" sz="1200" dirty="0" smtClean="0"/>
              <a:t>enzymes</a:t>
            </a:r>
            <a:endParaRPr lang="en-US" sz="1200" dirty="0"/>
          </a:p>
        </p:txBody>
      </p:sp>
      <p:sp>
        <p:nvSpPr>
          <p:cNvPr id="21" name="مربع نص 37"/>
          <p:cNvSpPr txBox="1"/>
          <p:nvPr/>
        </p:nvSpPr>
        <p:spPr>
          <a:xfrm>
            <a:off x="166255" y="9001347"/>
            <a:ext cx="6547208" cy="715089"/>
          </a:xfrm>
          <a:prstGeom prst="roundRect">
            <a:avLst/>
          </a:prstGeom>
          <a:noFill/>
          <a:ln w="19050">
            <a:solidFill>
              <a:srgbClr val="C00000"/>
            </a:solidFill>
          </a:ln>
        </p:spPr>
        <p:txBody>
          <a:bodyPr wrap="square" rtlCol="0">
            <a:spAutoFit/>
          </a:bodyPr>
          <a:lstStyle/>
          <a:p>
            <a:r>
              <a:rPr lang="en-US" sz="1200" dirty="0">
                <a:solidFill>
                  <a:srgbClr val="C00000"/>
                </a:solidFill>
              </a:rPr>
              <a:t>Treatment of </a:t>
            </a:r>
            <a:r>
              <a:rPr lang="en-US" sz="1200" dirty="0" smtClean="0">
                <a:solidFill>
                  <a:srgbClr val="C00000"/>
                </a:solidFill>
              </a:rPr>
              <a:t>Priapism:</a:t>
            </a:r>
          </a:p>
          <a:p>
            <a:pPr marL="171450" indent="-171450">
              <a:buFont typeface="Arial" panose="020B0604020202020204" pitchFamily="34" charset="0"/>
              <a:buChar char="•"/>
            </a:pPr>
            <a:r>
              <a:rPr lang="en-US" sz="1200" dirty="0">
                <a:solidFill>
                  <a:srgbClr val="C00000"/>
                </a:solidFill>
              </a:rPr>
              <a:t>Aspirate blood to decrease </a:t>
            </a:r>
            <a:r>
              <a:rPr lang="en-US" sz="1200" dirty="0" err="1">
                <a:solidFill>
                  <a:srgbClr val="C00000"/>
                </a:solidFill>
              </a:rPr>
              <a:t>intracavernous</a:t>
            </a:r>
            <a:r>
              <a:rPr lang="en-US" sz="1200" dirty="0">
                <a:solidFill>
                  <a:srgbClr val="C00000"/>
                </a:solidFill>
              </a:rPr>
              <a:t> </a:t>
            </a:r>
            <a:r>
              <a:rPr lang="en-US" sz="1200" dirty="0" smtClean="0">
                <a:solidFill>
                  <a:srgbClr val="C00000"/>
                </a:solidFill>
              </a:rPr>
              <a:t>pressure</a:t>
            </a:r>
          </a:p>
          <a:p>
            <a:pPr marL="171450" indent="-171450">
              <a:buFont typeface="Arial" panose="020B0604020202020204" pitchFamily="34" charset="0"/>
              <a:buChar char="•"/>
            </a:pPr>
            <a:r>
              <a:rPr lang="en-US" sz="1200" dirty="0" err="1">
                <a:solidFill>
                  <a:srgbClr val="C00000"/>
                </a:solidFill>
              </a:rPr>
              <a:t>Intracavernous</a:t>
            </a:r>
            <a:r>
              <a:rPr lang="en-US" sz="1200" dirty="0">
                <a:solidFill>
                  <a:srgbClr val="C00000"/>
                </a:solidFill>
              </a:rPr>
              <a:t> injection of </a:t>
            </a:r>
            <a:r>
              <a:rPr lang="en-US" sz="1200" dirty="0" smtClean="0">
                <a:solidFill>
                  <a:srgbClr val="0432FF"/>
                </a:solidFill>
              </a:rPr>
              <a:t>Phenylephrine</a:t>
            </a:r>
            <a:r>
              <a:rPr lang="en-US" sz="1200" dirty="0" smtClean="0">
                <a:solidFill>
                  <a:srgbClr val="C00000"/>
                </a:solidFill>
              </a:rPr>
              <a:t> (α</a:t>
            </a:r>
            <a:r>
              <a:rPr lang="en-US" sz="1200" baseline="-25000" dirty="0" smtClean="0">
                <a:solidFill>
                  <a:srgbClr val="C00000"/>
                </a:solidFill>
              </a:rPr>
              <a:t>1</a:t>
            </a:r>
            <a:r>
              <a:rPr lang="en-US" sz="1200" dirty="0" smtClean="0">
                <a:solidFill>
                  <a:srgbClr val="C00000"/>
                </a:solidFill>
              </a:rPr>
              <a:t> </a:t>
            </a:r>
            <a:r>
              <a:rPr lang="en-US" sz="1200" dirty="0">
                <a:solidFill>
                  <a:srgbClr val="C00000"/>
                </a:solidFill>
              </a:rPr>
              <a:t>agonist)</a:t>
            </a:r>
          </a:p>
        </p:txBody>
      </p:sp>
      <p:sp>
        <p:nvSpPr>
          <p:cNvPr id="22" name="مستطيل مستدير الزوايا 32"/>
          <p:cNvSpPr/>
          <p:nvPr/>
        </p:nvSpPr>
        <p:spPr>
          <a:xfrm>
            <a:off x="3759433" y="3718013"/>
            <a:ext cx="2934906" cy="2000800"/>
          </a:xfrm>
          <a:prstGeom prst="rect">
            <a:avLst/>
          </a:prstGeom>
          <a:ln w="19050">
            <a:solidFill>
              <a:srgbClr val="FF99CC"/>
            </a:solidFill>
          </a:ln>
        </p:spPr>
        <p:style>
          <a:lnRef idx="2">
            <a:schemeClr val="accent2"/>
          </a:lnRef>
          <a:fillRef idx="1">
            <a:schemeClr val="lt1"/>
          </a:fillRef>
          <a:effectRef idx="0">
            <a:schemeClr val="accent2"/>
          </a:effectRef>
          <a:fontRef idx="minor">
            <a:schemeClr val="dk1"/>
          </a:fontRef>
        </p:style>
        <p:txBody>
          <a:bodyPr rtlCol="0" anchor="t"/>
          <a:lstStyle/>
          <a:p>
            <a:pPr algn="ctr"/>
            <a:r>
              <a:rPr lang="en-US" sz="1600" dirty="0"/>
              <a:t>oral </a:t>
            </a:r>
            <a:r>
              <a:rPr lang="en-US" sz="1600" dirty="0" smtClean="0"/>
              <a:t>drugs</a:t>
            </a:r>
          </a:p>
          <a:p>
            <a:r>
              <a:rPr lang="en-US" sz="1200" dirty="0">
                <a:solidFill>
                  <a:schemeClr val="tx1"/>
                </a:solidFill>
              </a:rPr>
              <a:t>Testosterone</a:t>
            </a:r>
            <a:r>
              <a:rPr lang="en-US" sz="1200" dirty="0"/>
              <a:t>: given to those with hypogonadism or hyperprolactinemia for promotion of desire.</a:t>
            </a:r>
          </a:p>
          <a:p>
            <a:r>
              <a:rPr lang="en-US" sz="1200" dirty="0" err="1">
                <a:solidFill>
                  <a:srgbClr val="0432FF"/>
                </a:solidFill>
              </a:rPr>
              <a:t>Apomorphine</a:t>
            </a:r>
            <a:r>
              <a:rPr lang="en-US" sz="1200" dirty="0">
                <a:solidFill>
                  <a:schemeClr val="tx1"/>
                </a:solidFill>
              </a:rPr>
              <a:t>:</a:t>
            </a:r>
            <a:r>
              <a:rPr lang="en-US" sz="1200" dirty="0">
                <a:solidFill>
                  <a:schemeClr val="accent1">
                    <a:lumMod val="75000"/>
                  </a:schemeClr>
                </a:solidFill>
              </a:rPr>
              <a:t> </a:t>
            </a:r>
            <a:r>
              <a:rPr lang="en-US" sz="1200" dirty="0"/>
              <a:t>A dopamine agonist on D2 receptors, safe with </a:t>
            </a:r>
            <a:r>
              <a:rPr lang="en-US" sz="1200" dirty="0">
                <a:solidFill>
                  <a:srgbClr val="0432FF"/>
                </a:solidFill>
              </a:rPr>
              <a:t>nitrate</a:t>
            </a:r>
            <a:r>
              <a:rPr lang="en-US" sz="1200" dirty="0">
                <a:solidFill>
                  <a:schemeClr val="tx1"/>
                </a:solidFill>
              </a:rPr>
              <a:t>.</a:t>
            </a:r>
            <a:r>
              <a:rPr lang="en-US" sz="1200" dirty="0">
                <a:solidFill>
                  <a:schemeClr val="accent1">
                    <a:lumMod val="75000"/>
                  </a:schemeClr>
                </a:solidFill>
              </a:rPr>
              <a:t> </a:t>
            </a:r>
            <a:r>
              <a:rPr lang="en-US" sz="1200" dirty="0"/>
              <a:t>Given</a:t>
            </a:r>
            <a:r>
              <a:rPr lang="en-US" sz="1200" dirty="0">
                <a:solidFill>
                  <a:schemeClr val="accent1">
                    <a:lumMod val="75000"/>
                  </a:schemeClr>
                </a:solidFill>
              </a:rPr>
              <a:t> </a:t>
            </a:r>
            <a:r>
              <a:rPr lang="en-US" sz="1200" dirty="0"/>
              <a:t>if PDE5 is contraindicated.</a:t>
            </a:r>
          </a:p>
          <a:p>
            <a:r>
              <a:rPr lang="en-US" sz="1200" dirty="0"/>
              <a:t>ADRs: Nausea, headache, and dizziness</a:t>
            </a:r>
          </a:p>
          <a:p>
            <a:r>
              <a:rPr lang="en-US" sz="1200" dirty="0">
                <a:solidFill>
                  <a:schemeClr val="tx1"/>
                </a:solidFill>
              </a:rPr>
              <a:t>Oral</a:t>
            </a:r>
            <a:r>
              <a:rPr lang="en-US" sz="1200" dirty="0">
                <a:solidFill>
                  <a:schemeClr val="accent1">
                    <a:lumMod val="75000"/>
                  </a:schemeClr>
                </a:solidFill>
              </a:rPr>
              <a:t> </a:t>
            </a:r>
            <a:r>
              <a:rPr lang="en-US" sz="1200" dirty="0" err="1">
                <a:solidFill>
                  <a:srgbClr val="0432FF"/>
                </a:solidFill>
              </a:rPr>
              <a:t>phentolamine</a:t>
            </a:r>
            <a:r>
              <a:rPr lang="en-US" sz="1200" dirty="0" smtClean="0">
                <a:solidFill>
                  <a:schemeClr val="tx1"/>
                </a:solidFill>
              </a:rPr>
              <a:t>: α1 </a:t>
            </a:r>
            <a:r>
              <a:rPr lang="en-US" sz="1200" dirty="0"/>
              <a:t>blocker / debatable efficacy</a:t>
            </a:r>
            <a:r>
              <a:rPr lang="en-US" sz="1200" dirty="0" smtClean="0"/>
              <a:t>.</a:t>
            </a:r>
            <a:endParaRPr lang="en-US" sz="1200" dirty="0">
              <a:solidFill>
                <a:schemeClr val="accent1">
                  <a:lumMod val="75000"/>
                </a:schemeClr>
              </a:solidFill>
            </a:endParaRPr>
          </a:p>
        </p:txBody>
      </p:sp>
      <p:sp>
        <p:nvSpPr>
          <p:cNvPr id="23" name="مستطيل مستدير الزوايا 35"/>
          <p:cNvSpPr/>
          <p:nvPr/>
        </p:nvSpPr>
        <p:spPr>
          <a:xfrm>
            <a:off x="3759433" y="6291057"/>
            <a:ext cx="2954030" cy="2495591"/>
          </a:xfrm>
          <a:prstGeom prst="rect">
            <a:avLst/>
          </a:prstGeom>
          <a:ln w="19050">
            <a:solidFill>
              <a:srgbClr val="942093">
                <a:alpha val="20000"/>
              </a:srgbClr>
            </a:solidFill>
          </a:ln>
        </p:spPr>
        <p:style>
          <a:lnRef idx="2">
            <a:schemeClr val="accent3"/>
          </a:lnRef>
          <a:fillRef idx="1">
            <a:schemeClr val="lt1"/>
          </a:fillRef>
          <a:effectRef idx="0">
            <a:schemeClr val="accent3"/>
          </a:effectRef>
          <a:fontRef idx="minor">
            <a:schemeClr val="dk1"/>
          </a:fontRef>
        </p:style>
        <p:txBody>
          <a:bodyPr rtlCol="0" anchor="t"/>
          <a:lstStyle/>
          <a:p>
            <a:pPr marL="171450" indent="-171450">
              <a:buClr>
                <a:srgbClr val="942093"/>
              </a:buClr>
              <a:buFont typeface="Wingdings" charset="2"/>
              <a:buChar char="v"/>
            </a:pPr>
            <a:r>
              <a:rPr lang="en-US" sz="1200" dirty="0"/>
              <a:t>Trans-</a:t>
            </a:r>
            <a:r>
              <a:rPr lang="en-US" sz="1200" dirty="0" err="1"/>
              <a:t>urethraloral</a:t>
            </a:r>
            <a:r>
              <a:rPr lang="en-US" sz="1200" dirty="0"/>
              <a:t> (</a:t>
            </a:r>
            <a:r>
              <a:rPr lang="en-US" sz="1200" dirty="0" err="1" smtClean="0">
                <a:solidFill>
                  <a:srgbClr val="0432FF"/>
                </a:solidFill>
              </a:rPr>
              <a:t>Alprostadil</a:t>
            </a:r>
            <a:r>
              <a:rPr lang="en-US" sz="1200" dirty="0" smtClean="0">
                <a:solidFill>
                  <a:schemeClr val="tx1"/>
                </a:solidFill>
              </a:rPr>
              <a:t>):</a:t>
            </a:r>
            <a:r>
              <a:rPr lang="en-US" sz="1200" dirty="0" smtClean="0">
                <a:solidFill>
                  <a:schemeClr val="accent1">
                    <a:lumMod val="75000"/>
                  </a:schemeClr>
                </a:solidFill>
              </a:rPr>
              <a:t> </a:t>
            </a:r>
            <a:r>
              <a:rPr lang="en-US" sz="1200" dirty="0"/>
              <a:t>Prostaglandin E1 analogue </a:t>
            </a:r>
          </a:p>
          <a:p>
            <a:pPr>
              <a:buClr>
                <a:srgbClr val="942093"/>
              </a:buClr>
            </a:pPr>
            <a:r>
              <a:rPr lang="en-US" sz="1200" dirty="0">
                <a:solidFill>
                  <a:srgbClr val="FF0000"/>
                </a:solidFill>
              </a:rPr>
              <a:t>ADRs: </a:t>
            </a:r>
            <a:r>
              <a:rPr lang="en-US" sz="1200" dirty="0"/>
              <a:t>Variable penile pain Urethral bleeding, infection.</a:t>
            </a:r>
          </a:p>
          <a:p>
            <a:pPr>
              <a:buClr>
                <a:srgbClr val="942093"/>
              </a:buClr>
            </a:pPr>
            <a:r>
              <a:rPr lang="en-US" sz="1200" dirty="0"/>
              <a:t>Vasovagal reflex, Hypotension and priapism</a:t>
            </a:r>
            <a:r>
              <a:rPr lang="en-US" sz="1200" dirty="0" smtClean="0"/>
              <a:t>.</a:t>
            </a:r>
          </a:p>
          <a:p>
            <a:pPr>
              <a:buClr>
                <a:srgbClr val="942093"/>
              </a:buClr>
            </a:pPr>
            <a:endParaRPr lang="en-US" sz="1200" dirty="0"/>
          </a:p>
          <a:p>
            <a:pPr marL="171450" indent="-171450">
              <a:buClr>
                <a:srgbClr val="942093"/>
              </a:buClr>
              <a:buFont typeface="Wingdings" charset="2"/>
              <a:buChar char="v"/>
            </a:pPr>
            <a:r>
              <a:rPr lang="en-US" sz="1200" dirty="0"/>
              <a:t>Intra-</a:t>
            </a:r>
            <a:r>
              <a:rPr lang="en-US" sz="1200" dirty="0" err="1"/>
              <a:t>cavernosal</a:t>
            </a:r>
            <a:r>
              <a:rPr lang="en-US" sz="1200" dirty="0"/>
              <a:t> (</a:t>
            </a:r>
            <a:r>
              <a:rPr lang="en-US" sz="1200" dirty="0" err="1">
                <a:solidFill>
                  <a:srgbClr val="0432FF"/>
                </a:solidFill>
              </a:rPr>
              <a:t>Alprostadil</a:t>
            </a:r>
            <a:r>
              <a:rPr lang="en-US" sz="1200" dirty="0">
                <a:solidFill>
                  <a:schemeClr val="tx1"/>
                </a:solidFill>
              </a:rPr>
              <a:t>,</a:t>
            </a:r>
            <a:r>
              <a:rPr lang="en-US" sz="1200" dirty="0">
                <a:solidFill>
                  <a:schemeClr val="accent1">
                    <a:lumMod val="75000"/>
                  </a:schemeClr>
                </a:solidFill>
              </a:rPr>
              <a:t> </a:t>
            </a:r>
            <a:r>
              <a:rPr lang="en-US" sz="1200" dirty="0" err="1">
                <a:solidFill>
                  <a:srgbClr val="0432FF"/>
                </a:solidFill>
              </a:rPr>
              <a:t>Papaverine</a:t>
            </a:r>
            <a:r>
              <a:rPr lang="en-US" sz="1200" dirty="0">
                <a:solidFill>
                  <a:schemeClr val="accent1">
                    <a:lumMod val="75000"/>
                  </a:schemeClr>
                </a:solidFill>
              </a:rPr>
              <a:t>, </a:t>
            </a:r>
            <a:r>
              <a:rPr lang="en-US" sz="1200" dirty="0" err="1">
                <a:solidFill>
                  <a:srgbClr val="0432FF"/>
                </a:solidFill>
              </a:rPr>
              <a:t>Phentolamine</a:t>
            </a:r>
            <a:r>
              <a:rPr lang="en-US" sz="1200" dirty="0"/>
              <a:t>)</a:t>
            </a:r>
          </a:p>
          <a:p>
            <a:pPr>
              <a:buClr>
                <a:srgbClr val="942093"/>
              </a:buClr>
            </a:pPr>
            <a:endParaRPr lang="en-US" sz="1200" dirty="0">
              <a:solidFill>
                <a:srgbClr val="FF0000"/>
              </a:solidFill>
            </a:endParaRPr>
          </a:p>
          <a:p>
            <a:pPr marL="171450" indent="-171450">
              <a:buClr>
                <a:srgbClr val="942093"/>
              </a:buClr>
              <a:buFont typeface="Wingdings" charset="2"/>
              <a:buChar char="v"/>
            </a:pPr>
            <a:r>
              <a:rPr lang="en-US" sz="1200" dirty="0"/>
              <a:t>Topical (20%</a:t>
            </a:r>
            <a:r>
              <a:rPr lang="en-US" sz="1200" dirty="0">
                <a:solidFill>
                  <a:schemeClr val="accent1">
                    <a:lumMod val="75000"/>
                  </a:schemeClr>
                </a:solidFill>
              </a:rPr>
              <a:t> </a:t>
            </a:r>
            <a:r>
              <a:rPr lang="en-US" sz="1200" dirty="0" err="1">
                <a:solidFill>
                  <a:srgbClr val="0432FF"/>
                </a:solidFill>
              </a:rPr>
              <a:t>Papaverine</a:t>
            </a:r>
            <a:r>
              <a:rPr lang="en-US" sz="1200" dirty="0"/>
              <a:t>, 2% </a:t>
            </a:r>
            <a:r>
              <a:rPr lang="en-US" sz="1200" dirty="0" err="1">
                <a:solidFill>
                  <a:srgbClr val="0432FF"/>
                </a:solidFill>
              </a:rPr>
              <a:t>Minoxidil</a:t>
            </a:r>
            <a:r>
              <a:rPr lang="en-US" sz="1200" dirty="0"/>
              <a:t>, 2%</a:t>
            </a:r>
            <a:r>
              <a:rPr lang="en-US" sz="1200" dirty="0">
                <a:solidFill>
                  <a:schemeClr val="accent1">
                    <a:lumMod val="75000"/>
                  </a:schemeClr>
                </a:solidFill>
              </a:rPr>
              <a:t> </a:t>
            </a:r>
            <a:r>
              <a:rPr lang="en-US" sz="1200" dirty="0">
                <a:solidFill>
                  <a:srgbClr val="0432FF"/>
                </a:solidFill>
              </a:rPr>
              <a:t>Nitroglycerine</a:t>
            </a:r>
            <a:r>
              <a:rPr lang="en-US" sz="1200" dirty="0"/>
              <a:t>) Female Partner can develop:  Hypotension, headache because of vaginal absorption</a:t>
            </a:r>
            <a:r>
              <a:rPr lang="en-US" sz="1200" dirty="0" smtClean="0"/>
              <a:t>.</a:t>
            </a:r>
            <a:endParaRPr lang="en-US" sz="1200" dirty="0">
              <a:solidFill>
                <a:srgbClr val="FF0000"/>
              </a:solidFill>
            </a:endParaRPr>
          </a:p>
        </p:txBody>
      </p:sp>
      <p:cxnSp>
        <p:nvCxnSpPr>
          <p:cNvPr id="26" name="Straight Connector 25"/>
          <p:cNvCxnSpPr/>
          <p:nvPr/>
        </p:nvCxnSpPr>
        <p:spPr>
          <a:xfrm flipV="1">
            <a:off x="1227910" y="557430"/>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27" name="TextBox 26"/>
          <p:cNvSpPr txBox="1"/>
          <p:nvPr/>
        </p:nvSpPr>
        <p:spPr>
          <a:xfrm>
            <a:off x="803776" y="-1890"/>
            <a:ext cx="5250451" cy="461665"/>
          </a:xfrm>
          <a:prstGeom prst="rect">
            <a:avLst/>
          </a:prstGeom>
          <a:noFill/>
        </p:spPr>
        <p:txBody>
          <a:bodyPr wrap="square" rtlCol="0">
            <a:spAutoFit/>
          </a:bodyPr>
          <a:lstStyle/>
          <a:p>
            <a:pPr algn="ctr"/>
            <a:r>
              <a:rPr lang="en-US" sz="2400" dirty="0" smtClean="0">
                <a:latin typeface="American Typewriter" charset="0"/>
                <a:ea typeface="American Typewriter" charset="0"/>
                <a:cs typeface="American Typewriter" charset="0"/>
              </a:rPr>
              <a:t>Summary</a:t>
            </a:r>
            <a:endParaRPr lang="en-US" sz="2400"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126536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1227909" y="734153"/>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1" name="TextBox 10"/>
          <p:cNvSpPr txBox="1"/>
          <p:nvPr/>
        </p:nvSpPr>
        <p:spPr>
          <a:xfrm>
            <a:off x="803776" y="231461"/>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MCQs</a:t>
            </a:r>
          </a:p>
        </p:txBody>
      </p:sp>
      <p:sp>
        <p:nvSpPr>
          <p:cNvPr id="13" name="Half Frame 6"/>
          <p:cNvSpPr/>
          <p:nvPr/>
        </p:nvSpPr>
        <p:spPr>
          <a:xfrm rot="5400000">
            <a:off x="5897881" y="-266995"/>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6"/>
          <p:cNvSpPr/>
          <p:nvPr/>
        </p:nvSpPr>
        <p:spPr>
          <a:xfrm rot="16200000" flipH="1">
            <a:off x="267790" y="-266995"/>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مربع نص 3"/>
          <p:cNvSpPr txBox="1"/>
          <p:nvPr/>
        </p:nvSpPr>
        <p:spPr>
          <a:xfrm>
            <a:off x="-1" y="792986"/>
            <a:ext cx="6858000" cy="261610"/>
          </a:xfrm>
          <a:prstGeom prst="rect">
            <a:avLst/>
          </a:prstGeom>
          <a:noFill/>
        </p:spPr>
        <p:txBody>
          <a:bodyPr wrap="square" rtlCol="1">
            <a:spAutoFit/>
          </a:bodyPr>
          <a:lstStyle/>
          <a:p>
            <a:endParaRPr lang="en-US" sz="1100" dirty="0"/>
          </a:p>
        </p:txBody>
      </p:sp>
      <p:sp>
        <p:nvSpPr>
          <p:cNvPr id="7" name="مستطيل مستدير الزوايا 6"/>
          <p:cNvSpPr/>
          <p:nvPr/>
        </p:nvSpPr>
        <p:spPr>
          <a:xfrm rot="5400000">
            <a:off x="5660686" y="8653911"/>
            <a:ext cx="717631" cy="1412112"/>
          </a:xfrm>
          <a:prstGeom prst="roundRect">
            <a:avLst/>
          </a:prstGeom>
          <a:ln w="19050">
            <a:solidFill>
              <a:schemeClr val="bg1">
                <a:lumMod val="65000"/>
              </a:schemeClr>
            </a:solidFill>
            <a:prstDash val="dashDot"/>
          </a:ln>
        </p:spPr>
        <p:style>
          <a:lnRef idx="2">
            <a:schemeClr val="accent6"/>
          </a:lnRef>
          <a:fillRef idx="1">
            <a:schemeClr val="lt1"/>
          </a:fillRef>
          <a:effectRef idx="0">
            <a:schemeClr val="accent6"/>
          </a:effectRef>
          <a:fontRef idx="minor">
            <a:schemeClr val="dk1"/>
          </a:fontRef>
        </p:style>
        <p:txBody>
          <a:bodyPr rtlCol="1" anchor="ctr"/>
          <a:lstStyle/>
          <a:p>
            <a:pPr marL="228600" indent="-228600" algn="ctr">
              <a:buFont typeface="+mj-lt"/>
              <a:buAutoNum type="arabicParenR"/>
            </a:pPr>
            <a:r>
              <a:rPr lang="en-US" sz="900" dirty="0" smtClean="0"/>
              <a:t>B</a:t>
            </a:r>
          </a:p>
          <a:p>
            <a:pPr marL="228600" indent="-228600" algn="ctr">
              <a:buFont typeface="+mj-lt"/>
              <a:buAutoNum type="arabicParenR"/>
            </a:pPr>
            <a:r>
              <a:rPr lang="en-US" sz="900" dirty="0" smtClean="0"/>
              <a:t>D</a:t>
            </a:r>
          </a:p>
          <a:p>
            <a:pPr marL="228600" indent="-228600" algn="ctr">
              <a:buFont typeface="+mj-lt"/>
              <a:buAutoNum type="arabicParenR"/>
            </a:pPr>
            <a:r>
              <a:rPr lang="en-US" sz="900" dirty="0" smtClean="0"/>
              <a:t>D</a:t>
            </a:r>
          </a:p>
          <a:p>
            <a:pPr marL="228600" indent="-228600" algn="ctr">
              <a:buFont typeface="+mj-lt"/>
              <a:buAutoNum type="arabicParenR"/>
            </a:pPr>
            <a:r>
              <a:rPr lang="en-US" sz="900" dirty="0" smtClean="0"/>
              <a:t>A</a:t>
            </a:r>
          </a:p>
          <a:p>
            <a:pPr marL="228600" indent="-228600" algn="ctr">
              <a:buFont typeface="+mj-lt"/>
              <a:buAutoNum type="arabicParenR"/>
            </a:pPr>
            <a:r>
              <a:rPr lang="en-US" sz="900" dirty="0" smtClean="0"/>
              <a:t>D</a:t>
            </a:r>
          </a:p>
          <a:p>
            <a:pPr marL="228600" indent="-228600" algn="ctr">
              <a:buFont typeface="+mj-lt"/>
              <a:buAutoNum type="arabicParenR"/>
            </a:pPr>
            <a:r>
              <a:rPr lang="en-US" sz="900" dirty="0" smtClean="0"/>
              <a:t>D</a:t>
            </a:r>
          </a:p>
          <a:p>
            <a:pPr marL="228600" indent="-228600" algn="ctr">
              <a:buFont typeface="+mj-lt"/>
              <a:buAutoNum type="arabicParenR"/>
            </a:pPr>
            <a:r>
              <a:rPr lang="en-US" sz="900" dirty="0"/>
              <a:t>B</a:t>
            </a:r>
          </a:p>
        </p:txBody>
      </p:sp>
      <p:sp>
        <p:nvSpPr>
          <p:cNvPr id="2" name="مربع نص 1"/>
          <p:cNvSpPr txBox="1"/>
          <p:nvPr/>
        </p:nvSpPr>
        <p:spPr>
          <a:xfrm>
            <a:off x="132442" y="8568760"/>
            <a:ext cx="4249059" cy="1338828"/>
          </a:xfrm>
          <a:prstGeom prst="rect">
            <a:avLst/>
          </a:prstGeom>
          <a:noFill/>
        </p:spPr>
        <p:txBody>
          <a:bodyPr wrap="square" rtlCol="1">
            <a:spAutoFit/>
          </a:bodyPr>
          <a:lstStyle/>
          <a:p>
            <a:r>
              <a:rPr lang="en-US" sz="900" dirty="0" smtClean="0">
                <a:solidFill>
                  <a:schemeClr val="bg1">
                    <a:lumMod val="50000"/>
                  </a:schemeClr>
                </a:solidFill>
              </a:rPr>
              <a:t>* </a:t>
            </a:r>
            <a:r>
              <a:rPr lang="en-US" sz="900" dirty="0">
                <a:solidFill>
                  <a:schemeClr val="bg1">
                    <a:lumMod val="50000"/>
                  </a:schemeClr>
                </a:solidFill>
              </a:rPr>
              <a:t>Local administration of </a:t>
            </a:r>
            <a:r>
              <a:rPr lang="en-US" sz="900" dirty="0" smtClean="0">
                <a:solidFill>
                  <a:schemeClr val="bg1">
                    <a:lumMod val="50000"/>
                  </a:schemeClr>
                </a:solidFill>
              </a:rPr>
              <a:t>alprostadil </a:t>
            </a:r>
            <a:r>
              <a:rPr lang="en-US" sz="900" dirty="0">
                <a:solidFill>
                  <a:schemeClr val="bg1">
                    <a:lumMod val="50000"/>
                  </a:schemeClr>
                </a:solidFill>
              </a:rPr>
              <a:t>allows for minimal systemic absorption. This makes alprostadil associated with few drug interactions. Alprostadil is administered by injection or urethral suppository, not a cream. Because there is little systemic absorption, and alprostadil does not affect PDE-6, changes in color vision are not likely. </a:t>
            </a:r>
            <a:endParaRPr lang="en-US" sz="900" dirty="0" smtClean="0">
              <a:solidFill>
                <a:schemeClr val="bg1">
                  <a:lumMod val="50000"/>
                </a:schemeClr>
              </a:solidFill>
            </a:endParaRPr>
          </a:p>
          <a:p>
            <a:pPr marL="171450" indent="-171450">
              <a:buFont typeface="Arial" charset="0"/>
              <a:buChar char="•"/>
            </a:pPr>
            <a:endParaRPr lang="en-US" sz="900" dirty="0">
              <a:solidFill>
                <a:schemeClr val="bg1">
                  <a:lumMod val="50000"/>
                </a:schemeClr>
              </a:solidFill>
            </a:endParaRPr>
          </a:p>
          <a:p>
            <a:r>
              <a:rPr lang="en-US" sz="900" dirty="0">
                <a:solidFill>
                  <a:schemeClr val="bg1">
                    <a:lumMod val="50000"/>
                  </a:schemeClr>
                </a:solidFill>
              </a:rPr>
              <a:t>** PDE5 inhibitors are ineffective without sexual stimulation</a:t>
            </a:r>
            <a:r>
              <a:rPr lang="en-US" sz="900" dirty="0" smtClean="0">
                <a:solidFill>
                  <a:schemeClr val="bg1">
                    <a:lumMod val="50000"/>
                  </a:schemeClr>
                </a:solidFill>
              </a:rPr>
              <a:t>. So </a:t>
            </a:r>
            <a:r>
              <a:rPr lang="en-US" sz="900" dirty="0" smtClean="0">
                <a:solidFill>
                  <a:srgbClr val="FF0000"/>
                </a:solidFill>
              </a:rPr>
              <a:t>sexual </a:t>
            </a:r>
            <a:r>
              <a:rPr lang="en-US" sz="900" dirty="0">
                <a:solidFill>
                  <a:srgbClr val="FF0000"/>
                </a:solidFill>
              </a:rPr>
              <a:t>stimulation is essential to </a:t>
            </a:r>
            <a:r>
              <a:rPr lang="en-US" sz="900" dirty="0" smtClean="0">
                <a:solidFill>
                  <a:srgbClr val="FF0000"/>
                </a:solidFill>
              </a:rPr>
              <a:t>be successful </a:t>
            </a:r>
            <a:endParaRPr lang="en-US" sz="900" b="1" dirty="0"/>
          </a:p>
          <a:p>
            <a:endParaRPr lang="en-US" sz="900" dirty="0">
              <a:solidFill>
                <a:schemeClr val="bg1">
                  <a:lumMod val="50000"/>
                </a:schemeClr>
              </a:solidFill>
            </a:endParaRPr>
          </a:p>
          <a:p>
            <a:endParaRPr lang="en-US" sz="900" dirty="0">
              <a:solidFill>
                <a:schemeClr val="bg1">
                  <a:lumMod val="50000"/>
                </a:schemeClr>
              </a:solidFill>
            </a:endParaRPr>
          </a:p>
        </p:txBody>
      </p:sp>
      <p:sp>
        <p:nvSpPr>
          <p:cNvPr id="3" name="مستطيل 2"/>
          <p:cNvSpPr/>
          <p:nvPr/>
        </p:nvSpPr>
        <p:spPr>
          <a:xfrm>
            <a:off x="132442" y="939853"/>
            <a:ext cx="6725558" cy="6963445"/>
          </a:xfrm>
          <a:prstGeom prst="rect">
            <a:avLst/>
          </a:prstGeom>
        </p:spPr>
        <p:txBody>
          <a:bodyPr wrap="square">
            <a:spAutoFit/>
          </a:bodyPr>
          <a:lstStyle/>
          <a:p>
            <a:r>
              <a:rPr lang="en-US" sz="1200" b="1" dirty="0"/>
              <a:t>Q1: Which of the following statements is CORRECT </a:t>
            </a:r>
            <a:r>
              <a:rPr lang="en-US" sz="1200" b="1" dirty="0" smtClean="0"/>
              <a:t>regarding </a:t>
            </a:r>
            <a:r>
              <a:rPr lang="en-US" sz="1200" b="1" dirty="0"/>
              <a:t>the mechanism of action of phosphodiesterase-5 (PDE-5) inhibitors? </a:t>
            </a:r>
          </a:p>
          <a:p>
            <a:pPr marL="228600" indent="-228600">
              <a:buFont typeface="+mj-lt"/>
              <a:buAutoNum type="alphaUcPeriod"/>
            </a:pPr>
            <a:r>
              <a:rPr lang="en-US" sz="1100" dirty="0"/>
              <a:t>PDE-5 inhibitors increase prostaglandin production. </a:t>
            </a:r>
          </a:p>
          <a:p>
            <a:pPr marL="228600" indent="-228600">
              <a:buFont typeface="+mj-lt"/>
              <a:buAutoNum type="alphaUcPeriod"/>
            </a:pPr>
            <a:r>
              <a:rPr lang="en-US" sz="1100" dirty="0"/>
              <a:t>PDE-5 inhibitors enhance the effect of nitric oxide. </a:t>
            </a:r>
          </a:p>
          <a:p>
            <a:pPr marL="228600" indent="-228600">
              <a:buFont typeface="+mj-lt"/>
              <a:buAutoNum type="alphaUcPeriod"/>
            </a:pPr>
            <a:r>
              <a:rPr lang="en-US" sz="1100" dirty="0"/>
              <a:t>PDE-5 inhibitors cause vasoconstriction of the erection chamber. </a:t>
            </a:r>
          </a:p>
          <a:p>
            <a:pPr marL="228600" indent="-228600">
              <a:buFont typeface="+mj-lt"/>
              <a:buAutoNum type="alphaUcPeriod"/>
            </a:pPr>
            <a:r>
              <a:rPr lang="en-US" sz="1100" dirty="0"/>
              <a:t>PDE-5 inhibitors antagonize cyclic GMP. </a:t>
            </a:r>
          </a:p>
          <a:p>
            <a:pPr marL="228600" indent="-228600">
              <a:buAutoNum type="alphaUcPeriod"/>
            </a:pPr>
            <a:endParaRPr lang="en-US" sz="1050" b="1" dirty="0"/>
          </a:p>
          <a:p>
            <a:r>
              <a:rPr lang="en-US" sz="1200" b="1" u="sng" dirty="0"/>
              <a:t>Q2: A patient who is taking a PDE-5 inhibitors for ED, is diagnosed with angina. Which of the following antianginal medications would be of particular concern in this patient? </a:t>
            </a:r>
          </a:p>
          <a:p>
            <a:r>
              <a:rPr lang="en-US" sz="1100" dirty="0"/>
              <a:t>A. </a:t>
            </a:r>
            <a:r>
              <a:rPr lang="en-US" sz="1100" dirty="0" smtClean="0"/>
              <a:t>Metoprolol.          </a:t>
            </a:r>
            <a:r>
              <a:rPr lang="en-US" sz="1100" dirty="0"/>
              <a:t>B. Diltiazem.     </a:t>
            </a:r>
            <a:r>
              <a:rPr lang="en-US" sz="1100" dirty="0" smtClean="0"/>
              <a:t>        C. Amlodipine.             D. Nitroglycerin</a:t>
            </a:r>
            <a:r>
              <a:rPr lang="en-US" sz="1100" dirty="0"/>
              <a:t>. </a:t>
            </a:r>
          </a:p>
          <a:p>
            <a:pPr marL="228600" indent="-228600">
              <a:buAutoNum type="alphaUcPeriod"/>
            </a:pPr>
            <a:endParaRPr lang="en-US" sz="1050" b="1" dirty="0"/>
          </a:p>
          <a:p>
            <a:r>
              <a:rPr lang="en-US" sz="1200" b="1" u="sng" dirty="0"/>
              <a:t>Q3: Which of the following BEST describes the mechanism of action of alprostadil? </a:t>
            </a:r>
          </a:p>
          <a:p>
            <a:pPr marL="228600" indent="-228600">
              <a:buAutoNum type="alphaUcPeriod"/>
            </a:pPr>
            <a:r>
              <a:rPr lang="en-US" sz="1100" dirty="0"/>
              <a:t>Alprostadil blocks cGMP.    </a:t>
            </a:r>
          </a:p>
          <a:p>
            <a:pPr marL="228600" indent="-228600">
              <a:buAutoNum type="alphaUcPeriod"/>
            </a:pPr>
            <a:r>
              <a:rPr lang="en-US" sz="1100" dirty="0"/>
              <a:t>Alprostadil blocks nitric oxide. </a:t>
            </a:r>
          </a:p>
          <a:p>
            <a:pPr marL="228600" indent="-228600">
              <a:buAutoNum type="alphaUcPeriod"/>
            </a:pPr>
            <a:r>
              <a:rPr lang="en-US" sz="1100" dirty="0"/>
              <a:t>Alprostadil increases PDE-5. </a:t>
            </a:r>
          </a:p>
          <a:p>
            <a:pPr marL="228600" indent="-228600">
              <a:buAutoNum type="alphaUcPeriod"/>
            </a:pPr>
            <a:r>
              <a:rPr lang="en-US" sz="1100" dirty="0"/>
              <a:t>Alprostadil increases cAMP. </a:t>
            </a:r>
          </a:p>
          <a:p>
            <a:endParaRPr lang="ar-SA" sz="1050" b="1" dirty="0" smtClean="0"/>
          </a:p>
          <a:p>
            <a:r>
              <a:rPr lang="en-US" sz="1200" b="1" dirty="0" smtClean="0"/>
              <a:t>Q4</a:t>
            </a:r>
            <a:r>
              <a:rPr lang="en-US" sz="1200" b="1" dirty="0"/>
              <a:t>: Alprostadil is administered locally. Which of the following is CORRECT regarding local administration of alprostadil? *</a:t>
            </a:r>
          </a:p>
          <a:p>
            <a:pPr marL="228600" indent="-228600">
              <a:buFont typeface="+mj-lt"/>
              <a:buAutoNum type="alphaUcPeriod"/>
            </a:pPr>
            <a:r>
              <a:rPr lang="en-US" sz="1100" dirty="0"/>
              <a:t>Local administration of alprostadil allows for low systemic absorption. </a:t>
            </a:r>
          </a:p>
          <a:p>
            <a:pPr marL="228600" indent="-228600">
              <a:buFont typeface="+mj-lt"/>
              <a:buAutoNum type="alphaUcPeriod"/>
            </a:pPr>
            <a:r>
              <a:rPr lang="en-US" sz="1100" dirty="0"/>
              <a:t>Local administration of alprostadil increases the chance of drug interactions. </a:t>
            </a:r>
          </a:p>
          <a:p>
            <a:pPr marL="228600" indent="-228600">
              <a:buFont typeface="+mj-lt"/>
              <a:buAutoNum type="alphaUcPeriod"/>
            </a:pPr>
            <a:r>
              <a:rPr lang="en-US" sz="1100" dirty="0"/>
              <a:t>Local administration of alprostadil is accomplished by way of a cream. </a:t>
            </a:r>
          </a:p>
          <a:p>
            <a:pPr marL="228600" indent="-228600">
              <a:buFont typeface="+mj-lt"/>
              <a:buAutoNum type="alphaUcPeriod"/>
            </a:pPr>
            <a:r>
              <a:rPr lang="en-US" sz="1100" dirty="0"/>
              <a:t>Local administration of alprostadil causes changes in color vision. </a:t>
            </a:r>
          </a:p>
          <a:p>
            <a:endParaRPr lang="en-US" sz="1050" b="1" dirty="0"/>
          </a:p>
          <a:p>
            <a:r>
              <a:rPr lang="en-US" sz="1200" b="1" u="sng" dirty="0" smtClean="0"/>
              <a:t>Q5:Which </a:t>
            </a:r>
            <a:r>
              <a:rPr lang="en-US" sz="1200" b="1" u="sng" dirty="0"/>
              <a:t>of the following is CORRECT regarding </a:t>
            </a:r>
            <a:r>
              <a:rPr lang="en-US" sz="1200" b="1" u="sng" dirty="0" smtClean="0"/>
              <a:t>finasteride ? </a:t>
            </a:r>
            <a:endParaRPr lang="en-US" sz="1200" b="1" u="sng" dirty="0"/>
          </a:p>
          <a:p>
            <a:pPr marL="228600" indent="-228600">
              <a:buAutoNum type="alphaUcPeriod"/>
            </a:pPr>
            <a:r>
              <a:rPr lang="en-US" sz="1100" dirty="0"/>
              <a:t>α reductase </a:t>
            </a:r>
            <a:r>
              <a:rPr lang="en-US" sz="1100" dirty="0" smtClean="0"/>
              <a:t>inhibitor</a:t>
            </a:r>
            <a:r>
              <a:rPr lang="en-US" sz="1100" dirty="0"/>
              <a:t>.</a:t>
            </a:r>
            <a:r>
              <a:rPr lang="ar-SA" sz="1100" dirty="0" smtClean="0"/>
              <a:t> </a:t>
            </a:r>
          </a:p>
          <a:p>
            <a:pPr marL="228600" indent="-228600">
              <a:buAutoNum type="alphaUcPeriod"/>
            </a:pPr>
            <a:r>
              <a:rPr lang="en-US" sz="1100" dirty="0" smtClean="0"/>
              <a:t>cause irreversible erectile dysfunction.</a:t>
            </a:r>
          </a:p>
          <a:p>
            <a:pPr marL="228600" indent="-228600">
              <a:buAutoNum type="alphaUcPeriod"/>
            </a:pPr>
            <a:r>
              <a:rPr lang="en-US" sz="1100" dirty="0" smtClean="0"/>
              <a:t>Decrease the desire. </a:t>
            </a:r>
          </a:p>
          <a:p>
            <a:pPr marL="228600" indent="-228600">
              <a:buAutoNum type="alphaUcPeriod"/>
            </a:pPr>
            <a:r>
              <a:rPr lang="en-US" sz="1100" dirty="0" smtClean="0"/>
              <a:t>All of them.  </a:t>
            </a:r>
            <a:endParaRPr lang="en-US" sz="1100" dirty="0"/>
          </a:p>
          <a:p>
            <a:pPr marL="228600" indent="-228600">
              <a:buAutoNum type="alphaUcPeriod"/>
            </a:pPr>
            <a:endParaRPr lang="en-US" sz="1050" b="1" dirty="0"/>
          </a:p>
          <a:p>
            <a:r>
              <a:rPr lang="en-US" sz="1200" b="1" u="sng" dirty="0"/>
              <a:t>Q6: </a:t>
            </a:r>
            <a:r>
              <a:rPr lang="en-US" sz="1200" b="1" u="sng" dirty="0" smtClean="0"/>
              <a:t>39 years old male who has erectile dysfunction, his doctor prescribe to him Viagra. Which </a:t>
            </a:r>
            <a:r>
              <a:rPr lang="en-US" sz="1200" b="1" u="sng" dirty="0"/>
              <a:t>of the following is incorrect </a:t>
            </a:r>
            <a:r>
              <a:rPr lang="en-US" sz="1200" b="1" u="sng" dirty="0" smtClean="0"/>
              <a:t>about Viagra (Sildenafil)** ? </a:t>
            </a:r>
            <a:endParaRPr lang="en-US" sz="1200" b="1" u="sng" dirty="0"/>
          </a:p>
          <a:p>
            <a:pPr marL="228600" indent="-228600">
              <a:buAutoNum type="alphaUcPeriod"/>
            </a:pPr>
            <a:r>
              <a:rPr lang="en-US" sz="1100" dirty="0"/>
              <a:t>They block the conversion of cGMP into GMP.</a:t>
            </a:r>
          </a:p>
          <a:p>
            <a:pPr marL="228600" indent="-228600">
              <a:buAutoNum type="alphaUcPeriod"/>
            </a:pPr>
            <a:r>
              <a:rPr lang="en-US" sz="1100" dirty="0"/>
              <a:t>They inhibit PDE-5. </a:t>
            </a:r>
          </a:p>
          <a:p>
            <a:pPr marL="228600" indent="-228600">
              <a:buAutoNum type="alphaUcPeriod"/>
            </a:pPr>
            <a:r>
              <a:rPr lang="en-US" sz="1100" dirty="0"/>
              <a:t>Pulmonary hypertension </a:t>
            </a:r>
            <a:endParaRPr lang="en-US" sz="1100" dirty="0" smtClean="0"/>
          </a:p>
          <a:p>
            <a:pPr marL="228600" indent="-228600">
              <a:buAutoNum type="alphaUcPeriod"/>
            </a:pPr>
            <a:r>
              <a:rPr lang="en-US" sz="1100" dirty="0" smtClean="0"/>
              <a:t>They </a:t>
            </a:r>
            <a:r>
              <a:rPr lang="en-US" sz="1100" dirty="0"/>
              <a:t>affect libido</a:t>
            </a:r>
            <a:r>
              <a:rPr lang="en-US" sz="1100" dirty="0" smtClean="0"/>
              <a:t>.</a:t>
            </a:r>
          </a:p>
          <a:p>
            <a:pPr marL="228600" indent="-228600">
              <a:buAutoNum type="alphaUcPeriod"/>
            </a:pPr>
            <a:endParaRPr lang="en-US" sz="1050" b="1" dirty="0" smtClean="0"/>
          </a:p>
          <a:p>
            <a:r>
              <a:rPr lang="en-US" sz="1200" b="1" u="sng" dirty="0" smtClean="0"/>
              <a:t>Q7: </a:t>
            </a:r>
            <a:r>
              <a:rPr lang="en-US" sz="1200" b="1" u="sng" dirty="0"/>
              <a:t>Which one of the following PDE-5 inhibitors may lead to prolonged QT intervals ? </a:t>
            </a:r>
          </a:p>
          <a:p>
            <a:pPr marL="228600" indent="-228600">
              <a:buAutoNum type="alphaUcPeriod"/>
            </a:pPr>
            <a:r>
              <a:rPr lang="en-US" sz="1100" dirty="0"/>
              <a:t>Sildenafil.       </a:t>
            </a:r>
            <a:r>
              <a:rPr lang="en-US" sz="1100" dirty="0" smtClean="0"/>
              <a:t>    </a:t>
            </a:r>
            <a:r>
              <a:rPr lang="en-US" sz="1100" dirty="0"/>
              <a:t>B. Vardenafil.        </a:t>
            </a:r>
            <a:r>
              <a:rPr lang="en-US" sz="1100" dirty="0" smtClean="0"/>
              <a:t>      </a:t>
            </a:r>
            <a:r>
              <a:rPr lang="en-US" sz="1100" dirty="0"/>
              <a:t>C. Tadalafil.       </a:t>
            </a:r>
            <a:r>
              <a:rPr lang="en-US" sz="1100" dirty="0" smtClean="0"/>
              <a:t>      </a:t>
            </a:r>
            <a:r>
              <a:rPr lang="en-US" sz="1100" dirty="0"/>
              <a:t>D. Avanafil. </a:t>
            </a:r>
          </a:p>
          <a:p>
            <a:endParaRPr lang="en-US" sz="1050" b="1" dirty="0"/>
          </a:p>
        </p:txBody>
      </p:sp>
    </p:spTree>
    <p:extLst>
      <p:ext uri="{BB962C8B-B14F-4D97-AF65-F5344CB8AC3E}">
        <p14:creationId xmlns:p14="http://schemas.microsoft.com/office/powerpoint/2010/main" val="2115326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1227909" y="734153"/>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1" name="TextBox 10"/>
          <p:cNvSpPr txBox="1"/>
          <p:nvPr/>
        </p:nvSpPr>
        <p:spPr>
          <a:xfrm>
            <a:off x="803776" y="231461"/>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MCQs</a:t>
            </a:r>
          </a:p>
        </p:txBody>
      </p:sp>
      <p:sp>
        <p:nvSpPr>
          <p:cNvPr id="13" name="Half Frame 6"/>
          <p:cNvSpPr/>
          <p:nvPr/>
        </p:nvSpPr>
        <p:spPr>
          <a:xfrm rot="5400000">
            <a:off x="5897881" y="-266995"/>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6"/>
          <p:cNvSpPr/>
          <p:nvPr/>
        </p:nvSpPr>
        <p:spPr>
          <a:xfrm rot="16200000" flipH="1">
            <a:off x="267790" y="-266995"/>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مربع نص 3"/>
          <p:cNvSpPr txBox="1"/>
          <p:nvPr/>
        </p:nvSpPr>
        <p:spPr>
          <a:xfrm>
            <a:off x="-1" y="792986"/>
            <a:ext cx="6858000" cy="261610"/>
          </a:xfrm>
          <a:prstGeom prst="rect">
            <a:avLst/>
          </a:prstGeom>
          <a:noFill/>
        </p:spPr>
        <p:txBody>
          <a:bodyPr wrap="square" rtlCol="1">
            <a:spAutoFit/>
          </a:bodyPr>
          <a:lstStyle/>
          <a:p>
            <a:endParaRPr lang="en-US" sz="1100" dirty="0"/>
          </a:p>
        </p:txBody>
      </p:sp>
      <p:sp>
        <p:nvSpPr>
          <p:cNvPr id="7" name="مستطيل مستدير الزوايا 6"/>
          <p:cNvSpPr/>
          <p:nvPr/>
        </p:nvSpPr>
        <p:spPr>
          <a:xfrm rot="5400000">
            <a:off x="5660686" y="8653911"/>
            <a:ext cx="717631" cy="1412112"/>
          </a:xfrm>
          <a:prstGeom prst="roundRect">
            <a:avLst/>
          </a:prstGeom>
          <a:ln w="19050">
            <a:solidFill>
              <a:schemeClr val="bg1">
                <a:lumMod val="65000"/>
              </a:schemeClr>
            </a:solidFill>
            <a:prstDash val="dashDot"/>
          </a:ln>
        </p:spPr>
        <p:style>
          <a:lnRef idx="2">
            <a:schemeClr val="accent6"/>
          </a:lnRef>
          <a:fillRef idx="1">
            <a:schemeClr val="lt1"/>
          </a:fillRef>
          <a:effectRef idx="0">
            <a:schemeClr val="accent6"/>
          </a:effectRef>
          <a:fontRef idx="minor">
            <a:schemeClr val="dk1"/>
          </a:fontRef>
        </p:style>
        <p:txBody>
          <a:bodyPr rtlCol="1" anchor="ctr"/>
          <a:lstStyle/>
          <a:p>
            <a:pPr marL="228600" indent="-228600" algn="ctr">
              <a:buFont typeface="+mj-lt"/>
              <a:buAutoNum type="arabicParenR" startAt="8"/>
            </a:pPr>
            <a:r>
              <a:rPr lang="en-US" sz="900" dirty="0" smtClean="0"/>
              <a:t>C</a:t>
            </a:r>
          </a:p>
          <a:p>
            <a:pPr marL="228600" indent="-228600" algn="ctr">
              <a:buFont typeface="+mj-lt"/>
              <a:buAutoNum type="arabicParenR" startAt="8"/>
            </a:pPr>
            <a:r>
              <a:rPr lang="en-US" sz="900" dirty="0" smtClean="0"/>
              <a:t>B</a:t>
            </a:r>
          </a:p>
          <a:p>
            <a:pPr marL="228600" indent="-228600" algn="ctr">
              <a:buFont typeface="+mj-lt"/>
              <a:buAutoNum type="arabicParenR" startAt="8"/>
            </a:pPr>
            <a:r>
              <a:rPr lang="en-US" sz="900" dirty="0" smtClean="0"/>
              <a:t>D</a:t>
            </a:r>
          </a:p>
          <a:p>
            <a:pPr marL="228600" indent="-228600" algn="ctr">
              <a:buFont typeface="+mj-lt"/>
              <a:buAutoNum type="arabicParenR" startAt="8"/>
            </a:pPr>
            <a:r>
              <a:rPr lang="en-US" sz="900" dirty="0" smtClean="0"/>
              <a:t>D</a:t>
            </a:r>
          </a:p>
          <a:p>
            <a:pPr marL="228600" indent="-228600" algn="ctr">
              <a:buFont typeface="+mj-lt"/>
              <a:buAutoNum type="arabicParenR" startAt="8"/>
            </a:pPr>
            <a:r>
              <a:rPr lang="en-US" sz="900" dirty="0" smtClean="0"/>
              <a:t>A</a:t>
            </a:r>
          </a:p>
          <a:p>
            <a:pPr marL="228600" indent="-228600" algn="ctr">
              <a:buFont typeface="+mj-lt"/>
              <a:buAutoNum type="arabicParenR" startAt="8"/>
            </a:pPr>
            <a:r>
              <a:rPr lang="en-US" sz="900" dirty="0" smtClean="0"/>
              <a:t>C</a:t>
            </a:r>
          </a:p>
          <a:p>
            <a:pPr marL="228600" indent="-228600" algn="ctr">
              <a:buFont typeface="+mj-lt"/>
              <a:buAutoNum type="arabicParenR" startAt="8"/>
            </a:pPr>
            <a:r>
              <a:rPr lang="en-US" sz="900" dirty="0" smtClean="0"/>
              <a:t>B</a:t>
            </a:r>
          </a:p>
          <a:p>
            <a:pPr marL="228600" indent="-228600" algn="ctr">
              <a:buFont typeface="+mj-lt"/>
              <a:buAutoNum type="arabicParenR" startAt="8"/>
            </a:pPr>
            <a:r>
              <a:rPr lang="en-US" sz="900" dirty="0"/>
              <a:t>B</a:t>
            </a:r>
          </a:p>
        </p:txBody>
      </p:sp>
      <p:sp>
        <p:nvSpPr>
          <p:cNvPr id="2" name="مربع نص 1"/>
          <p:cNvSpPr txBox="1"/>
          <p:nvPr/>
        </p:nvSpPr>
        <p:spPr>
          <a:xfrm>
            <a:off x="139698" y="9001151"/>
            <a:ext cx="3289301" cy="784830"/>
          </a:xfrm>
          <a:prstGeom prst="rect">
            <a:avLst/>
          </a:prstGeom>
          <a:noFill/>
        </p:spPr>
        <p:txBody>
          <a:bodyPr wrap="square" rtlCol="1">
            <a:spAutoFit/>
          </a:bodyPr>
          <a:lstStyle/>
          <a:p>
            <a:r>
              <a:rPr lang="en-US" sz="900" dirty="0" smtClean="0">
                <a:solidFill>
                  <a:schemeClr val="bg1">
                    <a:lumMod val="50000"/>
                  </a:schemeClr>
                </a:solidFill>
              </a:rPr>
              <a:t>*** </a:t>
            </a:r>
            <a:r>
              <a:rPr lang="en-CA" sz="900" b="1" dirty="0">
                <a:solidFill>
                  <a:schemeClr val="bg1">
                    <a:lumMod val="50000"/>
                  </a:schemeClr>
                </a:solidFill>
              </a:rPr>
              <a:t>SSRI and other Anti-depressant drugs are the most common class of drugs which cause ED in male. </a:t>
            </a:r>
            <a:r>
              <a:rPr lang="en-CA" sz="900" b="1" dirty="0" smtClean="0">
                <a:solidFill>
                  <a:schemeClr val="bg1">
                    <a:lumMod val="50000"/>
                  </a:schemeClr>
                </a:solidFill>
              </a:rPr>
              <a:t>Also SSRI such as fluoxetine can be used in case of </a:t>
            </a:r>
            <a:r>
              <a:rPr lang="en-US" sz="900" b="1" dirty="0">
                <a:solidFill>
                  <a:schemeClr val="bg1">
                    <a:lumMod val="50000"/>
                  </a:schemeClr>
                </a:solidFill>
                <a:sym typeface="Wingdings"/>
              </a:rPr>
              <a:t>Premature Ejaculation in male </a:t>
            </a:r>
            <a:endParaRPr lang="en-CA" sz="900" b="1" dirty="0">
              <a:solidFill>
                <a:schemeClr val="bg1">
                  <a:lumMod val="50000"/>
                </a:schemeClr>
              </a:solidFill>
            </a:endParaRPr>
          </a:p>
          <a:p>
            <a:endParaRPr lang="en-US" sz="900" dirty="0">
              <a:solidFill>
                <a:schemeClr val="bg1">
                  <a:lumMod val="50000"/>
                </a:schemeClr>
              </a:solidFill>
            </a:endParaRPr>
          </a:p>
          <a:p>
            <a:endParaRPr lang="en-US" sz="900" dirty="0">
              <a:solidFill>
                <a:schemeClr val="bg1">
                  <a:lumMod val="50000"/>
                </a:schemeClr>
              </a:solidFill>
            </a:endParaRPr>
          </a:p>
        </p:txBody>
      </p:sp>
      <p:sp>
        <p:nvSpPr>
          <p:cNvPr id="3" name="مستطيل 2"/>
          <p:cNvSpPr/>
          <p:nvPr/>
        </p:nvSpPr>
        <p:spPr>
          <a:xfrm>
            <a:off x="66220" y="1154456"/>
            <a:ext cx="6725558" cy="6571030"/>
          </a:xfrm>
          <a:prstGeom prst="rect">
            <a:avLst/>
          </a:prstGeom>
        </p:spPr>
        <p:txBody>
          <a:bodyPr wrap="square">
            <a:spAutoFit/>
          </a:bodyPr>
          <a:lstStyle/>
          <a:p>
            <a:r>
              <a:rPr lang="en-US" sz="1200" b="1" u="sng" dirty="0"/>
              <a:t>Q8: which one of the following drugs need sexual stimulation to be effective in treatment of erectile dysfunction ?</a:t>
            </a:r>
          </a:p>
          <a:p>
            <a:r>
              <a:rPr lang="en-US" sz="1100" dirty="0"/>
              <a:t>A. Korean Ginseng.               B.</a:t>
            </a:r>
            <a:r>
              <a:rPr lang="en-US" sz="1100" dirty="0">
                <a:uFill>
                  <a:solidFill>
                    <a:srgbClr val="FF00FF"/>
                  </a:solidFill>
                </a:uFill>
              </a:rPr>
              <a:t> </a:t>
            </a:r>
            <a:r>
              <a:rPr lang="en-US" sz="1100" dirty="0"/>
              <a:t>Nitroglycerine.               C. Vardenafil.                   D. Papaverine. </a:t>
            </a:r>
          </a:p>
          <a:p>
            <a:endParaRPr lang="en-US" sz="1200" b="1" u="sng" dirty="0" smtClean="0"/>
          </a:p>
          <a:p>
            <a:r>
              <a:rPr lang="en-US" sz="1200" b="1" u="sng" dirty="0" smtClean="0"/>
              <a:t>Q9: Which one of the following adverse effects/complications explain the highly contraindication to combine  quinidine with Vardenafil ?</a:t>
            </a:r>
            <a:endParaRPr lang="en-US" sz="1200" b="1" u="sng" dirty="0"/>
          </a:p>
          <a:p>
            <a:pPr marL="228600" indent="-228600">
              <a:buAutoNum type="alphaUcPeriod"/>
            </a:pPr>
            <a:r>
              <a:rPr lang="en-US" sz="1100" dirty="0" smtClean="0"/>
              <a:t>Anaphylactic reaction due to Hypersensitivity </a:t>
            </a:r>
            <a:r>
              <a:rPr lang="en-US" sz="1100" dirty="0"/>
              <a:t>to </a:t>
            </a:r>
            <a:r>
              <a:rPr lang="en-US" sz="1100" dirty="0" smtClean="0"/>
              <a:t>these drugs.</a:t>
            </a:r>
          </a:p>
          <a:p>
            <a:pPr marL="228600" indent="-228600">
              <a:buAutoNum type="alphaUcPeriod"/>
            </a:pPr>
            <a:r>
              <a:rPr lang="en-US" sz="1100" dirty="0"/>
              <a:t>fatal arrhythmias </a:t>
            </a:r>
            <a:r>
              <a:rPr lang="en-US" sz="1100" dirty="0" smtClean="0"/>
              <a:t> due to prolonged QT interval. </a:t>
            </a:r>
          </a:p>
          <a:p>
            <a:pPr marL="228600" indent="-228600">
              <a:buAutoNum type="alphaUcPeriod"/>
            </a:pPr>
            <a:r>
              <a:rPr lang="en-US" sz="1100" dirty="0" smtClean="0"/>
              <a:t>Sever hypotension due to potentiated effect. </a:t>
            </a:r>
          </a:p>
          <a:p>
            <a:pPr marL="228600" indent="-228600">
              <a:buAutoNum type="alphaUcPeriod"/>
            </a:pPr>
            <a:r>
              <a:rPr lang="en-US" sz="1100" dirty="0" smtClean="0"/>
              <a:t>Both A &amp; B. </a:t>
            </a:r>
          </a:p>
          <a:p>
            <a:pPr marL="228600" indent="-228600">
              <a:buAutoNum type="alphaUcPeriod"/>
            </a:pPr>
            <a:endParaRPr lang="en-US" sz="1050" dirty="0"/>
          </a:p>
          <a:p>
            <a:r>
              <a:rPr lang="en-US" sz="1200" b="1" u="sng" dirty="0" smtClean="0"/>
              <a:t>Q10: </a:t>
            </a:r>
            <a:r>
              <a:rPr lang="en-US" sz="1200" b="1" u="sng" dirty="0"/>
              <a:t>A patient who is taking a PDE-5 inhibitors for ED, </a:t>
            </a:r>
            <a:r>
              <a:rPr lang="en-US" sz="1200" b="1" u="sng" dirty="0" smtClean="0"/>
              <a:t>later he is </a:t>
            </a:r>
            <a:r>
              <a:rPr lang="en-US" sz="1200" b="1" u="sng" dirty="0"/>
              <a:t>diagnosed with </a:t>
            </a:r>
            <a:r>
              <a:rPr lang="en-US" sz="1200" b="1" u="sng" dirty="0" smtClean="0"/>
              <a:t>angina and be treated with Nitroglycerin.  </a:t>
            </a:r>
            <a:r>
              <a:rPr lang="en-US" sz="1200" b="1" u="sng" dirty="0"/>
              <a:t>Which of the following </a:t>
            </a:r>
            <a:r>
              <a:rPr lang="en-US" sz="1200" b="1" u="sng" dirty="0" smtClean="0"/>
              <a:t>medications </a:t>
            </a:r>
            <a:r>
              <a:rPr lang="en-US" sz="1200" b="1" u="sng" dirty="0"/>
              <a:t>would be </a:t>
            </a:r>
            <a:r>
              <a:rPr lang="en-US" sz="1200" b="1" u="sng" dirty="0" smtClean="0"/>
              <a:t>the safest to be used in </a:t>
            </a:r>
            <a:r>
              <a:rPr lang="en-US" sz="1200" b="1" u="sng" dirty="0"/>
              <a:t>this </a:t>
            </a:r>
            <a:r>
              <a:rPr lang="en-US" sz="1200" b="1" u="sng" dirty="0" smtClean="0"/>
              <a:t>patient to treat erectile dysfunction ? </a:t>
            </a:r>
            <a:endParaRPr lang="en-US" sz="1200" b="1" u="sng" dirty="0"/>
          </a:p>
          <a:p>
            <a:r>
              <a:rPr lang="en-US" sz="1050" dirty="0"/>
              <a:t>A</a:t>
            </a:r>
            <a:r>
              <a:rPr lang="en-US" sz="1050" dirty="0" smtClean="0"/>
              <a:t>.</a:t>
            </a:r>
            <a:r>
              <a:rPr lang="en-US" sz="1050" dirty="0"/>
              <a:t> Nitroglycerin </a:t>
            </a:r>
            <a:r>
              <a:rPr lang="en-US" sz="1050" dirty="0" smtClean="0"/>
              <a:t>.                B</a:t>
            </a:r>
            <a:r>
              <a:rPr lang="en-US" sz="1050" dirty="0"/>
              <a:t>. Vardenafil </a:t>
            </a:r>
            <a:r>
              <a:rPr lang="en-US" sz="1050" dirty="0" smtClean="0"/>
              <a:t>.            </a:t>
            </a:r>
            <a:r>
              <a:rPr lang="en-US" sz="1050" dirty="0"/>
              <a:t>C. Phentolamine</a:t>
            </a:r>
            <a:r>
              <a:rPr lang="en-US" sz="1050" dirty="0" smtClean="0"/>
              <a:t>.                D</a:t>
            </a:r>
            <a:r>
              <a:rPr lang="en-US" sz="1050" dirty="0"/>
              <a:t>. </a:t>
            </a:r>
            <a:r>
              <a:rPr lang="en-US" sz="1050" dirty="0" smtClean="0"/>
              <a:t>Apomorphine. </a:t>
            </a:r>
            <a:endParaRPr lang="en-US" sz="1050" dirty="0"/>
          </a:p>
          <a:p>
            <a:endParaRPr lang="en-US" sz="1050" dirty="0" smtClean="0"/>
          </a:p>
          <a:p>
            <a:r>
              <a:rPr lang="en-US" sz="1200" b="1" dirty="0" smtClean="0"/>
              <a:t>Q11: Which one of the following drugs can be safe to be used in combination with </a:t>
            </a:r>
            <a:r>
              <a:rPr lang="en-US" sz="1200" b="1" dirty="0"/>
              <a:t>PDE-5 </a:t>
            </a:r>
            <a:r>
              <a:rPr lang="en-US" sz="1200" b="1" dirty="0" smtClean="0"/>
              <a:t>inhibitors ? </a:t>
            </a:r>
          </a:p>
          <a:p>
            <a:pPr marL="228600" indent="-228600">
              <a:buAutoNum type="alphaUcPeriod"/>
            </a:pPr>
            <a:r>
              <a:rPr lang="en-US" sz="1100" dirty="0" smtClean="0"/>
              <a:t>Prazosin.                   B. procainamide.     C. Nitroglycerin.                 D. </a:t>
            </a:r>
            <a:r>
              <a:rPr lang="en-US" sz="1100" dirty="0"/>
              <a:t>T</a:t>
            </a:r>
            <a:r>
              <a:rPr lang="en-US" sz="1100" dirty="0" smtClean="0"/>
              <a:t>amsulosin.     </a:t>
            </a:r>
          </a:p>
          <a:p>
            <a:pPr marL="228600" indent="-228600">
              <a:buAutoNum type="alphaUcPeriod"/>
            </a:pPr>
            <a:endParaRPr lang="en-US" sz="1200" dirty="0"/>
          </a:p>
          <a:p>
            <a:r>
              <a:rPr lang="en-US" sz="1200" b="1" dirty="0" smtClean="0"/>
              <a:t>Q12: Which one of the following PDE-5 </a:t>
            </a:r>
            <a:r>
              <a:rPr lang="en-US" sz="1200" b="1" dirty="0"/>
              <a:t>inhibitors </a:t>
            </a:r>
            <a:r>
              <a:rPr lang="en-US" sz="1200" b="1" dirty="0" smtClean="0"/>
              <a:t>may lead to visual disturbance due to its action on PDE-6 in photoreceptors ?</a:t>
            </a:r>
          </a:p>
          <a:p>
            <a:pPr marL="228600" indent="-228600">
              <a:buAutoNum type="alphaUcPeriod"/>
            </a:pPr>
            <a:r>
              <a:rPr lang="en-US" sz="1100" dirty="0" smtClean="0"/>
              <a:t>Sildenafil.                 B. Vardenafil.           C. Tadalafil.                         D. Avanafil. </a:t>
            </a:r>
          </a:p>
          <a:p>
            <a:pPr marL="228600" indent="-228600">
              <a:buAutoNum type="alphaUcPeriod"/>
            </a:pPr>
            <a:endParaRPr lang="en-US" sz="1050" dirty="0"/>
          </a:p>
          <a:p>
            <a:r>
              <a:rPr lang="en-US" sz="1200" b="1" u="sng" dirty="0" smtClean="0"/>
              <a:t>Q13: </a:t>
            </a:r>
            <a:r>
              <a:rPr lang="en-US" sz="1200" b="1" u="sng" dirty="0"/>
              <a:t>Which one of the following adverse effects/complications explain the highly contraindication to combine  nitrates with any drug from PDE</a:t>
            </a:r>
            <a:r>
              <a:rPr lang="en-US" sz="1200" b="1" u="sng" baseline="-25000" dirty="0"/>
              <a:t>5</a:t>
            </a:r>
            <a:r>
              <a:rPr lang="en-US" sz="1200" b="1" u="sng" dirty="0"/>
              <a:t>  inhibitors class ?</a:t>
            </a:r>
          </a:p>
          <a:p>
            <a:pPr marL="228600" indent="-228600">
              <a:buAutoNum type="alphaUcPeriod"/>
            </a:pPr>
            <a:r>
              <a:rPr lang="en-US" sz="1100" dirty="0"/>
              <a:t>Anaphylactic reaction due to Hypersensitivity to these drugs.</a:t>
            </a:r>
          </a:p>
          <a:p>
            <a:pPr marL="228600" indent="-228600">
              <a:buAutoNum type="alphaUcPeriod"/>
            </a:pPr>
            <a:r>
              <a:rPr lang="en-US" sz="1100" dirty="0"/>
              <a:t>fatal arrhythmias  due to prolonged QT interval. </a:t>
            </a:r>
          </a:p>
          <a:p>
            <a:pPr marL="228600" indent="-228600">
              <a:buAutoNum type="alphaUcPeriod"/>
            </a:pPr>
            <a:r>
              <a:rPr lang="en-US" sz="1100" dirty="0"/>
              <a:t>Sever hypotension due to potentiated effect. </a:t>
            </a:r>
          </a:p>
          <a:p>
            <a:pPr marL="228600" indent="-228600">
              <a:buAutoNum type="alphaUcPeriod"/>
            </a:pPr>
            <a:r>
              <a:rPr lang="en-US" sz="1100" dirty="0"/>
              <a:t>Both A &amp; B. </a:t>
            </a:r>
            <a:endParaRPr lang="en-US" sz="1100" dirty="0" smtClean="0"/>
          </a:p>
          <a:p>
            <a:pPr marL="228600" indent="-228600">
              <a:buAutoNum type="alphaUcPeriod"/>
            </a:pPr>
            <a:endParaRPr lang="en-US" sz="1050" dirty="0"/>
          </a:p>
          <a:p>
            <a:r>
              <a:rPr lang="en-US" sz="1200" b="1" u="sng" dirty="0" smtClean="0"/>
              <a:t>Q14: </a:t>
            </a:r>
            <a:r>
              <a:rPr lang="en-US" sz="1200" b="1" u="sng" dirty="0"/>
              <a:t>44 years old male came to ER with Priapism persist for 6 hours. Which one of the following drugs is highly recommended in his case ? </a:t>
            </a:r>
          </a:p>
          <a:p>
            <a:r>
              <a:rPr lang="en-US" sz="1100" dirty="0"/>
              <a:t>A. </a:t>
            </a:r>
            <a:r>
              <a:rPr lang="en-US" sz="1100" dirty="0" smtClean="0"/>
              <a:t>Trazodone.                </a:t>
            </a:r>
            <a:r>
              <a:rPr lang="en-US" sz="1100" dirty="0"/>
              <a:t>B. Phenylephrine </a:t>
            </a:r>
            <a:r>
              <a:rPr lang="en-US" sz="1100" dirty="0" smtClean="0"/>
              <a:t>.            </a:t>
            </a:r>
            <a:r>
              <a:rPr lang="en-US" sz="1100" dirty="0"/>
              <a:t>C. Phentolamine.                D. Apomorphine. </a:t>
            </a:r>
          </a:p>
          <a:p>
            <a:endParaRPr lang="en-US" sz="1200" b="1" u="sng" dirty="0" smtClean="0"/>
          </a:p>
          <a:p>
            <a:r>
              <a:rPr lang="en-US" sz="1200" b="1" u="sng" dirty="0" smtClean="0"/>
              <a:t>Q15: Which one of the following can be used </a:t>
            </a:r>
            <a:r>
              <a:rPr lang="en-US" sz="1200" b="1" u="sng" dirty="0" smtClean="0">
                <a:sym typeface="Wingdings"/>
              </a:rPr>
              <a:t>to Treat the Premature Ejaculation in male*** ?</a:t>
            </a:r>
            <a:endParaRPr lang="en-US" sz="1200" b="1" u="sng" dirty="0"/>
          </a:p>
          <a:p>
            <a:r>
              <a:rPr lang="en-US" sz="1100" dirty="0"/>
              <a:t>A. Trazodone.                B. </a:t>
            </a:r>
            <a:r>
              <a:rPr lang="en-US" sz="1100" dirty="0" smtClean="0"/>
              <a:t>fluoxetine.                    </a:t>
            </a:r>
            <a:r>
              <a:rPr lang="en-US" sz="1100" dirty="0"/>
              <a:t>C. Phentolamine.                D. Vardenafil</a:t>
            </a:r>
            <a:r>
              <a:rPr lang="en-US" sz="1100" dirty="0" smtClean="0"/>
              <a:t>. </a:t>
            </a:r>
            <a:endParaRPr lang="en-US" sz="1100" dirty="0"/>
          </a:p>
          <a:p>
            <a:endParaRPr lang="en-US" sz="1050" dirty="0"/>
          </a:p>
        </p:txBody>
      </p:sp>
    </p:spTree>
    <p:extLst>
      <p:ext uri="{BB962C8B-B14F-4D97-AF65-F5344CB8AC3E}">
        <p14:creationId xmlns:p14="http://schemas.microsoft.com/office/powerpoint/2010/main" val="698507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duotone>
              <a:prstClr val="black"/>
              <a:srgbClr val="942093">
                <a:tint val="45000"/>
                <a:satMod val="400000"/>
              </a:srgbClr>
            </a:duotone>
          </a:blip>
          <a:srcRect l="44792" t="46423" r="12083" b="5293"/>
          <a:stretch/>
        </p:blipFill>
        <p:spPr>
          <a:xfrm>
            <a:off x="2711487" y="2671026"/>
            <a:ext cx="2235970" cy="388864"/>
          </a:xfrm>
          <a:prstGeom prst="rect">
            <a:avLst/>
          </a:prstGeom>
        </p:spPr>
      </p:pic>
      <p:cxnSp>
        <p:nvCxnSpPr>
          <p:cNvPr id="8" name="Straight Connector 7"/>
          <p:cNvCxnSpPr/>
          <p:nvPr/>
        </p:nvCxnSpPr>
        <p:spPr>
          <a:xfrm flipH="1">
            <a:off x="1098212" y="3118987"/>
            <a:ext cx="5300421" cy="0"/>
          </a:xfrm>
          <a:prstGeom prst="line">
            <a:avLst/>
          </a:prstGeom>
          <a:ln w="38100">
            <a:solidFill>
              <a:srgbClr val="00CCC9"/>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0682" y="7455529"/>
            <a:ext cx="6027950" cy="830997"/>
          </a:xfrm>
          <a:prstGeom prst="rect">
            <a:avLst/>
          </a:prstGeom>
          <a:noFill/>
        </p:spPr>
        <p:txBody>
          <a:bodyPr wrap="square" rtlCol="0">
            <a:spAutoFit/>
          </a:bodyPr>
          <a:lstStyle/>
          <a:p>
            <a:r>
              <a:rPr lang="en-US" sz="1600" dirty="0">
                <a:solidFill>
                  <a:srgbClr val="941651"/>
                </a:solidFill>
              </a:rPr>
              <a:t>References :</a:t>
            </a:r>
          </a:p>
          <a:p>
            <a:r>
              <a:rPr lang="en-US" sz="1600" dirty="0">
                <a:solidFill>
                  <a:srgbClr val="941651"/>
                </a:solidFill>
              </a:rPr>
              <a:t>1-</a:t>
            </a:r>
            <a:r>
              <a:rPr lang="en-US" sz="1600" dirty="0"/>
              <a:t> </a:t>
            </a:r>
            <a:r>
              <a:rPr lang="en-US" sz="1600" dirty="0" smtClean="0"/>
              <a:t>43</a:t>
            </a:r>
            <a:r>
              <a:rPr lang="en-US" sz="1600" dirty="0"/>
              <a:t>6</a:t>
            </a:r>
            <a:r>
              <a:rPr lang="en-US" sz="1600" dirty="0" smtClean="0"/>
              <a:t> </a:t>
            </a:r>
            <a:r>
              <a:rPr lang="en-US" sz="1600" dirty="0"/>
              <a:t>doctor’s </a:t>
            </a:r>
            <a:r>
              <a:rPr lang="en-US" sz="1600" dirty="0" smtClean="0"/>
              <a:t>slides and notes</a:t>
            </a:r>
          </a:p>
          <a:p>
            <a:r>
              <a:rPr lang="en-US" sz="1600" dirty="0" smtClean="0">
                <a:solidFill>
                  <a:srgbClr val="941651"/>
                </a:solidFill>
              </a:rPr>
              <a:t>2-</a:t>
            </a:r>
            <a:r>
              <a:rPr lang="en-US" sz="1600" dirty="0" smtClean="0"/>
              <a:t> </a:t>
            </a:r>
            <a:r>
              <a:rPr lang="en-US" sz="1600" dirty="0"/>
              <a:t>Lippincott Illustrated Reviews: Pharmacology </a:t>
            </a:r>
            <a:r>
              <a:rPr lang="en-US" sz="1600" dirty="0" smtClean="0"/>
              <a:t>6</a:t>
            </a:r>
            <a:r>
              <a:rPr lang="en-US" sz="1600" baseline="30000" dirty="0" smtClean="0"/>
              <a:t>th</a:t>
            </a:r>
            <a:r>
              <a:rPr lang="en-US" sz="1600" dirty="0" smtClean="0"/>
              <a:t> </a:t>
            </a:r>
            <a:r>
              <a:rPr lang="en-US" sz="1600" dirty="0"/>
              <a:t>Edition </a:t>
            </a:r>
          </a:p>
        </p:txBody>
      </p:sp>
      <p:grpSp>
        <p:nvGrpSpPr>
          <p:cNvPr id="4" name="Group 3"/>
          <p:cNvGrpSpPr/>
          <p:nvPr/>
        </p:nvGrpSpPr>
        <p:grpSpPr>
          <a:xfrm>
            <a:off x="4947458" y="866565"/>
            <a:ext cx="1451175" cy="2143038"/>
            <a:chOff x="4947458" y="643045"/>
            <a:chExt cx="1451175" cy="2143038"/>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21399" t="7748" r="21891" b="8503"/>
            <a:stretch/>
          </p:blipFill>
          <p:spPr>
            <a:xfrm>
              <a:off x="4947458" y="643045"/>
              <a:ext cx="1451175" cy="2143038"/>
            </a:xfrm>
            <a:prstGeom prst="rect">
              <a:avLst/>
            </a:prstGeom>
          </p:spPr>
        </p:pic>
        <p:sp>
          <p:nvSpPr>
            <p:cNvPr id="3" name="Oval 2"/>
            <p:cNvSpPr/>
            <p:nvPr/>
          </p:nvSpPr>
          <p:spPr>
            <a:xfrm>
              <a:off x="5883329" y="1794673"/>
              <a:ext cx="452927" cy="6093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96720" y="1896024"/>
              <a:ext cx="495656" cy="4272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120156" y="1305834"/>
              <a:ext cx="323960" cy="2322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a:off x="5165700" y="98070"/>
            <a:ext cx="264920"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83329" y="89719"/>
            <a:ext cx="247045"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460209" y="9147483"/>
            <a:ext cx="1537203" cy="307777"/>
          </a:xfrm>
          <a:prstGeom prst="rect">
            <a:avLst/>
          </a:prstGeom>
          <a:noFill/>
        </p:spPr>
        <p:txBody>
          <a:bodyPr wrap="square" rtlCol="0">
            <a:spAutoFit/>
          </a:bodyPr>
          <a:lstStyle/>
          <a:p>
            <a:r>
              <a:rPr lang="en-US" sz="1400" b="1"/>
              <a:t>@pharma436</a:t>
            </a:r>
          </a:p>
        </p:txBody>
      </p:sp>
      <p:pic>
        <p:nvPicPr>
          <p:cNvPr id="22" name="Picture 21"/>
          <p:cNvPicPr>
            <a:picLocks noChangeAspect="1"/>
          </p:cNvPicPr>
          <p:nvPr/>
        </p:nvPicPr>
        <p:blipFill>
          <a:blip r:embed="rId4"/>
          <a:stretch>
            <a:fillRect/>
          </a:stretch>
        </p:blipFill>
        <p:spPr>
          <a:xfrm>
            <a:off x="370683" y="9102566"/>
            <a:ext cx="447779" cy="447779"/>
          </a:xfrm>
          <a:prstGeom prst="rect">
            <a:avLst/>
          </a:prstGeom>
        </p:spPr>
      </p:pic>
      <p:sp>
        <p:nvSpPr>
          <p:cNvPr id="23" name="TextBox 22"/>
          <p:cNvSpPr txBox="1"/>
          <p:nvPr/>
        </p:nvSpPr>
        <p:spPr>
          <a:xfrm>
            <a:off x="784091" y="9147483"/>
            <a:ext cx="2215537" cy="307777"/>
          </a:xfrm>
          <a:prstGeom prst="rect">
            <a:avLst/>
          </a:prstGeom>
          <a:noFill/>
        </p:spPr>
        <p:txBody>
          <a:bodyPr wrap="square" rtlCol="0">
            <a:spAutoFit/>
          </a:bodyPr>
          <a:lstStyle/>
          <a:p>
            <a:r>
              <a:rPr lang="en-US" sz="1400" b="1" dirty="0"/>
              <a:t>pharma436@outlook.com</a:t>
            </a:r>
          </a:p>
        </p:txBody>
      </p:sp>
      <p:pic>
        <p:nvPicPr>
          <p:cNvPr id="24" name="Picture 23">
            <a:hlinkClick r:id="rId5"/>
          </p:cNvPr>
          <p:cNvPicPr>
            <a:picLocks noChangeAspect="1"/>
          </p:cNvPicPr>
          <p:nvPr/>
        </p:nvPicPr>
        <p:blipFill rotWithShape="1">
          <a:blip r:embed="rId6"/>
          <a:srcRect l="39538" t="24554" r="39740" b="42737"/>
          <a:stretch/>
        </p:blipFill>
        <p:spPr>
          <a:xfrm>
            <a:off x="4723573" y="9040774"/>
            <a:ext cx="441083" cy="463227"/>
          </a:xfrm>
          <a:prstGeom prst="rect">
            <a:avLst/>
          </a:prstGeom>
        </p:spPr>
      </p:pic>
      <p:sp>
        <p:nvSpPr>
          <p:cNvPr id="25" name="TextBox 24"/>
          <p:cNvSpPr txBox="1"/>
          <p:nvPr/>
        </p:nvSpPr>
        <p:spPr>
          <a:xfrm>
            <a:off x="5212149" y="9118979"/>
            <a:ext cx="1537203" cy="307777"/>
          </a:xfrm>
          <a:prstGeom prst="rect">
            <a:avLst/>
          </a:prstGeom>
          <a:noFill/>
        </p:spPr>
        <p:txBody>
          <a:bodyPr wrap="square" rtlCol="0">
            <a:spAutoFit/>
          </a:bodyPr>
          <a:lstStyle/>
          <a:p>
            <a:r>
              <a:rPr lang="en-US" sz="1400" b="1" dirty="0">
                <a:hlinkClick r:id="rId7"/>
              </a:rPr>
              <a:t>Your feedback </a:t>
            </a:r>
            <a:endParaRPr lang="en-US" sz="1400" b="1" dirty="0"/>
          </a:p>
        </p:txBody>
      </p:sp>
      <p:pic>
        <p:nvPicPr>
          <p:cNvPr id="26" name="Picture 25">
            <a:hlinkClick r:id="rId8"/>
          </p:cNvPr>
          <p:cNvPicPr>
            <a:picLocks noChangeAspect="1"/>
          </p:cNvPicPr>
          <p:nvPr/>
        </p:nvPicPr>
        <p:blipFill rotWithShape="1">
          <a:blip r:embed="rId9"/>
          <a:srcRect t="11672" b="10049"/>
          <a:stretch/>
        </p:blipFill>
        <p:spPr>
          <a:xfrm>
            <a:off x="2967775" y="9076819"/>
            <a:ext cx="573552" cy="448968"/>
          </a:xfrm>
          <a:prstGeom prst="rect">
            <a:avLst/>
          </a:prstGeom>
        </p:spPr>
      </p:pic>
      <p:sp>
        <p:nvSpPr>
          <p:cNvPr id="19"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p:cNvSpPr txBox="1"/>
          <p:nvPr/>
        </p:nvSpPr>
        <p:spPr>
          <a:xfrm>
            <a:off x="1098211" y="3212591"/>
            <a:ext cx="5300421" cy="3139321"/>
          </a:xfrm>
          <a:prstGeom prst="rect">
            <a:avLst/>
          </a:prstGeom>
          <a:noFill/>
        </p:spPr>
        <p:txBody>
          <a:bodyPr wrap="square" rtlCol="0">
            <a:spAutoFit/>
          </a:bodyPr>
          <a:lstStyle/>
          <a:p>
            <a:pPr algn="ctr" rtl="1">
              <a:lnSpc>
                <a:spcPct val="150000"/>
              </a:lnSpc>
            </a:pPr>
            <a:r>
              <a:rPr lang="ar-SA" sz="2400" b="1" dirty="0">
                <a:solidFill>
                  <a:srgbClr val="941651"/>
                </a:solidFill>
                <a:latin typeface="Al Tarikh" charset="-78"/>
                <a:ea typeface="Al Tarikh" charset="-78"/>
                <a:cs typeface="Al Tarikh" charset="-78"/>
              </a:rPr>
              <a:t>قادة فريق علم الأدوية :</a:t>
            </a:r>
          </a:p>
          <a:p>
            <a:pPr algn="ctr" defTabSz="663123" rtl="1">
              <a:lnSpc>
                <a:spcPct val="150000"/>
              </a:lnSpc>
            </a:pPr>
            <a:r>
              <a:rPr lang="ar-SA" sz="2400" b="1" dirty="0">
                <a:latin typeface="Al Tarikh" charset="-78"/>
                <a:ea typeface="Al Tarikh" charset="-78"/>
                <a:cs typeface="Al Tarikh" charset="-78"/>
              </a:rPr>
              <a:t> </a:t>
            </a:r>
            <a:r>
              <a:rPr lang="ar-SA" sz="2800" b="1" dirty="0">
                <a:latin typeface="Al Tarikh" charset="-78"/>
                <a:ea typeface="Al Tarikh" charset="-78"/>
                <a:cs typeface="Al Tarikh" charset="-78"/>
              </a:rPr>
              <a:t>اللولو  الصليهم    </a:t>
            </a:r>
            <a:r>
              <a:rPr lang="en-US" sz="2800" b="1" dirty="0">
                <a:latin typeface="Al Tarikh" charset="-78"/>
                <a:ea typeface="Al Tarikh" charset="-78"/>
                <a:cs typeface="Al Tarikh" charset="-78"/>
              </a:rPr>
              <a:t>    </a:t>
            </a:r>
            <a:r>
              <a:rPr lang="ar-SA" sz="2800" b="1" dirty="0">
                <a:latin typeface="Al Tarikh" charset="-78"/>
                <a:ea typeface="Al Tarikh" charset="-78"/>
                <a:cs typeface="Al Tarikh" charset="-78"/>
              </a:rPr>
              <a:t>  </a:t>
            </a:r>
            <a:r>
              <a:rPr lang="en-US" sz="2800" b="1" dirty="0">
                <a:latin typeface="Al Tarikh" charset="-78"/>
                <a:ea typeface="Al Tarikh" charset="-78"/>
                <a:cs typeface="Al Tarikh" charset="-78"/>
              </a:rPr>
              <a:t> </a:t>
            </a:r>
            <a:r>
              <a:rPr lang="ar-SA" sz="2800" b="1" dirty="0">
                <a:latin typeface="Al Tarikh" charset="-78"/>
                <a:ea typeface="Al Tarikh" charset="-78"/>
                <a:cs typeface="Al Tarikh" charset="-78"/>
              </a:rPr>
              <a:t>  </a:t>
            </a:r>
            <a:r>
              <a:rPr lang="en-US" sz="2800" b="1" dirty="0">
                <a:latin typeface="Al Tarikh" charset="-78"/>
                <a:ea typeface="Al Tarikh" charset="-78"/>
                <a:cs typeface="Al Tarikh" charset="-78"/>
              </a:rPr>
              <a:t>          </a:t>
            </a:r>
            <a:r>
              <a:rPr lang="en-US" sz="2800" b="1" dirty="0">
                <a:solidFill>
                  <a:srgbClr val="941651"/>
                </a:solidFill>
                <a:latin typeface="Al Tarikh" charset="-78"/>
                <a:ea typeface="Al Tarikh" charset="-78"/>
                <a:cs typeface="Al Tarikh" charset="-78"/>
              </a:rPr>
              <a:t>&amp; </a:t>
            </a:r>
            <a:r>
              <a:rPr lang="en-US" sz="2800" b="1" dirty="0">
                <a:latin typeface="Al Tarikh" charset="-78"/>
                <a:ea typeface="Al Tarikh" charset="-78"/>
                <a:cs typeface="Al Tarikh" charset="-78"/>
              </a:rPr>
              <a:t> </a:t>
            </a:r>
            <a:r>
              <a:rPr lang="ar-SA" sz="2800" b="1" dirty="0">
                <a:latin typeface="Al Tarikh" charset="-78"/>
                <a:ea typeface="Al Tarikh" charset="-78"/>
                <a:cs typeface="Al Tarikh" charset="-78"/>
              </a:rPr>
              <a:t>   فارس النفيسة</a:t>
            </a:r>
          </a:p>
          <a:p>
            <a:pPr marL="0" algn="ctr" defTabSz="663123" rtl="1" eaLnBrk="1" latinLnBrk="0" hangingPunct="1">
              <a:lnSpc>
                <a:spcPct val="150000"/>
              </a:lnSpc>
            </a:pPr>
            <a:r>
              <a:rPr lang="ar-SA" sz="2400" b="1" dirty="0" smtClean="0">
                <a:solidFill>
                  <a:srgbClr val="941651"/>
                </a:solidFill>
                <a:latin typeface="Al Tarikh" charset="-78"/>
                <a:ea typeface="Al Tarikh" charset="-78"/>
                <a:cs typeface="Al Tarikh" charset="-78"/>
              </a:rPr>
              <a:t>الشكر </a:t>
            </a:r>
            <a:r>
              <a:rPr lang="ar-SA" sz="2400" b="1" dirty="0">
                <a:solidFill>
                  <a:srgbClr val="941651"/>
                </a:solidFill>
                <a:latin typeface="Al Tarikh" charset="-78"/>
                <a:ea typeface="Al Tarikh" charset="-78"/>
                <a:cs typeface="Al Tarikh" charset="-78"/>
              </a:rPr>
              <a:t>موصول لأعضاء الفريق المتميزين : </a:t>
            </a:r>
          </a:p>
          <a:p>
            <a:pPr marL="0" algn="ctr" defTabSz="663123" rtl="1" eaLnBrk="1" latinLnBrk="0" hangingPunct="1"/>
            <a:r>
              <a:rPr lang="ar-SA" sz="2800" b="1" dirty="0" smtClean="0">
                <a:latin typeface="Al Tarikh" charset="-78"/>
                <a:ea typeface="Al Tarikh" charset="-78"/>
                <a:cs typeface="Al Tarikh" charset="-78"/>
              </a:rPr>
              <a:t>روان سعد القحطاني</a:t>
            </a:r>
            <a:endParaRPr lang="en-US" sz="2800" b="1" dirty="0" smtClean="0">
              <a:latin typeface="Al Tarikh" charset="-78"/>
              <a:ea typeface="Al Tarikh" charset="-78"/>
              <a:cs typeface="Al Tarikh" charset="-78"/>
            </a:endParaRPr>
          </a:p>
          <a:p>
            <a:pPr marL="0" algn="ctr" defTabSz="663123" rtl="1" eaLnBrk="1" latinLnBrk="0" hangingPunct="1"/>
            <a:r>
              <a:rPr lang="ar-SA" sz="2800" b="1" dirty="0" smtClean="0">
                <a:latin typeface="Al Tarikh" charset="-78"/>
                <a:ea typeface="Al Tarikh" charset="-78"/>
                <a:cs typeface="Al Tarikh" charset="-78"/>
              </a:rPr>
              <a:t>شذا الغيهب</a:t>
            </a:r>
          </a:p>
          <a:p>
            <a:pPr marL="0" algn="ctr" defTabSz="663123" rtl="1" eaLnBrk="1" latinLnBrk="0" hangingPunct="1"/>
            <a:r>
              <a:rPr lang="ar-SA" sz="2800" b="1" dirty="0" smtClean="0">
                <a:latin typeface="Al Tarikh" charset="-78"/>
                <a:ea typeface="Al Tarikh" charset="-78"/>
                <a:cs typeface="Al Tarikh" charset="-78"/>
              </a:rPr>
              <a:t>لينا الوكيل</a:t>
            </a:r>
            <a:endParaRPr lang="en-US" sz="2800" b="1" dirty="0">
              <a:latin typeface="Al Tarikh" charset="-78"/>
              <a:ea typeface="Al Tarikh" charset="-78"/>
              <a:cs typeface="Al Tarikh" charset="-78"/>
            </a:endParaRPr>
          </a:p>
        </p:txBody>
      </p:sp>
    </p:spTree>
    <p:extLst>
      <p:ext uri="{BB962C8B-B14F-4D97-AF65-F5344CB8AC3E}">
        <p14:creationId xmlns:p14="http://schemas.microsoft.com/office/powerpoint/2010/main" val="2100020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1227910" y="757126"/>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3" name="TextBox 2"/>
          <p:cNvSpPr txBox="1"/>
          <p:nvPr/>
        </p:nvSpPr>
        <p:spPr>
          <a:xfrm>
            <a:off x="803776" y="197806"/>
            <a:ext cx="5250451" cy="461665"/>
          </a:xfrm>
          <a:prstGeom prst="rect">
            <a:avLst/>
          </a:prstGeom>
          <a:noFill/>
        </p:spPr>
        <p:txBody>
          <a:bodyPr wrap="square" rtlCol="0">
            <a:spAutoFit/>
          </a:bodyPr>
          <a:lstStyle/>
          <a:p>
            <a:pPr algn="ctr"/>
            <a:r>
              <a:rPr lang="en-US" sz="2400" dirty="0" smtClean="0">
                <a:latin typeface="American Typewriter" charset="0"/>
                <a:ea typeface="American Typewriter" charset="0"/>
                <a:cs typeface="American Typewriter" charset="0"/>
              </a:rPr>
              <a:t>Recall</a:t>
            </a:r>
            <a:endParaRPr lang="en-US" sz="2400" baseline="30000" dirty="0">
              <a:latin typeface="American Typewriter" charset="0"/>
              <a:ea typeface="American Typewriter" charset="0"/>
              <a:cs typeface="American Typewriter" charset="0"/>
            </a:endParaRPr>
          </a:p>
        </p:txBody>
      </p:sp>
      <p:sp>
        <p:nvSpPr>
          <p:cNvPr id="4"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Connector 5"/>
          <p:cNvCxnSpPr/>
          <p:nvPr/>
        </p:nvCxnSpPr>
        <p:spPr>
          <a:xfrm>
            <a:off x="143691" y="1803468"/>
            <a:ext cx="2340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1347" y="1403358"/>
            <a:ext cx="2659911" cy="400110"/>
          </a:xfrm>
          <a:prstGeom prst="rect">
            <a:avLst/>
          </a:prstGeom>
          <a:noFill/>
        </p:spPr>
        <p:txBody>
          <a:bodyPr wrap="square" rtlCol="0">
            <a:spAutoFit/>
          </a:bodyPr>
          <a:lstStyle/>
          <a:p>
            <a:r>
              <a:rPr lang="en-US" sz="2000" dirty="0" smtClean="0">
                <a:latin typeface="Andalus" panose="02020603050405020304" pitchFamily="18" charset="-78"/>
                <a:cs typeface="Andalus" panose="02020603050405020304" pitchFamily="18" charset="-78"/>
              </a:rPr>
              <a:t>Adrenergic receptors</a:t>
            </a:r>
            <a:endParaRPr lang="en-US" sz="2000" dirty="0">
              <a:latin typeface="Andalus" panose="02020603050405020304" pitchFamily="18" charset="-78"/>
              <a:cs typeface="Andalus" panose="02020603050405020304" pitchFamily="18" charset="-78"/>
            </a:endParaRPr>
          </a:p>
        </p:txBody>
      </p:sp>
      <p:graphicFrame>
        <p:nvGraphicFramePr>
          <p:cNvPr id="9" name="Table 8"/>
          <p:cNvGraphicFramePr>
            <a:graphicFrameLocks noGrp="1"/>
          </p:cNvGraphicFramePr>
          <p:nvPr>
            <p:extLst/>
          </p:nvPr>
        </p:nvGraphicFramePr>
        <p:xfrm>
          <a:off x="143691" y="2092066"/>
          <a:ext cx="6370377" cy="1483360"/>
        </p:xfrm>
        <a:graphic>
          <a:graphicData uri="http://schemas.openxmlformats.org/drawingml/2006/table">
            <a:tbl>
              <a:tblPr firstRow="1" bandRow="1">
                <a:tableStyleId>{5940675A-B579-460E-94D1-54222C63F5DA}</a:tableStyleId>
              </a:tblPr>
              <a:tblGrid>
                <a:gridCol w="1071792"/>
                <a:gridCol w="1828800"/>
                <a:gridCol w="3469785"/>
              </a:tblGrid>
              <a:tr h="370840">
                <a:tc>
                  <a:txBody>
                    <a:bodyPr/>
                    <a:lstStyle/>
                    <a:p>
                      <a:pPr algn="ctr"/>
                      <a:r>
                        <a:rPr lang="en-US" sz="1400" dirty="0" smtClean="0"/>
                        <a:t>Receptor</a:t>
                      </a:r>
                      <a:endParaRPr lang="en-US" sz="1400"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3">
                        <a:lumMod val="20000"/>
                        <a:lumOff val="80000"/>
                      </a:schemeClr>
                    </a:solidFill>
                  </a:tcPr>
                </a:tc>
                <a:tc>
                  <a:txBody>
                    <a:bodyPr/>
                    <a:lstStyle/>
                    <a:p>
                      <a:pPr algn="ctr"/>
                      <a:r>
                        <a:rPr lang="en-US" sz="1400" dirty="0" smtClean="0"/>
                        <a:t>Location</a:t>
                      </a:r>
                      <a:endParaRPr lang="en-US" sz="1400" dirty="0"/>
                    </a:p>
                  </a:txBody>
                  <a:tcPr anchor="ctr">
                    <a:lnT w="12700" cap="flat" cmpd="sng" algn="ctr">
                      <a:noFill/>
                      <a:prstDash val="solid"/>
                      <a:round/>
                      <a:headEnd type="none" w="med" len="med"/>
                      <a:tailEnd type="none" w="med" len="med"/>
                    </a:lnT>
                    <a:solidFill>
                      <a:schemeClr val="accent3">
                        <a:lumMod val="20000"/>
                        <a:lumOff val="80000"/>
                      </a:schemeClr>
                    </a:solidFill>
                  </a:tcPr>
                </a:tc>
                <a:tc>
                  <a:txBody>
                    <a:bodyPr/>
                    <a:lstStyle/>
                    <a:p>
                      <a:pPr algn="ctr"/>
                      <a:r>
                        <a:rPr lang="en-US" sz="1400" dirty="0" smtClean="0"/>
                        <a:t>Effect</a:t>
                      </a:r>
                      <a:endParaRPr lang="en-US" sz="1400"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3">
                        <a:lumMod val="20000"/>
                        <a:lumOff val="80000"/>
                      </a:schemeClr>
                    </a:solidFill>
                  </a:tcPr>
                </a:tc>
              </a:tr>
              <a:tr h="370840">
                <a:tc>
                  <a:txBody>
                    <a:bodyPr/>
                    <a:lstStyle/>
                    <a:p>
                      <a:pPr algn="ctr"/>
                      <a:r>
                        <a:rPr lang="en-US" sz="1400" dirty="0" smtClean="0"/>
                        <a:t>α</a:t>
                      </a:r>
                      <a:r>
                        <a:rPr lang="en-US" sz="1400" baseline="-25000" dirty="0" smtClean="0"/>
                        <a:t>1</a:t>
                      </a:r>
                      <a:endParaRPr lang="en-US" sz="1400" dirty="0"/>
                    </a:p>
                  </a:txBody>
                  <a:tcPr anchor="ctr">
                    <a:lnL w="12700" cap="flat" cmpd="sng" algn="ctr">
                      <a:noFill/>
                      <a:prstDash val="solid"/>
                      <a:round/>
                      <a:headEnd type="none" w="med" len="med"/>
                      <a:tailEnd type="none" w="med" len="med"/>
                    </a:lnL>
                    <a:solidFill>
                      <a:schemeClr val="accent4">
                        <a:lumMod val="20000"/>
                        <a:lumOff val="80000"/>
                      </a:schemeClr>
                    </a:solidFill>
                  </a:tcPr>
                </a:tc>
                <a:tc>
                  <a:txBody>
                    <a:bodyPr/>
                    <a:lstStyle/>
                    <a:p>
                      <a:r>
                        <a:rPr lang="en-US" sz="1400" dirty="0" smtClean="0">
                          <a:solidFill>
                            <a:schemeClr val="bg1">
                              <a:lumMod val="50000"/>
                            </a:schemeClr>
                          </a:solidFill>
                        </a:rPr>
                        <a:t>Post synaptic</a:t>
                      </a:r>
                      <a:endParaRPr lang="en-US" sz="1400" dirty="0">
                        <a:solidFill>
                          <a:schemeClr val="bg1">
                            <a:lumMod val="50000"/>
                          </a:schemeClr>
                        </a:solidFill>
                      </a:endParaRPr>
                    </a:p>
                  </a:txBody>
                  <a:tcPr anchor="ctr"/>
                </a:tc>
                <a:tc>
                  <a:txBody>
                    <a:bodyPr/>
                    <a:lstStyle/>
                    <a:p>
                      <a:r>
                        <a:rPr lang="en-US" sz="1400" dirty="0" smtClean="0">
                          <a:solidFill>
                            <a:schemeClr val="bg1">
                              <a:lumMod val="50000"/>
                            </a:schemeClr>
                          </a:solidFill>
                        </a:rPr>
                        <a:t>On blood vessels:</a:t>
                      </a:r>
                      <a:r>
                        <a:rPr lang="en-US" sz="1400" baseline="0" dirty="0" smtClean="0">
                          <a:solidFill>
                            <a:schemeClr val="bg1">
                              <a:lumMod val="50000"/>
                            </a:schemeClr>
                          </a:solidFill>
                        </a:rPr>
                        <a:t> vasoconstriction</a:t>
                      </a:r>
                      <a:endParaRPr lang="en-US" sz="1400" dirty="0">
                        <a:solidFill>
                          <a:schemeClr val="bg1">
                            <a:lumMod val="50000"/>
                          </a:schemeClr>
                        </a:solidFill>
                      </a:endParaRPr>
                    </a:p>
                  </a:txBody>
                  <a:tcPr anchor="ctr">
                    <a:lnR w="12700" cap="flat" cmpd="sng" algn="ctr">
                      <a:noFill/>
                      <a:prstDash val="solid"/>
                      <a:round/>
                      <a:headEnd type="none" w="med" len="med"/>
                      <a:tailEnd type="none" w="med" len="med"/>
                    </a:lnR>
                  </a:tcPr>
                </a:tc>
              </a:tr>
              <a:tr h="370840">
                <a:tc>
                  <a:txBody>
                    <a:bodyPr/>
                    <a:lstStyle/>
                    <a:p>
                      <a:pPr algn="ctr"/>
                      <a:r>
                        <a:rPr lang="en-US" sz="1400" dirty="0" smtClean="0"/>
                        <a:t>α</a:t>
                      </a:r>
                      <a:r>
                        <a:rPr lang="en-US" sz="1400" baseline="-25000" dirty="0" smtClean="0"/>
                        <a:t>2</a:t>
                      </a:r>
                      <a:endParaRPr lang="en-US" sz="1400" dirty="0"/>
                    </a:p>
                  </a:txBody>
                  <a:tcPr anchor="ctr">
                    <a:lnL w="12700" cap="flat" cmpd="sng" algn="ctr">
                      <a:noFill/>
                      <a:prstDash val="solid"/>
                      <a:round/>
                      <a:headEnd type="none" w="med" len="med"/>
                      <a:tailEnd type="none" w="med" len="med"/>
                    </a:lnL>
                    <a:solidFill>
                      <a:schemeClr val="accent2">
                        <a:lumMod val="20000"/>
                        <a:lumOff val="80000"/>
                      </a:schemeClr>
                    </a:solidFill>
                  </a:tcPr>
                </a:tc>
                <a:tc>
                  <a:txBody>
                    <a:bodyPr/>
                    <a:lstStyle/>
                    <a:p>
                      <a:r>
                        <a:rPr lang="en-US" sz="1400" dirty="0" smtClean="0">
                          <a:solidFill>
                            <a:schemeClr val="bg1">
                              <a:lumMod val="50000"/>
                            </a:schemeClr>
                          </a:solidFill>
                        </a:rPr>
                        <a:t>Presynaptic</a:t>
                      </a:r>
                      <a:endParaRPr lang="en-US" sz="1400" dirty="0">
                        <a:solidFill>
                          <a:schemeClr val="bg1">
                            <a:lumMod val="50000"/>
                          </a:schemeClr>
                        </a:solidFill>
                      </a:endParaRPr>
                    </a:p>
                  </a:txBody>
                  <a:tcPr anchor="ctr"/>
                </a:tc>
                <a:tc>
                  <a:txBody>
                    <a:bodyPr/>
                    <a:lstStyle/>
                    <a:p>
                      <a:r>
                        <a:rPr lang="en-US" sz="1400" dirty="0" smtClean="0">
                          <a:solidFill>
                            <a:schemeClr val="bg1">
                              <a:lumMod val="50000"/>
                            </a:schemeClr>
                          </a:solidFill>
                        </a:rPr>
                        <a:t>Inhibition of transmitters release</a:t>
                      </a:r>
                      <a:endParaRPr lang="en-US" sz="1400" dirty="0">
                        <a:solidFill>
                          <a:schemeClr val="bg1">
                            <a:lumMod val="50000"/>
                          </a:schemeClr>
                        </a:solidFill>
                      </a:endParaRPr>
                    </a:p>
                  </a:txBody>
                  <a:tcPr anchor="ctr">
                    <a:lnR w="12700" cap="flat" cmpd="sng" algn="ctr">
                      <a:noFill/>
                      <a:prstDash val="solid"/>
                      <a:round/>
                      <a:headEnd type="none" w="med" len="med"/>
                      <a:tailEnd type="none" w="med" len="med"/>
                    </a:lnR>
                  </a:tcPr>
                </a:tc>
              </a:tr>
              <a:tr h="370840">
                <a:tc>
                  <a:txBody>
                    <a:bodyPr/>
                    <a:lstStyle/>
                    <a:p>
                      <a:pPr algn="ctr"/>
                      <a:r>
                        <a:rPr lang="en-US" sz="1400" dirty="0" smtClean="0"/>
                        <a:t>β</a:t>
                      </a:r>
                      <a:r>
                        <a:rPr lang="en-US" sz="1400" baseline="-25000" dirty="0" smtClean="0"/>
                        <a:t>2</a:t>
                      </a:r>
                      <a:endParaRPr lang="en-US" sz="1400" dirty="0"/>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accent6">
                        <a:lumMod val="20000"/>
                        <a:lumOff val="80000"/>
                      </a:schemeClr>
                    </a:solidFill>
                  </a:tcPr>
                </a:tc>
                <a:tc>
                  <a:txBody>
                    <a:bodyPr/>
                    <a:lstStyle/>
                    <a:p>
                      <a:r>
                        <a:rPr lang="en-US" sz="1400" dirty="0" smtClean="0">
                          <a:solidFill>
                            <a:schemeClr val="bg1">
                              <a:lumMod val="50000"/>
                            </a:schemeClr>
                          </a:solidFill>
                        </a:rPr>
                        <a:t>Post</a:t>
                      </a:r>
                      <a:r>
                        <a:rPr lang="en-US" sz="1400" baseline="0" dirty="0" smtClean="0">
                          <a:solidFill>
                            <a:schemeClr val="bg1">
                              <a:lumMod val="50000"/>
                            </a:schemeClr>
                          </a:solidFill>
                        </a:rPr>
                        <a:t> synaptic</a:t>
                      </a:r>
                      <a:endParaRPr lang="en-US" sz="1400" dirty="0">
                        <a:solidFill>
                          <a:schemeClr val="bg1">
                            <a:lumMod val="50000"/>
                          </a:schemeClr>
                        </a:solidFill>
                      </a:endParaRPr>
                    </a:p>
                  </a:txBody>
                  <a:tcPr anchor="ctr">
                    <a:lnB w="12700" cap="flat" cmpd="sng" algn="ctr">
                      <a:noFill/>
                      <a:prstDash val="solid"/>
                      <a:round/>
                      <a:headEnd type="none" w="med" len="med"/>
                      <a:tailEnd type="none" w="med" len="med"/>
                    </a:lnB>
                  </a:tcPr>
                </a:tc>
                <a:tc>
                  <a:txBody>
                    <a:bodyPr/>
                    <a:lstStyle/>
                    <a:p>
                      <a:r>
                        <a:rPr lang="en-US" sz="1400" dirty="0" smtClean="0">
                          <a:solidFill>
                            <a:schemeClr val="bg1">
                              <a:lumMod val="50000"/>
                            </a:schemeClr>
                          </a:solidFill>
                        </a:rPr>
                        <a:t>On</a:t>
                      </a:r>
                      <a:r>
                        <a:rPr lang="en-US" sz="1400" baseline="0" dirty="0" smtClean="0">
                          <a:solidFill>
                            <a:schemeClr val="bg1">
                              <a:lumMod val="50000"/>
                            </a:schemeClr>
                          </a:solidFill>
                        </a:rPr>
                        <a:t> blood vessels: vasodilatation</a:t>
                      </a:r>
                      <a:endParaRPr lang="en-US" sz="1400" dirty="0">
                        <a:solidFill>
                          <a:schemeClr val="bg1">
                            <a:lumMod val="50000"/>
                          </a:schemeClr>
                        </a:solidFill>
                      </a:endParaRP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sp>
        <p:nvSpPr>
          <p:cNvPr id="10" name="TextBox 9"/>
          <p:cNvSpPr txBox="1"/>
          <p:nvPr/>
        </p:nvSpPr>
        <p:spPr>
          <a:xfrm>
            <a:off x="126035" y="3642677"/>
            <a:ext cx="6370378" cy="1815882"/>
          </a:xfrm>
          <a:prstGeom prst="rect">
            <a:avLst/>
          </a:prstGeom>
          <a:noFill/>
        </p:spPr>
        <p:txBody>
          <a:bodyPr wrap="square" rtlCol="0">
            <a:spAutoFit/>
          </a:bodyPr>
          <a:lstStyle/>
          <a:p>
            <a:pPr marL="0" algn="r" defTabSz="914400" rtl="1" eaLnBrk="1" latinLnBrk="0" hangingPunct="1"/>
            <a:r>
              <a:rPr lang="ar-SA" sz="1400" dirty="0" smtClean="0">
                <a:solidFill>
                  <a:schemeClr val="bg1">
                    <a:lumMod val="50000"/>
                  </a:schemeClr>
                </a:solidFill>
              </a:rPr>
              <a:t>هذي المحاضرة راح نتكلم كثير عن الأوعية الدموية وتأثير هذي المستقبلات عليها:</a:t>
            </a:r>
          </a:p>
          <a:p>
            <a:pPr marL="342900" indent="-342900" algn="r" defTabSz="914400" rtl="1" eaLnBrk="1" latinLnBrk="0" hangingPunct="1">
              <a:buFont typeface="+mj-lt"/>
              <a:buAutoNum type="arabicPeriod"/>
            </a:pPr>
            <a:r>
              <a:rPr lang="ar-SA" sz="1400" dirty="0" smtClean="0">
                <a:solidFill>
                  <a:schemeClr val="bg1">
                    <a:lumMod val="50000"/>
                  </a:schemeClr>
                </a:solidFill>
              </a:rPr>
              <a:t>بالنسبة لمستقبلات </a:t>
            </a:r>
            <a:r>
              <a:rPr lang="en-US" sz="1400" dirty="0" smtClean="0">
                <a:solidFill>
                  <a:schemeClr val="bg1">
                    <a:lumMod val="50000"/>
                  </a:schemeClr>
                </a:solidFill>
              </a:rPr>
              <a:t>α</a:t>
            </a:r>
            <a:r>
              <a:rPr lang="en-US" sz="1400" baseline="-25000" dirty="0" smtClean="0">
                <a:solidFill>
                  <a:schemeClr val="bg1">
                    <a:lumMod val="50000"/>
                  </a:schemeClr>
                </a:solidFill>
              </a:rPr>
              <a:t>1</a:t>
            </a:r>
            <a:r>
              <a:rPr lang="ar-SA" sz="1400" dirty="0" smtClean="0">
                <a:solidFill>
                  <a:schemeClr val="bg1">
                    <a:lumMod val="50000"/>
                  </a:schemeClr>
                </a:solidFill>
              </a:rPr>
              <a:t> هذي راح يسوون عندي انقباض للأوعية الدموية، فلما نستخدم أدوية تسكر هذي المستقبلات معناته راح يصير عندي أيش؟ </a:t>
            </a:r>
            <a:r>
              <a:rPr lang="ar-SA" sz="1400" dirty="0" err="1" smtClean="0">
                <a:solidFill>
                  <a:schemeClr val="bg1">
                    <a:lumMod val="50000"/>
                  </a:schemeClr>
                </a:solidFill>
              </a:rPr>
              <a:t>بالضضضبط</a:t>
            </a:r>
            <a:r>
              <a:rPr lang="ar-SA" sz="1400" dirty="0" smtClean="0">
                <a:solidFill>
                  <a:schemeClr val="bg1">
                    <a:lumMod val="50000"/>
                  </a:schemeClr>
                </a:solidFill>
              </a:rPr>
              <a:t> ارتخاء للأوعية الدموية</a:t>
            </a:r>
          </a:p>
          <a:p>
            <a:pPr marL="342900" indent="-342900" algn="r" rtl="1">
              <a:buFont typeface="+mj-lt"/>
              <a:buAutoNum type="arabicPeriod"/>
            </a:pPr>
            <a:r>
              <a:rPr lang="ar-SA" sz="1400" dirty="0" smtClean="0">
                <a:solidFill>
                  <a:schemeClr val="bg1">
                    <a:lumMod val="50000"/>
                  </a:schemeClr>
                </a:solidFill>
              </a:rPr>
              <a:t>مستقبلات </a:t>
            </a:r>
            <a:r>
              <a:rPr lang="en-US" sz="1400" dirty="0" smtClean="0">
                <a:solidFill>
                  <a:schemeClr val="bg1">
                    <a:lumMod val="50000"/>
                  </a:schemeClr>
                </a:solidFill>
              </a:rPr>
              <a:t>α</a:t>
            </a:r>
            <a:r>
              <a:rPr lang="en-US" sz="1400" baseline="-25000" dirty="0" smtClean="0">
                <a:solidFill>
                  <a:schemeClr val="bg1">
                    <a:lumMod val="50000"/>
                  </a:schemeClr>
                </a:solidFill>
              </a:rPr>
              <a:t>2</a:t>
            </a:r>
            <a:r>
              <a:rPr lang="ar-SA" sz="1400" baseline="-25000" dirty="0" smtClean="0">
                <a:solidFill>
                  <a:schemeClr val="bg1">
                    <a:lumMod val="50000"/>
                  </a:schemeClr>
                </a:solidFill>
              </a:rPr>
              <a:t> </a:t>
            </a:r>
            <a:r>
              <a:rPr lang="ar-SA" sz="1400" dirty="0" smtClean="0">
                <a:solidFill>
                  <a:schemeClr val="bg1">
                    <a:lumMod val="50000"/>
                  </a:schemeClr>
                </a:solidFill>
              </a:rPr>
              <a:t>موجودة على الخلايا العصبية، هي راح تمنع إفراز الناقلات العصبية (زي </a:t>
            </a:r>
            <a:r>
              <a:rPr lang="ar-SA" sz="1400" dirty="0" err="1">
                <a:solidFill>
                  <a:schemeClr val="bg1">
                    <a:lumMod val="50000"/>
                  </a:schemeClr>
                </a:solidFill>
              </a:rPr>
              <a:t>نورابينيفرين</a:t>
            </a:r>
            <a:r>
              <a:rPr lang="ar-SA" sz="1400" dirty="0">
                <a:solidFill>
                  <a:schemeClr val="bg1">
                    <a:lumMod val="50000"/>
                  </a:schemeClr>
                </a:solidFill>
              </a:rPr>
              <a:t> </a:t>
            </a:r>
            <a:r>
              <a:rPr lang="ar-SA" sz="1400" dirty="0" err="1" smtClean="0">
                <a:solidFill>
                  <a:schemeClr val="bg1">
                    <a:lumMod val="50000"/>
                  </a:schemeClr>
                </a:solidFill>
              </a:rPr>
              <a:t>والدوبامين</a:t>
            </a:r>
            <a:r>
              <a:rPr lang="ar-SA" sz="1400" dirty="0" smtClean="0">
                <a:solidFill>
                  <a:schemeClr val="bg1">
                    <a:lumMod val="50000"/>
                  </a:schemeClr>
                </a:solidFill>
              </a:rPr>
              <a:t>) فبالتالي </a:t>
            </a:r>
            <a:r>
              <a:rPr lang="ar-SA" sz="1400" dirty="0" err="1" smtClean="0">
                <a:solidFill>
                  <a:schemeClr val="bg1">
                    <a:lumMod val="50000"/>
                  </a:schemeClr>
                </a:solidFill>
              </a:rPr>
              <a:t>بتقلل</a:t>
            </a:r>
            <a:r>
              <a:rPr lang="ar-SA" sz="1400" dirty="0" smtClean="0">
                <a:solidFill>
                  <a:schemeClr val="bg1">
                    <a:lumMod val="50000"/>
                  </a:schemeClr>
                </a:solidFill>
              </a:rPr>
              <a:t> عندي </a:t>
            </a:r>
            <a:r>
              <a:rPr lang="en-US" sz="1400" dirty="0" smtClean="0">
                <a:solidFill>
                  <a:schemeClr val="bg1">
                    <a:lumMod val="50000"/>
                  </a:schemeClr>
                </a:solidFill>
              </a:rPr>
              <a:t>arousal</a:t>
            </a:r>
            <a:r>
              <a:rPr lang="ar-SA" sz="1400" dirty="0" smtClean="0">
                <a:solidFill>
                  <a:schemeClr val="bg1">
                    <a:lumMod val="50000"/>
                  </a:schemeClr>
                </a:solidFill>
              </a:rPr>
              <a:t>، طيب لو جبنا أدوية تسكرها أيش راح يصير عندي؟ زيادة إفراز الناقلات العصبية بالتالي </a:t>
            </a:r>
            <a:r>
              <a:rPr lang="en-US" sz="1400" dirty="0" smtClean="0">
                <a:solidFill>
                  <a:schemeClr val="bg1">
                    <a:lumMod val="50000"/>
                  </a:schemeClr>
                </a:solidFill>
              </a:rPr>
              <a:t>arousal</a:t>
            </a:r>
            <a:r>
              <a:rPr lang="ar-SA" sz="1400" dirty="0" smtClean="0">
                <a:solidFill>
                  <a:schemeClr val="bg1">
                    <a:lumMod val="50000"/>
                  </a:schemeClr>
                </a:solidFill>
              </a:rPr>
              <a:t> </a:t>
            </a:r>
          </a:p>
          <a:p>
            <a:pPr marL="342900" indent="-342900" algn="r" rtl="1">
              <a:buFont typeface="+mj-lt"/>
              <a:buAutoNum type="arabicPeriod"/>
            </a:pPr>
            <a:r>
              <a:rPr lang="ar-SA" sz="1400" dirty="0" smtClean="0">
                <a:solidFill>
                  <a:schemeClr val="bg1">
                    <a:lumMod val="50000"/>
                  </a:schemeClr>
                </a:solidFill>
              </a:rPr>
              <a:t>مستقبلات </a:t>
            </a:r>
            <a:r>
              <a:rPr lang="en-US" sz="1400" dirty="0" smtClean="0">
                <a:solidFill>
                  <a:schemeClr val="bg1">
                    <a:lumMod val="50000"/>
                  </a:schemeClr>
                </a:solidFill>
              </a:rPr>
              <a:t>β</a:t>
            </a:r>
            <a:r>
              <a:rPr lang="en-US" sz="1400" baseline="-25000" dirty="0" smtClean="0">
                <a:solidFill>
                  <a:schemeClr val="bg1">
                    <a:lumMod val="50000"/>
                  </a:schemeClr>
                </a:solidFill>
              </a:rPr>
              <a:t>2</a:t>
            </a:r>
            <a:r>
              <a:rPr lang="ar-SA" sz="1400" dirty="0" smtClean="0">
                <a:solidFill>
                  <a:schemeClr val="bg1">
                    <a:lumMod val="50000"/>
                  </a:schemeClr>
                </a:solidFill>
              </a:rPr>
              <a:t> وهم موجودين على أعضاء كثير منها الأوعية الدموية، وظيفتهم يسوون ارتخاء للأوعية الدموية، إذا سكرنا هذي المستقبلات أيش راح يصير؟ انقباض للأوعية الدموية</a:t>
            </a:r>
            <a:endParaRPr lang="en-US" sz="1400" dirty="0">
              <a:solidFill>
                <a:schemeClr val="bg1">
                  <a:lumMod val="50000"/>
                </a:schemeClr>
              </a:solidFill>
            </a:endParaRPr>
          </a:p>
        </p:txBody>
      </p:sp>
      <p:cxnSp>
        <p:nvCxnSpPr>
          <p:cNvPr id="11" name="Straight Connector 10"/>
          <p:cNvCxnSpPr/>
          <p:nvPr/>
        </p:nvCxnSpPr>
        <p:spPr>
          <a:xfrm>
            <a:off x="148337" y="5881097"/>
            <a:ext cx="1620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3691" y="6077588"/>
            <a:ext cx="6038731" cy="1169551"/>
          </a:xfrm>
          <a:prstGeom prst="rect">
            <a:avLst/>
          </a:prstGeom>
          <a:noFill/>
        </p:spPr>
        <p:txBody>
          <a:bodyPr wrap="square" rtlCol="0">
            <a:spAutoFit/>
          </a:bodyPr>
          <a:lstStyle/>
          <a:p>
            <a:r>
              <a:rPr lang="en-US" sz="1400" dirty="0" smtClean="0">
                <a:solidFill>
                  <a:schemeClr val="bg1">
                    <a:lumMod val="50000"/>
                  </a:schemeClr>
                </a:solidFill>
              </a:rPr>
              <a:t>Mechanism of action:</a:t>
            </a:r>
          </a:p>
          <a:p>
            <a:pPr marL="342900" indent="-342900">
              <a:buFont typeface="+mj-lt"/>
              <a:buAutoNum type="arabicPeriod"/>
            </a:pPr>
            <a:r>
              <a:rPr lang="en-US" sz="1400" dirty="0" smtClean="0">
                <a:solidFill>
                  <a:schemeClr val="bg1">
                    <a:lumMod val="50000"/>
                  </a:schemeClr>
                </a:solidFill>
              </a:rPr>
              <a:t>Decrease dopamine release by forming methyl </a:t>
            </a:r>
            <a:r>
              <a:rPr lang="en-US" sz="1400" dirty="0" err="1" smtClean="0">
                <a:solidFill>
                  <a:schemeClr val="bg1">
                    <a:lumMod val="50000"/>
                  </a:schemeClr>
                </a:solidFill>
              </a:rPr>
              <a:t>dopa</a:t>
            </a:r>
            <a:endParaRPr lang="en-US" sz="1400" dirty="0">
              <a:solidFill>
                <a:schemeClr val="bg1">
                  <a:lumMod val="50000"/>
                </a:schemeClr>
              </a:solidFill>
            </a:endParaRPr>
          </a:p>
          <a:p>
            <a:pPr marL="342900" indent="-342900">
              <a:buFont typeface="+mj-lt"/>
              <a:buAutoNum type="arabicPeriod"/>
            </a:pPr>
            <a:r>
              <a:rPr lang="en-US" sz="1400" dirty="0" smtClean="0">
                <a:solidFill>
                  <a:schemeClr val="bg1">
                    <a:lumMod val="50000"/>
                  </a:schemeClr>
                </a:solidFill>
              </a:rPr>
              <a:t>Acts </a:t>
            </a:r>
            <a:r>
              <a:rPr lang="en-US" sz="1400" dirty="0">
                <a:solidFill>
                  <a:schemeClr val="bg1">
                    <a:lumMod val="50000"/>
                  </a:schemeClr>
                </a:solidFill>
              </a:rPr>
              <a:t>centrally as α2 receptor agonist to inhibit NE </a:t>
            </a:r>
            <a:r>
              <a:rPr lang="en-US" sz="1400" dirty="0" smtClean="0">
                <a:solidFill>
                  <a:schemeClr val="bg1">
                    <a:lumMod val="50000"/>
                  </a:schemeClr>
                </a:solidFill>
              </a:rPr>
              <a:t>release</a:t>
            </a:r>
          </a:p>
          <a:p>
            <a:pPr algn="r" rtl="1"/>
            <a:r>
              <a:rPr lang="ar-SA" sz="1400" dirty="0" smtClean="0">
                <a:solidFill>
                  <a:schemeClr val="bg1">
                    <a:lumMod val="50000"/>
                  </a:schemeClr>
                </a:solidFill>
              </a:rPr>
              <a:t>في خلال تصنيع </a:t>
            </a:r>
            <a:r>
              <a:rPr lang="ar-SA" sz="1400" dirty="0" err="1" smtClean="0">
                <a:solidFill>
                  <a:schemeClr val="bg1">
                    <a:lumMod val="50000"/>
                  </a:schemeClr>
                </a:solidFill>
              </a:rPr>
              <a:t>الدوبامين</a:t>
            </a:r>
            <a:r>
              <a:rPr lang="ar-SA" sz="1400" dirty="0" smtClean="0">
                <a:solidFill>
                  <a:schemeClr val="bg1">
                    <a:lumMod val="50000"/>
                  </a:schemeClr>
                </a:solidFill>
              </a:rPr>
              <a:t> المفترض بعدين يتحول إلى </a:t>
            </a:r>
            <a:r>
              <a:rPr lang="ar-SA" sz="1400" dirty="0" err="1" smtClean="0">
                <a:solidFill>
                  <a:schemeClr val="bg1">
                    <a:lumMod val="50000"/>
                  </a:schemeClr>
                </a:solidFill>
              </a:rPr>
              <a:t>نورابينيفرين</a:t>
            </a:r>
            <a:r>
              <a:rPr lang="ar-SA" sz="1400" dirty="0" smtClean="0">
                <a:solidFill>
                  <a:schemeClr val="bg1">
                    <a:lumMod val="50000"/>
                  </a:schemeClr>
                </a:solidFill>
              </a:rPr>
              <a:t>، هذا الدوا يحول لي </a:t>
            </a:r>
            <a:r>
              <a:rPr lang="ar-SA" sz="1400" dirty="0" err="1" smtClean="0">
                <a:solidFill>
                  <a:schemeClr val="bg1">
                    <a:lumMod val="50000"/>
                  </a:schemeClr>
                </a:solidFill>
              </a:rPr>
              <a:t>الدوبامين</a:t>
            </a:r>
            <a:r>
              <a:rPr lang="ar-SA" sz="1400" dirty="0" smtClean="0">
                <a:solidFill>
                  <a:schemeClr val="bg1">
                    <a:lumMod val="50000"/>
                  </a:schemeClr>
                </a:solidFill>
              </a:rPr>
              <a:t> إلى </a:t>
            </a:r>
            <a:r>
              <a:rPr lang="ar-SA" sz="1400" dirty="0" err="1" smtClean="0">
                <a:solidFill>
                  <a:schemeClr val="bg1">
                    <a:lumMod val="50000"/>
                  </a:schemeClr>
                </a:solidFill>
              </a:rPr>
              <a:t>ميثايل</a:t>
            </a:r>
            <a:r>
              <a:rPr lang="ar-SA" sz="1400" dirty="0" smtClean="0">
                <a:solidFill>
                  <a:schemeClr val="bg1">
                    <a:lumMod val="50000"/>
                  </a:schemeClr>
                </a:solidFill>
              </a:rPr>
              <a:t> </a:t>
            </a:r>
            <a:r>
              <a:rPr lang="ar-SA" sz="1400" dirty="0" err="1" smtClean="0">
                <a:solidFill>
                  <a:schemeClr val="bg1">
                    <a:lumMod val="50000"/>
                  </a:schemeClr>
                </a:solidFill>
              </a:rPr>
              <a:t>دوبا</a:t>
            </a:r>
            <a:r>
              <a:rPr lang="ar-SA" sz="1400" dirty="0" smtClean="0">
                <a:solidFill>
                  <a:schemeClr val="bg1">
                    <a:lumMod val="50000"/>
                  </a:schemeClr>
                </a:solidFill>
              </a:rPr>
              <a:t> بالتالي يقل عندي </a:t>
            </a:r>
            <a:r>
              <a:rPr lang="ar-SA" sz="1400" dirty="0" err="1" smtClean="0">
                <a:solidFill>
                  <a:schemeClr val="bg1">
                    <a:lumMod val="50000"/>
                  </a:schemeClr>
                </a:solidFill>
              </a:rPr>
              <a:t>الدوبامين</a:t>
            </a:r>
            <a:r>
              <a:rPr lang="ar-SA" sz="1400" dirty="0" smtClean="0">
                <a:solidFill>
                  <a:schemeClr val="bg1">
                    <a:lumMod val="50000"/>
                  </a:schemeClr>
                </a:solidFill>
              </a:rPr>
              <a:t> و</a:t>
            </a:r>
            <a:r>
              <a:rPr lang="ar-SA" sz="1400" dirty="0">
                <a:solidFill>
                  <a:schemeClr val="bg1">
                    <a:lumMod val="50000"/>
                  </a:schemeClr>
                </a:solidFill>
              </a:rPr>
              <a:t> </a:t>
            </a:r>
            <a:r>
              <a:rPr lang="ar-SA" sz="1400" dirty="0" err="1" smtClean="0">
                <a:solidFill>
                  <a:schemeClr val="bg1">
                    <a:lumMod val="50000"/>
                  </a:schemeClr>
                </a:solidFill>
              </a:rPr>
              <a:t>نورابينيفرين</a:t>
            </a:r>
            <a:endParaRPr lang="ar-SA" sz="1400" dirty="0" smtClean="0">
              <a:solidFill>
                <a:schemeClr val="bg1">
                  <a:lumMod val="50000"/>
                </a:schemeClr>
              </a:solidFill>
            </a:endParaRPr>
          </a:p>
        </p:txBody>
      </p:sp>
      <p:sp>
        <p:nvSpPr>
          <p:cNvPr id="15" name="TextBox 14"/>
          <p:cNvSpPr txBox="1"/>
          <p:nvPr/>
        </p:nvSpPr>
        <p:spPr>
          <a:xfrm>
            <a:off x="126035" y="5475182"/>
            <a:ext cx="2659911" cy="400110"/>
          </a:xfrm>
          <a:prstGeom prst="rect">
            <a:avLst/>
          </a:prstGeom>
          <a:noFill/>
        </p:spPr>
        <p:txBody>
          <a:bodyPr wrap="square" rtlCol="0">
            <a:spAutoFit/>
          </a:bodyPr>
          <a:lstStyle/>
          <a:p>
            <a:r>
              <a:rPr lang="en-US" sz="2000" dirty="0" smtClean="0">
                <a:solidFill>
                  <a:srgbClr val="0432FF"/>
                </a:solidFill>
                <a:latin typeface="Andalus" panose="02020603050405020304" pitchFamily="18" charset="-78"/>
                <a:cs typeface="Andalus" panose="02020603050405020304" pitchFamily="18" charset="-78"/>
              </a:rPr>
              <a:t>Methyl-</a:t>
            </a:r>
            <a:r>
              <a:rPr lang="en-US" sz="2000" dirty="0" err="1" smtClean="0">
                <a:solidFill>
                  <a:srgbClr val="0432FF"/>
                </a:solidFill>
                <a:latin typeface="Andalus" panose="02020603050405020304" pitchFamily="18" charset="-78"/>
                <a:cs typeface="Andalus" panose="02020603050405020304" pitchFamily="18" charset="-78"/>
              </a:rPr>
              <a:t>dopa</a:t>
            </a:r>
            <a:endParaRPr lang="en-US" sz="2000" dirty="0">
              <a:solidFill>
                <a:srgbClr val="0432FF"/>
              </a:solidFill>
              <a:latin typeface="Andalus" panose="02020603050405020304" pitchFamily="18" charset="-78"/>
              <a:cs typeface="Andalus" panose="02020603050405020304" pitchFamily="18" charset="-78"/>
            </a:endParaRPr>
          </a:p>
        </p:txBody>
      </p:sp>
      <p:grpSp>
        <p:nvGrpSpPr>
          <p:cNvPr id="18" name="Group 17"/>
          <p:cNvGrpSpPr/>
          <p:nvPr/>
        </p:nvGrpSpPr>
        <p:grpSpPr>
          <a:xfrm>
            <a:off x="419101" y="7456648"/>
            <a:ext cx="5763322" cy="2090357"/>
            <a:chOff x="1768337" y="7443629"/>
            <a:chExt cx="2351379" cy="2090357"/>
          </a:xfrm>
        </p:grpSpPr>
        <p:pic>
          <p:nvPicPr>
            <p:cNvPr id="16" name="Content Placeholder 3" descr="C:\Documents and Settings\ksu\My Documents\3.bmp"/>
            <p:cNvPicPr>
              <a:picLocks noChangeAspect="1" noChangeArrowheads="1"/>
            </p:cNvPicPr>
            <p:nvPr/>
          </p:nvPicPr>
          <p:blipFill>
            <a:blip r:embed="rId2">
              <a:lum bright="-12000" contrast="20000"/>
              <a:extLst>
                <a:ext uri="{28A0092B-C50C-407E-A947-70E740481C1C}">
                  <a14:useLocalDpi xmlns:a14="http://schemas.microsoft.com/office/drawing/2010/main" val="0"/>
                </a:ext>
              </a:extLst>
            </a:blip>
            <a:srcRect/>
            <a:stretch>
              <a:fillRect/>
            </a:stretch>
          </p:blipFill>
          <p:spPr bwMode="auto">
            <a:xfrm>
              <a:off x="1768337" y="7443629"/>
              <a:ext cx="2351379" cy="209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16"/>
            <p:cNvSpPr/>
            <p:nvPr/>
          </p:nvSpPr>
          <p:spPr>
            <a:xfrm>
              <a:off x="2620850" y="7823914"/>
              <a:ext cx="515155" cy="72765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9435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227910" y="757126"/>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5" name="TextBox 4"/>
          <p:cNvSpPr txBox="1"/>
          <p:nvPr/>
        </p:nvSpPr>
        <p:spPr>
          <a:xfrm>
            <a:off x="803776" y="197806"/>
            <a:ext cx="5250451" cy="461665"/>
          </a:xfrm>
          <a:prstGeom prst="rect">
            <a:avLst/>
          </a:prstGeom>
          <a:noFill/>
        </p:spPr>
        <p:txBody>
          <a:bodyPr wrap="square" rtlCol="0">
            <a:spAutoFit/>
          </a:bodyPr>
          <a:lstStyle/>
          <a:p>
            <a:pPr algn="ctr"/>
            <a:r>
              <a:rPr lang="en-US" sz="2400" dirty="0" smtClean="0">
                <a:latin typeface="American Typewriter" charset="0"/>
                <a:ea typeface="American Typewriter" charset="0"/>
                <a:cs typeface="American Typewriter" charset="0"/>
              </a:rPr>
              <a:t>Pathophysiology of Erection*</a:t>
            </a:r>
            <a:endParaRPr lang="en-US" sz="2400" baseline="30000" dirty="0">
              <a:latin typeface="American Typewriter" charset="0"/>
              <a:ea typeface="American Typewriter" charset="0"/>
              <a:cs typeface="American Typewriter" charset="0"/>
            </a:endParaRPr>
          </a:p>
        </p:txBody>
      </p:sp>
      <p:cxnSp>
        <p:nvCxnSpPr>
          <p:cNvPr id="6" name="Straight Connector 5"/>
          <p:cNvCxnSpPr/>
          <p:nvPr/>
        </p:nvCxnSpPr>
        <p:spPr>
          <a:xfrm>
            <a:off x="143691" y="1355407"/>
            <a:ext cx="936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1348" y="955297"/>
            <a:ext cx="1084218" cy="400110"/>
          </a:xfrm>
          <a:prstGeom prst="rect">
            <a:avLst/>
          </a:prstGeom>
          <a:noFill/>
        </p:spPr>
        <p:txBody>
          <a:bodyPr wrap="square" rtlCol="0">
            <a:spAutoFit/>
          </a:bodyPr>
          <a:lstStyle/>
          <a:p>
            <a:r>
              <a:rPr lang="en-US" sz="2000" dirty="0" smtClean="0">
                <a:latin typeface="Andalus" panose="02020603050405020304" pitchFamily="18" charset="-78"/>
                <a:cs typeface="Andalus" panose="02020603050405020304" pitchFamily="18" charset="-78"/>
              </a:rPr>
              <a:t>Stages</a:t>
            </a:r>
            <a:endParaRPr lang="en-US" sz="2000" dirty="0">
              <a:latin typeface="Andalus" panose="02020603050405020304" pitchFamily="18" charset="-78"/>
              <a:cs typeface="Andalus" panose="02020603050405020304" pitchFamily="18" charset="-78"/>
            </a:endParaRPr>
          </a:p>
        </p:txBody>
      </p:sp>
      <p:graphicFrame>
        <p:nvGraphicFramePr>
          <p:cNvPr id="11" name="Diagram 10"/>
          <p:cNvGraphicFramePr/>
          <p:nvPr>
            <p:extLst>
              <p:ext uri="{D42A27DB-BD31-4B8C-83A1-F6EECF244321}">
                <p14:modId xmlns:p14="http://schemas.microsoft.com/office/powerpoint/2010/main" val="1456427109"/>
              </p:ext>
            </p:extLst>
          </p:nvPr>
        </p:nvGraphicFramePr>
        <p:xfrm>
          <a:off x="129222" y="2040662"/>
          <a:ext cx="6567729" cy="3725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138366" y="1400672"/>
            <a:ext cx="6550712" cy="541243"/>
          </a:xfrm>
          <a:prstGeom prst="rect">
            <a:avLst/>
          </a:prstGeom>
          <a:noFill/>
        </p:spPr>
        <p:txBody>
          <a:bodyPr wrap="square" rtlCol="0">
            <a:spAutoFit/>
          </a:bodyPr>
          <a:lstStyle/>
          <a:p>
            <a:r>
              <a:rPr lang="en-CA" sz="1400" dirty="0" smtClean="0">
                <a:solidFill>
                  <a:schemeClr val="accent1"/>
                </a:solidFill>
              </a:rPr>
              <a:t>When does erection occur? </a:t>
            </a:r>
            <a:r>
              <a:rPr lang="en-CA" sz="1400" dirty="0" smtClean="0"/>
              <a:t>it occurs when the </a:t>
            </a:r>
            <a:r>
              <a:rPr lang="en-CA" sz="1400" b="1" dirty="0" smtClean="0"/>
              <a:t>amount of blood rushing to the penis is greater than the amount of blood flowing from it</a:t>
            </a:r>
          </a:p>
        </p:txBody>
      </p:sp>
      <p:sp>
        <p:nvSpPr>
          <p:cNvPr id="13" name="TextBox 12"/>
          <p:cNvSpPr txBox="1"/>
          <p:nvPr/>
        </p:nvSpPr>
        <p:spPr>
          <a:xfrm>
            <a:off x="129857" y="5850561"/>
            <a:ext cx="6567729" cy="1169551"/>
          </a:xfrm>
          <a:prstGeom prst="rect">
            <a:avLst/>
          </a:prstGeom>
          <a:noFill/>
          <a:ln>
            <a:noFill/>
          </a:ln>
        </p:spPr>
        <p:txBody>
          <a:bodyPr wrap="square" rtlCol="0">
            <a:spAutoFit/>
          </a:bodyPr>
          <a:lstStyle/>
          <a:p>
            <a:r>
              <a:rPr lang="en-CA" sz="1400" dirty="0" smtClean="0">
                <a:solidFill>
                  <a:schemeClr val="accent1"/>
                </a:solidFill>
              </a:rPr>
              <a:t>A normal erection relies on the coordination:</a:t>
            </a:r>
          </a:p>
          <a:p>
            <a:pPr marL="285750" indent="-285750">
              <a:buClr>
                <a:schemeClr val="accent1">
                  <a:lumMod val="60000"/>
                  <a:lumOff val="40000"/>
                </a:schemeClr>
              </a:buClr>
              <a:buFont typeface="Arial" charset="0"/>
              <a:buChar char="•"/>
            </a:pPr>
            <a:r>
              <a:rPr lang="en-CA" sz="1400" dirty="0" smtClean="0"/>
              <a:t>Vascular </a:t>
            </a:r>
            <a:r>
              <a:rPr lang="en-CA" sz="1400" dirty="0" smtClean="0">
                <a:solidFill>
                  <a:srgbClr val="008F00"/>
                </a:solidFill>
              </a:rPr>
              <a:t>(blood vessels)</a:t>
            </a:r>
          </a:p>
          <a:p>
            <a:pPr marL="285750" indent="-285750">
              <a:buClr>
                <a:schemeClr val="accent1">
                  <a:lumMod val="60000"/>
                  <a:lumOff val="40000"/>
                </a:schemeClr>
              </a:buClr>
              <a:buFont typeface="Arial" charset="0"/>
              <a:buChar char="•"/>
            </a:pPr>
            <a:r>
              <a:rPr lang="en-CA" sz="1400" dirty="0" smtClean="0"/>
              <a:t>Neurological</a:t>
            </a:r>
            <a:endParaRPr lang="en-CA" sz="1400" dirty="0"/>
          </a:p>
          <a:p>
            <a:pPr marL="285750" indent="-285750">
              <a:buClr>
                <a:schemeClr val="accent1">
                  <a:lumMod val="60000"/>
                  <a:lumOff val="40000"/>
                </a:schemeClr>
              </a:buClr>
              <a:buFont typeface="Arial" charset="0"/>
              <a:buChar char="•"/>
            </a:pPr>
            <a:r>
              <a:rPr lang="en-CA" sz="1400" dirty="0" smtClean="0"/>
              <a:t>Hormonal</a:t>
            </a:r>
          </a:p>
          <a:p>
            <a:pPr marL="285750" indent="-285750">
              <a:buClr>
                <a:schemeClr val="accent1">
                  <a:lumMod val="60000"/>
                  <a:lumOff val="40000"/>
                </a:schemeClr>
              </a:buClr>
              <a:buFont typeface="Arial" charset="0"/>
              <a:buChar char="•"/>
            </a:pPr>
            <a:r>
              <a:rPr lang="en-CA" sz="1400" dirty="0" smtClean="0"/>
              <a:t>Psychological </a:t>
            </a:r>
            <a:r>
              <a:rPr lang="en-CA" sz="1400" dirty="0" smtClean="0">
                <a:solidFill>
                  <a:srgbClr val="008F00"/>
                </a:solidFill>
              </a:rPr>
              <a:t>(self psychosis) </a:t>
            </a:r>
          </a:p>
        </p:txBody>
      </p:sp>
      <p:cxnSp>
        <p:nvCxnSpPr>
          <p:cNvPr id="17" name="Straight Connector 16"/>
          <p:cNvCxnSpPr/>
          <p:nvPr/>
        </p:nvCxnSpPr>
        <p:spPr>
          <a:xfrm>
            <a:off x="140007" y="7445602"/>
            <a:ext cx="1440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40006" y="7045492"/>
            <a:ext cx="1655737" cy="400110"/>
          </a:xfrm>
          <a:prstGeom prst="rect">
            <a:avLst/>
          </a:prstGeom>
          <a:noFill/>
          <a:ln>
            <a:noFill/>
          </a:ln>
        </p:spPr>
        <p:txBody>
          <a:bodyPr wrap="square" rtlCol="0">
            <a:spAutoFit/>
          </a:bodyPr>
          <a:lstStyle/>
          <a:p>
            <a:r>
              <a:rPr lang="en-US" sz="2000" dirty="0" smtClean="0">
                <a:latin typeface="Andalus" panose="02020603050405020304" pitchFamily="18" charset="-78"/>
                <a:cs typeface="Andalus" panose="02020603050405020304" pitchFamily="18" charset="-78"/>
              </a:rPr>
              <a:t>Stimulation</a:t>
            </a:r>
            <a:endParaRPr lang="en-US" sz="2000" dirty="0">
              <a:latin typeface="Andalus" panose="02020603050405020304" pitchFamily="18" charset="-78"/>
              <a:cs typeface="Andalus" panose="02020603050405020304" pitchFamily="18" charset="-78"/>
            </a:endParaRPr>
          </a:p>
        </p:txBody>
      </p:sp>
      <p:sp>
        <p:nvSpPr>
          <p:cNvPr id="19" name="TextBox 18"/>
          <p:cNvSpPr txBox="1"/>
          <p:nvPr/>
        </p:nvSpPr>
        <p:spPr>
          <a:xfrm>
            <a:off x="138366" y="7529977"/>
            <a:ext cx="6552352" cy="954107"/>
          </a:xfrm>
          <a:prstGeom prst="rect">
            <a:avLst/>
          </a:prstGeom>
          <a:noFill/>
        </p:spPr>
        <p:txBody>
          <a:bodyPr wrap="square" rtlCol="0">
            <a:spAutoFit/>
          </a:bodyPr>
          <a:lstStyle/>
          <a:p>
            <a:r>
              <a:rPr lang="en-CA" sz="1400" dirty="0" smtClean="0"/>
              <a:t>An erection can occur following direct*:</a:t>
            </a:r>
          </a:p>
          <a:p>
            <a:pPr marL="285750" indent="-285750">
              <a:buClr>
                <a:schemeClr val="accent1">
                  <a:lumMod val="60000"/>
                  <a:lumOff val="40000"/>
                </a:schemeClr>
              </a:buClr>
              <a:buFont typeface="Wingdings" charset="2"/>
              <a:buChar char="§"/>
            </a:pPr>
            <a:r>
              <a:rPr lang="en-CA" sz="1400" dirty="0" smtClean="0"/>
              <a:t>Genital stimulation</a:t>
            </a:r>
          </a:p>
          <a:p>
            <a:pPr marL="285750" indent="-285750">
              <a:buClr>
                <a:schemeClr val="accent1">
                  <a:lumMod val="60000"/>
                  <a:lumOff val="40000"/>
                </a:schemeClr>
              </a:buClr>
              <a:buFont typeface="Wingdings" charset="2"/>
              <a:buChar char="§"/>
            </a:pPr>
            <a:r>
              <a:rPr lang="en-CA" sz="1400" dirty="0" smtClean="0"/>
              <a:t>Auditory or visual stimulation</a:t>
            </a:r>
          </a:p>
          <a:p>
            <a:pPr marL="285750" indent="-285750">
              <a:buClr>
                <a:schemeClr val="accent1">
                  <a:lumMod val="60000"/>
                  <a:lumOff val="40000"/>
                </a:schemeClr>
              </a:buClr>
              <a:buFont typeface="Wingdings" charset="2"/>
              <a:buChar char="§"/>
            </a:pPr>
            <a:r>
              <a:rPr lang="en-CA" sz="1400" dirty="0" smtClean="0"/>
              <a:t>Aspects that contribute to the influx of blood to the penis</a:t>
            </a:r>
            <a:endParaRPr lang="en-US" sz="1400" dirty="0" smtClean="0"/>
          </a:p>
        </p:txBody>
      </p:sp>
      <p:sp>
        <p:nvSpPr>
          <p:cNvPr id="14"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6888" y="8890395"/>
            <a:ext cx="6844225" cy="1015663"/>
          </a:xfrm>
          <a:prstGeom prst="rect">
            <a:avLst/>
          </a:prstGeom>
          <a:noFill/>
        </p:spPr>
        <p:txBody>
          <a:bodyPr wrap="square" rtlCol="0">
            <a:spAutoFit/>
          </a:bodyPr>
          <a:lstStyle/>
          <a:p>
            <a:pPr algn="r" rtl="1"/>
            <a:r>
              <a:rPr lang="ar-SA" sz="1200" dirty="0" smtClean="0">
                <a:solidFill>
                  <a:schemeClr val="bg1">
                    <a:lumMod val="50000"/>
                  </a:schemeClr>
                </a:solidFill>
              </a:rPr>
              <a:t>*خلونا نتفق أول إن </a:t>
            </a:r>
            <a:r>
              <a:rPr lang="en-US" sz="1200" dirty="0" smtClean="0">
                <a:solidFill>
                  <a:schemeClr val="bg1">
                    <a:lumMod val="50000"/>
                  </a:schemeClr>
                </a:solidFill>
              </a:rPr>
              <a:t>erection</a:t>
            </a:r>
            <a:r>
              <a:rPr lang="ar-SA" sz="1200" dirty="0" smtClean="0">
                <a:solidFill>
                  <a:schemeClr val="bg1">
                    <a:lumMod val="50000"/>
                  </a:schemeClr>
                </a:solidFill>
              </a:rPr>
              <a:t> يصير عن طريق تحفيز الدماغ</a:t>
            </a:r>
            <a:r>
              <a:rPr lang="ar-SA" sz="1200" dirty="0">
                <a:solidFill>
                  <a:schemeClr val="bg1">
                    <a:lumMod val="50000"/>
                  </a:schemeClr>
                </a:solidFill>
              </a:rPr>
              <a:t> </a:t>
            </a:r>
            <a:r>
              <a:rPr lang="ar-SA" sz="1200" dirty="0" smtClean="0">
                <a:solidFill>
                  <a:schemeClr val="bg1">
                    <a:lumMod val="50000"/>
                  </a:schemeClr>
                </a:solidFill>
              </a:rPr>
              <a:t>”</a:t>
            </a:r>
            <a:r>
              <a:rPr lang="en-US" sz="1200" dirty="0">
                <a:solidFill>
                  <a:schemeClr val="bg1">
                    <a:lumMod val="50000"/>
                  </a:schemeClr>
                </a:solidFill>
              </a:rPr>
              <a:t> </a:t>
            </a:r>
            <a:r>
              <a:rPr lang="en-US" sz="1200" dirty="0" smtClean="0">
                <a:solidFill>
                  <a:schemeClr val="bg1">
                    <a:lumMod val="50000"/>
                  </a:schemeClr>
                </a:solidFill>
              </a:rPr>
              <a:t>arousal</a:t>
            </a:r>
            <a:r>
              <a:rPr lang="ar-SA" sz="1200" dirty="0" smtClean="0">
                <a:solidFill>
                  <a:schemeClr val="bg1">
                    <a:lumMod val="50000"/>
                  </a:schemeClr>
                </a:solidFill>
              </a:rPr>
              <a:t>” عن طريق محفز سمعي أو نظري </a:t>
            </a:r>
            <a:r>
              <a:rPr lang="ar-SA" sz="1200" dirty="0">
                <a:solidFill>
                  <a:schemeClr val="bg1">
                    <a:lumMod val="50000"/>
                  </a:schemeClr>
                </a:solidFill>
              </a:rPr>
              <a:t>ف</a:t>
            </a:r>
            <a:r>
              <a:rPr lang="ar-SA" sz="1200" dirty="0" smtClean="0">
                <a:solidFill>
                  <a:schemeClr val="bg1">
                    <a:lumMod val="50000"/>
                  </a:schemeClr>
                </a:solidFill>
              </a:rPr>
              <a:t>يفرز </a:t>
            </a:r>
            <a:r>
              <a:rPr lang="ar-SA" sz="1200" dirty="0" err="1" smtClean="0">
                <a:solidFill>
                  <a:schemeClr val="bg1">
                    <a:lumMod val="50000"/>
                  </a:schemeClr>
                </a:solidFill>
              </a:rPr>
              <a:t>الدوبامين</a:t>
            </a:r>
            <a:r>
              <a:rPr lang="ar-SA" sz="1200" dirty="0" smtClean="0">
                <a:solidFill>
                  <a:schemeClr val="bg1">
                    <a:lumMod val="50000"/>
                  </a:schemeClr>
                </a:solidFill>
              </a:rPr>
              <a:t> </a:t>
            </a:r>
            <a:r>
              <a:rPr lang="ar-SA" sz="1200" dirty="0">
                <a:solidFill>
                  <a:schemeClr val="bg1">
                    <a:lumMod val="50000"/>
                  </a:schemeClr>
                </a:solidFill>
              </a:rPr>
              <a:t>و</a:t>
            </a:r>
            <a:r>
              <a:rPr lang="ar-SA" sz="1200" dirty="0" smtClean="0">
                <a:solidFill>
                  <a:schemeClr val="bg1">
                    <a:lumMod val="50000"/>
                  </a:schemeClr>
                </a:solidFill>
              </a:rPr>
              <a:t>يتحفز الدماغ ويروح يرسل إشارات عن طريق </a:t>
            </a:r>
            <a:r>
              <a:rPr lang="en-US" sz="1200" dirty="0" smtClean="0">
                <a:solidFill>
                  <a:schemeClr val="bg1">
                    <a:lumMod val="50000"/>
                  </a:schemeClr>
                </a:solidFill>
              </a:rPr>
              <a:t>parasympathetic</a:t>
            </a:r>
            <a:r>
              <a:rPr lang="ar-SA" sz="1200" dirty="0" smtClean="0">
                <a:solidFill>
                  <a:schemeClr val="bg1">
                    <a:lumMod val="50000"/>
                  </a:schemeClr>
                </a:solidFill>
              </a:rPr>
              <a:t> للأعصاب اللي تغذي </a:t>
            </a:r>
            <a:r>
              <a:rPr lang="en-US" sz="1200" dirty="0">
                <a:solidFill>
                  <a:schemeClr val="bg1">
                    <a:lumMod val="50000"/>
                  </a:schemeClr>
                </a:solidFill>
              </a:rPr>
              <a:t>penis</a:t>
            </a:r>
            <a:r>
              <a:rPr lang="ar-SA" sz="1200" dirty="0" smtClean="0">
                <a:solidFill>
                  <a:schemeClr val="bg1">
                    <a:lumMod val="50000"/>
                  </a:schemeClr>
                </a:solidFill>
              </a:rPr>
              <a:t>، هذي الإشارات راح تسبب زيادة تدفق الدم ل</a:t>
            </a:r>
            <a:r>
              <a:rPr lang="en-US" sz="1200" dirty="0" smtClean="0">
                <a:solidFill>
                  <a:schemeClr val="bg1">
                    <a:lumMod val="50000"/>
                  </a:schemeClr>
                </a:solidFill>
              </a:rPr>
              <a:t>penis</a:t>
            </a:r>
            <a:r>
              <a:rPr lang="ar-SA" sz="1200" dirty="0" smtClean="0">
                <a:solidFill>
                  <a:schemeClr val="bg1">
                    <a:lumMod val="50000"/>
                  </a:schemeClr>
                </a:solidFill>
              </a:rPr>
              <a:t>، </a:t>
            </a:r>
            <a:r>
              <a:rPr lang="ar-SA" sz="1200" dirty="0" err="1" smtClean="0">
                <a:solidFill>
                  <a:schemeClr val="bg1">
                    <a:lumMod val="50000"/>
                  </a:schemeClr>
                </a:solidFill>
              </a:rPr>
              <a:t>ليش</a:t>
            </a:r>
            <a:r>
              <a:rPr lang="ar-SA" sz="1200" dirty="0" smtClean="0">
                <a:solidFill>
                  <a:schemeClr val="bg1">
                    <a:lumMod val="50000"/>
                  </a:schemeClr>
                </a:solidFill>
              </a:rPr>
              <a:t>؟ لأن </a:t>
            </a:r>
            <a:r>
              <a:rPr lang="en-US" sz="1200" dirty="0">
                <a:solidFill>
                  <a:schemeClr val="bg1">
                    <a:lumMod val="50000"/>
                  </a:schemeClr>
                </a:solidFill>
              </a:rPr>
              <a:t>parasympathetic</a:t>
            </a:r>
            <a:r>
              <a:rPr lang="ar-SA" sz="1200" dirty="0">
                <a:solidFill>
                  <a:schemeClr val="bg1">
                    <a:lumMod val="50000"/>
                  </a:schemeClr>
                </a:solidFill>
              </a:rPr>
              <a:t> </a:t>
            </a:r>
            <a:r>
              <a:rPr lang="ar-SA" sz="1200" dirty="0" smtClean="0">
                <a:solidFill>
                  <a:schemeClr val="bg1">
                    <a:lumMod val="50000"/>
                  </a:schemeClr>
                </a:solidFill>
              </a:rPr>
              <a:t> يسوي انبساط للشرايين، يعني عشان يصير </a:t>
            </a:r>
            <a:r>
              <a:rPr lang="en-US" sz="1200" dirty="0" smtClean="0">
                <a:solidFill>
                  <a:schemeClr val="bg1">
                    <a:lumMod val="50000"/>
                  </a:schemeClr>
                </a:solidFill>
              </a:rPr>
              <a:t>erection</a:t>
            </a:r>
            <a:r>
              <a:rPr lang="ar-SA" sz="1200" dirty="0" smtClean="0">
                <a:solidFill>
                  <a:schemeClr val="bg1">
                    <a:lumMod val="50000"/>
                  </a:schemeClr>
                </a:solidFill>
              </a:rPr>
              <a:t> نحتاج نسوي </a:t>
            </a:r>
            <a:r>
              <a:rPr lang="en-US" sz="1200" b="1" u="sng" dirty="0" smtClean="0">
                <a:solidFill>
                  <a:schemeClr val="bg1">
                    <a:lumMod val="50000"/>
                  </a:schemeClr>
                </a:solidFill>
              </a:rPr>
              <a:t>vasodilatation</a:t>
            </a:r>
            <a:endParaRPr lang="ar-SA" sz="1200" dirty="0">
              <a:solidFill>
                <a:schemeClr val="bg1">
                  <a:lumMod val="50000"/>
                </a:schemeClr>
              </a:solidFill>
            </a:endParaRPr>
          </a:p>
          <a:p>
            <a:pPr algn="r" rtl="1"/>
            <a:r>
              <a:rPr lang="ar-SA" sz="1200" dirty="0" smtClean="0">
                <a:solidFill>
                  <a:schemeClr val="bg1">
                    <a:lumMod val="50000"/>
                  </a:schemeClr>
                </a:solidFill>
              </a:rPr>
              <a:t>بشكل عام نقدر نسوي </a:t>
            </a:r>
            <a:r>
              <a:rPr lang="en-US" sz="1200" dirty="0" smtClean="0">
                <a:solidFill>
                  <a:schemeClr val="bg1">
                    <a:lumMod val="50000"/>
                  </a:schemeClr>
                </a:solidFill>
              </a:rPr>
              <a:t>vasodilatation</a:t>
            </a:r>
            <a:r>
              <a:rPr lang="ar-SA" sz="1200" dirty="0" smtClean="0">
                <a:solidFill>
                  <a:schemeClr val="bg1">
                    <a:lumMod val="50000"/>
                  </a:schemeClr>
                </a:solidFill>
              </a:rPr>
              <a:t> عن طريق: ١- إغلاق مستقبلات الفا١ الموجودة في عضلات الشرايين الملساء أو ٢- عن طريق إغلاق </a:t>
            </a:r>
            <a:r>
              <a:rPr lang="ar-SA" sz="1200" dirty="0" err="1" smtClean="0">
                <a:solidFill>
                  <a:schemeClr val="bg1">
                    <a:lumMod val="50000"/>
                  </a:schemeClr>
                </a:solidFill>
              </a:rPr>
              <a:t>باثواي</a:t>
            </a:r>
            <a:r>
              <a:rPr lang="ar-SA" sz="1200" dirty="0" smtClean="0">
                <a:solidFill>
                  <a:schemeClr val="bg1">
                    <a:lumMod val="50000"/>
                  </a:schemeClr>
                </a:solidFill>
              </a:rPr>
              <a:t> راح نشرحه في </a:t>
            </a:r>
            <a:r>
              <a:rPr lang="ar-SA" sz="1200" dirty="0" err="1" smtClean="0">
                <a:solidFill>
                  <a:schemeClr val="bg1">
                    <a:lumMod val="50000"/>
                  </a:schemeClr>
                </a:solidFill>
              </a:rPr>
              <a:t>السلايدات</a:t>
            </a:r>
            <a:r>
              <a:rPr lang="ar-SA" sz="1200" dirty="0" smtClean="0">
                <a:solidFill>
                  <a:schemeClr val="bg1">
                    <a:lumMod val="50000"/>
                  </a:schemeClr>
                </a:solidFill>
              </a:rPr>
              <a:t> </a:t>
            </a:r>
            <a:r>
              <a:rPr lang="ar-SA" sz="1200" dirty="0" err="1" smtClean="0">
                <a:solidFill>
                  <a:schemeClr val="bg1">
                    <a:lumMod val="50000"/>
                  </a:schemeClr>
                </a:solidFill>
              </a:rPr>
              <a:t>الجايه</a:t>
            </a:r>
            <a:r>
              <a:rPr lang="ar-SA" sz="1200" dirty="0" smtClean="0">
                <a:solidFill>
                  <a:schemeClr val="bg1">
                    <a:lumMod val="50000"/>
                  </a:schemeClr>
                </a:solidFill>
              </a:rPr>
              <a:t> </a:t>
            </a:r>
            <a:r>
              <a:rPr lang="ar-SA" sz="1200" dirty="0" smtClean="0">
                <a:solidFill>
                  <a:schemeClr val="bg1">
                    <a:lumMod val="50000"/>
                  </a:schemeClr>
                </a:solidFill>
                <a:sym typeface="Wingdings"/>
              </a:rPr>
              <a:t></a:t>
            </a:r>
            <a:endParaRPr lang="en-US" sz="1200" dirty="0"/>
          </a:p>
        </p:txBody>
      </p:sp>
    </p:spTree>
    <p:extLst>
      <p:ext uri="{BB962C8B-B14F-4D97-AF65-F5344CB8AC3E}">
        <p14:creationId xmlns:p14="http://schemas.microsoft.com/office/powerpoint/2010/main" val="587784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227910" y="757126"/>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5" name="TextBox 4"/>
          <p:cNvSpPr txBox="1"/>
          <p:nvPr/>
        </p:nvSpPr>
        <p:spPr>
          <a:xfrm>
            <a:off x="803776" y="197806"/>
            <a:ext cx="5250451" cy="461665"/>
          </a:xfrm>
          <a:prstGeom prst="rect">
            <a:avLst/>
          </a:prstGeom>
          <a:noFill/>
        </p:spPr>
        <p:txBody>
          <a:bodyPr wrap="square" rtlCol="0">
            <a:spAutoFit/>
          </a:bodyPr>
          <a:lstStyle/>
          <a:p>
            <a:pPr algn="ctr"/>
            <a:r>
              <a:rPr lang="en-US" sz="2400" dirty="0" smtClean="0">
                <a:latin typeface="American Typewriter" charset="0"/>
                <a:ea typeface="American Typewriter" charset="0"/>
                <a:cs typeface="American Typewriter" charset="0"/>
              </a:rPr>
              <a:t>Erectile Dysfunction</a:t>
            </a:r>
            <a:endParaRPr lang="en-US" sz="2400" dirty="0">
              <a:latin typeface="American Typewriter" charset="0"/>
              <a:ea typeface="American Typewriter" charset="0"/>
              <a:cs typeface="American Typewriter" charset="0"/>
            </a:endParaRPr>
          </a:p>
        </p:txBody>
      </p:sp>
      <p:sp>
        <p:nvSpPr>
          <p:cNvPr id="9" name="TextBox 8"/>
          <p:cNvSpPr txBox="1"/>
          <p:nvPr/>
        </p:nvSpPr>
        <p:spPr>
          <a:xfrm>
            <a:off x="141028" y="963098"/>
            <a:ext cx="6565067" cy="523220"/>
          </a:xfrm>
          <a:prstGeom prst="rect">
            <a:avLst/>
          </a:prstGeom>
          <a:noFill/>
          <a:ln>
            <a:noFill/>
          </a:ln>
        </p:spPr>
        <p:txBody>
          <a:bodyPr wrap="square" rtlCol="0">
            <a:spAutoFit/>
          </a:bodyPr>
          <a:lstStyle/>
          <a:p>
            <a:r>
              <a:rPr lang="en-US" sz="1400" dirty="0" smtClean="0">
                <a:solidFill>
                  <a:schemeClr val="accent1"/>
                </a:solidFill>
              </a:rPr>
              <a:t>Erectile dysfunction: </a:t>
            </a:r>
            <a:r>
              <a:rPr lang="en-CA" sz="1400" dirty="0" smtClean="0"/>
              <a:t>Persistent or recurrent inability </a:t>
            </a:r>
            <a:r>
              <a:rPr lang="en-GB" altLang="ar-EG" sz="1400" dirty="0" smtClean="0"/>
              <a:t>to attain (acquire) &amp; maintain (sustain) an erection (</a:t>
            </a:r>
            <a:r>
              <a:rPr lang="en-US" altLang="ar-EG" sz="1400" dirty="0" smtClean="0"/>
              <a:t>rigidity)</a:t>
            </a:r>
            <a:r>
              <a:rPr lang="en-GB" altLang="ar-EG" sz="1400" dirty="0" smtClean="0"/>
              <a:t> sufficient for satisfactory sexual performance</a:t>
            </a:r>
          </a:p>
        </p:txBody>
      </p:sp>
      <p:cxnSp>
        <p:nvCxnSpPr>
          <p:cNvPr id="10" name="Straight Connector 9"/>
          <p:cNvCxnSpPr/>
          <p:nvPr/>
        </p:nvCxnSpPr>
        <p:spPr>
          <a:xfrm>
            <a:off x="142414" y="1910051"/>
            <a:ext cx="1440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41028" y="1508384"/>
            <a:ext cx="1655737" cy="400110"/>
          </a:xfrm>
          <a:prstGeom prst="rect">
            <a:avLst/>
          </a:prstGeom>
          <a:noFill/>
          <a:ln>
            <a:noFill/>
          </a:ln>
        </p:spPr>
        <p:txBody>
          <a:bodyPr wrap="square" rtlCol="0">
            <a:spAutoFit/>
          </a:bodyPr>
          <a:lstStyle/>
          <a:p>
            <a:r>
              <a:rPr lang="en-US" sz="2000" dirty="0" smtClean="0">
                <a:latin typeface="Andalus" panose="02020603050405020304" pitchFamily="18" charset="-78"/>
                <a:cs typeface="Andalus" panose="02020603050405020304" pitchFamily="18" charset="-78"/>
              </a:rPr>
              <a:t>Impotent</a:t>
            </a:r>
            <a:endParaRPr lang="en-US" sz="2000" dirty="0">
              <a:latin typeface="Andalus" panose="02020603050405020304" pitchFamily="18" charset="-78"/>
              <a:cs typeface="Andalus" panose="02020603050405020304" pitchFamily="18" charset="-78"/>
            </a:endParaRPr>
          </a:p>
        </p:txBody>
      </p:sp>
      <p:sp>
        <p:nvSpPr>
          <p:cNvPr id="12" name="TextBox 11"/>
          <p:cNvSpPr txBox="1"/>
          <p:nvPr/>
        </p:nvSpPr>
        <p:spPr>
          <a:xfrm>
            <a:off x="147385" y="1965842"/>
            <a:ext cx="6552352" cy="2785378"/>
          </a:xfrm>
          <a:prstGeom prst="rect">
            <a:avLst/>
          </a:prstGeom>
          <a:noFill/>
          <a:ln>
            <a:noFill/>
          </a:ln>
        </p:spPr>
        <p:txBody>
          <a:bodyPr wrap="square" rtlCol="0">
            <a:spAutoFit/>
          </a:bodyPr>
          <a:lstStyle/>
          <a:p>
            <a:r>
              <a:rPr lang="en-CA" sz="1400" dirty="0" smtClean="0">
                <a:solidFill>
                  <a:schemeClr val="accent1"/>
                </a:solidFill>
              </a:rPr>
              <a:t>Definition: </a:t>
            </a:r>
            <a:r>
              <a:rPr lang="en-US" altLang="ar-EG" sz="1400" dirty="0" smtClean="0"/>
              <a:t>is reserved for those men who experience erectile failure during attempted intercourse more than 75 % of the time.</a:t>
            </a:r>
          </a:p>
          <a:p>
            <a:r>
              <a:rPr lang="en-US" altLang="ar-EG" sz="1400" dirty="0" smtClean="0">
                <a:solidFill>
                  <a:schemeClr val="accent1"/>
                </a:solidFill>
              </a:rPr>
              <a:t>Prevalence: </a:t>
            </a:r>
            <a:r>
              <a:rPr lang="en-US" sz="1400" dirty="0" smtClean="0"/>
              <a:t>Endothelial Dysfunction </a:t>
            </a:r>
            <a:r>
              <a:rPr lang="en-US" sz="1400" dirty="0" smtClean="0">
                <a:sym typeface="Wingdings"/>
              </a:rPr>
              <a:t> C</a:t>
            </a:r>
            <a:r>
              <a:rPr lang="en-US" sz="1400" dirty="0" smtClean="0"/>
              <a:t>ommonest Cause </a:t>
            </a:r>
            <a:r>
              <a:rPr lang="en-US" sz="1400" dirty="0" smtClean="0">
                <a:hlinkClick r:id="rId2" tooltip="https://drive.google.com/file/d/1F2uYC4cnssgkfaOrpIGghO5Gwxh7Nbqt/view?usp=sharing"/>
              </a:rPr>
              <a:t>(cases of </a:t>
            </a:r>
            <a:r>
              <a:rPr lang="en-US" sz="1400" dirty="0">
                <a:hlinkClick r:id="rId2" tooltip="https://drive.google.com/file/d/1F2uYC4cnssgkfaOrpIGghO5Gwxh7Nbqt/view?usp=sharing"/>
              </a:rPr>
              <a:t>Endothelial </a:t>
            </a:r>
            <a:r>
              <a:rPr lang="en-US" sz="1400" dirty="0" smtClean="0">
                <a:hlinkClick r:id="rId2" tooltip="https://drive.google.com/file/d/1F2uYC4cnssgkfaOrpIGghO5Gwxh7Nbqt/view?usp=sharing"/>
              </a:rPr>
              <a:t>Dysfunction)</a:t>
            </a:r>
            <a:endParaRPr lang="en-US" sz="1400" dirty="0" smtClean="0"/>
          </a:p>
          <a:p>
            <a:endParaRPr lang="en-US" altLang="ar-EG" sz="1400" dirty="0" smtClean="0"/>
          </a:p>
          <a:p>
            <a:endParaRPr lang="en-US" altLang="ar-EG" sz="1400" dirty="0"/>
          </a:p>
          <a:p>
            <a:endParaRPr lang="en-US" altLang="ar-EG" sz="1400" dirty="0"/>
          </a:p>
          <a:p>
            <a:endParaRPr lang="en-US" altLang="ar-EG" sz="1400" dirty="0" smtClean="0"/>
          </a:p>
          <a:p>
            <a:endParaRPr lang="en-US" sz="1400" dirty="0">
              <a:solidFill>
                <a:schemeClr val="accent1"/>
              </a:solidFill>
            </a:endParaRPr>
          </a:p>
          <a:p>
            <a:endParaRPr lang="en-US" sz="1400" dirty="0" smtClean="0">
              <a:solidFill>
                <a:schemeClr val="accent1"/>
              </a:solidFill>
            </a:endParaRPr>
          </a:p>
          <a:p>
            <a:endParaRPr lang="en-US" sz="1400" dirty="0" smtClean="0"/>
          </a:p>
          <a:p>
            <a:pPr>
              <a:lnSpc>
                <a:spcPct val="150000"/>
              </a:lnSpc>
            </a:pPr>
            <a:r>
              <a:rPr lang="en-US" sz="1400" smtClean="0">
                <a:solidFill>
                  <a:schemeClr val="accent1"/>
                </a:solidFill>
              </a:rPr>
              <a:t>Other </a:t>
            </a:r>
            <a:r>
              <a:rPr lang="en-US" sz="1400" dirty="0" smtClean="0">
                <a:solidFill>
                  <a:schemeClr val="accent1"/>
                </a:solidFill>
              </a:rPr>
              <a:t>causes: </a:t>
            </a:r>
            <a:r>
              <a:rPr lang="en-US" sz="1400" dirty="0" smtClean="0">
                <a:solidFill>
                  <a:schemeClr val="bg1">
                    <a:lumMod val="50000"/>
                  </a:schemeClr>
                </a:solidFill>
              </a:rPr>
              <a:t>collected in monic </a:t>
            </a:r>
            <a:r>
              <a:rPr lang="en-US" sz="1400" dirty="0" smtClean="0">
                <a:solidFill>
                  <a:schemeClr val="accent1"/>
                </a:solidFill>
              </a:rPr>
              <a:t>IMPOTENTCE</a:t>
            </a:r>
          </a:p>
        </p:txBody>
      </p:sp>
      <p:graphicFrame>
        <p:nvGraphicFramePr>
          <p:cNvPr id="13" name="Chart 12"/>
          <p:cNvGraphicFramePr/>
          <p:nvPr>
            <p:extLst>
              <p:ext uri="{D42A27DB-BD31-4B8C-83A1-F6EECF244321}">
                <p14:modId xmlns:p14="http://schemas.microsoft.com/office/powerpoint/2010/main" val="1812808317"/>
              </p:ext>
            </p:extLst>
          </p:nvPr>
        </p:nvGraphicFramePr>
        <p:xfrm>
          <a:off x="239759" y="3017421"/>
          <a:ext cx="6367604" cy="13405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542953666"/>
              </p:ext>
            </p:extLst>
          </p:nvPr>
        </p:nvGraphicFramePr>
        <p:xfrm>
          <a:off x="183837" y="4848839"/>
          <a:ext cx="6479448" cy="4714240"/>
        </p:xfrm>
        <a:graphic>
          <a:graphicData uri="http://schemas.openxmlformats.org/drawingml/2006/table">
            <a:tbl>
              <a:tblPr firstRow="1" bandRow="1">
                <a:tableStyleId>{5940675A-B579-460E-94D1-54222C63F5DA}</a:tableStyleId>
              </a:tblPr>
              <a:tblGrid>
                <a:gridCol w="1242627"/>
                <a:gridCol w="5236821"/>
              </a:tblGrid>
              <a:tr h="370840">
                <a:tc>
                  <a:txBody>
                    <a:bodyPr/>
                    <a:lstStyle/>
                    <a:p>
                      <a:pPr algn="ctr"/>
                      <a:r>
                        <a:rPr lang="en-US" sz="1400" dirty="0" smtClean="0"/>
                        <a:t>Inflammatory</a:t>
                      </a:r>
                      <a:endParaRPr lang="en-US" sz="1400"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CC3399">
                        <a:alpha val="20000"/>
                      </a:srgbClr>
                    </a:solidFill>
                  </a:tcPr>
                </a:tc>
                <a:tc>
                  <a:txBody>
                    <a:bodyPr/>
                    <a:lstStyle/>
                    <a:p>
                      <a:r>
                        <a:rPr lang="en-US" sz="1400" dirty="0" smtClean="0"/>
                        <a:t>Prostatitis, urethritis</a:t>
                      </a:r>
                      <a:endParaRPr lang="en-US" sz="14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r>
              <a:tr h="370840">
                <a:tc>
                  <a:txBody>
                    <a:bodyPr/>
                    <a:lstStyle/>
                    <a:p>
                      <a:pPr algn="ctr"/>
                      <a:r>
                        <a:rPr lang="en-US" sz="1400" dirty="0" smtClean="0"/>
                        <a:t>Mechanical</a:t>
                      </a:r>
                      <a:endParaRPr lang="en-US" sz="1400" dirty="0"/>
                    </a:p>
                  </a:txBody>
                  <a:tcPr anchor="ctr">
                    <a:lnL w="12700" cap="flat" cmpd="sng" algn="ctr">
                      <a:noFill/>
                      <a:prstDash val="solid"/>
                      <a:round/>
                      <a:headEnd type="none" w="med" len="med"/>
                      <a:tailEnd type="none" w="med" len="med"/>
                    </a:lnL>
                    <a:solidFill>
                      <a:schemeClr val="accent4">
                        <a:lumMod val="20000"/>
                        <a:lumOff val="80000"/>
                      </a:schemeClr>
                    </a:solidFill>
                  </a:tcPr>
                </a:tc>
                <a:tc>
                  <a:txBody>
                    <a:bodyPr/>
                    <a:lstStyle/>
                    <a:p>
                      <a:r>
                        <a:rPr lang="en-US" sz="1400" dirty="0" smtClean="0"/>
                        <a:t>Peronei's disease, </a:t>
                      </a:r>
                      <a:r>
                        <a:rPr lang="en-US" sz="1400" dirty="0" err="1" smtClean="0"/>
                        <a:t>chordee</a:t>
                      </a:r>
                      <a:endParaRPr lang="en-US" sz="1400" dirty="0"/>
                    </a:p>
                  </a:txBody>
                  <a:tcPr>
                    <a:lnR w="12700" cap="flat" cmpd="sng" algn="ctr">
                      <a:noFill/>
                      <a:prstDash val="solid"/>
                      <a:round/>
                      <a:headEnd type="none" w="med" len="med"/>
                      <a:tailEnd type="none" w="med" len="med"/>
                    </a:lnR>
                    <a:solidFill>
                      <a:schemeClr val="bg1"/>
                    </a:solidFill>
                  </a:tcPr>
                </a:tc>
              </a:tr>
              <a:tr h="370840">
                <a:tc>
                  <a:txBody>
                    <a:bodyPr/>
                    <a:lstStyle/>
                    <a:p>
                      <a:pPr algn="ctr"/>
                      <a:r>
                        <a:rPr lang="en-US" sz="1400" dirty="0" smtClean="0"/>
                        <a:t>Psychological</a:t>
                      </a:r>
                      <a:endParaRPr lang="en-US" sz="1400" dirty="0"/>
                    </a:p>
                  </a:txBody>
                  <a:tcPr anchor="ctr">
                    <a:lnL w="12700" cap="flat" cmpd="sng" algn="ctr">
                      <a:noFill/>
                      <a:prstDash val="solid"/>
                      <a:round/>
                      <a:headEnd type="none" w="med" len="med"/>
                      <a:tailEnd type="none" w="med" len="med"/>
                    </a:lnL>
                    <a:solidFill>
                      <a:srgbClr val="CC3399">
                        <a:alpha val="20000"/>
                      </a:srgbClr>
                    </a:solidFill>
                  </a:tcPr>
                </a:tc>
                <a:tc>
                  <a:txBody>
                    <a:bodyPr/>
                    <a:lstStyle/>
                    <a:p>
                      <a:r>
                        <a:rPr lang="en-US" sz="1400" dirty="0" smtClean="0"/>
                        <a:t>Depression,</a:t>
                      </a:r>
                      <a:r>
                        <a:rPr lang="en-US" sz="1400" baseline="0" dirty="0" smtClean="0"/>
                        <a:t> performance anxiety, stress, relationship difficulties</a:t>
                      </a:r>
                      <a:endParaRPr lang="en-US" sz="1400" dirty="0"/>
                    </a:p>
                  </a:txBody>
                  <a:tcPr>
                    <a:lnR w="12700" cap="flat" cmpd="sng" algn="ctr">
                      <a:noFill/>
                      <a:prstDash val="solid"/>
                      <a:round/>
                      <a:headEnd type="none" w="med" len="med"/>
                      <a:tailEnd type="none" w="med" len="med"/>
                    </a:lnR>
                    <a:solidFill>
                      <a:schemeClr val="bg1"/>
                    </a:solidFill>
                  </a:tcPr>
                </a:tc>
              </a:tr>
              <a:tr h="370840">
                <a:tc>
                  <a:txBody>
                    <a:bodyPr/>
                    <a:lstStyle/>
                    <a:p>
                      <a:pPr algn="ctr"/>
                      <a:r>
                        <a:rPr lang="en-US" sz="1400" dirty="0" smtClean="0"/>
                        <a:t>Occlusive</a:t>
                      </a:r>
                      <a:r>
                        <a:rPr lang="en-US" sz="1400" baseline="0" dirty="0" smtClean="0"/>
                        <a:t> vascular</a:t>
                      </a:r>
                      <a:endParaRPr lang="en-US" sz="1400" dirty="0"/>
                    </a:p>
                  </a:txBody>
                  <a:tcPr anchor="ctr">
                    <a:lnL w="12700" cap="flat" cmpd="sng" algn="ctr">
                      <a:noFill/>
                      <a:prstDash val="solid"/>
                      <a:round/>
                      <a:headEnd type="none" w="med" len="med"/>
                      <a:tailEnd type="none" w="med" len="med"/>
                    </a:lnL>
                    <a:solidFill>
                      <a:schemeClr val="accent4">
                        <a:lumMod val="20000"/>
                        <a:lumOff val="80000"/>
                      </a:schemeClr>
                    </a:solidFill>
                  </a:tcPr>
                </a:tc>
                <a:tc>
                  <a:txBody>
                    <a:bodyPr/>
                    <a:lstStyle/>
                    <a:p>
                      <a:r>
                        <a:rPr lang="en-US" sz="1400" dirty="0" smtClean="0">
                          <a:solidFill>
                            <a:srgbClr val="FF0000"/>
                          </a:solidFill>
                        </a:rPr>
                        <a:t>Arterial: hypertension, smoking, hyperlipidemia hyperlipidemia </a:t>
                      </a:r>
                      <a:r>
                        <a:rPr lang="en-US" sz="1400" dirty="0" smtClean="0">
                          <a:solidFill>
                            <a:srgbClr val="008F00"/>
                          </a:solidFill>
                        </a:rPr>
                        <a:t>(lead to atherosclerosis )</a:t>
                      </a:r>
                      <a:r>
                        <a:rPr lang="en-US" sz="1400" dirty="0" smtClean="0">
                          <a:solidFill>
                            <a:srgbClr val="FF0000"/>
                          </a:solidFill>
                        </a:rPr>
                        <a:t>, DM, peripheral vascular disease </a:t>
                      </a:r>
                      <a:r>
                        <a:rPr lang="en-US" sz="1400" dirty="0" smtClean="0">
                          <a:solidFill>
                            <a:srgbClr val="008F00"/>
                          </a:solidFill>
                        </a:rPr>
                        <a:t>(Oxidative stress </a:t>
                      </a:r>
                      <a:r>
                        <a:rPr lang="en-US" sz="1400" dirty="0" smtClean="0">
                          <a:solidFill>
                            <a:srgbClr val="008F00"/>
                          </a:solidFill>
                          <a:sym typeface="Wingdings"/>
                        </a:rPr>
                        <a:t>endothelium</a:t>
                      </a:r>
                      <a:r>
                        <a:rPr lang="en-US" sz="1400" baseline="0" dirty="0" smtClean="0">
                          <a:solidFill>
                            <a:srgbClr val="008F00"/>
                          </a:solidFill>
                          <a:sym typeface="Wingdings"/>
                        </a:rPr>
                        <a:t> damage  lose the vasodilator )</a:t>
                      </a:r>
                      <a:endParaRPr lang="en-US" sz="1400" dirty="0" smtClean="0">
                        <a:solidFill>
                          <a:srgbClr val="008F00"/>
                        </a:solidFill>
                      </a:endParaRPr>
                    </a:p>
                    <a:p>
                      <a:r>
                        <a:rPr lang="en-US" sz="1400" dirty="0" smtClean="0"/>
                        <a:t>Venous: venous occlusion due to anatomical or degenerative changes</a:t>
                      </a:r>
                      <a:endParaRPr lang="en-US" sz="1400" dirty="0"/>
                    </a:p>
                  </a:txBody>
                  <a:tcPr>
                    <a:lnR w="12700" cap="flat" cmpd="sng" algn="ctr">
                      <a:noFill/>
                      <a:prstDash val="solid"/>
                      <a:round/>
                      <a:headEnd type="none" w="med" len="med"/>
                      <a:tailEnd type="none" w="med" len="med"/>
                    </a:lnR>
                    <a:solidFill>
                      <a:schemeClr val="bg1"/>
                    </a:solidFill>
                  </a:tcPr>
                </a:tc>
              </a:tr>
              <a:tr h="370840">
                <a:tc>
                  <a:txBody>
                    <a:bodyPr/>
                    <a:lstStyle/>
                    <a:p>
                      <a:pPr algn="ctr"/>
                      <a:r>
                        <a:rPr lang="en-US" sz="1400" dirty="0" smtClean="0"/>
                        <a:t>Trauma</a:t>
                      </a:r>
                      <a:endParaRPr lang="en-US" sz="1400" dirty="0"/>
                    </a:p>
                  </a:txBody>
                  <a:tcPr anchor="ctr">
                    <a:lnL w="12700" cap="flat" cmpd="sng" algn="ctr">
                      <a:noFill/>
                      <a:prstDash val="solid"/>
                      <a:round/>
                      <a:headEnd type="none" w="med" len="med"/>
                      <a:tailEnd type="none" w="med" len="med"/>
                    </a:lnL>
                    <a:solidFill>
                      <a:srgbClr val="CC3399">
                        <a:alpha val="20000"/>
                      </a:srgbClr>
                    </a:solidFill>
                  </a:tcPr>
                </a:tc>
                <a:tc>
                  <a:txBody>
                    <a:bodyPr/>
                    <a:lstStyle/>
                    <a:p>
                      <a:r>
                        <a:rPr lang="en-US" sz="1400" dirty="0" smtClean="0"/>
                        <a:t>Pelvic fracture, SC injection, penile </a:t>
                      </a:r>
                      <a:r>
                        <a:rPr lang="en-US" sz="1400" dirty="0" err="1" smtClean="0"/>
                        <a:t>truma</a:t>
                      </a:r>
                      <a:endParaRPr lang="en-US" sz="1400" dirty="0"/>
                    </a:p>
                  </a:txBody>
                  <a:tcPr>
                    <a:lnR w="12700" cap="flat" cmpd="sng" algn="ctr">
                      <a:noFill/>
                      <a:prstDash val="solid"/>
                      <a:round/>
                      <a:headEnd type="none" w="med" len="med"/>
                      <a:tailEnd type="none" w="med" len="med"/>
                    </a:lnR>
                    <a:solidFill>
                      <a:schemeClr val="bg1"/>
                    </a:solidFill>
                  </a:tcPr>
                </a:tc>
              </a:tr>
              <a:tr h="370840">
                <a:tc>
                  <a:txBody>
                    <a:bodyPr/>
                    <a:lstStyle/>
                    <a:p>
                      <a:pPr algn="ctr"/>
                      <a:r>
                        <a:rPr lang="en-US" sz="1400" dirty="0" smtClean="0"/>
                        <a:t>Endocrine</a:t>
                      </a:r>
                      <a:endParaRPr lang="en-US" sz="1400" dirty="0"/>
                    </a:p>
                  </a:txBody>
                  <a:tcPr anchor="ctr">
                    <a:lnL w="12700" cap="flat" cmpd="sng" algn="ctr">
                      <a:noFill/>
                      <a:prstDash val="solid"/>
                      <a:round/>
                      <a:headEnd type="none" w="med" len="med"/>
                      <a:tailEnd type="none" w="med" len="med"/>
                    </a:lnL>
                    <a:solidFill>
                      <a:schemeClr val="accent4">
                        <a:lumMod val="20000"/>
                        <a:lumOff val="80000"/>
                      </a:schemeClr>
                    </a:solidFill>
                  </a:tcPr>
                </a:tc>
                <a:tc>
                  <a:txBody>
                    <a:bodyPr/>
                    <a:lstStyle/>
                    <a:p>
                      <a:r>
                        <a:rPr lang="en-US" sz="1400" dirty="0" smtClean="0">
                          <a:solidFill>
                            <a:srgbClr val="FF0000"/>
                          </a:solidFill>
                        </a:rPr>
                        <a:t>Hypogonadism</a:t>
                      </a:r>
                      <a:r>
                        <a:rPr lang="en-US" sz="1400" dirty="0" smtClean="0"/>
                        <a:t>, hyperprolactinemia, hypothyroidism, hyperthyroidism</a:t>
                      </a:r>
                      <a:endParaRPr lang="en-US" sz="1400" dirty="0"/>
                    </a:p>
                  </a:txBody>
                  <a:tcPr>
                    <a:lnR w="12700" cap="flat" cmpd="sng" algn="ctr">
                      <a:noFill/>
                      <a:prstDash val="solid"/>
                      <a:round/>
                      <a:headEnd type="none" w="med" len="med"/>
                      <a:tailEnd type="none" w="med" len="med"/>
                    </a:lnR>
                    <a:solidFill>
                      <a:schemeClr val="bg1"/>
                    </a:solidFill>
                  </a:tcPr>
                </a:tc>
              </a:tr>
              <a:tr h="370840">
                <a:tc>
                  <a:txBody>
                    <a:bodyPr/>
                    <a:lstStyle/>
                    <a:p>
                      <a:pPr algn="ctr"/>
                      <a:r>
                        <a:rPr lang="en-US" sz="1400" dirty="0" smtClean="0"/>
                        <a:t>Neurologic</a:t>
                      </a:r>
                      <a:endParaRPr lang="en-US" sz="1400" dirty="0"/>
                    </a:p>
                  </a:txBody>
                  <a:tcPr anchor="ctr">
                    <a:lnL w="12700" cap="flat" cmpd="sng" algn="ctr">
                      <a:noFill/>
                      <a:prstDash val="solid"/>
                      <a:round/>
                      <a:headEnd type="none" w="med" len="med"/>
                      <a:tailEnd type="none" w="med" len="med"/>
                    </a:lnL>
                    <a:solidFill>
                      <a:srgbClr val="CC3399">
                        <a:alpha val="20000"/>
                      </a:srgbClr>
                    </a:solidFill>
                  </a:tcPr>
                </a:tc>
                <a:tc>
                  <a:txBody>
                    <a:bodyPr/>
                    <a:lstStyle/>
                    <a:p>
                      <a:r>
                        <a:rPr lang="en-US" sz="1400" dirty="0" err="1" smtClean="0"/>
                        <a:t>Parkinsons</a:t>
                      </a:r>
                      <a:r>
                        <a:rPr lang="en-US" sz="1400" dirty="0" smtClean="0"/>
                        <a:t>, multiple sclerosis, spina bifida, pelvic surgery, peripheral neuropathy</a:t>
                      </a:r>
                      <a:endParaRPr lang="en-US" sz="1400" dirty="0"/>
                    </a:p>
                  </a:txBody>
                  <a:tcPr>
                    <a:lnR w="12700" cap="flat" cmpd="sng" algn="ctr">
                      <a:noFill/>
                      <a:prstDash val="solid"/>
                      <a:round/>
                      <a:headEnd type="none" w="med" len="med"/>
                      <a:tailEnd type="none" w="med" len="med"/>
                    </a:lnR>
                    <a:solidFill>
                      <a:schemeClr val="bg1"/>
                    </a:solidFill>
                  </a:tcPr>
                </a:tc>
              </a:tr>
              <a:tr h="370840">
                <a:tc>
                  <a:txBody>
                    <a:bodyPr/>
                    <a:lstStyle/>
                    <a:p>
                      <a:pPr algn="ctr"/>
                      <a:r>
                        <a:rPr lang="en-US" sz="1400" dirty="0" smtClean="0"/>
                        <a:t>Chemical</a:t>
                      </a:r>
                      <a:endParaRPr lang="en-US" sz="1400" dirty="0"/>
                    </a:p>
                  </a:txBody>
                  <a:tcPr anchor="ctr">
                    <a:lnL w="12700" cap="flat" cmpd="sng" algn="ctr">
                      <a:noFill/>
                      <a:prstDash val="solid"/>
                      <a:round/>
                      <a:headEnd type="none" w="med" len="med"/>
                      <a:tailEnd type="none" w="med" len="med"/>
                    </a:lnL>
                    <a:solidFill>
                      <a:schemeClr val="accent4">
                        <a:lumMod val="20000"/>
                        <a:lumOff val="80000"/>
                      </a:schemeClr>
                    </a:solidFill>
                  </a:tcPr>
                </a:tc>
                <a:tc>
                  <a:txBody>
                    <a:bodyPr/>
                    <a:lstStyle/>
                    <a:p>
                      <a:r>
                        <a:rPr lang="en-US" sz="1400" dirty="0" smtClean="0">
                          <a:solidFill>
                            <a:srgbClr val="FF0000"/>
                          </a:solidFill>
                        </a:rPr>
                        <a:t>Anti-HTN, anti-</a:t>
                      </a:r>
                      <a:r>
                        <a:rPr lang="en-US" sz="1400" dirty="0" err="1" smtClean="0">
                          <a:solidFill>
                            <a:srgbClr val="FF0000"/>
                          </a:solidFill>
                        </a:rPr>
                        <a:t>arrhythmics</a:t>
                      </a:r>
                      <a:r>
                        <a:rPr lang="en-US" sz="1400" dirty="0" smtClean="0">
                          <a:solidFill>
                            <a:srgbClr val="FF0000"/>
                          </a:solidFill>
                        </a:rPr>
                        <a:t>, antidepressant, anxiolytics, anti-androgens, anticonvulsants, alcohol,</a:t>
                      </a:r>
                      <a:r>
                        <a:rPr lang="en-US" sz="1400" baseline="0" dirty="0" smtClean="0">
                          <a:solidFill>
                            <a:srgbClr val="FF0000"/>
                          </a:solidFill>
                        </a:rPr>
                        <a:t> marijuana, anti-</a:t>
                      </a:r>
                      <a:r>
                        <a:rPr lang="en-US" sz="1400" baseline="0" dirty="0" err="1" smtClean="0">
                          <a:solidFill>
                            <a:srgbClr val="FF0000"/>
                          </a:solidFill>
                        </a:rPr>
                        <a:t>parkoson</a:t>
                      </a:r>
                      <a:r>
                        <a:rPr lang="en-US" sz="1400" baseline="0" dirty="0" smtClean="0">
                          <a:solidFill>
                            <a:srgbClr val="FF0000"/>
                          </a:solidFill>
                        </a:rPr>
                        <a:t> drugs, LHRH analogues</a:t>
                      </a:r>
                      <a:endParaRPr lang="en-US" sz="1400" dirty="0">
                        <a:solidFill>
                          <a:srgbClr val="FF0000"/>
                        </a:solidFill>
                      </a:endParaRPr>
                    </a:p>
                  </a:txBody>
                  <a:tcPr>
                    <a:lnR w="12700" cap="flat" cmpd="sng" algn="ctr">
                      <a:noFill/>
                      <a:prstDash val="solid"/>
                      <a:round/>
                      <a:headEnd type="none" w="med" len="med"/>
                      <a:tailEnd type="none" w="med" len="med"/>
                    </a:lnR>
                    <a:solidFill>
                      <a:schemeClr val="bg1"/>
                    </a:solidFill>
                  </a:tcPr>
                </a:tc>
              </a:tr>
              <a:tr h="370840">
                <a:tc>
                  <a:txBody>
                    <a:bodyPr/>
                    <a:lstStyle/>
                    <a:p>
                      <a:pPr algn="ctr"/>
                      <a:r>
                        <a:rPr lang="en-US" sz="1400" dirty="0" smtClean="0"/>
                        <a:t>Extra factors</a:t>
                      </a:r>
                      <a:endParaRPr lang="en-US" sz="1400" dirty="0"/>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rgbClr val="CC3399">
                        <a:alpha val="20000"/>
                      </a:srgbClr>
                    </a:solidFill>
                  </a:tcPr>
                </a:tc>
                <a:tc>
                  <a:txBody>
                    <a:bodyPr/>
                    <a:lstStyle/>
                    <a:p>
                      <a:r>
                        <a:rPr lang="en-US" sz="1400" dirty="0" smtClean="0"/>
                        <a:t>Prostatectomy </a:t>
                      </a:r>
                      <a:r>
                        <a:rPr lang="en-US" sz="1400" dirty="0" smtClean="0">
                          <a:solidFill>
                            <a:srgbClr val="008F00"/>
                          </a:solidFill>
                        </a:rPr>
                        <a:t>(may damage the nerve)</a:t>
                      </a:r>
                      <a:r>
                        <a:rPr lang="en-US" sz="1400" dirty="0" smtClean="0"/>
                        <a:t>, </a:t>
                      </a:r>
                      <a:r>
                        <a:rPr lang="en-US" sz="1400" dirty="0" smtClean="0">
                          <a:solidFill>
                            <a:srgbClr val="FF0000"/>
                          </a:solidFill>
                        </a:rPr>
                        <a:t>old age </a:t>
                      </a:r>
                      <a:r>
                        <a:rPr lang="en-US" sz="1400" dirty="0" smtClean="0">
                          <a:solidFill>
                            <a:srgbClr val="008F00"/>
                          </a:solidFill>
                        </a:rPr>
                        <a:t>(hormonal </a:t>
                      </a:r>
                      <a:r>
                        <a:rPr lang="en-US" sz="1400" dirty="0" err="1" smtClean="0">
                          <a:solidFill>
                            <a:srgbClr val="008F00"/>
                          </a:solidFill>
                        </a:rPr>
                        <a:t>embalance</a:t>
                      </a:r>
                      <a:r>
                        <a:rPr lang="en-US" sz="1400" dirty="0" smtClean="0">
                          <a:solidFill>
                            <a:srgbClr val="008F00"/>
                          </a:solidFill>
                        </a:rPr>
                        <a:t> ) </a:t>
                      </a:r>
                      <a:r>
                        <a:rPr lang="en-US" sz="1400" dirty="0" smtClean="0"/>
                        <a:t>, CRF, cirrhosis</a:t>
                      </a:r>
                      <a:endParaRPr lang="en-US" sz="1400" dirty="0"/>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r>
            </a:tbl>
          </a:graphicData>
        </a:graphic>
      </p:graphicFrame>
      <p:sp>
        <p:nvSpPr>
          <p:cNvPr id="14"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مربع نص 1"/>
          <p:cNvSpPr txBox="1"/>
          <p:nvPr/>
        </p:nvSpPr>
        <p:spPr>
          <a:xfrm>
            <a:off x="3931919" y="4392695"/>
            <a:ext cx="1322131" cy="307777"/>
          </a:xfrm>
          <a:prstGeom prst="rect">
            <a:avLst/>
          </a:prstGeom>
          <a:solidFill>
            <a:srgbClr val="FDDFE6"/>
          </a:solidFill>
          <a:ln>
            <a:solidFill>
              <a:srgbClr val="FF0000"/>
            </a:solidFill>
            <a:prstDash val="sysDash"/>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ar-SA" sz="1400" dirty="0" smtClean="0">
                <a:solidFill>
                  <a:srgbClr val="FF0000"/>
                </a:solidFill>
              </a:rPr>
              <a:t>اللي بالأحمر مهمة</a:t>
            </a:r>
            <a:endParaRPr lang="en-US" sz="1400" dirty="0">
              <a:solidFill>
                <a:srgbClr val="FF0000"/>
              </a:solidFill>
            </a:endParaRPr>
          </a:p>
        </p:txBody>
      </p:sp>
    </p:spTree>
    <p:extLst>
      <p:ext uri="{BB962C8B-B14F-4D97-AF65-F5344CB8AC3E}">
        <p14:creationId xmlns:p14="http://schemas.microsoft.com/office/powerpoint/2010/main" val="41445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1227910" y="757126"/>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8" name="TextBox 7"/>
          <p:cNvSpPr txBox="1"/>
          <p:nvPr/>
        </p:nvSpPr>
        <p:spPr>
          <a:xfrm>
            <a:off x="803776" y="197806"/>
            <a:ext cx="5250451" cy="461665"/>
          </a:xfrm>
          <a:prstGeom prst="rect">
            <a:avLst/>
          </a:prstGeom>
          <a:noFill/>
        </p:spPr>
        <p:txBody>
          <a:bodyPr wrap="square" rtlCol="0">
            <a:spAutoFit/>
          </a:bodyPr>
          <a:lstStyle/>
          <a:p>
            <a:pPr algn="ctr"/>
            <a:r>
              <a:rPr lang="en-US" sz="2400" dirty="0" smtClean="0">
                <a:latin typeface="American Typewriter" charset="0"/>
                <a:ea typeface="American Typewriter" charset="0"/>
                <a:cs typeface="American Typewriter" charset="0"/>
              </a:rPr>
              <a:t>Drugs Adversely Causing ED</a:t>
            </a:r>
            <a:endParaRPr lang="en-US" sz="2400" dirty="0">
              <a:latin typeface="American Typewriter" charset="0"/>
              <a:ea typeface="American Typewriter" charset="0"/>
              <a:cs typeface="American Typewriter"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711024742"/>
              </p:ext>
            </p:extLst>
          </p:nvPr>
        </p:nvGraphicFramePr>
        <p:xfrm>
          <a:off x="306361" y="5116662"/>
          <a:ext cx="6245279" cy="4421368"/>
        </p:xfrm>
        <a:graphic>
          <a:graphicData uri="http://schemas.openxmlformats.org/drawingml/2006/table">
            <a:tbl>
              <a:tblPr firstRow="1" bandRow="1">
                <a:tableStyleId>{5940675A-B579-460E-94D1-54222C63F5DA}</a:tableStyleId>
              </a:tblPr>
              <a:tblGrid>
                <a:gridCol w="716896"/>
                <a:gridCol w="5528383"/>
              </a:tblGrid>
              <a:tr h="343524">
                <a:tc gridSpan="2">
                  <a:txBody>
                    <a:bodyPr/>
                    <a:lstStyle/>
                    <a:p>
                      <a:pPr algn="ctr"/>
                      <a:r>
                        <a:rPr lang="en-US" sz="1600" b="0" dirty="0" smtClean="0">
                          <a:latin typeface="+mn-lt"/>
                        </a:rPr>
                        <a:t>Central acting</a:t>
                      </a:r>
                      <a:r>
                        <a:rPr lang="en-US" sz="1600" b="0" baseline="0" dirty="0" smtClean="0">
                          <a:latin typeface="+mn-lt"/>
                        </a:rPr>
                        <a:t> drugs</a:t>
                      </a:r>
                      <a:endParaRPr lang="en-US" sz="16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tc>
              </a:tr>
              <a:tr h="597628">
                <a:tc>
                  <a:txBody>
                    <a:bodyPr/>
                    <a:lstStyle/>
                    <a:p>
                      <a:pPr algn="ctr"/>
                      <a:r>
                        <a:rPr lang="en-US" sz="1400" b="0" dirty="0" smtClean="0">
                          <a:solidFill>
                            <a:schemeClr val="tx1"/>
                          </a:solidFill>
                          <a:latin typeface="+mn-lt"/>
                        </a:rPr>
                        <a:t>Main action</a:t>
                      </a:r>
                      <a:endParaRPr lang="en-US" sz="1400" b="0" dirty="0">
                        <a:solidFill>
                          <a:schemeClr val="tx1"/>
                        </a:solidFill>
                        <a:latin typeface="+mn-lt"/>
                      </a:endParaRPr>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mn-lt"/>
                        </a:rPr>
                        <a:t>Dopamine more than</a:t>
                      </a:r>
                      <a:r>
                        <a:rPr lang="en-US" sz="1400" b="0" baseline="0" dirty="0" smtClean="0">
                          <a:solidFill>
                            <a:schemeClr val="tx1"/>
                          </a:solidFill>
                          <a:latin typeface="+mn-lt"/>
                        </a:rPr>
                        <a:t> epinephrine </a:t>
                      </a:r>
                      <a:r>
                        <a:rPr lang="en-US" sz="1400" b="0" dirty="0" smtClean="0">
                          <a:solidFill>
                            <a:schemeClr val="tx1"/>
                          </a:solidFill>
                          <a:latin typeface="+mn-lt"/>
                        </a:rPr>
                        <a:t>promote arousal</a:t>
                      </a:r>
                      <a:r>
                        <a:rPr lang="en-US" sz="1400" b="0" dirty="0" smtClean="0">
                          <a:solidFill>
                            <a:schemeClr val="tx1"/>
                          </a:solidFill>
                          <a:latin typeface="+mn-lt"/>
                          <a:sym typeface="Wingdings"/>
                        </a:rPr>
                        <a:t>.</a:t>
                      </a:r>
                      <a:r>
                        <a:rPr lang="en-US" sz="1400" b="0" baseline="0" dirty="0" smtClean="0">
                          <a:solidFill>
                            <a:schemeClr val="tx1"/>
                          </a:solidFill>
                          <a:latin typeface="+mn-lt"/>
                          <a:sym typeface="Wingdings"/>
                        </a:rPr>
                        <a:t> </a:t>
                      </a:r>
                      <a:r>
                        <a:rPr lang="en-US" sz="1400" b="0" dirty="0" smtClean="0">
                          <a:solidFill>
                            <a:schemeClr val="tx1"/>
                          </a:solidFill>
                          <a:latin typeface="+mn-lt"/>
                        </a:rPr>
                        <a:t>5HT (</a:t>
                      </a:r>
                      <a:r>
                        <a:rPr lang="en-US" sz="1400" b="0" dirty="0" smtClean="0">
                          <a:solidFill>
                            <a:schemeClr val="bg1">
                              <a:lumMod val="50000"/>
                            </a:schemeClr>
                          </a:solidFill>
                          <a:latin typeface="+mn-lt"/>
                        </a:rPr>
                        <a:t>serotonin</a:t>
                      </a:r>
                      <a:r>
                        <a:rPr lang="en-US" sz="1400" b="0" dirty="0" smtClean="0">
                          <a:solidFill>
                            <a:schemeClr val="tx1"/>
                          </a:solidFill>
                          <a:latin typeface="+mn-lt"/>
                        </a:rPr>
                        <a:t>) action on 5HT</a:t>
                      </a:r>
                      <a:r>
                        <a:rPr lang="en-US" sz="1400" b="0" baseline="-25000" dirty="0" smtClean="0">
                          <a:solidFill>
                            <a:schemeClr val="tx1"/>
                          </a:solidFill>
                          <a:latin typeface="+mn-lt"/>
                        </a:rPr>
                        <a:t>2</a:t>
                      </a:r>
                      <a:r>
                        <a:rPr lang="en-US" sz="1400" b="0" dirty="0" smtClean="0">
                          <a:solidFill>
                            <a:schemeClr val="tx1"/>
                          </a:solidFill>
                          <a:latin typeface="+mn-lt"/>
                        </a:rPr>
                        <a:t> </a:t>
                      </a:r>
                      <a:r>
                        <a:rPr lang="en-US" sz="1400" b="0" dirty="0" smtClean="0">
                          <a:solidFill>
                            <a:schemeClr val="tx1"/>
                          </a:solidFill>
                          <a:latin typeface="+mn-lt"/>
                          <a:sym typeface="Wingdings"/>
                        </a:rPr>
                        <a:t> decrease dopamine </a:t>
                      </a:r>
                      <a:r>
                        <a:rPr lang="en-US" sz="1400" b="0" dirty="0" smtClean="0">
                          <a:solidFill>
                            <a:schemeClr val="tx1"/>
                          </a:solidFill>
                          <a:latin typeface="+mn-lt"/>
                        </a:rPr>
                        <a:t>release </a:t>
                      </a:r>
                      <a:r>
                        <a:rPr lang="en-US" sz="1400" b="0" dirty="0" smtClean="0">
                          <a:solidFill>
                            <a:schemeClr val="tx1"/>
                          </a:solidFill>
                          <a:latin typeface="+mn-lt"/>
                          <a:sym typeface="Wingdings"/>
                        </a:rPr>
                        <a:t> decrease arousal </a:t>
                      </a:r>
                      <a:r>
                        <a:rPr lang="en-US" sz="1400" b="0" kern="1200" dirty="0" smtClean="0">
                          <a:solidFill>
                            <a:srgbClr val="008F00"/>
                          </a:solidFill>
                          <a:latin typeface="+mn-lt"/>
                          <a:ea typeface="+mn-ea"/>
                          <a:cs typeface="+mn-cs"/>
                          <a:sym typeface="Wingdings"/>
                        </a:rPr>
                        <a:t>(there are some neurotransmitters affect the Arousal, one of them is Dopamine, so any agonist</a:t>
                      </a:r>
                      <a:r>
                        <a:rPr lang="en-US" sz="1400" b="0" kern="1200" baseline="0" dirty="0" smtClean="0">
                          <a:solidFill>
                            <a:srgbClr val="008F00"/>
                          </a:solidFill>
                          <a:latin typeface="+mn-lt"/>
                          <a:ea typeface="+mn-ea"/>
                          <a:cs typeface="+mn-cs"/>
                          <a:sym typeface="Wingdings"/>
                        </a:rPr>
                        <a:t> of Dopamine will increase Arousal &amp; any antagonist of Dopamine will decrease it). </a:t>
                      </a:r>
                      <a:r>
                        <a:rPr lang="en-US" sz="1400" b="0" kern="1200" dirty="0" smtClean="0">
                          <a:solidFill>
                            <a:srgbClr val="008F00"/>
                          </a:solidFill>
                          <a:latin typeface="+mn-lt"/>
                          <a:ea typeface="+mn-ea"/>
                          <a:cs typeface="+mn-cs"/>
                          <a:sym typeface="Wingdings"/>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670922">
                <a:tc>
                  <a:txBody>
                    <a:bodyPr/>
                    <a:lstStyle/>
                    <a:p>
                      <a:pPr algn="ctr"/>
                      <a:r>
                        <a:rPr lang="en-US" sz="1400" b="0" dirty="0" smtClean="0">
                          <a:solidFill>
                            <a:schemeClr val="tx1"/>
                          </a:solidFill>
                          <a:latin typeface="+mn-lt"/>
                        </a:rPr>
                        <a:t>anti-Depressant Drugs</a:t>
                      </a:r>
                      <a:endParaRPr lang="en-US" sz="1400" b="0" dirty="0">
                        <a:solidFill>
                          <a:schemeClr val="tx1"/>
                        </a:solidFill>
                        <a:latin typeface="+mn-lt"/>
                      </a:endParaRPr>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0" dirty="0" smtClean="0">
                          <a:latin typeface="+mn-lt"/>
                        </a:rPr>
                        <a:t>e.g. non-selectively as TCAs,</a:t>
                      </a:r>
                      <a:r>
                        <a:rPr lang="en-US" sz="1400" b="0" baseline="0" dirty="0" smtClean="0">
                          <a:latin typeface="+mn-lt"/>
                        </a:rPr>
                        <a:t> </a:t>
                      </a:r>
                      <a:r>
                        <a:rPr lang="en-US" sz="1400" b="0" dirty="0" smtClean="0">
                          <a:latin typeface="+mn-lt"/>
                        </a:rPr>
                        <a:t>selectively as SSRIs</a:t>
                      </a:r>
                    </a:p>
                    <a:p>
                      <a:pPr marL="0" marR="0" indent="0" algn="l" defTabSz="685800" rtl="0" eaLnBrk="1" fontAlgn="auto" latinLnBrk="0" hangingPunct="1">
                        <a:lnSpc>
                          <a:spcPct val="100000"/>
                        </a:lnSpc>
                        <a:spcBef>
                          <a:spcPts val="0"/>
                        </a:spcBef>
                        <a:spcAft>
                          <a:spcPts val="0"/>
                        </a:spcAft>
                        <a:buClrTx/>
                        <a:buSzTx/>
                        <a:buFontTx/>
                        <a:buNone/>
                        <a:tabLst/>
                        <a:defRPr/>
                      </a:pPr>
                      <a:r>
                        <a:rPr lang="en-US" sz="1400" b="0" dirty="0" smtClean="0">
                          <a:latin typeface="+mn-lt"/>
                        </a:rPr>
                        <a:t>ADD </a:t>
                      </a:r>
                      <a:r>
                        <a:rPr lang="en-US" sz="1400" b="0" dirty="0" smtClean="0">
                          <a:solidFill>
                            <a:schemeClr val="bg1">
                              <a:lumMod val="50000"/>
                            </a:schemeClr>
                          </a:solidFill>
                          <a:latin typeface="+mn-lt"/>
                        </a:rPr>
                        <a:t>(anti-Depressant Drugs) </a:t>
                      </a:r>
                      <a:r>
                        <a:rPr lang="en-US" sz="1400" b="0" dirty="0" smtClean="0">
                          <a:solidFill>
                            <a:schemeClr val="tx1"/>
                          </a:solidFill>
                          <a:latin typeface="+mn-lt"/>
                        </a:rPr>
                        <a:t>decrease</a:t>
                      </a:r>
                      <a:r>
                        <a:rPr lang="en-US" sz="1400" b="0" dirty="0" smtClean="0">
                          <a:solidFill>
                            <a:schemeClr val="bg1">
                              <a:lumMod val="50000"/>
                            </a:schemeClr>
                          </a:solidFill>
                          <a:latin typeface="+mn-lt"/>
                        </a:rPr>
                        <a:t> </a:t>
                      </a:r>
                      <a:r>
                        <a:rPr lang="en-US" sz="1400" b="0" dirty="0" smtClean="0">
                          <a:latin typeface="+mn-lt"/>
                        </a:rPr>
                        <a:t>5HT uptake</a:t>
                      </a:r>
                      <a:r>
                        <a:rPr lang="en-US" sz="1400" b="0" baseline="0" dirty="0" smtClean="0">
                          <a:latin typeface="+mn-lt"/>
                        </a:rPr>
                        <a:t> which lead to </a:t>
                      </a:r>
                      <a:r>
                        <a:rPr lang="en-US" sz="1400" b="0" dirty="0" smtClean="0">
                          <a:latin typeface="+mn-lt"/>
                          <a:sym typeface="Wingdings"/>
                        </a:rPr>
                        <a:t> 5HT in synapse act on 5HT</a:t>
                      </a:r>
                      <a:r>
                        <a:rPr lang="en-US" sz="1400" b="0" baseline="-25000" dirty="0" smtClean="0">
                          <a:latin typeface="+mn-lt"/>
                          <a:sym typeface="Wingdings"/>
                        </a:rPr>
                        <a:t>2 </a:t>
                      </a:r>
                      <a:r>
                        <a:rPr lang="en-US" sz="1400" b="0" dirty="0" smtClean="0">
                          <a:solidFill>
                            <a:schemeClr val="bg1">
                              <a:lumMod val="50000"/>
                            </a:schemeClr>
                          </a:solidFill>
                          <a:latin typeface="+mn-lt"/>
                          <a:sym typeface="Wingdings"/>
                        </a:rPr>
                        <a:t> decrease dopamine </a:t>
                      </a:r>
                      <a:r>
                        <a:rPr lang="en-US" sz="1400" b="0" dirty="0" smtClean="0">
                          <a:solidFill>
                            <a:schemeClr val="bg1">
                              <a:lumMod val="50000"/>
                            </a:schemeClr>
                          </a:solidFill>
                          <a:latin typeface="+mn-lt"/>
                        </a:rPr>
                        <a:t>release </a:t>
                      </a:r>
                      <a:r>
                        <a:rPr lang="en-US" sz="1400" b="0" dirty="0" smtClean="0">
                          <a:solidFill>
                            <a:schemeClr val="bg1">
                              <a:lumMod val="50000"/>
                            </a:schemeClr>
                          </a:solidFill>
                          <a:latin typeface="+mn-lt"/>
                          <a:sym typeface="Wingdings"/>
                        </a:rPr>
                        <a:t> decrease arousal</a:t>
                      </a:r>
                    </a:p>
                    <a:p>
                      <a:pPr marL="0" marR="0" indent="0" algn="l" defTabSz="685800" rtl="0" eaLnBrk="1" fontAlgn="auto" latinLnBrk="0" hangingPunct="1">
                        <a:lnSpc>
                          <a:spcPct val="100000"/>
                        </a:lnSpc>
                        <a:spcBef>
                          <a:spcPts val="0"/>
                        </a:spcBef>
                        <a:spcAft>
                          <a:spcPts val="0"/>
                        </a:spcAft>
                        <a:buClrTx/>
                        <a:buSzTx/>
                        <a:buFontTx/>
                        <a:buNone/>
                        <a:tabLst/>
                        <a:defRPr/>
                      </a:pPr>
                      <a:r>
                        <a:rPr lang="en-US" sz="1400" b="0" baseline="0" dirty="0" smtClean="0">
                          <a:solidFill>
                            <a:schemeClr val="tx1"/>
                          </a:solidFill>
                          <a:latin typeface="+mn-lt"/>
                          <a:sym typeface="Wingdings"/>
                        </a:rPr>
                        <a:t>Peripheral effect: </a:t>
                      </a:r>
                      <a:r>
                        <a:rPr lang="en-US" sz="1400" b="0" dirty="0" smtClean="0">
                          <a:solidFill>
                            <a:srgbClr val="FF0000"/>
                          </a:solidFill>
                          <a:latin typeface="+mn-lt"/>
                        </a:rPr>
                        <a:t>antagonize NO actions </a:t>
                      </a:r>
                      <a:r>
                        <a:rPr lang="en-US" sz="1400" b="0" dirty="0" smtClean="0">
                          <a:latin typeface="+mn-lt"/>
                        </a:rPr>
                        <a:t>/ </a:t>
                      </a:r>
                      <a:r>
                        <a:rPr lang="en-US" sz="1400" b="0" dirty="0" smtClean="0">
                          <a:latin typeface="+mn-lt"/>
                          <a:sym typeface="Wingdings"/>
                        </a:rPr>
                        <a:t>decrease </a:t>
                      </a:r>
                      <a:r>
                        <a:rPr lang="en-US" sz="1400" b="0" dirty="0" smtClean="0">
                          <a:latin typeface="+mn-lt"/>
                        </a:rPr>
                        <a:t>genital sensation </a:t>
                      </a:r>
                      <a:r>
                        <a:rPr lang="en-US" sz="1400" b="0" dirty="0" smtClean="0">
                          <a:latin typeface="+mn-lt"/>
                          <a:sym typeface="Wingdings"/>
                        </a:rPr>
                        <a:t></a:t>
                      </a:r>
                      <a:r>
                        <a:rPr lang="en-US" sz="1400" b="0" baseline="0" dirty="0" smtClean="0">
                          <a:latin typeface="+mn-lt"/>
                          <a:sym typeface="Wingdings"/>
                        </a:rPr>
                        <a:t> </a:t>
                      </a:r>
                      <a:r>
                        <a:rPr lang="en-US" sz="1400" b="0" dirty="0" smtClean="0">
                          <a:latin typeface="+mn-lt"/>
                          <a:sym typeface="Wingdings"/>
                        </a:rPr>
                        <a:t>Delay  ejaculation</a:t>
                      </a:r>
                      <a:r>
                        <a:rPr lang="en-US" sz="1400" b="0" baseline="0" dirty="0" smtClean="0">
                          <a:latin typeface="+mn-lt"/>
                          <a:sym typeface="Wingdings"/>
                        </a:rPr>
                        <a:t> (</a:t>
                      </a:r>
                      <a:r>
                        <a:rPr lang="en-US" sz="1400" b="0" baseline="0" dirty="0" smtClean="0">
                          <a:solidFill>
                            <a:schemeClr val="bg1">
                              <a:lumMod val="50000"/>
                            </a:schemeClr>
                          </a:solidFill>
                          <a:latin typeface="+mn-lt"/>
                          <a:sym typeface="Wingdings"/>
                        </a:rPr>
                        <a:t>use for </a:t>
                      </a:r>
                      <a:r>
                        <a:rPr lang="en-US" sz="1400" b="0" dirty="0" smtClean="0">
                          <a:solidFill>
                            <a:srgbClr val="C00000"/>
                          </a:solidFill>
                          <a:latin typeface="+mn-lt"/>
                          <a:sym typeface="Wingdings"/>
                        </a:rPr>
                        <a:t>Treat</a:t>
                      </a:r>
                      <a:r>
                        <a:rPr lang="en-US" sz="1400" b="0" dirty="0" smtClean="0">
                          <a:latin typeface="+mn-lt"/>
                          <a:sym typeface="Wingdings"/>
                        </a:rPr>
                        <a:t> </a:t>
                      </a:r>
                      <a:r>
                        <a:rPr lang="en-US" sz="1400" b="0" dirty="0" smtClean="0">
                          <a:solidFill>
                            <a:schemeClr val="bg1">
                              <a:lumMod val="50000"/>
                            </a:schemeClr>
                          </a:solidFill>
                          <a:latin typeface="+mn-lt"/>
                          <a:sym typeface="Wingdings"/>
                        </a:rPr>
                        <a:t>of</a:t>
                      </a:r>
                      <a:r>
                        <a:rPr lang="en-US" sz="1400" b="0" dirty="0" smtClean="0">
                          <a:latin typeface="+mn-lt"/>
                          <a:sym typeface="Wingdings"/>
                        </a:rPr>
                        <a:t> </a:t>
                      </a:r>
                      <a:r>
                        <a:rPr lang="en-US" sz="1400" b="0" dirty="0" smtClean="0">
                          <a:solidFill>
                            <a:srgbClr val="C00000"/>
                          </a:solidFill>
                          <a:latin typeface="+mn-lt"/>
                          <a:sym typeface="Wingdings"/>
                        </a:rPr>
                        <a:t>Premature Ejaculation</a:t>
                      </a:r>
                      <a:r>
                        <a:rPr lang="en-US" sz="1400" b="0" dirty="0" smtClean="0">
                          <a:latin typeface="+mn-lt"/>
                          <a:sym typeface="Wingdings"/>
                        </a:rPr>
                        <a:t>)</a:t>
                      </a:r>
                      <a:r>
                        <a:rPr lang="en-GB" sz="1400" b="0" dirty="0" smtClean="0">
                          <a:solidFill>
                            <a:schemeClr val="bg1">
                              <a:lumMod val="50000"/>
                            </a:schemeClr>
                          </a:solidFill>
                          <a:latin typeface="+mn-lt"/>
                          <a:sym typeface="Wingdings"/>
                        </a:rPr>
                        <a:t>(SSRI)</a:t>
                      </a:r>
                      <a:endParaRPr lang="en-US" sz="1400" b="0" baseline="0" dirty="0" smtClean="0">
                        <a:solidFill>
                          <a:schemeClr val="bg1">
                            <a:lumMod val="50000"/>
                          </a:schemeClr>
                        </a:solidFill>
                        <a:latin typeface="+mn-lt"/>
                        <a:sym typeface="Wingding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r>
              <a:tr h="880682">
                <a:tc>
                  <a:txBody>
                    <a:bodyPr/>
                    <a:lstStyle/>
                    <a:p>
                      <a:pPr algn="ctr"/>
                      <a:r>
                        <a:rPr lang="en-US" sz="1200" b="0" dirty="0" smtClean="0">
                          <a:solidFill>
                            <a:schemeClr val="tx1"/>
                          </a:solidFill>
                          <a:latin typeface="+mn-lt"/>
                        </a:rPr>
                        <a:t>Anti-psychotic drugs</a:t>
                      </a:r>
                      <a:endParaRPr lang="en-US" sz="1200" b="0" dirty="0">
                        <a:solidFill>
                          <a:schemeClr val="tx1"/>
                        </a:solidFill>
                        <a:latin typeface="+mn-lt"/>
                      </a:endParaRPr>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mn-lt"/>
                          <a:sym typeface="Wingdings"/>
                        </a:rPr>
                        <a:t>DA (dopamine) </a:t>
                      </a:r>
                      <a:r>
                        <a:rPr lang="en-US" sz="1400" b="0" dirty="0" smtClean="0">
                          <a:solidFill>
                            <a:schemeClr val="tx1"/>
                          </a:solidFill>
                          <a:latin typeface="+mn-lt"/>
                        </a:rPr>
                        <a:t>antagonist + hyperprolactinemia</a:t>
                      </a:r>
                      <a:endParaRPr lang="en-US" sz="1400" b="0" baseline="0" dirty="0" smtClean="0">
                        <a:solidFill>
                          <a:schemeClr val="tx1"/>
                        </a:solidFill>
                        <a:latin typeface="+mn-lt"/>
                        <a:sym typeface="Wingding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r>
              <a:tr h="880682">
                <a:tc>
                  <a:txBody>
                    <a:bodyPr/>
                    <a:lstStyle/>
                    <a:p>
                      <a:pPr algn="ctr"/>
                      <a:r>
                        <a:rPr lang="en-US" sz="1200" b="0" dirty="0" smtClean="0">
                          <a:solidFill>
                            <a:schemeClr val="tx1"/>
                          </a:solidFill>
                          <a:latin typeface="+mn-lt"/>
                        </a:rPr>
                        <a:t>Anti-epileptic drug</a:t>
                      </a:r>
                      <a:endParaRPr lang="en-US" sz="1200" b="0" dirty="0">
                        <a:solidFill>
                          <a:schemeClr val="tx1"/>
                        </a:solidFill>
                        <a:latin typeface="+mn-lt"/>
                      </a:endParaRPr>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bg2"/>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mn-lt"/>
                          <a:sym typeface="Wingdings"/>
                        </a:rPr>
                        <a:t>e.g. </a:t>
                      </a:r>
                      <a:r>
                        <a:rPr lang="en-US" sz="1400" b="0" dirty="0" smtClean="0">
                          <a:solidFill>
                            <a:srgbClr val="0432FF"/>
                          </a:solidFill>
                          <a:latin typeface="+mn-lt"/>
                        </a:rPr>
                        <a:t>phenytoin</a:t>
                      </a:r>
                      <a:r>
                        <a:rPr lang="en-US" sz="1400" b="0" dirty="0" smtClean="0">
                          <a:latin typeface="+mn-lt"/>
                        </a:rPr>
                        <a:t>, </a:t>
                      </a:r>
                      <a:r>
                        <a:rPr lang="en-US" sz="1400" b="0" dirty="0" smtClean="0">
                          <a:solidFill>
                            <a:schemeClr val="bg1">
                              <a:lumMod val="50000"/>
                            </a:schemeClr>
                          </a:solidFill>
                          <a:latin typeface="+mn-lt"/>
                        </a:rPr>
                        <a:t>they</a:t>
                      </a:r>
                      <a:r>
                        <a:rPr lang="en-US" sz="1400" b="0" dirty="0" smtClean="0">
                          <a:latin typeface="+mn-lt"/>
                        </a:rPr>
                        <a:t> </a:t>
                      </a:r>
                      <a:r>
                        <a:rPr lang="en-US" sz="1400" b="0" dirty="0" smtClean="0">
                          <a:solidFill>
                            <a:schemeClr val="tx1"/>
                          </a:solidFill>
                          <a:latin typeface="+mn-lt"/>
                          <a:sym typeface="Wingdings"/>
                        </a:rPr>
                        <a:t>have </a:t>
                      </a:r>
                      <a:r>
                        <a:rPr lang="en-US" sz="1400" b="0" dirty="0" smtClean="0">
                          <a:solidFill>
                            <a:schemeClr val="tx1"/>
                          </a:solidFill>
                          <a:latin typeface="+mn-lt"/>
                        </a:rPr>
                        <a:t>GABA</a:t>
                      </a:r>
                      <a:r>
                        <a:rPr lang="en-US" sz="1400" b="0" dirty="0" smtClean="0">
                          <a:solidFill>
                            <a:schemeClr val="tx1"/>
                          </a:solidFill>
                          <a:latin typeface="+mn-lt"/>
                          <a:sym typeface="Wingdings"/>
                        </a:rPr>
                        <a:t> effect </a:t>
                      </a:r>
                      <a:r>
                        <a:rPr lang="en-US" sz="1400" b="0" dirty="0" smtClean="0">
                          <a:solidFill>
                            <a:srgbClr val="008F00"/>
                          </a:solidFill>
                          <a:latin typeface="+mn-lt"/>
                          <a:sym typeface="Wingdings"/>
                        </a:rPr>
                        <a:t>(inhibitory neurotransmitter) </a:t>
                      </a:r>
                      <a:r>
                        <a:rPr lang="en-US" sz="1400" b="0" dirty="0" smtClean="0">
                          <a:solidFill>
                            <a:schemeClr val="tx1"/>
                          </a:solidFill>
                          <a:latin typeface="+mn-lt"/>
                          <a:sym typeface="Wingdings"/>
                        </a:rPr>
                        <a:t> antagonize </a:t>
                      </a:r>
                      <a:r>
                        <a:rPr lang="en-US" sz="1350" kern="1200" dirty="0" smtClean="0">
                          <a:solidFill>
                            <a:schemeClr val="tx1"/>
                          </a:solidFill>
                          <a:effectLst/>
                          <a:latin typeface="+mn-lt"/>
                          <a:ea typeface="+mn-ea"/>
                          <a:cs typeface="+mn-cs"/>
                        </a:rPr>
                        <a:t>excitatory </a:t>
                      </a:r>
                      <a:r>
                        <a:rPr lang="en-US" sz="1400" b="0" dirty="0" smtClean="0">
                          <a:solidFill>
                            <a:schemeClr val="tx1"/>
                          </a:solidFill>
                          <a:latin typeface="+mn-lt"/>
                          <a:sym typeface="Wingdings"/>
                        </a:rPr>
                        <a:t>Amino acid.  increase sedation  decrease</a:t>
                      </a:r>
                      <a:r>
                        <a:rPr lang="en-US" sz="1400" b="0" dirty="0" smtClean="0">
                          <a:solidFill>
                            <a:schemeClr val="tx1"/>
                          </a:solidFill>
                          <a:latin typeface="+mn-lt"/>
                        </a:rPr>
                        <a:t> arousal. </a:t>
                      </a:r>
                      <a:endParaRPr lang="en-US" sz="1400" b="0" baseline="0" dirty="0" smtClean="0">
                        <a:solidFill>
                          <a:schemeClr val="tx1"/>
                        </a:solidFill>
                        <a:latin typeface="+mn-lt"/>
                        <a:sym typeface="Wingding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sp>
        <p:nvSpPr>
          <p:cNvPr id="6"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313910" y="1000184"/>
            <a:ext cx="6239290" cy="3923508"/>
            <a:chOff x="-4027012" y="1430986"/>
            <a:chExt cx="6239290" cy="4700358"/>
          </a:xfrm>
        </p:grpSpPr>
        <p:pic>
          <p:nvPicPr>
            <p:cNvPr id="10" name="Picture 2" descr="http://images.alfresco.advanstar.com/alfresco_images/HealthCare/2012/10/28/e54962f9-9a26-485e-8fc8-0550f2dfe579/table1.jpg"/>
            <p:cNvPicPr>
              <a:picLocks noChangeAspect="1" noChangeArrowheads="1"/>
            </p:cNvPicPr>
            <p:nvPr/>
          </p:nvPicPr>
          <p:blipFill rotWithShape="1">
            <a:blip r:embed="rId2" cstate="print">
              <a:duotone>
                <a:schemeClr val="accent5">
                  <a:shade val="45000"/>
                  <a:satMod val="135000"/>
                </a:schemeClr>
                <a:prstClr val="white"/>
              </a:duotone>
              <a:lum bright="-20000" contrast="30000"/>
            </a:blip>
            <a:srcRect l="4706" t="20857" r="3992" b="8352"/>
            <a:stretch/>
          </p:blipFill>
          <p:spPr bwMode="auto">
            <a:xfrm>
              <a:off x="-4027012" y="1430986"/>
              <a:ext cx="6239290" cy="4700358"/>
            </a:xfrm>
            <a:prstGeom prst="rect">
              <a:avLst/>
            </a:prstGeom>
            <a:noFill/>
          </p:spPr>
        </p:pic>
        <p:sp>
          <p:nvSpPr>
            <p:cNvPr id="12" name="TextBox 11"/>
            <p:cNvSpPr txBox="1"/>
            <p:nvPr/>
          </p:nvSpPr>
          <p:spPr>
            <a:xfrm>
              <a:off x="1153975" y="1447919"/>
              <a:ext cx="1021433" cy="368716"/>
            </a:xfrm>
            <a:prstGeom prst="rect">
              <a:avLst/>
            </a:prstGeom>
            <a:noFill/>
          </p:spPr>
          <p:txBody>
            <a:bodyPr wrap="none" rtlCol="0">
              <a:spAutoFit/>
            </a:bodyPr>
            <a:lstStyle/>
            <a:p>
              <a:r>
                <a:rPr lang="ar-SA" sz="1400" dirty="0" smtClean="0">
                  <a:solidFill>
                    <a:srgbClr val="008F00"/>
                  </a:solidFill>
                </a:rPr>
                <a:t>دي بس أقروها</a:t>
              </a:r>
              <a:endParaRPr lang="en-US" sz="1400" dirty="0">
                <a:solidFill>
                  <a:srgbClr val="008F00"/>
                </a:solidFill>
              </a:endParaRPr>
            </a:p>
          </p:txBody>
        </p:sp>
      </p:grpSp>
      <p:sp>
        <p:nvSpPr>
          <p:cNvPr id="11" name="مستطيل 1"/>
          <p:cNvSpPr/>
          <p:nvPr/>
        </p:nvSpPr>
        <p:spPr>
          <a:xfrm>
            <a:off x="225764" y="9613488"/>
            <a:ext cx="6504291" cy="276999"/>
          </a:xfrm>
          <a:prstGeom prst="rect">
            <a:avLst/>
          </a:prstGeom>
        </p:spPr>
        <p:txBody>
          <a:bodyPr wrap="square">
            <a:spAutoFit/>
          </a:bodyPr>
          <a:lstStyle/>
          <a:p>
            <a:pPr>
              <a:buClr>
                <a:schemeClr val="accent1">
                  <a:lumMod val="60000"/>
                  <a:lumOff val="40000"/>
                </a:schemeClr>
              </a:buClr>
            </a:pPr>
            <a:r>
              <a:rPr lang="en-CA" sz="1200" b="1" u="sng" dirty="0" smtClean="0">
                <a:solidFill>
                  <a:srgbClr val="008F00"/>
                </a:solidFill>
              </a:rPr>
              <a:t>SSRI and other Anti-depressant drugs are the most common class of drugs which cause ED in male. </a:t>
            </a:r>
            <a:endParaRPr lang="en-CA" sz="1200" b="1" u="sng" dirty="0">
              <a:solidFill>
                <a:srgbClr val="008F00"/>
              </a:solidFill>
            </a:endParaRPr>
          </a:p>
        </p:txBody>
      </p:sp>
    </p:spTree>
    <p:extLst>
      <p:ext uri="{BB962C8B-B14F-4D97-AF65-F5344CB8AC3E}">
        <p14:creationId xmlns:p14="http://schemas.microsoft.com/office/powerpoint/2010/main" val="1680532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1227910" y="620030"/>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8" name="TextBox 7"/>
          <p:cNvSpPr txBox="1"/>
          <p:nvPr/>
        </p:nvSpPr>
        <p:spPr>
          <a:xfrm>
            <a:off x="803776" y="157346"/>
            <a:ext cx="5250451" cy="461665"/>
          </a:xfrm>
          <a:prstGeom prst="rect">
            <a:avLst/>
          </a:prstGeom>
          <a:noFill/>
        </p:spPr>
        <p:txBody>
          <a:bodyPr wrap="square" rtlCol="0">
            <a:spAutoFit/>
          </a:bodyPr>
          <a:lstStyle/>
          <a:p>
            <a:pPr algn="ctr"/>
            <a:r>
              <a:rPr lang="en-US" sz="2400" dirty="0" smtClean="0">
                <a:latin typeface="American Typewriter" charset="0"/>
                <a:ea typeface="American Typewriter" charset="0"/>
                <a:cs typeface="American Typewriter" charset="0"/>
              </a:rPr>
              <a:t>Anti-hypertensive</a:t>
            </a:r>
            <a:endParaRPr lang="en-US" sz="2400" dirty="0">
              <a:latin typeface="American Typewriter" charset="0"/>
              <a:ea typeface="American Typewriter" charset="0"/>
              <a:cs typeface="American Typewriter"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742168391"/>
              </p:ext>
            </p:extLst>
          </p:nvPr>
        </p:nvGraphicFramePr>
        <p:xfrm>
          <a:off x="355270" y="763003"/>
          <a:ext cx="6245279" cy="2355996"/>
        </p:xfrm>
        <a:graphic>
          <a:graphicData uri="http://schemas.openxmlformats.org/drawingml/2006/table">
            <a:tbl>
              <a:tblPr firstRow="1" bandRow="1">
                <a:tableStyleId>{5940675A-B579-460E-94D1-54222C63F5DA}</a:tableStyleId>
              </a:tblPr>
              <a:tblGrid>
                <a:gridCol w="650955"/>
                <a:gridCol w="5594324"/>
              </a:tblGrid>
              <a:tr h="360000">
                <a:tc gridSpan="2">
                  <a:txBody>
                    <a:bodyPr/>
                    <a:lstStyle/>
                    <a:p>
                      <a:pPr algn="ctr"/>
                      <a:r>
                        <a:rPr lang="en-US" sz="1600" dirty="0" smtClean="0"/>
                        <a:t>Anti-hypertensive</a:t>
                      </a: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2">
                        <a:lumMod val="20000"/>
                        <a:lumOff val="80000"/>
                      </a:schemeClr>
                    </a:solidFill>
                  </a:tcPr>
                </a:tc>
                <a:tc hMerge="1">
                  <a:txBody>
                    <a:bodyPr/>
                    <a:lstStyle/>
                    <a:p>
                      <a:endParaRPr lang="en-US" dirty="0"/>
                    </a:p>
                  </a:txBody>
                  <a:tcPr>
                    <a:solidFill>
                      <a:schemeClr val="bg1"/>
                    </a:solidFill>
                  </a:tcPr>
                </a:tc>
              </a:tr>
              <a:tr h="1008444">
                <a:tc>
                  <a:txBody>
                    <a:bodyPr/>
                    <a:lstStyle/>
                    <a:p>
                      <a:pPr algn="ctr"/>
                      <a:r>
                        <a:rPr lang="en-US" sz="1400" dirty="0" smtClean="0">
                          <a:solidFill>
                            <a:schemeClr val="tx1"/>
                          </a:solidFill>
                        </a:rPr>
                        <a:t>Central</a:t>
                      </a:r>
                      <a:r>
                        <a:rPr lang="en-US" sz="1400" baseline="0" dirty="0" smtClean="0">
                          <a:solidFill>
                            <a:schemeClr val="tx1"/>
                          </a:solidFill>
                        </a:rPr>
                        <a:t> hypotensive</a:t>
                      </a:r>
                      <a:endParaRPr lang="en-US" sz="1400" dirty="0">
                        <a:solidFill>
                          <a:schemeClr val="tx1"/>
                        </a:solidFill>
                      </a:endParaRPr>
                    </a:p>
                  </a:txBody>
                  <a:tcPr vert="vert270" anchor="ctr">
                    <a:lnL w="12700" cap="flat" cmpd="sng" algn="ctr">
                      <a:noFill/>
                      <a:prstDash val="solid"/>
                      <a:round/>
                      <a:headEnd type="none" w="med" len="med"/>
                      <a:tailEnd type="none" w="med" len="med"/>
                    </a:lnL>
                    <a:solidFill>
                      <a:schemeClr val="bg2"/>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0" dirty="0" smtClean="0">
                          <a:solidFill>
                            <a:srgbClr val="0432FF"/>
                          </a:solidFill>
                          <a:latin typeface="+mn-lt"/>
                        </a:rPr>
                        <a:t>Methyl-</a:t>
                      </a:r>
                      <a:r>
                        <a:rPr lang="en-US" sz="1400" b="0" dirty="0" err="1" smtClean="0">
                          <a:solidFill>
                            <a:srgbClr val="0432FF"/>
                          </a:solidFill>
                          <a:latin typeface="+mn-lt"/>
                        </a:rPr>
                        <a:t>dopa</a:t>
                      </a:r>
                      <a:r>
                        <a:rPr lang="en-US" sz="1400" b="0" dirty="0" smtClean="0">
                          <a:solidFill>
                            <a:srgbClr val="0432FF"/>
                          </a:solidFill>
                          <a:latin typeface="+mn-lt"/>
                        </a:rPr>
                        <a:t>, Reserpine</a:t>
                      </a:r>
                      <a:r>
                        <a:rPr lang="en-US" sz="1400" b="0" dirty="0" smtClean="0">
                          <a:solidFill>
                            <a:srgbClr val="0000FF"/>
                          </a:solidFill>
                          <a:latin typeface="+mn-lt"/>
                        </a:rPr>
                        <a:t>: </a:t>
                      </a:r>
                      <a:r>
                        <a:rPr lang="en-US" sz="1400" b="0" dirty="0" smtClean="0">
                          <a:solidFill>
                            <a:srgbClr val="008F00"/>
                          </a:solidFill>
                          <a:latin typeface="+mn-lt"/>
                        </a:rPr>
                        <a:t>they </a:t>
                      </a:r>
                      <a:r>
                        <a:rPr lang="en-US" sz="1400" b="0" baseline="0" dirty="0" smtClean="0">
                          <a:solidFill>
                            <a:srgbClr val="008F00"/>
                          </a:solidFill>
                          <a:latin typeface="+mn-lt"/>
                        </a:rPr>
                        <a:t>decrease DA by depleting dopamine </a:t>
                      </a:r>
                      <a:r>
                        <a:rPr lang="en-US" sz="1400" b="0" dirty="0" smtClean="0">
                          <a:latin typeface="+mn-lt"/>
                          <a:sym typeface="Wingdings"/>
                        </a:rPr>
                        <a:t>→ decrease </a:t>
                      </a:r>
                      <a:r>
                        <a:rPr lang="en-US" sz="1400" b="0" dirty="0" smtClean="0">
                          <a:latin typeface="+mn-lt"/>
                        </a:rPr>
                        <a:t>arousal</a:t>
                      </a:r>
                    </a:p>
                    <a:p>
                      <a:pPr marL="0" marR="0" indent="0" algn="l" defTabSz="685800" rtl="0" eaLnBrk="1" fontAlgn="auto" latinLnBrk="0" hangingPunct="1">
                        <a:lnSpc>
                          <a:spcPct val="100000"/>
                        </a:lnSpc>
                        <a:spcBef>
                          <a:spcPts val="0"/>
                        </a:spcBef>
                        <a:spcAft>
                          <a:spcPts val="0"/>
                        </a:spcAft>
                        <a:buClrTx/>
                        <a:buSzTx/>
                        <a:buFontTx/>
                        <a:buNone/>
                        <a:tabLst/>
                        <a:defRPr/>
                      </a:pPr>
                      <a:r>
                        <a:rPr lang="en-US" sz="1400" b="0" dirty="0" smtClean="0">
                          <a:solidFill>
                            <a:srgbClr val="0432FF"/>
                          </a:solidFill>
                          <a:latin typeface="+mn-lt"/>
                        </a:rPr>
                        <a:t>Clonidine </a:t>
                      </a:r>
                      <a:r>
                        <a:rPr lang="en-US" sz="1400" b="0" dirty="0" smtClean="0">
                          <a:solidFill>
                            <a:srgbClr val="008F00"/>
                          </a:solidFill>
                          <a:latin typeface="+mn-lt"/>
                        </a:rPr>
                        <a:t>(α</a:t>
                      </a:r>
                      <a:r>
                        <a:rPr lang="en-US" sz="1400" b="0" baseline="-25000" dirty="0" smtClean="0">
                          <a:solidFill>
                            <a:srgbClr val="008F00"/>
                          </a:solidFill>
                          <a:latin typeface="+mn-lt"/>
                        </a:rPr>
                        <a:t>2</a:t>
                      </a:r>
                      <a:r>
                        <a:rPr lang="en-US" sz="1400" b="0" dirty="0" smtClean="0">
                          <a:solidFill>
                            <a:srgbClr val="008F00"/>
                          </a:solidFill>
                          <a:latin typeface="+mn-lt"/>
                        </a:rPr>
                        <a:t> agonist)</a:t>
                      </a:r>
                      <a:r>
                        <a:rPr lang="en-US" sz="1400" b="0" dirty="0" smtClean="0">
                          <a:solidFill>
                            <a:schemeClr val="tx1"/>
                          </a:solidFill>
                          <a:latin typeface="+mn-lt"/>
                        </a:rPr>
                        <a:t>:</a:t>
                      </a:r>
                      <a:r>
                        <a:rPr lang="en-US" sz="1400" b="0" baseline="0" dirty="0" smtClean="0">
                          <a:solidFill>
                            <a:schemeClr val="tx1"/>
                          </a:solidFill>
                          <a:latin typeface="+mn-lt"/>
                        </a:rPr>
                        <a:t> </a:t>
                      </a:r>
                      <a:r>
                        <a:rPr lang="en-US" sz="1400" b="0" dirty="0" smtClean="0">
                          <a:latin typeface="+mn-lt"/>
                          <a:sym typeface="Wingdings"/>
                        </a:rPr>
                        <a:t>decrease </a:t>
                      </a:r>
                      <a:r>
                        <a:rPr lang="en-US" sz="1400" b="0" dirty="0" smtClean="0">
                          <a:latin typeface="+mn-lt"/>
                        </a:rPr>
                        <a:t>arousal centrally, </a:t>
                      </a:r>
                      <a:r>
                        <a:rPr lang="en-US" sz="1400" b="0" dirty="0" smtClean="0">
                          <a:solidFill>
                            <a:schemeClr val="bg1">
                              <a:lumMod val="50000"/>
                            </a:schemeClr>
                          </a:solidFill>
                          <a:latin typeface="+mn-lt"/>
                        </a:rPr>
                        <a:t>Vasoconstriction peripherally by </a:t>
                      </a:r>
                      <a:r>
                        <a:rPr lang="en-US" sz="1400" b="0" i="0" kern="1200" dirty="0" smtClean="0">
                          <a:solidFill>
                            <a:schemeClr val="bg1">
                              <a:lumMod val="50000"/>
                            </a:schemeClr>
                          </a:solidFill>
                          <a:effectLst/>
                          <a:latin typeface="+mn-lt"/>
                          <a:ea typeface="+mn-ea"/>
                          <a:cs typeface="+mn-cs"/>
                        </a:rPr>
                        <a:t>anticholinergic action (blocking alpha receptors) </a:t>
                      </a:r>
                      <a:r>
                        <a:rPr lang="en-US" sz="1400" b="0" dirty="0" smtClean="0">
                          <a:solidFill>
                            <a:srgbClr val="008F00"/>
                          </a:solidFill>
                          <a:latin typeface="+mn-lt"/>
                          <a:sym typeface="Wingdings"/>
                        </a:rPr>
                        <a:t>→</a:t>
                      </a:r>
                      <a:r>
                        <a:rPr lang="en-US" sz="1400" b="0" i="0" kern="1200" dirty="0" smtClean="0">
                          <a:solidFill>
                            <a:srgbClr val="008F00"/>
                          </a:solidFill>
                          <a:effectLst/>
                          <a:latin typeface="+mn-lt"/>
                          <a:ea typeface="+mn-ea"/>
                          <a:cs typeface="+mn-cs"/>
                          <a:sym typeface="Wingdings"/>
                        </a:rPr>
                        <a:t> ED</a:t>
                      </a:r>
                      <a:endParaRPr lang="en-US" sz="1400" b="0" dirty="0" smtClean="0">
                        <a:solidFill>
                          <a:srgbClr val="008F00"/>
                        </a:solidFill>
                        <a:latin typeface="+mn-lt"/>
                      </a:endParaRPr>
                    </a:p>
                  </a:txBody>
                  <a:tcPr anchor="ctr">
                    <a:lnR w="12700" cap="flat" cmpd="sng" algn="ctr">
                      <a:noFill/>
                      <a:prstDash val="solid"/>
                      <a:round/>
                      <a:headEnd type="none" w="med" len="med"/>
                      <a:tailEnd type="none" w="med" len="med"/>
                    </a:lnR>
                    <a:solidFill>
                      <a:schemeClr val="bg1"/>
                    </a:solidFill>
                  </a:tcPr>
                </a:tc>
              </a:tr>
              <a:tr h="987552">
                <a:tc>
                  <a:txBody>
                    <a:bodyPr/>
                    <a:lstStyle/>
                    <a:p>
                      <a:pPr algn="ctr"/>
                      <a:r>
                        <a:rPr lang="en-US" sz="1400" dirty="0" smtClean="0">
                          <a:solidFill>
                            <a:schemeClr val="tx1"/>
                          </a:solidFill>
                        </a:rPr>
                        <a:t>Other hypotensive</a:t>
                      </a:r>
                      <a:endParaRPr lang="en-US" sz="1400" dirty="0">
                        <a:solidFill>
                          <a:schemeClr val="tx1"/>
                        </a:solidFill>
                      </a:endParaRPr>
                    </a:p>
                  </a:txBody>
                  <a:tcPr vert="vert270" anchor="ctr">
                    <a:lnL w="12700" cap="flat" cmpd="sng" algn="ctr">
                      <a:noFill/>
                      <a:prstDash val="solid"/>
                      <a:round/>
                      <a:headEnd type="none" w="med" len="med"/>
                      <a:tailEnd type="none" w="med" len="med"/>
                    </a:lnL>
                    <a:lnB w="12700" cmpd="sng">
                      <a:noFill/>
                    </a:lnB>
                    <a:solidFill>
                      <a:schemeClr val="bg2"/>
                    </a:solidFill>
                  </a:tcPr>
                </a:tc>
                <a:tc>
                  <a:txBody>
                    <a:bodyPr/>
                    <a:lstStyle/>
                    <a:p>
                      <a:pPr marL="285750" indent="-285750" algn="l" rtl="0">
                        <a:lnSpc>
                          <a:spcPct val="100000"/>
                        </a:lnSpc>
                        <a:spcBef>
                          <a:spcPts val="0"/>
                        </a:spcBef>
                        <a:buClr>
                          <a:schemeClr val="accent2"/>
                        </a:buClr>
                        <a:buFont typeface="Arial" charset="0"/>
                        <a:buChar char="•"/>
                      </a:pPr>
                      <a:r>
                        <a:rPr lang="en-US" sz="1400" b="0" dirty="0" smtClean="0">
                          <a:latin typeface="+mn-lt"/>
                        </a:rPr>
                        <a:t>β</a:t>
                      </a:r>
                      <a:r>
                        <a:rPr lang="en-US" sz="1400" b="0" baseline="-25000" dirty="0" smtClean="0">
                          <a:latin typeface="+mn-lt"/>
                        </a:rPr>
                        <a:t>2</a:t>
                      </a:r>
                      <a:r>
                        <a:rPr lang="en-US" sz="1400" b="0" dirty="0" smtClean="0">
                          <a:latin typeface="+mn-lt"/>
                        </a:rPr>
                        <a:t> blockers: -</a:t>
                      </a:r>
                      <a:r>
                        <a:rPr lang="en-US" sz="1400" b="0" dirty="0" err="1" smtClean="0">
                          <a:latin typeface="+mn-lt"/>
                        </a:rPr>
                        <a:t>ve</a:t>
                      </a:r>
                      <a:r>
                        <a:rPr lang="en-US" sz="1400" b="0" dirty="0" smtClean="0">
                          <a:latin typeface="+mn-lt"/>
                        </a:rPr>
                        <a:t> vasodilating β</a:t>
                      </a:r>
                      <a:r>
                        <a:rPr lang="en-US" sz="1400" b="0" baseline="-25000" dirty="0" smtClean="0">
                          <a:latin typeface="+mn-lt"/>
                        </a:rPr>
                        <a:t>2</a:t>
                      </a:r>
                      <a:r>
                        <a:rPr lang="en-US" sz="1400" b="0" dirty="0" smtClean="0">
                          <a:latin typeface="+mn-lt"/>
                        </a:rPr>
                        <a:t> + potentiate α</a:t>
                      </a:r>
                      <a:r>
                        <a:rPr lang="en-US" sz="1400" b="0" baseline="-25000" dirty="0" smtClean="0">
                          <a:latin typeface="+mn-lt"/>
                        </a:rPr>
                        <a:t>1</a:t>
                      </a:r>
                      <a:r>
                        <a:rPr lang="en-US" sz="1400" b="0" dirty="0" smtClean="0">
                          <a:latin typeface="+mn-lt"/>
                        </a:rPr>
                        <a:t> effect </a:t>
                      </a:r>
                      <a:r>
                        <a:rPr lang="en-US" sz="1400" b="0" dirty="0" smtClean="0">
                          <a:solidFill>
                            <a:srgbClr val="008F00"/>
                          </a:solidFill>
                          <a:latin typeface="+mn-lt"/>
                        </a:rPr>
                        <a:t>(vasoconstriction)</a:t>
                      </a:r>
                    </a:p>
                    <a:p>
                      <a:pPr marL="285750" indent="-285750" algn="l" rtl="0">
                        <a:lnSpc>
                          <a:spcPct val="100000"/>
                        </a:lnSpc>
                        <a:spcBef>
                          <a:spcPts val="0"/>
                        </a:spcBef>
                        <a:buClr>
                          <a:schemeClr val="accent2"/>
                        </a:buClr>
                        <a:buFont typeface="Arial" charset="0"/>
                        <a:buChar char="•"/>
                      </a:pPr>
                      <a:endParaRPr lang="en-US" sz="1400" b="0" dirty="0" smtClean="0">
                        <a:solidFill>
                          <a:srgbClr val="008F00"/>
                        </a:solidFill>
                        <a:latin typeface="+mn-lt"/>
                      </a:endParaRPr>
                    </a:p>
                    <a:p>
                      <a:pPr marL="285750" indent="-285750" algn="l" rtl="0">
                        <a:lnSpc>
                          <a:spcPct val="100000"/>
                        </a:lnSpc>
                        <a:spcBef>
                          <a:spcPts val="0"/>
                        </a:spcBef>
                        <a:buClr>
                          <a:schemeClr val="accent2"/>
                        </a:buClr>
                        <a:buFont typeface="Arial" charset="0"/>
                        <a:buChar char="•"/>
                      </a:pPr>
                      <a:r>
                        <a:rPr lang="en-US" sz="1400" b="0" dirty="0" smtClean="0">
                          <a:solidFill>
                            <a:schemeClr val="tx1"/>
                          </a:solidFill>
                          <a:latin typeface="+mn-lt"/>
                        </a:rPr>
                        <a:t>Thiazide diuretics:</a:t>
                      </a:r>
                      <a:r>
                        <a:rPr lang="en-US" sz="1400" b="0" baseline="0" dirty="0" smtClean="0">
                          <a:solidFill>
                            <a:schemeClr val="tx1"/>
                          </a:solidFill>
                          <a:latin typeface="+mn-lt"/>
                        </a:rPr>
                        <a:t> </a:t>
                      </a:r>
                      <a:r>
                        <a:rPr lang="en-US" sz="1400" b="0" dirty="0" smtClean="0">
                          <a:latin typeface="+mn-lt"/>
                          <a:sym typeface="Wingdings"/>
                        </a:rPr>
                        <a:t>decrease </a:t>
                      </a:r>
                      <a:r>
                        <a:rPr lang="en-US" sz="1400" b="0" dirty="0" smtClean="0">
                          <a:latin typeface="+mn-lt"/>
                        </a:rPr>
                        <a:t>spinal reflex controlling erection + </a:t>
                      </a:r>
                      <a:r>
                        <a:rPr lang="en-US" sz="1400" b="0" dirty="0" smtClean="0">
                          <a:latin typeface="+mn-lt"/>
                          <a:sym typeface="Wingdings"/>
                        </a:rPr>
                        <a:t>decrease </a:t>
                      </a:r>
                      <a:r>
                        <a:rPr lang="en-US" sz="1400" b="0" dirty="0" smtClean="0">
                          <a:latin typeface="+mn-lt"/>
                        </a:rPr>
                        <a:t>arousal </a:t>
                      </a:r>
                    </a:p>
                  </a:txBody>
                  <a:tcPr anchor="ctr">
                    <a:lnR w="12700" cap="flat" cmpd="sng" algn="ctr">
                      <a:noFill/>
                      <a:prstDash val="solid"/>
                      <a:round/>
                      <a:headEnd type="none" w="med" len="med"/>
                      <a:tailEnd type="none" w="med" len="med"/>
                    </a:lnR>
                    <a:lnB w="12700" cmpd="sng">
                      <a:noFill/>
                    </a:lnB>
                    <a:solidFill>
                      <a:schemeClr val="bg1"/>
                    </a:solidFill>
                  </a:tcPr>
                </a:tc>
              </a:tr>
            </a:tbl>
          </a:graphicData>
        </a:graphic>
      </p:graphicFrame>
      <p:cxnSp>
        <p:nvCxnSpPr>
          <p:cNvPr id="10" name="Straight Connector 9"/>
          <p:cNvCxnSpPr/>
          <p:nvPr/>
        </p:nvCxnSpPr>
        <p:spPr>
          <a:xfrm flipV="1">
            <a:off x="468338" y="3732089"/>
            <a:ext cx="5868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1" name="TextBox 10"/>
          <p:cNvSpPr txBox="1"/>
          <p:nvPr/>
        </p:nvSpPr>
        <p:spPr>
          <a:xfrm>
            <a:off x="613954" y="3209716"/>
            <a:ext cx="5576768" cy="461665"/>
          </a:xfrm>
          <a:prstGeom prst="rect">
            <a:avLst/>
          </a:prstGeom>
          <a:noFill/>
        </p:spPr>
        <p:txBody>
          <a:bodyPr wrap="square" rtlCol="0">
            <a:spAutoFit/>
          </a:bodyPr>
          <a:lstStyle/>
          <a:p>
            <a:pPr algn="ctr"/>
            <a:r>
              <a:rPr lang="en-US" sz="2400" dirty="0" smtClean="0">
                <a:latin typeface="American Typewriter" charset="0"/>
                <a:ea typeface="American Typewriter" charset="0"/>
                <a:cs typeface="American Typewriter" charset="0"/>
              </a:rPr>
              <a:t>Anti-androgen (Decrease the Desire) </a:t>
            </a:r>
            <a:endParaRPr lang="en-US" sz="2400" dirty="0">
              <a:latin typeface="American Typewriter" charset="0"/>
              <a:ea typeface="American Typewriter" charset="0"/>
              <a:cs typeface="American Typewriter"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878516003"/>
              </p:ext>
            </p:extLst>
          </p:nvPr>
        </p:nvGraphicFramePr>
        <p:xfrm>
          <a:off x="306361" y="3886222"/>
          <a:ext cx="6245279" cy="2929146"/>
        </p:xfrm>
        <a:graphic>
          <a:graphicData uri="http://schemas.openxmlformats.org/drawingml/2006/table">
            <a:tbl>
              <a:tblPr firstRow="1" bandRow="1">
                <a:tableStyleId>{5940675A-B579-460E-94D1-54222C63F5DA}</a:tableStyleId>
              </a:tblPr>
              <a:tblGrid>
                <a:gridCol w="653302"/>
                <a:gridCol w="5591977"/>
              </a:tblGrid>
              <a:tr h="360000">
                <a:tc gridSpan="2">
                  <a:txBody>
                    <a:bodyPr/>
                    <a:lstStyle/>
                    <a:p>
                      <a:pPr algn="ctr"/>
                      <a:r>
                        <a:rPr lang="en-US" sz="1400" dirty="0" smtClean="0"/>
                        <a:t>Anti-androgen</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FFF2CC"/>
                    </a:solidFill>
                  </a:tcPr>
                </a:tc>
                <a:tc hMerge="1">
                  <a:txBody>
                    <a:bodyPr/>
                    <a:lstStyle/>
                    <a:p>
                      <a:endParaRPr lang="en-US" dirty="0"/>
                    </a:p>
                  </a:txBody>
                  <a:tcPr>
                    <a:solidFill>
                      <a:schemeClr val="bg1"/>
                    </a:solidFill>
                  </a:tcPr>
                </a:tc>
              </a:tr>
              <a:tr h="881507">
                <a:tc>
                  <a:txBody>
                    <a:bodyPr/>
                    <a:lstStyle/>
                    <a:p>
                      <a:pPr algn="ctr"/>
                      <a:r>
                        <a:rPr lang="en-US" sz="1400" dirty="0" smtClean="0">
                          <a:solidFill>
                            <a:schemeClr val="tx1"/>
                          </a:solidFill>
                        </a:rPr>
                        <a:t>Drug</a:t>
                      </a:r>
                      <a:endParaRPr lang="en-US" sz="1400" dirty="0">
                        <a:solidFill>
                          <a:schemeClr val="tx1"/>
                        </a:solidFill>
                      </a:endParaRPr>
                    </a:p>
                  </a:txBody>
                  <a:tcPr vert="vert270" anchor="ctr">
                    <a:lnL w="12700" cap="flat" cmpd="sng" algn="ctr">
                      <a:noFill/>
                      <a:prstDash val="solid"/>
                      <a:round/>
                      <a:headEnd type="none" w="med" len="med"/>
                      <a:tailEnd type="none" w="med" len="med"/>
                    </a:lnL>
                    <a:solidFill>
                      <a:schemeClr val="bg2"/>
                    </a:solidFill>
                  </a:tcPr>
                </a:tc>
                <a:tc>
                  <a:txBody>
                    <a:bodyPr/>
                    <a:lstStyle/>
                    <a:p>
                      <a:pPr marL="0" indent="0" algn="l" rtl="0">
                        <a:buFont typeface="Arial" charset="0"/>
                        <a:buNone/>
                      </a:pPr>
                      <a:r>
                        <a:rPr lang="en-US" sz="1200" b="0" u="none" dirty="0" smtClean="0">
                          <a:solidFill>
                            <a:srgbClr val="0432FF"/>
                          </a:solidFill>
                          <a:latin typeface="+mn-lt"/>
                        </a:rPr>
                        <a:t>Finasteride</a:t>
                      </a:r>
                      <a:r>
                        <a:rPr lang="en-US" sz="1200" b="0" u="none" dirty="0" smtClean="0">
                          <a:solidFill>
                            <a:schemeClr val="tx1"/>
                          </a:solidFill>
                          <a:latin typeface="+mn-lt"/>
                        </a:rPr>
                        <a:t>:</a:t>
                      </a:r>
                      <a:r>
                        <a:rPr lang="en-US" sz="1200" b="0" u="none" baseline="0" dirty="0" smtClean="0">
                          <a:solidFill>
                            <a:schemeClr val="tx1"/>
                          </a:solidFill>
                          <a:latin typeface="+mn-lt"/>
                        </a:rPr>
                        <a:t> </a:t>
                      </a:r>
                      <a:r>
                        <a:rPr lang="en-US" sz="1200" b="0" u="none" baseline="0" dirty="0" smtClean="0">
                          <a:solidFill>
                            <a:srgbClr val="008F00"/>
                          </a:solidFill>
                          <a:latin typeface="+mn-lt"/>
                        </a:rPr>
                        <a:t>(used in Benign prostatic hyperplasia , male androgenic alopecia (during first puberty they have a lot of testosterone lead to acne and hair loss  </a:t>
                      </a:r>
                      <a:r>
                        <a:rPr lang="en-US" sz="1200" b="0" u="none" baseline="0" dirty="0" smtClean="0">
                          <a:solidFill>
                            <a:srgbClr val="008F00"/>
                          </a:solidFill>
                          <a:latin typeface="+mn-lt"/>
                          <a:sym typeface="Wingdings"/>
                        </a:rPr>
                        <a:t> </a:t>
                      </a:r>
                      <a:r>
                        <a:rPr lang="en-US" sz="1200" b="0" u="none" dirty="0" smtClean="0">
                          <a:latin typeface="+mn-lt"/>
                          <a:sym typeface="Wingdings"/>
                        </a:rPr>
                        <a:t>α reductase inhibitor (prevent production of active testosterone → </a:t>
                      </a:r>
                      <a:r>
                        <a:rPr lang="en-US" sz="1200" b="0" u="none" dirty="0" smtClean="0">
                          <a:solidFill>
                            <a:srgbClr val="C00000"/>
                          </a:solidFill>
                          <a:uFill>
                            <a:solidFill>
                              <a:srgbClr val="FF33CC"/>
                            </a:solidFill>
                          </a:uFill>
                          <a:latin typeface="+mn-lt"/>
                        </a:rPr>
                        <a:t>irreversible erectile dysfunction</a:t>
                      </a:r>
                    </a:p>
                    <a:p>
                      <a:pPr marL="0" indent="0" algn="l" rtl="0">
                        <a:buFont typeface="Arial" charset="0"/>
                        <a:buNone/>
                      </a:pPr>
                      <a:endParaRPr lang="en-US" sz="1200" b="0" u="none" dirty="0">
                        <a:solidFill>
                          <a:srgbClr val="C00000"/>
                        </a:solidFill>
                        <a:uFill>
                          <a:solidFill>
                            <a:srgbClr val="FF33CC"/>
                          </a:solidFill>
                        </a:uFill>
                        <a:latin typeface="+mn-lt"/>
                      </a:endParaRPr>
                    </a:p>
                  </a:txBody>
                  <a:tcPr>
                    <a:lnR w="12700" cap="flat" cmpd="sng" algn="ctr">
                      <a:noFill/>
                      <a:prstDash val="solid"/>
                      <a:round/>
                      <a:headEnd type="none" w="med" len="med"/>
                      <a:tailEnd type="none" w="med" len="med"/>
                    </a:lnR>
                    <a:solidFill>
                      <a:schemeClr val="bg1"/>
                    </a:solidFill>
                  </a:tcPr>
                </a:tc>
              </a:tr>
              <a:tr h="471559">
                <a:tc>
                  <a:txBody>
                    <a:bodyPr/>
                    <a:lstStyle/>
                    <a:p>
                      <a:pPr algn="ctr"/>
                      <a:r>
                        <a:rPr lang="en-US" sz="1400" dirty="0" smtClean="0">
                          <a:solidFill>
                            <a:schemeClr val="tx1"/>
                          </a:solidFill>
                        </a:rPr>
                        <a:t>Drug</a:t>
                      </a:r>
                      <a:endParaRPr lang="en-US" sz="1400" dirty="0">
                        <a:solidFill>
                          <a:schemeClr val="tx1"/>
                        </a:solidFill>
                      </a:endParaRPr>
                    </a:p>
                  </a:txBody>
                  <a:tcPr vert="vert270" anchor="ctr">
                    <a:lnL w="12700" cap="flat" cmpd="sng" algn="ctr">
                      <a:noFill/>
                      <a:prstDash val="solid"/>
                      <a:round/>
                      <a:headEnd type="none" w="med" len="med"/>
                      <a:tailEnd type="none" w="med" len="med"/>
                    </a:lnL>
                    <a:solidFill>
                      <a:schemeClr val="bg2"/>
                    </a:solidFill>
                  </a:tcPr>
                </a:tc>
                <a:tc>
                  <a:txBody>
                    <a:bodyPr/>
                    <a:lstStyle/>
                    <a:p>
                      <a:pPr marL="0" indent="0" algn="l" rtl="0">
                        <a:buFont typeface="Arial" charset="0"/>
                        <a:buNone/>
                      </a:pPr>
                      <a:r>
                        <a:rPr lang="en-US" sz="1400" b="0" dirty="0" err="1" smtClean="0">
                          <a:solidFill>
                            <a:srgbClr val="0432FF"/>
                          </a:solidFill>
                          <a:latin typeface="+mn-lt"/>
                        </a:rPr>
                        <a:t>Cyproterone</a:t>
                      </a:r>
                      <a:r>
                        <a:rPr lang="en-US" sz="1400" b="0" dirty="0" smtClean="0">
                          <a:solidFill>
                            <a:srgbClr val="0432FF"/>
                          </a:solidFill>
                          <a:latin typeface="+mn-lt"/>
                        </a:rPr>
                        <a:t> acetate</a:t>
                      </a:r>
                      <a:r>
                        <a:rPr lang="en-US" sz="1400" b="0" dirty="0" smtClean="0">
                          <a:solidFill>
                            <a:srgbClr val="0000FF"/>
                          </a:solidFill>
                          <a:latin typeface="+mn-lt"/>
                        </a:rPr>
                        <a:t>:</a:t>
                      </a:r>
                      <a:r>
                        <a:rPr lang="en-US" sz="1400" b="0" dirty="0" smtClean="0">
                          <a:latin typeface="+mn-lt"/>
                          <a:sym typeface="Wingdings"/>
                        </a:rPr>
                        <a:t> </a:t>
                      </a:r>
                      <a:r>
                        <a:rPr lang="en-US" sz="1400" b="0" dirty="0" smtClean="0">
                          <a:latin typeface="+mn-lt"/>
                        </a:rPr>
                        <a:t>synthetic steroidal antiandrogen</a:t>
                      </a:r>
                      <a:endParaRPr lang="en-US" sz="1400" b="0" dirty="0">
                        <a:latin typeface="+mn-lt"/>
                      </a:endParaRPr>
                    </a:p>
                  </a:txBody>
                  <a:tcPr anchor="ctr">
                    <a:lnR w="12700" cap="flat" cmpd="sng" algn="ctr">
                      <a:noFill/>
                      <a:prstDash val="solid"/>
                      <a:round/>
                      <a:headEnd type="none" w="med" len="med"/>
                      <a:tailEnd type="none" w="med" len="med"/>
                    </a:lnR>
                    <a:solidFill>
                      <a:schemeClr val="bg1"/>
                    </a:solidFill>
                  </a:tcPr>
                </a:tc>
              </a:tr>
              <a:tr h="576000">
                <a:tc>
                  <a:txBody>
                    <a:bodyPr/>
                    <a:lstStyle/>
                    <a:p>
                      <a:pPr algn="ctr"/>
                      <a:r>
                        <a:rPr lang="en-US" sz="1400" dirty="0" smtClean="0">
                          <a:solidFill>
                            <a:schemeClr val="tx1"/>
                          </a:solidFill>
                        </a:rPr>
                        <a:t>Drug</a:t>
                      </a:r>
                      <a:endParaRPr lang="en-US" sz="1400" dirty="0">
                        <a:solidFill>
                          <a:schemeClr val="tx1"/>
                        </a:solidFill>
                      </a:endParaRPr>
                    </a:p>
                  </a:txBody>
                  <a:tcPr vert="vert270" anchor="ctr">
                    <a:lnL w="12700" cap="flat" cmpd="sng" algn="ctr">
                      <a:noFill/>
                      <a:prstDash val="solid"/>
                      <a:round/>
                      <a:headEnd type="none" w="med" len="med"/>
                      <a:tailEnd type="none" w="med" len="med"/>
                    </a:lnL>
                    <a:solidFill>
                      <a:schemeClr val="bg2"/>
                    </a:solidFill>
                  </a:tcPr>
                </a:tc>
                <a:tc>
                  <a:txBody>
                    <a:bodyPr/>
                    <a:lstStyle/>
                    <a:p>
                      <a:pPr marL="0" marR="0" indent="0" algn="l" defTabSz="685800" rtl="0" eaLnBrk="1" fontAlgn="auto" latinLnBrk="0" hangingPunct="1">
                        <a:lnSpc>
                          <a:spcPct val="100000"/>
                        </a:lnSpc>
                        <a:spcBef>
                          <a:spcPts val="0"/>
                        </a:spcBef>
                        <a:spcAft>
                          <a:spcPts val="0"/>
                        </a:spcAft>
                        <a:buClrTx/>
                        <a:buSzTx/>
                        <a:buFont typeface="Arial" charset="0"/>
                        <a:buNone/>
                        <a:tabLst/>
                        <a:defRPr/>
                      </a:pPr>
                      <a:r>
                        <a:rPr lang="en-US" sz="1200" b="0" dirty="0" smtClean="0">
                          <a:solidFill>
                            <a:srgbClr val="0432FF"/>
                          </a:solidFill>
                          <a:latin typeface="+mn-lt"/>
                        </a:rPr>
                        <a:t>Cimetidine</a:t>
                      </a:r>
                      <a:r>
                        <a:rPr lang="en-US" sz="1200" b="0" dirty="0" smtClean="0">
                          <a:solidFill>
                            <a:srgbClr val="0000FF"/>
                          </a:solidFill>
                          <a:latin typeface="+mn-lt"/>
                        </a:rPr>
                        <a:t>* </a:t>
                      </a:r>
                      <a:r>
                        <a:rPr lang="en-US" sz="1200" b="0" dirty="0" smtClean="0">
                          <a:solidFill>
                            <a:srgbClr val="008F00"/>
                          </a:solidFill>
                          <a:latin typeface="+mn-lt"/>
                        </a:rPr>
                        <a:t>(H</a:t>
                      </a:r>
                      <a:r>
                        <a:rPr lang="en-US" sz="1200" b="0" baseline="-25000" dirty="0" smtClean="0">
                          <a:solidFill>
                            <a:srgbClr val="008F00"/>
                          </a:solidFill>
                          <a:latin typeface="+mn-lt"/>
                        </a:rPr>
                        <a:t>2</a:t>
                      </a:r>
                      <a:r>
                        <a:rPr lang="en-US" sz="1200" b="0" dirty="0" smtClean="0">
                          <a:solidFill>
                            <a:srgbClr val="008F00"/>
                          </a:solidFill>
                          <a:latin typeface="+mn-lt"/>
                        </a:rPr>
                        <a:t> blocker used in peptic ulcer)</a:t>
                      </a:r>
                      <a:r>
                        <a:rPr lang="en-US" sz="1200" b="0" dirty="0" smtClean="0">
                          <a:solidFill>
                            <a:schemeClr val="tx1"/>
                          </a:solidFill>
                          <a:latin typeface="+mn-lt"/>
                        </a:rPr>
                        <a:t>,</a:t>
                      </a:r>
                      <a:r>
                        <a:rPr lang="en-US" sz="1200" b="0" baseline="0" dirty="0" smtClean="0">
                          <a:solidFill>
                            <a:schemeClr val="tx1"/>
                          </a:solidFill>
                          <a:latin typeface="+mn-lt"/>
                        </a:rPr>
                        <a:t> </a:t>
                      </a:r>
                      <a:r>
                        <a:rPr lang="en-US" sz="1200" b="0" dirty="0" smtClean="0">
                          <a:solidFill>
                            <a:srgbClr val="0432FF"/>
                          </a:solidFill>
                          <a:latin typeface="+mn-lt"/>
                        </a:rPr>
                        <a:t>Ketoconazole</a:t>
                      </a:r>
                      <a:r>
                        <a:rPr lang="en-US" sz="1200" b="0" dirty="0" smtClean="0">
                          <a:latin typeface="+mn-lt"/>
                        </a:rPr>
                        <a:t>,</a:t>
                      </a:r>
                      <a:r>
                        <a:rPr lang="en-US" sz="1200" b="0" baseline="0" dirty="0" smtClean="0">
                          <a:latin typeface="+mn-lt"/>
                        </a:rPr>
                        <a:t> </a:t>
                      </a:r>
                      <a:r>
                        <a:rPr lang="en-US" sz="1200" b="0" dirty="0" smtClean="0">
                          <a:solidFill>
                            <a:srgbClr val="0432FF"/>
                          </a:solidFill>
                          <a:latin typeface="+mn-lt"/>
                        </a:rPr>
                        <a:t>Spironolactone</a:t>
                      </a:r>
                      <a:r>
                        <a:rPr lang="en-US" sz="1200" b="0" dirty="0" smtClean="0">
                          <a:solidFill>
                            <a:schemeClr val="tx1"/>
                          </a:solidFill>
                          <a:latin typeface="+mn-lt"/>
                          <a:sym typeface="Wingdings"/>
                        </a:rPr>
                        <a:t>:</a:t>
                      </a:r>
                      <a:r>
                        <a:rPr lang="en-US" sz="1200" b="0" baseline="0" dirty="0" smtClean="0">
                          <a:solidFill>
                            <a:schemeClr val="tx1"/>
                          </a:solidFill>
                          <a:latin typeface="+mn-lt"/>
                          <a:sym typeface="Wingdings"/>
                        </a:rPr>
                        <a:t> </a:t>
                      </a:r>
                      <a:r>
                        <a:rPr lang="en-US" sz="1200" b="0" baseline="0" dirty="0" smtClean="0">
                          <a:solidFill>
                            <a:srgbClr val="008F00"/>
                          </a:solidFill>
                          <a:latin typeface="+mn-lt"/>
                          <a:sym typeface="Wingdings"/>
                        </a:rPr>
                        <a:t>(used in HF by working on angiotensin system) but it cause</a:t>
                      </a:r>
                      <a:r>
                        <a:rPr lang="en-US" sz="1200" b="0" baseline="0" dirty="0" smtClean="0">
                          <a:solidFill>
                            <a:srgbClr val="008F00"/>
                          </a:solidFill>
                          <a:latin typeface="+mn-lt"/>
                        </a:rPr>
                        <a:t> </a:t>
                      </a:r>
                      <a:r>
                        <a:rPr lang="en-US" sz="1200" b="0" dirty="0" smtClean="0">
                          <a:latin typeface="+mn-lt"/>
                          <a:sym typeface="Wingdings"/>
                        </a:rPr>
                        <a:t>hyperprolactinemia + gynecomastia</a:t>
                      </a:r>
                    </a:p>
                    <a:p>
                      <a:pPr marL="0" marR="0" indent="0" algn="l" defTabSz="685800" rtl="0" eaLnBrk="1" fontAlgn="auto" latinLnBrk="0" hangingPunct="1">
                        <a:lnSpc>
                          <a:spcPct val="100000"/>
                        </a:lnSpc>
                        <a:spcBef>
                          <a:spcPts val="0"/>
                        </a:spcBef>
                        <a:spcAft>
                          <a:spcPts val="0"/>
                        </a:spcAft>
                        <a:buClrTx/>
                        <a:buSzTx/>
                        <a:buFont typeface="Arial" charset="0"/>
                        <a:buNone/>
                        <a:tabLst/>
                        <a:defRPr/>
                      </a:pPr>
                      <a:r>
                        <a:rPr lang="en-US" sz="1200" b="0" dirty="0" smtClean="0">
                          <a:latin typeface="+mn-lt"/>
                          <a:sym typeface="Wingdings"/>
                        </a:rPr>
                        <a:t>* Long acting</a:t>
                      </a:r>
                      <a:endParaRPr lang="en-US" sz="1200" b="0" dirty="0" smtClean="0">
                        <a:latin typeface="+mn-lt"/>
                      </a:endParaRPr>
                    </a:p>
                  </a:txBody>
                  <a:tcPr anchor="ctr">
                    <a:lnR w="12700" cap="flat" cmpd="sng" algn="ctr">
                      <a:noFill/>
                      <a:prstDash val="solid"/>
                      <a:round/>
                      <a:headEnd type="none" w="med" len="med"/>
                      <a:tailEnd type="none" w="med" len="med"/>
                    </a:lnR>
                    <a:solidFill>
                      <a:schemeClr val="bg1"/>
                    </a:solidFill>
                  </a:tcPr>
                </a:tc>
              </a:tr>
              <a:tr h="576000">
                <a:tc>
                  <a:txBody>
                    <a:bodyPr/>
                    <a:lstStyle/>
                    <a:p>
                      <a:pPr algn="ctr"/>
                      <a:r>
                        <a:rPr lang="en-US" sz="1400" dirty="0" smtClean="0">
                          <a:solidFill>
                            <a:schemeClr val="tx1"/>
                          </a:solidFill>
                        </a:rPr>
                        <a:t>Drug </a:t>
                      </a:r>
                      <a:endParaRPr lang="en-US" sz="1400" dirty="0">
                        <a:solidFill>
                          <a:schemeClr val="tx1"/>
                        </a:solidFill>
                      </a:endParaRPr>
                    </a:p>
                  </a:txBody>
                  <a:tcPr vert="vert270" anchor="ctr">
                    <a:lnL w="12700" cap="flat" cmpd="sng" algn="ctr">
                      <a:noFill/>
                      <a:prstDash val="solid"/>
                      <a:round/>
                      <a:headEnd type="none" w="med" len="med"/>
                      <a:tailEnd type="none" w="med" len="med"/>
                    </a:lnL>
                    <a:lnB w="12700" cmpd="sng">
                      <a:noFill/>
                    </a:lnB>
                    <a:solidFill>
                      <a:schemeClr val="bg2"/>
                    </a:solidFill>
                  </a:tcPr>
                </a:tc>
                <a:tc>
                  <a:txBody>
                    <a:bodyPr/>
                    <a:lstStyle/>
                    <a:p>
                      <a:pPr marL="0" marR="0" indent="0" algn="l" defTabSz="685800" rtl="0" eaLnBrk="1" fontAlgn="auto" latinLnBrk="0" hangingPunct="1">
                        <a:lnSpc>
                          <a:spcPct val="100000"/>
                        </a:lnSpc>
                        <a:spcBef>
                          <a:spcPts val="0"/>
                        </a:spcBef>
                        <a:spcAft>
                          <a:spcPts val="0"/>
                        </a:spcAft>
                        <a:buClrTx/>
                        <a:buSzTx/>
                        <a:buFont typeface="Arial" charset="0"/>
                        <a:buNone/>
                        <a:tabLst/>
                        <a:defRPr/>
                      </a:pPr>
                      <a:r>
                        <a:rPr lang="en-US" sz="1400" b="0" dirty="0" smtClean="0">
                          <a:solidFill>
                            <a:schemeClr val="tx1"/>
                          </a:solidFill>
                          <a:latin typeface="+mn-lt"/>
                        </a:rPr>
                        <a:t>Estrogen-containing medications </a:t>
                      </a:r>
                    </a:p>
                  </a:txBody>
                  <a:tcPr anchor="ctr">
                    <a:lnR w="12700" cap="flat" cmpd="sng" algn="ctr">
                      <a:noFill/>
                      <a:prstDash val="solid"/>
                      <a:round/>
                      <a:headEnd type="none" w="med" len="med"/>
                      <a:tailEnd type="none" w="med" len="med"/>
                    </a:lnR>
                    <a:lnB w="12700" cmpd="sng">
                      <a:noFill/>
                    </a:lnB>
                    <a:solidFill>
                      <a:schemeClr val="bg1"/>
                    </a:solidFill>
                  </a:tcPr>
                </a:tc>
              </a:tr>
            </a:tbl>
          </a:graphicData>
        </a:graphic>
      </p:graphicFrame>
      <p:cxnSp>
        <p:nvCxnSpPr>
          <p:cNvPr id="13" name="Straight Connector 12"/>
          <p:cNvCxnSpPr/>
          <p:nvPr/>
        </p:nvCxnSpPr>
        <p:spPr>
          <a:xfrm flipV="1">
            <a:off x="1227910" y="7399998"/>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4" name="TextBox 13"/>
          <p:cNvSpPr txBox="1"/>
          <p:nvPr/>
        </p:nvSpPr>
        <p:spPr>
          <a:xfrm>
            <a:off x="803776" y="6895486"/>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Habituating Agent</a:t>
            </a:r>
          </a:p>
        </p:txBody>
      </p:sp>
      <p:graphicFrame>
        <p:nvGraphicFramePr>
          <p:cNvPr id="15" name="Table 14"/>
          <p:cNvGraphicFramePr>
            <a:graphicFrameLocks noGrp="1"/>
          </p:cNvGraphicFramePr>
          <p:nvPr>
            <p:extLst>
              <p:ext uri="{D42A27DB-BD31-4B8C-83A1-F6EECF244321}">
                <p14:modId xmlns:p14="http://schemas.microsoft.com/office/powerpoint/2010/main" val="278281369"/>
              </p:ext>
            </p:extLst>
          </p:nvPr>
        </p:nvGraphicFramePr>
        <p:xfrm>
          <a:off x="306361" y="7550794"/>
          <a:ext cx="6245279" cy="2174206"/>
        </p:xfrm>
        <a:graphic>
          <a:graphicData uri="http://schemas.openxmlformats.org/drawingml/2006/table">
            <a:tbl>
              <a:tblPr firstRow="1" bandRow="1">
                <a:tableStyleId>{5940675A-B579-460E-94D1-54222C63F5DA}</a:tableStyleId>
              </a:tblPr>
              <a:tblGrid>
                <a:gridCol w="653302"/>
                <a:gridCol w="5591977"/>
              </a:tblGrid>
              <a:tr h="360000">
                <a:tc gridSpan="2">
                  <a:txBody>
                    <a:bodyPr/>
                    <a:lstStyle/>
                    <a:p>
                      <a:pPr algn="ctr"/>
                      <a:r>
                        <a:rPr lang="en-US" sz="1600" dirty="0" smtClean="0"/>
                        <a:t>Habituating agent</a:t>
                      </a: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CC3399">
                        <a:alpha val="20000"/>
                      </a:srgbClr>
                    </a:solidFill>
                  </a:tcPr>
                </a:tc>
                <a:tc hMerge="1">
                  <a:txBody>
                    <a:bodyPr/>
                    <a:lstStyle/>
                    <a:p>
                      <a:endParaRPr lang="en-US" dirty="0"/>
                    </a:p>
                  </a:txBody>
                  <a:tcPr>
                    <a:solidFill>
                      <a:schemeClr val="bg1"/>
                    </a:solidFill>
                  </a:tcPr>
                </a:tc>
              </a:tr>
              <a:tr h="907103">
                <a:tc>
                  <a:txBody>
                    <a:bodyPr/>
                    <a:lstStyle/>
                    <a:p>
                      <a:pPr algn="ctr"/>
                      <a:r>
                        <a:rPr lang="en-US" sz="1600" dirty="0" smtClean="0">
                          <a:solidFill>
                            <a:schemeClr val="tx1"/>
                          </a:solidFill>
                        </a:rPr>
                        <a:t>Smoking</a:t>
                      </a:r>
                      <a:endParaRPr lang="en-US" sz="1600" dirty="0">
                        <a:solidFill>
                          <a:schemeClr val="tx1"/>
                        </a:solidFill>
                      </a:endParaRPr>
                    </a:p>
                  </a:txBody>
                  <a:tcPr vert="vert270" anchor="ctr">
                    <a:lnL w="12700" cap="flat" cmpd="sng" algn="ctr">
                      <a:noFill/>
                      <a:prstDash val="solid"/>
                      <a:round/>
                      <a:headEnd type="none" w="med" len="med"/>
                      <a:tailEnd type="none" w="med" len="med"/>
                    </a:lnL>
                    <a:solidFill>
                      <a:schemeClr val="bg2"/>
                    </a:solidFill>
                  </a:tcPr>
                </a:tc>
                <a:tc>
                  <a:txBody>
                    <a:bodyPr/>
                    <a:lstStyle/>
                    <a:p>
                      <a:pPr marL="0" indent="0" algn="l" rtl="0">
                        <a:spcBef>
                          <a:spcPts val="0"/>
                        </a:spcBef>
                        <a:buFont typeface="Arial" charset="0"/>
                        <a:buNone/>
                      </a:pPr>
                      <a:r>
                        <a:rPr lang="en-US" sz="1400" b="0" dirty="0" smtClean="0">
                          <a:solidFill>
                            <a:schemeClr val="tx1"/>
                          </a:solidFill>
                          <a:latin typeface="+mn-lt"/>
                        </a:rPr>
                        <a:t>Cigarette smoking</a:t>
                      </a:r>
                      <a:r>
                        <a:rPr lang="en-US" sz="1400" b="0" baseline="0" dirty="0" smtClean="0">
                          <a:solidFill>
                            <a:schemeClr val="tx1"/>
                          </a:solidFill>
                          <a:latin typeface="+mn-lt"/>
                        </a:rPr>
                        <a:t> </a:t>
                      </a:r>
                      <a:r>
                        <a:rPr lang="en-US" sz="1400" b="0" baseline="0" dirty="0" smtClean="0">
                          <a:solidFill>
                            <a:schemeClr val="bg1">
                              <a:lumMod val="50000"/>
                            </a:schemeClr>
                          </a:solidFill>
                          <a:latin typeface="+mn-lt"/>
                        </a:rPr>
                        <a:t>cause</a:t>
                      </a:r>
                      <a:r>
                        <a:rPr lang="en-US" sz="1400" b="0" dirty="0" smtClean="0">
                          <a:solidFill>
                            <a:schemeClr val="bg1">
                              <a:lumMod val="50000"/>
                            </a:schemeClr>
                          </a:solidFill>
                          <a:latin typeface="+mn-lt"/>
                        </a:rPr>
                        <a:t> </a:t>
                      </a:r>
                      <a:r>
                        <a:rPr lang="en-US" sz="1400" b="0" dirty="0" smtClean="0">
                          <a:latin typeface="+mn-lt"/>
                        </a:rPr>
                        <a:t>vasoconstriction + penile venous leakage </a:t>
                      </a:r>
                      <a:r>
                        <a:rPr lang="en-US" sz="1400" b="0" dirty="0" smtClean="0">
                          <a:solidFill>
                            <a:srgbClr val="008F00"/>
                          </a:solidFill>
                          <a:latin typeface="+mn-lt"/>
                        </a:rPr>
                        <a:t>(blood flow to penis will not be maintained due to vasoconstriction and wall</a:t>
                      </a:r>
                      <a:r>
                        <a:rPr lang="en-US" sz="1400" b="0" baseline="0" dirty="0" smtClean="0">
                          <a:solidFill>
                            <a:srgbClr val="008F00"/>
                          </a:solidFill>
                          <a:latin typeface="+mn-lt"/>
                        </a:rPr>
                        <a:t> damaged </a:t>
                      </a:r>
                      <a:r>
                        <a:rPr lang="en-US" sz="1400" b="0" baseline="0" dirty="0" smtClean="0">
                          <a:solidFill>
                            <a:srgbClr val="008F00"/>
                          </a:solidFill>
                          <a:latin typeface="+mn-lt"/>
                          <a:sym typeface="Wingdings"/>
                        </a:rPr>
                        <a:t></a:t>
                      </a:r>
                      <a:r>
                        <a:rPr lang="en-US" sz="1400" b="0" baseline="0" dirty="0" smtClean="0">
                          <a:solidFill>
                            <a:srgbClr val="008F00"/>
                          </a:solidFill>
                          <a:latin typeface="+mn-lt"/>
                        </a:rPr>
                        <a:t> coordination is disrupted blood in &lt;or = out flow)</a:t>
                      </a:r>
                      <a:endParaRPr lang="en-US" sz="1400" b="0" baseline="30000" dirty="0" smtClean="0">
                        <a:solidFill>
                          <a:srgbClr val="008F00"/>
                        </a:solidFill>
                        <a:latin typeface="+mn-lt"/>
                      </a:endParaRPr>
                    </a:p>
                  </a:txBody>
                  <a:tcPr anchor="ctr">
                    <a:lnR w="12700" cap="flat" cmpd="sng" algn="ctr">
                      <a:noFill/>
                      <a:prstDash val="solid"/>
                      <a:round/>
                      <a:headEnd type="none" w="med" len="med"/>
                      <a:tailEnd type="none" w="med" len="med"/>
                    </a:lnR>
                    <a:solidFill>
                      <a:schemeClr val="bg1"/>
                    </a:solidFill>
                  </a:tcPr>
                </a:tc>
              </a:tr>
              <a:tr h="907103">
                <a:tc>
                  <a:txBody>
                    <a:bodyPr/>
                    <a:lstStyle/>
                    <a:p>
                      <a:pPr algn="ctr"/>
                      <a:r>
                        <a:rPr lang="en-US" sz="1600" dirty="0" smtClean="0">
                          <a:solidFill>
                            <a:schemeClr val="tx1"/>
                          </a:solidFill>
                        </a:rPr>
                        <a:t>Alcohol</a:t>
                      </a:r>
                      <a:endParaRPr lang="en-US" sz="1600" dirty="0">
                        <a:solidFill>
                          <a:schemeClr val="tx1"/>
                        </a:solidFill>
                      </a:endParaRPr>
                    </a:p>
                  </a:txBody>
                  <a:tcPr vert="vert27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2"/>
                    </a:solidFill>
                  </a:tcPr>
                </a:tc>
                <a:tc>
                  <a:txBody>
                    <a:bodyPr/>
                    <a:lstStyle/>
                    <a:p>
                      <a:pPr marL="0" indent="0" algn="l" rtl="0">
                        <a:spcBef>
                          <a:spcPts val="0"/>
                        </a:spcBef>
                        <a:buFont typeface="Arial" charset="0"/>
                        <a:buNone/>
                      </a:pPr>
                      <a:r>
                        <a:rPr lang="en-US" sz="1400" b="0" dirty="0" smtClean="0">
                          <a:solidFill>
                            <a:srgbClr val="CC3399"/>
                          </a:solidFill>
                          <a:latin typeface="+mn-lt"/>
                        </a:rPr>
                        <a:t>Small amount:</a:t>
                      </a:r>
                      <a:r>
                        <a:rPr lang="en-US" sz="1400" b="0" dirty="0" smtClean="0">
                          <a:solidFill>
                            <a:schemeClr val="tx1"/>
                          </a:solidFill>
                          <a:latin typeface="+mn-lt"/>
                        </a:rPr>
                        <a:t> </a:t>
                      </a:r>
                      <a:r>
                        <a:rPr lang="en-US" sz="1400" b="0" dirty="0" smtClean="0">
                          <a:latin typeface="+mn-lt"/>
                          <a:sym typeface="Wingdings"/>
                        </a:rPr>
                        <a:t>increase desire + decrease anxiety +</a:t>
                      </a:r>
                      <a:r>
                        <a:rPr lang="en-US" sz="1400" b="0" dirty="0" smtClean="0">
                          <a:latin typeface="+mn-lt"/>
                        </a:rPr>
                        <a:t> vasodilatation</a:t>
                      </a:r>
                    </a:p>
                    <a:p>
                      <a:pPr marL="0" marR="0" indent="0" algn="l" defTabSz="685800" rtl="0" eaLnBrk="1" fontAlgn="auto" latinLnBrk="0" hangingPunct="1">
                        <a:lnSpc>
                          <a:spcPct val="100000"/>
                        </a:lnSpc>
                        <a:spcBef>
                          <a:spcPts val="0"/>
                        </a:spcBef>
                        <a:spcAft>
                          <a:spcPts val="0"/>
                        </a:spcAft>
                        <a:buClrTx/>
                        <a:buSzTx/>
                        <a:buFont typeface="Arial" charset="0"/>
                        <a:buNone/>
                        <a:tabLst/>
                        <a:defRPr/>
                      </a:pPr>
                      <a:r>
                        <a:rPr lang="en-US" sz="1400" b="0" dirty="0" smtClean="0">
                          <a:solidFill>
                            <a:srgbClr val="CC3399"/>
                          </a:solidFill>
                          <a:latin typeface="+mn-lt"/>
                        </a:rPr>
                        <a:t>Big amount: </a:t>
                      </a:r>
                      <a:r>
                        <a:rPr lang="en-US" sz="1400" b="0" dirty="0" smtClean="0">
                          <a:latin typeface="+mn-lt"/>
                          <a:sym typeface="Wingdings"/>
                        </a:rPr>
                        <a:t>increase sedation + decrease desire</a:t>
                      </a:r>
                    </a:p>
                    <a:p>
                      <a:pPr marL="0" marR="0" indent="0" algn="l" defTabSz="685800" rtl="0" eaLnBrk="1" fontAlgn="auto" latinLnBrk="0" hangingPunct="1">
                        <a:lnSpc>
                          <a:spcPct val="100000"/>
                        </a:lnSpc>
                        <a:spcBef>
                          <a:spcPts val="0"/>
                        </a:spcBef>
                        <a:spcAft>
                          <a:spcPts val="0"/>
                        </a:spcAft>
                        <a:buClrTx/>
                        <a:buSzTx/>
                        <a:buFont typeface="Arial" charset="0"/>
                        <a:buNone/>
                        <a:tabLst/>
                        <a:defRPr/>
                      </a:pPr>
                      <a:r>
                        <a:rPr lang="en-US" sz="1400" b="0" baseline="0" dirty="0" smtClean="0">
                          <a:solidFill>
                            <a:srgbClr val="CC3399"/>
                          </a:solidFill>
                          <a:latin typeface="+mn-lt"/>
                          <a:sym typeface="Wingdings"/>
                        </a:rPr>
                        <a:t>Chronic alcoholism: </a:t>
                      </a:r>
                      <a:r>
                        <a:rPr lang="en-US" sz="1400" b="0" dirty="0" smtClean="0">
                          <a:latin typeface="+mn-lt"/>
                        </a:rPr>
                        <a:t>hypogonadism + polyneuropathy</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r>
            </a:tbl>
          </a:graphicData>
        </a:graphic>
      </p:graphicFrame>
      <p:sp>
        <p:nvSpPr>
          <p:cNvPr id="16"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مستطيل مستدير الزوايا 18"/>
          <p:cNvSpPr/>
          <p:nvPr/>
        </p:nvSpPr>
        <p:spPr>
          <a:xfrm>
            <a:off x="2162266" y="4875180"/>
            <a:ext cx="4270011" cy="183593"/>
          </a:xfrm>
          <a:prstGeom prst="roundRect">
            <a:avLst/>
          </a:prstGeom>
          <a:ln w="19050">
            <a:solidFill>
              <a:srgbClr val="04F9E9"/>
            </a:solidFill>
            <a:prstDash val="dashDot"/>
          </a:ln>
        </p:spPr>
        <p:style>
          <a:lnRef idx="2">
            <a:schemeClr val="accent3"/>
          </a:lnRef>
          <a:fillRef idx="1">
            <a:schemeClr val="lt1"/>
          </a:fillRef>
          <a:effectRef idx="0">
            <a:schemeClr val="accent3"/>
          </a:effectRef>
          <a:fontRef idx="minor">
            <a:schemeClr val="dk1"/>
          </a:fontRef>
        </p:style>
        <p:txBody>
          <a:bodyPr rtlCol="1" anchor="ctr"/>
          <a:lstStyle/>
          <a:p>
            <a:pPr algn="ctr" rtl="1"/>
            <a:r>
              <a:rPr lang="ar-SA" sz="1050" dirty="0" smtClean="0">
                <a:solidFill>
                  <a:srgbClr val="009193"/>
                </a:solidFill>
              </a:rPr>
              <a:t>وصلنا </a:t>
            </a:r>
            <a:r>
              <a:rPr lang="ar-SA" sz="1050" b="1" u="sng" dirty="0" smtClean="0">
                <a:solidFill>
                  <a:srgbClr val="009193"/>
                </a:solidFill>
              </a:rPr>
              <a:t>نهاية</a:t>
            </a:r>
            <a:r>
              <a:rPr lang="ar-SA" sz="1050" dirty="0" smtClean="0">
                <a:solidFill>
                  <a:srgbClr val="009193"/>
                </a:solidFill>
              </a:rPr>
              <a:t> </a:t>
            </a:r>
            <a:r>
              <a:rPr lang="en-US" sz="1050" dirty="0">
                <a:solidFill>
                  <a:srgbClr val="009193"/>
                </a:solidFill>
              </a:rPr>
              <a:t> </a:t>
            </a:r>
            <a:r>
              <a:rPr lang="en-US" sz="1050" dirty="0" smtClean="0">
                <a:solidFill>
                  <a:srgbClr val="009193"/>
                </a:solidFill>
              </a:rPr>
              <a:t>(</a:t>
            </a:r>
            <a:r>
              <a:rPr lang="en-US" sz="1050" b="1" dirty="0" smtClean="0">
                <a:solidFill>
                  <a:srgbClr val="009193"/>
                </a:solidFill>
              </a:rPr>
              <a:t>Finasteride=Final=end)</a:t>
            </a:r>
            <a:r>
              <a:rPr lang="ar-SA" sz="1050" dirty="0" smtClean="0">
                <a:solidFill>
                  <a:srgbClr val="009193"/>
                </a:solidFill>
              </a:rPr>
              <a:t>الطريق خلاص </a:t>
            </a:r>
            <a:r>
              <a:rPr lang="ar-SA" sz="1050" b="1" u="sng" dirty="0" smtClean="0">
                <a:solidFill>
                  <a:srgbClr val="009193"/>
                </a:solidFill>
              </a:rPr>
              <a:t>ما فيه رجعه </a:t>
            </a:r>
            <a:r>
              <a:rPr lang="ar-SA" sz="1050" dirty="0" smtClean="0">
                <a:solidFill>
                  <a:srgbClr val="009193"/>
                </a:solidFill>
              </a:rPr>
              <a:t>منه</a:t>
            </a:r>
            <a:r>
              <a:rPr lang="en-US" sz="1050" dirty="0" smtClean="0">
                <a:solidFill>
                  <a:srgbClr val="009193"/>
                </a:solidFill>
              </a:rPr>
              <a:t> (</a:t>
            </a:r>
            <a:r>
              <a:rPr lang="en-US" sz="1050" b="1" u="sng" dirty="0" smtClean="0">
                <a:solidFill>
                  <a:srgbClr val="009193"/>
                </a:solidFill>
              </a:rPr>
              <a:t>irreversible</a:t>
            </a:r>
            <a:r>
              <a:rPr lang="en-US" sz="1050" dirty="0" smtClean="0">
                <a:solidFill>
                  <a:srgbClr val="009193"/>
                </a:solidFill>
              </a:rPr>
              <a:t>) </a:t>
            </a:r>
            <a:endParaRPr lang="ar-SA" sz="1050" dirty="0">
              <a:solidFill>
                <a:srgbClr val="009193"/>
              </a:solidFill>
            </a:endParaRPr>
          </a:p>
        </p:txBody>
      </p:sp>
    </p:spTree>
    <p:extLst>
      <p:ext uri="{BB962C8B-B14F-4D97-AF65-F5344CB8AC3E}">
        <p14:creationId xmlns:p14="http://schemas.microsoft.com/office/powerpoint/2010/main" val="1078491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930852" y="568519"/>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0" name="TextBox 9"/>
          <p:cNvSpPr txBox="1"/>
          <p:nvPr/>
        </p:nvSpPr>
        <p:spPr>
          <a:xfrm>
            <a:off x="506718" y="9199"/>
            <a:ext cx="5250451" cy="461665"/>
          </a:xfrm>
          <a:prstGeom prst="rect">
            <a:avLst/>
          </a:prstGeom>
          <a:noFill/>
        </p:spPr>
        <p:txBody>
          <a:bodyPr wrap="square" rtlCol="0">
            <a:spAutoFit/>
          </a:bodyPr>
          <a:lstStyle/>
          <a:p>
            <a:pPr algn="ctr"/>
            <a:r>
              <a:rPr lang="en-US" sz="2400" dirty="0" smtClean="0">
                <a:latin typeface="American Typewriter" charset="0"/>
                <a:ea typeface="American Typewriter" charset="0"/>
                <a:cs typeface="American Typewriter" charset="0"/>
              </a:rPr>
              <a:t>Drugs Treat ED</a:t>
            </a:r>
            <a:endParaRPr lang="en-US" sz="2400" dirty="0">
              <a:latin typeface="American Typewriter" charset="0"/>
              <a:ea typeface="American Typewriter" charset="0"/>
              <a:cs typeface="American Typewriter" charset="0"/>
            </a:endParaRPr>
          </a:p>
        </p:txBody>
      </p:sp>
      <p:grpSp>
        <p:nvGrpSpPr>
          <p:cNvPr id="12" name="Group 11"/>
          <p:cNvGrpSpPr/>
          <p:nvPr/>
        </p:nvGrpSpPr>
        <p:grpSpPr>
          <a:xfrm>
            <a:off x="228818" y="568518"/>
            <a:ext cx="6386592" cy="3901881"/>
            <a:chOff x="227150" y="4155918"/>
            <a:chExt cx="6386592" cy="3557384"/>
          </a:xfrm>
        </p:grpSpPr>
        <p:cxnSp>
          <p:nvCxnSpPr>
            <p:cNvPr id="74" name="Straight Connector 73"/>
            <p:cNvCxnSpPr>
              <a:stCxn id="29" idx="2"/>
            </p:cNvCxnSpPr>
            <p:nvPr/>
          </p:nvCxnSpPr>
          <p:spPr>
            <a:xfrm>
              <a:off x="929184" y="4813700"/>
              <a:ext cx="0" cy="135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5" name="Group 124"/>
            <p:cNvGrpSpPr/>
            <p:nvPr/>
          </p:nvGrpSpPr>
          <p:grpSpPr>
            <a:xfrm>
              <a:off x="227150" y="4155918"/>
              <a:ext cx="6386592" cy="3557384"/>
              <a:chOff x="199559" y="3753582"/>
              <a:chExt cx="6386592" cy="3557384"/>
            </a:xfrm>
          </p:grpSpPr>
          <p:cxnSp>
            <p:nvCxnSpPr>
              <p:cNvPr id="91" name="Straight Connector 90"/>
              <p:cNvCxnSpPr>
                <a:stCxn id="35" idx="2"/>
                <a:endCxn id="40" idx="0"/>
              </p:cNvCxnSpPr>
              <p:nvPr/>
            </p:nvCxnSpPr>
            <p:spPr>
              <a:xfrm flipH="1">
                <a:off x="655197" y="5389957"/>
                <a:ext cx="1" cy="842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40" idx="2"/>
                <a:endCxn id="44" idx="0"/>
              </p:cNvCxnSpPr>
              <p:nvPr/>
            </p:nvCxnSpPr>
            <p:spPr>
              <a:xfrm flipH="1">
                <a:off x="655196" y="5870210"/>
                <a:ext cx="1" cy="842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44" idx="2"/>
                <a:endCxn id="45" idx="0"/>
              </p:cNvCxnSpPr>
              <p:nvPr/>
            </p:nvCxnSpPr>
            <p:spPr>
              <a:xfrm flipH="1">
                <a:off x="655195" y="6350462"/>
                <a:ext cx="1" cy="842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45" idx="2"/>
                <a:endCxn id="46" idx="0"/>
              </p:cNvCxnSpPr>
              <p:nvPr/>
            </p:nvCxnSpPr>
            <p:spPr>
              <a:xfrm flipH="1">
                <a:off x="653756" y="6830714"/>
                <a:ext cx="1439" cy="842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36" idx="2"/>
                <a:endCxn id="47" idx="0"/>
              </p:cNvCxnSpPr>
              <p:nvPr/>
            </p:nvCxnSpPr>
            <p:spPr>
              <a:xfrm flipH="1">
                <a:off x="1633382" y="5379170"/>
                <a:ext cx="0" cy="95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47" idx="2"/>
                <a:endCxn id="48" idx="0"/>
              </p:cNvCxnSpPr>
              <p:nvPr/>
            </p:nvCxnSpPr>
            <p:spPr>
              <a:xfrm>
                <a:off x="1633382" y="5870210"/>
                <a:ext cx="0" cy="842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48" idx="2"/>
                <a:endCxn id="49" idx="0"/>
              </p:cNvCxnSpPr>
              <p:nvPr/>
            </p:nvCxnSpPr>
            <p:spPr>
              <a:xfrm>
                <a:off x="1633382" y="6350462"/>
                <a:ext cx="0" cy="842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49" idx="2"/>
                <a:endCxn id="50" idx="0"/>
              </p:cNvCxnSpPr>
              <p:nvPr/>
            </p:nvCxnSpPr>
            <p:spPr>
              <a:xfrm>
                <a:off x="1636441" y="6830714"/>
                <a:ext cx="0" cy="842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7" idx="2"/>
                <a:endCxn id="51" idx="0"/>
              </p:cNvCxnSpPr>
              <p:nvPr/>
            </p:nvCxnSpPr>
            <p:spPr>
              <a:xfrm flipH="1">
                <a:off x="2625691" y="5382537"/>
                <a:ext cx="1" cy="917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8" idx="2"/>
                <a:endCxn id="52" idx="0"/>
              </p:cNvCxnSpPr>
              <p:nvPr/>
            </p:nvCxnSpPr>
            <p:spPr>
              <a:xfrm flipH="1">
                <a:off x="3605788" y="5384149"/>
                <a:ext cx="0" cy="900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52" idx="2"/>
                <a:endCxn id="53" idx="0"/>
              </p:cNvCxnSpPr>
              <p:nvPr/>
            </p:nvCxnSpPr>
            <p:spPr>
              <a:xfrm>
                <a:off x="3605788" y="5870111"/>
                <a:ext cx="0" cy="84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53" idx="2"/>
                <a:endCxn id="54" idx="0"/>
              </p:cNvCxnSpPr>
              <p:nvPr/>
            </p:nvCxnSpPr>
            <p:spPr>
              <a:xfrm>
                <a:off x="3605788" y="6350462"/>
                <a:ext cx="1" cy="843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30" idx="2"/>
                <a:endCxn id="55" idx="0"/>
              </p:cNvCxnSpPr>
              <p:nvPr/>
            </p:nvCxnSpPr>
            <p:spPr>
              <a:xfrm>
                <a:off x="4593784" y="5384149"/>
                <a:ext cx="0" cy="900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55" idx="2"/>
                <a:endCxn id="56" idx="0"/>
              </p:cNvCxnSpPr>
              <p:nvPr/>
            </p:nvCxnSpPr>
            <p:spPr>
              <a:xfrm flipH="1">
                <a:off x="4593783" y="5870110"/>
                <a:ext cx="1" cy="844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56" idx="2"/>
                <a:endCxn id="57" idx="0"/>
              </p:cNvCxnSpPr>
              <p:nvPr/>
            </p:nvCxnSpPr>
            <p:spPr>
              <a:xfrm>
                <a:off x="4593783" y="6350462"/>
                <a:ext cx="0" cy="842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199559" y="3753582"/>
                <a:ext cx="6386592" cy="3557384"/>
                <a:chOff x="199559" y="3753582"/>
                <a:chExt cx="6386592" cy="3557384"/>
              </a:xfrm>
            </p:grpSpPr>
            <p:sp>
              <p:nvSpPr>
                <p:cNvPr id="28" name="Rectangle 27"/>
                <p:cNvSpPr/>
                <p:nvPr/>
              </p:nvSpPr>
              <p:spPr>
                <a:xfrm>
                  <a:off x="5401593" y="3991234"/>
                  <a:ext cx="1184558" cy="42013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Central</a:t>
                  </a:r>
                  <a:endParaRPr lang="ar-SA" sz="1400" dirty="0" smtClean="0">
                    <a:solidFill>
                      <a:schemeClr val="tx1"/>
                    </a:solidFill>
                  </a:endParaRPr>
                </a:p>
              </p:txBody>
            </p:sp>
            <p:sp>
              <p:nvSpPr>
                <p:cNvPr id="29" name="Rectangle 28"/>
                <p:cNvSpPr/>
                <p:nvPr/>
              </p:nvSpPr>
              <p:spPr>
                <a:xfrm>
                  <a:off x="309314" y="3991234"/>
                  <a:ext cx="1184558" cy="42013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Peripheral</a:t>
                  </a:r>
                  <a:endParaRPr lang="en-US" sz="1400" dirty="0">
                    <a:solidFill>
                      <a:schemeClr val="tx1"/>
                    </a:solidFill>
                  </a:endParaRPr>
                </a:p>
              </p:txBody>
            </p:sp>
            <p:grpSp>
              <p:nvGrpSpPr>
                <p:cNvPr id="72" name="Group 71"/>
                <p:cNvGrpSpPr/>
                <p:nvPr/>
              </p:nvGrpSpPr>
              <p:grpSpPr>
                <a:xfrm>
                  <a:off x="199559" y="4736696"/>
                  <a:ext cx="6386592" cy="2574270"/>
                  <a:chOff x="199559" y="4736696"/>
                  <a:chExt cx="6386592" cy="2574270"/>
                </a:xfrm>
              </p:grpSpPr>
              <p:sp>
                <p:nvSpPr>
                  <p:cNvPr id="30" name="Rectangle 29"/>
                  <p:cNvSpPr/>
                  <p:nvPr/>
                </p:nvSpPr>
                <p:spPr>
                  <a:xfrm>
                    <a:off x="4139587" y="4746004"/>
                    <a:ext cx="908393" cy="638145"/>
                  </a:xfrm>
                  <a:prstGeom prst="rect">
                    <a:avLst/>
                  </a:prstGeom>
                  <a:solidFill>
                    <a:schemeClr val="bg1"/>
                  </a:solidFill>
                  <a:ln w="28575">
                    <a:solidFill>
                      <a:srgbClr val="CC3399">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Intracavernosa</a:t>
                    </a:r>
                    <a:r>
                      <a:rPr lang="en-US" sz="1400" baseline="30000" dirty="0" smtClean="0">
                        <a:solidFill>
                          <a:schemeClr val="tx1"/>
                        </a:solidFill>
                      </a:rPr>
                      <a:t>1</a:t>
                    </a:r>
                    <a:endParaRPr lang="en-US" sz="1400" baseline="30000" dirty="0">
                      <a:solidFill>
                        <a:schemeClr val="tx1"/>
                      </a:solidFill>
                    </a:endParaRPr>
                  </a:p>
                </p:txBody>
              </p:sp>
              <p:sp>
                <p:nvSpPr>
                  <p:cNvPr id="31" name="Rectangle 30"/>
                  <p:cNvSpPr/>
                  <p:nvPr/>
                </p:nvSpPr>
                <p:spPr>
                  <a:xfrm>
                    <a:off x="5401593" y="4736696"/>
                    <a:ext cx="1184558" cy="647453"/>
                  </a:xfrm>
                  <a:prstGeom prst="rect">
                    <a:avLst/>
                  </a:prstGeom>
                  <a:solidFill>
                    <a:schemeClr val="bg1"/>
                  </a:solidFill>
                  <a:ln w="9525">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Androgens</a:t>
                    </a:r>
                  </a:p>
                  <a:p>
                    <a:pPr algn="ctr"/>
                    <a:r>
                      <a:rPr lang="en-US" sz="1200" dirty="0" smtClean="0">
                        <a:solidFill>
                          <a:schemeClr val="tx1"/>
                        </a:solidFill>
                      </a:rPr>
                      <a:t>(</a:t>
                    </a:r>
                    <a:r>
                      <a:rPr lang="en-US" sz="1200" dirty="0">
                        <a:solidFill>
                          <a:schemeClr val="tx1"/>
                        </a:solidFill>
                      </a:rPr>
                      <a:t>Testosterone) </a:t>
                    </a:r>
                    <a:r>
                      <a:rPr lang="en-US" sz="1050" dirty="0" smtClean="0">
                        <a:solidFill>
                          <a:schemeClr val="tx1"/>
                        </a:solidFill>
                      </a:rPr>
                      <a:t>↑ desire </a:t>
                    </a:r>
                    <a:endParaRPr lang="en-US" sz="1200" dirty="0"/>
                  </a:p>
                </p:txBody>
              </p:sp>
              <p:sp>
                <p:nvSpPr>
                  <p:cNvPr id="35" name="Rectangle 34"/>
                  <p:cNvSpPr/>
                  <p:nvPr/>
                </p:nvSpPr>
                <p:spPr>
                  <a:xfrm>
                    <a:off x="201001" y="4746002"/>
                    <a:ext cx="908393" cy="643955"/>
                  </a:xfrm>
                  <a:prstGeom prst="rect">
                    <a:avLst/>
                  </a:prstGeom>
                  <a:solidFill>
                    <a:schemeClr val="bg1"/>
                  </a:solidFill>
                  <a:ln w="28575">
                    <a:solidFill>
                      <a:srgbClr val="0432FF">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selective PDE</a:t>
                    </a:r>
                    <a:r>
                      <a:rPr lang="en-US" sz="1200" baseline="-25000" dirty="0" smtClean="0">
                        <a:solidFill>
                          <a:schemeClr val="tx1"/>
                        </a:solidFill>
                      </a:rPr>
                      <a:t>5</a:t>
                    </a:r>
                    <a:r>
                      <a:rPr lang="en-US" sz="1200" dirty="0" smtClean="0">
                        <a:solidFill>
                          <a:schemeClr val="tx1"/>
                        </a:solidFill>
                      </a:rPr>
                      <a:t> inhibitors</a:t>
                    </a:r>
                  </a:p>
                </p:txBody>
              </p:sp>
              <p:sp>
                <p:nvSpPr>
                  <p:cNvPr id="36" name="Rectangle 35"/>
                  <p:cNvSpPr/>
                  <p:nvPr/>
                </p:nvSpPr>
                <p:spPr>
                  <a:xfrm>
                    <a:off x="1186248" y="4746004"/>
                    <a:ext cx="908393" cy="633166"/>
                  </a:xfrm>
                  <a:prstGeom prst="rect">
                    <a:avLst/>
                  </a:prstGeom>
                  <a:solidFill>
                    <a:schemeClr val="bg1"/>
                  </a:solidFill>
                  <a:ln w="28575">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Oral</a:t>
                    </a:r>
                    <a:endParaRPr lang="en-US" sz="1600" dirty="0">
                      <a:solidFill>
                        <a:schemeClr val="tx1"/>
                      </a:solidFill>
                    </a:endParaRPr>
                  </a:p>
                </p:txBody>
              </p:sp>
              <p:sp>
                <p:nvSpPr>
                  <p:cNvPr id="37" name="Rectangle 36"/>
                  <p:cNvSpPr/>
                  <p:nvPr/>
                </p:nvSpPr>
                <p:spPr>
                  <a:xfrm>
                    <a:off x="2171495" y="4746004"/>
                    <a:ext cx="908393" cy="636533"/>
                  </a:xfrm>
                  <a:prstGeom prst="rect">
                    <a:avLst/>
                  </a:prstGeom>
                  <a:solidFill>
                    <a:schemeClr val="bg1"/>
                  </a:solidFill>
                  <a:ln w="28575">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transurethral</a:t>
                    </a:r>
                    <a:r>
                      <a:rPr lang="en-US" sz="1400" baseline="30000" dirty="0" smtClean="0">
                        <a:solidFill>
                          <a:schemeClr val="tx1"/>
                        </a:solidFill>
                      </a:rPr>
                      <a:t>1</a:t>
                    </a:r>
                    <a:endParaRPr lang="en-US" sz="1400" baseline="30000" dirty="0">
                      <a:solidFill>
                        <a:schemeClr val="tx1"/>
                      </a:solidFill>
                    </a:endParaRPr>
                  </a:p>
                </p:txBody>
              </p:sp>
              <p:sp>
                <p:nvSpPr>
                  <p:cNvPr id="38" name="Rectangle 37"/>
                  <p:cNvSpPr/>
                  <p:nvPr/>
                </p:nvSpPr>
                <p:spPr>
                  <a:xfrm>
                    <a:off x="3155541" y="4746004"/>
                    <a:ext cx="908393" cy="638145"/>
                  </a:xfrm>
                  <a:prstGeom prst="rect">
                    <a:avLst/>
                  </a:prstGeom>
                  <a:solidFill>
                    <a:schemeClr val="bg1"/>
                  </a:solidFill>
                  <a:ln w="28575">
                    <a:solidFill>
                      <a:srgbClr val="9437FF">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Topical</a:t>
                    </a:r>
                    <a:r>
                      <a:rPr lang="en-US" sz="1600" baseline="30000" dirty="0" smtClean="0">
                        <a:solidFill>
                          <a:schemeClr val="tx1"/>
                        </a:solidFill>
                      </a:rPr>
                      <a:t>1</a:t>
                    </a:r>
                    <a:endParaRPr lang="en-US" sz="1600" baseline="30000" dirty="0">
                      <a:solidFill>
                        <a:schemeClr val="tx1"/>
                      </a:solidFill>
                    </a:endParaRPr>
                  </a:p>
                </p:txBody>
              </p:sp>
              <p:sp>
                <p:nvSpPr>
                  <p:cNvPr id="39" name="Rectangle 38"/>
                  <p:cNvSpPr/>
                  <p:nvPr/>
                </p:nvSpPr>
                <p:spPr>
                  <a:xfrm>
                    <a:off x="5401593" y="5659608"/>
                    <a:ext cx="1184558" cy="647453"/>
                  </a:xfrm>
                  <a:prstGeom prst="rect">
                    <a:avLst/>
                  </a:prstGeom>
                  <a:solidFill>
                    <a:schemeClr val="bg1"/>
                  </a:solidFill>
                  <a:ln w="9525">
                    <a:solidFill>
                      <a:srgbClr val="4EB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rgbClr val="0432FF"/>
                        </a:solidFill>
                      </a:rPr>
                      <a:t>Apomorphine</a:t>
                    </a:r>
                    <a:endParaRPr lang="en-US" sz="1400" dirty="0" smtClean="0">
                      <a:solidFill>
                        <a:srgbClr val="0432FF"/>
                      </a:solidFill>
                    </a:endParaRPr>
                  </a:p>
                  <a:p>
                    <a:pPr algn="ctr"/>
                    <a:r>
                      <a:rPr lang="en-US" sz="1000" dirty="0" smtClean="0">
                        <a:solidFill>
                          <a:srgbClr val="008F00"/>
                        </a:solidFill>
                      </a:rPr>
                      <a:t>(dopamine agonist)</a:t>
                    </a:r>
                  </a:p>
                  <a:p>
                    <a:pPr algn="ctr"/>
                    <a:r>
                      <a:rPr lang="en-US" sz="1100" dirty="0" smtClean="0">
                        <a:solidFill>
                          <a:schemeClr val="tx1"/>
                        </a:solidFill>
                      </a:rPr>
                      <a:t>( ↑ arousal)</a:t>
                    </a:r>
                    <a:endParaRPr lang="en-US" sz="1100" dirty="0">
                      <a:solidFill>
                        <a:schemeClr val="tx1"/>
                      </a:solidFill>
                    </a:endParaRPr>
                  </a:p>
                </p:txBody>
              </p:sp>
              <p:sp>
                <p:nvSpPr>
                  <p:cNvPr id="40" name="Rectangle 39"/>
                  <p:cNvSpPr/>
                  <p:nvPr/>
                </p:nvSpPr>
                <p:spPr>
                  <a:xfrm>
                    <a:off x="201000" y="5474210"/>
                    <a:ext cx="908393" cy="396000"/>
                  </a:xfrm>
                  <a:prstGeom prst="rect">
                    <a:avLst/>
                  </a:prstGeom>
                  <a:solidFill>
                    <a:schemeClr val="bg1"/>
                  </a:solidFill>
                  <a:ln w="9525">
                    <a:solidFill>
                      <a:schemeClr val="accent1">
                        <a:alpha val="69804"/>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432FF"/>
                        </a:solidFill>
                      </a:rPr>
                      <a:t>Sildenafil</a:t>
                    </a:r>
                    <a:endParaRPr lang="en-US" sz="1400" dirty="0" smtClean="0">
                      <a:solidFill>
                        <a:srgbClr val="0432FF"/>
                      </a:solidFill>
                    </a:endParaRPr>
                  </a:p>
                </p:txBody>
              </p:sp>
              <p:sp>
                <p:nvSpPr>
                  <p:cNvPr id="44" name="Rectangle 43"/>
                  <p:cNvSpPr/>
                  <p:nvPr/>
                </p:nvSpPr>
                <p:spPr>
                  <a:xfrm>
                    <a:off x="200999" y="5954462"/>
                    <a:ext cx="908393" cy="396000"/>
                  </a:xfrm>
                  <a:prstGeom prst="rect">
                    <a:avLst/>
                  </a:prstGeom>
                  <a:solidFill>
                    <a:schemeClr val="bg1"/>
                  </a:solidFill>
                  <a:ln w="9525">
                    <a:solidFill>
                      <a:schemeClr val="accent1">
                        <a:lumMod val="60000"/>
                        <a:lumOff val="40000"/>
                        <a:alpha val="69804"/>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0432FF"/>
                        </a:solidFill>
                      </a:rPr>
                      <a:t>Vardenafil</a:t>
                    </a:r>
                    <a:endParaRPr lang="en-US" sz="1200" dirty="0" smtClean="0">
                      <a:solidFill>
                        <a:srgbClr val="0432FF"/>
                      </a:solidFill>
                    </a:endParaRPr>
                  </a:p>
                </p:txBody>
              </p:sp>
              <p:sp>
                <p:nvSpPr>
                  <p:cNvPr id="45" name="Rectangle 44"/>
                  <p:cNvSpPr/>
                  <p:nvPr/>
                </p:nvSpPr>
                <p:spPr>
                  <a:xfrm>
                    <a:off x="200998" y="6434714"/>
                    <a:ext cx="908393" cy="396000"/>
                  </a:xfrm>
                  <a:prstGeom prst="rect">
                    <a:avLst/>
                  </a:prstGeom>
                  <a:solidFill>
                    <a:schemeClr val="bg1"/>
                  </a:solidFill>
                  <a:ln w="9525">
                    <a:solidFill>
                      <a:schemeClr val="accent1">
                        <a:lumMod val="40000"/>
                        <a:lumOff val="60000"/>
                        <a:alpha val="69804"/>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rgbClr val="0432FF"/>
                        </a:solidFill>
                      </a:rPr>
                      <a:t>Tadalafil</a:t>
                    </a:r>
                    <a:endParaRPr lang="en-US" sz="1400" dirty="0" smtClean="0">
                      <a:solidFill>
                        <a:srgbClr val="0432FF"/>
                      </a:solidFill>
                    </a:endParaRPr>
                  </a:p>
                </p:txBody>
              </p:sp>
              <p:sp>
                <p:nvSpPr>
                  <p:cNvPr id="46" name="Rectangle 45"/>
                  <p:cNvSpPr/>
                  <p:nvPr/>
                </p:nvSpPr>
                <p:spPr>
                  <a:xfrm>
                    <a:off x="199559" y="6914966"/>
                    <a:ext cx="908393" cy="396000"/>
                  </a:xfrm>
                  <a:prstGeom prst="rect">
                    <a:avLst/>
                  </a:prstGeom>
                  <a:solidFill>
                    <a:schemeClr val="bg1"/>
                  </a:solidFill>
                  <a:ln w="9525">
                    <a:solidFill>
                      <a:schemeClr val="accent1">
                        <a:lumMod val="20000"/>
                        <a:lumOff val="80000"/>
                        <a:alpha val="69804"/>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rgbClr val="3101FF"/>
                        </a:solidFill>
                      </a:rPr>
                      <a:t>Avanafil</a:t>
                    </a:r>
                    <a:endParaRPr lang="en-US" sz="1400" dirty="0" smtClean="0">
                      <a:solidFill>
                        <a:srgbClr val="0432FF"/>
                      </a:solidFill>
                    </a:endParaRPr>
                  </a:p>
                </p:txBody>
              </p:sp>
              <p:sp>
                <p:nvSpPr>
                  <p:cNvPr id="47" name="Rectangle 46"/>
                  <p:cNvSpPr/>
                  <p:nvPr/>
                </p:nvSpPr>
                <p:spPr>
                  <a:xfrm>
                    <a:off x="1179185" y="5474210"/>
                    <a:ext cx="908393" cy="396000"/>
                  </a:xfrm>
                  <a:prstGeom prst="rect">
                    <a:avLst/>
                  </a:prstGeom>
                  <a:solidFill>
                    <a:schemeClr val="bg1"/>
                  </a:solidFill>
                  <a:ln w="9525">
                    <a:solidFill>
                      <a:srgbClr val="FF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0432FF"/>
                        </a:solidFill>
                      </a:rPr>
                      <a:t>Phentolamine</a:t>
                    </a:r>
                    <a:endParaRPr lang="en-US" sz="1200" dirty="0" smtClean="0">
                      <a:solidFill>
                        <a:srgbClr val="0432FF"/>
                      </a:solidFill>
                    </a:endParaRPr>
                  </a:p>
                </p:txBody>
              </p:sp>
              <p:sp>
                <p:nvSpPr>
                  <p:cNvPr id="48" name="Rectangle 47"/>
                  <p:cNvSpPr/>
                  <p:nvPr/>
                </p:nvSpPr>
                <p:spPr>
                  <a:xfrm>
                    <a:off x="1179185" y="5954462"/>
                    <a:ext cx="908393" cy="396000"/>
                  </a:xfrm>
                  <a:prstGeom prst="rect">
                    <a:avLst/>
                  </a:prstGeom>
                  <a:solidFill>
                    <a:schemeClr val="bg1"/>
                  </a:solidFill>
                  <a:ln w="9525">
                    <a:solidFill>
                      <a:srgbClr val="942093">
                        <a:alpha val="3411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0432FF"/>
                        </a:solidFill>
                      </a:rPr>
                      <a:t>Yohimbine</a:t>
                    </a:r>
                    <a:endParaRPr lang="en-US" sz="1200" dirty="0" smtClean="0">
                      <a:solidFill>
                        <a:srgbClr val="0432FF"/>
                      </a:solidFill>
                    </a:endParaRPr>
                  </a:p>
                </p:txBody>
              </p:sp>
              <p:sp>
                <p:nvSpPr>
                  <p:cNvPr id="49" name="Rectangle 48"/>
                  <p:cNvSpPr/>
                  <p:nvPr/>
                </p:nvSpPr>
                <p:spPr>
                  <a:xfrm>
                    <a:off x="1182245" y="6434714"/>
                    <a:ext cx="908393" cy="396000"/>
                  </a:xfrm>
                  <a:prstGeom prst="rect">
                    <a:avLst/>
                  </a:prstGeom>
                  <a:solidFill>
                    <a:schemeClr val="bg1"/>
                  </a:solidFill>
                  <a:ln w="9525">
                    <a:solidFill>
                      <a:srgbClr val="929292">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432FF"/>
                        </a:solidFill>
                      </a:rPr>
                      <a:t>Trazodone</a:t>
                    </a:r>
                  </a:p>
                </p:txBody>
              </p:sp>
              <p:sp>
                <p:nvSpPr>
                  <p:cNvPr id="50" name="Rectangle 49"/>
                  <p:cNvSpPr/>
                  <p:nvPr/>
                </p:nvSpPr>
                <p:spPr>
                  <a:xfrm>
                    <a:off x="1189652" y="6914966"/>
                    <a:ext cx="908393" cy="396000"/>
                  </a:xfrm>
                  <a:prstGeom prst="rect">
                    <a:avLst/>
                  </a:prstGeom>
                  <a:solidFill>
                    <a:schemeClr val="bg1"/>
                  </a:solidFill>
                  <a:ln w="9525">
                    <a:solidFill>
                      <a:schemeClr val="accent4">
                        <a:alpha val="29804"/>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3101FF"/>
                        </a:solidFill>
                      </a:rPr>
                      <a:t>Korean Ginseng</a:t>
                    </a:r>
                    <a:endParaRPr lang="en-US" sz="1200" dirty="0" smtClean="0">
                      <a:solidFill>
                        <a:srgbClr val="0432FF"/>
                      </a:solidFill>
                    </a:endParaRPr>
                  </a:p>
                </p:txBody>
              </p:sp>
              <p:sp>
                <p:nvSpPr>
                  <p:cNvPr id="51" name="Rectangle 50"/>
                  <p:cNvSpPr/>
                  <p:nvPr/>
                </p:nvSpPr>
                <p:spPr>
                  <a:xfrm>
                    <a:off x="2171494" y="5474309"/>
                    <a:ext cx="908393" cy="395901"/>
                  </a:xfrm>
                  <a:prstGeom prst="rect">
                    <a:avLst/>
                  </a:prstGeom>
                  <a:solidFill>
                    <a:schemeClr val="bg1"/>
                  </a:solidFill>
                  <a:ln w="9525">
                    <a:solidFill>
                      <a:srgbClr val="FF7E79">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0432FF"/>
                        </a:solidFill>
                      </a:rPr>
                      <a:t>Alprostadil</a:t>
                    </a:r>
                    <a:endParaRPr lang="en-US" sz="1200" dirty="0">
                      <a:solidFill>
                        <a:srgbClr val="0432FF"/>
                      </a:solidFill>
                    </a:endParaRPr>
                  </a:p>
                </p:txBody>
              </p:sp>
              <p:sp>
                <p:nvSpPr>
                  <p:cNvPr id="52" name="Rectangle 51"/>
                  <p:cNvSpPr/>
                  <p:nvPr/>
                </p:nvSpPr>
                <p:spPr>
                  <a:xfrm>
                    <a:off x="3151591" y="5474210"/>
                    <a:ext cx="908393" cy="395901"/>
                  </a:xfrm>
                  <a:prstGeom prst="rect">
                    <a:avLst/>
                  </a:prstGeom>
                  <a:solidFill>
                    <a:schemeClr val="bg1"/>
                  </a:solid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0432FF"/>
                        </a:solidFill>
                      </a:rPr>
                      <a:t>Papaverine</a:t>
                    </a:r>
                    <a:endParaRPr lang="en-US" sz="1200" dirty="0">
                      <a:solidFill>
                        <a:srgbClr val="0432FF"/>
                      </a:solidFill>
                    </a:endParaRPr>
                  </a:p>
                </p:txBody>
              </p:sp>
              <p:sp>
                <p:nvSpPr>
                  <p:cNvPr id="53" name="Rectangle 52"/>
                  <p:cNvSpPr/>
                  <p:nvPr/>
                </p:nvSpPr>
                <p:spPr>
                  <a:xfrm>
                    <a:off x="3151591" y="5954561"/>
                    <a:ext cx="908393" cy="395901"/>
                  </a:xfrm>
                  <a:prstGeom prst="rect">
                    <a:avLst/>
                  </a:prstGeom>
                  <a:solidFill>
                    <a:schemeClr val="bg1"/>
                  </a:solidFill>
                  <a:ln w="9525">
                    <a:solidFill>
                      <a:srgbClr val="D88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0432FF"/>
                        </a:solidFill>
                      </a:rPr>
                      <a:t>Minoxidil</a:t>
                    </a:r>
                    <a:endParaRPr lang="en-US" sz="1400" dirty="0">
                      <a:solidFill>
                        <a:srgbClr val="0432FF"/>
                      </a:solidFill>
                    </a:endParaRPr>
                  </a:p>
                </p:txBody>
              </p:sp>
              <p:sp>
                <p:nvSpPr>
                  <p:cNvPr id="54" name="Rectangle 53"/>
                  <p:cNvSpPr/>
                  <p:nvPr/>
                </p:nvSpPr>
                <p:spPr>
                  <a:xfrm>
                    <a:off x="3151592" y="6434813"/>
                    <a:ext cx="908393" cy="395901"/>
                  </a:xfrm>
                  <a:prstGeom prst="rect">
                    <a:avLst/>
                  </a:prstGeom>
                  <a:solidFill>
                    <a:schemeClr val="bg1"/>
                  </a:solidFill>
                  <a:ln w="9525">
                    <a:solidFill>
                      <a:srgbClr val="E8E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432FF"/>
                        </a:solidFill>
                      </a:rPr>
                      <a:t>Nitroglycerine</a:t>
                    </a:r>
                    <a:endParaRPr lang="en-US" sz="1100" dirty="0">
                      <a:solidFill>
                        <a:srgbClr val="0432FF"/>
                      </a:solidFill>
                    </a:endParaRPr>
                  </a:p>
                </p:txBody>
              </p:sp>
              <p:sp>
                <p:nvSpPr>
                  <p:cNvPr id="55" name="Rectangle 54"/>
                  <p:cNvSpPr/>
                  <p:nvPr/>
                </p:nvSpPr>
                <p:spPr>
                  <a:xfrm>
                    <a:off x="4139587" y="5474209"/>
                    <a:ext cx="908393" cy="395901"/>
                  </a:xfrm>
                  <a:prstGeom prst="rect">
                    <a:avLst/>
                  </a:prstGeom>
                  <a:solidFill>
                    <a:schemeClr val="bg1"/>
                  </a:solidFill>
                  <a:ln w="9525">
                    <a:solidFill>
                      <a:srgbClr val="FF7E79">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3101FF"/>
                        </a:solidFill>
                      </a:rPr>
                      <a:t>Alprostadil</a:t>
                    </a:r>
                    <a:endParaRPr lang="en-US" sz="1200" dirty="0">
                      <a:solidFill>
                        <a:srgbClr val="0432FF"/>
                      </a:solidFill>
                    </a:endParaRPr>
                  </a:p>
                </p:txBody>
              </p:sp>
              <p:sp>
                <p:nvSpPr>
                  <p:cNvPr id="56" name="Rectangle 55"/>
                  <p:cNvSpPr/>
                  <p:nvPr/>
                </p:nvSpPr>
                <p:spPr>
                  <a:xfrm>
                    <a:off x="4139586" y="5954561"/>
                    <a:ext cx="908393" cy="395901"/>
                  </a:xfrm>
                  <a:prstGeom prst="rect">
                    <a:avLst/>
                  </a:prstGeom>
                  <a:solidFill>
                    <a:schemeClr val="bg1"/>
                  </a:solidFill>
                  <a:ln w="95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3101FF"/>
                        </a:solidFill>
                      </a:rPr>
                      <a:t>Papaverine</a:t>
                    </a:r>
                    <a:endParaRPr lang="en-US" sz="1200" dirty="0">
                      <a:solidFill>
                        <a:srgbClr val="0432FF"/>
                      </a:solidFill>
                    </a:endParaRPr>
                  </a:p>
                </p:txBody>
              </p:sp>
              <p:sp>
                <p:nvSpPr>
                  <p:cNvPr id="57" name="Rectangle 56"/>
                  <p:cNvSpPr/>
                  <p:nvPr/>
                </p:nvSpPr>
                <p:spPr>
                  <a:xfrm>
                    <a:off x="4139586" y="6434714"/>
                    <a:ext cx="908393" cy="395901"/>
                  </a:xfrm>
                  <a:prstGeom prst="rect">
                    <a:avLst/>
                  </a:prstGeom>
                  <a:solidFill>
                    <a:schemeClr val="bg1"/>
                  </a:solidFill>
                  <a:ln w="9525">
                    <a:solidFill>
                      <a:srgbClr val="FFC0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3101FF"/>
                        </a:solidFill>
                      </a:rPr>
                      <a:t>Phentolamine</a:t>
                    </a:r>
                    <a:endParaRPr lang="en-US" sz="1200" dirty="0">
                      <a:solidFill>
                        <a:srgbClr val="0432FF"/>
                      </a:solidFill>
                    </a:endParaRPr>
                  </a:p>
                </p:txBody>
              </p:sp>
            </p:grpSp>
            <p:cxnSp>
              <p:nvCxnSpPr>
                <p:cNvPr id="59" name="Straight Connector 58"/>
                <p:cNvCxnSpPr/>
                <p:nvPr/>
              </p:nvCxnSpPr>
              <p:spPr>
                <a:xfrm>
                  <a:off x="3151591" y="3753582"/>
                  <a:ext cx="0" cy="1420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901594" y="3895595"/>
                  <a:ext cx="50922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29" idx="0"/>
                </p:cNvCxnSpPr>
                <p:nvPr/>
              </p:nvCxnSpPr>
              <p:spPr>
                <a:xfrm flipV="1">
                  <a:off x="901593" y="3895595"/>
                  <a:ext cx="0" cy="956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28" idx="0"/>
                </p:cNvCxnSpPr>
                <p:nvPr/>
              </p:nvCxnSpPr>
              <p:spPr>
                <a:xfrm flipV="1">
                  <a:off x="5993872" y="3895595"/>
                  <a:ext cx="0" cy="956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651458" y="4546948"/>
                  <a:ext cx="3942325" cy="15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35" idx="0"/>
                </p:cNvCxnSpPr>
                <p:nvPr/>
              </p:nvCxnSpPr>
              <p:spPr>
                <a:xfrm>
                  <a:off x="651458" y="4546948"/>
                  <a:ext cx="3740" cy="1990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36" idx="0"/>
                </p:cNvCxnSpPr>
                <p:nvPr/>
              </p:nvCxnSpPr>
              <p:spPr>
                <a:xfrm flipV="1">
                  <a:off x="1640445" y="4546948"/>
                  <a:ext cx="0" cy="1990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7" idx="0"/>
                </p:cNvCxnSpPr>
                <p:nvPr/>
              </p:nvCxnSpPr>
              <p:spPr>
                <a:xfrm flipH="1" flipV="1">
                  <a:off x="2622620" y="4546948"/>
                  <a:ext cx="3072" cy="1990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8" idx="0"/>
                </p:cNvCxnSpPr>
                <p:nvPr/>
              </p:nvCxnSpPr>
              <p:spPr>
                <a:xfrm flipH="1" flipV="1">
                  <a:off x="3605788" y="4546948"/>
                  <a:ext cx="3950" cy="1990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30" idx="0"/>
                </p:cNvCxnSpPr>
                <p:nvPr/>
              </p:nvCxnSpPr>
              <p:spPr>
                <a:xfrm flipH="1" flipV="1">
                  <a:off x="4593782" y="4546948"/>
                  <a:ext cx="2" cy="1990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28" idx="2"/>
                  <a:endCxn id="31" idx="0"/>
                </p:cNvCxnSpPr>
                <p:nvPr/>
              </p:nvCxnSpPr>
              <p:spPr>
                <a:xfrm>
                  <a:off x="5993872" y="4411364"/>
                  <a:ext cx="0" cy="3253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31" idx="2"/>
                  <a:endCxn id="39" idx="0"/>
                </p:cNvCxnSpPr>
                <p:nvPr/>
              </p:nvCxnSpPr>
              <p:spPr>
                <a:xfrm>
                  <a:off x="5993872" y="5384149"/>
                  <a:ext cx="0" cy="2754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129"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1808" y="9065898"/>
            <a:ext cx="6858001" cy="830997"/>
          </a:xfrm>
          <a:prstGeom prst="rect">
            <a:avLst/>
          </a:prstGeom>
          <a:noFill/>
        </p:spPr>
        <p:txBody>
          <a:bodyPr wrap="square" rtlCol="0">
            <a:spAutoFit/>
          </a:bodyPr>
          <a:lstStyle/>
          <a:p>
            <a:pPr rtl="1"/>
            <a:r>
              <a:rPr lang="en-US" sz="1200" baseline="30000" dirty="0" smtClean="0">
                <a:solidFill>
                  <a:srgbClr val="008F00"/>
                </a:solidFill>
              </a:rPr>
              <a:t>1</a:t>
            </a:r>
            <a:r>
              <a:rPr lang="en-US" sz="1200" dirty="0" smtClean="0">
                <a:solidFill>
                  <a:srgbClr val="008F00"/>
                </a:solidFill>
              </a:rPr>
              <a:t> </a:t>
            </a:r>
            <a:r>
              <a:rPr lang="en-US" sz="1200" dirty="0">
                <a:solidFill>
                  <a:srgbClr val="008F00"/>
                </a:solidFill>
              </a:rPr>
              <a:t>These way are more favorable to decrease the affect of systemic affect ( </a:t>
            </a:r>
            <a:r>
              <a:rPr lang="en-US" sz="1200" dirty="0" smtClean="0">
                <a:solidFill>
                  <a:srgbClr val="008F00"/>
                </a:solidFill>
              </a:rPr>
              <a:t>e.g. </a:t>
            </a:r>
            <a:r>
              <a:rPr lang="en-US" sz="1200" dirty="0">
                <a:solidFill>
                  <a:srgbClr val="008F00"/>
                </a:solidFill>
              </a:rPr>
              <a:t>lead to sever hypotension </a:t>
            </a:r>
            <a:r>
              <a:rPr lang="en-US" sz="1200" dirty="0">
                <a:solidFill>
                  <a:srgbClr val="008F00"/>
                </a:solidFill>
                <a:sym typeface="Wingdings"/>
              </a:rPr>
              <a:t> angina ) </a:t>
            </a:r>
            <a:endParaRPr lang="en-US" sz="1200" baseline="30000" dirty="0" smtClean="0">
              <a:solidFill>
                <a:srgbClr val="008F00"/>
              </a:solidFill>
            </a:endParaRPr>
          </a:p>
          <a:p>
            <a:pPr rtl="1"/>
            <a:r>
              <a:rPr lang="en-US" sz="1200" baseline="30000" dirty="0" smtClean="0">
                <a:solidFill>
                  <a:srgbClr val="008F00"/>
                </a:solidFill>
              </a:rPr>
              <a:t>2</a:t>
            </a:r>
            <a:r>
              <a:rPr lang="en-US" sz="1200" dirty="0" smtClean="0">
                <a:solidFill>
                  <a:srgbClr val="008F00"/>
                </a:solidFill>
              </a:rPr>
              <a:t> </a:t>
            </a:r>
            <a:r>
              <a:rPr lang="en-US" sz="1200" dirty="0">
                <a:solidFill>
                  <a:srgbClr val="008F00"/>
                </a:solidFill>
              </a:rPr>
              <a:t>So vasodilatation mechanism is so important in sexual life and the way to maintain it by keep exercising to increase blood flow to all of your body even it help to improve </a:t>
            </a:r>
            <a:r>
              <a:rPr lang="en-US" sz="1200" dirty="0" smtClean="0">
                <a:solidFill>
                  <a:srgbClr val="008F00"/>
                </a:solidFill>
              </a:rPr>
              <a:t>memory</a:t>
            </a:r>
          </a:p>
        </p:txBody>
      </p:sp>
      <p:grpSp>
        <p:nvGrpSpPr>
          <p:cNvPr id="4" name="Group 3"/>
          <p:cNvGrpSpPr/>
          <p:nvPr/>
        </p:nvGrpSpPr>
        <p:grpSpPr>
          <a:xfrm>
            <a:off x="225594" y="4814664"/>
            <a:ext cx="6389816" cy="3337796"/>
            <a:chOff x="225594" y="4778088"/>
            <a:chExt cx="6389816" cy="3337796"/>
          </a:xfrm>
        </p:grpSpPr>
        <p:pic>
          <p:nvPicPr>
            <p:cNvPr id="132" name="Picture 131"/>
            <p:cNvPicPr>
              <a:picLocks noChangeAspect="1"/>
            </p:cNvPicPr>
            <p:nvPr/>
          </p:nvPicPr>
          <p:blipFill>
            <a:blip r:embed="rId2"/>
            <a:stretch>
              <a:fillRect/>
            </a:stretch>
          </p:blipFill>
          <p:spPr>
            <a:xfrm>
              <a:off x="225594" y="4778088"/>
              <a:ext cx="6389816" cy="1433278"/>
            </a:xfrm>
            <a:prstGeom prst="rect">
              <a:avLst/>
            </a:prstGeom>
          </p:spPr>
        </p:pic>
        <p:sp>
          <p:nvSpPr>
            <p:cNvPr id="133" name="Rectangle 132"/>
            <p:cNvSpPr/>
            <p:nvPr/>
          </p:nvSpPr>
          <p:spPr>
            <a:xfrm>
              <a:off x="225594" y="6176892"/>
              <a:ext cx="6389815" cy="1938992"/>
            </a:xfrm>
            <a:prstGeom prst="rect">
              <a:avLst/>
            </a:prstGeom>
          </p:spPr>
          <p:txBody>
            <a:bodyPr wrap="square">
              <a:spAutoFit/>
            </a:bodyPr>
            <a:lstStyle/>
            <a:p>
              <a:pPr algn="r" rtl="1"/>
              <a:r>
                <a:rPr lang="ar-SA" sz="1200" dirty="0">
                  <a:solidFill>
                    <a:srgbClr val="008F00"/>
                  </a:solidFill>
                </a:rPr>
                <a:t>المقصود من الصورة إن عندنا مادتين يطلعون من </a:t>
              </a:r>
              <a:r>
                <a:rPr lang="ar-SA" sz="1200" dirty="0" err="1">
                  <a:solidFill>
                    <a:srgbClr val="008F00"/>
                  </a:solidFill>
                </a:rPr>
                <a:t>الإندوثيليم</a:t>
              </a:r>
              <a:r>
                <a:rPr lang="ar-SA" sz="1200" dirty="0">
                  <a:solidFill>
                    <a:srgbClr val="008F00"/>
                  </a:solidFill>
                </a:rPr>
                <a:t> حقت الشرايين وهم: (١) </a:t>
              </a:r>
              <a:r>
                <a:rPr lang="ar-SA" sz="1200" b="1" dirty="0">
                  <a:solidFill>
                    <a:srgbClr val="008F00"/>
                  </a:solidFill>
                </a:rPr>
                <a:t>NO</a:t>
              </a:r>
              <a:r>
                <a:rPr lang="ar-SA" sz="1200" dirty="0">
                  <a:solidFill>
                    <a:srgbClr val="008F00"/>
                  </a:solidFill>
                </a:rPr>
                <a:t> (٢) </a:t>
              </a:r>
              <a:r>
                <a:rPr lang="en-US" sz="1200" dirty="0">
                  <a:solidFill>
                    <a:srgbClr val="008F00"/>
                  </a:solidFill>
                </a:rPr>
                <a:t>prostacyclin</a:t>
              </a:r>
              <a:r>
                <a:rPr lang="ar-SA" sz="1200" dirty="0">
                  <a:solidFill>
                    <a:srgbClr val="008F00"/>
                  </a:solidFill>
                </a:rPr>
                <a:t> وهم يطلعون خلال </a:t>
              </a:r>
              <a:r>
                <a:rPr lang="ar-SA" sz="1200" b="1" dirty="0" err="1">
                  <a:solidFill>
                    <a:srgbClr val="008F00"/>
                  </a:solidFill>
                </a:rPr>
                <a:t>sexual</a:t>
              </a:r>
              <a:r>
                <a:rPr lang="ar-SA" sz="1200" b="1" dirty="0">
                  <a:solidFill>
                    <a:srgbClr val="008F00"/>
                  </a:solidFill>
                </a:rPr>
                <a:t> </a:t>
              </a:r>
              <a:r>
                <a:rPr lang="ar-SA" sz="1200" b="1" dirty="0" err="1">
                  <a:solidFill>
                    <a:srgbClr val="008F00"/>
                  </a:solidFill>
                </a:rPr>
                <a:t>activity</a:t>
              </a:r>
              <a:r>
                <a:rPr lang="ar-SA" sz="1200" b="1" dirty="0">
                  <a:solidFill>
                    <a:srgbClr val="008F00"/>
                  </a:solidFill>
                </a:rPr>
                <a:t>،</a:t>
              </a:r>
              <a:r>
                <a:rPr lang="ar-SA" sz="1200" dirty="0">
                  <a:solidFill>
                    <a:srgbClr val="008F00"/>
                  </a:solidFill>
                </a:rPr>
                <a:t> </a:t>
              </a:r>
              <a:r>
                <a:rPr lang="ar-SA" sz="1200" dirty="0" err="1">
                  <a:solidFill>
                    <a:srgbClr val="008F00"/>
                  </a:solidFill>
                </a:rPr>
                <a:t>بيروحون</a:t>
              </a:r>
              <a:r>
                <a:rPr lang="ar-SA" sz="1200" dirty="0">
                  <a:solidFill>
                    <a:srgbClr val="008F00"/>
                  </a:solidFill>
                </a:rPr>
                <a:t> للعضلات الملساء ويحفزون أنزيمات وهم: </a:t>
              </a:r>
              <a:r>
                <a:rPr lang="ar-SA" sz="1200" dirty="0">
                  <a:solidFill>
                    <a:schemeClr val="bg1">
                      <a:lumMod val="50000"/>
                    </a:schemeClr>
                  </a:solidFill>
                </a:rPr>
                <a:t>(امشوا مع الصورة عشان يسهل عليكم الفهم)</a:t>
              </a:r>
            </a:p>
            <a:p>
              <a:pPr algn="r" rtl="1"/>
              <a:r>
                <a:rPr lang="ar-SA" sz="1200" b="1" dirty="0" err="1">
                  <a:solidFill>
                    <a:srgbClr val="008F00"/>
                  </a:solidFill>
                </a:rPr>
                <a:t>أ</a:t>
              </a:r>
              <a:r>
                <a:rPr lang="ar-SA" sz="1200" b="1" dirty="0">
                  <a:solidFill>
                    <a:srgbClr val="008F00"/>
                  </a:solidFill>
                </a:rPr>
                <a:t>- NO يحفز انزيم اسمه GC اللي </a:t>
              </a:r>
              <a:r>
                <a:rPr lang="ar-SA" sz="1200" b="1" dirty="0" err="1">
                  <a:solidFill>
                    <a:srgbClr val="008F00"/>
                  </a:solidFill>
                </a:rPr>
                <a:t>بيعطيني</a:t>
              </a:r>
              <a:r>
                <a:rPr lang="ar-SA" sz="1200" b="1" dirty="0">
                  <a:solidFill>
                    <a:srgbClr val="008F00"/>
                  </a:solidFill>
                </a:rPr>
                <a:t> </a:t>
              </a:r>
              <a:r>
                <a:rPr lang="ar-SA" sz="1200" b="1" dirty="0" err="1">
                  <a:solidFill>
                    <a:srgbClr val="008F00"/>
                  </a:solidFill>
                </a:rPr>
                <a:t>cGMP</a:t>
              </a:r>
              <a:r>
                <a:rPr lang="ar-SA" sz="1200" b="1" dirty="0">
                  <a:solidFill>
                    <a:srgbClr val="008F00"/>
                  </a:solidFill>
                </a:rPr>
                <a:t> هذا لحاله بسوي </a:t>
              </a:r>
              <a:r>
                <a:rPr lang="ar-SA" sz="1200" b="1" dirty="0" err="1">
                  <a:solidFill>
                    <a:srgbClr val="008F00"/>
                  </a:solidFill>
                </a:rPr>
                <a:t>vasodilation</a:t>
              </a:r>
              <a:r>
                <a:rPr lang="ar-SA" sz="1200" b="1" dirty="0">
                  <a:solidFill>
                    <a:srgbClr val="008F00"/>
                  </a:solidFill>
                </a:rPr>
                <a:t> بس يجي بعدين انزيم ثاني يكسره اسمه </a:t>
              </a:r>
              <a:r>
                <a:rPr lang="en-US" sz="1200" b="1" dirty="0">
                  <a:solidFill>
                    <a:srgbClr val="008F00"/>
                  </a:solidFill>
                </a:rPr>
                <a:t>PDE</a:t>
              </a:r>
              <a:r>
                <a:rPr lang="en-US" sz="1200" b="1" baseline="-25000" dirty="0">
                  <a:solidFill>
                    <a:srgbClr val="008F00"/>
                  </a:solidFill>
                </a:rPr>
                <a:t>5</a:t>
              </a:r>
              <a:r>
                <a:rPr lang="en-US" sz="1200" b="1" dirty="0">
                  <a:solidFill>
                    <a:srgbClr val="008F00"/>
                  </a:solidFill>
                </a:rPr>
                <a:t> </a:t>
              </a:r>
              <a:r>
                <a:rPr lang="ar-SA" sz="1200" b="1" dirty="0">
                  <a:solidFill>
                    <a:srgbClr val="008F00"/>
                  </a:solidFill>
                </a:rPr>
                <a:t> </a:t>
              </a:r>
              <a:r>
                <a:rPr lang="ar-SA" sz="1200" b="1" dirty="0" err="1">
                  <a:solidFill>
                    <a:srgbClr val="008F00"/>
                  </a:solidFill>
                </a:rPr>
                <a:t>وبيحول</a:t>
              </a:r>
              <a:r>
                <a:rPr lang="ar-SA" sz="1200" b="1" dirty="0">
                  <a:solidFill>
                    <a:srgbClr val="008F00"/>
                  </a:solidFill>
                </a:rPr>
                <a:t> </a:t>
              </a:r>
              <a:r>
                <a:rPr lang="ar-SA" sz="1200" b="1" dirty="0" err="1">
                  <a:solidFill>
                    <a:srgbClr val="008F00"/>
                  </a:solidFill>
                </a:rPr>
                <a:t>cGMP</a:t>
              </a:r>
              <a:r>
                <a:rPr lang="ar-SA" sz="1200" b="1" dirty="0">
                  <a:solidFill>
                    <a:srgbClr val="008F00"/>
                  </a:solidFill>
                </a:rPr>
                <a:t> إلى GMP</a:t>
              </a:r>
            </a:p>
            <a:p>
              <a:pPr algn="r" rtl="1"/>
              <a:r>
                <a:rPr lang="ar-SA" sz="1200" dirty="0">
                  <a:solidFill>
                    <a:srgbClr val="008F00"/>
                  </a:solidFill>
                </a:rPr>
                <a:t>ب-  </a:t>
              </a:r>
              <a:r>
                <a:rPr lang="ar-SA" sz="1200" dirty="0" err="1">
                  <a:solidFill>
                    <a:srgbClr val="008F00"/>
                  </a:solidFill>
                </a:rPr>
                <a:t>prostacyclin</a:t>
              </a:r>
              <a:r>
                <a:rPr lang="ar-SA" sz="1200" dirty="0">
                  <a:solidFill>
                    <a:srgbClr val="008F00"/>
                  </a:solidFill>
                </a:rPr>
                <a:t> راح يحفز انزيم اسمه AC </a:t>
              </a:r>
              <a:r>
                <a:rPr lang="ar-SA" sz="1200" dirty="0">
                  <a:solidFill>
                    <a:schemeClr val="bg1">
                      <a:lumMod val="50000"/>
                    </a:schemeClr>
                  </a:solidFill>
                </a:rPr>
                <a:t>“تونا </a:t>
              </a:r>
              <a:r>
                <a:rPr lang="ar-SA" sz="1200" dirty="0" err="1">
                  <a:solidFill>
                    <a:schemeClr val="bg1">
                      <a:lumMod val="50000"/>
                    </a:schemeClr>
                  </a:solidFill>
                </a:rPr>
                <a:t>دارسينه</a:t>
              </a:r>
              <a:r>
                <a:rPr lang="ar-SA" sz="1200" dirty="0">
                  <a:solidFill>
                    <a:schemeClr val="bg1">
                      <a:lumMod val="50000"/>
                    </a:schemeClr>
                  </a:solidFill>
                </a:rPr>
                <a:t> في </a:t>
              </a:r>
              <a:r>
                <a:rPr lang="ar-SA" sz="1200" dirty="0" err="1">
                  <a:solidFill>
                    <a:schemeClr val="bg1">
                      <a:lumMod val="50000"/>
                    </a:schemeClr>
                  </a:solidFill>
                </a:rPr>
                <a:t>الإندوكراين</a:t>
              </a:r>
              <a:r>
                <a:rPr lang="ar-SA" sz="1200" dirty="0">
                  <a:solidFill>
                    <a:schemeClr val="bg1">
                      <a:lumMod val="50000"/>
                    </a:schemeClr>
                  </a:solidFill>
                </a:rPr>
                <a:t> </a:t>
              </a:r>
              <a:r>
                <a:rPr lang="ar-SA" sz="1200" dirty="0" err="1">
                  <a:solidFill>
                    <a:schemeClr val="bg1">
                      <a:lumMod val="50000"/>
                    </a:schemeClr>
                  </a:solidFill>
                </a:rPr>
                <a:t>ياويلكم</a:t>
              </a:r>
              <a:r>
                <a:rPr lang="ar-SA" sz="1200" dirty="0">
                  <a:solidFill>
                    <a:schemeClr val="bg1">
                      <a:lumMod val="50000"/>
                    </a:schemeClr>
                  </a:solidFill>
                </a:rPr>
                <a:t> لو </a:t>
              </a:r>
              <a:r>
                <a:rPr lang="ar-SA" sz="1200" dirty="0" err="1">
                  <a:solidFill>
                    <a:schemeClr val="bg1">
                      <a:lumMod val="50000"/>
                    </a:schemeClr>
                  </a:solidFill>
                </a:rPr>
                <a:t>نسيتوه</a:t>
              </a:r>
              <a:r>
                <a:rPr lang="ar-SA" sz="1200" dirty="0">
                  <a:solidFill>
                    <a:schemeClr val="bg1">
                      <a:lumMod val="50000"/>
                    </a:schemeClr>
                  </a:solidFill>
                </a:rPr>
                <a:t> </a:t>
              </a:r>
              <a:r>
                <a:rPr lang="ar-SA" sz="1200" dirty="0">
                  <a:solidFill>
                    <a:schemeClr val="bg1">
                      <a:lumMod val="50000"/>
                    </a:schemeClr>
                  </a:solidFill>
                  <a:sym typeface="Wingdings"/>
                </a:rPr>
                <a:t> </a:t>
              </a:r>
              <a:r>
                <a:rPr lang="ar-SA" sz="1200" dirty="0">
                  <a:solidFill>
                    <a:schemeClr val="bg1">
                      <a:lumMod val="50000"/>
                    </a:schemeClr>
                  </a:solidFill>
                </a:rPr>
                <a:t>” </a:t>
              </a:r>
              <a:r>
                <a:rPr lang="ar-SA" sz="1200" dirty="0">
                  <a:solidFill>
                    <a:srgbClr val="008F00"/>
                  </a:solidFill>
                </a:rPr>
                <a:t>هذا الأنزيم يعطيني cAMP اللي </a:t>
              </a:r>
              <a:r>
                <a:rPr lang="ar-SA" sz="1200" dirty="0" err="1">
                  <a:solidFill>
                    <a:srgbClr val="008F00"/>
                  </a:solidFill>
                </a:rPr>
                <a:t>بيسبب</a:t>
              </a:r>
              <a:r>
                <a:rPr lang="ar-SA" sz="1200" dirty="0">
                  <a:solidFill>
                    <a:srgbClr val="008F00"/>
                  </a:solidFill>
                </a:rPr>
                <a:t> </a:t>
              </a:r>
              <a:r>
                <a:rPr lang="ar-SA" sz="1200" b="1" dirty="0" err="1">
                  <a:solidFill>
                    <a:srgbClr val="008F00"/>
                  </a:solidFill>
                </a:rPr>
                <a:t>vasodilation</a:t>
              </a:r>
              <a:r>
                <a:rPr lang="ar-SA" sz="1200" b="1" dirty="0">
                  <a:solidFill>
                    <a:srgbClr val="008F00"/>
                  </a:solidFill>
                </a:rPr>
                <a:t> </a:t>
              </a:r>
              <a:r>
                <a:rPr lang="ar-SA" sz="1200" dirty="0">
                  <a:solidFill>
                    <a:srgbClr val="008F00"/>
                  </a:solidFill>
                </a:rPr>
                <a:t>بعدين انزيم ثاني يكسره  اسمه </a:t>
              </a:r>
              <a:r>
                <a:rPr lang="en-US" sz="1200" dirty="0">
                  <a:solidFill>
                    <a:srgbClr val="008F00"/>
                  </a:solidFill>
                </a:rPr>
                <a:t> PDE</a:t>
              </a:r>
              <a:r>
                <a:rPr lang="en-US" sz="1200" baseline="-25000" dirty="0">
                  <a:solidFill>
                    <a:srgbClr val="008F00"/>
                  </a:solidFill>
                </a:rPr>
                <a:t>2,3,4</a:t>
              </a:r>
              <a:r>
                <a:rPr lang="ar-SA" sz="1200" baseline="-25000" dirty="0">
                  <a:solidFill>
                    <a:srgbClr val="008F00"/>
                  </a:solidFill>
                </a:rPr>
                <a:t> </a:t>
              </a:r>
              <a:r>
                <a:rPr lang="ar-SA" sz="1200" dirty="0" err="1">
                  <a:solidFill>
                    <a:srgbClr val="008F00"/>
                  </a:solidFill>
                </a:rPr>
                <a:t>بيحول</a:t>
              </a:r>
              <a:r>
                <a:rPr lang="ar-SA" sz="1200" dirty="0">
                  <a:solidFill>
                    <a:srgbClr val="008F00"/>
                  </a:solidFill>
                </a:rPr>
                <a:t> cAMP إلى AMP</a:t>
              </a:r>
            </a:p>
            <a:p>
              <a:pPr algn="r" rtl="1"/>
              <a:r>
                <a:rPr lang="ar-SA" sz="1200" dirty="0">
                  <a:solidFill>
                    <a:srgbClr val="008F00"/>
                  </a:solidFill>
                </a:rPr>
                <a:t>بالمختصر: عشان أسوي ارتخاء للعضلة أحتاج cAMP </a:t>
              </a:r>
              <a:r>
                <a:rPr lang="ar-SA" sz="1200" dirty="0" err="1">
                  <a:solidFill>
                    <a:srgbClr val="008F00"/>
                  </a:solidFill>
                </a:rPr>
                <a:t>or</a:t>
              </a:r>
              <a:r>
                <a:rPr lang="ar-SA" sz="1200" dirty="0">
                  <a:solidFill>
                    <a:srgbClr val="008F00"/>
                  </a:solidFill>
                </a:rPr>
                <a:t> </a:t>
              </a:r>
              <a:r>
                <a:rPr lang="ar-SA" sz="1200" dirty="0" err="1">
                  <a:solidFill>
                    <a:srgbClr val="008F00"/>
                  </a:solidFill>
                </a:rPr>
                <a:t>cGMP</a:t>
              </a:r>
              <a:r>
                <a:rPr lang="ar-SA" sz="1200" dirty="0">
                  <a:solidFill>
                    <a:srgbClr val="008F00"/>
                  </a:solidFill>
                </a:rPr>
                <a:t> وهم بعدين </a:t>
              </a:r>
              <a:r>
                <a:rPr lang="ar-SA" sz="1200" dirty="0" err="1">
                  <a:solidFill>
                    <a:srgbClr val="008F00"/>
                  </a:solidFill>
                </a:rPr>
                <a:t>بيتكسرون</a:t>
              </a:r>
              <a:r>
                <a:rPr lang="ar-SA" sz="1200" dirty="0">
                  <a:solidFill>
                    <a:srgbClr val="008F00"/>
                  </a:solidFill>
                </a:rPr>
                <a:t> ويتحولون إلى </a:t>
              </a:r>
              <a:r>
                <a:rPr lang="en-US" sz="1200" dirty="0">
                  <a:solidFill>
                    <a:srgbClr val="008F00"/>
                  </a:solidFill>
                </a:rPr>
                <a:t>GMP</a:t>
              </a:r>
              <a:r>
                <a:rPr lang="ar-SA" sz="1200" dirty="0">
                  <a:solidFill>
                    <a:srgbClr val="008F00"/>
                  </a:solidFill>
                </a:rPr>
                <a:t> و </a:t>
              </a:r>
              <a:r>
                <a:rPr lang="en-US" sz="1200" dirty="0">
                  <a:solidFill>
                    <a:srgbClr val="008F00"/>
                  </a:solidFill>
                </a:rPr>
                <a:t>AMP</a:t>
              </a:r>
              <a:r>
                <a:rPr lang="ar-SA" sz="1200" dirty="0">
                  <a:solidFill>
                    <a:srgbClr val="008F00"/>
                  </a:solidFill>
                </a:rPr>
                <a:t> </a:t>
              </a:r>
              <a:r>
                <a:rPr lang="ar-SA" sz="1200" dirty="0" err="1">
                  <a:solidFill>
                    <a:srgbClr val="008F00"/>
                  </a:solidFill>
                </a:rPr>
                <a:t>طیب</a:t>
              </a:r>
              <a:r>
                <a:rPr lang="ar-SA" sz="1200" dirty="0">
                  <a:solidFill>
                    <a:srgbClr val="008F00"/>
                  </a:solidFill>
                </a:rPr>
                <a:t> المشكلة عندنا في </a:t>
              </a:r>
              <a:r>
                <a:rPr lang="ar-SA" sz="1200" dirty="0" err="1">
                  <a:solidFill>
                    <a:srgbClr val="008F00"/>
                  </a:solidFill>
                </a:rPr>
                <a:t>ھذي</a:t>
              </a:r>
              <a:r>
                <a:rPr lang="ar-SA" sz="1200" dirty="0">
                  <a:solidFill>
                    <a:srgbClr val="008F00"/>
                  </a:solidFill>
                </a:rPr>
                <a:t> المحاضرة إن العضلة منقبضة فما فيه دم يوصل لذلك نحتاج نسوي </a:t>
              </a:r>
              <a:r>
                <a:rPr lang="ar-SA" sz="1200" b="1" dirty="0" err="1">
                  <a:solidFill>
                    <a:srgbClr val="008F00"/>
                  </a:solidFill>
                </a:rPr>
                <a:t>vasodilation</a:t>
              </a:r>
              <a:r>
                <a:rPr lang="en-US" sz="1200" baseline="30000" dirty="0">
                  <a:solidFill>
                    <a:srgbClr val="008F00"/>
                  </a:solidFill>
                </a:rPr>
                <a:t> 2</a:t>
              </a:r>
              <a:r>
                <a:rPr lang="ar-SA" sz="1200" dirty="0">
                  <a:solidFill>
                    <a:srgbClr val="008F00"/>
                  </a:solidFill>
                </a:rPr>
                <a:t> عشان يوصل الدم بكمية كبيرة، لذلك أبغى أزود شغل الأنزيم (AC</a:t>
              </a:r>
              <a:r>
                <a:rPr lang="en-US" sz="1200" dirty="0">
                  <a:solidFill>
                    <a:srgbClr val="008F00"/>
                  </a:solidFill>
                </a:rPr>
                <a:t>+ </a:t>
              </a:r>
              <a:r>
                <a:rPr lang="ar-SA" sz="1200" b="1" dirty="0">
                  <a:solidFill>
                    <a:srgbClr val="008F00"/>
                  </a:solidFill>
                </a:rPr>
                <a:t>GC</a:t>
              </a:r>
              <a:r>
                <a:rPr lang="ar-SA" sz="1200" dirty="0">
                  <a:solidFill>
                    <a:srgbClr val="008F00"/>
                  </a:solidFill>
                </a:rPr>
                <a:t>) اللي يعطيني المادة المسببة لارتخاء العضلة (</a:t>
              </a:r>
              <a:r>
                <a:rPr lang="en-US" sz="1200" dirty="0">
                  <a:solidFill>
                    <a:srgbClr val="008F00"/>
                  </a:solidFill>
                </a:rPr>
                <a:t>cGMP + cAMP</a:t>
              </a:r>
              <a:r>
                <a:rPr lang="ar-SA" sz="1200" dirty="0">
                  <a:solidFill>
                    <a:srgbClr val="008F00"/>
                  </a:solidFill>
                </a:rPr>
                <a:t>) أو </a:t>
              </a:r>
              <a:r>
                <a:rPr lang="ar-SA" sz="1200" dirty="0" err="1">
                  <a:solidFill>
                    <a:srgbClr val="008F00"/>
                  </a:solidFill>
                </a:rPr>
                <a:t>بنمنع</a:t>
              </a:r>
              <a:r>
                <a:rPr lang="ar-SA" sz="1200" dirty="0">
                  <a:solidFill>
                    <a:srgbClr val="008F00"/>
                  </a:solidFill>
                </a:rPr>
                <a:t> </a:t>
              </a:r>
              <a:r>
                <a:rPr lang="ar-SA" sz="1200" dirty="0" err="1">
                  <a:solidFill>
                    <a:srgbClr val="008F00"/>
                  </a:solidFill>
                </a:rPr>
                <a:t>الأنزیمات</a:t>
              </a:r>
              <a:r>
                <a:rPr lang="ar-SA" sz="1200" dirty="0">
                  <a:solidFill>
                    <a:srgbClr val="008F00"/>
                  </a:solidFill>
                </a:rPr>
                <a:t> اللي تكسر هذي المواد</a:t>
              </a:r>
              <a:r>
                <a:rPr lang="en-US" sz="1200" dirty="0">
                  <a:solidFill>
                    <a:srgbClr val="008F00"/>
                  </a:solidFill>
                </a:rPr>
                <a:t>. </a:t>
              </a:r>
              <a:r>
                <a:rPr lang="ar-SA" sz="1200" dirty="0">
                  <a:solidFill>
                    <a:srgbClr val="008F00"/>
                  </a:solidFill>
                </a:rPr>
                <a:t> </a:t>
              </a:r>
            </a:p>
          </p:txBody>
        </p:sp>
      </p:grpSp>
    </p:spTree>
    <p:extLst>
      <p:ext uri="{BB962C8B-B14F-4D97-AF65-F5344CB8AC3E}">
        <p14:creationId xmlns:p14="http://schemas.microsoft.com/office/powerpoint/2010/main" val="1617453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Straight Connector 75"/>
          <p:cNvCxnSpPr/>
          <p:nvPr/>
        </p:nvCxnSpPr>
        <p:spPr>
          <a:xfrm flipV="1">
            <a:off x="1227910" y="757126"/>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77" name="TextBox 76"/>
          <p:cNvSpPr txBox="1"/>
          <p:nvPr/>
        </p:nvSpPr>
        <p:spPr>
          <a:xfrm>
            <a:off x="803776" y="197806"/>
            <a:ext cx="5250451" cy="461665"/>
          </a:xfrm>
          <a:prstGeom prst="rect">
            <a:avLst/>
          </a:prstGeom>
          <a:noFill/>
        </p:spPr>
        <p:txBody>
          <a:bodyPr wrap="square" rtlCol="0">
            <a:spAutoFit/>
          </a:bodyPr>
          <a:lstStyle/>
          <a:p>
            <a:pPr algn="ctr"/>
            <a:r>
              <a:rPr lang="en-US" sz="2400">
                <a:latin typeface="American Typewriter" charset="0"/>
                <a:ea typeface="American Typewriter" charset="0"/>
                <a:cs typeface="American Typewriter" charset="0"/>
              </a:rPr>
              <a:t>Selective </a:t>
            </a:r>
            <a:r>
              <a:rPr lang="en-US" sz="2400" smtClean="0">
                <a:latin typeface="American Typewriter" charset="0"/>
                <a:ea typeface="American Typewriter" charset="0"/>
                <a:cs typeface="American Typewriter" charset="0"/>
              </a:rPr>
              <a:t>PDE</a:t>
            </a:r>
            <a:r>
              <a:rPr lang="en-US" sz="2400" baseline="-25000" smtClean="0">
                <a:latin typeface="American Typewriter" charset="0"/>
                <a:ea typeface="American Typewriter" charset="0"/>
                <a:cs typeface="American Typewriter" charset="0"/>
              </a:rPr>
              <a:t>5 </a:t>
            </a:r>
            <a:r>
              <a:rPr lang="en-US" sz="2400" dirty="0">
                <a:latin typeface="American Typewriter" charset="0"/>
                <a:ea typeface="American Typewriter" charset="0"/>
                <a:cs typeface="American Typewriter" charset="0"/>
              </a:rPr>
              <a:t>Inhibitors</a:t>
            </a:r>
          </a:p>
        </p:txBody>
      </p:sp>
      <p:graphicFrame>
        <p:nvGraphicFramePr>
          <p:cNvPr id="43" name="Table 42"/>
          <p:cNvGraphicFramePr>
            <a:graphicFrameLocks noGrp="1"/>
          </p:cNvGraphicFramePr>
          <p:nvPr>
            <p:extLst>
              <p:ext uri="{D42A27DB-BD31-4B8C-83A1-F6EECF244321}">
                <p14:modId xmlns:p14="http://schemas.microsoft.com/office/powerpoint/2010/main" val="1250997546"/>
              </p:ext>
            </p:extLst>
          </p:nvPr>
        </p:nvGraphicFramePr>
        <p:xfrm>
          <a:off x="141028" y="955426"/>
          <a:ext cx="6565066" cy="8857665"/>
        </p:xfrm>
        <a:graphic>
          <a:graphicData uri="http://schemas.openxmlformats.org/drawingml/2006/table">
            <a:tbl>
              <a:tblPr firstRow="1" bandRow="1">
                <a:tableStyleId>{5940675A-B579-460E-94D1-54222C63F5DA}</a:tableStyleId>
              </a:tblPr>
              <a:tblGrid>
                <a:gridCol w="483798">
                  <a:extLst>
                    <a:ext uri="{9D8B030D-6E8A-4147-A177-3AD203B41FA5}">
                      <a16:colId xmlns="" xmlns:a16="http://schemas.microsoft.com/office/drawing/2014/main" val="2548034649"/>
                    </a:ext>
                  </a:extLst>
                </a:gridCol>
                <a:gridCol w="1724675">
                  <a:extLst>
                    <a:ext uri="{9D8B030D-6E8A-4147-A177-3AD203B41FA5}">
                      <a16:colId xmlns="" xmlns:a16="http://schemas.microsoft.com/office/drawing/2014/main" val="2180430497"/>
                    </a:ext>
                  </a:extLst>
                </a:gridCol>
                <a:gridCol w="1638300"/>
                <a:gridCol w="1405280"/>
                <a:gridCol w="1313013"/>
              </a:tblGrid>
              <a:tr h="432662">
                <a:tc>
                  <a:txBody>
                    <a:bodyPr/>
                    <a:lstStyle/>
                    <a:p>
                      <a:pPr algn="ctr" rtl="0">
                        <a:lnSpc>
                          <a:spcPts val="2400"/>
                        </a:lnSpc>
                      </a:pPr>
                      <a:endParaRPr lang="en-US" sz="1400" dirty="0" smtClean="0">
                        <a:solidFill>
                          <a:srgbClr val="0432FF"/>
                        </a:solidFill>
                        <a:latin typeface="+mn-lt"/>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alpha val="50196"/>
                      </a:schemeClr>
                    </a:solidFill>
                  </a:tcPr>
                </a:tc>
                <a:tc>
                  <a:txBody>
                    <a:bodyPr/>
                    <a:lstStyle/>
                    <a:p>
                      <a:pPr algn="ctr" rtl="0">
                        <a:lnSpc>
                          <a:spcPts val="2400"/>
                        </a:lnSpc>
                      </a:pPr>
                      <a:r>
                        <a:rPr lang="en-US" sz="1400" dirty="0" smtClean="0">
                          <a:solidFill>
                            <a:srgbClr val="0432FF"/>
                          </a:solidFill>
                          <a:latin typeface="+mn-lt"/>
                        </a:rPr>
                        <a:t>Sildenafil</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rgbClr val="9DC3E6">
                        <a:alpha val="50196"/>
                      </a:srgbClr>
                    </a:solidFill>
                  </a:tcPr>
                </a:tc>
                <a:tc>
                  <a:txBody>
                    <a:bodyPr/>
                    <a:lstStyle/>
                    <a:p>
                      <a:pPr algn="ctr" rtl="0">
                        <a:lnSpc>
                          <a:spcPts val="2400"/>
                        </a:lnSpc>
                      </a:pPr>
                      <a:r>
                        <a:rPr lang="en-US" sz="1400" dirty="0" err="1" smtClean="0">
                          <a:solidFill>
                            <a:srgbClr val="0432FF"/>
                          </a:solidFill>
                          <a:latin typeface="+mn-lt"/>
                        </a:rPr>
                        <a:t>Vardenafil</a:t>
                      </a:r>
                      <a:endParaRPr lang="en-US" sz="1400" dirty="0" smtClean="0">
                        <a:solidFill>
                          <a:srgbClr val="0432FF"/>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rgbClr val="9DC3E6">
                        <a:alpha val="40000"/>
                      </a:srgbClr>
                    </a:solidFill>
                  </a:tcPr>
                </a:tc>
                <a:tc>
                  <a:txBody>
                    <a:bodyPr/>
                    <a:lstStyle/>
                    <a:p>
                      <a:pPr algn="ctr" rtl="0">
                        <a:lnSpc>
                          <a:spcPts val="2400"/>
                        </a:lnSpc>
                      </a:pPr>
                      <a:r>
                        <a:rPr lang="en-US" sz="1400" dirty="0" err="1" smtClean="0">
                          <a:solidFill>
                            <a:srgbClr val="0432FF"/>
                          </a:solidFill>
                          <a:latin typeface="+mn-lt"/>
                        </a:rPr>
                        <a:t>Tadalafil</a:t>
                      </a:r>
                      <a:endParaRPr lang="en-US" sz="1400" dirty="0" smtClean="0">
                        <a:solidFill>
                          <a:srgbClr val="0432FF"/>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rgbClr val="9DC3E6">
                        <a:alpha val="29804"/>
                      </a:srgbClr>
                    </a:solidFill>
                  </a:tcPr>
                </a:tc>
                <a:tc>
                  <a:txBody>
                    <a:bodyPr/>
                    <a:lstStyle/>
                    <a:p>
                      <a:pPr algn="ctr" rtl="0">
                        <a:lnSpc>
                          <a:spcPts val="2400"/>
                        </a:lnSpc>
                      </a:pPr>
                      <a:r>
                        <a:rPr lang="en-US" sz="1400" dirty="0" err="1" smtClean="0">
                          <a:solidFill>
                            <a:srgbClr val="0432FF"/>
                          </a:solidFill>
                          <a:latin typeface="+mn-lt"/>
                        </a:rPr>
                        <a:t>Avanafil</a:t>
                      </a:r>
                      <a:endParaRPr lang="en-US" sz="1400" dirty="0" smtClean="0">
                        <a:solidFill>
                          <a:srgbClr val="0432FF"/>
                        </a:solidFill>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9DC3E6">
                        <a:alpha val="20000"/>
                      </a:srgbClr>
                    </a:solidFill>
                  </a:tcPr>
                </a:tc>
                <a:extLst>
                  <a:ext uri="{0D108BD9-81ED-4DB2-BD59-A6C34878D82A}">
                    <a16:rowId xmlns="" xmlns:a16="http://schemas.microsoft.com/office/drawing/2014/main" val="1688930147"/>
                  </a:ext>
                </a:extLst>
              </a:tr>
              <a:tr h="740878">
                <a:tc>
                  <a:txBody>
                    <a:bodyPr/>
                    <a:lstStyle/>
                    <a:p>
                      <a:pPr algn="ctr"/>
                      <a:r>
                        <a:rPr lang="en-US" sz="1600" dirty="0" smtClean="0">
                          <a:solidFill>
                            <a:schemeClr val="tx1"/>
                          </a:solidFill>
                        </a:rPr>
                        <a:t>M.O.A</a:t>
                      </a:r>
                      <a:endParaRPr lang="en-US" sz="1600" dirty="0">
                        <a:solidFill>
                          <a:schemeClr val="tx1"/>
                        </a:solidFill>
                      </a:endParaRPr>
                    </a:p>
                  </a:txBody>
                  <a:tcPr vert="vert270"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4">
                  <a:txBody>
                    <a:bodyPr/>
                    <a:lstStyle/>
                    <a:p>
                      <a:pPr marL="285750" indent="-285750" algn="l" rtl="0">
                        <a:lnSpc>
                          <a:spcPct val="100000"/>
                        </a:lnSpc>
                        <a:buClr>
                          <a:srgbClr val="00B0F0"/>
                        </a:buClr>
                        <a:buFont typeface="Arial" charset="0"/>
                        <a:buChar char="•"/>
                      </a:pPr>
                      <a:r>
                        <a:rPr lang="en-US" sz="1400" b="0" dirty="0" smtClean="0">
                          <a:solidFill>
                            <a:srgbClr val="C00000"/>
                          </a:solidFill>
                          <a:latin typeface="+mn-lt"/>
                        </a:rPr>
                        <a:t>Inhibit PDE</a:t>
                      </a:r>
                      <a:r>
                        <a:rPr lang="en-US" sz="1400" b="0" baseline="-25000" dirty="0" smtClean="0">
                          <a:solidFill>
                            <a:srgbClr val="C00000"/>
                          </a:solidFill>
                          <a:latin typeface="+mn-lt"/>
                        </a:rPr>
                        <a:t>5 </a:t>
                      </a:r>
                      <a:r>
                        <a:rPr lang="en-US" sz="1400" b="0" dirty="0" smtClean="0">
                          <a:solidFill>
                            <a:srgbClr val="C00000"/>
                          </a:solidFill>
                          <a:latin typeface="+mn-lt"/>
                        </a:rPr>
                        <a:t> </a:t>
                      </a:r>
                      <a:r>
                        <a:rPr lang="en-US" sz="1400" b="0" dirty="0" smtClean="0">
                          <a:solidFill>
                            <a:srgbClr val="C00000"/>
                          </a:solidFill>
                          <a:latin typeface="+mn-lt"/>
                          <a:sym typeface="Wingdings 3"/>
                        </a:rPr>
                        <a:t>→ </a:t>
                      </a:r>
                      <a:r>
                        <a:rPr lang="en-US" sz="1400" b="0" dirty="0" smtClean="0">
                          <a:solidFill>
                            <a:srgbClr val="C00000"/>
                          </a:solidFill>
                          <a:latin typeface="+mn-lt"/>
                        </a:rPr>
                        <a:t>prevent breakdown of  cGMP </a:t>
                      </a:r>
                      <a:r>
                        <a:rPr lang="en-US" sz="1400" b="0" dirty="0" smtClean="0">
                          <a:solidFill>
                            <a:srgbClr val="C00000"/>
                          </a:solidFill>
                          <a:latin typeface="+mn-lt"/>
                          <a:sym typeface="Wingdings 3"/>
                        </a:rPr>
                        <a:t>→ </a:t>
                      </a:r>
                      <a:r>
                        <a:rPr lang="en-US" sz="1400" b="0" dirty="0" smtClean="0">
                          <a:solidFill>
                            <a:srgbClr val="C00000"/>
                          </a:solidFill>
                          <a:latin typeface="+mn-lt"/>
                        </a:rPr>
                        <a:t>pertain vasodilatation </a:t>
                      </a:r>
                      <a:r>
                        <a:rPr lang="en-US" sz="1400" b="0" dirty="0" smtClean="0">
                          <a:solidFill>
                            <a:srgbClr val="C00000"/>
                          </a:solidFill>
                          <a:latin typeface="+mn-lt"/>
                          <a:sym typeface="Wingdings 3"/>
                        </a:rPr>
                        <a:t>→ erection</a:t>
                      </a:r>
                      <a:r>
                        <a:rPr lang="en-US" sz="1400" b="0" dirty="0" smtClean="0">
                          <a:solidFill>
                            <a:srgbClr val="C00000"/>
                          </a:solidFill>
                          <a:latin typeface="+mn-lt"/>
                        </a:rPr>
                        <a:t>. </a:t>
                      </a:r>
                      <a:endParaRPr lang="en-US" sz="1400" b="0" u="sng" kern="1200" dirty="0" smtClean="0">
                        <a:solidFill>
                          <a:srgbClr val="C00000"/>
                        </a:solidFill>
                        <a:effectLst/>
                        <a:latin typeface="+mn-lt"/>
                        <a:ea typeface="+mn-ea"/>
                        <a:cs typeface="+mn-cs"/>
                      </a:endParaRPr>
                    </a:p>
                    <a:p>
                      <a:pPr marL="285750" marR="0" indent="-285750" algn="l" defTabSz="685800" rtl="0" eaLnBrk="1" fontAlgn="auto" latinLnBrk="0" hangingPunct="1">
                        <a:lnSpc>
                          <a:spcPct val="100000"/>
                        </a:lnSpc>
                        <a:spcBef>
                          <a:spcPts val="0"/>
                        </a:spcBef>
                        <a:spcAft>
                          <a:spcPts val="0"/>
                        </a:spcAft>
                        <a:buClr>
                          <a:srgbClr val="00B0F0"/>
                        </a:buClr>
                        <a:buSzTx/>
                        <a:buFont typeface="Arial" charset="0"/>
                        <a:buChar char="•"/>
                        <a:tabLst/>
                        <a:defRPr/>
                      </a:pPr>
                      <a:r>
                        <a:rPr lang="en-US" sz="1400" b="0" dirty="0" smtClean="0">
                          <a:latin typeface="+mn-lt"/>
                        </a:rPr>
                        <a:t>They do not affect the libido, </a:t>
                      </a:r>
                      <a:r>
                        <a:rPr lang="en-US" sz="1400" b="0" dirty="0" smtClean="0">
                          <a:solidFill>
                            <a:srgbClr val="FF0000"/>
                          </a:solidFill>
                          <a:latin typeface="+mn-lt"/>
                        </a:rPr>
                        <a:t>so sexual stimulation is essential to a successful</a:t>
                      </a:r>
                      <a:r>
                        <a:rPr lang="en-US" sz="1400" b="0" baseline="0" dirty="0" smtClean="0">
                          <a:solidFill>
                            <a:srgbClr val="FF0000"/>
                          </a:solidFill>
                          <a:latin typeface="+mn-lt"/>
                        </a:rPr>
                        <a:t> </a:t>
                      </a:r>
                      <a:r>
                        <a:rPr lang="en-US" sz="1400" b="0" baseline="0" dirty="0" smtClean="0">
                          <a:solidFill>
                            <a:schemeClr val="bg1">
                              <a:lumMod val="50000"/>
                            </a:schemeClr>
                          </a:solidFill>
                          <a:latin typeface="+mn-lt"/>
                        </a:rPr>
                        <a:t>(this drug prevent PDE</a:t>
                      </a:r>
                      <a:r>
                        <a:rPr lang="en-US" sz="1400" b="0" baseline="-25000" dirty="0" smtClean="0">
                          <a:solidFill>
                            <a:schemeClr val="bg1">
                              <a:lumMod val="50000"/>
                            </a:schemeClr>
                          </a:solidFill>
                          <a:latin typeface="+mn-lt"/>
                        </a:rPr>
                        <a:t>5</a:t>
                      </a:r>
                      <a:r>
                        <a:rPr lang="en-US" sz="1400" b="0" baseline="0" dirty="0" smtClean="0">
                          <a:solidFill>
                            <a:schemeClr val="bg1">
                              <a:lumMod val="50000"/>
                            </a:schemeClr>
                          </a:solidFill>
                          <a:latin typeface="+mn-lt"/>
                        </a:rPr>
                        <a:t> from degenerate cGMP</a:t>
                      </a:r>
                      <a:r>
                        <a:rPr lang="en-US" sz="1400" b="0" baseline="0" dirty="0" smtClean="0">
                          <a:solidFill>
                            <a:srgbClr val="008F00"/>
                          </a:solidFill>
                          <a:latin typeface="+mn-lt"/>
                        </a:rPr>
                        <a:t>, but we need NO to produce cGMP, and NO excreted during </a:t>
                      </a:r>
                      <a:r>
                        <a:rPr lang="en-US" sz="1400" b="0" dirty="0" smtClean="0">
                          <a:solidFill>
                            <a:srgbClr val="008F00"/>
                          </a:solidFill>
                          <a:latin typeface="+mn-lt"/>
                        </a:rPr>
                        <a:t>sexual stimulation</a:t>
                      </a:r>
                      <a:r>
                        <a:rPr lang="en-US" sz="1400" b="0" baseline="0" dirty="0" smtClean="0">
                          <a:solidFill>
                            <a:srgbClr val="008F00"/>
                          </a:solidFill>
                          <a:latin typeface="+mn-lt"/>
                        </a:rPr>
                        <a:t>)</a:t>
                      </a:r>
                      <a:endParaRPr lang="en-US" sz="1400" b="1" u="sng" kern="1200" dirty="0" smtClean="0">
                        <a:solidFill>
                          <a:srgbClr val="008F00"/>
                        </a:solidFill>
                        <a:effectLst/>
                        <a:latin typeface="+mn-lt"/>
                        <a:ea typeface="+mn-ea"/>
                        <a:cs typeface="+mn-cs"/>
                      </a:endParaRPr>
                    </a:p>
                  </a:txBody>
                  <a:tcPr>
                    <a:lnR w="12700" cap="flat" cmpd="sng" algn="ctr">
                      <a:solidFill>
                        <a:schemeClr val="bg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2"/>
                  </a:ext>
                </a:extLst>
              </a:tr>
              <a:tr h="1128713">
                <a:tc>
                  <a:txBody>
                    <a:bodyPr/>
                    <a:lstStyle/>
                    <a:p>
                      <a:pPr algn="ctr"/>
                      <a:r>
                        <a:rPr lang="en-US" sz="1600" b="0" dirty="0" smtClean="0">
                          <a:solidFill>
                            <a:schemeClr val="tx1"/>
                          </a:solidFill>
                          <a:latin typeface="+mn-lt"/>
                        </a:rPr>
                        <a:t>P.D</a:t>
                      </a:r>
                      <a:endParaRPr lang="en-US" sz="1600" b="0" dirty="0">
                        <a:solidFill>
                          <a:schemeClr val="tx1"/>
                        </a:solidFill>
                        <a:latin typeface="+mn-lt"/>
                      </a:endParaRPr>
                    </a:p>
                  </a:txBody>
                  <a:tcPr vert="vert270" anchor="ct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4">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1" u="sng" dirty="0" smtClean="0">
                          <a:latin typeface="+mn-lt"/>
                        </a:rPr>
                        <a:t>Pharmacodynamics action relevant to  PDE</a:t>
                      </a:r>
                      <a:r>
                        <a:rPr lang="en-US" sz="1400" b="1" u="sng" baseline="-25000" dirty="0" smtClean="0">
                          <a:latin typeface="+mn-lt"/>
                        </a:rPr>
                        <a:t>5</a:t>
                      </a:r>
                      <a:r>
                        <a:rPr lang="en-US" sz="1400" b="1" u="sng" dirty="0" smtClean="0">
                          <a:latin typeface="+mn-lt"/>
                        </a:rPr>
                        <a:t> inhibition:</a:t>
                      </a:r>
                      <a:endParaRPr lang="en-US" sz="1400" b="0" u="sng" dirty="0" smtClean="0">
                        <a:solidFill>
                          <a:schemeClr val="bg1">
                            <a:lumMod val="50000"/>
                          </a:schemeClr>
                        </a:solidFill>
                        <a:latin typeface="+mn-lt"/>
                      </a:endParaRPr>
                    </a:p>
                    <a:p>
                      <a:pPr marL="285750" marR="0" indent="-285750" algn="l" defTabSz="685800" rtl="0" eaLnBrk="1" fontAlgn="auto" latinLnBrk="0" hangingPunct="1">
                        <a:lnSpc>
                          <a:spcPct val="100000"/>
                        </a:lnSpc>
                        <a:spcBef>
                          <a:spcPts val="0"/>
                        </a:spcBef>
                        <a:spcAft>
                          <a:spcPts val="0"/>
                        </a:spcAft>
                        <a:buClr>
                          <a:srgbClr val="00B0F0"/>
                        </a:buClr>
                        <a:buSzTx/>
                        <a:buFont typeface="Arial" charset="0"/>
                        <a:buChar char="•"/>
                        <a:tabLst/>
                        <a:defRPr/>
                      </a:pPr>
                      <a:r>
                        <a:rPr lang="en-US" sz="1400" b="0" dirty="0" smtClean="0">
                          <a:solidFill>
                            <a:schemeClr val="bg1">
                              <a:lumMod val="50000"/>
                            </a:schemeClr>
                          </a:solidFill>
                          <a:latin typeface="+mn-lt"/>
                        </a:rPr>
                        <a:t>Vascular smooth muscle cells</a:t>
                      </a:r>
                      <a:r>
                        <a:rPr lang="en-US" sz="1400" b="0" dirty="0" smtClean="0">
                          <a:solidFill>
                            <a:srgbClr val="0000FF"/>
                          </a:solidFill>
                          <a:latin typeface="+mn-lt"/>
                        </a:rPr>
                        <a:t> </a:t>
                      </a:r>
                      <a:r>
                        <a:rPr lang="en-US" sz="1400" b="0" dirty="0" smtClean="0">
                          <a:solidFill>
                            <a:schemeClr val="tx1"/>
                          </a:solidFill>
                          <a:latin typeface="+mn-lt"/>
                        </a:rPr>
                        <a:t>(</a:t>
                      </a:r>
                      <a:r>
                        <a:rPr lang="en-US" sz="1400" b="0" dirty="0" smtClean="0">
                          <a:latin typeface="+mn-lt"/>
                        </a:rPr>
                        <a:t>VSMCs) </a:t>
                      </a:r>
                      <a:r>
                        <a:rPr lang="en-US" sz="1400" b="0" dirty="0" smtClean="0">
                          <a:solidFill>
                            <a:schemeClr val="tx1"/>
                          </a:solidFill>
                          <a:latin typeface="+mn-lt"/>
                        </a:rPr>
                        <a:t>of Erectile Tissue of  Penis</a:t>
                      </a:r>
                    </a:p>
                    <a:p>
                      <a:pPr marL="285750" marR="0" indent="-285750" algn="l" defTabSz="685800" rtl="0" eaLnBrk="1" fontAlgn="auto" latinLnBrk="0" hangingPunct="1">
                        <a:lnSpc>
                          <a:spcPct val="100000"/>
                        </a:lnSpc>
                        <a:spcBef>
                          <a:spcPts val="0"/>
                        </a:spcBef>
                        <a:spcAft>
                          <a:spcPts val="0"/>
                        </a:spcAft>
                        <a:buClr>
                          <a:srgbClr val="00B0F0"/>
                        </a:buClr>
                        <a:buSzTx/>
                        <a:buFont typeface="Arial" charset="0"/>
                        <a:buChar char="•"/>
                        <a:tabLst/>
                        <a:defRPr/>
                      </a:pPr>
                      <a:r>
                        <a:rPr lang="en-US" sz="1400" b="0" dirty="0" smtClean="0">
                          <a:solidFill>
                            <a:schemeClr val="tx1"/>
                          </a:solidFill>
                          <a:latin typeface="+mn-lt"/>
                        </a:rPr>
                        <a:t>Other</a:t>
                      </a:r>
                      <a:r>
                        <a:rPr lang="en-US" sz="1400" b="0" dirty="0" smtClean="0">
                          <a:solidFill>
                            <a:schemeClr val="bg1">
                              <a:lumMod val="50000"/>
                            </a:schemeClr>
                          </a:solidFill>
                          <a:latin typeface="+mn-lt"/>
                        </a:rPr>
                        <a:t> vascular smooth muscle cells</a:t>
                      </a:r>
                      <a:r>
                        <a:rPr lang="en-US" sz="1400" b="0" dirty="0" smtClean="0">
                          <a:solidFill>
                            <a:srgbClr val="0000FF"/>
                          </a:solidFill>
                          <a:latin typeface="+mn-lt"/>
                        </a:rPr>
                        <a:t> </a:t>
                      </a:r>
                      <a:r>
                        <a:rPr lang="en-US" sz="1400" b="0" dirty="0" smtClean="0">
                          <a:solidFill>
                            <a:schemeClr val="tx1"/>
                          </a:solidFill>
                          <a:latin typeface="+mn-lt"/>
                        </a:rPr>
                        <a:t>(</a:t>
                      </a:r>
                      <a:r>
                        <a:rPr lang="en-US" sz="1400" b="0" dirty="0" smtClean="0">
                          <a:latin typeface="+mn-lt"/>
                        </a:rPr>
                        <a:t>VSMCs) </a:t>
                      </a:r>
                      <a:r>
                        <a:rPr lang="en-US" sz="1400" b="0" dirty="0" smtClean="0">
                          <a:solidFill>
                            <a:schemeClr val="tx1"/>
                          </a:solidFill>
                          <a:latin typeface="+mn-lt"/>
                        </a:rPr>
                        <a:t>(lung, brain….) / heart </a:t>
                      </a:r>
                      <a:r>
                        <a:rPr lang="en-US" sz="1400" b="0" dirty="0" smtClean="0">
                          <a:solidFill>
                            <a:srgbClr val="008F00"/>
                          </a:solidFill>
                          <a:latin typeface="+mn-lt"/>
                        </a:rPr>
                        <a:t>(</a:t>
                      </a:r>
                      <a:r>
                        <a:rPr lang="en-US" sz="1400" b="0" baseline="0" dirty="0" smtClean="0">
                          <a:solidFill>
                            <a:srgbClr val="008F00"/>
                          </a:solidFill>
                          <a:latin typeface="+mn-lt"/>
                        </a:rPr>
                        <a:t>so we use them in pulmonary hypertension)</a:t>
                      </a:r>
                      <a:endParaRPr lang="en-US" sz="1400" b="0" dirty="0" smtClean="0">
                        <a:solidFill>
                          <a:schemeClr val="tx1"/>
                        </a:solidFill>
                        <a:latin typeface="+mn-lt"/>
                      </a:endParaRPr>
                    </a:p>
                    <a:p>
                      <a:pPr marL="285750" marR="0" indent="-285750" algn="l" defTabSz="685800" rtl="0" eaLnBrk="1" fontAlgn="auto" latinLnBrk="0" hangingPunct="1">
                        <a:lnSpc>
                          <a:spcPct val="100000"/>
                        </a:lnSpc>
                        <a:spcBef>
                          <a:spcPts val="0"/>
                        </a:spcBef>
                        <a:spcAft>
                          <a:spcPts val="0"/>
                        </a:spcAft>
                        <a:buClr>
                          <a:srgbClr val="00B0F0"/>
                        </a:buClr>
                        <a:buSzTx/>
                        <a:buFont typeface="Arial" charset="0"/>
                        <a:buChar char="•"/>
                        <a:tabLst/>
                        <a:defRPr/>
                      </a:pPr>
                      <a:r>
                        <a:rPr lang="en-US" sz="1400" b="0" dirty="0" smtClean="0">
                          <a:solidFill>
                            <a:schemeClr val="tx1"/>
                          </a:solidFill>
                          <a:latin typeface="+mn-lt"/>
                        </a:rPr>
                        <a:t>Other non-VSMCs (prostate, bladder, seminal vesicle, GIT….)</a:t>
                      </a:r>
                    </a:p>
                    <a:p>
                      <a:pPr marL="285750" marR="0" indent="-285750" algn="l" defTabSz="685800" rtl="0" eaLnBrk="1" fontAlgn="auto" latinLnBrk="0" hangingPunct="1">
                        <a:lnSpc>
                          <a:spcPct val="100000"/>
                        </a:lnSpc>
                        <a:spcBef>
                          <a:spcPts val="0"/>
                        </a:spcBef>
                        <a:spcAft>
                          <a:spcPts val="0"/>
                        </a:spcAft>
                        <a:buClr>
                          <a:srgbClr val="00B0F0"/>
                        </a:buClr>
                        <a:buSzTx/>
                        <a:buFont typeface="Arial" charset="0"/>
                        <a:buChar char="•"/>
                        <a:tabLst/>
                        <a:defRPr/>
                      </a:pPr>
                      <a:r>
                        <a:rPr lang="en-US" sz="1400" b="0" dirty="0" smtClean="0">
                          <a:latin typeface="+mn-lt"/>
                        </a:rPr>
                        <a:t>Platelets </a:t>
                      </a:r>
                      <a:r>
                        <a:rPr lang="en-US" sz="1400" b="0" dirty="0" smtClean="0">
                          <a:solidFill>
                            <a:schemeClr val="bg1">
                              <a:lumMod val="50000"/>
                            </a:schemeClr>
                          </a:solidFill>
                          <a:latin typeface="+mn-lt"/>
                        </a:rPr>
                        <a:t>(so we can use them to </a:t>
                      </a:r>
                      <a:r>
                        <a:rPr lang="en-US" sz="1400" dirty="0" smtClean="0">
                          <a:solidFill>
                            <a:srgbClr val="008F00"/>
                          </a:solidFill>
                        </a:rPr>
                        <a:t>treat benign prostate hyperplasia)</a:t>
                      </a:r>
                      <a:endParaRPr lang="en-US" sz="1400" b="0" dirty="0" smtClean="0">
                        <a:solidFill>
                          <a:schemeClr val="tx1"/>
                        </a:solidFill>
                        <a:latin typeface="+mn-lt"/>
                      </a:endParaRPr>
                    </a:p>
                    <a:p>
                      <a:pPr marL="285750" marR="0" indent="-285750" algn="l" defTabSz="685800" rtl="0" eaLnBrk="1" fontAlgn="auto" latinLnBrk="0" hangingPunct="1">
                        <a:lnSpc>
                          <a:spcPct val="100000"/>
                        </a:lnSpc>
                        <a:spcBef>
                          <a:spcPts val="0"/>
                        </a:spcBef>
                        <a:spcAft>
                          <a:spcPts val="0"/>
                        </a:spcAft>
                        <a:buClr>
                          <a:srgbClr val="00B0F0"/>
                        </a:buClr>
                        <a:buSzTx/>
                        <a:buFont typeface="Arial" charset="0"/>
                        <a:buChar char="•"/>
                        <a:tabLst/>
                        <a:defRPr/>
                      </a:pPr>
                      <a:r>
                        <a:rPr lang="en-US" sz="1400" b="0" dirty="0" smtClean="0">
                          <a:latin typeface="+mn-lt"/>
                          <a:cs typeface="+mn-cs"/>
                        </a:rPr>
                        <a:t>Other tissues; testis, sk. muscles, liver, kidney, pancreas, …..</a:t>
                      </a:r>
                    </a:p>
                    <a:p>
                      <a:pPr marL="285750" marR="0" indent="-285750" algn="l" defTabSz="685800" rtl="0" eaLnBrk="1" fontAlgn="auto" latinLnBrk="0" hangingPunct="1">
                        <a:lnSpc>
                          <a:spcPct val="100000"/>
                        </a:lnSpc>
                        <a:spcBef>
                          <a:spcPts val="0"/>
                        </a:spcBef>
                        <a:spcAft>
                          <a:spcPts val="0"/>
                        </a:spcAft>
                        <a:buClr>
                          <a:srgbClr val="00B0F0"/>
                        </a:buClr>
                        <a:buSzTx/>
                        <a:buFont typeface="Arial" charset="0"/>
                        <a:buChar char="•"/>
                        <a:tabLst/>
                        <a:defRPr/>
                      </a:pPr>
                      <a:r>
                        <a:rPr lang="en-US" sz="1200" b="1" dirty="0" smtClean="0">
                          <a:latin typeface="+mn-lt"/>
                        </a:rPr>
                        <a:t>All types have similar efficacy</a:t>
                      </a:r>
                      <a:r>
                        <a:rPr lang="en-US" sz="1200" b="0" dirty="0" smtClean="0">
                          <a:latin typeface="+mn-lt"/>
                          <a:cs typeface="+mn-cs"/>
                        </a:rPr>
                        <a:t>:</a:t>
                      </a:r>
                      <a:r>
                        <a:rPr lang="en-US" sz="1200" b="1" baseline="0" dirty="0" smtClean="0">
                          <a:latin typeface="+mn-lt"/>
                          <a:cs typeface="+mn-cs"/>
                        </a:rPr>
                        <a:t> </a:t>
                      </a:r>
                      <a:r>
                        <a:rPr lang="en-US" sz="1200" b="0" dirty="0" smtClean="0">
                          <a:solidFill>
                            <a:srgbClr val="0432FF"/>
                          </a:solidFill>
                          <a:latin typeface="+mn-lt"/>
                        </a:rPr>
                        <a:t>Sildenafil: </a:t>
                      </a:r>
                      <a:r>
                        <a:rPr lang="en-US" sz="1200" b="0" dirty="0" smtClean="0">
                          <a:solidFill>
                            <a:schemeClr val="tx1"/>
                          </a:solidFill>
                          <a:latin typeface="+mn-lt"/>
                        </a:rPr>
                        <a:t>74-84</a:t>
                      </a:r>
                      <a:r>
                        <a:rPr lang="en-US" sz="1200" b="0" dirty="0" smtClean="0">
                          <a:solidFill>
                            <a:schemeClr val="tx1"/>
                          </a:solidFill>
                          <a:latin typeface="+mn-lt"/>
                          <a:cs typeface="+mn-cs"/>
                        </a:rPr>
                        <a:t>%</a:t>
                      </a:r>
                      <a:r>
                        <a:rPr lang="en-US" sz="1200" b="0" baseline="0" dirty="0" smtClean="0">
                          <a:solidFill>
                            <a:schemeClr val="tx1"/>
                          </a:solidFill>
                          <a:latin typeface="+mn-lt"/>
                          <a:cs typeface="+mn-cs"/>
                        </a:rPr>
                        <a:t> , </a:t>
                      </a:r>
                      <a:r>
                        <a:rPr lang="en-US" sz="1200" b="0" dirty="0" err="1" smtClean="0">
                          <a:solidFill>
                            <a:srgbClr val="0432FF"/>
                          </a:solidFill>
                          <a:latin typeface="+mn-lt"/>
                        </a:rPr>
                        <a:t>Vardenafil</a:t>
                      </a:r>
                      <a:r>
                        <a:rPr lang="en-US" sz="1200" b="0" dirty="0" smtClean="0">
                          <a:solidFill>
                            <a:srgbClr val="0432FF"/>
                          </a:solidFill>
                          <a:latin typeface="+mn-lt"/>
                        </a:rPr>
                        <a:t>: </a:t>
                      </a:r>
                      <a:r>
                        <a:rPr lang="en-US" sz="1200" b="0" dirty="0" smtClean="0">
                          <a:solidFill>
                            <a:schemeClr val="tx1"/>
                          </a:solidFill>
                          <a:latin typeface="+mn-lt"/>
                        </a:rPr>
                        <a:t>73-83%</a:t>
                      </a:r>
                      <a:r>
                        <a:rPr lang="en-US" sz="1200" b="0" baseline="0" dirty="0" smtClean="0">
                          <a:solidFill>
                            <a:schemeClr val="tx1"/>
                          </a:solidFill>
                          <a:latin typeface="+mn-lt"/>
                        </a:rPr>
                        <a:t> , </a:t>
                      </a:r>
                      <a:r>
                        <a:rPr lang="en-US" sz="1200" b="0" dirty="0" err="1" smtClean="0">
                          <a:solidFill>
                            <a:srgbClr val="0432FF"/>
                          </a:solidFill>
                          <a:latin typeface="+mn-lt"/>
                        </a:rPr>
                        <a:t>Tadalafil</a:t>
                      </a:r>
                      <a:r>
                        <a:rPr lang="en-US" sz="1200" b="0" dirty="0" smtClean="0">
                          <a:solidFill>
                            <a:srgbClr val="0432FF"/>
                          </a:solidFill>
                          <a:latin typeface="+mn-lt"/>
                        </a:rPr>
                        <a:t>: </a:t>
                      </a:r>
                      <a:r>
                        <a:rPr lang="en-US" sz="1200" b="0" dirty="0" smtClean="0">
                          <a:solidFill>
                            <a:schemeClr val="tx1"/>
                          </a:solidFill>
                          <a:latin typeface="+mn-lt"/>
                        </a:rPr>
                        <a:t>72-81%</a:t>
                      </a:r>
                      <a:endParaRPr lang="ar-EG" sz="1200" b="0" dirty="0" smtClean="0">
                        <a:latin typeface="+mn-lt"/>
                        <a:cs typeface="+mn-cs"/>
                      </a:endParaRPr>
                    </a:p>
                  </a:txBody>
                  <a:tcPr>
                    <a:lnR w="12700" cap="flat" cmpd="sng" algn="ctr">
                      <a:solidFill>
                        <a:schemeClr val="bg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r>
              <a:tr h="765832">
                <a:tc>
                  <a:txBody>
                    <a:bodyPr/>
                    <a:lstStyle/>
                    <a:p>
                      <a:pPr algn="ctr"/>
                      <a:r>
                        <a:rPr lang="en-US" sz="1600" b="0" dirty="0" smtClean="0">
                          <a:solidFill>
                            <a:schemeClr val="tx1"/>
                          </a:solidFill>
                          <a:latin typeface="+mn-lt"/>
                        </a:rPr>
                        <a:t>Uses</a:t>
                      </a:r>
                      <a:endParaRPr lang="en-US" sz="1600" b="0" dirty="0">
                        <a:solidFill>
                          <a:schemeClr val="tx1"/>
                        </a:solidFill>
                        <a:latin typeface="+mn-lt"/>
                      </a:endParaRPr>
                    </a:p>
                  </a:txBody>
                  <a:tcPr vert="vert270" anchor="ct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4">
                  <a:txBody>
                    <a:bodyPr/>
                    <a:lstStyle/>
                    <a:p>
                      <a:pPr marL="285750" marR="0" indent="-285750" algn="l" defTabSz="685800" rtl="0" eaLnBrk="1" fontAlgn="auto" latinLnBrk="0" hangingPunct="1">
                        <a:lnSpc>
                          <a:spcPct val="100000"/>
                        </a:lnSpc>
                        <a:spcBef>
                          <a:spcPts val="0"/>
                        </a:spcBef>
                        <a:spcAft>
                          <a:spcPts val="0"/>
                        </a:spcAft>
                        <a:buClr>
                          <a:srgbClr val="00B0F0"/>
                        </a:buClr>
                        <a:buSzTx/>
                        <a:buFont typeface="Arial" charset="0"/>
                        <a:buChar char="•"/>
                        <a:tabLst/>
                        <a:defRPr/>
                      </a:pPr>
                      <a:r>
                        <a:rPr lang="en-US" sz="1400" b="0" dirty="0" smtClean="0">
                          <a:solidFill>
                            <a:srgbClr val="FF0000"/>
                          </a:solidFill>
                          <a:latin typeface="+mn-lt"/>
                        </a:rPr>
                        <a:t>Erectile dysfunction; </a:t>
                      </a:r>
                      <a:r>
                        <a:rPr lang="en-US" sz="1400" b="1" dirty="0" smtClean="0">
                          <a:solidFill>
                            <a:srgbClr val="FF0000"/>
                          </a:solidFill>
                          <a:latin typeface="+mn-lt"/>
                        </a:rPr>
                        <a:t>1</a:t>
                      </a:r>
                      <a:r>
                        <a:rPr lang="en-US" sz="1400" b="1" baseline="30000" dirty="0" smtClean="0">
                          <a:solidFill>
                            <a:srgbClr val="FF0000"/>
                          </a:solidFill>
                          <a:latin typeface="+mn-lt"/>
                        </a:rPr>
                        <a:t>st</a:t>
                      </a:r>
                      <a:r>
                        <a:rPr lang="en-US" sz="1400" b="1" dirty="0" smtClean="0">
                          <a:solidFill>
                            <a:srgbClr val="FF0000"/>
                          </a:solidFill>
                          <a:latin typeface="+mn-lt"/>
                        </a:rPr>
                        <a:t> line therapy.</a:t>
                      </a:r>
                      <a:endParaRPr lang="en-US" sz="1200" b="0" dirty="0" smtClean="0">
                        <a:solidFill>
                          <a:schemeClr val="tx1"/>
                        </a:solidFill>
                        <a:latin typeface="+mn-lt"/>
                      </a:endParaRPr>
                    </a:p>
                    <a:p>
                      <a:pPr marL="285750" marR="0" indent="-285750" algn="l" defTabSz="685800" rtl="0" eaLnBrk="1" fontAlgn="auto" latinLnBrk="0" hangingPunct="1">
                        <a:lnSpc>
                          <a:spcPct val="100000"/>
                        </a:lnSpc>
                        <a:spcBef>
                          <a:spcPts val="0"/>
                        </a:spcBef>
                        <a:spcAft>
                          <a:spcPts val="0"/>
                        </a:spcAft>
                        <a:buClr>
                          <a:srgbClr val="00B0F0"/>
                        </a:buClr>
                        <a:buSzTx/>
                        <a:buFont typeface="Arial" charset="0"/>
                        <a:buChar char="•"/>
                        <a:tabLst/>
                        <a:defRPr/>
                      </a:pPr>
                      <a:r>
                        <a:rPr lang="en-US" sz="1400" b="0" dirty="0" smtClean="0">
                          <a:solidFill>
                            <a:srgbClr val="C00000"/>
                          </a:solidFill>
                          <a:latin typeface="+mn-lt"/>
                        </a:rPr>
                        <a:t>Pulmonary hypertension </a:t>
                      </a:r>
                      <a:r>
                        <a:rPr lang="en-US" sz="1400" b="0" dirty="0" smtClean="0">
                          <a:solidFill>
                            <a:schemeClr val="bg1">
                              <a:lumMod val="50000"/>
                            </a:schemeClr>
                          </a:solidFill>
                          <a:latin typeface="+mn-lt"/>
                        </a:rPr>
                        <a:t>(they</a:t>
                      </a:r>
                      <a:r>
                        <a:rPr lang="en-US" sz="1400" b="0" baseline="0" dirty="0" smtClean="0">
                          <a:solidFill>
                            <a:schemeClr val="bg1">
                              <a:lumMod val="50000"/>
                            </a:schemeClr>
                          </a:solidFill>
                          <a:latin typeface="+mn-lt"/>
                        </a:rPr>
                        <a:t> cause smooth muscle relaxation, </a:t>
                      </a:r>
                      <a:endParaRPr lang="en-US" sz="1400" b="0" dirty="0" smtClean="0">
                        <a:solidFill>
                          <a:srgbClr val="008F00"/>
                        </a:solidFill>
                        <a:latin typeface="+mn-lt"/>
                      </a:endParaRPr>
                    </a:p>
                    <a:p>
                      <a:pPr marL="285750" marR="0" indent="-285750" algn="l" defTabSz="685800" rtl="0" eaLnBrk="1" fontAlgn="auto" latinLnBrk="0" hangingPunct="1">
                        <a:lnSpc>
                          <a:spcPct val="100000"/>
                        </a:lnSpc>
                        <a:spcBef>
                          <a:spcPts val="0"/>
                        </a:spcBef>
                        <a:spcAft>
                          <a:spcPts val="0"/>
                        </a:spcAft>
                        <a:buClr>
                          <a:srgbClr val="00B0F0"/>
                        </a:buClr>
                        <a:buSzTx/>
                        <a:buFont typeface="Arial" charset="0"/>
                        <a:buChar char="•"/>
                        <a:tabLst/>
                        <a:defRPr/>
                      </a:pPr>
                      <a:r>
                        <a:rPr lang="en-US" sz="1400" b="0" dirty="0" smtClean="0">
                          <a:solidFill>
                            <a:srgbClr val="C00000"/>
                          </a:solidFill>
                          <a:latin typeface="+mn-lt"/>
                        </a:rPr>
                        <a:t>BPH &amp; premature ejaculation</a:t>
                      </a:r>
                      <a:r>
                        <a:rPr lang="en-US" sz="1050" b="0" dirty="0" smtClean="0">
                          <a:solidFill>
                            <a:schemeClr val="bg1">
                              <a:lumMod val="50000"/>
                            </a:schemeClr>
                          </a:solidFill>
                          <a:latin typeface="+mn-lt"/>
                        </a:rPr>
                        <a:t>(SSRI as well) </a:t>
                      </a:r>
                      <a:r>
                        <a:rPr lang="en-US" sz="1200" b="0" dirty="0" smtClean="0">
                          <a:solidFill>
                            <a:srgbClr val="008F00"/>
                          </a:solidFill>
                          <a:latin typeface="+mn-lt"/>
                        </a:rPr>
                        <a:t>(rare)</a:t>
                      </a:r>
                    </a:p>
                  </a:txBody>
                  <a:tcPr>
                    <a:lnR w="12700" cap="flat" cmpd="sng" algn="ctr">
                      <a:solidFill>
                        <a:schemeClr val="bg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r>
              <a:tr h="313491">
                <a:tc rowSpan="2">
                  <a:txBody>
                    <a:bodyPr/>
                    <a:lstStyle/>
                    <a:p>
                      <a:pPr algn="ctr"/>
                      <a:r>
                        <a:rPr lang="en-US" sz="1600" dirty="0" smtClean="0">
                          <a:solidFill>
                            <a:schemeClr val="tx1"/>
                          </a:solidFill>
                        </a:rPr>
                        <a:t>Selectivity</a:t>
                      </a:r>
                      <a:endParaRPr lang="en-US" sz="1400" b="0" dirty="0">
                        <a:solidFill>
                          <a:schemeClr val="tx1"/>
                        </a:solidFill>
                        <a:latin typeface="+mn-lt"/>
                      </a:endParaRPr>
                    </a:p>
                  </a:txBody>
                  <a:tcPr vert="vert270" anchor="ct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indent="0" algn="ctr" defTabSz="685800" rtl="0" eaLnBrk="1" fontAlgn="auto" latinLnBrk="0" hangingPunct="1">
                        <a:lnSpc>
                          <a:spcPct val="100000"/>
                        </a:lnSpc>
                        <a:spcBef>
                          <a:spcPts val="0"/>
                        </a:spcBef>
                        <a:spcAft>
                          <a:spcPts val="0"/>
                        </a:spcAft>
                        <a:buClr>
                          <a:srgbClr val="00B0F0"/>
                        </a:buClr>
                        <a:buSzTx/>
                        <a:buFont typeface="Arial" charset="0"/>
                        <a:buNone/>
                        <a:tabLst/>
                        <a:defRPr/>
                      </a:pPr>
                      <a:r>
                        <a:rPr lang="en-US" sz="1200" b="0" dirty="0" smtClean="0">
                          <a:latin typeface="+mn-lt"/>
                        </a:rPr>
                        <a:t>10-fold selective</a:t>
                      </a:r>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b="0" dirty="0" smtClean="0">
                          <a:latin typeface="+mn-lt"/>
                        </a:rPr>
                        <a:t>16-fold selective</a:t>
                      </a:r>
                      <a:endParaRPr lang="en-US" sz="1200" b="0" u="sng" kern="1200" dirty="0" smtClean="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b="0" dirty="0" smtClean="0">
                          <a:latin typeface="+mn-lt"/>
                        </a:rPr>
                        <a:t>&gt;200-fold selective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tcPr>
                </a:tc>
              </a:tr>
              <a:tr h="936628">
                <a:tc vMerge="1">
                  <a:txBody>
                    <a:bodyPr/>
                    <a:lstStyle/>
                    <a:p>
                      <a:pPr algn="ctr"/>
                      <a:endParaRPr lang="en-US" sz="1400" b="0" dirty="0">
                        <a:solidFill>
                          <a:schemeClr val="bg1"/>
                        </a:solidFill>
                        <a:latin typeface="+mn-lt"/>
                      </a:endParaRPr>
                    </a:p>
                  </a:txBody>
                  <a:tcPr vert="vert270" anchor="ct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75000"/>
                      </a:schemeClr>
                    </a:solidFill>
                  </a:tcPr>
                </a:tc>
                <a:tc gridSpan="4">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1" u="sng" dirty="0" smtClean="0">
                          <a:latin typeface="+mn-lt"/>
                        </a:rPr>
                        <a:t>Selectivity on PDE</a:t>
                      </a:r>
                      <a:r>
                        <a:rPr lang="en-US" sz="1400" b="1" u="sng" baseline="-25000" dirty="0" smtClean="0">
                          <a:latin typeface="+mn-lt"/>
                        </a:rPr>
                        <a:t>5</a:t>
                      </a:r>
                      <a:r>
                        <a:rPr lang="en-US" sz="1400" b="1" u="sng" dirty="0" smtClean="0">
                          <a:latin typeface="+mn-lt"/>
                        </a:rPr>
                        <a:t> is not absolute and vary with  each drug:</a:t>
                      </a:r>
                    </a:p>
                    <a:p>
                      <a:pPr marL="285750" marR="0" indent="-285750" algn="l" defTabSz="685800" rtl="0" eaLnBrk="1" fontAlgn="auto" latinLnBrk="0" hangingPunct="1">
                        <a:lnSpc>
                          <a:spcPct val="100000"/>
                        </a:lnSpc>
                        <a:spcBef>
                          <a:spcPts val="0"/>
                        </a:spcBef>
                        <a:spcAft>
                          <a:spcPts val="0"/>
                        </a:spcAft>
                        <a:buClr>
                          <a:srgbClr val="00B0F0"/>
                        </a:buClr>
                        <a:buSzTx/>
                        <a:buFont typeface="Arial" charset="0"/>
                        <a:buChar char="•"/>
                        <a:tabLst/>
                        <a:defRPr/>
                      </a:pPr>
                      <a:r>
                        <a:rPr lang="en-US" sz="1400" b="0" dirty="0" smtClean="0">
                          <a:latin typeface="+mn-lt"/>
                        </a:rPr>
                        <a:t>Can partially act on PDE targeting cGMP </a:t>
                      </a:r>
                      <a:r>
                        <a:rPr lang="en-US" sz="1400" b="0" dirty="0" smtClean="0">
                          <a:solidFill>
                            <a:srgbClr val="00B0F0"/>
                          </a:solidFill>
                          <a:latin typeface="+mn-lt"/>
                        </a:rPr>
                        <a:t>(6, 11, 9, 1)</a:t>
                      </a:r>
                    </a:p>
                    <a:p>
                      <a:pPr marL="285750" marR="0" indent="-285750" algn="l" defTabSz="685800" rtl="0" eaLnBrk="1" fontAlgn="auto" latinLnBrk="0" hangingPunct="1">
                        <a:lnSpc>
                          <a:spcPct val="100000"/>
                        </a:lnSpc>
                        <a:spcBef>
                          <a:spcPts val="0"/>
                        </a:spcBef>
                        <a:spcAft>
                          <a:spcPts val="0"/>
                        </a:spcAft>
                        <a:buClr>
                          <a:srgbClr val="00B0F0"/>
                        </a:buClr>
                        <a:buSzTx/>
                        <a:buFont typeface="Arial" charset="0"/>
                        <a:buChar char="•"/>
                        <a:tabLst/>
                        <a:defRPr/>
                      </a:pPr>
                      <a:r>
                        <a:rPr lang="en-US" sz="1400" b="0" dirty="0" smtClean="0">
                          <a:latin typeface="+mn-lt"/>
                        </a:rPr>
                        <a:t>In higher doses it can act on PDE targeting cAMP </a:t>
                      </a:r>
                      <a:r>
                        <a:rPr lang="en-US" sz="1400" b="0" dirty="0" smtClean="0">
                          <a:solidFill>
                            <a:srgbClr val="FF99CC"/>
                          </a:solidFill>
                          <a:latin typeface="+mn-lt"/>
                        </a:rPr>
                        <a:t>(2,3,4, 10,…)</a:t>
                      </a:r>
                      <a:endParaRPr lang="ar-SA" sz="1400" b="0" kern="1200" dirty="0" smtClean="0">
                        <a:solidFill>
                          <a:srgbClr val="FF99CC"/>
                        </a:solidFill>
                        <a:effectLst/>
                        <a:latin typeface="+mn-lt"/>
                        <a:ea typeface="+mn-ea"/>
                        <a:cs typeface="+mn-cs"/>
                      </a:endParaRPr>
                    </a:p>
                    <a:p>
                      <a:pPr marL="285750" marR="0" indent="-285750" algn="l" defTabSz="685800" rtl="0" eaLnBrk="1" fontAlgn="auto" latinLnBrk="0" hangingPunct="1">
                        <a:lnSpc>
                          <a:spcPct val="100000"/>
                        </a:lnSpc>
                        <a:spcBef>
                          <a:spcPts val="0"/>
                        </a:spcBef>
                        <a:spcAft>
                          <a:spcPts val="0"/>
                        </a:spcAft>
                        <a:buClr>
                          <a:srgbClr val="00B0F0"/>
                        </a:buClr>
                        <a:buSzTx/>
                        <a:buFont typeface="Wingdings" charset="2"/>
                        <a:buChar char="v"/>
                        <a:tabLst/>
                        <a:defRPr/>
                      </a:pPr>
                      <a:r>
                        <a:rPr lang="en-US" sz="1400" b="1" kern="1200" dirty="0" smtClean="0">
                          <a:solidFill>
                            <a:schemeClr val="bg1">
                              <a:lumMod val="50000"/>
                            </a:schemeClr>
                          </a:solidFill>
                          <a:effectLst/>
                          <a:latin typeface="+mn-lt"/>
                          <a:ea typeface="+mn-ea"/>
                          <a:cs typeface="+mn-cs"/>
                        </a:rPr>
                        <a:t>PDE types and locations: </a:t>
                      </a:r>
                      <a:endParaRPr lang="en-US" sz="1400" b="0" dirty="0" smtClean="0">
                        <a:solidFill>
                          <a:srgbClr val="FF99CC"/>
                        </a:solidFill>
                        <a:latin typeface="+mn-lt"/>
                      </a:endParaRPr>
                    </a:p>
                    <a:p>
                      <a:pPr marL="628650" marR="0" lvl="1" indent="-285750" algn="l" defTabSz="685800" rtl="0" eaLnBrk="1" fontAlgn="auto" latinLnBrk="0" hangingPunct="1">
                        <a:lnSpc>
                          <a:spcPct val="100000"/>
                        </a:lnSpc>
                        <a:spcBef>
                          <a:spcPts val="0"/>
                        </a:spcBef>
                        <a:spcAft>
                          <a:spcPts val="0"/>
                        </a:spcAft>
                        <a:buClrTx/>
                        <a:buSzTx/>
                        <a:buFont typeface="Wingdings" charset="2"/>
                        <a:buChar char="§"/>
                        <a:tabLst/>
                        <a:defRPr/>
                      </a:pPr>
                      <a:r>
                        <a:rPr lang="en-US" sz="1200" b="1" u="sng" kern="1200" dirty="0" smtClean="0">
                          <a:solidFill>
                            <a:srgbClr val="00B0F0"/>
                          </a:solidFill>
                          <a:effectLst/>
                          <a:latin typeface="+mn-lt"/>
                          <a:ea typeface="+mn-ea"/>
                          <a:cs typeface="+mn-cs"/>
                        </a:rPr>
                        <a:t>PDE1: </a:t>
                      </a:r>
                      <a:r>
                        <a:rPr lang="en-US" sz="1200" kern="1200" dirty="0" smtClean="0">
                          <a:solidFill>
                            <a:schemeClr val="tx1"/>
                          </a:solidFill>
                          <a:effectLst/>
                          <a:latin typeface="+mn-lt"/>
                          <a:ea typeface="+mn-ea"/>
                          <a:cs typeface="+mn-cs"/>
                        </a:rPr>
                        <a:t>Heart, brain, lung, smooth muscle (main</a:t>
                      </a:r>
                      <a:r>
                        <a:rPr lang="en-US" sz="1200" kern="1200" baseline="0" dirty="0" smtClean="0">
                          <a:solidFill>
                            <a:schemeClr val="tx1"/>
                          </a:solidFill>
                          <a:effectLst/>
                          <a:latin typeface="+mn-lt"/>
                          <a:ea typeface="+mn-ea"/>
                          <a:cs typeface="+mn-cs"/>
                        </a:rPr>
                        <a:t> ADRs: </a:t>
                      </a:r>
                      <a:r>
                        <a:rPr lang="en-US" sz="1200" dirty="0" smtClean="0"/>
                        <a:t>IH3D / AMI)</a:t>
                      </a:r>
                      <a:endParaRPr lang="en-US" sz="1200" kern="1200" dirty="0" smtClean="0">
                        <a:solidFill>
                          <a:schemeClr val="tx1"/>
                        </a:solidFill>
                        <a:effectLst/>
                        <a:latin typeface="+mn-lt"/>
                        <a:ea typeface="+mn-ea"/>
                        <a:cs typeface="+mn-cs"/>
                      </a:endParaRPr>
                    </a:p>
                    <a:p>
                      <a:pPr marL="628650" lvl="1" indent="-285750">
                        <a:buFont typeface="Wingdings" charset="2"/>
                        <a:buChar char="§"/>
                      </a:pPr>
                      <a:r>
                        <a:rPr lang="en-US" sz="1200" b="1" u="sng" kern="1200" dirty="0" smtClean="0">
                          <a:solidFill>
                            <a:srgbClr val="FF99CC"/>
                          </a:solidFill>
                          <a:effectLst/>
                          <a:latin typeface="+mn-lt"/>
                          <a:ea typeface="+mn-ea"/>
                          <a:cs typeface="+mn-cs"/>
                        </a:rPr>
                        <a:t>PDE2:</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Adrenal gland, heart, lung, liver, platelets (main</a:t>
                      </a:r>
                      <a:r>
                        <a:rPr lang="en-US" sz="1200" kern="1200" baseline="0" dirty="0" smtClean="0">
                          <a:solidFill>
                            <a:schemeClr val="tx1"/>
                          </a:solidFill>
                          <a:effectLst/>
                          <a:latin typeface="+mn-lt"/>
                          <a:ea typeface="+mn-ea"/>
                          <a:cs typeface="+mn-cs"/>
                        </a:rPr>
                        <a:t> ADRs: </a:t>
                      </a:r>
                      <a:r>
                        <a:rPr lang="en-US" sz="1200" dirty="0" smtClean="0"/>
                        <a:t>IH3D / AMI)</a:t>
                      </a:r>
                      <a:endParaRPr lang="en-US" sz="1200" kern="1200" dirty="0" smtClean="0">
                        <a:solidFill>
                          <a:schemeClr val="tx1"/>
                        </a:solidFill>
                        <a:effectLst/>
                        <a:latin typeface="+mn-lt"/>
                        <a:ea typeface="+mn-ea"/>
                        <a:cs typeface="+mn-cs"/>
                      </a:endParaRPr>
                    </a:p>
                    <a:p>
                      <a:pPr marL="628650" lvl="1" indent="-285750">
                        <a:buFont typeface="Wingdings" charset="2"/>
                        <a:buChar char="§"/>
                      </a:pPr>
                      <a:r>
                        <a:rPr lang="en-US" sz="1200" b="1" u="sng" kern="1200" dirty="0" smtClean="0">
                          <a:solidFill>
                            <a:srgbClr val="FF99CC"/>
                          </a:solidFill>
                          <a:effectLst/>
                          <a:latin typeface="+mn-lt"/>
                          <a:ea typeface="+mn-ea"/>
                          <a:cs typeface="+mn-cs"/>
                        </a:rPr>
                        <a:t>PDE3:</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Heart, lung, liver, platelets, adipose tissue, inflammatory cells (main</a:t>
                      </a:r>
                      <a:r>
                        <a:rPr lang="en-US" sz="1200" kern="1200" baseline="0" dirty="0" smtClean="0">
                          <a:solidFill>
                            <a:schemeClr val="tx1"/>
                          </a:solidFill>
                          <a:effectLst/>
                          <a:latin typeface="+mn-lt"/>
                          <a:ea typeface="+mn-ea"/>
                          <a:cs typeface="+mn-cs"/>
                        </a:rPr>
                        <a:t> ADRs: </a:t>
                      </a:r>
                      <a:r>
                        <a:rPr lang="en-US" sz="1200" dirty="0" smtClean="0"/>
                        <a:t>IH3D / AMI)</a:t>
                      </a:r>
                      <a:endParaRPr lang="en-US" sz="1200" kern="1200" dirty="0" smtClean="0">
                        <a:solidFill>
                          <a:schemeClr val="tx1"/>
                        </a:solidFill>
                        <a:effectLst/>
                        <a:latin typeface="+mn-lt"/>
                        <a:ea typeface="+mn-ea"/>
                        <a:cs typeface="+mn-cs"/>
                      </a:endParaRPr>
                    </a:p>
                    <a:p>
                      <a:pPr marL="628650" lvl="1" indent="-285750">
                        <a:buFont typeface="Wingdings" charset="2"/>
                        <a:buChar char="§"/>
                      </a:pPr>
                      <a:r>
                        <a:rPr lang="en-US" sz="1200" b="1" u="sng" kern="1200" dirty="0" smtClean="0">
                          <a:solidFill>
                            <a:srgbClr val="FF99CC"/>
                          </a:solidFill>
                          <a:effectLst/>
                          <a:latin typeface="+mn-lt"/>
                          <a:ea typeface="+mn-ea"/>
                          <a:cs typeface="+mn-cs"/>
                        </a:rPr>
                        <a:t>PDE4:</a:t>
                      </a:r>
                      <a:r>
                        <a:rPr lang="en-US" sz="1200" b="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Sertoli</a:t>
                      </a:r>
                      <a:r>
                        <a:rPr lang="en-US" sz="1200" kern="1200" dirty="0" smtClean="0">
                          <a:solidFill>
                            <a:schemeClr val="tx1"/>
                          </a:solidFill>
                          <a:effectLst/>
                          <a:latin typeface="+mn-lt"/>
                          <a:ea typeface="+mn-ea"/>
                          <a:cs typeface="+mn-cs"/>
                        </a:rPr>
                        <a:t> cells, kidney, brain, liver, lung, inflammatory cells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(main</a:t>
                      </a:r>
                      <a:r>
                        <a:rPr lang="en-US" sz="1200" kern="1200" baseline="0" dirty="0" smtClean="0">
                          <a:solidFill>
                            <a:schemeClr val="tx1"/>
                          </a:solidFill>
                          <a:effectLst/>
                          <a:latin typeface="+mn-lt"/>
                          <a:ea typeface="+mn-ea"/>
                          <a:cs typeface="+mn-cs"/>
                        </a:rPr>
                        <a:t> ADRs: </a:t>
                      </a:r>
                      <a:r>
                        <a:rPr lang="en-US" sz="1200" dirty="0" smtClean="0"/>
                        <a:t>IH3D / AMI)</a:t>
                      </a:r>
                      <a:endParaRPr lang="en-US" sz="1200" kern="1200" dirty="0" smtClean="0">
                        <a:solidFill>
                          <a:schemeClr val="tx1"/>
                        </a:solidFill>
                        <a:effectLst/>
                        <a:latin typeface="+mn-lt"/>
                        <a:ea typeface="+mn-ea"/>
                        <a:cs typeface="+mn-cs"/>
                      </a:endParaRPr>
                    </a:p>
                    <a:p>
                      <a:pPr marL="628650" marR="0" lvl="1" indent="-285750" algn="l" defTabSz="685800" rtl="0" eaLnBrk="1" fontAlgn="auto" latinLnBrk="0" hangingPunct="1">
                        <a:lnSpc>
                          <a:spcPct val="100000"/>
                        </a:lnSpc>
                        <a:spcBef>
                          <a:spcPts val="0"/>
                        </a:spcBef>
                        <a:spcAft>
                          <a:spcPts val="0"/>
                        </a:spcAft>
                        <a:buClrTx/>
                        <a:buSzTx/>
                        <a:buFont typeface="Wingdings" charset="2"/>
                        <a:buChar char="§"/>
                        <a:tabLst/>
                        <a:defRPr/>
                      </a:pPr>
                      <a:r>
                        <a:rPr lang="en-US" sz="1200" b="1" u="sng" kern="1200" dirty="0" smtClean="0">
                          <a:solidFill>
                            <a:srgbClr val="00B0F0"/>
                          </a:solidFill>
                          <a:effectLst/>
                          <a:latin typeface="+mn-lt"/>
                          <a:ea typeface="+mn-ea"/>
                          <a:cs typeface="+mn-cs"/>
                        </a:rPr>
                        <a:t>PDE5:</a:t>
                      </a:r>
                      <a:r>
                        <a:rPr lang="en-US" sz="1200" b="1" kern="1200" dirty="0" smtClean="0">
                          <a:solidFill>
                            <a:srgbClr val="00B0F0"/>
                          </a:solidFill>
                          <a:effectLst/>
                          <a:latin typeface="+mn-lt"/>
                          <a:ea typeface="+mn-ea"/>
                          <a:cs typeface="+mn-cs"/>
                        </a:rPr>
                        <a:t> </a:t>
                      </a:r>
                      <a:r>
                        <a:rPr lang="en-US" sz="1200" kern="1200" dirty="0" smtClean="0">
                          <a:solidFill>
                            <a:schemeClr val="tx1"/>
                          </a:solidFill>
                          <a:effectLst/>
                          <a:latin typeface="+mn-lt"/>
                          <a:ea typeface="+mn-ea"/>
                          <a:cs typeface="+mn-cs"/>
                        </a:rPr>
                        <a:t>Lung, platelets, vascular smooth muscle, heart.</a:t>
                      </a:r>
                      <a:r>
                        <a:rPr lang="en-US" sz="1200" kern="1200" baseline="0" dirty="0" smtClean="0">
                          <a:solidFill>
                            <a:schemeClr val="tx1"/>
                          </a:solidFill>
                          <a:effectLst/>
                          <a:latin typeface="+mn-lt"/>
                          <a:ea typeface="+mn-ea"/>
                          <a:cs typeface="+mn-cs"/>
                        </a:rPr>
                        <a:t> </a:t>
                      </a:r>
                      <a:r>
                        <a:rPr lang="en-US" sz="1200" kern="1200" baseline="0" dirty="0" smtClean="0">
                          <a:solidFill>
                            <a:srgbClr val="FF0000"/>
                          </a:solidFill>
                          <a:effectLst/>
                          <a:latin typeface="+mn-lt"/>
                          <a:ea typeface="+mn-ea"/>
                          <a:cs typeface="+mn-cs"/>
                        </a:rPr>
                        <a:t>(Main ADRs:</a:t>
                      </a:r>
                      <a:r>
                        <a:rPr lang="en-US" sz="1200" kern="1200" baseline="0" dirty="0" smtClean="0">
                          <a:solidFill>
                            <a:srgbClr val="FF0000"/>
                          </a:solidFill>
                          <a:effectLst/>
                          <a:latin typeface="+mn-lt"/>
                          <a:ea typeface="+mn-ea"/>
                          <a:cs typeface="+mn-cs"/>
                          <a:sym typeface="Wingdings"/>
                        </a:rPr>
                        <a:t> </a:t>
                      </a:r>
                      <a:r>
                        <a:rPr lang="en-US" sz="1200" dirty="0" smtClean="0">
                          <a:solidFill>
                            <a:srgbClr val="FF0000"/>
                          </a:solidFill>
                        </a:rPr>
                        <a:t>Headache/Flush nasal congestion)</a:t>
                      </a:r>
                      <a:endParaRPr lang="en-US" sz="1200" kern="1200" dirty="0" smtClean="0">
                        <a:solidFill>
                          <a:srgbClr val="FF0000"/>
                        </a:solidFill>
                        <a:effectLst/>
                        <a:latin typeface="+mn-lt"/>
                        <a:ea typeface="+mn-ea"/>
                        <a:cs typeface="+mn-cs"/>
                      </a:endParaRPr>
                    </a:p>
                    <a:p>
                      <a:pPr marL="628650" marR="0" lvl="1" indent="-285750" algn="l" defTabSz="685800" rtl="0" eaLnBrk="1" fontAlgn="auto" latinLnBrk="0" hangingPunct="1">
                        <a:lnSpc>
                          <a:spcPct val="100000"/>
                        </a:lnSpc>
                        <a:spcBef>
                          <a:spcPts val="0"/>
                        </a:spcBef>
                        <a:spcAft>
                          <a:spcPts val="0"/>
                        </a:spcAft>
                        <a:buClrTx/>
                        <a:buSzTx/>
                        <a:buFont typeface="Wingdings" charset="2"/>
                        <a:buChar char="§"/>
                        <a:tabLst/>
                        <a:defRPr/>
                      </a:pPr>
                      <a:r>
                        <a:rPr lang="en-US" sz="1200" b="1" u="sng" kern="1200" dirty="0" smtClean="0">
                          <a:solidFill>
                            <a:srgbClr val="00B0F0"/>
                          </a:solidFill>
                          <a:effectLst/>
                          <a:latin typeface="+mn-lt"/>
                          <a:ea typeface="+mn-ea"/>
                          <a:cs typeface="+mn-cs"/>
                        </a:rPr>
                        <a:t>PDE6:</a:t>
                      </a:r>
                      <a:r>
                        <a:rPr lang="en-US" sz="1200" b="1" kern="1200" dirty="0" smtClean="0">
                          <a:solidFill>
                            <a:schemeClr val="tx1"/>
                          </a:solidFill>
                          <a:effectLst/>
                          <a:latin typeface="+mn-lt"/>
                          <a:ea typeface="+mn-ea"/>
                          <a:cs typeface="+mn-cs"/>
                        </a:rPr>
                        <a:t> </a:t>
                      </a:r>
                      <a:r>
                        <a:rPr lang="en-US" sz="1200" kern="1200" dirty="0" smtClean="0">
                          <a:solidFill>
                            <a:srgbClr val="C00000"/>
                          </a:solidFill>
                          <a:effectLst/>
                          <a:latin typeface="+mn-lt"/>
                          <a:ea typeface="+mn-ea"/>
                          <a:cs typeface="+mn-cs"/>
                        </a:rPr>
                        <a:t>Photoreceptor (main ADR: </a:t>
                      </a:r>
                      <a:r>
                        <a:rPr lang="en-US" sz="1200" dirty="0" smtClean="0">
                          <a:solidFill>
                            <a:srgbClr val="C00000"/>
                          </a:solidFill>
                        </a:rPr>
                        <a:t>Altered VISION)</a:t>
                      </a:r>
                      <a:endParaRPr lang="en-US" sz="1200" kern="1200" dirty="0" smtClean="0">
                        <a:solidFill>
                          <a:srgbClr val="C00000"/>
                        </a:solidFill>
                        <a:effectLst/>
                        <a:latin typeface="+mn-lt"/>
                        <a:ea typeface="+mn-ea"/>
                        <a:cs typeface="+mn-cs"/>
                      </a:endParaRPr>
                    </a:p>
                    <a:p>
                      <a:pPr marL="628650" lvl="1" indent="-285750">
                        <a:buFont typeface="Wingdings" charset="2"/>
                        <a:buChar char="§"/>
                      </a:pPr>
                      <a:r>
                        <a:rPr lang="en-US" sz="1200" b="1" u="sng" kern="1200" dirty="0" smtClean="0">
                          <a:solidFill>
                            <a:srgbClr val="FF99CC"/>
                          </a:solidFill>
                          <a:effectLst/>
                          <a:latin typeface="+mn-lt"/>
                          <a:ea typeface="+mn-ea"/>
                          <a:cs typeface="+mn-cs"/>
                        </a:rPr>
                        <a:t>PDE7:</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Skeletal muscle, heart, kidney, brain, pancreas, T lymphocytes </a:t>
                      </a:r>
                    </a:p>
                    <a:p>
                      <a:pPr marL="628650" lvl="1" indent="-285750">
                        <a:buFont typeface="Wingdings" charset="2"/>
                        <a:buChar char="§"/>
                      </a:pPr>
                      <a:r>
                        <a:rPr lang="en-US" sz="1200" b="1" u="sng" kern="1200" dirty="0" smtClean="0">
                          <a:solidFill>
                            <a:srgbClr val="FF99CC"/>
                          </a:solidFill>
                          <a:effectLst/>
                          <a:latin typeface="+mn-lt"/>
                          <a:ea typeface="+mn-ea"/>
                          <a:cs typeface="+mn-cs"/>
                        </a:rPr>
                        <a:t>PDE8:</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Testes, eye, liver, skeletal muscle, heart, kidney, ovary, brain, T lymphocyte </a:t>
                      </a:r>
                    </a:p>
                    <a:p>
                      <a:pPr marL="628650" lvl="1" indent="-285750">
                        <a:buFont typeface="Wingdings" charset="2"/>
                        <a:buChar char="§"/>
                      </a:pPr>
                      <a:r>
                        <a:rPr lang="en-US" sz="1200" b="1" u="sng" kern="1200" dirty="0" smtClean="0">
                          <a:solidFill>
                            <a:srgbClr val="00B0F0"/>
                          </a:solidFill>
                          <a:effectLst/>
                          <a:latin typeface="+mn-lt"/>
                          <a:ea typeface="+mn-ea"/>
                          <a:cs typeface="+mn-cs"/>
                        </a:rPr>
                        <a:t>PDE9:</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Kidney, liver, lung, brain, possibly heart</a:t>
                      </a:r>
                    </a:p>
                    <a:p>
                      <a:pPr marL="628650" lvl="1" indent="-285750">
                        <a:buFont typeface="Wingdings" charset="2"/>
                        <a:buChar char="§"/>
                      </a:pPr>
                      <a:r>
                        <a:rPr lang="en-US" sz="1200" b="1" u="sng" kern="1200" dirty="0" smtClean="0">
                          <a:solidFill>
                            <a:srgbClr val="FF99CC"/>
                          </a:solidFill>
                          <a:effectLst/>
                          <a:latin typeface="+mn-lt"/>
                          <a:ea typeface="+mn-ea"/>
                          <a:cs typeface="+mn-cs"/>
                        </a:rPr>
                        <a:t>PDE10:</a:t>
                      </a:r>
                      <a:r>
                        <a:rPr lang="en-US" sz="1200" b="1" kern="1200" dirty="0" smtClean="0">
                          <a:solidFill>
                            <a:srgbClr val="FF99CC"/>
                          </a:solidFill>
                          <a:effectLst/>
                          <a:latin typeface="+mn-lt"/>
                          <a:ea typeface="+mn-ea"/>
                          <a:cs typeface="+mn-cs"/>
                        </a:rPr>
                        <a:t> </a:t>
                      </a:r>
                      <a:r>
                        <a:rPr lang="en-US" sz="1200" kern="1200" dirty="0" smtClean="0">
                          <a:solidFill>
                            <a:schemeClr val="tx1"/>
                          </a:solidFill>
                          <a:effectLst/>
                          <a:latin typeface="+mn-lt"/>
                          <a:ea typeface="+mn-ea"/>
                          <a:cs typeface="+mn-cs"/>
                        </a:rPr>
                        <a:t>Testes, brain </a:t>
                      </a:r>
                    </a:p>
                    <a:p>
                      <a:pPr marL="628650" marR="0" lvl="1" indent="-285750" algn="l" defTabSz="685800" rtl="0" eaLnBrk="1" fontAlgn="auto" latinLnBrk="0" hangingPunct="1">
                        <a:lnSpc>
                          <a:spcPct val="100000"/>
                        </a:lnSpc>
                        <a:spcBef>
                          <a:spcPts val="0"/>
                        </a:spcBef>
                        <a:spcAft>
                          <a:spcPts val="0"/>
                        </a:spcAft>
                        <a:buClrTx/>
                        <a:buSzTx/>
                        <a:buFont typeface="Wingdings" charset="2"/>
                        <a:buChar char="§"/>
                        <a:tabLst/>
                        <a:defRPr/>
                      </a:pPr>
                      <a:r>
                        <a:rPr lang="en-US" sz="1200" b="1" u="sng" kern="1200" dirty="0" smtClean="0">
                          <a:solidFill>
                            <a:srgbClr val="00B0F0"/>
                          </a:solidFill>
                          <a:effectLst/>
                          <a:latin typeface="+mn-lt"/>
                          <a:ea typeface="+mn-ea"/>
                          <a:cs typeface="+mn-cs"/>
                        </a:rPr>
                        <a:t>PDE11:</a:t>
                      </a:r>
                      <a:r>
                        <a:rPr lang="en-US" sz="1200" b="0" u="none" kern="1200" dirty="0" smtClean="0">
                          <a:solidFill>
                            <a:srgbClr val="00B0F0"/>
                          </a:solidFill>
                          <a:effectLst/>
                          <a:latin typeface="+mn-lt"/>
                          <a:ea typeface="+mn-ea"/>
                          <a:cs typeface="+mn-cs"/>
                        </a:rPr>
                        <a:t> </a:t>
                      </a:r>
                      <a:r>
                        <a:rPr lang="en-US" sz="1200" kern="1200" dirty="0" smtClean="0">
                          <a:solidFill>
                            <a:schemeClr val="tx1"/>
                          </a:solidFill>
                          <a:effectLst/>
                          <a:latin typeface="+mn-lt"/>
                          <a:ea typeface="+mn-ea"/>
                          <a:cs typeface="+mn-cs"/>
                        </a:rPr>
                        <a:t>Skeletal muscle, prostate, kidney, liver, pituitary gland and salivary glands, testes </a:t>
                      </a:r>
                      <a:r>
                        <a:rPr lang="en-US" sz="1200" kern="1200" dirty="0" smtClean="0">
                          <a:solidFill>
                            <a:srgbClr val="FF0000"/>
                          </a:solidFill>
                          <a:effectLst/>
                          <a:latin typeface="+mn-lt"/>
                          <a:ea typeface="+mn-ea"/>
                          <a:cs typeface="+mn-cs"/>
                        </a:rPr>
                        <a:t>(main ADR: </a:t>
                      </a:r>
                      <a:r>
                        <a:rPr lang="en-US" sz="1200" dirty="0" smtClean="0">
                          <a:solidFill>
                            <a:srgbClr val="FF0000"/>
                          </a:solidFill>
                        </a:rPr>
                        <a:t>Back Pain)</a:t>
                      </a:r>
                      <a:endParaRPr lang="ar-SA" sz="1200" kern="1200" dirty="0" smtClean="0">
                        <a:solidFill>
                          <a:srgbClr val="FF0000"/>
                        </a:solidFill>
                        <a:effectLst/>
                        <a:latin typeface="+mn-lt"/>
                        <a:ea typeface="+mn-ea"/>
                        <a:cs typeface="+mn-cs"/>
                      </a:endParaRPr>
                    </a:p>
                    <a:p>
                      <a:pPr marL="0" lvl="0" indent="0" algn="r" rtl="1">
                        <a:buFont typeface="Wingdings" charset="2"/>
                        <a:buNone/>
                      </a:pPr>
                      <a:r>
                        <a:rPr lang="ar-SA" sz="1200" kern="1200" dirty="0" smtClean="0">
                          <a:solidFill>
                            <a:schemeClr val="bg1">
                              <a:lumMod val="50000"/>
                            </a:schemeClr>
                          </a:solidFill>
                          <a:effectLst/>
                          <a:latin typeface="+mn-lt"/>
                          <a:ea typeface="+mn-ea"/>
                          <a:cs typeface="+mn-cs"/>
                        </a:rPr>
                        <a:t>المقصود</a:t>
                      </a:r>
                      <a:r>
                        <a:rPr lang="ar-SA" sz="1200" kern="1200" baseline="0" dirty="0" smtClean="0">
                          <a:solidFill>
                            <a:schemeClr val="bg1">
                              <a:lumMod val="50000"/>
                            </a:schemeClr>
                          </a:solidFill>
                          <a:effectLst/>
                          <a:latin typeface="+mn-lt"/>
                          <a:ea typeface="+mn-ea"/>
                          <a:cs typeface="+mn-cs"/>
                        </a:rPr>
                        <a:t> هنا إن الأودية هذي مب بس تأثر على انزيم </a:t>
                      </a:r>
                      <a:r>
                        <a:rPr lang="en-US" sz="1200" kern="1200" baseline="0" dirty="0" smtClean="0">
                          <a:solidFill>
                            <a:schemeClr val="bg1">
                              <a:lumMod val="50000"/>
                            </a:schemeClr>
                          </a:solidFill>
                          <a:effectLst/>
                          <a:latin typeface="+mn-lt"/>
                          <a:ea typeface="+mn-ea"/>
                          <a:cs typeface="+mn-cs"/>
                        </a:rPr>
                        <a:t>PDE</a:t>
                      </a:r>
                      <a:r>
                        <a:rPr lang="en-US" sz="1200" kern="1200" baseline="-25000" dirty="0" smtClean="0">
                          <a:solidFill>
                            <a:schemeClr val="bg1">
                              <a:lumMod val="50000"/>
                            </a:schemeClr>
                          </a:solidFill>
                          <a:effectLst/>
                          <a:latin typeface="+mn-lt"/>
                          <a:ea typeface="+mn-ea"/>
                          <a:cs typeface="+mn-cs"/>
                        </a:rPr>
                        <a:t>5</a:t>
                      </a:r>
                      <a:r>
                        <a:rPr lang="ar-SA" sz="1200" kern="1200" baseline="0" dirty="0" smtClean="0">
                          <a:solidFill>
                            <a:schemeClr val="bg1">
                              <a:lumMod val="50000"/>
                            </a:schemeClr>
                          </a:solidFill>
                          <a:effectLst/>
                          <a:latin typeface="+mn-lt"/>
                          <a:ea typeface="+mn-ea"/>
                          <a:cs typeface="+mn-cs"/>
                        </a:rPr>
                        <a:t> إنما عندها تأثير على انزيمات ثانية، إذا أخذناها بالجرعة المعتادة راح تأثر على اللي لونهم سماوي </a:t>
                      </a:r>
                      <a:r>
                        <a:rPr lang="ar-SA" sz="1200" kern="1200" baseline="0" dirty="0" smtClean="0">
                          <a:solidFill>
                            <a:srgbClr val="008F00"/>
                          </a:solidFill>
                          <a:effectLst/>
                          <a:latin typeface="+mn-lt"/>
                          <a:ea typeface="+mn-ea"/>
                          <a:cs typeface="+mn-cs"/>
                        </a:rPr>
                        <a:t>(كونها بتأثر عليهم يعني بتعطي تأثير على الأعضاء الموجودة فيهم بالتالي بتعطيني آثار جانبية)</a:t>
                      </a:r>
                      <a:r>
                        <a:rPr lang="ar-SA" sz="1200" kern="1200" baseline="0" dirty="0" smtClean="0">
                          <a:solidFill>
                            <a:schemeClr val="bg1">
                              <a:lumMod val="50000"/>
                            </a:schemeClr>
                          </a:solidFill>
                          <a:effectLst/>
                          <a:latin typeface="+mn-lt"/>
                          <a:ea typeface="+mn-ea"/>
                          <a:cs typeface="+mn-cs"/>
                        </a:rPr>
                        <a:t> أما إذا أخذناها بجرعة عالية راح تأثر على كل الأنزيمات اللي بالوردي والسماوي</a:t>
                      </a:r>
                    </a:p>
                    <a:p>
                      <a:pPr marL="0" lvl="0" indent="0" algn="r" rtl="1">
                        <a:buFont typeface="Wingdings" charset="2"/>
                        <a:buNone/>
                      </a:pPr>
                      <a:r>
                        <a:rPr lang="ar-SA" sz="1200" kern="1200" baseline="0" dirty="0" smtClean="0">
                          <a:solidFill>
                            <a:schemeClr val="bg1">
                              <a:lumMod val="50000"/>
                            </a:schemeClr>
                          </a:solidFill>
                          <a:effectLst/>
                          <a:latin typeface="+mn-lt"/>
                          <a:ea typeface="+mn-ea"/>
                          <a:cs typeface="+mn-cs"/>
                        </a:rPr>
                        <a:t>لا تحفظون </a:t>
                      </a:r>
                      <a:r>
                        <a:rPr lang="ar-SA" sz="1200" kern="1200" baseline="0" dirty="0" err="1" smtClean="0">
                          <a:solidFill>
                            <a:schemeClr val="bg1">
                              <a:lumMod val="50000"/>
                            </a:schemeClr>
                          </a:solidFill>
                          <a:effectLst/>
                          <a:latin typeface="+mn-lt"/>
                          <a:ea typeface="+mn-ea"/>
                          <a:cs typeface="+mn-cs"/>
                        </a:rPr>
                        <a:t>شي</a:t>
                      </a:r>
                      <a:r>
                        <a:rPr lang="ar-SA" sz="1200" kern="1200" baseline="0" dirty="0" smtClean="0">
                          <a:solidFill>
                            <a:schemeClr val="bg1">
                              <a:lumMod val="50000"/>
                            </a:schemeClr>
                          </a:solidFill>
                          <a:effectLst/>
                          <a:latin typeface="+mn-lt"/>
                          <a:ea typeface="+mn-ea"/>
                          <a:cs typeface="+mn-cs"/>
                        </a:rPr>
                        <a:t> من الأنزيمات غير اللي محدد بالعنابي</a:t>
                      </a:r>
                      <a:endParaRPr lang="en-US" sz="1200" dirty="0" smtClean="0">
                        <a:solidFill>
                          <a:schemeClr val="bg1">
                            <a:lumMod val="50000"/>
                          </a:schemeClr>
                        </a:solidFill>
                        <a:effectLst/>
                      </a:endParaRPr>
                    </a:p>
                  </a:txBody>
                  <a:tcP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200" b="0" u="sng" kern="1200" dirty="0" smtClean="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h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200" b="0" u="sng" kern="1200" dirty="0" smtClean="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sp>
        <p:nvSpPr>
          <p:cNvPr id="6"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مستطيل مستدير الزوايا 1"/>
          <p:cNvSpPr/>
          <p:nvPr/>
        </p:nvSpPr>
        <p:spPr>
          <a:xfrm>
            <a:off x="5310248" y="342028"/>
            <a:ext cx="1306452" cy="250779"/>
          </a:xfrm>
          <a:prstGeom prst="roundRect">
            <a:avLst/>
          </a:prstGeom>
          <a:ln w="19050">
            <a:solidFill>
              <a:srgbClr val="04F9E9"/>
            </a:solidFill>
            <a:prstDash val="dashDot"/>
          </a:ln>
        </p:spPr>
        <p:style>
          <a:lnRef idx="2">
            <a:schemeClr val="accent3"/>
          </a:lnRef>
          <a:fillRef idx="1">
            <a:schemeClr val="lt1"/>
          </a:fillRef>
          <a:effectRef idx="0">
            <a:schemeClr val="accent3"/>
          </a:effectRef>
          <a:fontRef idx="minor">
            <a:schemeClr val="dk1"/>
          </a:fontRef>
        </p:style>
        <p:txBody>
          <a:bodyPr rtlCol="1" anchor="ctr"/>
          <a:lstStyle/>
          <a:p>
            <a:pPr algn="ctr"/>
            <a:r>
              <a:rPr lang="en-US" sz="1050" b="1" u="sng" dirty="0">
                <a:solidFill>
                  <a:srgbClr val="009193"/>
                </a:solidFill>
              </a:rPr>
              <a:t>Nafil</a:t>
            </a:r>
            <a:r>
              <a:rPr lang="en-US" sz="1050" dirty="0">
                <a:solidFill>
                  <a:srgbClr val="009193"/>
                </a:solidFill>
              </a:rPr>
              <a:t> = </a:t>
            </a:r>
            <a:r>
              <a:rPr lang="en-US" sz="1050" b="1" u="sng" dirty="0">
                <a:solidFill>
                  <a:srgbClr val="009193"/>
                </a:solidFill>
              </a:rPr>
              <a:t>N</a:t>
            </a:r>
            <a:r>
              <a:rPr lang="en-US" sz="1050" dirty="0">
                <a:solidFill>
                  <a:srgbClr val="009193"/>
                </a:solidFill>
              </a:rPr>
              <a:t>umber </a:t>
            </a:r>
            <a:r>
              <a:rPr lang="en-US" sz="1050" b="1" u="sng" dirty="0">
                <a:solidFill>
                  <a:srgbClr val="009193"/>
                </a:solidFill>
              </a:rPr>
              <a:t>fi</a:t>
            </a:r>
            <a:r>
              <a:rPr lang="en-US" sz="1050" dirty="0">
                <a:solidFill>
                  <a:srgbClr val="009193"/>
                </a:solidFill>
              </a:rPr>
              <a:t>ve</a:t>
            </a:r>
            <a:endParaRPr lang="ar-SA" sz="1050" dirty="0">
              <a:solidFill>
                <a:srgbClr val="009193"/>
              </a:solidFill>
            </a:endParaRPr>
          </a:p>
        </p:txBody>
      </p:sp>
    </p:spTree>
    <p:extLst>
      <p:ext uri="{BB962C8B-B14F-4D97-AF65-F5344CB8AC3E}">
        <p14:creationId xmlns:p14="http://schemas.microsoft.com/office/powerpoint/2010/main" val="347787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1036186" y="757126"/>
            <a:ext cx="4824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2" name="TextBox 11"/>
          <p:cNvSpPr txBox="1"/>
          <p:nvPr/>
        </p:nvSpPr>
        <p:spPr>
          <a:xfrm>
            <a:off x="803776" y="197806"/>
            <a:ext cx="5250451" cy="461665"/>
          </a:xfrm>
          <a:prstGeom prst="rect">
            <a:avLst/>
          </a:prstGeom>
          <a:noFill/>
        </p:spPr>
        <p:txBody>
          <a:bodyPr wrap="square" rtlCol="0">
            <a:spAutoFit/>
          </a:bodyPr>
          <a:lstStyle/>
          <a:p>
            <a:pPr algn="ctr"/>
            <a:r>
              <a:rPr lang="en-US" sz="2400" dirty="0" smtClean="0">
                <a:latin typeface="American Typewriter" charset="0"/>
                <a:ea typeface="American Typewriter" charset="0"/>
                <a:cs typeface="American Typewriter" charset="0"/>
              </a:rPr>
              <a:t>ADRs of PDE</a:t>
            </a:r>
            <a:r>
              <a:rPr lang="en-US" sz="2400" baseline="-25000" dirty="0" smtClean="0">
                <a:latin typeface="American Typewriter" charset="0"/>
                <a:ea typeface="American Typewriter" charset="0"/>
                <a:cs typeface="American Typewriter" charset="0"/>
              </a:rPr>
              <a:t>5 </a:t>
            </a:r>
            <a:r>
              <a:rPr lang="en-US" sz="2400" dirty="0">
                <a:latin typeface="American Typewriter" charset="0"/>
                <a:ea typeface="American Typewriter" charset="0"/>
                <a:cs typeface="American Typewriter" charset="0"/>
              </a:rPr>
              <a:t>Inhibitors</a:t>
            </a:r>
          </a:p>
        </p:txBody>
      </p:sp>
      <p:sp>
        <p:nvSpPr>
          <p:cNvPr id="135" name="Rectangle 134"/>
          <p:cNvSpPr/>
          <p:nvPr/>
        </p:nvSpPr>
        <p:spPr>
          <a:xfrm>
            <a:off x="124999" y="7522656"/>
            <a:ext cx="6547451" cy="2364750"/>
          </a:xfrm>
          <a:prstGeom prst="rect">
            <a:avLst/>
          </a:prstGeom>
        </p:spPr>
        <p:txBody>
          <a:bodyPr wrap="square">
            <a:spAutoFit/>
          </a:bodyPr>
          <a:lstStyle/>
          <a:p>
            <a:pPr defTabSz="685800">
              <a:lnSpc>
                <a:spcPts val="2500"/>
              </a:lnSpc>
              <a:defRPr/>
            </a:pPr>
            <a:r>
              <a:rPr lang="en-US" sz="1600" b="1" u="sng" dirty="0">
                <a:solidFill>
                  <a:schemeClr val="accent1"/>
                </a:solidFill>
              </a:rPr>
              <a:t>Major less common: </a:t>
            </a:r>
          </a:p>
          <a:p>
            <a:pPr marL="342900" indent="-342900">
              <a:buClr>
                <a:schemeClr val="accent1">
                  <a:lumMod val="60000"/>
                  <a:lumOff val="40000"/>
                </a:schemeClr>
              </a:buClr>
              <a:buAutoNum type="arabicPeriod"/>
            </a:pPr>
            <a:r>
              <a:rPr lang="en-US" sz="1400" dirty="0"/>
              <a:t>IHD &amp; </a:t>
            </a:r>
            <a:r>
              <a:rPr lang="en-US" sz="1400" dirty="0" smtClean="0"/>
              <a:t>AMI: patients </a:t>
            </a:r>
            <a:r>
              <a:rPr lang="en-US" sz="1400" dirty="0"/>
              <a:t>on big dose or on </a:t>
            </a:r>
            <a:r>
              <a:rPr lang="en-US" sz="1400" dirty="0" err="1"/>
              <a:t>nirates</a:t>
            </a:r>
            <a:r>
              <a:rPr lang="en-US" sz="1400" dirty="0"/>
              <a:t> </a:t>
            </a:r>
          </a:p>
          <a:p>
            <a:pPr marL="342900" indent="-342900">
              <a:buClr>
                <a:schemeClr val="accent1">
                  <a:lumMod val="60000"/>
                  <a:lumOff val="40000"/>
                </a:schemeClr>
              </a:buClr>
              <a:buAutoNum type="arabicPeriod"/>
            </a:pPr>
            <a:r>
              <a:rPr lang="en-US" sz="1400" dirty="0" smtClean="0">
                <a:solidFill>
                  <a:srgbClr val="C00000"/>
                </a:solidFill>
              </a:rPr>
              <a:t>Hypotension: patients </a:t>
            </a:r>
            <a:r>
              <a:rPr lang="en-US" sz="1400" dirty="0">
                <a:solidFill>
                  <a:srgbClr val="C00000"/>
                </a:solidFill>
              </a:rPr>
              <a:t>on </a:t>
            </a:r>
            <a:r>
              <a:rPr lang="en-US" sz="1400" dirty="0" smtClean="0">
                <a:solidFill>
                  <a:srgbClr val="C00000"/>
                </a:solidFill>
              </a:rPr>
              <a:t>α-blockers  </a:t>
            </a:r>
            <a:r>
              <a:rPr lang="en-US" sz="1400" dirty="0">
                <a:solidFill>
                  <a:srgbClr val="C00000"/>
                </a:solidFill>
              </a:rPr>
              <a:t>than  other </a:t>
            </a:r>
            <a:r>
              <a:rPr lang="en-US" sz="1400" dirty="0" err="1" smtClean="0">
                <a:solidFill>
                  <a:srgbClr val="C00000"/>
                </a:solidFill>
              </a:rPr>
              <a:t>antihypertensives</a:t>
            </a:r>
            <a:r>
              <a:rPr lang="en-US" sz="1400" dirty="0" smtClean="0">
                <a:solidFill>
                  <a:srgbClr val="C00000"/>
                </a:solidFill>
              </a:rPr>
              <a:t> </a:t>
            </a:r>
            <a:r>
              <a:rPr lang="en-US" sz="1400" dirty="0">
                <a:solidFill>
                  <a:srgbClr val="C00000"/>
                </a:solidFill>
              </a:rPr>
              <a:t>(as nitrate is contraindication)</a:t>
            </a:r>
          </a:p>
          <a:p>
            <a:pPr marL="342900" indent="-342900">
              <a:buClr>
                <a:schemeClr val="accent1">
                  <a:lumMod val="60000"/>
                  <a:lumOff val="40000"/>
                </a:schemeClr>
              </a:buClr>
              <a:buAutoNum type="arabicPeriod"/>
            </a:pPr>
            <a:r>
              <a:rPr lang="en-US" sz="1400" dirty="0" smtClean="0"/>
              <a:t>Bleeding: </a:t>
            </a:r>
            <a:r>
              <a:rPr lang="en-US" sz="1400" dirty="0" err="1" smtClean="0"/>
              <a:t>epistaxsis</a:t>
            </a:r>
            <a:r>
              <a:rPr lang="en-US" sz="1400" dirty="0" smtClean="0"/>
              <a:t> </a:t>
            </a:r>
            <a:r>
              <a:rPr lang="en-US" sz="1400" dirty="0">
                <a:solidFill>
                  <a:srgbClr val="008F00"/>
                </a:solidFill>
              </a:rPr>
              <a:t>(bleeding from </a:t>
            </a:r>
            <a:r>
              <a:rPr lang="en-US" sz="1400" dirty="0" smtClean="0">
                <a:solidFill>
                  <a:srgbClr val="008F00"/>
                </a:solidFill>
              </a:rPr>
              <a:t>nose # in blood disorder)</a:t>
            </a:r>
            <a:r>
              <a:rPr lang="en-US" sz="1400" dirty="0" smtClean="0"/>
              <a:t>…..</a:t>
            </a:r>
            <a:r>
              <a:rPr lang="en-US" sz="1400" dirty="0"/>
              <a:t>etc.</a:t>
            </a:r>
          </a:p>
          <a:p>
            <a:pPr marL="342900" indent="-342900">
              <a:buClr>
                <a:schemeClr val="accent1">
                  <a:lumMod val="60000"/>
                  <a:lumOff val="40000"/>
                </a:schemeClr>
              </a:buClr>
              <a:buAutoNum type="arabicPeriod"/>
            </a:pPr>
            <a:r>
              <a:rPr lang="en-US" sz="1400" dirty="0" smtClean="0">
                <a:solidFill>
                  <a:srgbClr val="C00000"/>
                </a:solidFill>
              </a:rPr>
              <a:t>Priapism: </a:t>
            </a:r>
            <a:r>
              <a:rPr lang="en-US" sz="1400" dirty="0">
                <a:solidFill>
                  <a:srgbClr val="C00000"/>
                </a:solidFill>
              </a:rPr>
              <a:t>if erection lasts longer than 4 hours </a:t>
            </a:r>
            <a:r>
              <a:rPr lang="en-US" sz="1400" dirty="0">
                <a:solidFill>
                  <a:srgbClr val="C00000"/>
                </a:solidFill>
                <a:sym typeface="Wingdings 3"/>
              </a:rPr>
              <a:t>→ emergency </a:t>
            </a:r>
            <a:r>
              <a:rPr lang="en-US" sz="1400" dirty="0" smtClean="0">
                <a:solidFill>
                  <a:srgbClr val="C00000"/>
                </a:solidFill>
                <a:sym typeface="Wingdings 3"/>
              </a:rPr>
              <a:t>situation</a:t>
            </a:r>
            <a:endParaRPr lang="en-US" sz="1400" dirty="0">
              <a:solidFill>
                <a:srgbClr val="C00000"/>
              </a:solidFill>
            </a:endParaRPr>
          </a:p>
          <a:p>
            <a:pPr defTabSz="685800">
              <a:lnSpc>
                <a:spcPts val="2500"/>
              </a:lnSpc>
              <a:defRPr/>
            </a:pPr>
            <a:r>
              <a:rPr lang="en-US" sz="1600" b="1" u="sng" dirty="0" smtClean="0">
                <a:solidFill>
                  <a:schemeClr val="accent1"/>
                </a:solidFill>
              </a:rPr>
              <a:t>Major rare ADRs:</a:t>
            </a:r>
          </a:p>
          <a:p>
            <a:pPr marL="342900" indent="-342900">
              <a:buClr>
                <a:schemeClr val="accent1">
                  <a:lumMod val="60000"/>
                  <a:lumOff val="40000"/>
                </a:schemeClr>
              </a:buClr>
              <a:buAutoNum type="arabicPeriod"/>
            </a:pPr>
            <a:r>
              <a:rPr lang="en-US" sz="1200" dirty="0" smtClean="0"/>
              <a:t>Ischemic </a:t>
            </a:r>
            <a:r>
              <a:rPr lang="en-US" sz="1200" dirty="0"/>
              <a:t>Optic </a:t>
            </a:r>
            <a:r>
              <a:rPr lang="en-US" sz="1200" dirty="0" smtClean="0"/>
              <a:t>Neuropathy: </a:t>
            </a:r>
            <a:r>
              <a:rPr lang="en-US" sz="1200" dirty="0"/>
              <a:t>can cause sudden loss of </a:t>
            </a:r>
            <a:r>
              <a:rPr lang="en-US" sz="1200" dirty="0" smtClean="0"/>
              <a:t>vision or </a:t>
            </a:r>
            <a:r>
              <a:rPr lang="en-US" sz="1200" dirty="0" smtClean="0">
                <a:solidFill>
                  <a:srgbClr val="008F00"/>
                </a:solidFill>
              </a:rPr>
              <a:t>herring loss</a:t>
            </a:r>
            <a:endParaRPr lang="en-US" sz="1200" dirty="0">
              <a:solidFill>
                <a:srgbClr val="008F00"/>
              </a:solidFill>
            </a:endParaRPr>
          </a:p>
          <a:p>
            <a:pPr marL="342900" indent="-342900">
              <a:buClr>
                <a:schemeClr val="accent1">
                  <a:lumMod val="60000"/>
                  <a:lumOff val="40000"/>
                </a:schemeClr>
              </a:buClr>
              <a:buAutoNum type="arabicPeriod"/>
            </a:pPr>
            <a:r>
              <a:rPr lang="en-US" sz="1200" dirty="0"/>
              <a:t>Hearing </a:t>
            </a:r>
            <a:r>
              <a:rPr lang="en-US" sz="1200" dirty="0" smtClean="0"/>
              <a:t>loss</a:t>
            </a:r>
          </a:p>
          <a:p>
            <a:pPr>
              <a:buClr>
                <a:schemeClr val="accent1">
                  <a:lumMod val="60000"/>
                  <a:lumOff val="40000"/>
                </a:schemeClr>
              </a:buClr>
            </a:pPr>
            <a:r>
              <a:rPr lang="en-US" sz="1200" dirty="0" smtClean="0">
                <a:solidFill>
                  <a:srgbClr val="008F00"/>
                </a:solidFill>
              </a:rPr>
              <a:t>With </a:t>
            </a:r>
            <a:r>
              <a:rPr lang="en-US" sz="1200" dirty="0">
                <a:solidFill>
                  <a:srgbClr val="008F00"/>
                </a:solidFill>
              </a:rPr>
              <a:t>high selective PDE</a:t>
            </a:r>
            <a:r>
              <a:rPr lang="en-US" sz="1200" baseline="-25000" dirty="0">
                <a:solidFill>
                  <a:srgbClr val="008F00"/>
                </a:solidFill>
              </a:rPr>
              <a:t>5</a:t>
            </a:r>
            <a:r>
              <a:rPr lang="en-US" sz="1200" dirty="0">
                <a:solidFill>
                  <a:srgbClr val="008F00"/>
                </a:solidFill>
              </a:rPr>
              <a:t> the adverse effects is less (</a:t>
            </a:r>
            <a:r>
              <a:rPr lang="en-US" sz="1200" dirty="0" smtClean="0">
                <a:solidFill>
                  <a:srgbClr val="008F00"/>
                </a:solidFill>
              </a:rPr>
              <a:t>ADRs </a:t>
            </a:r>
            <a:r>
              <a:rPr lang="en-US" sz="1200" dirty="0">
                <a:solidFill>
                  <a:srgbClr val="008F00"/>
                </a:solidFill>
              </a:rPr>
              <a:t>depend on the </a:t>
            </a:r>
            <a:r>
              <a:rPr lang="en-US" sz="1200" dirty="0" smtClean="0">
                <a:solidFill>
                  <a:srgbClr val="008F00"/>
                </a:solidFill>
              </a:rPr>
              <a:t>selectivity)</a:t>
            </a:r>
            <a:endParaRPr lang="en-US" sz="1200" dirty="0">
              <a:solidFill>
                <a:srgbClr val="008F00"/>
              </a:solidFill>
            </a:endParaRPr>
          </a:p>
        </p:txBody>
      </p:sp>
      <p:sp>
        <p:nvSpPr>
          <p:cNvPr id="142" name="TextBox 141"/>
          <p:cNvSpPr txBox="1"/>
          <p:nvPr/>
        </p:nvSpPr>
        <p:spPr>
          <a:xfrm>
            <a:off x="141386" y="881538"/>
            <a:ext cx="2282100" cy="369332"/>
          </a:xfrm>
          <a:prstGeom prst="rect">
            <a:avLst/>
          </a:prstGeom>
          <a:noFill/>
        </p:spPr>
        <p:txBody>
          <a:bodyPr wrap="none" rtlCol="0">
            <a:spAutoFit/>
          </a:bodyPr>
          <a:lstStyle/>
          <a:p>
            <a:r>
              <a:rPr lang="en-US" b="1" u="sng" dirty="0" smtClean="0">
                <a:solidFill>
                  <a:schemeClr val="accent1"/>
                </a:solidFill>
              </a:rPr>
              <a:t>Major common ADRs:</a:t>
            </a:r>
            <a:endParaRPr lang="en-US" b="1" u="sng" dirty="0">
              <a:solidFill>
                <a:schemeClr val="accent1"/>
              </a:solidFill>
            </a:endParaRPr>
          </a:p>
        </p:txBody>
      </p:sp>
      <p:sp>
        <p:nvSpPr>
          <p:cNvPr id="66"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 name="Group 1"/>
          <p:cNvGrpSpPr/>
          <p:nvPr/>
        </p:nvGrpSpPr>
        <p:grpSpPr>
          <a:xfrm>
            <a:off x="124999" y="1250042"/>
            <a:ext cx="6608004" cy="6198973"/>
            <a:chOff x="124999" y="1250042"/>
            <a:chExt cx="6608004" cy="6630368"/>
          </a:xfrm>
        </p:grpSpPr>
        <p:grpSp>
          <p:nvGrpSpPr>
            <p:cNvPr id="134" name="Group 133"/>
            <p:cNvGrpSpPr/>
            <p:nvPr/>
          </p:nvGrpSpPr>
          <p:grpSpPr>
            <a:xfrm>
              <a:off x="124999" y="1250042"/>
              <a:ext cx="6608004" cy="6630368"/>
              <a:chOff x="102408" y="1117245"/>
              <a:chExt cx="6608004" cy="7479629"/>
            </a:xfrm>
          </p:grpSpPr>
          <p:sp>
            <p:nvSpPr>
              <p:cNvPr id="70" name="Rectangle 69"/>
              <p:cNvSpPr/>
              <p:nvPr/>
            </p:nvSpPr>
            <p:spPr>
              <a:xfrm>
                <a:off x="3253724" y="1117247"/>
                <a:ext cx="1728000" cy="435278"/>
              </a:xfrm>
              <a:prstGeom prst="rect">
                <a:avLst/>
              </a:prstGeom>
              <a:solidFill>
                <a:srgbClr val="9DC3E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432FF"/>
                    </a:solidFill>
                  </a:rPr>
                  <a:t>Vardenafil</a:t>
                </a:r>
                <a:endParaRPr lang="en-US" dirty="0"/>
              </a:p>
            </p:txBody>
          </p:sp>
          <p:sp>
            <p:nvSpPr>
              <p:cNvPr id="71" name="Rectangle 70"/>
              <p:cNvSpPr/>
              <p:nvPr/>
            </p:nvSpPr>
            <p:spPr>
              <a:xfrm>
                <a:off x="4972341" y="1117246"/>
                <a:ext cx="1736433" cy="428889"/>
              </a:xfrm>
              <a:prstGeom prst="rect">
                <a:avLst/>
              </a:prstGeom>
              <a:solidFill>
                <a:srgbClr val="9DC3E6">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432FF"/>
                    </a:solidFill>
                  </a:rPr>
                  <a:t>Tadalafil</a:t>
                </a:r>
                <a:endParaRPr lang="en-US" dirty="0"/>
              </a:p>
            </p:txBody>
          </p:sp>
          <p:grpSp>
            <p:nvGrpSpPr>
              <p:cNvPr id="133" name="Group 132"/>
              <p:cNvGrpSpPr/>
              <p:nvPr/>
            </p:nvGrpSpPr>
            <p:grpSpPr>
              <a:xfrm>
                <a:off x="102408" y="1117245"/>
                <a:ext cx="6608004" cy="7479629"/>
                <a:chOff x="102408" y="1117245"/>
                <a:chExt cx="6608004" cy="7479629"/>
              </a:xfrm>
            </p:grpSpPr>
            <p:sp>
              <p:nvSpPr>
                <p:cNvPr id="69" name="Rectangle 68"/>
                <p:cNvSpPr/>
                <p:nvPr/>
              </p:nvSpPr>
              <p:spPr>
                <a:xfrm>
                  <a:off x="1506638" y="1117247"/>
                  <a:ext cx="1748035" cy="435278"/>
                </a:xfrm>
                <a:prstGeom prst="rect">
                  <a:avLst/>
                </a:prstGeom>
                <a:solidFill>
                  <a:srgbClr val="9DC3E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432FF"/>
                      </a:solidFill>
                    </a:rPr>
                    <a:t>Sildenafil</a:t>
                  </a:r>
                  <a:endParaRPr lang="en-US" dirty="0"/>
                </a:p>
              </p:txBody>
            </p:sp>
            <p:sp>
              <p:nvSpPr>
                <p:cNvPr id="72" name="Rectangle 71"/>
                <p:cNvSpPr/>
                <p:nvPr/>
              </p:nvSpPr>
              <p:spPr>
                <a:xfrm>
                  <a:off x="447106" y="1595336"/>
                  <a:ext cx="702602" cy="60473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376834" y="2122215"/>
                  <a:ext cx="914033" cy="307777"/>
                </a:xfrm>
                <a:prstGeom prst="rect">
                  <a:avLst/>
                </a:prstGeom>
                <a:noFill/>
              </p:spPr>
              <p:txBody>
                <a:bodyPr wrap="none" rtlCol="0">
                  <a:spAutoFit/>
                </a:bodyPr>
                <a:lstStyle/>
                <a:p>
                  <a:r>
                    <a:rPr lang="en-US" sz="1400" smtClean="0"/>
                    <a:t>Headache</a:t>
                  </a:r>
                  <a:endParaRPr lang="en-US" dirty="0"/>
                </a:p>
              </p:txBody>
            </p:sp>
            <p:sp>
              <p:nvSpPr>
                <p:cNvPr id="74" name="Rectangle 73"/>
                <p:cNvSpPr/>
                <p:nvPr/>
              </p:nvSpPr>
              <p:spPr>
                <a:xfrm>
                  <a:off x="461938" y="2474817"/>
                  <a:ext cx="643064" cy="59640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426695" y="2959770"/>
                  <a:ext cx="788999" cy="307777"/>
                </a:xfrm>
                <a:prstGeom prst="rect">
                  <a:avLst/>
                </a:prstGeom>
                <a:noFill/>
              </p:spPr>
              <p:txBody>
                <a:bodyPr wrap="none" rtlCol="0">
                  <a:spAutoFit/>
                </a:bodyPr>
                <a:lstStyle/>
                <a:p>
                  <a:r>
                    <a:rPr lang="en-US" sz="1400" smtClean="0"/>
                    <a:t>Flushing</a:t>
                  </a:r>
                  <a:endParaRPr lang="en-US" dirty="0"/>
                </a:p>
              </p:txBody>
            </p:sp>
            <p:sp>
              <p:nvSpPr>
                <p:cNvPr id="76" name="Rectangle 75"/>
                <p:cNvSpPr/>
                <p:nvPr/>
              </p:nvSpPr>
              <p:spPr>
                <a:xfrm>
                  <a:off x="363158" y="3334774"/>
                  <a:ext cx="771273" cy="552236"/>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484344" y="3811248"/>
                  <a:ext cx="585417" cy="307777"/>
                </a:xfrm>
                <a:prstGeom prst="rect">
                  <a:avLst/>
                </a:prstGeom>
                <a:noFill/>
              </p:spPr>
              <p:txBody>
                <a:bodyPr wrap="none" rtlCol="0">
                  <a:spAutoFit/>
                </a:bodyPr>
                <a:lstStyle/>
                <a:p>
                  <a:r>
                    <a:rPr lang="en-US" sz="1400" dirty="0" smtClean="0"/>
                    <a:t>Nasal</a:t>
                  </a:r>
                  <a:endParaRPr lang="en-US" dirty="0"/>
                </a:p>
              </p:txBody>
            </p:sp>
            <p:sp>
              <p:nvSpPr>
                <p:cNvPr id="79" name="TextBox 78"/>
                <p:cNvSpPr txBox="1"/>
                <p:nvPr/>
              </p:nvSpPr>
              <p:spPr>
                <a:xfrm>
                  <a:off x="307903" y="4705997"/>
                  <a:ext cx="922945" cy="307777"/>
                </a:xfrm>
                <a:prstGeom prst="rect">
                  <a:avLst/>
                </a:prstGeom>
                <a:noFill/>
              </p:spPr>
              <p:txBody>
                <a:bodyPr wrap="none" rtlCol="0">
                  <a:spAutoFit/>
                </a:bodyPr>
                <a:lstStyle/>
                <a:p>
                  <a:r>
                    <a:rPr lang="en-US" sz="1400" dirty="0"/>
                    <a:t>Dyspepsia</a:t>
                  </a:r>
                  <a:endParaRPr lang="en-US" dirty="0"/>
                </a:p>
              </p:txBody>
            </p:sp>
            <p:sp>
              <p:nvSpPr>
                <p:cNvPr id="80" name="Rectangle 79"/>
                <p:cNvSpPr/>
                <p:nvPr/>
              </p:nvSpPr>
              <p:spPr>
                <a:xfrm>
                  <a:off x="400919" y="5096467"/>
                  <a:ext cx="844732" cy="596405"/>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135750" y="5657238"/>
                  <a:ext cx="1370888" cy="307777"/>
                </a:xfrm>
                <a:prstGeom prst="rect">
                  <a:avLst/>
                </a:prstGeom>
                <a:noFill/>
              </p:spPr>
              <p:txBody>
                <a:bodyPr wrap="none" rtlCol="0">
                  <a:spAutoFit/>
                </a:bodyPr>
                <a:lstStyle/>
                <a:p>
                  <a:r>
                    <a:rPr lang="en-US" sz="1400" dirty="0"/>
                    <a:t>Abnormal vision</a:t>
                  </a:r>
                  <a:endParaRPr lang="en-US" dirty="0"/>
                </a:p>
              </p:txBody>
            </p:sp>
            <p:sp>
              <p:nvSpPr>
                <p:cNvPr id="82" name="Rectangle 81"/>
                <p:cNvSpPr/>
                <p:nvPr/>
              </p:nvSpPr>
              <p:spPr>
                <a:xfrm>
                  <a:off x="416246" y="6086474"/>
                  <a:ext cx="733462" cy="502321"/>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116241" y="6540697"/>
                  <a:ext cx="1480790" cy="276998"/>
                </a:xfrm>
                <a:prstGeom prst="rect">
                  <a:avLst/>
                </a:prstGeom>
                <a:noFill/>
              </p:spPr>
              <p:txBody>
                <a:bodyPr wrap="none" rtlCol="0">
                  <a:spAutoFit/>
                </a:bodyPr>
                <a:lstStyle/>
                <a:p>
                  <a:r>
                    <a:rPr lang="en-US" sz="1200" dirty="0"/>
                    <a:t>Myalgia &amp; Back pain </a:t>
                  </a:r>
                  <a:endParaRPr lang="en-US" sz="1600" dirty="0"/>
                </a:p>
              </p:txBody>
            </p:sp>
            <p:sp>
              <p:nvSpPr>
                <p:cNvPr id="84" name="Rectangle 83"/>
                <p:cNvSpPr/>
                <p:nvPr/>
              </p:nvSpPr>
              <p:spPr>
                <a:xfrm>
                  <a:off x="406925" y="6878974"/>
                  <a:ext cx="844732" cy="563930"/>
                </a:xfrm>
                <a:prstGeom prst="rect">
                  <a:avLst/>
                </a:prstGeom>
                <a:blipFill dpi="0" rotWithShape="1">
                  <a:blip r:embed="rId7">
                    <a:extLst>
                      <a:ext uri="{28A0092B-C50C-407E-A947-70E740481C1C}">
                        <a14:useLocalDpi xmlns:a14="http://schemas.microsoft.com/office/drawing/2010/main" val="0"/>
                      </a:ext>
                    </a:extLst>
                  </a:blip>
                  <a:srcRect/>
                  <a:stretch>
                    <a:fillRect t="-36688" b="-1877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162258" y="7339232"/>
                  <a:ext cx="1377300" cy="307777"/>
                </a:xfrm>
                <a:prstGeom prst="rect">
                  <a:avLst/>
                </a:prstGeom>
                <a:noFill/>
              </p:spPr>
              <p:txBody>
                <a:bodyPr wrap="none" rtlCol="0">
                  <a:spAutoFit/>
                </a:bodyPr>
                <a:lstStyle/>
                <a:p>
                  <a:r>
                    <a:rPr lang="en-US" sz="1400" dirty="0"/>
                    <a:t>Sperm functions</a:t>
                  </a:r>
                </a:p>
              </p:txBody>
            </p:sp>
            <p:sp>
              <p:nvSpPr>
                <p:cNvPr id="86" name="Rectangle 85"/>
                <p:cNvSpPr/>
                <p:nvPr/>
              </p:nvSpPr>
              <p:spPr>
                <a:xfrm>
                  <a:off x="361708" y="7721880"/>
                  <a:ext cx="844732" cy="596405"/>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109735" y="8282279"/>
                  <a:ext cx="1425711" cy="307777"/>
                </a:xfrm>
                <a:prstGeom prst="rect">
                  <a:avLst/>
                </a:prstGeom>
                <a:noFill/>
              </p:spPr>
              <p:txBody>
                <a:bodyPr wrap="none" rtlCol="0">
                  <a:spAutoFit/>
                </a:bodyPr>
                <a:lstStyle/>
                <a:p>
                  <a:r>
                    <a:rPr lang="en-US" sz="1400" dirty="0"/>
                    <a:t>Q-T </a:t>
                  </a:r>
                  <a:r>
                    <a:rPr lang="en-US" sz="1400" dirty="0" smtClean="0"/>
                    <a:t>prolongation</a:t>
                  </a:r>
                  <a:endParaRPr lang="en-US" sz="1400" dirty="0"/>
                </a:p>
              </p:txBody>
            </p:sp>
            <p:sp>
              <p:nvSpPr>
                <p:cNvPr id="88" name="Rectangle 87"/>
                <p:cNvSpPr/>
                <p:nvPr/>
              </p:nvSpPr>
              <p:spPr>
                <a:xfrm>
                  <a:off x="1513293" y="1540592"/>
                  <a:ext cx="1716872" cy="885438"/>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14</a:t>
                  </a:r>
                  <a:endParaRPr lang="en-US" dirty="0">
                    <a:solidFill>
                      <a:schemeClr val="tx1"/>
                    </a:solidFill>
                  </a:endParaRPr>
                </a:p>
              </p:txBody>
            </p:sp>
            <p:sp>
              <p:nvSpPr>
                <p:cNvPr id="89" name="Rectangle 88"/>
                <p:cNvSpPr/>
                <p:nvPr/>
              </p:nvSpPr>
              <p:spPr>
                <a:xfrm>
                  <a:off x="1513290" y="2429992"/>
                  <a:ext cx="1715215" cy="865951"/>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12</a:t>
                  </a:r>
                  <a:endParaRPr lang="en-US" dirty="0">
                    <a:solidFill>
                      <a:schemeClr val="tx1"/>
                    </a:solidFill>
                  </a:endParaRPr>
                </a:p>
              </p:txBody>
            </p:sp>
            <p:sp>
              <p:nvSpPr>
                <p:cNvPr id="94" name="Rectangle 93"/>
                <p:cNvSpPr/>
                <p:nvPr/>
              </p:nvSpPr>
              <p:spPr>
                <a:xfrm>
                  <a:off x="1519044" y="3295062"/>
                  <a:ext cx="1705852" cy="876480"/>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Congestion</a:t>
                  </a:r>
                  <a:endParaRPr lang="en-US" dirty="0">
                    <a:solidFill>
                      <a:schemeClr val="tx1"/>
                    </a:solidFill>
                  </a:endParaRPr>
                </a:p>
              </p:txBody>
            </p:sp>
            <p:sp>
              <p:nvSpPr>
                <p:cNvPr id="95" name="Rectangle 94"/>
                <p:cNvSpPr/>
                <p:nvPr/>
              </p:nvSpPr>
              <p:spPr>
                <a:xfrm>
                  <a:off x="1513290" y="4170434"/>
                  <a:ext cx="1734681" cy="876480"/>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7</a:t>
                  </a:r>
                  <a:endParaRPr lang="en-US" dirty="0">
                    <a:solidFill>
                      <a:schemeClr val="tx1"/>
                    </a:solidFill>
                  </a:endParaRPr>
                </a:p>
              </p:txBody>
            </p:sp>
            <p:sp>
              <p:nvSpPr>
                <p:cNvPr id="96" name="Rectangle 95"/>
                <p:cNvSpPr/>
                <p:nvPr/>
              </p:nvSpPr>
              <p:spPr>
                <a:xfrm>
                  <a:off x="1511918" y="5054743"/>
                  <a:ext cx="1736054" cy="876480"/>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4</a:t>
                  </a:r>
                </a:p>
                <a:p>
                  <a:pPr algn="ctr"/>
                  <a:r>
                    <a:rPr lang="en-US" sz="1400" dirty="0" smtClean="0">
                      <a:solidFill>
                        <a:srgbClr val="C00000"/>
                      </a:solidFill>
                    </a:rPr>
                    <a:t>Bc</a:t>
                  </a:r>
                  <a:r>
                    <a:rPr lang="en-US" sz="1400" dirty="0" smtClean="0">
                      <a:solidFill>
                        <a:schemeClr val="tx1"/>
                      </a:solidFill>
                    </a:rPr>
                    <a:t> </a:t>
                  </a:r>
                  <a:r>
                    <a:rPr lang="en-US" sz="1400" dirty="0">
                      <a:solidFill>
                        <a:srgbClr val="C00000"/>
                      </a:solidFill>
                    </a:rPr>
                    <a:t>It acts on </a:t>
                  </a:r>
                  <a:r>
                    <a:rPr lang="en-US" sz="1400" u="sng" dirty="0">
                      <a:solidFill>
                        <a:srgbClr val="C00000"/>
                      </a:solidFill>
                    </a:rPr>
                    <a:t>PDE</a:t>
                  </a:r>
                  <a:r>
                    <a:rPr lang="en-US" sz="1400" u="sng" baseline="-25000" dirty="0">
                      <a:solidFill>
                        <a:srgbClr val="C00000"/>
                      </a:solidFill>
                    </a:rPr>
                    <a:t>6</a:t>
                  </a:r>
                  <a:r>
                    <a:rPr lang="en-US" sz="1400" dirty="0">
                      <a:solidFill>
                        <a:srgbClr val="C00000"/>
                      </a:solidFill>
                    </a:rPr>
                    <a:t>: Photoreceptor. </a:t>
                  </a:r>
                  <a:endParaRPr lang="ar-SA" sz="1400" dirty="0">
                    <a:solidFill>
                      <a:srgbClr val="C00000"/>
                    </a:solidFill>
                  </a:endParaRPr>
                </a:p>
              </p:txBody>
            </p:sp>
            <p:sp>
              <p:nvSpPr>
                <p:cNvPr id="97" name="Rectangle 96"/>
                <p:cNvSpPr/>
                <p:nvPr/>
              </p:nvSpPr>
              <p:spPr>
                <a:xfrm>
                  <a:off x="1516419" y="5928687"/>
                  <a:ext cx="1731552" cy="879121"/>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t>
                  </a:r>
                  <a:endParaRPr lang="en-US" dirty="0">
                    <a:solidFill>
                      <a:schemeClr val="tx1"/>
                    </a:solidFill>
                  </a:endParaRPr>
                </a:p>
              </p:txBody>
            </p:sp>
            <p:sp>
              <p:nvSpPr>
                <p:cNvPr id="98" name="Rectangle 97"/>
                <p:cNvSpPr/>
                <p:nvPr/>
              </p:nvSpPr>
              <p:spPr>
                <a:xfrm>
                  <a:off x="1513288" y="6811828"/>
                  <a:ext cx="1734683" cy="867286"/>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99" name="Rectangle 98"/>
                <p:cNvSpPr/>
                <p:nvPr/>
              </p:nvSpPr>
              <p:spPr>
                <a:xfrm>
                  <a:off x="1519042" y="7679338"/>
                  <a:ext cx="1728929" cy="884931"/>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a:t>
                  </a:r>
                  <a:endParaRPr lang="en-US" dirty="0">
                    <a:solidFill>
                      <a:sysClr val="windowText" lastClr="000000"/>
                    </a:solidFill>
                  </a:endParaRPr>
                </a:p>
              </p:txBody>
            </p:sp>
            <p:sp>
              <p:nvSpPr>
                <p:cNvPr id="100" name="Rectangle 99"/>
                <p:cNvSpPr/>
                <p:nvPr/>
              </p:nvSpPr>
              <p:spPr>
                <a:xfrm>
                  <a:off x="3244157" y="1544777"/>
                  <a:ext cx="1728186" cy="885438"/>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10</a:t>
                  </a:r>
                  <a:endParaRPr lang="en-US" dirty="0">
                    <a:solidFill>
                      <a:schemeClr val="tx1"/>
                    </a:solidFill>
                  </a:endParaRPr>
                </a:p>
              </p:txBody>
            </p:sp>
            <p:sp>
              <p:nvSpPr>
                <p:cNvPr id="101" name="Rectangle 100"/>
                <p:cNvSpPr/>
                <p:nvPr/>
              </p:nvSpPr>
              <p:spPr>
                <a:xfrm>
                  <a:off x="3228505" y="2428246"/>
                  <a:ext cx="1742909" cy="865603"/>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11</a:t>
                  </a:r>
                  <a:endParaRPr lang="en-US" dirty="0">
                    <a:solidFill>
                      <a:schemeClr val="tx1"/>
                    </a:solidFill>
                  </a:endParaRPr>
                </a:p>
              </p:txBody>
            </p:sp>
            <p:sp>
              <p:nvSpPr>
                <p:cNvPr id="102" name="Rectangle 101"/>
                <p:cNvSpPr/>
                <p:nvPr/>
              </p:nvSpPr>
              <p:spPr>
                <a:xfrm>
                  <a:off x="3244156" y="3293849"/>
                  <a:ext cx="1727257" cy="879561"/>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Rhinitis</a:t>
                  </a:r>
                  <a:endParaRPr lang="en-US" dirty="0">
                    <a:solidFill>
                      <a:schemeClr val="tx1"/>
                    </a:solidFill>
                  </a:endParaRPr>
                </a:p>
              </p:txBody>
            </p:sp>
            <p:sp>
              <p:nvSpPr>
                <p:cNvPr id="103" name="Rectangle 102"/>
                <p:cNvSpPr/>
                <p:nvPr/>
              </p:nvSpPr>
              <p:spPr>
                <a:xfrm>
                  <a:off x="3251580" y="4168857"/>
                  <a:ext cx="1719832" cy="879561"/>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a:t>
                  </a:r>
                  <a:endParaRPr lang="en-US" dirty="0">
                    <a:solidFill>
                      <a:schemeClr val="tx1"/>
                    </a:solidFill>
                  </a:endParaRPr>
                </a:p>
              </p:txBody>
            </p:sp>
            <p:sp>
              <p:nvSpPr>
                <p:cNvPr id="104" name="Rectangle 103"/>
                <p:cNvSpPr/>
                <p:nvPr/>
              </p:nvSpPr>
              <p:spPr>
                <a:xfrm>
                  <a:off x="3247867" y="5052838"/>
                  <a:ext cx="1723543" cy="874819"/>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&lt; 2</a:t>
                  </a:r>
                  <a:endParaRPr lang="en-US" dirty="0">
                    <a:solidFill>
                      <a:schemeClr val="tx1"/>
                    </a:solidFill>
                  </a:endParaRPr>
                </a:p>
              </p:txBody>
            </p:sp>
            <p:sp>
              <p:nvSpPr>
                <p:cNvPr id="105" name="Rectangle 104"/>
                <p:cNvSpPr/>
                <p:nvPr/>
              </p:nvSpPr>
              <p:spPr>
                <a:xfrm>
                  <a:off x="3251099" y="5927657"/>
                  <a:ext cx="1720311" cy="884899"/>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t>
                  </a:r>
                  <a:endParaRPr lang="en-US" dirty="0">
                    <a:solidFill>
                      <a:schemeClr val="tx1"/>
                    </a:solidFill>
                  </a:endParaRPr>
                </a:p>
              </p:txBody>
            </p:sp>
            <p:sp>
              <p:nvSpPr>
                <p:cNvPr id="106" name="Rectangle 105"/>
                <p:cNvSpPr/>
                <p:nvPr/>
              </p:nvSpPr>
              <p:spPr>
                <a:xfrm>
                  <a:off x="3247628" y="6813437"/>
                  <a:ext cx="1723782" cy="868315"/>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a:t>
                  </a:r>
                  <a:endParaRPr lang="en-US" dirty="0">
                    <a:solidFill>
                      <a:sysClr val="windowText" lastClr="000000"/>
                    </a:solidFill>
                  </a:endParaRPr>
                </a:p>
              </p:txBody>
            </p:sp>
            <p:sp>
              <p:nvSpPr>
                <p:cNvPr id="107" name="Rectangle 106"/>
                <p:cNvSpPr/>
                <p:nvPr/>
              </p:nvSpPr>
              <p:spPr>
                <a:xfrm>
                  <a:off x="3251099" y="7647009"/>
                  <a:ext cx="1723782" cy="914319"/>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solidFill>
                        <a:srgbClr val="C00000"/>
                      </a:solidFill>
                    </a:rPr>
                    <a:t>Increase</a:t>
                  </a:r>
                  <a:endParaRPr lang="en-US" dirty="0">
                    <a:solidFill>
                      <a:srgbClr val="C00000"/>
                    </a:solidFill>
                  </a:endParaRPr>
                </a:p>
              </p:txBody>
            </p:sp>
            <p:sp>
              <p:nvSpPr>
                <p:cNvPr id="108" name="Rectangle 107"/>
                <p:cNvSpPr/>
                <p:nvPr/>
              </p:nvSpPr>
              <p:spPr>
                <a:xfrm>
                  <a:off x="4969887" y="1538779"/>
                  <a:ext cx="1736207" cy="893174"/>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15</a:t>
                  </a:r>
                  <a:endParaRPr lang="en-US" dirty="0">
                    <a:solidFill>
                      <a:schemeClr val="tx1"/>
                    </a:solidFill>
                  </a:endParaRPr>
                </a:p>
              </p:txBody>
            </p:sp>
            <p:sp>
              <p:nvSpPr>
                <p:cNvPr id="109" name="Rectangle 108"/>
                <p:cNvSpPr/>
                <p:nvPr/>
              </p:nvSpPr>
              <p:spPr>
                <a:xfrm>
                  <a:off x="4972567" y="2430367"/>
                  <a:ext cx="1736207" cy="859062"/>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a:t>
                  </a:r>
                  <a:endParaRPr lang="en-US" dirty="0">
                    <a:solidFill>
                      <a:schemeClr val="tx1"/>
                    </a:solidFill>
                  </a:endParaRPr>
                </a:p>
              </p:txBody>
            </p:sp>
            <p:sp>
              <p:nvSpPr>
                <p:cNvPr id="110" name="Rectangle 109"/>
                <p:cNvSpPr/>
                <p:nvPr/>
              </p:nvSpPr>
              <p:spPr>
                <a:xfrm>
                  <a:off x="4969888" y="3289428"/>
                  <a:ext cx="1736206" cy="882113"/>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Congestion</a:t>
                  </a:r>
                  <a:endParaRPr lang="en-US" dirty="0">
                    <a:solidFill>
                      <a:schemeClr val="tx1"/>
                    </a:solidFill>
                  </a:endParaRPr>
                </a:p>
              </p:txBody>
            </p:sp>
            <p:sp>
              <p:nvSpPr>
                <p:cNvPr id="111" name="Rectangle 110"/>
                <p:cNvSpPr/>
                <p:nvPr/>
              </p:nvSpPr>
              <p:spPr>
                <a:xfrm>
                  <a:off x="4973083" y="4170743"/>
                  <a:ext cx="1732903" cy="882113"/>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15</a:t>
                  </a:r>
                  <a:endParaRPr lang="en-US" dirty="0">
                    <a:solidFill>
                      <a:schemeClr val="tx1"/>
                    </a:solidFill>
                  </a:endParaRPr>
                </a:p>
              </p:txBody>
            </p:sp>
            <p:sp>
              <p:nvSpPr>
                <p:cNvPr id="112" name="Rectangle 111"/>
                <p:cNvSpPr/>
                <p:nvPr/>
              </p:nvSpPr>
              <p:spPr>
                <a:xfrm>
                  <a:off x="4971411" y="5053514"/>
                  <a:ext cx="1734576" cy="877710"/>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3" name="Rectangle 112"/>
                <p:cNvSpPr/>
                <p:nvPr/>
              </p:nvSpPr>
              <p:spPr>
                <a:xfrm>
                  <a:off x="4971303" y="6086458"/>
                  <a:ext cx="1731321" cy="722476"/>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rgbClr val="C00000"/>
                      </a:solidFill>
                    </a:rPr>
                    <a:t>5</a:t>
                  </a:r>
                  <a:endParaRPr lang="en-US" dirty="0">
                    <a:solidFill>
                      <a:srgbClr val="C00000"/>
                    </a:solidFill>
                  </a:endParaRPr>
                </a:p>
              </p:txBody>
            </p:sp>
            <p:sp>
              <p:nvSpPr>
                <p:cNvPr id="114" name="Rectangle 113"/>
                <p:cNvSpPr/>
                <p:nvPr/>
              </p:nvSpPr>
              <p:spPr>
                <a:xfrm>
                  <a:off x="4974537" y="6914573"/>
                  <a:ext cx="1731321" cy="770222"/>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solidFill>
                        <a:srgbClr val="C00000"/>
                      </a:solidFill>
                    </a:rPr>
                    <a:t>Less</a:t>
                  </a:r>
                  <a:r>
                    <a:rPr lang="en-US" sz="1600" dirty="0">
                      <a:solidFill>
                        <a:schemeClr val="tx1"/>
                      </a:solidFill>
                    </a:rPr>
                    <a:t> than </a:t>
                  </a:r>
                  <a:r>
                    <a:rPr lang="en-US" sz="1600" dirty="0" smtClean="0">
                      <a:solidFill>
                        <a:schemeClr val="tx1"/>
                      </a:solidFill>
                    </a:rPr>
                    <a:t>(?)</a:t>
                  </a:r>
                  <a:endParaRPr lang="en-US" sz="1600" dirty="0">
                    <a:solidFill>
                      <a:schemeClr val="tx1"/>
                    </a:solidFill>
                  </a:endParaRPr>
                </a:p>
              </p:txBody>
            </p:sp>
            <p:sp>
              <p:nvSpPr>
                <p:cNvPr id="115" name="Rectangle 114"/>
                <p:cNvSpPr/>
                <p:nvPr/>
              </p:nvSpPr>
              <p:spPr>
                <a:xfrm>
                  <a:off x="4970126" y="7681806"/>
                  <a:ext cx="1731321" cy="877710"/>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t>
                  </a:r>
                  <a:endParaRPr lang="en-US" dirty="0">
                    <a:solidFill>
                      <a:schemeClr val="tx1"/>
                    </a:solidFill>
                  </a:endParaRPr>
                </a:p>
              </p:txBody>
            </p:sp>
            <p:cxnSp>
              <p:nvCxnSpPr>
                <p:cNvPr id="117" name="Straight Connector 116"/>
                <p:cNvCxnSpPr/>
                <p:nvPr/>
              </p:nvCxnSpPr>
              <p:spPr>
                <a:xfrm>
                  <a:off x="1506638" y="1117245"/>
                  <a:ext cx="0" cy="747281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3251099" y="1117245"/>
                  <a:ext cx="1221" cy="747281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4969887" y="1117245"/>
                  <a:ext cx="0" cy="7479629"/>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109735" y="1542808"/>
                  <a:ext cx="6599039"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111373" y="2417288"/>
                  <a:ext cx="6599039"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09431" y="3283844"/>
                  <a:ext cx="65990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107276" y="4146555"/>
                  <a:ext cx="6599039" cy="0"/>
                </a:xfrm>
                <a:prstGeom prst="line">
                  <a:avLst/>
                </a:prstGeom>
                <a:ln w="12700">
                  <a:solidFill>
                    <a:srgbClr val="0096FF"/>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08855" y="5040209"/>
                  <a:ext cx="6599039"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735" y="6096043"/>
                  <a:ext cx="659903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11373" y="6836097"/>
                  <a:ext cx="6599039" cy="0"/>
                </a:xfrm>
                <a:prstGeom prst="line">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02408" y="7655518"/>
                  <a:ext cx="6599039" cy="0"/>
                </a:xfrm>
                <a:prstGeom prst="line">
                  <a:avLst/>
                </a:prstGeom>
                <a:ln w="127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pic>
          <p:nvPicPr>
            <p:cNvPr id="68" name="Picture 67"/>
            <p:cNvPicPr>
              <a:picLocks noChangeAspect="1"/>
            </p:cNvPicPr>
            <p:nvPr/>
          </p:nvPicPr>
          <p:blipFill rotWithShape="1">
            <a:blip r:embed="rId9">
              <a:extLst>
                <a:ext uri="{28A0092B-C50C-407E-A947-70E740481C1C}">
                  <a14:useLocalDpi xmlns:a14="http://schemas.microsoft.com/office/drawing/2010/main" val="0"/>
                </a:ext>
              </a:extLst>
            </a:blip>
            <a:srcRect l="8026" t="9187" r="13774" b="16395"/>
            <a:stretch/>
          </p:blipFill>
          <p:spPr>
            <a:xfrm>
              <a:off x="469697" y="4008089"/>
              <a:ext cx="702602" cy="505649"/>
            </a:xfrm>
            <a:prstGeom prst="ellipse">
              <a:avLst/>
            </a:prstGeom>
          </p:spPr>
        </p:pic>
      </p:grpSp>
      <p:sp>
        <p:nvSpPr>
          <p:cNvPr id="3" name="Rectangle 2"/>
          <p:cNvSpPr/>
          <p:nvPr/>
        </p:nvSpPr>
        <p:spPr>
          <a:xfrm>
            <a:off x="2226213" y="2210627"/>
            <a:ext cx="3828203" cy="228736"/>
          </a:xfrm>
          <a:prstGeom prst="rect">
            <a:avLst/>
          </a:prstGeom>
          <a:ln>
            <a:solidFill>
              <a:srgbClr val="008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smtClean="0">
                <a:solidFill>
                  <a:srgbClr val="008F00"/>
                </a:solidFill>
              </a:rPr>
              <a:t>Most of the</a:t>
            </a:r>
            <a:r>
              <a:rPr lang="en-US" sz="1050" dirty="0">
                <a:solidFill>
                  <a:srgbClr val="008F00"/>
                </a:solidFill>
              </a:rPr>
              <a:t>m</a:t>
            </a:r>
            <a:r>
              <a:rPr lang="en-US" sz="1050" dirty="0" smtClean="0">
                <a:solidFill>
                  <a:srgbClr val="008F00"/>
                </a:solidFill>
              </a:rPr>
              <a:t> have these because they are all vasodilation </a:t>
            </a:r>
            <a:endParaRPr lang="en-US" sz="1050" dirty="0">
              <a:solidFill>
                <a:srgbClr val="008F00"/>
              </a:solidFill>
            </a:endParaRPr>
          </a:p>
        </p:txBody>
      </p:sp>
      <p:sp>
        <p:nvSpPr>
          <p:cNvPr id="78" name="مستطيل مستدير الزوايا 77"/>
          <p:cNvSpPr/>
          <p:nvPr/>
        </p:nvSpPr>
        <p:spPr>
          <a:xfrm>
            <a:off x="1479430" y="5217773"/>
            <a:ext cx="1927988" cy="212419"/>
          </a:xfrm>
          <a:prstGeom prst="roundRect">
            <a:avLst/>
          </a:prstGeom>
          <a:ln w="19050">
            <a:solidFill>
              <a:srgbClr val="04F9E9"/>
            </a:solidFill>
            <a:prstDash val="dashDot"/>
          </a:ln>
        </p:spPr>
        <p:style>
          <a:lnRef idx="2">
            <a:schemeClr val="accent3"/>
          </a:lnRef>
          <a:fillRef idx="1">
            <a:schemeClr val="lt1"/>
          </a:fillRef>
          <a:effectRef idx="0">
            <a:schemeClr val="accent3"/>
          </a:effectRef>
          <a:fontRef idx="minor">
            <a:schemeClr val="dk1"/>
          </a:fontRef>
        </p:style>
        <p:txBody>
          <a:bodyPr rtlCol="1" anchor="ctr"/>
          <a:lstStyle/>
          <a:p>
            <a:pPr algn="ctr" rtl="1"/>
            <a:r>
              <a:rPr lang="ar-SA" sz="900" b="1" u="sng" dirty="0" smtClean="0">
                <a:solidFill>
                  <a:srgbClr val="009193"/>
                </a:solidFill>
              </a:rPr>
              <a:t>السلايدز </a:t>
            </a:r>
            <a:r>
              <a:rPr lang="en-US" sz="900" b="1" u="sng" dirty="0">
                <a:solidFill>
                  <a:srgbClr val="009193"/>
                </a:solidFill>
              </a:rPr>
              <a:t>Silde</a:t>
            </a:r>
            <a:r>
              <a:rPr lang="en-US" sz="900" dirty="0">
                <a:solidFill>
                  <a:srgbClr val="009193"/>
                </a:solidFill>
              </a:rPr>
              <a:t>nafil</a:t>
            </a:r>
            <a:r>
              <a:rPr lang="ar-SA" sz="900" dirty="0" smtClean="0">
                <a:solidFill>
                  <a:srgbClr val="009193"/>
                </a:solidFill>
              </a:rPr>
              <a:t> الزرقاء دايم </a:t>
            </a:r>
            <a:r>
              <a:rPr lang="ar-SA" sz="900" b="1" u="sng" dirty="0" smtClean="0">
                <a:solidFill>
                  <a:srgbClr val="009193"/>
                </a:solidFill>
              </a:rPr>
              <a:t>تعمي العين</a:t>
            </a:r>
            <a:endParaRPr lang="ar-SA" sz="900" b="1" u="sng" dirty="0">
              <a:solidFill>
                <a:srgbClr val="009193"/>
              </a:solidFill>
            </a:endParaRPr>
          </a:p>
        </p:txBody>
      </p:sp>
      <p:sp>
        <p:nvSpPr>
          <p:cNvPr id="90" name="مستطيل مستدير الزوايا 89"/>
          <p:cNvSpPr/>
          <p:nvPr/>
        </p:nvSpPr>
        <p:spPr>
          <a:xfrm>
            <a:off x="5103297" y="5677239"/>
            <a:ext cx="1593599" cy="272914"/>
          </a:xfrm>
          <a:prstGeom prst="roundRect">
            <a:avLst/>
          </a:prstGeom>
          <a:ln w="19050">
            <a:solidFill>
              <a:srgbClr val="04F9E9"/>
            </a:solidFill>
            <a:prstDash val="dashDot"/>
          </a:ln>
        </p:spPr>
        <p:style>
          <a:lnRef idx="2">
            <a:schemeClr val="accent3"/>
          </a:lnRef>
          <a:fillRef idx="1">
            <a:schemeClr val="lt1"/>
          </a:fillRef>
          <a:effectRef idx="0">
            <a:schemeClr val="accent3"/>
          </a:effectRef>
          <a:fontRef idx="minor">
            <a:schemeClr val="dk1"/>
          </a:fontRef>
        </p:style>
        <p:txBody>
          <a:bodyPr rtlCol="1" anchor="ctr"/>
          <a:lstStyle/>
          <a:p>
            <a:pPr algn="ctr" rtl="1"/>
            <a:r>
              <a:rPr lang="en-US" sz="900" b="1" u="sng" dirty="0">
                <a:solidFill>
                  <a:srgbClr val="009193"/>
                </a:solidFill>
              </a:rPr>
              <a:t>Tadal</a:t>
            </a:r>
            <a:r>
              <a:rPr lang="en-US" sz="900" dirty="0">
                <a:solidFill>
                  <a:srgbClr val="009193"/>
                </a:solidFill>
              </a:rPr>
              <a:t>afil</a:t>
            </a:r>
            <a:r>
              <a:rPr lang="ar-SA" sz="900" dirty="0" smtClean="0">
                <a:solidFill>
                  <a:srgbClr val="009193"/>
                </a:solidFill>
              </a:rPr>
              <a:t> </a:t>
            </a:r>
            <a:r>
              <a:rPr lang="ar-SA" sz="900" b="1" u="sng" dirty="0" smtClean="0">
                <a:solidFill>
                  <a:srgbClr val="009193"/>
                </a:solidFill>
              </a:rPr>
              <a:t>تدل</a:t>
            </a:r>
            <a:r>
              <a:rPr lang="ar-SA" sz="900" dirty="0" smtClean="0">
                <a:solidFill>
                  <a:srgbClr val="009193"/>
                </a:solidFill>
              </a:rPr>
              <a:t> الطريق ؟  </a:t>
            </a:r>
            <a:r>
              <a:rPr lang="ar-SA" sz="900" b="1" u="sng" dirty="0" smtClean="0">
                <a:solidFill>
                  <a:srgbClr val="009193"/>
                </a:solidFill>
              </a:rPr>
              <a:t>تكسر</a:t>
            </a:r>
            <a:r>
              <a:rPr lang="ar-SA" sz="900" dirty="0" smtClean="0">
                <a:solidFill>
                  <a:srgbClr val="009193"/>
                </a:solidFill>
              </a:rPr>
              <a:t> </a:t>
            </a:r>
            <a:r>
              <a:rPr lang="ar-SA" sz="900" b="1" u="sng" dirty="0" smtClean="0">
                <a:solidFill>
                  <a:srgbClr val="009193"/>
                </a:solidFill>
              </a:rPr>
              <a:t>ظهري</a:t>
            </a:r>
            <a:r>
              <a:rPr lang="ar-SA" sz="900" dirty="0" smtClean="0">
                <a:solidFill>
                  <a:srgbClr val="009193"/>
                </a:solidFill>
              </a:rPr>
              <a:t> ورجلي وأنا أدور </a:t>
            </a:r>
            <a:endParaRPr lang="ar-SA" sz="900" dirty="0">
              <a:solidFill>
                <a:srgbClr val="009193"/>
              </a:solidFill>
            </a:endParaRPr>
          </a:p>
        </p:txBody>
      </p:sp>
      <p:sp>
        <p:nvSpPr>
          <p:cNvPr id="92" name="مستطيل مستدير الزوايا 90"/>
          <p:cNvSpPr/>
          <p:nvPr/>
        </p:nvSpPr>
        <p:spPr>
          <a:xfrm>
            <a:off x="5199312" y="6409884"/>
            <a:ext cx="1420174" cy="182930"/>
          </a:xfrm>
          <a:prstGeom prst="roundRect">
            <a:avLst/>
          </a:prstGeom>
          <a:ln w="19050">
            <a:solidFill>
              <a:srgbClr val="04F9E9"/>
            </a:solidFill>
            <a:prstDash val="dashDot"/>
          </a:ln>
        </p:spPr>
        <p:style>
          <a:lnRef idx="2">
            <a:schemeClr val="accent3"/>
          </a:lnRef>
          <a:fillRef idx="1">
            <a:schemeClr val="lt1"/>
          </a:fillRef>
          <a:effectRef idx="0">
            <a:schemeClr val="accent3"/>
          </a:effectRef>
          <a:fontRef idx="minor">
            <a:schemeClr val="dk1"/>
          </a:fontRef>
        </p:style>
        <p:txBody>
          <a:bodyPr rtlCol="1" anchor="ctr"/>
          <a:lstStyle/>
          <a:p>
            <a:pPr algn="ctr" rtl="1"/>
            <a:r>
              <a:rPr lang="en-US" sz="900" dirty="0" smtClean="0">
                <a:solidFill>
                  <a:srgbClr val="009193"/>
                </a:solidFill>
              </a:rPr>
              <a:t>T</a:t>
            </a:r>
            <a:r>
              <a:rPr lang="en-US" sz="900" b="1" u="sng" dirty="0" smtClean="0">
                <a:solidFill>
                  <a:srgbClr val="009193"/>
                </a:solidFill>
              </a:rPr>
              <a:t>adal</a:t>
            </a:r>
            <a:r>
              <a:rPr lang="en-US" sz="900" dirty="0" smtClean="0">
                <a:solidFill>
                  <a:srgbClr val="009193"/>
                </a:solidFill>
              </a:rPr>
              <a:t>afil; </a:t>
            </a:r>
            <a:r>
              <a:rPr lang="en-US" sz="900" b="1" dirty="0" smtClean="0">
                <a:solidFill>
                  <a:srgbClr val="009193"/>
                </a:solidFill>
              </a:rPr>
              <a:t>Adal</a:t>
            </a:r>
            <a:r>
              <a:rPr lang="en-US" sz="900" dirty="0" smtClean="0">
                <a:solidFill>
                  <a:srgbClr val="009193"/>
                </a:solidFill>
              </a:rPr>
              <a:t> is </a:t>
            </a:r>
            <a:r>
              <a:rPr lang="en-US" sz="900" b="1" u="sng" dirty="0" smtClean="0">
                <a:solidFill>
                  <a:srgbClr val="009193"/>
                </a:solidFill>
              </a:rPr>
              <a:t>infertile</a:t>
            </a:r>
            <a:endParaRPr lang="ar-SA" sz="900" b="1" u="sng" dirty="0">
              <a:solidFill>
                <a:srgbClr val="009193"/>
              </a:solidFill>
            </a:endParaRPr>
          </a:p>
        </p:txBody>
      </p:sp>
      <p:sp>
        <p:nvSpPr>
          <p:cNvPr id="93" name="مستطيل مستدير الزوايا 91"/>
          <p:cNvSpPr/>
          <p:nvPr/>
        </p:nvSpPr>
        <p:spPr>
          <a:xfrm>
            <a:off x="3424519" y="7021265"/>
            <a:ext cx="1500112" cy="380161"/>
          </a:xfrm>
          <a:prstGeom prst="roundRect">
            <a:avLst/>
          </a:prstGeom>
          <a:ln w="19050">
            <a:solidFill>
              <a:srgbClr val="04F9E9"/>
            </a:solidFill>
            <a:prstDash val="dashDot"/>
          </a:ln>
        </p:spPr>
        <p:style>
          <a:lnRef idx="2">
            <a:schemeClr val="accent3"/>
          </a:lnRef>
          <a:fillRef idx="1">
            <a:schemeClr val="lt1"/>
          </a:fillRef>
          <a:effectRef idx="0">
            <a:schemeClr val="accent3"/>
          </a:effectRef>
          <a:fontRef idx="minor">
            <a:schemeClr val="dk1"/>
          </a:fontRef>
        </p:style>
        <p:txBody>
          <a:bodyPr rtlCol="1" anchor="ctr"/>
          <a:lstStyle/>
          <a:p>
            <a:pPr algn="ctr" rtl="1"/>
            <a:r>
              <a:rPr lang="en-US" sz="900" b="1" u="sng" dirty="0">
                <a:solidFill>
                  <a:srgbClr val="009193"/>
                </a:solidFill>
              </a:rPr>
              <a:t>Var</a:t>
            </a:r>
            <a:r>
              <a:rPr lang="en-US" sz="900" dirty="0">
                <a:solidFill>
                  <a:srgbClr val="009193"/>
                </a:solidFill>
              </a:rPr>
              <a:t>denafil</a:t>
            </a:r>
            <a:r>
              <a:rPr lang="ar-SA" sz="900" dirty="0" smtClean="0">
                <a:solidFill>
                  <a:srgbClr val="009193"/>
                </a:solidFill>
              </a:rPr>
              <a:t> يوم شفت </a:t>
            </a:r>
            <a:r>
              <a:rPr lang="ar-SA" sz="900" b="1" u="sng" dirty="0" smtClean="0">
                <a:solidFill>
                  <a:srgbClr val="009193"/>
                </a:solidFill>
              </a:rPr>
              <a:t>الفأر</a:t>
            </a:r>
            <a:r>
              <a:rPr lang="ar-SA" sz="900" dirty="0" smtClean="0">
                <a:solidFill>
                  <a:srgbClr val="009193"/>
                </a:solidFill>
              </a:rPr>
              <a:t> </a:t>
            </a:r>
            <a:r>
              <a:rPr lang="ar-SA" sz="900" b="1" u="sng" dirty="0" smtClean="0">
                <a:solidFill>
                  <a:srgbClr val="009193"/>
                </a:solidFill>
              </a:rPr>
              <a:t>وقف قلبي </a:t>
            </a:r>
            <a:r>
              <a:rPr lang="ar-SA" sz="900" dirty="0" smtClean="0">
                <a:solidFill>
                  <a:srgbClr val="009193"/>
                </a:solidFill>
              </a:rPr>
              <a:t>من الخوف  </a:t>
            </a:r>
            <a:endParaRPr lang="ar-SA" sz="900" dirty="0">
              <a:solidFill>
                <a:srgbClr val="009193"/>
              </a:solidFill>
            </a:endParaRPr>
          </a:p>
        </p:txBody>
      </p:sp>
    </p:spTree>
    <p:extLst>
      <p:ext uri="{BB962C8B-B14F-4D97-AF65-F5344CB8AC3E}">
        <p14:creationId xmlns:p14="http://schemas.microsoft.com/office/powerpoint/2010/main" val="10904285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2649</TotalTime>
  <Words>4040</Words>
  <Application>Microsoft Macintosh PowerPoint</Application>
  <PresentationFormat>Custom</PresentationFormat>
  <Paragraphs>519</Paragraphs>
  <Slides>16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Al Tarikh</vt:lpstr>
      <vt:lpstr>American Typewriter</vt:lpstr>
      <vt:lpstr>Andalus</vt:lpstr>
      <vt:lpstr>Calibri</vt:lpstr>
      <vt:lpstr>Calibri Light</vt:lpstr>
      <vt:lpstr>Goudy Old Style</vt:lpstr>
      <vt:lpstr>Wingdings</vt:lpstr>
      <vt:lpstr>Wingdings 3</vt:lpstr>
      <vt:lpstr>ZapfDingbatsITC</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اللؤلؤ الصليهم</dc:creator>
  <cp:lastModifiedBy>اللؤلؤ الصليهم</cp:lastModifiedBy>
  <cp:revision>142</cp:revision>
  <cp:lastPrinted>2018-03-21T20:35:39Z</cp:lastPrinted>
  <dcterms:created xsi:type="dcterms:W3CDTF">2018-03-08T13:29:29Z</dcterms:created>
  <dcterms:modified xsi:type="dcterms:W3CDTF">2018-03-28T08:31:01Z</dcterms:modified>
</cp:coreProperties>
</file>