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61" r:id="rId2"/>
    <p:sldId id="265" r:id="rId3"/>
    <p:sldId id="266" r:id="rId4"/>
    <p:sldId id="268" r:id="rId5"/>
    <p:sldId id="270" r:id="rId6"/>
    <p:sldId id="274" r:id="rId7"/>
    <p:sldId id="271" r:id="rId8"/>
    <p:sldId id="272" r:id="rId9"/>
    <p:sldId id="273" r:id="rId10"/>
    <p:sldId id="275" r:id="rId11"/>
    <p:sldId id="276" r:id="rId12"/>
    <p:sldId id="264" r:id="rId13"/>
  </p:sldIdLst>
  <p:sldSz cx="6858000" cy="9907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oo"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008F00"/>
    <a:srgbClr val="04F9E9"/>
    <a:srgbClr val="FF99CC"/>
    <a:srgbClr val="0432FF"/>
    <a:srgbClr val="941651"/>
    <a:srgbClr val="FF7E79"/>
    <a:srgbClr val="FF0000"/>
    <a:srgbClr val="9411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55"/>
    <p:restoredTop sz="94693"/>
  </p:normalViewPr>
  <p:slideViewPr>
    <p:cSldViewPr snapToGrid="0" snapToObjects="1">
      <p:cViewPr>
        <p:scale>
          <a:sx n="95" d="100"/>
          <a:sy n="95" d="100"/>
        </p:scale>
        <p:origin x="2176" y="-6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3333A-EF2D-6443-83C3-B9AF58C2A1A5}" type="datetimeFigureOut">
              <a:rPr lang="en-US" smtClean="0"/>
              <a:t>3/28/18</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3CF7F-A8DE-754F-AB05-267820C3077F}" type="slidenum">
              <a:rPr lang="en-US" smtClean="0"/>
              <a:t>‹#›</a:t>
            </a:fld>
            <a:endParaRPr lang="en-US"/>
          </a:p>
        </p:txBody>
      </p:sp>
    </p:spTree>
    <p:extLst>
      <p:ext uri="{BB962C8B-B14F-4D97-AF65-F5344CB8AC3E}">
        <p14:creationId xmlns:p14="http://schemas.microsoft.com/office/powerpoint/2010/main" val="189938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47462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33454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1766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23750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BACB6-91DF-414B-BB49-556528C76BD3}" type="datetimeFigureOut">
              <a:rPr lang="en-US" smtClean="0"/>
              <a:t>3/28/18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35892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CBACB6-91DF-414B-BB49-556528C76BD3}" type="datetimeFigureOut">
              <a:rPr lang="en-US" smtClean="0"/>
              <a:t>3/28/18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22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CBACB6-91DF-414B-BB49-556528C76BD3}" type="datetimeFigureOut">
              <a:rPr lang="en-US" smtClean="0"/>
              <a:t>3/28/18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222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CBACB6-91DF-414B-BB49-556528C76BD3}" type="datetimeFigureOut">
              <a:rPr lang="en-US" smtClean="0"/>
              <a:t>3/28/18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0613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BACB6-91DF-414B-BB49-556528C76BD3}" type="datetimeFigureOut">
              <a:rPr lang="en-US" smtClean="0"/>
              <a:t>3/28/18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8530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3/28/18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4973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3/28/18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6521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a:solidFill>
                  <a:schemeClr val="tx1">
                    <a:tint val="75000"/>
                  </a:schemeClr>
                </a:solidFill>
              </a:defRPr>
            </a:lvl1pPr>
          </a:lstStyle>
          <a:p>
            <a:fld id="{32CBACB6-91DF-414B-BB49-556528C76BD3}" type="datetimeFigureOut">
              <a:rPr lang="en-US" smtClean="0"/>
              <a:t>3/28/18</a:t>
            </a:fld>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75000"/>
                  </a:schemeClr>
                </a:solidFill>
              </a:defRPr>
            </a:lvl1pPr>
          </a:lstStyle>
          <a:p>
            <a:fld id="{915C1CFE-DC0D-E649-9C87-8740A3E6C64C}" type="slidenum">
              <a:rPr lang="en-US" smtClean="0"/>
              <a:t>‹#›</a:t>
            </a:fld>
            <a:endParaRPr lang="en-US"/>
          </a:p>
        </p:txBody>
      </p:sp>
    </p:spTree>
    <p:extLst>
      <p:ext uri="{BB962C8B-B14F-4D97-AF65-F5344CB8AC3E}">
        <p14:creationId xmlns:p14="http://schemas.microsoft.com/office/powerpoint/2010/main" val="1267154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_-g1vol4eBWPet5xVCkuTGFvvnhFF3PJmU0tWtEEw_o/edit?usp=sharing" TargetMode="External"/><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png"/><Relationship Id="rId8" Type="http://schemas.openxmlformats.org/officeDocument/2006/relationships/hyperlink" Target="https://docs.google.com/presentation/d/1lObVGYFZFUZUxoWRdV56FHWqgjTOZSOyLVqD5nL-mNQ/edit?usp=sharing" TargetMode="Externa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tiff"/><Relationship Id="rId5" Type="http://schemas.openxmlformats.org/officeDocument/2006/relationships/hyperlink" Target="https://docs.google.com/forms/d/e/1FAIpQLSc57qjDXLPcQLYftI27W91gCKD2RgH0OzQDdDxsiLYmH9DKtw/viewform" TargetMode="External"/><Relationship Id="rId6" Type="http://schemas.openxmlformats.org/officeDocument/2006/relationships/image" Target="../media/image14.tiff"/><Relationship Id="rId7" Type="http://schemas.openxmlformats.org/officeDocument/2006/relationships/hyperlink" Target="https://docs.google.com/forms/d/e/1FAIpQLSeR09YDqj3t6EipoBfWqUQ3MSK8YOB4OY5qRkg329YJBt2YZQ/viewform?usp=sf_link" TargetMode="External"/><Relationship Id="rId8" Type="http://schemas.openxmlformats.org/officeDocument/2006/relationships/hyperlink" Target="https://twitter.com/pharma436" TargetMode="External"/><Relationship Id="rId9"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 Id="rId3"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315970" y="420286"/>
            <a:ext cx="1247003" cy="10271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63" t="4123" r="2846" b="6720"/>
          <a:stretch/>
        </p:blipFill>
        <p:spPr>
          <a:xfrm>
            <a:off x="5239956" y="549123"/>
            <a:ext cx="1345852" cy="852866"/>
          </a:xfrm>
          <a:prstGeom prst="rect">
            <a:avLst/>
          </a:prstGeom>
        </p:spPr>
      </p:pic>
      <p:cxnSp>
        <p:nvCxnSpPr>
          <p:cNvPr id="6" name="Straight Connector 5"/>
          <p:cNvCxnSpPr/>
          <p:nvPr/>
        </p:nvCxnSpPr>
        <p:spPr>
          <a:xfrm>
            <a:off x="174664" y="4638241"/>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8309" y="4255116"/>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24176" y="7388619"/>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5596" y="6988509"/>
            <a:ext cx="1407377" cy="400110"/>
          </a:xfrm>
          <a:prstGeom prst="rect">
            <a:avLst/>
          </a:prstGeom>
          <a:noFill/>
        </p:spPr>
        <p:txBody>
          <a:bodyPr wrap="square" rtlCol="0">
            <a:spAutoFit/>
          </a:bodyPr>
          <a:lstStyle/>
          <a:p>
            <a:r>
              <a:rPr lang="en-US" sz="2000" dirty="0"/>
              <a:t>Color index</a:t>
            </a:r>
          </a:p>
        </p:txBody>
      </p:sp>
      <p:sp>
        <p:nvSpPr>
          <p:cNvPr id="20" name="TextBox 19"/>
          <p:cNvSpPr txBox="1"/>
          <p:nvPr/>
        </p:nvSpPr>
        <p:spPr>
          <a:xfrm>
            <a:off x="0" y="3590299"/>
            <a:ext cx="6844226" cy="584775"/>
          </a:xfrm>
          <a:prstGeom prst="rect">
            <a:avLst/>
          </a:prstGeom>
          <a:noFill/>
        </p:spPr>
        <p:txBody>
          <a:bodyPr wrap="square" rtlCol="0">
            <a:spAutoFit/>
          </a:bodyPr>
          <a:lstStyle/>
          <a:p>
            <a:pPr algn="ctr"/>
            <a:r>
              <a:rPr lang="en-US" sz="3200" b="1" dirty="0">
                <a:solidFill>
                  <a:srgbClr val="009193"/>
                </a:solidFill>
                <a:latin typeface="Goudy Old Style" charset="0"/>
                <a:ea typeface="Goudy Old Style" charset="0"/>
                <a:cs typeface="Goudy Old Style" charset="0"/>
              </a:rPr>
              <a:t>2:</a:t>
            </a:r>
            <a:r>
              <a:rPr lang="en-US" sz="2800" b="1" dirty="0">
                <a:latin typeface="Goudy Old Style" charset="0"/>
                <a:ea typeface="Goudy Old Style" charset="0"/>
                <a:cs typeface="Goudy Old Style" charset="0"/>
              </a:rPr>
              <a:t> </a:t>
            </a:r>
            <a:r>
              <a:rPr lang="en-US" sz="2800" b="1" dirty="0">
                <a:solidFill>
                  <a:srgbClr val="941651"/>
                </a:solidFill>
                <a:latin typeface="Goudy Old Style" charset="0"/>
                <a:ea typeface="Goudy Old Style" charset="0"/>
                <a:cs typeface="Goudy Old Style" charset="0"/>
              </a:rPr>
              <a:t>Drug Used in Male Infertility</a:t>
            </a:r>
          </a:p>
        </p:txBody>
      </p:sp>
      <p:sp>
        <p:nvSpPr>
          <p:cNvPr id="2" name="TextBox 1"/>
          <p:cNvSpPr txBox="1"/>
          <p:nvPr/>
        </p:nvSpPr>
        <p:spPr>
          <a:xfrm>
            <a:off x="174664" y="4830549"/>
            <a:ext cx="6411144" cy="2062103"/>
          </a:xfrm>
          <a:prstGeom prst="rect">
            <a:avLst/>
          </a:prstGeom>
          <a:noFill/>
        </p:spPr>
        <p:txBody>
          <a:bodyPr wrap="square" rtlCol="0">
            <a:spAutoFit/>
          </a:bodyPr>
          <a:lstStyle/>
          <a:p>
            <a:pPr marL="342900" indent="-342900">
              <a:buClr>
                <a:schemeClr val="accent1">
                  <a:lumMod val="60000"/>
                  <a:lumOff val="40000"/>
                </a:schemeClr>
              </a:buClr>
              <a:buFont typeface="+mj-lt"/>
              <a:buAutoNum type="arabicPeriod"/>
            </a:pPr>
            <a:r>
              <a:rPr lang="en-US" sz="1600" dirty="0"/>
              <a:t>Define male infertility </a:t>
            </a:r>
          </a:p>
          <a:p>
            <a:pPr marL="342900" indent="-342900">
              <a:buClr>
                <a:schemeClr val="accent1">
                  <a:lumMod val="60000"/>
                  <a:lumOff val="40000"/>
                </a:schemeClr>
              </a:buClr>
              <a:buFont typeface="+mj-lt"/>
              <a:buAutoNum type="arabicPeriod"/>
            </a:pPr>
            <a:r>
              <a:rPr lang="en-US" sz="1600" spc="-40" dirty="0"/>
              <a:t>Recognize regulations contributing to male fertility &amp; dysregulations leading to infertility</a:t>
            </a:r>
          </a:p>
          <a:p>
            <a:pPr marL="342900" indent="-342900">
              <a:buClr>
                <a:schemeClr val="accent1">
                  <a:lumMod val="60000"/>
                  <a:lumOff val="40000"/>
                </a:schemeClr>
              </a:buClr>
              <a:buFont typeface="+mj-lt"/>
              <a:buAutoNum type="arabicPeriod"/>
            </a:pPr>
            <a:r>
              <a:rPr lang="en-US" sz="1600" dirty="0"/>
              <a:t>Classify hormonal &amp; non-hormonal therapies used in male infertility whether being empirical or specific.</a:t>
            </a:r>
          </a:p>
          <a:p>
            <a:pPr marL="342900" indent="-342900">
              <a:buClr>
                <a:schemeClr val="accent1">
                  <a:lumMod val="60000"/>
                  <a:lumOff val="40000"/>
                </a:schemeClr>
              </a:buClr>
              <a:buFont typeface="+mj-lt"/>
              <a:buAutoNum type="arabicPeriod"/>
            </a:pPr>
            <a:r>
              <a:rPr lang="en-US" sz="1600" dirty="0"/>
              <a:t>Expand on the mechanism of action, indications, preparations, side effects, contraindications &amp; interactions of most hormonal therapies</a:t>
            </a:r>
          </a:p>
          <a:p>
            <a:pPr marL="342900" indent="-342900">
              <a:buClr>
                <a:schemeClr val="accent1">
                  <a:lumMod val="60000"/>
                  <a:lumOff val="40000"/>
                </a:schemeClr>
              </a:buClr>
              <a:buFont typeface="+mj-lt"/>
              <a:buAutoNum type="arabicPeriod"/>
            </a:pPr>
            <a:r>
              <a:rPr lang="en-US" sz="1600" dirty="0"/>
              <a:t>Highlight some potentialities of non-hormonal therapies</a:t>
            </a:r>
          </a:p>
        </p:txBody>
      </p:sp>
      <p:grpSp>
        <p:nvGrpSpPr>
          <p:cNvPr id="13" name="Group 12"/>
          <p:cNvGrpSpPr/>
          <p:nvPr/>
        </p:nvGrpSpPr>
        <p:grpSpPr>
          <a:xfrm>
            <a:off x="315970" y="7548127"/>
            <a:ext cx="3534567" cy="1541888"/>
            <a:chOff x="6432027" y="8493574"/>
            <a:chExt cx="3534567" cy="1541888"/>
          </a:xfrm>
        </p:grpSpPr>
        <p:sp>
          <p:nvSpPr>
            <p:cNvPr id="15" name="Oval 14"/>
            <p:cNvSpPr/>
            <p:nvPr/>
          </p:nvSpPr>
          <p:spPr>
            <a:xfrm flipV="1">
              <a:off x="6433275" y="9178908"/>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1" name="Oval 20"/>
            <p:cNvSpPr/>
            <p:nvPr/>
          </p:nvSpPr>
          <p:spPr>
            <a:xfrm flipV="1">
              <a:off x="6432633" y="9486869"/>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flipV="1">
              <a:off x="6432027" y="8560337"/>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flipV="1">
              <a:off x="6433534" y="8871331"/>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flipV="1">
              <a:off x="6432633" y="979930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6624461" y="9112337"/>
              <a:ext cx="3342133" cy="307777"/>
            </a:xfrm>
            <a:prstGeom prst="rect">
              <a:avLst/>
            </a:prstGeom>
            <a:noFill/>
          </p:spPr>
          <p:txBody>
            <a:bodyPr wrap="none" rtlCol="0">
              <a:spAutoFit/>
            </a:bodyPr>
            <a:lstStyle/>
            <a:p>
              <a:r>
                <a:rPr lang="en-US" sz="1400" b="1" dirty="0">
                  <a:solidFill>
                    <a:schemeClr val="bg1">
                      <a:lumMod val="50000"/>
                    </a:schemeClr>
                  </a:solidFill>
                </a:rPr>
                <a:t>Extra</a:t>
              </a:r>
              <a:r>
                <a:rPr lang="en-US" sz="1400" dirty="0"/>
                <a:t> </a:t>
              </a:r>
              <a:r>
                <a:rPr lang="en-US" sz="1400" b="1" dirty="0">
                  <a:solidFill>
                    <a:schemeClr val="bg1">
                      <a:lumMod val="50000"/>
                    </a:schemeClr>
                  </a:solidFill>
                </a:rPr>
                <a:t>information and further explanation </a:t>
              </a:r>
              <a:endParaRPr lang="en-US" sz="1400" dirty="0"/>
            </a:p>
          </p:txBody>
        </p:sp>
        <p:sp>
          <p:nvSpPr>
            <p:cNvPr id="25" name="TextBox 24"/>
            <p:cNvSpPr txBox="1"/>
            <p:nvPr/>
          </p:nvSpPr>
          <p:spPr>
            <a:xfrm>
              <a:off x="6628867" y="9420106"/>
              <a:ext cx="941283" cy="307777"/>
            </a:xfrm>
            <a:prstGeom prst="rect">
              <a:avLst/>
            </a:prstGeom>
            <a:noFill/>
          </p:spPr>
          <p:txBody>
            <a:bodyPr wrap="none" rtlCol="0">
              <a:spAutoFit/>
            </a:bodyPr>
            <a:lstStyle/>
            <a:p>
              <a:r>
                <a:rPr lang="en-US" sz="1400" b="1" dirty="0">
                  <a:solidFill>
                    <a:srgbClr val="FF0000"/>
                  </a:solidFill>
                </a:rPr>
                <a:t>Important</a:t>
              </a:r>
            </a:p>
          </p:txBody>
        </p:sp>
        <p:sp>
          <p:nvSpPr>
            <p:cNvPr id="26" name="TextBox 25"/>
            <p:cNvSpPr txBox="1"/>
            <p:nvPr/>
          </p:nvSpPr>
          <p:spPr>
            <a:xfrm>
              <a:off x="6623820" y="8493574"/>
              <a:ext cx="1262333" cy="307777"/>
            </a:xfrm>
            <a:prstGeom prst="rect">
              <a:avLst/>
            </a:prstGeom>
            <a:noFill/>
          </p:spPr>
          <p:txBody>
            <a:bodyPr wrap="none" rtlCol="0">
              <a:spAutoFit/>
            </a:bodyPr>
            <a:lstStyle/>
            <a:p>
              <a:r>
                <a:rPr lang="en-US" sz="1400" b="1" dirty="0">
                  <a:solidFill>
                    <a:srgbClr val="008F00"/>
                  </a:solidFill>
                </a:rPr>
                <a:t>Doctors’ notes</a:t>
              </a:r>
            </a:p>
          </p:txBody>
        </p:sp>
        <p:sp>
          <p:nvSpPr>
            <p:cNvPr id="27" name="TextBox 26"/>
            <p:cNvSpPr txBox="1"/>
            <p:nvPr/>
          </p:nvSpPr>
          <p:spPr>
            <a:xfrm>
              <a:off x="6625705" y="8804568"/>
              <a:ext cx="1148071" cy="307777"/>
            </a:xfrm>
            <a:prstGeom prst="rect">
              <a:avLst/>
            </a:prstGeom>
            <a:noFill/>
          </p:spPr>
          <p:txBody>
            <a:bodyPr wrap="none" rtlCol="0">
              <a:spAutoFit/>
            </a:bodyPr>
            <a:lstStyle/>
            <a:p>
              <a:r>
                <a:rPr lang="en-US" sz="1400" b="1" dirty="0">
                  <a:solidFill>
                    <a:srgbClr val="0432FF"/>
                  </a:solidFill>
                </a:rPr>
                <a:t>Drugs names</a:t>
              </a:r>
            </a:p>
          </p:txBody>
        </p:sp>
        <p:sp>
          <p:nvSpPr>
            <p:cNvPr id="28" name="TextBox 27"/>
            <p:cNvSpPr txBox="1"/>
            <p:nvPr/>
          </p:nvSpPr>
          <p:spPr>
            <a:xfrm>
              <a:off x="6623820" y="9727685"/>
              <a:ext cx="1098378" cy="307777"/>
            </a:xfrm>
            <a:prstGeom prst="rect">
              <a:avLst/>
            </a:prstGeom>
            <a:noFill/>
          </p:spPr>
          <p:txBody>
            <a:bodyPr wrap="none" rtlCol="0">
              <a:spAutoFit/>
            </a:bodyPr>
            <a:lstStyle/>
            <a:p>
              <a:r>
                <a:rPr lang="en-US" sz="1400" b="1" dirty="0">
                  <a:solidFill>
                    <a:srgbClr val="009193"/>
                  </a:solidFill>
                </a:rPr>
                <a:t>Mnemonics</a:t>
              </a:r>
            </a:p>
          </p:txBody>
        </p:sp>
      </p:grpSp>
      <p:pic>
        <p:nvPicPr>
          <p:cNvPr id="29" name="Picture 28">
            <a:hlinkClick r:id="rId4"/>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74664" y="9249586"/>
            <a:ext cx="557784" cy="557784"/>
          </a:xfrm>
          <a:prstGeom prst="rect">
            <a:avLst/>
          </a:prstGeom>
        </p:spPr>
      </p:pic>
      <p:sp>
        <p:nvSpPr>
          <p:cNvPr id="32" name="Rectangle 31"/>
          <p:cNvSpPr/>
          <p:nvPr/>
        </p:nvSpPr>
        <p:spPr>
          <a:xfrm>
            <a:off x="1515807" y="1440096"/>
            <a:ext cx="3724149" cy="2021394"/>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7629" y="9406977"/>
            <a:ext cx="4505280" cy="307777"/>
          </a:xfrm>
          <a:prstGeom prst="rect">
            <a:avLst/>
          </a:prstGeom>
          <a:noFill/>
        </p:spPr>
        <p:txBody>
          <a:bodyPr wrap="square" rtlCol="0">
            <a:spAutoFit/>
          </a:bodyPr>
          <a:lstStyle/>
          <a:p>
            <a:r>
              <a:rPr lang="en-US" sz="1400" dirty="0">
                <a:hlinkClick r:id="rId8"/>
              </a:rPr>
              <a:t>Kindly check the editing file before studying this document  </a:t>
            </a:r>
            <a:endParaRPr lang="en-US" sz="1400" dirty="0"/>
          </a:p>
        </p:txBody>
      </p:sp>
      <p:sp>
        <p:nvSpPr>
          <p:cNvPr id="3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0835" y="7744712"/>
            <a:ext cx="1393146" cy="1234800"/>
          </a:xfrm>
          <a:prstGeom prst="rect">
            <a:avLst/>
          </a:prstGeom>
        </p:spPr>
      </p:pic>
    </p:spTree>
    <p:extLst>
      <p:ext uri="{BB962C8B-B14F-4D97-AF65-F5344CB8AC3E}">
        <p14:creationId xmlns:p14="http://schemas.microsoft.com/office/powerpoint/2010/main" val="143908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227910" y="747187"/>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xmlns="" id="{7AF6A6AB-EB44-7147-A0BF-5B695B920631}"/>
              </a:ext>
            </a:extLst>
          </p:cNvPr>
          <p:cNvSpPr txBox="1"/>
          <p:nvPr/>
        </p:nvSpPr>
        <p:spPr>
          <a:xfrm>
            <a:off x="1172113" y="208846"/>
            <a:ext cx="4500000"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Summary </a:t>
            </a:r>
          </a:p>
        </p:txBody>
      </p:sp>
      <p:graphicFrame>
        <p:nvGraphicFramePr>
          <p:cNvPr id="13" name="Table 12">
            <a:extLst>
              <a:ext uri="{FF2B5EF4-FFF2-40B4-BE49-F238E27FC236}">
                <a16:creationId xmlns:a16="http://schemas.microsoft.com/office/drawing/2014/main" xmlns="" id="{771A73E5-9D88-6F44-908B-B8F22F2EC409}"/>
              </a:ext>
            </a:extLst>
          </p:cNvPr>
          <p:cNvGraphicFramePr>
            <a:graphicFrameLocks noGrp="1"/>
          </p:cNvGraphicFramePr>
          <p:nvPr>
            <p:extLst/>
          </p:nvPr>
        </p:nvGraphicFramePr>
        <p:xfrm>
          <a:off x="228599" y="969456"/>
          <a:ext cx="6420679" cy="4748248"/>
        </p:xfrm>
        <a:graphic>
          <a:graphicData uri="http://schemas.openxmlformats.org/drawingml/2006/table">
            <a:tbl>
              <a:tblPr firstRow="1" bandRow="1">
                <a:tableStyleId>{5940675A-B579-460E-94D1-54222C63F5DA}</a:tableStyleId>
              </a:tblPr>
              <a:tblGrid>
                <a:gridCol w="435287">
                  <a:extLst>
                    <a:ext uri="{9D8B030D-6E8A-4147-A177-3AD203B41FA5}">
                      <a16:colId xmlns:a16="http://schemas.microsoft.com/office/drawing/2014/main" xmlns="" val="350216773"/>
                    </a:ext>
                  </a:extLst>
                </a:gridCol>
                <a:gridCol w="2992696">
                  <a:extLst>
                    <a:ext uri="{9D8B030D-6E8A-4147-A177-3AD203B41FA5}">
                      <a16:colId xmlns:a16="http://schemas.microsoft.com/office/drawing/2014/main" xmlns="" val="4162819401"/>
                    </a:ext>
                  </a:extLst>
                </a:gridCol>
                <a:gridCol w="2992696"/>
              </a:tblGrid>
              <a:tr h="362387">
                <a:tc gridSpan="3">
                  <a:txBody>
                    <a:bodyPr/>
                    <a:lstStyle/>
                    <a:p>
                      <a:pPr algn="ctr"/>
                      <a:r>
                        <a:rPr lang="en-US" b="1" dirty="0"/>
                        <a:t>Testosterone and synthetic androgens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4">
                        <a:lumMod val="20000"/>
                        <a:lumOff val="80000"/>
                      </a:schemeClr>
                    </a:solidFill>
                  </a:tcPr>
                </a:tc>
                <a:tc hMerge="1">
                  <a:txBody>
                    <a:bodyPr/>
                    <a:lstStyle/>
                    <a:p>
                      <a:pPr algn="l"/>
                      <a:endParaRPr lang="en-US" dirty="0"/>
                    </a:p>
                  </a:txBody>
                  <a:tcPr anchor="ctr"/>
                </a:tc>
                <a:tc hMerge="1">
                  <a:txBody>
                    <a:bodyPr/>
                    <a:lstStyle/>
                    <a:p>
                      <a:endParaRPr lang="en-US"/>
                    </a:p>
                  </a:txBody>
                  <a:tcPr/>
                </a:tc>
                <a:extLst>
                  <a:ext uri="{0D108BD9-81ED-4DB2-BD59-A6C34878D82A}">
                    <a16:rowId xmlns:a16="http://schemas.microsoft.com/office/drawing/2014/main" xmlns="" val="4062364415"/>
                  </a:ext>
                </a:extLst>
              </a:tr>
              <a:tr h="933006">
                <a:tc>
                  <a:txBody>
                    <a:bodyPr/>
                    <a:lstStyle/>
                    <a:p>
                      <a:pPr algn="ctr"/>
                      <a:r>
                        <a:rPr lang="en-US" dirty="0"/>
                        <a:t>M.O.A</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gridSpan="2">
                  <a:txBody>
                    <a:bodyPr/>
                    <a:lstStyle/>
                    <a:p>
                      <a:pPr marL="228600" indent="-228600" algn="l">
                        <a:buClr>
                          <a:schemeClr val="accent4"/>
                        </a:buClr>
                        <a:buFont typeface="+mj-lt"/>
                        <a:buAutoNum type="arabicPeriod"/>
                      </a:pPr>
                      <a:r>
                        <a:rPr lang="en-US" sz="1200" b="1" u="sng" dirty="0"/>
                        <a:t>Prostate and seminal vesicles</a:t>
                      </a:r>
                      <a:r>
                        <a:rPr lang="en-US" sz="1200" dirty="0"/>
                        <a:t>: </a:t>
                      </a:r>
                      <a:r>
                        <a:rPr lang="en-US" sz="1200" dirty="0">
                          <a:solidFill>
                            <a:srgbClr val="FF0000"/>
                          </a:solidFill>
                        </a:rPr>
                        <a:t>converted to DHT by 5-alpha reductase giving androgenic effect</a:t>
                      </a:r>
                    </a:p>
                    <a:p>
                      <a:pPr marL="228600" indent="-228600" algn="l">
                        <a:buClr>
                          <a:schemeClr val="accent4"/>
                        </a:buClr>
                        <a:buFont typeface="+mj-lt"/>
                        <a:buAutoNum type="arabicPeriod"/>
                      </a:pPr>
                      <a:r>
                        <a:rPr lang="en-US" sz="1200" b="1" i="0" u="sng" dirty="0"/>
                        <a:t>Bones</a:t>
                      </a:r>
                      <a:r>
                        <a:rPr lang="en-US" sz="1200" dirty="0"/>
                        <a:t>: </a:t>
                      </a:r>
                      <a:r>
                        <a:rPr lang="en-US" sz="1200" dirty="0">
                          <a:solidFill>
                            <a:srgbClr val="FF0000"/>
                          </a:solidFill>
                        </a:rPr>
                        <a:t>metabolized to estradiol</a:t>
                      </a:r>
                      <a:r>
                        <a:rPr lang="en-US" sz="1200" dirty="0"/>
                        <a:t> </a:t>
                      </a:r>
                      <a:r>
                        <a:rPr lang="en-US" sz="1200" dirty="0">
                          <a:solidFill>
                            <a:srgbClr val="FF0000"/>
                          </a:solidFill>
                        </a:rPr>
                        <a:t>by</a:t>
                      </a:r>
                      <a:r>
                        <a:rPr lang="en-US" sz="1200" dirty="0"/>
                        <a:t> C-P450 </a:t>
                      </a:r>
                      <a:r>
                        <a:rPr lang="en-US" sz="1200" dirty="0">
                          <a:solidFill>
                            <a:srgbClr val="FF0000"/>
                          </a:solidFill>
                        </a:rPr>
                        <a:t>aromatase</a:t>
                      </a:r>
                      <a:r>
                        <a:rPr lang="en-US" sz="1200" dirty="0"/>
                        <a:t> which accelerate maturation of cartilage to bones. </a:t>
                      </a:r>
                    </a:p>
                    <a:p>
                      <a:pPr marL="228600" indent="-228600" algn="l">
                        <a:buClr>
                          <a:schemeClr val="accent4"/>
                        </a:buClr>
                        <a:buFont typeface="+mj-lt"/>
                        <a:buAutoNum type="arabicPeriod"/>
                      </a:pPr>
                      <a:r>
                        <a:rPr lang="en-US" sz="1200" b="1" u="sng" dirty="0"/>
                        <a:t>Brain</a:t>
                      </a:r>
                      <a:r>
                        <a:rPr lang="en-US" sz="1200" dirty="0"/>
                        <a:t>: converted to estradiol by C-P450 aromatase giving an important negative feedback signals to the hypothalamus.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xmlns="" val="4292387740"/>
                  </a:ext>
                </a:extLst>
              </a:tr>
              <a:tr h="759350">
                <a:tc>
                  <a:txBody>
                    <a:bodyPr/>
                    <a:lstStyle/>
                    <a:p>
                      <a:pPr algn="ctr"/>
                      <a:r>
                        <a:rPr lang="en-US" dirty="0"/>
                        <a:t>Actions </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228600" indent="-228600">
                        <a:buClr>
                          <a:schemeClr val="accent4"/>
                        </a:buClr>
                        <a:buFont typeface="+mj-lt"/>
                        <a:buAutoNum type="alphaUcPeriod"/>
                      </a:pPr>
                      <a:r>
                        <a:rPr lang="en-US" sz="1000" dirty="0" err="1" smtClean="0"/>
                        <a:t>Virilizing</a:t>
                      </a:r>
                      <a:r>
                        <a:rPr lang="en-US" sz="1000" dirty="0" smtClean="0"/>
                        <a:t> effects: </a:t>
                      </a:r>
                    </a:p>
                    <a:p>
                      <a:pPr marL="628650" lvl="1" indent="-171450">
                        <a:buClr>
                          <a:schemeClr val="accent4"/>
                        </a:buClr>
                        <a:buFont typeface="Arial" panose="020B0604020202020204" pitchFamily="34" charset="0"/>
                        <a:buChar char="•"/>
                      </a:pPr>
                      <a:r>
                        <a:rPr lang="en-US" sz="1000" dirty="0" smtClean="0"/>
                        <a:t>Gonadotropin regulation. </a:t>
                      </a:r>
                    </a:p>
                    <a:p>
                      <a:pPr marL="628650" lvl="1" indent="-171450">
                        <a:buClr>
                          <a:schemeClr val="accent4"/>
                        </a:buClr>
                        <a:buFont typeface="Arial" panose="020B0604020202020204" pitchFamily="34" charset="0"/>
                        <a:buChar char="•"/>
                      </a:pPr>
                      <a:r>
                        <a:rPr lang="en-US" sz="1000" dirty="0" smtClean="0"/>
                        <a:t>Spermatogenesis. </a:t>
                      </a:r>
                    </a:p>
                    <a:p>
                      <a:pPr marL="628650" lvl="1" indent="-171450">
                        <a:buClr>
                          <a:schemeClr val="accent4"/>
                        </a:buClr>
                        <a:buFont typeface="Arial" panose="020B0604020202020204" pitchFamily="34" charset="0"/>
                        <a:buChar char="•"/>
                      </a:pPr>
                      <a:r>
                        <a:rPr lang="en-US" sz="1000" dirty="0" smtClean="0"/>
                        <a:t>Sexual restoration and development.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228600" indent="-228600">
                        <a:buClr>
                          <a:schemeClr val="accent4"/>
                        </a:buClr>
                        <a:buFont typeface="+mj-lt"/>
                        <a:buAutoNum type="alphaUcPeriod" startAt="2"/>
                      </a:pPr>
                      <a:r>
                        <a:rPr lang="en-US" sz="1000" dirty="0" smtClean="0"/>
                        <a:t>Protein anabolic effects: </a:t>
                      </a:r>
                    </a:p>
                    <a:p>
                      <a:pPr marL="685800" lvl="1" indent="-228600">
                        <a:buClr>
                          <a:schemeClr val="accent4"/>
                        </a:buClr>
                        <a:buFont typeface="Arial" panose="020B0604020202020204" pitchFamily="34" charset="0"/>
                        <a:buChar char="•"/>
                      </a:pPr>
                      <a:r>
                        <a:rPr lang="en-US" sz="1000" dirty="0" smtClean="0"/>
                        <a:t>Increase bone density. </a:t>
                      </a:r>
                    </a:p>
                    <a:p>
                      <a:pPr marL="685800" lvl="1" indent="-228600">
                        <a:buClr>
                          <a:schemeClr val="accent4"/>
                        </a:buClr>
                        <a:buFont typeface="Arial" panose="020B0604020202020204" pitchFamily="34" charset="0"/>
                        <a:buChar char="•"/>
                      </a:pPr>
                      <a:r>
                        <a:rPr lang="en-US" sz="1000" dirty="0" smtClean="0"/>
                        <a:t>Increase muscle mass. </a:t>
                      </a:r>
                    </a:p>
                    <a:p>
                      <a:pPr marL="685800" lvl="1" indent="-228600">
                        <a:buClr>
                          <a:schemeClr val="accent4"/>
                        </a:buClr>
                        <a:buFont typeface="Arial" panose="020B0604020202020204" pitchFamily="34" charset="0"/>
                        <a:buChar char="•"/>
                      </a:pPr>
                      <a:r>
                        <a:rPr lang="en-US" sz="1000" dirty="0" smtClean="0"/>
                        <a:t>Increase RBCs mass.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306687089"/>
                  </a:ext>
                </a:extLst>
              </a:tr>
              <a:tr h="427383">
                <a:tc>
                  <a:txBody>
                    <a:bodyPr/>
                    <a:lstStyle/>
                    <a:p>
                      <a:pPr algn="ctr"/>
                      <a:r>
                        <a:rPr lang="en-US" dirty="0"/>
                        <a:t>Uses </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gridSpan="2">
                  <a:txBody>
                    <a:bodyPr/>
                    <a:lstStyle/>
                    <a:p>
                      <a:pPr marL="228600" indent="-228600" algn="l">
                        <a:buClr>
                          <a:schemeClr val="accent4"/>
                        </a:buClr>
                        <a:buFont typeface="Courier New" panose="02070309020205020404" pitchFamily="49" charset="0"/>
                        <a:buChar char="o"/>
                      </a:pPr>
                      <a:r>
                        <a:rPr lang="en-US" sz="1200" dirty="0"/>
                        <a:t>In androgen deficiency in adult male infertility and delayed puberty in hypogonadism.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n-US"/>
                    </a:p>
                  </a:txBody>
                  <a:tcPr/>
                </a:tc>
                <a:extLst>
                  <a:ext uri="{0D108BD9-81ED-4DB2-BD59-A6C34878D82A}">
                    <a16:rowId xmlns:a16="http://schemas.microsoft.com/office/drawing/2014/main" xmlns="" val="2013208060"/>
                  </a:ext>
                </a:extLst>
              </a:tr>
              <a:tr h="427382">
                <a:tc>
                  <a:txBody>
                    <a:bodyPr/>
                    <a:lstStyle/>
                    <a:p>
                      <a:pPr algn="ctr"/>
                      <a:r>
                        <a:rPr lang="en-US" dirty="0"/>
                        <a:t>C.I</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228600" indent="-228600">
                        <a:buClr>
                          <a:schemeClr val="accent4"/>
                        </a:buClr>
                        <a:buFont typeface="Arial" panose="020B0604020202020204" pitchFamily="34" charset="0"/>
                        <a:buChar char="•"/>
                      </a:pPr>
                      <a:r>
                        <a:rPr lang="en-US" sz="1200" dirty="0" smtClean="0"/>
                        <a:t>Male with breast or prostate cancers. </a:t>
                      </a:r>
                    </a:p>
                    <a:p>
                      <a:pPr marL="228600" indent="-228600">
                        <a:buClr>
                          <a:schemeClr val="accent4"/>
                        </a:buClr>
                        <a:buFont typeface="Arial" panose="020B0604020202020204" pitchFamily="34" charset="0"/>
                        <a:buChar char="•"/>
                      </a:pPr>
                      <a:r>
                        <a:rPr lang="en-US" sz="1200" dirty="0" smtClean="0"/>
                        <a:t>Sever renal and cardiac diseases. </a:t>
                      </a:r>
                      <a:endParaRPr lang="en-US" sz="12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228600" indent="-228600">
                        <a:buClr>
                          <a:schemeClr val="accent4"/>
                        </a:buClr>
                        <a:buFont typeface="Arial" panose="020B0604020202020204" pitchFamily="34" charset="0"/>
                        <a:buChar char="•"/>
                      </a:pPr>
                      <a:r>
                        <a:rPr lang="en-US" sz="1200" dirty="0" smtClean="0"/>
                        <a:t>Psychiatric disorders. </a:t>
                      </a:r>
                    </a:p>
                    <a:p>
                      <a:pPr marL="228600" indent="-228600">
                        <a:buClr>
                          <a:schemeClr val="accent4"/>
                        </a:buClr>
                        <a:buFont typeface="Arial" panose="020B0604020202020204" pitchFamily="34" charset="0"/>
                        <a:buChar char="•"/>
                      </a:pPr>
                      <a:r>
                        <a:rPr lang="en-US" sz="1200" dirty="0" smtClean="0"/>
                        <a:t>Hypercoagulable state and Polycythemia.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562569625"/>
                  </a:ext>
                </a:extLst>
              </a:tr>
              <a:tr h="620202">
                <a:tc>
                  <a:txBody>
                    <a:bodyPr/>
                    <a:lstStyle/>
                    <a:p>
                      <a:pPr algn="ctr"/>
                      <a:r>
                        <a:rPr lang="en-US" dirty="0"/>
                        <a:t>Inter-</a:t>
                      </a:r>
                    </a:p>
                    <a:p>
                      <a:pPr algn="ctr"/>
                      <a:r>
                        <a:rPr lang="en-US" dirty="0"/>
                        <a:t>actions </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marL="228600" indent="-228600">
                        <a:buClr>
                          <a:schemeClr val="accent4"/>
                        </a:buClr>
                        <a:buFont typeface="Arial" panose="020B0604020202020204" pitchFamily="34" charset="0"/>
                        <a:buChar char="•"/>
                      </a:pPr>
                      <a:r>
                        <a:rPr lang="en-US" sz="1200" dirty="0" smtClean="0"/>
                        <a:t>Corticosteroids, both causes edema. </a:t>
                      </a:r>
                    </a:p>
                    <a:p>
                      <a:pPr marL="228600" marR="0" indent="-228600" algn="l" defTabSz="6858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200" dirty="0" smtClean="0"/>
                        <a:t>Warfarin</a:t>
                      </a:r>
                      <a:r>
                        <a:rPr lang="en-US" sz="1200" baseline="0" dirty="0" smtClean="0"/>
                        <a:t> </a:t>
                      </a:r>
                      <a:r>
                        <a:rPr lang="is-IS" sz="1200" kern="1200" dirty="0" smtClean="0">
                          <a:solidFill>
                            <a:schemeClr val="tx1"/>
                          </a:solidFill>
                          <a:effectLst/>
                          <a:latin typeface="+mn-lt"/>
                          <a:ea typeface="+mn-ea"/>
                          <a:cs typeface="+mn-cs"/>
                        </a:rPr>
                        <a:t>→ </a:t>
                      </a:r>
                      <a:r>
                        <a:rPr lang="en-US" sz="1200" baseline="0" dirty="0" smtClean="0"/>
                        <a:t>Bleeding.</a:t>
                      </a:r>
                      <a:endParaRPr lang="en-US" sz="1200" dirty="0" smtClean="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228600" indent="-228600">
                        <a:buClr>
                          <a:schemeClr val="accent4"/>
                        </a:buClr>
                        <a:buFont typeface="Arial" panose="020B0604020202020204" pitchFamily="34" charset="0"/>
                        <a:buChar char="•"/>
                      </a:pPr>
                      <a:r>
                        <a:rPr lang="en-US" sz="1200" dirty="0" smtClean="0"/>
                        <a:t>Insulin and oral hypoglycemic. </a:t>
                      </a:r>
                    </a:p>
                    <a:p>
                      <a:pPr marL="228600" marR="0" indent="-228600" algn="l" defTabSz="6858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200" dirty="0" smtClean="0"/>
                        <a:t>Propranolol</a:t>
                      </a:r>
                      <a:r>
                        <a:rPr lang="en-US" sz="1200" baseline="0" dirty="0" smtClean="0"/>
                        <a:t> </a:t>
                      </a:r>
                      <a:r>
                        <a:rPr lang="is-IS" sz="1200" kern="1200" dirty="0" smtClean="0">
                          <a:solidFill>
                            <a:schemeClr val="tx1"/>
                          </a:solidFill>
                          <a:effectLst/>
                          <a:latin typeface="+mn-lt"/>
                          <a:ea typeface="+mn-ea"/>
                          <a:cs typeface="+mn-cs"/>
                        </a:rPr>
                        <a:t>→ </a:t>
                      </a:r>
                      <a:r>
                        <a:rPr lang="en-US" sz="1200" baseline="0" dirty="0" smtClean="0"/>
                        <a:t> </a:t>
                      </a:r>
                      <a:r>
                        <a:rPr lang="en-US" sz="1200" kern="1200" dirty="0" smtClean="0">
                          <a:solidFill>
                            <a:schemeClr val="tx1"/>
                          </a:solidFill>
                          <a:effectLst/>
                          <a:latin typeface="+mn-lt"/>
                          <a:ea typeface="+mn-ea"/>
                          <a:cs typeface="+mn-cs"/>
                        </a:rPr>
                        <a:t>↓ efficacy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673528427"/>
                  </a:ext>
                </a:extLst>
              </a:tr>
              <a:tr h="933006">
                <a:tc>
                  <a:txBody>
                    <a:bodyPr/>
                    <a:lstStyle/>
                    <a:p>
                      <a:pPr algn="ctr"/>
                      <a:r>
                        <a:rPr lang="en-US" dirty="0" smtClean="0"/>
                        <a:t>Import.</a:t>
                      </a:r>
                      <a:endParaRPr lang="en-US"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3">
                        <a:lumMod val="20000"/>
                        <a:lumOff val="80000"/>
                      </a:schemeClr>
                    </a:solidFill>
                  </a:tcPr>
                </a:tc>
                <a:tc gridSpan="2">
                  <a:txBody>
                    <a:bodyPr/>
                    <a:lstStyle/>
                    <a:p>
                      <a:pPr>
                        <a:lnSpc>
                          <a:spcPct val="100000"/>
                        </a:lnSpc>
                        <a:spcBef>
                          <a:spcPts val="1200"/>
                        </a:spcBef>
                      </a:pPr>
                      <a:r>
                        <a:rPr lang="en-US" sz="1100" b="1" u="sng" dirty="0" err="1">
                          <a:solidFill>
                            <a:srgbClr val="0432FF"/>
                          </a:solidFill>
                          <a:latin typeface="+mn-lt"/>
                        </a:rPr>
                        <a:t>Mesterolone</a:t>
                      </a:r>
                      <a:r>
                        <a:rPr lang="en-US" sz="1100" b="0" u="none" dirty="0">
                          <a:solidFill>
                            <a:schemeClr val="tx1"/>
                          </a:solidFill>
                          <a:latin typeface="+mn-lt"/>
                        </a:rPr>
                        <a:t>: </a:t>
                      </a:r>
                      <a:r>
                        <a:rPr lang="en-US" sz="1100" b="0" u="none" dirty="0">
                          <a:solidFill>
                            <a:srgbClr val="C00000"/>
                          </a:solidFill>
                          <a:latin typeface="+mn-lt"/>
                          <a:sym typeface="Wingdings 3"/>
                        </a:rPr>
                        <a:t>More </a:t>
                      </a:r>
                      <a:r>
                        <a:rPr lang="en-US" sz="1100" b="0" u="none" dirty="0">
                          <a:solidFill>
                            <a:srgbClr val="C00000"/>
                          </a:solidFill>
                          <a:uFill>
                            <a:solidFill>
                              <a:srgbClr val="008000"/>
                            </a:solidFill>
                          </a:uFill>
                          <a:latin typeface="+mn-lt"/>
                        </a:rPr>
                        <a:t>safely</a:t>
                      </a:r>
                      <a:r>
                        <a:rPr lang="en-US" sz="1100" b="0" u="none" dirty="0">
                          <a:solidFill>
                            <a:srgbClr val="C00000"/>
                          </a:solidFill>
                          <a:latin typeface="+mn-lt"/>
                        </a:rPr>
                        <a:t> given in </a:t>
                      </a:r>
                      <a:r>
                        <a:rPr lang="en-US" sz="1100" b="0" u="none" dirty="0">
                          <a:solidFill>
                            <a:srgbClr val="C00000"/>
                          </a:solidFill>
                          <a:latin typeface="+mn-lt"/>
                          <a:sym typeface="Wingdings 3"/>
                        </a:rPr>
                        <a:t>decrease testosterone or in 2ndry hypogonadism.</a:t>
                      </a:r>
                      <a:r>
                        <a:rPr lang="en-US" sz="1100" b="0" u="none" baseline="0" dirty="0">
                          <a:solidFill>
                            <a:srgbClr val="C00000"/>
                          </a:solidFill>
                          <a:latin typeface="+mn-lt"/>
                          <a:sym typeface="Wingdings 3"/>
                        </a:rPr>
                        <a:t> </a:t>
                      </a:r>
                      <a:r>
                        <a:rPr lang="en-US" sz="1100" b="0" u="none" dirty="0">
                          <a:solidFill>
                            <a:srgbClr val="C00000"/>
                          </a:solidFill>
                          <a:uFill>
                            <a:solidFill>
                              <a:srgbClr val="008000"/>
                            </a:solidFill>
                          </a:uFill>
                          <a:latin typeface="+mn-lt"/>
                          <a:sym typeface="Wingdings 3"/>
                        </a:rPr>
                        <a:t>Why?</a:t>
                      </a:r>
                      <a:endParaRPr lang="en-US" sz="1100" b="0" u="none" dirty="0">
                        <a:solidFill>
                          <a:srgbClr val="C00000"/>
                        </a:solidFill>
                        <a:uFill>
                          <a:solidFill>
                            <a:srgbClr val="008000"/>
                          </a:solidFill>
                        </a:uFill>
                        <a:latin typeface="+mn-lt"/>
                      </a:endParaRPr>
                    </a:p>
                    <a:p>
                      <a:pPr marL="342900" indent="-342900">
                        <a:lnSpc>
                          <a:spcPct val="100000"/>
                        </a:lnSpc>
                        <a:spcBef>
                          <a:spcPts val="600"/>
                        </a:spcBef>
                        <a:buClr>
                          <a:schemeClr val="accent4"/>
                        </a:buClr>
                        <a:buFont typeface="+mj-lt"/>
                        <a:buAutoNum type="arabicPeriod"/>
                      </a:pPr>
                      <a:r>
                        <a:rPr lang="en-US" sz="1100" b="0" u="none" dirty="0">
                          <a:solidFill>
                            <a:srgbClr val="C00000"/>
                          </a:solidFill>
                          <a:latin typeface="+mn-lt"/>
                        </a:rPr>
                        <a:t>Not aromatized into estrogens</a:t>
                      </a:r>
                      <a:r>
                        <a:rPr lang="en-US" sz="1100" b="0" u="none" dirty="0">
                          <a:solidFill>
                            <a:srgbClr val="C00000"/>
                          </a:solidFill>
                          <a:latin typeface="+mn-lt"/>
                          <a:sym typeface="Wingdings 3"/>
                        </a:rPr>
                        <a:t> → no –</a:t>
                      </a:r>
                      <a:r>
                        <a:rPr lang="en-US" sz="1100" b="0" u="none" dirty="0" err="1">
                          <a:solidFill>
                            <a:srgbClr val="C00000"/>
                          </a:solidFill>
                          <a:latin typeface="+mn-lt"/>
                          <a:sym typeface="Wingdings 3"/>
                        </a:rPr>
                        <a:t>ve</a:t>
                      </a:r>
                      <a:r>
                        <a:rPr lang="en-US" sz="1100" b="0" u="none" dirty="0">
                          <a:solidFill>
                            <a:srgbClr val="C00000"/>
                          </a:solidFill>
                          <a:latin typeface="+mn-lt"/>
                          <a:sym typeface="Wingdings 3"/>
                        </a:rPr>
                        <a:t> </a:t>
                      </a:r>
                      <a:r>
                        <a:rPr lang="en-US" sz="1100" b="0" u="none" dirty="0">
                          <a:solidFill>
                            <a:srgbClr val="C00000"/>
                          </a:solidFill>
                          <a:latin typeface="+mn-lt"/>
                        </a:rPr>
                        <a:t>of </a:t>
                      </a:r>
                      <a:r>
                        <a:rPr lang="en-US" sz="1100" b="0" u="none" dirty="0" err="1">
                          <a:solidFill>
                            <a:srgbClr val="C00000"/>
                          </a:solidFill>
                          <a:latin typeface="+mn-lt"/>
                        </a:rPr>
                        <a:t>GnHs</a:t>
                      </a:r>
                      <a:r>
                        <a:rPr lang="en-US" sz="1100" b="0" u="none" dirty="0">
                          <a:solidFill>
                            <a:srgbClr val="C00000"/>
                          </a:solidFill>
                          <a:latin typeface="+mn-lt"/>
                        </a:rPr>
                        <a:t> </a:t>
                      </a:r>
                      <a:r>
                        <a:rPr lang="en-US" sz="1100" b="0" u="none" dirty="0">
                          <a:solidFill>
                            <a:srgbClr val="C00000"/>
                          </a:solidFill>
                          <a:latin typeface="+mn-lt"/>
                          <a:sym typeface="Wingdings 3"/>
                        </a:rPr>
                        <a:t>→</a:t>
                      </a:r>
                      <a:r>
                        <a:rPr lang="en-US" sz="1100" b="0" u="none" dirty="0">
                          <a:solidFill>
                            <a:srgbClr val="C00000"/>
                          </a:solidFill>
                          <a:latin typeface="+mn-lt"/>
                        </a:rPr>
                        <a:t> encourages natural testosterone production </a:t>
                      </a:r>
                      <a:r>
                        <a:rPr lang="en-US" sz="1100" b="0" u="none" dirty="0">
                          <a:solidFill>
                            <a:srgbClr val="C00000"/>
                          </a:solidFill>
                          <a:latin typeface="+mn-lt"/>
                          <a:sym typeface="Wingdings 3"/>
                        </a:rPr>
                        <a:t>→</a:t>
                      </a:r>
                      <a:r>
                        <a:rPr lang="en-US" sz="1100" b="0" u="none" dirty="0">
                          <a:solidFill>
                            <a:srgbClr val="C00000"/>
                          </a:solidFill>
                          <a:latin typeface="+mn-lt"/>
                        </a:rPr>
                        <a:t> </a:t>
                      </a:r>
                      <a:r>
                        <a:rPr lang="en-US" sz="1100" b="0" u="none" dirty="0">
                          <a:solidFill>
                            <a:srgbClr val="C00000"/>
                          </a:solidFill>
                          <a:latin typeface="+mn-lt"/>
                          <a:sym typeface="Wingdings 3"/>
                        </a:rPr>
                        <a:t>spermatogenesis is enhanced</a:t>
                      </a:r>
                    </a:p>
                    <a:p>
                      <a:pPr marL="342900" indent="-342900">
                        <a:lnSpc>
                          <a:spcPct val="100000"/>
                        </a:lnSpc>
                        <a:buClr>
                          <a:schemeClr val="accent4"/>
                        </a:buClr>
                        <a:buFont typeface="+mj-lt"/>
                        <a:buAutoNum type="arabicPeriod"/>
                      </a:pPr>
                      <a:r>
                        <a:rPr lang="en-US" sz="1100" b="0" u="none" dirty="0">
                          <a:solidFill>
                            <a:srgbClr val="C00000"/>
                          </a:solidFill>
                          <a:latin typeface="+mn-lt"/>
                        </a:rPr>
                        <a:t>Unlike other oral synthetic androgens it is not hepatotoxic. </a:t>
                      </a:r>
                      <a:endParaRPr lang="en-US" sz="1100" b="0" u="none" spc="-40" dirty="0">
                        <a:solidFill>
                          <a:srgbClr val="C00000"/>
                        </a:solidFill>
                        <a:latin typeface="+mn-lt"/>
                        <a:sym typeface="Wingdings 3"/>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4271936932"/>
                  </a:ext>
                </a:extLst>
              </a:tr>
            </a:tbl>
          </a:graphicData>
        </a:graphic>
      </p:graphicFrame>
      <p:sp>
        <p:nvSpPr>
          <p:cNvPr id="14" name="TextBox 13">
            <a:extLst>
              <a:ext uri="{FF2B5EF4-FFF2-40B4-BE49-F238E27FC236}">
                <a16:creationId xmlns:a16="http://schemas.microsoft.com/office/drawing/2014/main" xmlns="" id="{54E8E3EF-57B6-264B-918C-5E4655C0346C}"/>
              </a:ext>
            </a:extLst>
          </p:cNvPr>
          <p:cNvSpPr txBox="1"/>
          <p:nvPr/>
        </p:nvSpPr>
        <p:spPr>
          <a:xfrm>
            <a:off x="7912406" y="3059915"/>
            <a:ext cx="2516134" cy="246221"/>
          </a:xfrm>
          <a:prstGeom prst="rect">
            <a:avLst/>
          </a:prstGeom>
          <a:noFill/>
        </p:spPr>
        <p:txBody>
          <a:bodyPr wrap="square" rtlCol="0">
            <a:spAutoFit/>
          </a:bodyPr>
          <a:lstStyle/>
          <a:p>
            <a:pPr marL="228600" indent="-228600">
              <a:buFont typeface="+mj-lt"/>
              <a:buAutoNum type="alphaUcPeriod"/>
            </a:pPr>
            <a:endParaRPr lang="en-US" sz="1000" dirty="0"/>
          </a:p>
        </p:txBody>
      </p:sp>
      <p:sp>
        <p:nvSpPr>
          <p:cNvPr id="20" name="TextBox 19">
            <a:extLst>
              <a:ext uri="{FF2B5EF4-FFF2-40B4-BE49-F238E27FC236}">
                <a16:creationId xmlns:a16="http://schemas.microsoft.com/office/drawing/2014/main" xmlns="" id="{F8FF2F84-0BFF-AD42-9A08-0980CB0A6C78}"/>
              </a:ext>
            </a:extLst>
          </p:cNvPr>
          <p:cNvSpPr txBox="1"/>
          <p:nvPr/>
        </p:nvSpPr>
        <p:spPr>
          <a:xfrm>
            <a:off x="7949490" y="4430164"/>
            <a:ext cx="2632473" cy="261610"/>
          </a:xfrm>
          <a:prstGeom prst="rect">
            <a:avLst/>
          </a:prstGeom>
          <a:noFill/>
        </p:spPr>
        <p:txBody>
          <a:bodyPr wrap="square" rtlCol="0">
            <a:spAutoFit/>
          </a:bodyPr>
          <a:lstStyle/>
          <a:p>
            <a:pPr marL="228600" indent="-228600">
              <a:buFont typeface="Arial" panose="020B0604020202020204" pitchFamily="34" charset="0"/>
              <a:buChar char="•"/>
            </a:pPr>
            <a:endParaRPr lang="en-US" sz="1100" dirty="0"/>
          </a:p>
        </p:txBody>
      </p:sp>
      <p:graphicFrame>
        <p:nvGraphicFramePr>
          <p:cNvPr id="15" name="Table 14">
            <a:extLst>
              <a:ext uri="{FF2B5EF4-FFF2-40B4-BE49-F238E27FC236}">
                <a16:creationId xmlns:a16="http://schemas.microsoft.com/office/drawing/2014/main" xmlns="" id="{3A950958-16AA-6E42-ACCF-2ADA39CA9BC8}"/>
              </a:ext>
            </a:extLst>
          </p:cNvPr>
          <p:cNvGraphicFramePr>
            <a:graphicFrameLocks noGrp="1"/>
          </p:cNvGraphicFramePr>
          <p:nvPr>
            <p:extLst/>
          </p:nvPr>
        </p:nvGraphicFramePr>
        <p:xfrm>
          <a:off x="228599" y="6130322"/>
          <a:ext cx="6420679" cy="1288751"/>
        </p:xfrm>
        <a:graphic>
          <a:graphicData uri="http://schemas.openxmlformats.org/drawingml/2006/table">
            <a:tbl>
              <a:tblPr firstRow="1" bandRow="1">
                <a:tableStyleId>{5C22544A-7EE6-4342-B048-85BDC9FD1C3A}</a:tableStyleId>
              </a:tblPr>
              <a:tblGrid>
                <a:gridCol w="539596">
                  <a:extLst>
                    <a:ext uri="{9D8B030D-6E8A-4147-A177-3AD203B41FA5}">
                      <a16:colId xmlns:a16="http://schemas.microsoft.com/office/drawing/2014/main" xmlns="" val="1241816907"/>
                    </a:ext>
                  </a:extLst>
                </a:gridCol>
                <a:gridCol w="5881083">
                  <a:extLst>
                    <a:ext uri="{9D8B030D-6E8A-4147-A177-3AD203B41FA5}">
                      <a16:colId xmlns:a16="http://schemas.microsoft.com/office/drawing/2014/main" xmlns="" val="1977244192"/>
                    </a:ext>
                  </a:extLst>
                </a:gridCol>
              </a:tblGrid>
              <a:tr h="811673">
                <a:tc>
                  <a:txBody>
                    <a:bodyPr/>
                    <a:lstStyle/>
                    <a:p>
                      <a:pPr marL="0" indent="0" algn="l">
                        <a:buFont typeface="Arial" panose="020B0604020202020204" pitchFamily="34" charset="0"/>
                        <a:buNone/>
                      </a:pPr>
                      <a:r>
                        <a:rPr lang="en-US" sz="1200" b="0" dirty="0" smtClean="0">
                          <a:solidFill>
                            <a:schemeClr val="tx1"/>
                          </a:solidFill>
                        </a:rPr>
                        <a:t>GnRH </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285750" indent="-285750" algn="l">
                        <a:buClr>
                          <a:schemeClr val="accent1">
                            <a:lumMod val="60000"/>
                            <a:lumOff val="40000"/>
                          </a:schemeClr>
                        </a:buClr>
                        <a:buFont typeface="Arial" panose="020B0604020202020204" pitchFamily="34" charset="0"/>
                        <a:buChar char="•"/>
                      </a:pPr>
                      <a:r>
                        <a:rPr lang="en-US" sz="1200" b="0" dirty="0" smtClean="0">
                          <a:solidFill>
                            <a:schemeClr val="tx1"/>
                          </a:solidFill>
                        </a:rPr>
                        <a:t>Used in hypothalamic dysfunction </a:t>
                      </a:r>
                      <a:r>
                        <a:rPr lang="en-US" sz="1200" b="0" dirty="0" err="1" smtClean="0">
                          <a:solidFill>
                            <a:schemeClr val="tx1"/>
                          </a:solidFill>
                        </a:rPr>
                        <a:t>andcauses</a:t>
                      </a:r>
                      <a:r>
                        <a:rPr lang="en-US" sz="1200" b="0" dirty="0" smtClean="0">
                          <a:solidFill>
                            <a:schemeClr val="tx1"/>
                          </a:solidFill>
                        </a:rPr>
                        <a:t> </a:t>
                      </a:r>
                      <a:r>
                        <a:rPr lang="en-US" sz="1200" b="0" dirty="0" err="1" smtClean="0">
                          <a:solidFill>
                            <a:schemeClr val="tx1"/>
                          </a:solidFill>
                        </a:rPr>
                        <a:t>androgenization</a:t>
                      </a:r>
                      <a:r>
                        <a:rPr lang="en-US" sz="1200" b="0" dirty="0" smtClean="0">
                          <a:solidFill>
                            <a:schemeClr val="tx1"/>
                          </a:solidFill>
                        </a:rPr>
                        <a:t> and spermatogenesis. </a:t>
                      </a:r>
                    </a:p>
                    <a:p>
                      <a:pPr marL="285750" indent="-285750" algn="l">
                        <a:buClr>
                          <a:schemeClr val="accent1">
                            <a:lumMod val="60000"/>
                            <a:lumOff val="40000"/>
                          </a:schemeClr>
                        </a:buClr>
                        <a:buFont typeface="Arial" panose="020B0604020202020204" pitchFamily="34" charset="0"/>
                        <a:buChar char="•"/>
                      </a:pPr>
                      <a:r>
                        <a:rPr lang="en-US" sz="1200" b="0" dirty="0" smtClean="0">
                          <a:solidFill>
                            <a:schemeClr val="tx1"/>
                          </a:solidFill>
                        </a:rPr>
                        <a:t>Given as pulsatile GnRH therapy using portable pump. </a:t>
                      </a:r>
                    </a:p>
                    <a:p>
                      <a:pPr marL="285750" indent="-285750" algn="l">
                        <a:buClr>
                          <a:schemeClr val="accent1">
                            <a:lumMod val="60000"/>
                            <a:lumOff val="40000"/>
                          </a:schemeClr>
                        </a:buClr>
                        <a:buFont typeface="Arial" panose="020B0604020202020204" pitchFamily="34" charset="0"/>
                        <a:buChar char="•"/>
                      </a:pPr>
                      <a:r>
                        <a:rPr lang="en-US" sz="1200" b="0" dirty="0" smtClean="0">
                          <a:solidFill>
                            <a:schemeClr val="tx1"/>
                          </a:solidFill>
                        </a:rPr>
                        <a:t>Excessive exogenous GnRH causes down regulation of Pituitary GnRH receptors and decreases LH receptors.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22486418"/>
                  </a:ext>
                </a:extLst>
              </a:tr>
              <a:tr h="465791">
                <a:tc>
                  <a:txBody>
                    <a:bodyPr/>
                    <a:lstStyle/>
                    <a:p>
                      <a:pPr marL="0" indent="0" algn="l">
                        <a:buFont typeface="Arial" panose="020B0604020202020204" pitchFamily="34" charset="0"/>
                        <a:buNone/>
                      </a:pPr>
                      <a:r>
                        <a:rPr lang="en-US" sz="1200" b="0" dirty="0" err="1" smtClean="0">
                          <a:solidFill>
                            <a:schemeClr val="tx1"/>
                          </a:solidFill>
                        </a:rPr>
                        <a:t>GnHs</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651">
                        <a:alpha val="20000"/>
                      </a:srgbClr>
                    </a:solidFill>
                  </a:tcPr>
                </a:tc>
                <a:tc>
                  <a:txBody>
                    <a:bodyPr/>
                    <a:lstStyle/>
                    <a:p>
                      <a:pPr marL="285750" marR="0" indent="-285750" algn="l" defTabSz="685800" rtl="0" eaLnBrk="1" fontAlgn="auto" latinLnBrk="0" hangingPunct="1">
                        <a:lnSpc>
                          <a:spcPct val="100000"/>
                        </a:lnSpc>
                        <a:spcBef>
                          <a:spcPts val="0"/>
                        </a:spcBef>
                        <a:spcAft>
                          <a:spcPts val="0"/>
                        </a:spcAft>
                        <a:buClr>
                          <a:srgbClr val="941651"/>
                        </a:buClr>
                        <a:buSzTx/>
                        <a:buFont typeface="Arial" panose="020B0604020202020204" pitchFamily="34" charset="0"/>
                        <a:buChar char="•"/>
                        <a:tabLst/>
                        <a:defRPr/>
                      </a:pPr>
                      <a:r>
                        <a:rPr lang="en-US" sz="1200" b="0" dirty="0" smtClean="0">
                          <a:solidFill>
                            <a:schemeClr val="tx1"/>
                          </a:solidFill>
                        </a:rPr>
                        <a:t>Used In secondary hypogonadism to increase spermatogenesis.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6" name="Table 15">
            <a:extLst>
              <a:ext uri="{FF2B5EF4-FFF2-40B4-BE49-F238E27FC236}">
                <a16:creationId xmlns:a16="http://schemas.microsoft.com/office/drawing/2014/main" xmlns="" id="{62613212-0866-4B49-980E-D9CC28417408}"/>
              </a:ext>
            </a:extLst>
          </p:cNvPr>
          <p:cNvGraphicFramePr>
            <a:graphicFrameLocks noGrp="1"/>
          </p:cNvGraphicFramePr>
          <p:nvPr>
            <p:extLst/>
          </p:nvPr>
        </p:nvGraphicFramePr>
        <p:xfrm>
          <a:off x="228599" y="7831692"/>
          <a:ext cx="6420678" cy="1798320"/>
        </p:xfrm>
        <a:graphic>
          <a:graphicData uri="http://schemas.openxmlformats.org/drawingml/2006/table">
            <a:tbl>
              <a:tblPr firstRow="1" bandRow="1">
                <a:tableStyleId>{5940675A-B579-460E-94D1-54222C63F5DA}</a:tableStyleId>
              </a:tblPr>
              <a:tblGrid>
                <a:gridCol w="340711">
                  <a:extLst>
                    <a:ext uri="{9D8B030D-6E8A-4147-A177-3AD203B41FA5}">
                      <a16:colId xmlns:a16="http://schemas.microsoft.com/office/drawing/2014/main" xmlns="" val="2548034649"/>
                    </a:ext>
                  </a:extLst>
                </a:gridCol>
                <a:gridCol w="2905952">
                  <a:extLst>
                    <a:ext uri="{9D8B030D-6E8A-4147-A177-3AD203B41FA5}">
                      <a16:colId xmlns:a16="http://schemas.microsoft.com/office/drawing/2014/main" xmlns="" val="2180430497"/>
                    </a:ext>
                  </a:extLst>
                </a:gridCol>
                <a:gridCol w="3174015">
                  <a:extLst>
                    <a:ext uri="{9D8B030D-6E8A-4147-A177-3AD203B41FA5}">
                      <a16:colId xmlns:a16="http://schemas.microsoft.com/office/drawing/2014/main" xmlns="" val="2828580180"/>
                    </a:ext>
                  </a:extLst>
                </a:gridCol>
              </a:tblGrid>
              <a:tr h="323117">
                <a:tc>
                  <a:txBody>
                    <a:bodyPr/>
                    <a:lstStyle/>
                    <a:p>
                      <a:pPr algn="ctr"/>
                      <a:endParaRPr lang="en-US" altLang="en-US" sz="1100" b="1" kern="1200" dirty="0">
                        <a:solidFill>
                          <a:srgbClr val="0432FF"/>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rPr>
                        <a:t>SERMs</a:t>
                      </a:r>
                      <a:endParaRPr lang="en-US" sz="1050" b="0" dirty="0">
                        <a:solidFill>
                          <a:schemeClr val="tx1"/>
                        </a:solidFill>
                        <a:effectLst/>
                        <a:latin typeface="+mn-lt"/>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050" b="0" kern="1200" dirty="0">
                          <a:solidFill>
                            <a:schemeClr val="tx1"/>
                          </a:solidFill>
                          <a:effectLst/>
                          <a:latin typeface="+mn-lt"/>
                          <a:ea typeface="+mn-ea"/>
                          <a:cs typeface="+mn-cs"/>
                        </a:rPr>
                        <a:t>e.g. </a:t>
                      </a:r>
                      <a:r>
                        <a:rPr lang="en-US" sz="1100" b="1" dirty="0">
                          <a:solidFill>
                            <a:srgbClr val="0432FF"/>
                          </a:solidFill>
                          <a:latin typeface="+mn-lt"/>
                        </a:rPr>
                        <a:t>Tamoxifen</a:t>
                      </a:r>
                      <a:r>
                        <a:rPr lang="en-US" sz="1100" b="0" dirty="0">
                          <a:solidFill>
                            <a:schemeClr val="tx1"/>
                          </a:solidFill>
                          <a:latin typeface="+mn-lt"/>
                        </a:rPr>
                        <a:t>,</a:t>
                      </a:r>
                      <a:r>
                        <a:rPr lang="en-US" sz="1100" b="1" dirty="0">
                          <a:solidFill>
                            <a:srgbClr val="0432FF"/>
                          </a:solidFill>
                          <a:latin typeface="+mn-lt"/>
                        </a:rPr>
                        <a:t> Clomiphene</a:t>
                      </a:r>
                      <a:endParaRPr lang="en-US" sz="1050" b="1" dirty="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20000"/>
                      </a:srgb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rPr>
                        <a:t>Aromatase Inhibitors</a:t>
                      </a:r>
                    </a:p>
                    <a:p>
                      <a:pPr marL="0" marR="0" indent="0" algn="ctr" defTabSz="685800" rtl="0" eaLnBrk="1" fontAlgn="auto" latinLnBrk="0" hangingPunct="1">
                        <a:lnSpc>
                          <a:spcPct val="100000"/>
                        </a:lnSpc>
                        <a:spcBef>
                          <a:spcPts val="0"/>
                        </a:spcBef>
                        <a:spcAft>
                          <a:spcPts val="0"/>
                        </a:spcAft>
                        <a:buClrTx/>
                        <a:buSzTx/>
                        <a:buFontTx/>
                        <a:buNone/>
                        <a:tabLst/>
                        <a:defRPr/>
                      </a:pPr>
                      <a:r>
                        <a:rPr lang="en-US" sz="1100" b="0" dirty="0">
                          <a:latin typeface="+mn-lt"/>
                        </a:rPr>
                        <a:t>e.g. </a:t>
                      </a:r>
                      <a:r>
                        <a:rPr lang="en-US" sz="1100" b="1" dirty="0" err="1">
                          <a:solidFill>
                            <a:srgbClr val="0432FF"/>
                          </a:solidFill>
                          <a:latin typeface="+mn-lt"/>
                        </a:rPr>
                        <a:t>Anastrozole</a:t>
                      </a:r>
                      <a:endParaRPr lang="en-US" sz="1050" b="1" dirty="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29804"/>
                      </a:srgbClr>
                    </a:solidFill>
                  </a:tcPr>
                </a:tc>
                <a:extLst>
                  <a:ext uri="{0D108BD9-81ED-4DB2-BD59-A6C34878D82A}">
                    <a16:rowId xmlns:a16="http://schemas.microsoft.com/office/drawing/2014/main" xmlns="" val="10000"/>
                  </a:ext>
                </a:extLst>
              </a:tr>
              <a:tr h="364025">
                <a:tc rowSpan="2">
                  <a:txBody>
                    <a:bodyPr/>
                    <a:lstStyle/>
                    <a:p>
                      <a:pPr algn="ctr"/>
                      <a:r>
                        <a:rPr lang="en-US" sz="1100" dirty="0">
                          <a:solidFill>
                            <a:schemeClr val="tx1"/>
                          </a:solidFill>
                        </a:rPr>
                        <a:t>M.O.A</a:t>
                      </a: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marR="0" indent="-285750" algn="l" defTabSz="685800" rtl="0" eaLnBrk="1" fontAlgn="auto" latinLnBrk="0" hangingPunct="1">
                        <a:lnSpc>
                          <a:spcPct val="100000"/>
                        </a:lnSpc>
                        <a:spcBef>
                          <a:spcPts val="0"/>
                        </a:spcBef>
                        <a:spcAft>
                          <a:spcPts val="0"/>
                        </a:spcAft>
                        <a:buClr>
                          <a:srgbClr val="FF99CC"/>
                        </a:buClr>
                        <a:buSzPct val="100000"/>
                        <a:buFont typeface="Arial" charset="0"/>
                        <a:buChar char="•"/>
                        <a:tabLst/>
                        <a:defRPr/>
                      </a:pPr>
                      <a:endParaRPr lang="en-US" sz="1200" b="0" spc="50" dirty="0">
                        <a:solidFill>
                          <a:schemeClr val="tx1"/>
                        </a:solidFill>
                        <a:latin typeface="+mn-lt"/>
                        <a:sym typeface="Symbol"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
                          <a:schemeClr val="tx1"/>
                        </a:buClr>
                        <a:buSzPct val="100000"/>
                        <a:buFont typeface="Arial" panose="020B0604020202020204" pitchFamily="34" charset="0"/>
                        <a:buNone/>
                        <a:tabLst/>
                        <a:defRPr/>
                      </a:pPr>
                      <a:r>
                        <a:rPr lang="en-US" sz="1200" b="0" dirty="0">
                          <a:solidFill>
                            <a:schemeClr val="tx1"/>
                          </a:solidFill>
                          <a:latin typeface="+mn-lt"/>
                        </a:rPr>
                        <a:t>Blocks conversion of testosterone to estrogen within the hypothalamus</a:t>
                      </a:r>
                      <a:endParaRPr lang="en-US" sz="1200" b="0" spc="50" dirty="0">
                        <a:solidFill>
                          <a:schemeClr val="tx1"/>
                        </a:solidFill>
                        <a:latin typeface="+mn-lt"/>
                        <a:sym typeface="Symbol" pitchFamily="18" charset="2"/>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517245"/>
                  </a:ext>
                </a:extLst>
              </a:tr>
              <a:tr h="437882">
                <a:tc vMerge="1">
                  <a:txBody>
                    <a:bodyPr/>
                    <a:lstStyle/>
                    <a:p>
                      <a:endParaRPr lang="en-US"/>
                    </a:p>
                  </a:txBody>
                  <a:tcPr/>
                </a:tc>
                <a:tc gridSpan="2">
                  <a:txBody>
                    <a:bodyPr/>
                    <a:lstStyle/>
                    <a:p>
                      <a:pPr marL="0" marR="0" indent="0" algn="ctr" defTabSz="685800" rtl="0" eaLnBrk="1" fontAlgn="auto" latinLnBrk="0" hangingPunct="1">
                        <a:lnSpc>
                          <a:spcPct val="100000"/>
                        </a:lnSpc>
                        <a:spcBef>
                          <a:spcPts val="0"/>
                        </a:spcBef>
                        <a:spcAft>
                          <a:spcPts val="0"/>
                        </a:spcAft>
                        <a:buClr>
                          <a:srgbClr val="FF99CC"/>
                        </a:buClr>
                        <a:buSzPct val="100000"/>
                        <a:buFont typeface="Arial" charset="0"/>
                        <a:buNone/>
                        <a:tabLst/>
                        <a:defRPr/>
                      </a:pPr>
                      <a:r>
                        <a:rPr lang="en-US" sz="1200" b="0" spc="-40" dirty="0">
                          <a:latin typeface="+mn-lt"/>
                        </a:rPr>
                        <a:t>Because estrogens </a:t>
                      </a:r>
                      <a:r>
                        <a:rPr lang="en-US" sz="1200" b="0" spc="-40" dirty="0">
                          <a:latin typeface="+mn-lt"/>
                          <a:sym typeface="Wingdings 3"/>
                        </a:rPr>
                        <a:t>→</a:t>
                      </a:r>
                      <a:r>
                        <a:rPr lang="en-US" sz="1200" b="0" spc="-40" dirty="0">
                          <a:latin typeface="+mn-lt"/>
                        </a:rPr>
                        <a:t> negative feedback on hypothalamus </a:t>
                      </a:r>
                      <a:r>
                        <a:rPr lang="en-US" sz="1200" b="0" spc="-40" dirty="0">
                          <a:latin typeface="+mn-lt"/>
                          <a:sym typeface="Wingdings 3"/>
                        </a:rPr>
                        <a:t>→ decrease GnRH pulse frequency &amp; pituitary responsiveness to GnRH</a:t>
                      </a:r>
                      <a:r>
                        <a:rPr lang="en-US" sz="1200" b="0" spc="-40" dirty="0">
                          <a:latin typeface="+mn-lt"/>
                        </a:rPr>
                        <a:t> , so antiestrogens </a:t>
                      </a:r>
                      <a:r>
                        <a:rPr lang="en-US" sz="1200" b="0" spc="-40" dirty="0">
                          <a:latin typeface="+mn-lt"/>
                          <a:sym typeface="Wingdings 3"/>
                        </a:rPr>
                        <a:t>→ increase GnRH &amp; improve its pituitary response.</a:t>
                      </a:r>
                      <a:endParaRPr lang="en-US" sz="1200" b="0" spc="-40" dirty="0">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2"/>
                  </a:ext>
                </a:extLst>
              </a:tr>
              <a:tr h="398757">
                <a:tc>
                  <a:txBody>
                    <a:bodyPr/>
                    <a:lstStyle/>
                    <a:p>
                      <a:pPr algn="ctr"/>
                      <a:r>
                        <a:rPr lang="en-US" sz="1100" dirty="0" smtClean="0">
                          <a:solidFill>
                            <a:schemeClr val="tx1"/>
                          </a:solidFill>
                        </a:rPr>
                        <a:t>Uses</a:t>
                      </a:r>
                      <a:endParaRPr lang="en-US" sz="1100" dirty="0">
                        <a:solidFill>
                          <a:schemeClr val="tx1"/>
                        </a:solidFill>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gridSpan="2">
                  <a:txBody>
                    <a:bodyPr/>
                    <a:lstStyle/>
                    <a:p>
                      <a:pPr marL="285750" indent="-285750">
                        <a:lnSpc>
                          <a:spcPct val="100000"/>
                        </a:lnSpc>
                        <a:buClr>
                          <a:srgbClr val="942093"/>
                        </a:buClr>
                        <a:buSzPct val="100000"/>
                        <a:buFont typeface="Arial" charset="0"/>
                        <a:buChar char="•"/>
                      </a:pPr>
                      <a:r>
                        <a:rPr lang="en-US" sz="1200" b="0" spc="-40" dirty="0">
                          <a:latin typeface="+mn-lt"/>
                          <a:sym typeface="Wingdings 3"/>
                        </a:rPr>
                        <a:t>All are used for inducing spermatogenesis in </a:t>
                      </a:r>
                      <a:r>
                        <a:rPr lang="en-US" sz="1200" b="0" spc="-40" dirty="0" err="1">
                          <a:latin typeface="+mn-lt"/>
                          <a:sym typeface="Wingdings 3"/>
                        </a:rPr>
                        <a:t>oligozoospermia</a:t>
                      </a:r>
                      <a:r>
                        <a:rPr lang="en-US" sz="1200" b="0" spc="-40" dirty="0">
                          <a:latin typeface="+mn-lt"/>
                          <a:sym typeface="Wingdings 3"/>
                        </a:rPr>
                        <a:t> ( count is </a:t>
                      </a:r>
                      <a:r>
                        <a:rPr lang="en-US" sz="1200" b="0" spc="-40" dirty="0" smtClean="0">
                          <a:latin typeface="+mn-lt"/>
                          <a:sym typeface="Wingdings 3"/>
                        </a:rPr>
                        <a:t>low)</a:t>
                      </a:r>
                      <a:endParaRPr lang="en-US" sz="1200" b="0" spc="0" dirty="0">
                        <a:solidFill>
                          <a:schemeClr val="tx1"/>
                        </a:solidFill>
                        <a:latin typeface="+mn-lt"/>
                        <a:sym typeface="Wingdings 3"/>
                      </a:endParaRPr>
                    </a:p>
                    <a:p>
                      <a:pPr marL="285750" indent="-285750">
                        <a:lnSpc>
                          <a:spcPct val="100000"/>
                        </a:lnSpc>
                        <a:buClr>
                          <a:srgbClr val="FF99CC"/>
                        </a:buClr>
                        <a:buSzPct val="100000"/>
                        <a:buFont typeface="Arial" charset="0"/>
                        <a:buChar char="•"/>
                      </a:pPr>
                      <a:r>
                        <a:rPr lang="en-US" sz="1200" b="0" spc="-40" dirty="0" smtClean="0">
                          <a:latin typeface="+mn-lt"/>
                          <a:sym typeface="Wingdings 3"/>
                        </a:rPr>
                        <a:t>Best </a:t>
                      </a:r>
                      <a:r>
                        <a:rPr lang="en-US" sz="1200" b="0" spc="-40" dirty="0">
                          <a:latin typeface="+mn-lt"/>
                          <a:sym typeface="Wingdings 3"/>
                        </a:rPr>
                        <a:t>to improve sperm count &amp; motility with good pregnancy rates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285750" indent="-285750">
                        <a:lnSpc>
                          <a:spcPct val="100000"/>
                        </a:lnSpc>
                        <a:buClr>
                          <a:schemeClr val="tx1"/>
                        </a:buClr>
                        <a:buSzPct val="100000"/>
                        <a:buFont typeface="Arial" charset="0"/>
                        <a:buChar char="•"/>
                      </a:pPr>
                      <a:endParaRPr lang="en-US" sz="10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4752943"/>
                  </a:ext>
                </a:extLst>
              </a:tr>
            </a:tbl>
          </a:graphicData>
        </a:graphic>
      </p:graphicFrame>
    </p:spTree>
    <p:extLst>
      <p:ext uri="{BB962C8B-B14F-4D97-AF65-F5344CB8AC3E}">
        <p14:creationId xmlns:p14="http://schemas.microsoft.com/office/powerpoint/2010/main" val="62147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1227909" y="734153"/>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03776" y="23146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MCQs</a:t>
            </a:r>
          </a:p>
        </p:txBody>
      </p:sp>
      <p:sp>
        <p:nvSpPr>
          <p:cNvPr id="13"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مربع نص 3"/>
          <p:cNvSpPr txBox="1"/>
          <p:nvPr/>
        </p:nvSpPr>
        <p:spPr>
          <a:xfrm>
            <a:off x="-1" y="792986"/>
            <a:ext cx="6858000" cy="261610"/>
          </a:xfrm>
          <a:prstGeom prst="rect">
            <a:avLst/>
          </a:prstGeom>
          <a:noFill/>
        </p:spPr>
        <p:txBody>
          <a:bodyPr wrap="square" rtlCol="1">
            <a:spAutoFit/>
          </a:bodyPr>
          <a:lstStyle/>
          <a:p>
            <a:endParaRPr lang="en-US" sz="1100" dirty="0"/>
          </a:p>
        </p:txBody>
      </p:sp>
      <p:sp>
        <p:nvSpPr>
          <p:cNvPr id="7" name="مستطيل مستدير الزوايا 6"/>
          <p:cNvSpPr/>
          <p:nvPr/>
        </p:nvSpPr>
        <p:spPr>
          <a:xfrm rot="5400000">
            <a:off x="5660686" y="8653911"/>
            <a:ext cx="717631" cy="1412112"/>
          </a:xfrm>
          <a:prstGeom prst="roundRect">
            <a:avLst/>
          </a:prstGeom>
          <a:ln w="19050">
            <a:solidFill>
              <a:schemeClr val="bg1">
                <a:lumMod val="65000"/>
              </a:schemeClr>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marL="228600" indent="-228600" algn="ctr">
              <a:buFont typeface="+mj-lt"/>
              <a:buAutoNum type="arabicParenR"/>
            </a:pPr>
            <a:r>
              <a:rPr lang="en-US" sz="900" dirty="0" smtClean="0"/>
              <a:t>B</a:t>
            </a:r>
          </a:p>
          <a:p>
            <a:pPr marL="228600" indent="-228600" algn="ctr">
              <a:buFont typeface="+mj-lt"/>
              <a:buAutoNum type="arabicParenR"/>
            </a:pPr>
            <a:r>
              <a:rPr lang="en-US" sz="900" dirty="0" smtClean="0"/>
              <a:t>C</a:t>
            </a:r>
          </a:p>
          <a:p>
            <a:pPr marL="228600" indent="-228600" algn="ctr">
              <a:buFont typeface="+mj-lt"/>
              <a:buAutoNum type="arabicParenR"/>
            </a:pPr>
            <a:r>
              <a:rPr lang="en-US" sz="900" dirty="0" smtClean="0"/>
              <a:t>C</a:t>
            </a:r>
          </a:p>
          <a:p>
            <a:pPr marL="228600" indent="-228600" algn="ctr">
              <a:buFont typeface="+mj-lt"/>
              <a:buAutoNum type="arabicParenR"/>
            </a:pPr>
            <a:r>
              <a:rPr lang="en-US" sz="900" dirty="0"/>
              <a:t>C</a:t>
            </a:r>
            <a:endParaRPr lang="en-US" sz="900" dirty="0" smtClean="0"/>
          </a:p>
          <a:p>
            <a:pPr marL="228600" indent="-228600" algn="ctr">
              <a:buFont typeface="+mj-lt"/>
              <a:buAutoNum type="arabicParenR"/>
            </a:pPr>
            <a:r>
              <a:rPr lang="en-US" sz="900" dirty="0" smtClean="0"/>
              <a:t>A</a:t>
            </a:r>
          </a:p>
          <a:p>
            <a:pPr marL="228600" indent="-228600" algn="ctr">
              <a:buFont typeface="+mj-lt"/>
              <a:buAutoNum type="arabicParenR"/>
            </a:pPr>
            <a:r>
              <a:rPr lang="en-US" sz="900" dirty="0" smtClean="0"/>
              <a:t>C</a:t>
            </a:r>
          </a:p>
          <a:p>
            <a:pPr marL="228600" indent="-228600" algn="ctr">
              <a:buFont typeface="+mj-lt"/>
              <a:buAutoNum type="arabicParenR"/>
            </a:pPr>
            <a:r>
              <a:rPr lang="en-US" sz="900" dirty="0" smtClean="0"/>
              <a:t>C</a:t>
            </a:r>
          </a:p>
          <a:p>
            <a:pPr marL="228600" indent="-228600" algn="ctr">
              <a:buFont typeface="+mj-lt"/>
              <a:buAutoNum type="arabicParenR"/>
            </a:pPr>
            <a:r>
              <a:rPr lang="en-US" sz="900" dirty="0" smtClean="0"/>
              <a:t>B</a:t>
            </a:r>
          </a:p>
          <a:p>
            <a:pPr marL="228600" indent="-228600" algn="ctr">
              <a:buFont typeface="+mj-lt"/>
              <a:buAutoNum type="arabicParenR"/>
            </a:pPr>
            <a:r>
              <a:rPr lang="en-US" sz="900" dirty="0" smtClean="0"/>
              <a:t>C</a:t>
            </a:r>
          </a:p>
          <a:p>
            <a:pPr marL="228600" indent="-228600" algn="ctr">
              <a:buFont typeface="+mj-lt"/>
              <a:buAutoNum type="arabicParenR"/>
            </a:pPr>
            <a:r>
              <a:rPr lang="en-US" sz="900" dirty="0"/>
              <a:t>B</a:t>
            </a:r>
          </a:p>
        </p:txBody>
      </p:sp>
      <p:sp>
        <p:nvSpPr>
          <p:cNvPr id="2" name="مربع نص 1"/>
          <p:cNvSpPr txBox="1"/>
          <p:nvPr/>
        </p:nvSpPr>
        <p:spPr>
          <a:xfrm>
            <a:off x="132442" y="9349451"/>
            <a:ext cx="4249059" cy="369332"/>
          </a:xfrm>
          <a:prstGeom prst="rect">
            <a:avLst/>
          </a:prstGeom>
          <a:noFill/>
        </p:spPr>
        <p:txBody>
          <a:bodyPr wrap="square" rtlCol="1">
            <a:spAutoFit/>
          </a:bodyPr>
          <a:lstStyle/>
          <a:p>
            <a:r>
              <a:rPr lang="en-US" sz="900" dirty="0">
                <a:solidFill>
                  <a:schemeClr val="bg1">
                    <a:lumMod val="50000"/>
                  </a:schemeClr>
                </a:solidFill>
              </a:rPr>
              <a:t>* </a:t>
            </a:r>
            <a:r>
              <a:rPr lang="en-US" sz="900" dirty="0" smtClean="0">
                <a:solidFill>
                  <a:schemeClr val="bg1">
                    <a:lumMod val="50000"/>
                  </a:schemeClr>
                </a:solidFill>
              </a:rPr>
              <a:t>Mesterolone </a:t>
            </a:r>
            <a:r>
              <a:rPr lang="en-US" sz="900" dirty="0">
                <a:solidFill>
                  <a:schemeClr val="bg1">
                    <a:lumMod val="50000"/>
                  </a:schemeClr>
                </a:solidFill>
              </a:rPr>
              <a:t>will not cause Premature closing of epiphysis of the long bones, because it is Derived from DHT and will not be converted in </a:t>
            </a:r>
            <a:r>
              <a:rPr lang="en-US" sz="900" dirty="0" smtClean="0">
                <a:solidFill>
                  <a:schemeClr val="bg1">
                    <a:lumMod val="50000"/>
                  </a:schemeClr>
                </a:solidFill>
              </a:rPr>
              <a:t>estradiol. </a:t>
            </a:r>
            <a:endParaRPr lang="en-US" sz="900" dirty="0">
              <a:solidFill>
                <a:schemeClr val="bg1">
                  <a:lumMod val="50000"/>
                </a:schemeClr>
              </a:solidFill>
            </a:endParaRPr>
          </a:p>
        </p:txBody>
      </p:sp>
      <p:sp>
        <p:nvSpPr>
          <p:cNvPr id="3" name="مستطيل 2"/>
          <p:cNvSpPr/>
          <p:nvPr/>
        </p:nvSpPr>
        <p:spPr>
          <a:xfrm>
            <a:off x="63286" y="985957"/>
            <a:ext cx="6725558" cy="7655942"/>
          </a:xfrm>
          <a:prstGeom prst="rect">
            <a:avLst/>
          </a:prstGeom>
        </p:spPr>
        <p:txBody>
          <a:bodyPr wrap="square">
            <a:spAutoFit/>
          </a:bodyPr>
          <a:lstStyle/>
          <a:p>
            <a:r>
              <a:rPr lang="en-US" sz="1200" b="1" dirty="0" smtClean="0"/>
              <a:t>Q1: 39 years old male who is infertile for 3 years, on physical examination we notice enlargement of his breast. The lab investigation shows high prolactin and low testosterone. Which one of the following drugs would be helpful to treat his infertility ? </a:t>
            </a:r>
            <a:endParaRPr lang="en-US" sz="1200" b="1" dirty="0"/>
          </a:p>
          <a:p>
            <a:r>
              <a:rPr lang="en-US" sz="1100" dirty="0" smtClean="0"/>
              <a:t>A. metoclopramide.           B. Bromocriptine.              C. </a:t>
            </a:r>
            <a:r>
              <a:rPr lang="en-US" sz="1100" dirty="0"/>
              <a:t>Anastrozole</a:t>
            </a:r>
            <a:r>
              <a:rPr lang="en-US" sz="1100" dirty="0" smtClean="0"/>
              <a:t>.               D. Tamoxifen.</a:t>
            </a:r>
          </a:p>
          <a:p>
            <a:endParaRPr lang="en-US" sz="1050" dirty="0" smtClean="0"/>
          </a:p>
          <a:p>
            <a:r>
              <a:rPr lang="en-US" sz="1200" b="1" u="sng" dirty="0"/>
              <a:t>Q2: Which of the following is Derived from </a:t>
            </a:r>
            <a:r>
              <a:rPr lang="en-US" sz="1200" b="1" u="sng" dirty="0" smtClean="0"/>
              <a:t>Dihydrotestosterone </a:t>
            </a:r>
            <a:r>
              <a:rPr lang="en-US" sz="1200" b="1" u="sng" dirty="0"/>
              <a:t>?  </a:t>
            </a:r>
          </a:p>
          <a:p>
            <a:r>
              <a:rPr lang="en-US" sz="1100" dirty="0"/>
              <a:t>A. Cypionate .        </a:t>
            </a:r>
            <a:r>
              <a:rPr lang="en-US" sz="1100" dirty="0" smtClean="0"/>
              <a:t>                  </a:t>
            </a:r>
            <a:r>
              <a:rPr lang="en-US" sz="1100" dirty="0"/>
              <a:t>B. Fluoxymesterone.     </a:t>
            </a:r>
            <a:r>
              <a:rPr lang="en-US" sz="1100" dirty="0" smtClean="0"/>
              <a:t>       </a:t>
            </a:r>
            <a:r>
              <a:rPr lang="en-US" sz="1100" dirty="0"/>
              <a:t>C. Mesterolone.       </a:t>
            </a:r>
            <a:r>
              <a:rPr lang="en-US" sz="1100" dirty="0" smtClean="0"/>
              <a:t>            </a:t>
            </a:r>
            <a:r>
              <a:rPr lang="en-US" sz="1100" dirty="0"/>
              <a:t>D. </a:t>
            </a:r>
            <a:r>
              <a:rPr lang="en-US" sz="1100" dirty="0" err="1"/>
              <a:t>Danazol</a:t>
            </a:r>
            <a:r>
              <a:rPr lang="en-US" sz="1100" dirty="0"/>
              <a:t>. </a:t>
            </a:r>
          </a:p>
          <a:p>
            <a:pPr marL="228600" indent="-228600">
              <a:buAutoNum type="alphaUcPeriod"/>
            </a:pPr>
            <a:endParaRPr lang="en-US" sz="1200" b="1" dirty="0"/>
          </a:p>
          <a:p>
            <a:r>
              <a:rPr lang="en-US" sz="1200" b="1" u="sng" dirty="0"/>
              <a:t>Q3: Which of the following BEST describes the mechanism of action of </a:t>
            </a:r>
            <a:r>
              <a:rPr lang="en-US" sz="1200" b="1" u="sng" dirty="0" smtClean="0"/>
              <a:t>Anastrozole ? </a:t>
            </a:r>
            <a:endParaRPr lang="en-US" sz="1200" b="1" u="sng" dirty="0"/>
          </a:p>
          <a:p>
            <a:pPr marL="228600" indent="-228600">
              <a:buAutoNum type="alphaUcPeriod"/>
            </a:pPr>
            <a:r>
              <a:rPr lang="en-US" sz="1100" dirty="0" smtClean="0"/>
              <a:t>Mimic the natural action of testosterone.    </a:t>
            </a:r>
            <a:endParaRPr lang="en-US" sz="1100" dirty="0"/>
          </a:p>
          <a:p>
            <a:pPr marL="228600" indent="-228600">
              <a:buAutoNum type="alphaUcPeriod"/>
            </a:pPr>
            <a:r>
              <a:rPr lang="en-US" sz="1100" dirty="0" smtClean="0"/>
              <a:t>Antagonize the action of estrogen on its receptors in hypothalamus. </a:t>
            </a:r>
            <a:endParaRPr lang="en-US" sz="1100" dirty="0"/>
          </a:p>
          <a:p>
            <a:pPr marL="228600" indent="-228600">
              <a:buAutoNum type="alphaUcPeriod"/>
            </a:pPr>
            <a:r>
              <a:rPr lang="en-US" sz="1100" dirty="0" smtClean="0"/>
              <a:t>Inhibit Aromatase enzyme and prevent the conversion of testosterone into estradiol. </a:t>
            </a:r>
            <a:endParaRPr lang="en-US" sz="1100" dirty="0"/>
          </a:p>
          <a:p>
            <a:pPr marL="228600" indent="-228600">
              <a:buAutoNum type="alphaUcPeriod"/>
            </a:pPr>
            <a:r>
              <a:rPr lang="en-US" sz="1100" dirty="0" smtClean="0"/>
              <a:t>Increase </a:t>
            </a:r>
            <a:r>
              <a:rPr lang="en-US" sz="1100" spc="-30" dirty="0" smtClean="0"/>
              <a:t>spermatogenesis by preventing the negative feedback to pituitary gland . </a:t>
            </a:r>
            <a:endParaRPr lang="en-US" sz="1100" dirty="0" smtClean="0"/>
          </a:p>
          <a:p>
            <a:endParaRPr lang="en-US" sz="1050" b="1" dirty="0" smtClean="0"/>
          </a:p>
          <a:p>
            <a:r>
              <a:rPr lang="en-US" sz="1200" b="1" u="sng" dirty="0" smtClean="0"/>
              <a:t>Q4: Which one of the following is common ADRs effect of methyl-testosterone especially in children of teenagers ?</a:t>
            </a:r>
          </a:p>
          <a:p>
            <a:pPr marL="228600" indent="-228600">
              <a:buAutoNum type="alphaUcPeriod"/>
            </a:pPr>
            <a:r>
              <a:rPr lang="en-US" sz="1100" dirty="0" smtClean="0"/>
              <a:t>osteoporosis.   B. Muscle atrophy.     C. short stature &amp; </a:t>
            </a:r>
            <a:r>
              <a:rPr lang="en-US" sz="1100" dirty="0"/>
              <a:t>premature fusion of </a:t>
            </a:r>
            <a:r>
              <a:rPr lang="en-US" sz="1100" dirty="0" smtClean="0"/>
              <a:t>epiphyses</a:t>
            </a:r>
            <a:r>
              <a:rPr lang="en-US" sz="1100" dirty="0" smtClean="0">
                <a:sym typeface="Wingdings 3"/>
              </a:rPr>
              <a:t>.       D. Anemia. </a:t>
            </a:r>
          </a:p>
          <a:p>
            <a:endParaRPr lang="en-US" sz="1100" dirty="0">
              <a:sym typeface="Wingdings 3"/>
            </a:endParaRPr>
          </a:p>
          <a:p>
            <a:r>
              <a:rPr lang="en-US" sz="1200" b="1" dirty="0" smtClean="0">
                <a:sym typeface="Wingdings 3"/>
              </a:rPr>
              <a:t>Q5: Which one of the following can be given Intramuscularly ? </a:t>
            </a:r>
            <a:endParaRPr lang="en-US" sz="1200" b="1" dirty="0">
              <a:sym typeface="Wingdings 3"/>
            </a:endParaRPr>
          </a:p>
          <a:p>
            <a:r>
              <a:rPr lang="en-US" sz="1100" dirty="0"/>
              <a:t>A. </a:t>
            </a:r>
            <a:r>
              <a:rPr lang="en-US" sz="1100" dirty="0" smtClean="0"/>
              <a:t>Cypionate </a:t>
            </a:r>
            <a:r>
              <a:rPr lang="en-US" sz="1100" dirty="0"/>
              <a:t>.          B. Fluoxymesterone.             C. Mesterolone.             D. </a:t>
            </a:r>
            <a:r>
              <a:rPr lang="en-US" sz="1100" dirty="0" err="1"/>
              <a:t>Danazol</a:t>
            </a:r>
            <a:r>
              <a:rPr lang="en-US" sz="1100" dirty="0"/>
              <a:t>. </a:t>
            </a:r>
          </a:p>
          <a:p>
            <a:endParaRPr lang="en-US" sz="1100" dirty="0" smtClean="0"/>
          </a:p>
          <a:p>
            <a:r>
              <a:rPr lang="en-US" sz="1200" b="1" u="sng" dirty="0" smtClean="0"/>
              <a:t>Q6: </a:t>
            </a:r>
            <a:r>
              <a:rPr lang="en-US" sz="1200" b="1" u="sng" dirty="0"/>
              <a:t>15 years old teenager has delayed puberty. His doctor decide to prescribe Androgenic drugs. Which one of the following medications will not be of particular concern in this patient especially with his growth*? </a:t>
            </a:r>
          </a:p>
          <a:p>
            <a:r>
              <a:rPr lang="en-US" sz="1100" dirty="0"/>
              <a:t>A. cypionate .          B. Fluoxymesterone.             C. Mesterolone.             D. </a:t>
            </a:r>
            <a:r>
              <a:rPr lang="en-US" sz="1100" dirty="0" err="1"/>
              <a:t>Danazol</a:t>
            </a:r>
            <a:r>
              <a:rPr lang="en-US" sz="1100" dirty="0"/>
              <a:t>. </a:t>
            </a:r>
          </a:p>
          <a:p>
            <a:endParaRPr lang="en-US" sz="1100" b="1" dirty="0" smtClean="0"/>
          </a:p>
          <a:p>
            <a:r>
              <a:rPr lang="en-US" sz="1200" b="1" dirty="0" smtClean="0"/>
              <a:t>Q7</a:t>
            </a:r>
            <a:r>
              <a:rPr lang="en-US" sz="1200" b="1" dirty="0"/>
              <a:t>: </a:t>
            </a:r>
            <a:r>
              <a:rPr lang="en-US" sz="1200" b="1" dirty="0" smtClean="0"/>
              <a:t>Methyl-testosterone will increase the clearance which of the following ?</a:t>
            </a:r>
          </a:p>
          <a:p>
            <a:r>
              <a:rPr lang="en-US" sz="1100" dirty="0"/>
              <a:t>A. Corticosteroids</a:t>
            </a:r>
            <a:r>
              <a:rPr lang="en-US" sz="1100" dirty="0" smtClean="0"/>
              <a:t>.       </a:t>
            </a:r>
            <a:r>
              <a:rPr lang="en-US" sz="1100" dirty="0"/>
              <a:t>B. </a:t>
            </a:r>
            <a:r>
              <a:rPr lang="en-US" sz="1100" dirty="0" smtClean="0">
                <a:sym typeface="Wingdings 3"/>
              </a:rPr>
              <a:t>Warfarin</a:t>
            </a:r>
            <a:r>
              <a:rPr lang="en-US" sz="1100" dirty="0" smtClean="0"/>
              <a:t>.                      C</a:t>
            </a:r>
            <a:r>
              <a:rPr lang="en-US" sz="1100" dirty="0"/>
              <a:t>. </a:t>
            </a:r>
            <a:r>
              <a:rPr lang="en-US" sz="1100" spc="-40" dirty="0" smtClean="0">
                <a:sym typeface="Wingdings 3"/>
              </a:rPr>
              <a:t>Propranolol</a:t>
            </a:r>
            <a:r>
              <a:rPr lang="en-US" sz="1100" dirty="0" smtClean="0"/>
              <a:t>.                </a:t>
            </a:r>
            <a:r>
              <a:rPr lang="en-US" sz="1100" dirty="0"/>
              <a:t>D. </a:t>
            </a:r>
            <a:r>
              <a:rPr lang="en-US" sz="1100" dirty="0" smtClean="0"/>
              <a:t>Metformin.</a:t>
            </a:r>
            <a:endParaRPr lang="en-US" sz="1100" dirty="0"/>
          </a:p>
          <a:p>
            <a:endParaRPr lang="en-US" sz="1100" b="1" dirty="0"/>
          </a:p>
          <a:p>
            <a:r>
              <a:rPr lang="en-US" sz="1200" b="1" u="sng" dirty="0" smtClean="0"/>
              <a:t>Q8:Which </a:t>
            </a:r>
            <a:r>
              <a:rPr lang="en-US" sz="1200" b="1" u="sng" dirty="0"/>
              <a:t>of the following is </a:t>
            </a:r>
            <a:r>
              <a:rPr lang="en-US" sz="1200" b="1" u="sng" dirty="0" smtClean="0"/>
              <a:t>INCORRECT </a:t>
            </a:r>
            <a:r>
              <a:rPr lang="en-US" sz="1200" b="1" u="sng" dirty="0"/>
              <a:t>regarding </a:t>
            </a:r>
            <a:r>
              <a:rPr lang="en-US" sz="1200" b="1" u="sng" dirty="0" smtClean="0"/>
              <a:t>Mesterolone ? </a:t>
            </a:r>
            <a:endParaRPr lang="en-US" sz="1200" b="1" u="sng" dirty="0"/>
          </a:p>
          <a:p>
            <a:pPr marL="228600" indent="-228600">
              <a:buAutoNum type="alphaUcPeriod"/>
            </a:pPr>
            <a:r>
              <a:rPr lang="en-US" sz="1100" dirty="0" smtClean="0">
                <a:uFill>
                  <a:solidFill>
                    <a:srgbClr val="008000"/>
                  </a:solidFill>
                </a:uFill>
              </a:rPr>
              <a:t>It is safely</a:t>
            </a:r>
            <a:r>
              <a:rPr lang="en-US" sz="1100" dirty="0" smtClean="0"/>
              <a:t> to be used in </a:t>
            </a:r>
            <a:r>
              <a:rPr lang="en-US" sz="1100" dirty="0" smtClean="0">
                <a:sym typeface="Wingdings 3"/>
              </a:rPr>
              <a:t>secondary hypogonadism to decrease Testosterone.</a:t>
            </a:r>
            <a:endParaRPr lang="en-US" sz="1100" dirty="0" smtClean="0"/>
          </a:p>
          <a:p>
            <a:pPr marL="228600" indent="-228600">
              <a:buAutoNum type="alphaUcPeriod"/>
            </a:pPr>
            <a:r>
              <a:rPr lang="en-US" sz="1100" dirty="0" smtClean="0"/>
              <a:t>Exhibit negative feedback of </a:t>
            </a:r>
            <a:r>
              <a:rPr lang="en-US" sz="1100" dirty="0"/>
              <a:t>GnHs </a:t>
            </a:r>
            <a:r>
              <a:rPr lang="en-US" sz="1100" dirty="0" smtClean="0"/>
              <a:t>in pituitary gland. </a:t>
            </a:r>
          </a:p>
          <a:p>
            <a:pPr marL="228600" indent="-228600">
              <a:buAutoNum type="alphaUcPeriod"/>
            </a:pPr>
            <a:r>
              <a:rPr lang="en-US" sz="1100" dirty="0"/>
              <a:t>it is not hepatotoxic</a:t>
            </a:r>
            <a:r>
              <a:rPr lang="en-US" sz="1100" dirty="0" smtClean="0"/>
              <a:t>.  </a:t>
            </a:r>
            <a:endParaRPr lang="en-US" sz="1100" dirty="0"/>
          </a:p>
          <a:p>
            <a:pPr marL="228600" indent="-228600">
              <a:buAutoNum type="alphaUcPeriod"/>
            </a:pPr>
            <a:r>
              <a:rPr lang="en-US" sz="1100" dirty="0"/>
              <a:t>Not aromatized into estrogens</a:t>
            </a:r>
            <a:r>
              <a:rPr lang="en-US" sz="1100" dirty="0">
                <a:sym typeface="Wingdings 3"/>
              </a:rPr>
              <a:t> </a:t>
            </a:r>
            <a:endParaRPr lang="en-US" sz="1100" dirty="0" smtClean="0">
              <a:sym typeface="Wingdings 3"/>
            </a:endParaRPr>
          </a:p>
          <a:p>
            <a:pPr marL="228600" indent="-228600">
              <a:buAutoNum type="alphaUcPeriod"/>
            </a:pPr>
            <a:endParaRPr lang="en-US" sz="1050" b="1" dirty="0" smtClean="0"/>
          </a:p>
          <a:p>
            <a:r>
              <a:rPr lang="en-US" sz="1200" b="1" dirty="0" smtClean="0"/>
              <a:t>Q9: Which one of the following </a:t>
            </a:r>
            <a:r>
              <a:rPr lang="en-US" sz="1200" b="1" dirty="0" smtClean="0">
                <a:sym typeface="Wingdings 3"/>
              </a:rPr>
              <a:t>enhances</a:t>
            </a:r>
            <a:r>
              <a:rPr lang="en-US" sz="1200" b="1" dirty="0" smtClean="0"/>
              <a:t> </a:t>
            </a:r>
            <a:r>
              <a:rPr lang="en-US" sz="1200" b="1" dirty="0" smtClean="0">
                <a:sym typeface="Wingdings 3"/>
              </a:rPr>
              <a:t>spermatogenesis by </a:t>
            </a:r>
            <a:r>
              <a:rPr lang="en-US" sz="1200" b="1" dirty="0" smtClean="0"/>
              <a:t>encouraging the </a:t>
            </a:r>
            <a:r>
              <a:rPr lang="en-US" sz="1200" b="1" dirty="0"/>
              <a:t>natural testosterone production</a:t>
            </a:r>
            <a:r>
              <a:rPr lang="en-US" sz="1200" b="1" dirty="0" smtClean="0">
                <a:sym typeface="Wingdings 3"/>
              </a:rPr>
              <a:t> from the tests ? </a:t>
            </a:r>
          </a:p>
          <a:p>
            <a:r>
              <a:rPr lang="en-US" sz="1100" dirty="0"/>
              <a:t>A. cypionate .          B. Fluoxymesterone.             C. Mesterolone.             D. </a:t>
            </a:r>
            <a:r>
              <a:rPr lang="en-US" sz="1100" dirty="0" err="1"/>
              <a:t>Danazol</a:t>
            </a:r>
            <a:r>
              <a:rPr lang="en-US" sz="1100" dirty="0"/>
              <a:t>. </a:t>
            </a:r>
          </a:p>
          <a:p>
            <a:endParaRPr lang="en-US" sz="1200" dirty="0"/>
          </a:p>
          <a:p>
            <a:r>
              <a:rPr lang="en-US" sz="1200" b="1" dirty="0" smtClean="0"/>
              <a:t>Q10: 37 years old male who is infertile due to hypothalamic dysfunction, </a:t>
            </a:r>
            <a:r>
              <a:rPr lang="en-US" sz="1200" b="1" dirty="0"/>
              <a:t>Which one of the following drugs </a:t>
            </a:r>
            <a:r>
              <a:rPr lang="en-US" sz="1200" b="1" dirty="0" smtClean="0"/>
              <a:t>could be used to </a:t>
            </a:r>
            <a:r>
              <a:rPr lang="en-US" sz="1200" b="1" dirty="0"/>
              <a:t>treat </a:t>
            </a:r>
            <a:r>
              <a:rPr lang="en-US" sz="1200" b="1" dirty="0" smtClean="0"/>
              <a:t>him ? </a:t>
            </a:r>
          </a:p>
          <a:p>
            <a:r>
              <a:rPr lang="en-US" sz="1100" dirty="0"/>
              <a:t>A. </a:t>
            </a:r>
            <a:r>
              <a:rPr lang="en-US" sz="1100" dirty="0" smtClean="0"/>
              <a:t>GnHs.                  </a:t>
            </a:r>
            <a:r>
              <a:rPr lang="en-US" sz="1100" dirty="0"/>
              <a:t>B. </a:t>
            </a:r>
            <a:r>
              <a:rPr lang="en-US" sz="1100" dirty="0" smtClean="0"/>
              <a:t>GnRH.                                  </a:t>
            </a:r>
            <a:r>
              <a:rPr lang="en-US" sz="1100" dirty="0"/>
              <a:t>C. Anastrozole.    </a:t>
            </a:r>
            <a:r>
              <a:rPr lang="en-US" sz="1100" dirty="0" smtClean="0"/>
              <a:t>            </a:t>
            </a:r>
            <a:r>
              <a:rPr lang="en-US" sz="1100" dirty="0"/>
              <a:t>D. Tamoxifen.</a:t>
            </a:r>
          </a:p>
          <a:p>
            <a:endParaRPr lang="en-US" sz="1050" b="1" dirty="0"/>
          </a:p>
        </p:txBody>
      </p:sp>
    </p:spTree>
    <p:extLst>
      <p:ext uri="{BB962C8B-B14F-4D97-AF65-F5344CB8AC3E}">
        <p14:creationId xmlns:p14="http://schemas.microsoft.com/office/powerpoint/2010/main" val="1762195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6" y="2133267"/>
            <a:ext cx="2235970" cy="388864"/>
          </a:xfrm>
          <a:prstGeom prst="rect">
            <a:avLst/>
          </a:prstGeom>
        </p:spPr>
      </p:pic>
      <p:cxnSp>
        <p:nvCxnSpPr>
          <p:cNvPr id="8" name="Straight Connector 7"/>
          <p:cNvCxnSpPr/>
          <p:nvPr/>
        </p:nvCxnSpPr>
        <p:spPr>
          <a:xfrm flipH="1">
            <a:off x="1098211" y="2581228"/>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682" y="7718003"/>
            <a:ext cx="6027950" cy="830997"/>
          </a:xfrm>
          <a:prstGeom prst="rect">
            <a:avLst/>
          </a:prstGeom>
          <a:noFill/>
        </p:spPr>
        <p:txBody>
          <a:bodyPr wrap="square" rtlCol="0">
            <a:spAutoFit/>
          </a:bodyPr>
          <a:lstStyle/>
          <a:p>
            <a:r>
              <a:rPr lang="en-US" sz="1600" dirty="0">
                <a:solidFill>
                  <a:srgbClr val="941651"/>
                </a:solidFill>
              </a:rPr>
              <a:t>References :</a:t>
            </a:r>
          </a:p>
          <a:p>
            <a:r>
              <a:rPr lang="en-US" sz="1600" dirty="0">
                <a:solidFill>
                  <a:srgbClr val="941651"/>
                </a:solidFill>
              </a:rPr>
              <a:t>1-</a:t>
            </a:r>
            <a:r>
              <a:rPr lang="en-US" sz="1600" dirty="0"/>
              <a:t> </a:t>
            </a:r>
            <a:r>
              <a:rPr lang="en-US" sz="1600" dirty="0" smtClean="0"/>
              <a:t>43</a:t>
            </a:r>
            <a:r>
              <a:rPr lang="en-US" sz="1600" dirty="0"/>
              <a:t>6</a:t>
            </a:r>
            <a:r>
              <a:rPr lang="en-US" sz="1600" dirty="0" smtClean="0"/>
              <a:t> </a:t>
            </a:r>
            <a:r>
              <a:rPr lang="en-US" sz="1600" dirty="0"/>
              <a:t>doctor’s </a:t>
            </a:r>
            <a:r>
              <a:rPr lang="en-US" sz="1600" dirty="0" smtClean="0"/>
              <a:t>slides and notes</a:t>
            </a:r>
            <a:endParaRPr lang="en-US" sz="1600" dirty="0"/>
          </a:p>
          <a:p>
            <a:r>
              <a:rPr lang="en-US" sz="1600" dirty="0">
                <a:solidFill>
                  <a:srgbClr val="941651"/>
                </a:solidFill>
              </a:rPr>
              <a:t>2-</a:t>
            </a:r>
            <a:r>
              <a:rPr lang="en-US" sz="1600" dirty="0"/>
              <a:t> 435 Pharmacology team</a:t>
            </a:r>
          </a:p>
        </p:txBody>
      </p:sp>
      <p:grpSp>
        <p:nvGrpSpPr>
          <p:cNvPr id="4" name="Group 3"/>
          <p:cNvGrpSpPr/>
          <p:nvPr/>
        </p:nvGrpSpPr>
        <p:grpSpPr>
          <a:xfrm>
            <a:off x="4947457" y="328806"/>
            <a:ext cx="1451175" cy="2143038"/>
            <a:chOff x="4947458" y="643045"/>
            <a:chExt cx="1451175" cy="2143038"/>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21399" t="7748" r="21891" b="8503"/>
            <a:stretch/>
          </p:blipFill>
          <p:spPr>
            <a:xfrm>
              <a:off x="4947458" y="643045"/>
              <a:ext cx="1451175" cy="2143038"/>
            </a:xfrm>
            <a:prstGeom prst="rect">
              <a:avLst/>
            </a:prstGeom>
          </p:spPr>
        </p:pic>
        <p:sp>
          <p:nvSpPr>
            <p:cNvPr id="3" name="Oval 2"/>
            <p:cNvSpPr/>
            <p:nvPr/>
          </p:nvSpPr>
          <p:spPr>
            <a:xfrm>
              <a:off x="5883329" y="1794673"/>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896024"/>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1305834"/>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9" y="9147483"/>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3" y="9102566"/>
            <a:ext cx="447779" cy="447779"/>
          </a:xfrm>
          <a:prstGeom prst="rect">
            <a:avLst/>
          </a:prstGeom>
        </p:spPr>
      </p:pic>
      <p:sp>
        <p:nvSpPr>
          <p:cNvPr id="23" name="TextBox 22"/>
          <p:cNvSpPr txBox="1"/>
          <p:nvPr/>
        </p:nvSpPr>
        <p:spPr>
          <a:xfrm>
            <a:off x="784091" y="9147483"/>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3" y="9040774"/>
            <a:ext cx="441083" cy="463227"/>
          </a:xfrm>
          <a:prstGeom prst="rect">
            <a:avLst/>
          </a:prstGeom>
        </p:spPr>
      </p:pic>
      <p:sp>
        <p:nvSpPr>
          <p:cNvPr id="25" name="TextBox 24"/>
          <p:cNvSpPr txBox="1"/>
          <p:nvPr/>
        </p:nvSpPr>
        <p:spPr>
          <a:xfrm>
            <a:off x="5212149" y="9118979"/>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819"/>
            <a:ext cx="573552" cy="448968"/>
          </a:xfrm>
          <a:prstGeom prst="rect">
            <a:avLst/>
          </a:prstGeom>
        </p:spPr>
      </p:pic>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098210" y="2674832"/>
            <a:ext cx="5300421" cy="4001095"/>
          </a:xfrm>
          <a:prstGeom prst="rect">
            <a:avLst/>
          </a:prstGeom>
          <a:noFill/>
        </p:spPr>
        <p:txBody>
          <a:bodyPr wrap="square" rtlCol="0">
            <a:spAutoFit/>
          </a:bodyPr>
          <a:lstStyle/>
          <a:p>
            <a:pPr algn="ctr" rtl="1">
              <a:lnSpc>
                <a:spcPct val="150000"/>
              </a:lnSpc>
            </a:pPr>
            <a:r>
              <a:rPr lang="ar-SA" sz="2400" b="1" dirty="0">
                <a:solidFill>
                  <a:srgbClr val="941651"/>
                </a:solidFill>
                <a:latin typeface="Al Tarikh" charset="-78"/>
                <a:ea typeface="Al Tarikh" charset="-78"/>
                <a:cs typeface="Al Tarikh" charset="-78"/>
              </a:rPr>
              <a:t>قادة فريق علم الأدوية :</a:t>
            </a:r>
          </a:p>
          <a:p>
            <a:pPr algn="ctr" defTabSz="663123" rtl="1">
              <a:lnSpc>
                <a:spcPct val="150000"/>
              </a:lnSpc>
            </a:pPr>
            <a:r>
              <a:rPr lang="ar-SA" sz="2400" b="1" dirty="0">
                <a:latin typeface="Al Tarikh" charset="-78"/>
                <a:ea typeface="Al Tarikh" charset="-78"/>
                <a:cs typeface="Al Tarikh" charset="-78"/>
              </a:rPr>
              <a:t> </a:t>
            </a:r>
            <a:r>
              <a:rPr lang="ar-SA" sz="2800" b="1" dirty="0">
                <a:latin typeface="Al Tarikh" charset="-78"/>
                <a:ea typeface="Al Tarikh" charset="-78"/>
                <a:cs typeface="Al Tarikh" charset="-78"/>
              </a:rPr>
              <a:t>اللولو  الصليهم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en-US" sz="2800" b="1" dirty="0">
                <a:solidFill>
                  <a:srgbClr val="941651"/>
                </a:solidFill>
                <a:latin typeface="Al Tarikh" charset="-78"/>
                <a:ea typeface="Al Tarikh" charset="-78"/>
                <a:cs typeface="Al Tarikh" charset="-78"/>
              </a:rPr>
              <a:t>&amp;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فارس النفيسة</a:t>
            </a:r>
          </a:p>
          <a:p>
            <a:pPr marL="0" algn="ctr" defTabSz="663123" rtl="1" eaLnBrk="1" latinLnBrk="0" hangingPunct="1">
              <a:lnSpc>
                <a:spcPct val="150000"/>
              </a:lnSpc>
            </a:pPr>
            <a:r>
              <a:rPr lang="ar-SA" sz="2400" b="1" dirty="0" smtClean="0">
                <a:solidFill>
                  <a:srgbClr val="941651"/>
                </a:solidFill>
                <a:latin typeface="Al Tarikh" charset="-78"/>
                <a:ea typeface="Al Tarikh" charset="-78"/>
                <a:cs typeface="Al Tarikh" charset="-78"/>
              </a:rPr>
              <a:t>الشكر </a:t>
            </a:r>
            <a:r>
              <a:rPr lang="ar-SA" sz="2400" b="1" dirty="0">
                <a:solidFill>
                  <a:srgbClr val="941651"/>
                </a:solidFill>
                <a:latin typeface="Al Tarikh" charset="-78"/>
                <a:ea typeface="Al Tarikh" charset="-78"/>
                <a:cs typeface="Al Tarikh" charset="-78"/>
              </a:rPr>
              <a:t>موصول لأعضاء الفريق المتميزين : </a:t>
            </a:r>
          </a:p>
          <a:p>
            <a:pPr marL="0" algn="ctr" defTabSz="663123" rtl="1" eaLnBrk="1" latinLnBrk="0" hangingPunct="1"/>
            <a:r>
              <a:rPr lang="ar-SA" sz="2800" b="1" dirty="0" smtClean="0">
                <a:latin typeface="Al Tarikh" charset="-78"/>
                <a:ea typeface="Al Tarikh" charset="-78"/>
                <a:cs typeface="Al Tarikh" charset="-78"/>
              </a:rPr>
              <a:t>روان سعد </a:t>
            </a:r>
            <a:r>
              <a:rPr lang="ar-SA" sz="2800" b="1" dirty="0" smtClean="0">
                <a:latin typeface="Al Tarikh" charset="-78"/>
                <a:ea typeface="Al Tarikh" charset="-78"/>
                <a:cs typeface="Al Tarikh" charset="-78"/>
              </a:rPr>
              <a:t>القحطاني</a:t>
            </a:r>
            <a:endParaRPr lang="en-US" sz="2800" b="1" dirty="0" smtClean="0">
              <a:latin typeface="Al Tarikh" charset="-78"/>
              <a:ea typeface="Al Tarikh" charset="-78"/>
              <a:cs typeface="Al Tarikh" charset="-78"/>
            </a:endParaRPr>
          </a:p>
          <a:p>
            <a:pPr algn="ctr" defTabSz="663123" rtl="1"/>
            <a:r>
              <a:rPr lang="ar-SA" sz="2800" b="1" dirty="0">
                <a:latin typeface="Al Tarikh" charset="-78"/>
                <a:ea typeface="Al Tarikh" charset="-78"/>
                <a:cs typeface="Al Tarikh" charset="-78"/>
              </a:rPr>
              <a:t>حنين </a:t>
            </a:r>
            <a:r>
              <a:rPr lang="ar-SA" sz="2800" b="1" dirty="0" err="1" smtClean="0">
                <a:latin typeface="Al Tarikh" charset="-78"/>
                <a:ea typeface="Al Tarikh" charset="-78"/>
                <a:cs typeface="Al Tarikh" charset="-78"/>
              </a:rPr>
              <a:t>باشيخ</a:t>
            </a:r>
            <a:endParaRPr lang="en-US" sz="2800" b="1" dirty="0" smtClean="0">
              <a:latin typeface="Al Tarikh" charset="-78"/>
              <a:ea typeface="Al Tarikh" charset="-78"/>
              <a:cs typeface="Al Tarikh" charset="-78"/>
            </a:endParaRPr>
          </a:p>
          <a:p>
            <a:pPr algn="ctr" defTabSz="663123" rtl="1"/>
            <a:r>
              <a:rPr lang="ar-SA" sz="2800" b="1" dirty="0" smtClean="0">
                <a:latin typeface="Al Tarikh" charset="-78"/>
                <a:ea typeface="Al Tarikh" charset="-78"/>
                <a:cs typeface="Al Tarikh" charset="-78"/>
              </a:rPr>
              <a:t>خالد العيسى</a:t>
            </a:r>
            <a:endParaRPr lang="ar-SA" sz="2800" b="1" dirty="0" smtClean="0">
              <a:latin typeface="Al Tarikh" charset="-78"/>
              <a:ea typeface="Al Tarikh" charset="-78"/>
              <a:cs typeface="Al Tarikh" charset="-78"/>
            </a:endParaRPr>
          </a:p>
          <a:p>
            <a:pPr marL="0" algn="ctr" defTabSz="663123" rtl="1" eaLnBrk="1" latinLnBrk="0" hangingPunct="1"/>
            <a:r>
              <a:rPr lang="ar-SA" sz="2800" b="1" dirty="0" smtClean="0">
                <a:latin typeface="Al Tarikh" charset="-78"/>
                <a:ea typeface="Al Tarikh" charset="-78"/>
                <a:cs typeface="Al Tarikh" charset="-78"/>
              </a:rPr>
              <a:t>رحاب </a:t>
            </a:r>
            <a:r>
              <a:rPr lang="ar-SA" sz="2800" b="1" dirty="0" smtClean="0">
                <a:latin typeface="Al Tarikh" charset="-78"/>
                <a:ea typeface="Al Tarikh" charset="-78"/>
                <a:cs typeface="Al Tarikh" charset="-78"/>
              </a:rPr>
              <a:t>العنزي</a:t>
            </a:r>
          </a:p>
          <a:p>
            <a:pPr marL="0" algn="ctr" defTabSz="663123" rtl="1" eaLnBrk="1" latinLnBrk="0" hangingPunct="1"/>
            <a:r>
              <a:rPr lang="ar-SA" sz="2800" b="1" dirty="0" smtClean="0">
                <a:latin typeface="Al Tarikh" charset="-78"/>
                <a:ea typeface="Al Tarikh" charset="-78"/>
                <a:cs typeface="Al Tarikh" charset="-78"/>
              </a:rPr>
              <a:t>عبدالرحمن ذكري</a:t>
            </a:r>
            <a:endParaRPr lang="en-US" sz="2800" b="1" dirty="0" smtClean="0">
              <a:latin typeface="Al Tarikh" charset="-78"/>
              <a:ea typeface="Al Tarikh" charset="-78"/>
              <a:cs typeface="Al Tarikh" charset="-78"/>
            </a:endParaRPr>
          </a:p>
        </p:txBody>
      </p:sp>
    </p:spTree>
    <p:extLst>
      <p:ext uri="{BB962C8B-B14F-4D97-AF65-F5344CB8AC3E}">
        <p14:creationId xmlns:p14="http://schemas.microsoft.com/office/powerpoint/2010/main" val="44075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651110"/>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3154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Introduction</a:t>
            </a:r>
          </a:p>
        </p:txBody>
      </p:sp>
      <p:cxnSp>
        <p:nvCxnSpPr>
          <p:cNvPr id="6" name="Straight Connector 5"/>
          <p:cNvCxnSpPr/>
          <p:nvPr/>
        </p:nvCxnSpPr>
        <p:spPr>
          <a:xfrm>
            <a:off x="154062" y="1429520"/>
            <a:ext cx="144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365" y="1029410"/>
            <a:ext cx="1655737" cy="400110"/>
          </a:xfrm>
          <a:prstGeom prst="rect">
            <a:avLst/>
          </a:prstGeom>
          <a:noFill/>
          <a:ln>
            <a:noFill/>
          </a:ln>
        </p:spPr>
        <p:txBody>
          <a:bodyPr wrap="square" rtlCol="0">
            <a:spAutoFit/>
          </a:bodyPr>
          <a:lstStyle/>
          <a:p>
            <a:r>
              <a:rPr lang="en-US" sz="2000" dirty="0">
                <a:latin typeface="Al Tarikh" charset="-78"/>
                <a:ea typeface="Al Tarikh" charset="-78"/>
                <a:cs typeface="Al Tarikh" charset="-78"/>
              </a:rPr>
              <a:t>Infertility</a:t>
            </a:r>
          </a:p>
        </p:txBody>
      </p:sp>
      <p:sp>
        <p:nvSpPr>
          <p:cNvPr id="8" name="TextBox 7"/>
          <p:cNvSpPr txBox="1"/>
          <p:nvPr/>
        </p:nvSpPr>
        <p:spPr>
          <a:xfrm>
            <a:off x="141412" y="1529945"/>
            <a:ext cx="6563693" cy="1231106"/>
          </a:xfrm>
          <a:prstGeom prst="rect">
            <a:avLst/>
          </a:prstGeom>
          <a:noFill/>
          <a:ln>
            <a:noFill/>
          </a:ln>
        </p:spPr>
        <p:txBody>
          <a:bodyPr wrap="square" rtlCol="0">
            <a:spAutoFit/>
          </a:bodyPr>
          <a:lstStyle/>
          <a:p>
            <a:r>
              <a:rPr lang="en-US" sz="1600" dirty="0">
                <a:solidFill>
                  <a:schemeClr val="accent1"/>
                </a:solidFill>
              </a:rPr>
              <a:t>Definition:</a:t>
            </a:r>
            <a:r>
              <a:rPr lang="en-US" sz="1400" dirty="0"/>
              <a:t> Inability of a male to achieve conception in a fertile woman after one year of frequent unprotected intercourse.</a:t>
            </a:r>
          </a:p>
          <a:p>
            <a:endParaRPr lang="en-US" sz="1400" dirty="0"/>
          </a:p>
          <a:p>
            <a:pPr>
              <a:defRPr/>
            </a:pPr>
            <a:r>
              <a:rPr lang="en-US" sz="1600" dirty="0">
                <a:solidFill>
                  <a:schemeClr val="accent1"/>
                </a:solidFill>
              </a:rPr>
              <a:t>Prevalence:</a:t>
            </a:r>
            <a:r>
              <a:rPr lang="en-US" sz="1400" dirty="0"/>
              <a:t> Infertility has traditionally been thought of as a woman's problem. However, about one out of every three cases of infertility is due to the man alone</a:t>
            </a:r>
          </a:p>
        </p:txBody>
      </p:sp>
      <p:cxnSp>
        <p:nvCxnSpPr>
          <p:cNvPr id="9" name="Straight Connector 8"/>
          <p:cNvCxnSpPr/>
          <p:nvPr/>
        </p:nvCxnSpPr>
        <p:spPr>
          <a:xfrm>
            <a:off x="156676" y="3237054"/>
            <a:ext cx="2736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1500" y="2836944"/>
            <a:ext cx="2601700" cy="400110"/>
          </a:xfrm>
          <a:prstGeom prst="rect">
            <a:avLst/>
          </a:prstGeom>
          <a:noFill/>
          <a:ln>
            <a:noFill/>
          </a:ln>
        </p:spPr>
        <p:txBody>
          <a:bodyPr wrap="square" rtlCol="0">
            <a:spAutoFit/>
          </a:bodyPr>
          <a:lstStyle/>
          <a:p>
            <a:r>
              <a:rPr lang="en-US" sz="2000" dirty="0">
                <a:latin typeface="Al Tarikh" charset="-78"/>
                <a:ea typeface="Al Tarikh" charset="-78"/>
                <a:cs typeface="Al Tarikh" charset="-78"/>
              </a:rPr>
              <a:t>Infertility Vs </a:t>
            </a:r>
            <a:r>
              <a:rPr lang="en-US" sz="2000" dirty="0"/>
              <a:t>Impotence</a:t>
            </a:r>
            <a:endParaRPr lang="en-US" sz="2000" dirty="0">
              <a:ea typeface="Al Tarikh" charset="-78"/>
              <a:cs typeface="Al Tarikh" charset="-78"/>
            </a:endParaRPr>
          </a:p>
        </p:txBody>
      </p:sp>
      <p:sp>
        <p:nvSpPr>
          <p:cNvPr id="12" name="TextBox 11"/>
          <p:cNvSpPr txBox="1"/>
          <p:nvPr/>
        </p:nvSpPr>
        <p:spPr>
          <a:xfrm>
            <a:off x="144566" y="3341691"/>
            <a:ext cx="6557387" cy="1231106"/>
          </a:xfrm>
          <a:prstGeom prst="rect">
            <a:avLst/>
          </a:prstGeom>
          <a:noFill/>
          <a:ln>
            <a:noFill/>
          </a:ln>
        </p:spPr>
        <p:txBody>
          <a:bodyPr wrap="square" rtlCol="0">
            <a:spAutoFit/>
          </a:bodyPr>
          <a:lstStyle/>
          <a:p>
            <a:r>
              <a:rPr lang="en-US" sz="1600" dirty="0">
                <a:solidFill>
                  <a:schemeClr val="accent1"/>
                </a:solidFill>
              </a:rPr>
              <a:t>Infertility:</a:t>
            </a:r>
            <a:r>
              <a:rPr lang="en-US" sz="1400" dirty="0"/>
              <a:t> the male sexual behavior is fine but the problem in the sperms (low count, abnormal shape , abnormal motility</a:t>
            </a:r>
            <a:r>
              <a:rPr lang="en-US" sz="1400" dirty="0" smtClean="0"/>
              <a:t>).</a:t>
            </a:r>
            <a:endParaRPr lang="en-US" sz="1400" dirty="0"/>
          </a:p>
          <a:p>
            <a:r>
              <a:rPr lang="en-US" sz="1600" dirty="0">
                <a:solidFill>
                  <a:schemeClr val="accent1"/>
                </a:solidFill>
              </a:rPr>
              <a:t>Impotence:</a:t>
            </a:r>
            <a:r>
              <a:rPr lang="en-US" sz="1400" dirty="0"/>
              <a:t> the male has problem in his sexual behavior </a:t>
            </a:r>
            <a:r>
              <a:rPr lang="en-US" sz="1400" b="1" dirty="0"/>
              <a:t>(Erectile Dysfunction</a:t>
            </a:r>
            <a:r>
              <a:rPr lang="en-US" sz="1400" b="1" dirty="0" smtClean="0"/>
              <a:t>)</a:t>
            </a:r>
          </a:p>
          <a:p>
            <a:r>
              <a:rPr lang="en-US" sz="1400" dirty="0" smtClean="0">
                <a:solidFill>
                  <a:srgbClr val="008F00"/>
                </a:solidFill>
              </a:rPr>
              <a:t>Actually this man has problems with erection and ejaculation, but his sperm count and shape are good.</a:t>
            </a:r>
            <a:endParaRPr lang="en-US" sz="1400" dirty="0">
              <a:solidFill>
                <a:srgbClr val="008F00"/>
              </a:solidFill>
            </a:endParaRPr>
          </a:p>
        </p:txBody>
      </p:sp>
      <p:cxnSp>
        <p:nvCxnSpPr>
          <p:cNvPr id="13" name="Straight Connector 12"/>
          <p:cNvCxnSpPr/>
          <p:nvPr/>
        </p:nvCxnSpPr>
        <p:spPr>
          <a:xfrm>
            <a:off x="149544" y="5007577"/>
            <a:ext cx="3384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3993" y="4607467"/>
            <a:ext cx="3263652" cy="400110"/>
          </a:xfrm>
          <a:prstGeom prst="rect">
            <a:avLst/>
          </a:prstGeom>
          <a:noFill/>
          <a:ln>
            <a:noFill/>
          </a:ln>
        </p:spPr>
        <p:txBody>
          <a:bodyPr wrap="square" rtlCol="0">
            <a:spAutoFit/>
          </a:bodyPr>
          <a:lstStyle/>
          <a:p>
            <a:r>
              <a:rPr lang="en-US" sz="2000" dirty="0"/>
              <a:t>Semen Analysis in Infertility</a:t>
            </a:r>
            <a:endParaRPr lang="en-US" sz="2000" dirty="0">
              <a:ea typeface="Al Tarikh" charset="-78"/>
              <a:cs typeface="Al Tarikh" charset="-78"/>
            </a:endParaRPr>
          </a:p>
        </p:txBody>
      </p:sp>
      <p:sp>
        <p:nvSpPr>
          <p:cNvPr id="15" name="TextBox 14"/>
          <p:cNvSpPr txBox="1"/>
          <p:nvPr/>
        </p:nvSpPr>
        <p:spPr>
          <a:xfrm>
            <a:off x="140994" y="5121866"/>
            <a:ext cx="6564528" cy="1384995"/>
          </a:xfrm>
          <a:prstGeom prst="rect">
            <a:avLst/>
          </a:prstGeom>
          <a:noFill/>
          <a:ln>
            <a:noFill/>
          </a:ln>
        </p:spPr>
        <p:txBody>
          <a:bodyPr wrap="square" rtlCol="0">
            <a:spAutoFit/>
          </a:bodyPr>
          <a:lstStyle/>
          <a:p>
            <a:r>
              <a:rPr lang="en-US" sz="1400" b="1" u="sng" dirty="0">
                <a:solidFill>
                  <a:schemeClr val="accent1"/>
                </a:solidFill>
              </a:rPr>
              <a:t>In male infertility, the semen analysis is abnormal:</a:t>
            </a:r>
          </a:p>
          <a:p>
            <a:pPr marL="285750" indent="-285750">
              <a:buClr>
                <a:schemeClr val="accent1">
                  <a:lumMod val="60000"/>
                  <a:lumOff val="40000"/>
                </a:schemeClr>
              </a:buClr>
              <a:buFont typeface="Arial" charset="0"/>
              <a:buChar char="•"/>
            </a:pPr>
            <a:r>
              <a:rPr lang="en-US" sz="1400" dirty="0"/>
              <a:t>Count is low (</a:t>
            </a:r>
            <a:r>
              <a:rPr lang="en-US" sz="1400" dirty="0" err="1"/>
              <a:t>oligospermia</a:t>
            </a:r>
            <a:r>
              <a:rPr lang="en-US" sz="1400" dirty="0"/>
              <a:t>)</a:t>
            </a:r>
          </a:p>
          <a:p>
            <a:pPr marL="285750" indent="-285750">
              <a:buClr>
                <a:schemeClr val="accent1">
                  <a:lumMod val="60000"/>
                  <a:lumOff val="40000"/>
                </a:schemeClr>
              </a:buClr>
              <a:buFont typeface="Arial" charset="0"/>
              <a:buChar char="•"/>
            </a:pPr>
            <a:r>
              <a:rPr lang="en-US" sz="1400" dirty="0"/>
              <a:t>Sperms are absent in the ejaculate (azoospermia)</a:t>
            </a:r>
          </a:p>
          <a:p>
            <a:pPr marL="285750" indent="-285750">
              <a:buClr>
                <a:schemeClr val="accent1">
                  <a:lumMod val="60000"/>
                  <a:lumOff val="40000"/>
                </a:schemeClr>
              </a:buClr>
              <a:buFont typeface="Arial" charset="0"/>
              <a:buChar char="•"/>
            </a:pPr>
            <a:endParaRPr lang="en-US" sz="1400" dirty="0"/>
          </a:p>
          <a:p>
            <a:pPr marL="285750" indent="-285750">
              <a:buClr>
                <a:schemeClr val="accent1">
                  <a:lumMod val="60000"/>
                  <a:lumOff val="40000"/>
                </a:schemeClr>
              </a:buClr>
              <a:buFont typeface="Arial" charset="0"/>
              <a:buChar char="•"/>
            </a:pPr>
            <a:r>
              <a:rPr lang="en-US" sz="1400" dirty="0"/>
              <a:t>Sperm motility is seriously affected (</a:t>
            </a:r>
            <a:r>
              <a:rPr lang="en-US" sz="1400" dirty="0" err="1"/>
              <a:t>asthenospermia</a:t>
            </a:r>
            <a:r>
              <a:rPr lang="en-US" sz="1400" dirty="0"/>
              <a:t>).</a:t>
            </a:r>
          </a:p>
          <a:p>
            <a:pPr marL="285750" indent="-285750">
              <a:buClr>
                <a:schemeClr val="accent1">
                  <a:lumMod val="60000"/>
                  <a:lumOff val="40000"/>
                </a:schemeClr>
              </a:buClr>
              <a:buFont typeface="Arial" charset="0"/>
              <a:buChar char="•"/>
            </a:pPr>
            <a:r>
              <a:rPr lang="en-US" sz="1400" dirty="0"/>
              <a:t>Sperms are totally immobile or dead (</a:t>
            </a:r>
            <a:r>
              <a:rPr lang="en-US" sz="1400" dirty="0" err="1"/>
              <a:t>necrospermia</a:t>
            </a:r>
            <a:r>
              <a:rPr lang="en-US" sz="1400" dirty="0"/>
              <a:t>)</a:t>
            </a:r>
          </a:p>
        </p:txBody>
      </p:sp>
      <p:cxnSp>
        <p:nvCxnSpPr>
          <p:cNvPr id="16" name="Straight Connector 15"/>
          <p:cNvCxnSpPr/>
          <p:nvPr/>
        </p:nvCxnSpPr>
        <p:spPr>
          <a:xfrm>
            <a:off x="144127" y="6981433"/>
            <a:ext cx="3384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8951" y="6581323"/>
            <a:ext cx="3263652" cy="400110"/>
          </a:xfrm>
          <a:prstGeom prst="rect">
            <a:avLst/>
          </a:prstGeom>
          <a:noFill/>
          <a:ln>
            <a:noFill/>
          </a:ln>
        </p:spPr>
        <p:txBody>
          <a:bodyPr wrap="square" rtlCol="0">
            <a:spAutoFit/>
          </a:bodyPr>
          <a:lstStyle/>
          <a:p>
            <a:r>
              <a:rPr lang="en-US" sz="2000" dirty="0"/>
              <a:t>Cause of Male Infertility</a:t>
            </a:r>
            <a:endParaRPr lang="en-US" sz="2000" dirty="0">
              <a:ea typeface="Al Tarikh" charset="-78"/>
              <a:cs typeface="Al Tarikh" charset="-78"/>
            </a:endParaRPr>
          </a:p>
        </p:txBody>
      </p:sp>
      <p:sp>
        <p:nvSpPr>
          <p:cNvPr id="18" name="TextBox 17"/>
          <p:cNvSpPr txBox="1"/>
          <p:nvPr/>
        </p:nvSpPr>
        <p:spPr>
          <a:xfrm>
            <a:off x="128951" y="7101820"/>
            <a:ext cx="6557387" cy="2677656"/>
          </a:xfrm>
          <a:prstGeom prst="rect">
            <a:avLst/>
          </a:prstGeom>
          <a:noFill/>
          <a:ln>
            <a:noFill/>
          </a:ln>
        </p:spPr>
        <p:txBody>
          <a:bodyPr wrap="square" rtlCol="0">
            <a:spAutoFit/>
          </a:bodyPr>
          <a:lstStyle/>
          <a:p>
            <a:pPr marL="285750" indent="-285750">
              <a:buClr>
                <a:schemeClr val="accent1">
                  <a:lumMod val="60000"/>
                  <a:lumOff val="40000"/>
                </a:schemeClr>
              </a:buClr>
              <a:buFont typeface="Wingdings" charset="2"/>
              <a:buChar char="§"/>
            </a:pPr>
            <a:r>
              <a:rPr lang="en-US" sz="1400" b="1" u="sng" dirty="0">
                <a:solidFill>
                  <a:schemeClr val="accent1"/>
                </a:solidFill>
              </a:rPr>
              <a:t>Idiopathic</a:t>
            </a:r>
            <a:r>
              <a:rPr lang="en-US" sz="1400" dirty="0"/>
              <a:t> (causes unknown</a:t>
            </a:r>
            <a:r>
              <a:rPr lang="en-US" sz="1400" dirty="0" smtClean="0"/>
              <a:t>). </a:t>
            </a:r>
            <a:r>
              <a:rPr lang="en-US" sz="1200" dirty="0" smtClean="0">
                <a:solidFill>
                  <a:srgbClr val="008F00"/>
                </a:solidFill>
              </a:rPr>
              <a:t>Hormone, pituitary, Hypothalamus</a:t>
            </a:r>
            <a:r>
              <a:rPr lang="en-US" sz="1200" dirty="0">
                <a:solidFill>
                  <a:srgbClr val="008F00"/>
                </a:solidFill>
              </a:rPr>
              <a:t> &amp;</a:t>
            </a:r>
            <a:r>
              <a:rPr lang="en-US" sz="1200" dirty="0" smtClean="0">
                <a:solidFill>
                  <a:srgbClr val="008F00"/>
                </a:solidFill>
              </a:rPr>
              <a:t> testes all are intact.</a:t>
            </a:r>
            <a:endParaRPr lang="en-US" sz="1400" dirty="0">
              <a:solidFill>
                <a:srgbClr val="008F00"/>
              </a:solidFill>
            </a:endParaRPr>
          </a:p>
          <a:p>
            <a:pPr marL="285750" indent="-285750">
              <a:buClr>
                <a:schemeClr val="accent1">
                  <a:lumMod val="60000"/>
                  <a:lumOff val="40000"/>
                </a:schemeClr>
              </a:buClr>
              <a:buFont typeface="Wingdings" charset="2"/>
              <a:buChar char="§"/>
            </a:pPr>
            <a:r>
              <a:rPr lang="en-US" sz="1400" b="1" u="sng" dirty="0">
                <a:solidFill>
                  <a:schemeClr val="accent1"/>
                </a:solidFill>
              </a:rPr>
              <a:t>Pre- testicular causes (poor hormonal support &amp; poor general health) including: </a:t>
            </a:r>
            <a:r>
              <a:rPr lang="en-US" sz="1400" dirty="0"/>
              <a:t>Hypogonadism, Drugs, alcohol, Tobacco, Strenuous riding (bicycle &amp; horse </a:t>
            </a:r>
            <a:r>
              <a:rPr lang="en-US" sz="1400" dirty="0" smtClean="0"/>
              <a:t>riding </a:t>
            </a:r>
            <a:r>
              <a:rPr lang="en-US" sz="1400" dirty="0" smtClean="0">
                <a:solidFill>
                  <a:srgbClr val="008F00"/>
                </a:solidFill>
              </a:rPr>
              <a:t>&amp; sauna) causes ↑ temperature on the testes,  </a:t>
            </a:r>
            <a:r>
              <a:rPr lang="en-US" sz="1400" dirty="0">
                <a:solidFill>
                  <a:srgbClr val="008F00"/>
                </a:solidFill>
              </a:rPr>
              <a:t>Medications (chemotherapy, anabolic </a:t>
            </a:r>
            <a:r>
              <a:rPr lang="en-US" sz="1400" dirty="0" smtClean="0">
                <a:solidFill>
                  <a:srgbClr val="008F00"/>
                </a:solidFill>
              </a:rPr>
              <a:t>steroids the mechanism is the exogenous androgens will be converted into estrogen causing suppression of testosterone secretion → gynecomastia and small testes).</a:t>
            </a:r>
          </a:p>
          <a:p>
            <a:pPr marL="285750" indent="-285750">
              <a:buClr>
                <a:schemeClr val="accent1">
                  <a:lumMod val="60000"/>
                  <a:lumOff val="40000"/>
                </a:schemeClr>
              </a:buClr>
              <a:buFont typeface="Wingdings" charset="2"/>
              <a:buChar char="§"/>
            </a:pPr>
            <a:endParaRPr lang="en-US" sz="1400" dirty="0">
              <a:solidFill>
                <a:srgbClr val="008F00"/>
              </a:solidFill>
            </a:endParaRPr>
          </a:p>
          <a:p>
            <a:pPr marL="285750" indent="-285750">
              <a:buClr>
                <a:schemeClr val="accent1">
                  <a:lumMod val="60000"/>
                  <a:lumOff val="40000"/>
                </a:schemeClr>
              </a:buClr>
              <a:buFont typeface="Wingdings" charset="2"/>
              <a:buChar char="§"/>
            </a:pPr>
            <a:r>
              <a:rPr lang="en-US" sz="1400" b="1" u="sng" dirty="0">
                <a:solidFill>
                  <a:schemeClr val="accent1"/>
                </a:solidFill>
              </a:rPr>
              <a:t>Testicular causes (testes produce semen of low quantity and/or poor quality):</a:t>
            </a:r>
            <a:r>
              <a:rPr lang="en-US" sz="1400" dirty="0"/>
              <a:t> Age, Malaria, Testicular cancer, Idiopathic (unexplained sperm deficiencies</a:t>
            </a:r>
            <a:r>
              <a:rPr lang="en-US" sz="1400" dirty="0" smtClean="0"/>
              <a:t>). </a:t>
            </a:r>
            <a:r>
              <a:rPr lang="en-US" sz="1200" dirty="0" smtClean="0">
                <a:solidFill>
                  <a:srgbClr val="008F00"/>
                </a:solidFill>
              </a:rPr>
              <a:t>no treatment</a:t>
            </a:r>
            <a:endParaRPr lang="en-US" sz="1200" dirty="0">
              <a:solidFill>
                <a:srgbClr val="008F00"/>
              </a:solidFill>
            </a:endParaRPr>
          </a:p>
          <a:p>
            <a:pPr marL="285750" indent="-285750">
              <a:buClr>
                <a:schemeClr val="accent1">
                  <a:lumMod val="60000"/>
                  <a:lumOff val="40000"/>
                </a:schemeClr>
              </a:buClr>
              <a:buFont typeface="Wingdings" charset="2"/>
              <a:buChar char="§"/>
            </a:pPr>
            <a:r>
              <a:rPr lang="en-US" sz="1400" b="1" u="sng" dirty="0">
                <a:solidFill>
                  <a:schemeClr val="accent1"/>
                </a:solidFill>
              </a:rPr>
              <a:t>Post- testicular causes (conditions that affect male genital system after sperm production):</a:t>
            </a:r>
            <a:r>
              <a:rPr lang="en-US" sz="1400" dirty="0"/>
              <a:t> Vas deferens obstruction, Infection (e.g. prostatitis, T.B), Ejaculatory duct obstruction, Impotence. </a:t>
            </a:r>
            <a:r>
              <a:rPr lang="en-US" sz="1400" dirty="0" smtClean="0">
                <a:solidFill>
                  <a:srgbClr val="008F00"/>
                </a:solidFill>
              </a:rPr>
              <a:t>Affect delivery of sperms</a:t>
            </a:r>
            <a:endParaRPr lang="en-US" sz="1400" dirty="0">
              <a:solidFill>
                <a:srgbClr val="008F00"/>
              </a:solidFill>
            </a:endParaRPr>
          </a:p>
        </p:txBody>
      </p:sp>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687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498331"/>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9230"/>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Infertility in Male</a:t>
            </a:r>
          </a:p>
        </p:txBody>
      </p:sp>
      <p:cxnSp>
        <p:nvCxnSpPr>
          <p:cNvPr id="6" name="Straight Connector 5"/>
          <p:cNvCxnSpPr/>
          <p:nvPr/>
        </p:nvCxnSpPr>
        <p:spPr>
          <a:xfrm>
            <a:off x="141028" y="1085141"/>
            <a:ext cx="1944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365" y="685031"/>
            <a:ext cx="1945568" cy="400110"/>
          </a:xfrm>
          <a:prstGeom prst="rect">
            <a:avLst/>
          </a:prstGeom>
          <a:noFill/>
          <a:ln>
            <a:noFill/>
          </a:ln>
        </p:spPr>
        <p:txBody>
          <a:bodyPr wrap="square" rtlCol="0">
            <a:spAutoFit/>
          </a:bodyPr>
          <a:lstStyle/>
          <a:p>
            <a:r>
              <a:rPr lang="en-US" sz="2000">
                <a:latin typeface="Al Tarikh" charset="-78"/>
                <a:ea typeface="Al Tarikh" charset="-78"/>
                <a:cs typeface="Al Tarikh" charset="-78"/>
              </a:rPr>
              <a:t>Pathophysiology </a:t>
            </a:r>
            <a:endParaRPr lang="en-US" sz="2000" dirty="0">
              <a:latin typeface="Al Tarikh" charset="-78"/>
              <a:ea typeface="Al Tarikh" charset="-78"/>
              <a:cs typeface="Al Tarikh" charset="-78"/>
            </a:endParaRPr>
          </a:p>
        </p:txBody>
      </p:sp>
      <p:cxnSp>
        <p:nvCxnSpPr>
          <p:cNvPr id="27" name="Straight Connector 26"/>
          <p:cNvCxnSpPr/>
          <p:nvPr/>
        </p:nvCxnSpPr>
        <p:spPr>
          <a:xfrm>
            <a:off x="233789" y="5842725"/>
            <a:ext cx="1404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55126" y="5442615"/>
            <a:ext cx="1945568" cy="400110"/>
          </a:xfrm>
          <a:prstGeom prst="rect">
            <a:avLst/>
          </a:prstGeom>
          <a:noFill/>
          <a:ln>
            <a:noFill/>
          </a:ln>
        </p:spPr>
        <p:txBody>
          <a:bodyPr wrap="square" rtlCol="0">
            <a:spAutoFit/>
          </a:bodyPr>
          <a:lstStyle/>
          <a:p>
            <a:r>
              <a:rPr lang="en-US" sz="2000">
                <a:latin typeface="Al Tarikh" charset="-78"/>
                <a:ea typeface="Al Tarikh" charset="-78"/>
                <a:cs typeface="Al Tarikh" charset="-78"/>
              </a:rPr>
              <a:t>Treatment</a:t>
            </a:r>
            <a:endParaRPr lang="en-US" sz="2000" dirty="0">
              <a:latin typeface="Al Tarikh" charset="-78"/>
              <a:ea typeface="Al Tarikh" charset="-78"/>
              <a:cs typeface="Al Tarikh" charset="-78"/>
            </a:endParaRPr>
          </a:p>
        </p:txBody>
      </p:sp>
      <p:grpSp>
        <p:nvGrpSpPr>
          <p:cNvPr id="11" name="Group 10"/>
          <p:cNvGrpSpPr/>
          <p:nvPr/>
        </p:nvGrpSpPr>
        <p:grpSpPr>
          <a:xfrm>
            <a:off x="280349" y="1304577"/>
            <a:ext cx="3980570" cy="4044839"/>
            <a:chOff x="693000" y="1662752"/>
            <a:chExt cx="5187301" cy="4044839"/>
          </a:xfrm>
        </p:grpSpPr>
        <p:grpSp>
          <p:nvGrpSpPr>
            <p:cNvPr id="19" name="Group 18"/>
            <p:cNvGrpSpPr/>
            <p:nvPr/>
          </p:nvGrpSpPr>
          <p:grpSpPr>
            <a:xfrm>
              <a:off x="693000" y="1662752"/>
              <a:ext cx="5187301" cy="4044839"/>
              <a:chOff x="1155514" y="1666691"/>
              <a:chExt cx="5187301" cy="4044839"/>
            </a:xfrm>
          </p:grpSpPr>
          <p:grpSp>
            <p:nvGrpSpPr>
              <p:cNvPr id="21" name="Group 20"/>
              <p:cNvGrpSpPr/>
              <p:nvPr/>
            </p:nvGrpSpPr>
            <p:grpSpPr>
              <a:xfrm>
                <a:off x="1155514" y="1666691"/>
                <a:ext cx="5187301" cy="3513793"/>
                <a:chOff x="1155514" y="1666691"/>
                <a:chExt cx="5187301" cy="3513793"/>
              </a:xfrm>
            </p:grpSpPr>
            <p:sp>
              <p:nvSpPr>
                <p:cNvPr id="29" name="Round Diagonal Corner Rectangle 28"/>
                <p:cNvSpPr/>
                <p:nvPr/>
              </p:nvSpPr>
              <p:spPr>
                <a:xfrm>
                  <a:off x="3802531" y="1666691"/>
                  <a:ext cx="2540284" cy="1756994"/>
                </a:xfrm>
                <a:prstGeom prst="round2DiagRect">
                  <a:avLst/>
                </a:prstGeom>
                <a:solidFill>
                  <a:schemeClr val="bg1"/>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schemeClr val="accent6"/>
                      </a:solidFill>
                    </a:rPr>
                    <a:t>2-</a:t>
                  </a:r>
                  <a:r>
                    <a:rPr lang="en-US" sz="1400" b="1" dirty="0">
                      <a:solidFill>
                        <a:schemeClr val="tx1"/>
                      </a:solidFill>
                    </a:rPr>
                    <a:t> </a:t>
                  </a:r>
                  <a:r>
                    <a:rPr lang="en-US" sz="1400" b="1" dirty="0">
                      <a:solidFill>
                        <a:schemeClr val="bg1">
                          <a:lumMod val="50000"/>
                        </a:schemeClr>
                      </a:solidFill>
                    </a:rPr>
                    <a:t>FSH: </a:t>
                  </a:r>
                  <a:r>
                    <a:rPr lang="en-US" sz="1400" dirty="0">
                      <a:solidFill>
                        <a:schemeClr val="bg1">
                          <a:lumMod val="50000"/>
                        </a:schemeClr>
                      </a:solidFill>
                    </a:rPr>
                    <a:t>will act on </a:t>
                  </a:r>
                  <a:r>
                    <a:rPr lang="en-US" sz="1400" dirty="0" err="1">
                      <a:solidFill>
                        <a:schemeClr val="bg1">
                          <a:lumMod val="50000"/>
                        </a:schemeClr>
                      </a:solidFill>
                    </a:rPr>
                    <a:t>sertoli</a:t>
                  </a:r>
                  <a:r>
                    <a:rPr lang="en-US" sz="1400" dirty="0">
                      <a:solidFill>
                        <a:schemeClr val="bg1">
                          <a:lumMod val="50000"/>
                        </a:schemeClr>
                      </a:solidFill>
                    </a:rPr>
                    <a:t> cell in seminiferous tubule lead to release inhibin </a:t>
                  </a:r>
                  <a:r>
                    <a:rPr lang="en-US" sz="1400" dirty="0">
                      <a:solidFill>
                        <a:schemeClr val="bg1">
                          <a:lumMod val="50000"/>
                        </a:schemeClr>
                      </a:solidFill>
                      <a:sym typeface="Wingdings 3"/>
                    </a:rPr>
                    <a:t>→ </a:t>
                  </a:r>
                  <a:r>
                    <a:rPr lang="en-US" sz="1400" dirty="0">
                      <a:solidFill>
                        <a:schemeClr val="bg1">
                          <a:lumMod val="50000"/>
                        </a:schemeClr>
                      </a:solidFill>
                    </a:rPr>
                    <a:t>(negative feedback on anterior pituitary) </a:t>
                  </a:r>
                </a:p>
              </p:txBody>
            </p:sp>
            <p:sp>
              <p:nvSpPr>
                <p:cNvPr id="30" name="Round Diagonal Corner Rectangle 29"/>
                <p:cNvSpPr/>
                <p:nvPr/>
              </p:nvSpPr>
              <p:spPr>
                <a:xfrm rot="16200000">
                  <a:off x="1597514" y="1224693"/>
                  <a:ext cx="1763019" cy="2647017"/>
                </a:xfrm>
                <a:prstGeom prst="round2DiagRect">
                  <a:avLst/>
                </a:prstGeom>
                <a:solidFill>
                  <a:schemeClr val="bg1"/>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r>
                    <a:rPr lang="en-US" sz="1400" b="1" dirty="0">
                      <a:solidFill>
                        <a:schemeClr val="accent1"/>
                      </a:solidFill>
                    </a:rPr>
                    <a:t>1-</a:t>
                  </a:r>
                  <a:r>
                    <a:rPr lang="en-US" sz="1200" dirty="0">
                      <a:solidFill>
                        <a:schemeClr val="tx1"/>
                      </a:solidFill>
                    </a:rPr>
                    <a:t> </a:t>
                  </a:r>
                  <a:r>
                    <a:rPr lang="en-US" sz="1200" dirty="0">
                      <a:solidFill>
                        <a:schemeClr val="bg1">
                          <a:lumMod val="50000"/>
                        </a:schemeClr>
                      </a:solidFill>
                    </a:rPr>
                    <a:t>Pulsatile secretion of GnRH from hypothalamus will stimulate anterior pituitary to secrete gonadotropin </a:t>
                  </a:r>
                  <a:r>
                    <a:rPr lang="en-US" sz="1200" b="1" dirty="0">
                      <a:solidFill>
                        <a:schemeClr val="bg1">
                          <a:lumMod val="50000"/>
                        </a:schemeClr>
                      </a:solidFill>
                    </a:rPr>
                    <a:t>(FSH , LH) </a:t>
                  </a:r>
                  <a:r>
                    <a:rPr lang="en-US" sz="1200" dirty="0">
                      <a:solidFill>
                        <a:schemeClr val="bg1">
                          <a:lumMod val="50000"/>
                        </a:schemeClr>
                      </a:solidFill>
                    </a:rPr>
                    <a:t>that will lead </a:t>
                  </a:r>
                  <a:r>
                    <a:rPr lang="en-US" sz="1200" dirty="0">
                      <a:solidFill>
                        <a:schemeClr val="bg1">
                          <a:lumMod val="50000"/>
                        </a:schemeClr>
                      </a:solidFill>
                      <a:sym typeface="Wingdings 3"/>
                    </a:rPr>
                    <a:t>→</a:t>
                  </a:r>
                  <a:r>
                    <a:rPr lang="en-US" sz="1200" dirty="0">
                      <a:solidFill>
                        <a:schemeClr val="bg1">
                          <a:lumMod val="50000"/>
                        </a:schemeClr>
                      </a:solidFill>
                    </a:rPr>
                    <a:t> initiation &amp; maintenance of spermatogenesis</a:t>
                  </a:r>
                </a:p>
              </p:txBody>
            </p:sp>
            <p:sp>
              <p:nvSpPr>
                <p:cNvPr id="31" name="Round Diagonal Corner Rectangle 30"/>
                <p:cNvSpPr/>
                <p:nvPr/>
              </p:nvSpPr>
              <p:spPr>
                <a:xfrm rot="5400000">
                  <a:off x="4194274" y="3031943"/>
                  <a:ext cx="1756800" cy="2540281"/>
                </a:xfrm>
                <a:prstGeom prst="round2DiagRect">
                  <a:avLst/>
                </a:prstGeom>
                <a:solidFill>
                  <a:schemeClr val="bg1"/>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n-US" sz="1400" b="1" dirty="0">
                      <a:solidFill>
                        <a:schemeClr val="accent2">
                          <a:lumMod val="60000"/>
                          <a:lumOff val="40000"/>
                        </a:schemeClr>
                      </a:solidFill>
                    </a:rPr>
                    <a:t>4-</a:t>
                  </a:r>
                  <a:r>
                    <a:rPr lang="en-US" sz="1400" b="1" dirty="0">
                      <a:solidFill>
                        <a:schemeClr val="tx1"/>
                      </a:solidFill>
                    </a:rPr>
                    <a:t> </a:t>
                  </a:r>
                  <a:r>
                    <a:rPr lang="en-US" sz="1400" b="1" dirty="0">
                      <a:solidFill>
                        <a:schemeClr val="bg1">
                          <a:lumMod val="50000"/>
                        </a:schemeClr>
                      </a:solidFill>
                    </a:rPr>
                    <a:t>LH: </a:t>
                  </a:r>
                  <a:r>
                    <a:rPr lang="en-US" sz="1400" dirty="0">
                      <a:solidFill>
                        <a:schemeClr val="bg1">
                          <a:lumMod val="50000"/>
                        </a:schemeClr>
                      </a:solidFill>
                    </a:rPr>
                    <a:t>will act on </a:t>
                  </a:r>
                  <a:r>
                    <a:rPr lang="en-US" sz="1400" dirty="0" err="1" smtClean="0">
                      <a:solidFill>
                        <a:schemeClr val="bg1">
                          <a:lumMod val="50000"/>
                        </a:schemeClr>
                      </a:solidFill>
                    </a:rPr>
                    <a:t>leyding</a:t>
                  </a:r>
                  <a:r>
                    <a:rPr lang="en-US" sz="1400" dirty="0" smtClean="0">
                      <a:solidFill>
                        <a:schemeClr val="bg1">
                          <a:lumMod val="50000"/>
                        </a:schemeClr>
                      </a:solidFill>
                    </a:rPr>
                    <a:t> </a:t>
                  </a:r>
                  <a:r>
                    <a:rPr lang="en-US" sz="1400" dirty="0">
                      <a:solidFill>
                        <a:schemeClr val="bg1">
                          <a:lumMod val="50000"/>
                        </a:schemeClr>
                      </a:solidFill>
                    </a:rPr>
                    <a:t>cell lead to secrete testosterone </a:t>
                  </a:r>
                  <a:r>
                    <a:rPr lang="en-US" sz="1400" dirty="0">
                      <a:solidFill>
                        <a:schemeClr val="bg1">
                          <a:lumMod val="50000"/>
                        </a:schemeClr>
                      </a:solidFill>
                      <a:sym typeface="Wingdings 3"/>
                    </a:rPr>
                    <a:t>→</a:t>
                  </a:r>
                  <a:r>
                    <a:rPr lang="en-US" sz="1400" dirty="0">
                      <a:solidFill>
                        <a:schemeClr val="bg1">
                          <a:lumMod val="50000"/>
                        </a:schemeClr>
                      </a:solidFill>
                    </a:rPr>
                    <a:t> (negative feedback on anterior pituitary and hypothalamus) </a:t>
                  </a:r>
                </a:p>
              </p:txBody>
            </p:sp>
            <p:sp>
              <p:nvSpPr>
                <p:cNvPr id="32" name="Round Diagonal Corner Rectangle 31"/>
                <p:cNvSpPr/>
                <p:nvPr/>
              </p:nvSpPr>
              <p:spPr>
                <a:xfrm>
                  <a:off x="1155514" y="3423684"/>
                  <a:ext cx="2647020" cy="1756800"/>
                </a:xfrm>
                <a:prstGeom prst="round2DiagRect">
                  <a:avLst/>
                </a:prstGeom>
                <a:solidFill>
                  <a:schemeClr val="bg1"/>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solidFill>
                        <a:schemeClr val="accent4"/>
                      </a:solidFill>
                    </a:rPr>
                    <a:t>3-</a:t>
                  </a:r>
                  <a:r>
                    <a:rPr lang="en-US" sz="1200" dirty="0">
                      <a:solidFill>
                        <a:schemeClr val="tx1"/>
                      </a:solidFill>
                    </a:rPr>
                    <a:t> </a:t>
                  </a:r>
                  <a:r>
                    <a:rPr lang="en-US" sz="1200" dirty="0">
                      <a:solidFill>
                        <a:schemeClr val="bg1">
                          <a:lumMod val="50000"/>
                        </a:schemeClr>
                      </a:solidFill>
                    </a:rPr>
                    <a:t>Convert </a:t>
                  </a:r>
                  <a:r>
                    <a:rPr lang="en-US" sz="1200" dirty="0" smtClean="0">
                      <a:solidFill>
                        <a:schemeClr val="bg1">
                          <a:lumMod val="50000"/>
                        </a:schemeClr>
                      </a:solidFill>
                    </a:rPr>
                    <a:t>T in </a:t>
                  </a:r>
                  <a:r>
                    <a:rPr lang="en-US" sz="1200" dirty="0">
                      <a:solidFill>
                        <a:schemeClr val="bg1">
                          <a:lumMod val="50000"/>
                        </a:schemeClr>
                      </a:solidFill>
                    </a:rPr>
                    <a:t>seminiferous tubule to </a:t>
                  </a:r>
                  <a:r>
                    <a:rPr lang="en-US" sz="1200" b="1" dirty="0" smtClean="0">
                      <a:solidFill>
                        <a:schemeClr val="bg1">
                          <a:lumMod val="50000"/>
                        </a:schemeClr>
                      </a:solidFill>
                    </a:rPr>
                    <a:t>(</a:t>
                  </a:r>
                  <a:r>
                    <a:rPr lang="en-US" sz="1200" b="1" dirty="0">
                      <a:solidFill>
                        <a:schemeClr val="bg1">
                          <a:lumMod val="50000"/>
                        </a:schemeClr>
                      </a:solidFill>
                    </a:rPr>
                    <a:t>DHT) </a:t>
                  </a:r>
                  <a:r>
                    <a:rPr lang="en-US" sz="1200" dirty="0">
                      <a:solidFill>
                        <a:schemeClr val="bg1">
                          <a:lumMod val="50000"/>
                        </a:schemeClr>
                      </a:solidFill>
                    </a:rPr>
                    <a:t>and </a:t>
                  </a:r>
                  <a:r>
                    <a:rPr lang="en-US" sz="1200" b="1" dirty="0">
                      <a:solidFill>
                        <a:schemeClr val="bg1">
                          <a:lumMod val="50000"/>
                        </a:schemeClr>
                      </a:solidFill>
                    </a:rPr>
                    <a:t>Estradiol </a:t>
                  </a:r>
                  <a:r>
                    <a:rPr lang="en-US" sz="1200" dirty="0">
                      <a:solidFill>
                        <a:schemeClr val="bg1">
                          <a:lumMod val="50000"/>
                        </a:schemeClr>
                      </a:solidFill>
                      <a:sym typeface="Wingdings 3"/>
                    </a:rPr>
                    <a:t>→</a:t>
                  </a:r>
                  <a:r>
                    <a:rPr lang="en-US" sz="1200" dirty="0">
                      <a:solidFill>
                        <a:schemeClr val="bg1">
                          <a:lumMod val="50000"/>
                        </a:schemeClr>
                      </a:solidFill>
                    </a:rPr>
                    <a:t> </a:t>
                  </a:r>
                  <a:r>
                    <a:rPr lang="en-US" sz="1200" b="1" dirty="0">
                      <a:solidFill>
                        <a:schemeClr val="bg1">
                          <a:lumMod val="50000"/>
                        </a:schemeClr>
                      </a:solidFill>
                    </a:rPr>
                    <a:t>( </a:t>
                  </a:r>
                  <a:r>
                    <a:rPr lang="en-US" sz="1200" dirty="0" smtClean="0">
                      <a:solidFill>
                        <a:schemeClr val="bg1">
                          <a:lumMod val="50000"/>
                        </a:schemeClr>
                      </a:solidFill>
                    </a:rPr>
                    <a:t>+</a:t>
                  </a:r>
                  <a:r>
                    <a:rPr lang="en-US" sz="1200" dirty="0" err="1" smtClean="0">
                      <a:solidFill>
                        <a:schemeClr val="bg1">
                          <a:lumMod val="50000"/>
                        </a:schemeClr>
                      </a:solidFill>
                    </a:rPr>
                    <a:t>ve</a:t>
                  </a:r>
                  <a:r>
                    <a:rPr lang="en-US" sz="1200" dirty="0" smtClean="0">
                      <a:solidFill>
                        <a:schemeClr val="bg1">
                          <a:lumMod val="50000"/>
                        </a:schemeClr>
                      </a:solidFill>
                    </a:rPr>
                    <a:t> feedback </a:t>
                  </a:r>
                  <a:r>
                    <a:rPr lang="en-US" sz="1200" dirty="0">
                      <a:solidFill>
                        <a:schemeClr val="bg1">
                          <a:lumMod val="50000"/>
                        </a:schemeClr>
                      </a:solidFill>
                    </a:rPr>
                    <a:t>on </a:t>
                  </a:r>
                  <a:r>
                    <a:rPr lang="en-US" sz="1200" dirty="0" err="1" smtClean="0">
                      <a:solidFill>
                        <a:schemeClr val="bg1">
                          <a:lumMod val="50000"/>
                        </a:schemeClr>
                      </a:solidFill>
                    </a:rPr>
                    <a:t>leyding</a:t>
                  </a:r>
                  <a:r>
                    <a:rPr lang="en-US" sz="1200" dirty="0" smtClean="0">
                      <a:solidFill>
                        <a:schemeClr val="bg1">
                          <a:lumMod val="50000"/>
                        </a:schemeClr>
                      </a:solidFill>
                    </a:rPr>
                    <a:t> </a:t>
                  </a:r>
                  <a:r>
                    <a:rPr lang="en-US" sz="1200" dirty="0">
                      <a:solidFill>
                        <a:schemeClr val="bg1">
                          <a:lumMod val="50000"/>
                        </a:schemeClr>
                      </a:solidFill>
                    </a:rPr>
                    <a:t>C</a:t>
                  </a:r>
                  <a:r>
                    <a:rPr lang="en-US" sz="1200" dirty="0" smtClean="0">
                      <a:solidFill>
                        <a:schemeClr val="bg1">
                          <a:lumMod val="50000"/>
                        </a:schemeClr>
                      </a:solidFill>
                    </a:rPr>
                    <a:t> </a:t>
                  </a:r>
                  <a:r>
                    <a:rPr lang="en-US" sz="1200" dirty="0">
                      <a:solidFill>
                        <a:schemeClr val="bg1">
                          <a:lumMod val="50000"/>
                        </a:schemeClr>
                      </a:solidFill>
                    </a:rPr>
                    <a:t>and </a:t>
                  </a:r>
                  <a:r>
                    <a:rPr lang="en-US" sz="1200" dirty="0" smtClean="0">
                      <a:solidFill>
                        <a:schemeClr val="bg1">
                          <a:lumMod val="50000"/>
                        </a:schemeClr>
                      </a:solidFill>
                    </a:rPr>
                    <a:t>–</a:t>
                  </a:r>
                  <a:r>
                    <a:rPr lang="en-US" sz="1200" dirty="0" err="1" smtClean="0">
                      <a:solidFill>
                        <a:schemeClr val="bg1">
                          <a:lumMod val="50000"/>
                        </a:schemeClr>
                      </a:solidFill>
                    </a:rPr>
                    <a:t>ve</a:t>
                  </a:r>
                  <a:r>
                    <a:rPr lang="en-US" sz="1200" dirty="0" smtClean="0">
                      <a:solidFill>
                        <a:schemeClr val="bg1">
                          <a:lumMod val="50000"/>
                        </a:schemeClr>
                      </a:solidFill>
                    </a:rPr>
                    <a:t> feedback </a:t>
                  </a:r>
                  <a:r>
                    <a:rPr lang="en-US" sz="1200" dirty="0" smtClean="0">
                      <a:solidFill>
                        <a:srgbClr val="008F00"/>
                      </a:solidFill>
                    </a:rPr>
                    <a:t>estrogen has more potent negative feedback than testosterone </a:t>
                  </a:r>
                  <a:r>
                    <a:rPr lang="en-US" sz="1200" dirty="0">
                      <a:solidFill>
                        <a:schemeClr val="bg1">
                          <a:lumMod val="50000"/>
                        </a:schemeClr>
                      </a:solidFill>
                    </a:rPr>
                    <a:t>on </a:t>
                  </a:r>
                  <a:r>
                    <a:rPr lang="en-US" sz="1200" dirty="0" smtClean="0">
                      <a:solidFill>
                        <a:schemeClr val="bg1">
                          <a:lumMod val="50000"/>
                        </a:schemeClr>
                      </a:solidFill>
                    </a:rPr>
                    <a:t>ant. pit., </a:t>
                  </a:r>
                  <a:r>
                    <a:rPr lang="en-US" sz="1200" dirty="0">
                      <a:solidFill>
                        <a:schemeClr val="bg1">
                          <a:lumMod val="50000"/>
                        </a:schemeClr>
                      </a:solidFill>
                    </a:rPr>
                    <a:t>hypothalamus) </a:t>
                  </a:r>
                </a:p>
              </p:txBody>
            </p:sp>
          </p:grpSp>
          <p:sp>
            <p:nvSpPr>
              <p:cNvPr id="25" name="Rounded Rectangle 24"/>
              <p:cNvSpPr/>
              <p:nvPr/>
            </p:nvSpPr>
            <p:spPr>
              <a:xfrm>
                <a:off x="1155514" y="5261814"/>
                <a:ext cx="5187301" cy="44971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solidFill>
                      <a:schemeClr val="tx1"/>
                    </a:solidFill>
                  </a:rPr>
                  <a:t>LH </a:t>
                </a:r>
                <a:r>
                  <a:rPr lang="en-US" sz="1400" dirty="0">
                    <a:solidFill>
                      <a:schemeClr val="tx1"/>
                    </a:solidFill>
                    <a:sym typeface="Wingdings 3"/>
                  </a:rPr>
                  <a:t>→ </a:t>
                </a:r>
                <a:r>
                  <a:rPr lang="en-US" sz="1400" dirty="0">
                    <a:solidFill>
                      <a:schemeClr val="tx1"/>
                    </a:solidFill>
                  </a:rPr>
                  <a:t>Testosterone </a:t>
                </a:r>
                <a:r>
                  <a:rPr lang="en-US" sz="1400" dirty="0">
                    <a:solidFill>
                      <a:schemeClr val="tx1"/>
                    </a:solidFill>
                    <a:sym typeface="Wingdings 3"/>
                  </a:rPr>
                  <a:t>→ P</a:t>
                </a:r>
                <a:r>
                  <a:rPr lang="en-US" sz="1400" dirty="0">
                    <a:solidFill>
                      <a:schemeClr val="tx1"/>
                    </a:solidFill>
                  </a:rPr>
                  <a:t>ulsatile </a:t>
                </a:r>
              </a:p>
              <a:p>
                <a:pPr lvl="0"/>
                <a:r>
                  <a:rPr lang="en-US" sz="1400" dirty="0">
                    <a:solidFill>
                      <a:schemeClr val="tx1"/>
                    </a:solidFill>
                  </a:rPr>
                  <a:t>(chronic LH </a:t>
                </a:r>
                <a:r>
                  <a:rPr lang="en-US" sz="1400" dirty="0">
                    <a:solidFill>
                      <a:schemeClr val="tx1"/>
                    </a:solidFill>
                    <a:sym typeface="Wingdings 3"/>
                  </a:rPr>
                  <a:t>→ </a:t>
                </a:r>
                <a:r>
                  <a:rPr lang="en-US" sz="1400" dirty="0">
                    <a:solidFill>
                      <a:schemeClr val="tx1"/>
                    </a:solidFill>
                  </a:rPr>
                  <a:t>makes testis refractory) </a:t>
                </a:r>
              </a:p>
            </p:txBody>
          </p:sp>
        </p:grpSp>
        <p:cxnSp>
          <p:nvCxnSpPr>
            <p:cNvPr id="5" name="Straight Connector 4"/>
            <p:cNvCxnSpPr/>
            <p:nvPr/>
          </p:nvCxnSpPr>
          <p:spPr>
            <a:xfrm flipH="1">
              <a:off x="3340017" y="3419744"/>
              <a:ext cx="3" cy="1522336"/>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40017" y="3419744"/>
              <a:ext cx="2231749" cy="0"/>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0"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p:cNvPicPr>
            <a:picLocks noChangeAspect="1"/>
          </p:cNvPicPr>
          <p:nvPr/>
        </p:nvPicPr>
        <p:blipFill>
          <a:blip r:embed="rId2"/>
          <a:stretch>
            <a:fillRect/>
          </a:stretch>
        </p:blipFill>
        <p:spPr>
          <a:xfrm>
            <a:off x="4521199" y="1173554"/>
            <a:ext cx="2179483" cy="4131103"/>
          </a:xfrm>
          <a:prstGeom prst="rect">
            <a:avLst/>
          </a:prstGeom>
        </p:spPr>
      </p:pic>
      <p:pic>
        <p:nvPicPr>
          <p:cNvPr id="4" name="Picture 3"/>
          <p:cNvPicPr>
            <a:picLocks noChangeAspect="1"/>
          </p:cNvPicPr>
          <p:nvPr/>
        </p:nvPicPr>
        <p:blipFill>
          <a:blip r:embed="rId3"/>
          <a:stretch>
            <a:fillRect/>
          </a:stretch>
        </p:blipFill>
        <p:spPr>
          <a:xfrm>
            <a:off x="233788" y="5979878"/>
            <a:ext cx="6466893" cy="3834442"/>
          </a:xfrm>
          <a:prstGeom prst="rect">
            <a:avLst/>
          </a:prstGeom>
        </p:spPr>
      </p:pic>
    </p:spTree>
    <p:extLst>
      <p:ext uri="{BB962C8B-B14F-4D97-AF65-F5344CB8AC3E}">
        <p14:creationId xmlns:p14="http://schemas.microsoft.com/office/powerpoint/2010/main" val="185799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45" name="TextBox 44"/>
          <p:cNvSpPr txBox="1"/>
          <p:nvPr/>
        </p:nvSpPr>
        <p:spPr>
          <a:xfrm>
            <a:off x="803776" y="19780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Overview</a:t>
            </a:r>
          </a:p>
        </p:txBody>
      </p:sp>
      <p:grpSp>
        <p:nvGrpSpPr>
          <p:cNvPr id="53" name="Group 52"/>
          <p:cNvGrpSpPr/>
          <p:nvPr/>
        </p:nvGrpSpPr>
        <p:grpSpPr>
          <a:xfrm>
            <a:off x="390491" y="982844"/>
            <a:ext cx="6060140" cy="8770628"/>
            <a:chOff x="394448" y="921060"/>
            <a:chExt cx="6060140" cy="8770628"/>
          </a:xfrm>
        </p:grpSpPr>
        <p:grpSp>
          <p:nvGrpSpPr>
            <p:cNvPr id="2" name="Group 1"/>
            <p:cNvGrpSpPr/>
            <p:nvPr/>
          </p:nvGrpSpPr>
          <p:grpSpPr>
            <a:xfrm>
              <a:off x="394448" y="921060"/>
              <a:ext cx="6060140" cy="8770628"/>
              <a:chOff x="274320" y="975457"/>
              <a:chExt cx="5457153" cy="8770628"/>
            </a:xfrm>
          </p:grpSpPr>
          <p:sp>
            <p:nvSpPr>
              <p:cNvPr id="3" name="Rectangle 2"/>
              <p:cNvSpPr/>
              <p:nvPr/>
            </p:nvSpPr>
            <p:spPr>
              <a:xfrm>
                <a:off x="274320" y="2320499"/>
                <a:ext cx="515679" cy="592218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Drugs Used in the Treatment of Male infertility</a:t>
                </a:r>
              </a:p>
            </p:txBody>
          </p:sp>
          <p:sp>
            <p:nvSpPr>
              <p:cNvPr id="4" name="Rectangle 3"/>
              <p:cNvSpPr/>
              <p:nvPr/>
            </p:nvSpPr>
            <p:spPr>
              <a:xfrm>
                <a:off x="1397261" y="975457"/>
                <a:ext cx="905690" cy="1368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Testosterone and synthetic androgens</a:t>
                </a:r>
              </a:p>
            </p:txBody>
          </p:sp>
          <p:sp>
            <p:nvSpPr>
              <p:cNvPr id="5" name="Rectangle 4"/>
              <p:cNvSpPr/>
              <p:nvPr/>
            </p:nvSpPr>
            <p:spPr>
              <a:xfrm>
                <a:off x="1397261" y="2777587"/>
                <a:ext cx="905690" cy="1368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Anti-estrogens</a:t>
                </a:r>
              </a:p>
            </p:txBody>
          </p:sp>
          <p:sp>
            <p:nvSpPr>
              <p:cNvPr id="6" name="Rectangle 5"/>
              <p:cNvSpPr/>
              <p:nvPr/>
            </p:nvSpPr>
            <p:spPr>
              <a:xfrm>
                <a:off x="1397261" y="4612678"/>
                <a:ext cx="905690" cy="1368000"/>
              </a:xfrm>
              <a:prstGeom prst="rect">
                <a:avLst/>
              </a:prstGeom>
              <a:solidFill>
                <a:srgbClr val="DEEBF7"/>
              </a:solidFill>
              <a:ln>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GnRH</a:t>
                </a:r>
                <a:endParaRPr lang="en-US" dirty="0"/>
              </a:p>
            </p:txBody>
          </p:sp>
          <p:sp>
            <p:nvSpPr>
              <p:cNvPr id="7" name="Rectangle 6"/>
              <p:cNvSpPr/>
              <p:nvPr/>
            </p:nvSpPr>
            <p:spPr>
              <a:xfrm>
                <a:off x="1403633" y="6381847"/>
                <a:ext cx="905690" cy="1368000"/>
              </a:xfrm>
              <a:prstGeom prst="rect">
                <a:avLst/>
              </a:prstGeom>
              <a:solidFill>
                <a:srgbClr val="941651">
                  <a:alpha val="20000"/>
                </a:srgbClr>
              </a:solidFill>
              <a:ln>
                <a:solidFill>
                  <a:srgbClr val="941651">
                    <a:alpha val="9804"/>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err="1">
                    <a:solidFill>
                      <a:schemeClr val="tx1"/>
                    </a:solidFill>
                  </a:rPr>
                  <a:t>GnH</a:t>
                </a:r>
                <a:r>
                  <a:rPr lang="en-US" sz="1600" dirty="0">
                    <a:solidFill>
                      <a:schemeClr val="tx1"/>
                    </a:solidFill>
                  </a:rPr>
                  <a:t> together with </a:t>
                </a:r>
                <a:r>
                  <a:rPr lang="en-US" sz="1600" dirty="0" err="1">
                    <a:solidFill>
                      <a:schemeClr val="tx1"/>
                    </a:solidFill>
                  </a:rPr>
                  <a:t>hcG</a:t>
                </a:r>
                <a:endParaRPr lang="en-US" sz="1600" dirty="0">
                  <a:solidFill>
                    <a:schemeClr val="tx1"/>
                  </a:solidFill>
                </a:endParaRPr>
              </a:p>
            </p:txBody>
          </p:sp>
          <p:sp>
            <p:nvSpPr>
              <p:cNvPr id="8" name="Rectangle 7"/>
              <p:cNvSpPr/>
              <p:nvPr/>
            </p:nvSpPr>
            <p:spPr>
              <a:xfrm>
                <a:off x="1397261" y="8183977"/>
                <a:ext cx="905690" cy="1368000"/>
              </a:xfrm>
              <a:prstGeom prst="rect">
                <a:avLst/>
              </a:prstGeom>
              <a:solidFill>
                <a:srgbClr val="FF7E79">
                  <a:alpha val="29804"/>
                </a:srgbClr>
              </a:solidFill>
              <a:ln>
                <a:solidFill>
                  <a:srgbClr val="FF7E79">
                    <a:alpha val="9804"/>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chemeClr val="tx1"/>
                    </a:solidFill>
                  </a:rPr>
                  <a:t>Non- hormonal therapy</a:t>
                </a:r>
              </a:p>
            </p:txBody>
          </p:sp>
          <p:sp>
            <p:nvSpPr>
              <p:cNvPr id="9" name="Rectangle 8"/>
              <p:cNvSpPr/>
              <p:nvPr/>
            </p:nvSpPr>
            <p:spPr>
              <a:xfrm>
                <a:off x="2740862" y="2362932"/>
                <a:ext cx="571500" cy="749446"/>
              </a:xfrm>
              <a:prstGeom prst="rect">
                <a:avLst/>
              </a:prstGeom>
              <a:solidFill>
                <a:srgbClr val="942093">
                  <a:alpha val="20000"/>
                </a:srgbClr>
              </a:solidFill>
              <a:ln>
                <a:solidFill>
                  <a:srgbClr val="942093">
                    <a:alpha val="9804"/>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SERMs</a:t>
                </a:r>
                <a:endParaRPr lang="en-US" sz="1400" dirty="0"/>
              </a:p>
            </p:txBody>
          </p:sp>
          <p:sp>
            <p:nvSpPr>
              <p:cNvPr id="10" name="Rectangle 9"/>
              <p:cNvSpPr/>
              <p:nvPr/>
            </p:nvSpPr>
            <p:spPr>
              <a:xfrm>
                <a:off x="2740862" y="3292115"/>
                <a:ext cx="571500" cy="1041088"/>
              </a:xfrm>
              <a:prstGeom prst="rect">
                <a:avLst/>
              </a:prstGeom>
              <a:solidFill>
                <a:srgbClr val="FF99CC">
                  <a:alpha val="29804"/>
                </a:srgbClr>
              </a:solidFill>
              <a:ln>
                <a:solidFill>
                  <a:srgbClr val="FF99CC">
                    <a:alpha val="9804"/>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Aromatase inhibitors</a:t>
                </a:r>
                <a:endParaRPr lang="en-US" sz="1400" dirty="0"/>
              </a:p>
            </p:txBody>
          </p:sp>
          <p:sp>
            <p:nvSpPr>
              <p:cNvPr id="11" name="Rectangle 10"/>
              <p:cNvSpPr/>
              <p:nvPr/>
            </p:nvSpPr>
            <p:spPr>
              <a:xfrm>
                <a:off x="3750273" y="2320500"/>
                <a:ext cx="1981200" cy="434130"/>
              </a:xfrm>
              <a:prstGeom prst="rect">
                <a:avLst/>
              </a:prstGeom>
              <a:solidFill>
                <a:schemeClr val="bg1"/>
              </a:solidFill>
              <a:ln w="19050">
                <a:solidFill>
                  <a:srgbClr val="D88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432FF"/>
                    </a:solidFill>
                  </a:rPr>
                  <a:t>Tamoxifen</a:t>
                </a:r>
              </a:p>
            </p:txBody>
          </p:sp>
          <p:sp>
            <p:nvSpPr>
              <p:cNvPr id="12" name="Rectangle 11"/>
              <p:cNvSpPr/>
              <p:nvPr/>
            </p:nvSpPr>
            <p:spPr>
              <a:xfrm>
                <a:off x="3750273" y="2857985"/>
                <a:ext cx="1981200" cy="434130"/>
              </a:xfrm>
              <a:prstGeom prst="rect">
                <a:avLst/>
              </a:prstGeom>
              <a:solidFill>
                <a:schemeClr val="bg1"/>
              </a:solidFill>
              <a:ln w="19050">
                <a:solidFill>
                  <a:srgbClr val="E8E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432FF"/>
                    </a:solidFill>
                  </a:rPr>
                  <a:t>Clomiphene</a:t>
                </a:r>
              </a:p>
            </p:txBody>
          </p:sp>
          <p:sp>
            <p:nvSpPr>
              <p:cNvPr id="13" name="Rectangle 12"/>
              <p:cNvSpPr/>
              <p:nvPr/>
            </p:nvSpPr>
            <p:spPr>
              <a:xfrm>
                <a:off x="3746710" y="3685713"/>
                <a:ext cx="1981200" cy="434130"/>
              </a:xfrm>
              <a:prstGeom prst="rect">
                <a:avLst/>
              </a:prstGeom>
              <a:solidFill>
                <a:schemeClr val="bg1"/>
              </a:solidFill>
              <a:ln w="19050">
                <a:solidFill>
                  <a:srgbClr val="FF99CC">
                    <a:alpha val="2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0432FF"/>
                    </a:solidFill>
                  </a:rPr>
                  <a:t>Anastrozole</a:t>
                </a:r>
                <a:endParaRPr lang="en-US" sz="1600" b="1" dirty="0">
                  <a:solidFill>
                    <a:srgbClr val="0432FF"/>
                  </a:solidFill>
                </a:endParaRPr>
              </a:p>
            </p:txBody>
          </p:sp>
          <p:sp>
            <p:nvSpPr>
              <p:cNvPr id="14" name="Rectangle 13"/>
              <p:cNvSpPr/>
              <p:nvPr/>
            </p:nvSpPr>
            <p:spPr>
              <a:xfrm>
                <a:off x="3750273" y="1425332"/>
                <a:ext cx="1981200" cy="434130"/>
              </a:xfrm>
              <a:prstGeom prst="rect">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0432FF"/>
                    </a:solidFill>
                  </a:rPr>
                  <a:t>Mesterolone</a:t>
                </a:r>
                <a:endParaRPr lang="en-US" sz="1600" b="1" dirty="0">
                  <a:solidFill>
                    <a:srgbClr val="0432FF"/>
                  </a:solidFill>
                </a:endParaRPr>
              </a:p>
            </p:txBody>
          </p:sp>
          <p:sp>
            <p:nvSpPr>
              <p:cNvPr id="15" name="Rectangle 14"/>
              <p:cNvSpPr/>
              <p:nvPr/>
            </p:nvSpPr>
            <p:spPr>
              <a:xfrm>
                <a:off x="3750273" y="7180931"/>
                <a:ext cx="1981200" cy="434130"/>
              </a:xfrm>
              <a:prstGeom prst="rect">
                <a:avLst/>
              </a:prstGeom>
              <a:solidFill>
                <a:schemeClr val="bg1"/>
              </a:solidFill>
              <a:ln w="19050">
                <a:solidFill>
                  <a:srgbClr val="94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Antioxidants</a:t>
                </a:r>
              </a:p>
            </p:txBody>
          </p:sp>
          <p:sp>
            <p:nvSpPr>
              <p:cNvPr id="16" name="Rectangle 15"/>
              <p:cNvSpPr/>
              <p:nvPr/>
            </p:nvSpPr>
            <p:spPr>
              <a:xfrm>
                <a:off x="3750273" y="7711807"/>
                <a:ext cx="1981200" cy="434130"/>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Kallikrein</a:t>
                </a:r>
                <a:endParaRPr lang="en-US" sz="1600" dirty="0">
                  <a:solidFill>
                    <a:schemeClr val="tx1"/>
                  </a:solidFill>
                </a:endParaRPr>
              </a:p>
            </p:txBody>
          </p:sp>
          <p:sp>
            <p:nvSpPr>
              <p:cNvPr id="17" name="Rectangle 16"/>
              <p:cNvSpPr/>
              <p:nvPr/>
            </p:nvSpPr>
            <p:spPr>
              <a:xfrm>
                <a:off x="3750273" y="8242683"/>
                <a:ext cx="1981200" cy="43413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Folic acid</a:t>
                </a:r>
              </a:p>
            </p:txBody>
          </p:sp>
          <p:sp>
            <p:nvSpPr>
              <p:cNvPr id="18" name="Rectangle 17"/>
              <p:cNvSpPr/>
              <p:nvPr/>
            </p:nvSpPr>
            <p:spPr>
              <a:xfrm>
                <a:off x="3750273" y="8780168"/>
                <a:ext cx="1981200" cy="434130"/>
              </a:xfrm>
              <a:prstGeom prst="rect">
                <a:avLst/>
              </a:prstGeom>
              <a:solidFill>
                <a:schemeClr val="bg1"/>
              </a:solidFill>
              <a:ln w="1905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Zinc</a:t>
                </a:r>
              </a:p>
            </p:txBody>
          </p:sp>
          <p:sp>
            <p:nvSpPr>
              <p:cNvPr id="19" name="Rectangle 18"/>
              <p:cNvSpPr/>
              <p:nvPr/>
            </p:nvSpPr>
            <p:spPr>
              <a:xfrm>
                <a:off x="3750273" y="9311955"/>
                <a:ext cx="1981200" cy="434130"/>
              </a:xfrm>
              <a:prstGeom prst="rect">
                <a:avLst/>
              </a:prstGeom>
              <a:solidFill>
                <a:schemeClr val="bg1"/>
              </a:solidFill>
              <a:ln w="19050">
                <a:solidFill>
                  <a:srgbClr val="FF7E7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432FF"/>
                    </a:solidFill>
                  </a:rPr>
                  <a:t>L-carnitine</a:t>
                </a:r>
              </a:p>
            </p:txBody>
          </p:sp>
          <p:cxnSp>
            <p:nvCxnSpPr>
              <p:cNvPr id="20" name="Straight Connector 19"/>
              <p:cNvCxnSpPr>
                <a:stCxn id="3" idx="3"/>
              </p:cNvCxnSpPr>
              <p:nvPr/>
            </p:nvCxnSpPr>
            <p:spPr>
              <a:xfrm flipV="1">
                <a:off x="789999" y="5278314"/>
                <a:ext cx="219650" cy="3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09650" y="1659457"/>
                <a:ext cx="0" cy="7208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1"/>
              </p:cNvCxnSpPr>
              <p:nvPr/>
            </p:nvCxnSpPr>
            <p:spPr>
              <a:xfrm flipH="1">
                <a:off x="1009649" y="1659457"/>
                <a:ext cx="39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009649" y="5282052"/>
                <a:ext cx="39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4" idx="1"/>
              </p:cNvCxnSpPr>
              <p:nvPr/>
            </p:nvCxnSpPr>
            <p:spPr>
              <a:xfrm flipH="1" flipV="1">
                <a:off x="1009650" y="7065818"/>
                <a:ext cx="393983" cy="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 idx="1"/>
              </p:cNvCxnSpPr>
              <p:nvPr/>
            </p:nvCxnSpPr>
            <p:spPr>
              <a:xfrm flipH="1">
                <a:off x="1009650" y="8867977"/>
                <a:ext cx="3876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17570" y="2777588"/>
                <a:ext cx="0" cy="11213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1"/>
              </p:cNvCxnSpPr>
              <p:nvPr/>
            </p:nvCxnSpPr>
            <p:spPr>
              <a:xfrm flipH="1" flipV="1">
                <a:off x="2518950" y="2777587"/>
                <a:ext cx="221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517570" y="3890191"/>
                <a:ext cx="223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7" idx="3"/>
                <a:endCxn id="21" idx="1"/>
              </p:cNvCxnSpPr>
              <p:nvPr/>
            </p:nvCxnSpPr>
            <p:spPr>
              <a:xfrm flipV="1">
                <a:off x="2302951" y="1642397"/>
                <a:ext cx="14473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6" idx="3"/>
              </p:cNvCxnSpPr>
              <p:nvPr/>
            </p:nvCxnSpPr>
            <p:spPr>
              <a:xfrm flipV="1">
                <a:off x="3312362" y="2777587"/>
                <a:ext cx="2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528362" y="2537565"/>
                <a:ext cx="0" cy="510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1"/>
              </p:cNvCxnSpPr>
              <p:nvPr/>
            </p:nvCxnSpPr>
            <p:spPr>
              <a:xfrm flipH="1">
                <a:off x="3528362" y="2537565"/>
                <a:ext cx="2219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9" idx="1"/>
              </p:cNvCxnSpPr>
              <p:nvPr/>
            </p:nvCxnSpPr>
            <p:spPr>
              <a:xfrm flipH="1" flipV="1">
                <a:off x="3528362" y="3048000"/>
                <a:ext cx="2219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12362" y="3902778"/>
                <a:ext cx="4343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5" idx="3"/>
              </p:cNvCxnSpPr>
              <p:nvPr/>
            </p:nvCxnSpPr>
            <p:spPr>
              <a:xfrm>
                <a:off x="2302951" y="8867977"/>
                <a:ext cx="7236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026612" y="7397996"/>
                <a:ext cx="0" cy="2131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2" idx="1"/>
              </p:cNvCxnSpPr>
              <p:nvPr/>
            </p:nvCxnSpPr>
            <p:spPr>
              <a:xfrm flipH="1">
                <a:off x="3026612" y="7397996"/>
                <a:ext cx="7236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026612" y="7928872"/>
                <a:ext cx="7236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4" idx="1"/>
              </p:cNvCxnSpPr>
              <p:nvPr/>
            </p:nvCxnSpPr>
            <p:spPr>
              <a:xfrm flipH="1">
                <a:off x="3026612" y="8492709"/>
                <a:ext cx="7236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5" idx="1"/>
              </p:cNvCxnSpPr>
              <p:nvPr/>
            </p:nvCxnSpPr>
            <p:spPr>
              <a:xfrm flipH="1">
                <a:off x="3026612" y="8997233"/>
                <a:ext cx="7236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6" idx="1"/>
              </p:cNvCxnSpPr>
              <p:nvPr/>
            </p:nvCxnSpPr>
            <p:spPr>
              <a:xfrm flipH="1">
                <a:off x="3026612" y="9529020"/>
                <a:ext cx="72366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a:stCxn id="5" idx="1"/>
            </p:cNvCxnSpPr>
            <p:nvPr/>
          </p:nvCxnSpPr>
          <p:spPr>
            <a:xfrm flipH="1">
              <a:off x="1211027" y="3407190"/>
              <a:ext cx="4304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 idx="3"/>
            </p:cNvCxnSpPr>
            <p:nvPr/>
          </p:nvCxnSpPr>
          <p:spPr>
            <a:xfrm>
              <a:off x="2647232" y="3407190"/>
              <a:ext cx="238333" cy="1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مستطيل مستدير الزوايا 22"/>
          <p:cNvSpPr/>
          <p:nvPr/>
        </p:nvSpPr>
        <p:spPr>
          <a:xfrm>
            <a:off x="4295610" y="1218166"/>
            <a:ext cx="2101053" cy="167890"/>
          </a:xfrm>
          <a:prstGeom prst="roundRect">
            <a:avLst/>
          </a:prstGeom>
          <a:ln w="19050">
            <a:solidFill>
              <a:srgbClr val="04F9E9"/>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algn="ctr"/>
            <a:r>
              <a:rPr lang="en-US" sz="1000" b="1" dirty="0" smtClean="0">
                <a:solidFill>
                  <a:srgbClr val="009193"/>
                </a:solidFill>
              </a:rPr>
              <a:t>Mester </a:t>
            </a:r>
            <a:r>
              <a:rPr lang="en-US" sz="1000" b="1" smtClean="0">
                <a:solidFill>
                  <a:srgbClr val="009193"/>
                </a:solidFill>
              </a:rPr>
              <a:t>= Mr. </a:t>
            </a:r>
            <a:r>
              <a:rPr lang="en-US" sz="1000" b="1" dirty="0" smtClean="0">
                <a:solidFill>
                  <a:srgbClr val="009193"/>
                </a:solidFill>
              </a:rPr>
              <a:t>= male = testosterone</a:t>
            </a:r>
            <a:endParaRPr lang="ar-SA" sz="1000" b="1" dirty="0">
              <a:solidFill>
                <a:srgbClr val="009193"/>
              </a:solidFill>
            </a:endParaRPr>
          </a:p>
        </p:txBody>
      </p:sp>
      <p:sp>
        <p:nvSpPr>
          <p:cNvPr id="50" name="مستطيل مستدير الزوايا 49"/>
          <p:cNvSpPr/>
          <p:nvPr/>
        </p:nvSpPr>
        <p:spPr>
          <a:xfrm>
            <a:off x="4411222" y="2100892"/>
            <a:ext cx="1869828" cy="181836"/>
          </a:xfrm>
          <a:prstGeom prst="roundRect">
            <a:avLst/>
          </a:prstGeom>
          <a:ln w="19050">
            <a:solidFill>
              <a:srgbClr val="04F9E9"/>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algn="ctr"/>
            <a:r>
              <a:rPr lang="en-US" sz="1000" b="1" dirty="0" err="1" smtClean="0">
                <a:solidFill>
                  <a:srgbClr val="009193"/>
                </a:solidFill>
              </a:rPr>
              <a:t>Phene</a:t>
            </a:r>
            <a:r>
              <a:rPr lang="en-US" sz="1000" b="1" dirty="0" smtClean="0">
                <a:solidFill>
                  <a:srgbClr val="009193"/>
                </a:solidFill>
              </a:rPr>
              <a:t>/fen the SERM</a:t>
            </a:r>
            <a:r>
              <a:rPr lang="ar-SA" sz="1000" b="1" dirty="0" smtClean="0">
                <a:solidFill>
                  <a:srgbClr val="009193"/>
                </a:solidFill>
              </a:rPr>
              <a:t>فين </a:t>
            </a:r>
            <a:r>
              <a:rPr lang="ar-SA" sz="1000" b="1" dirty="0" err="1" smtClean="0">
                <a:solidFill>
                  <a:srgbClr val="009193"/>
                </a:solidFill>
              </a:rPr>
              <a:t>السيروم</a:t>
            </a:r>
            <a:r>
              <a:rPr lang="ar-SA" sz="1000" b="1" dirty="0" smtClean="0">
                <a:solidFill>
                  <a:srgbClr val="009193"/>
                </a:solidFill>
              </a:rPr>
              <a:t> </a:t>
            </a:r>
            <a:r>
              <a:rPr lang="en-US" sz="1000" b="1" dirty="0" smtClean="0">
                <a:solidFill>
                  <a:srgbClr val="009193"/>
                </a:solidFill>
              </a:rPr>
              <a:t> </a:t>
            </a:r>
            <a:endParaRPr lang="ar-SA" sz="1000" b="1" dirty="0">
              <a:solidFill>
                <a:srgbClr val="009193"/>
              </a:solidFill>
            </a:endParaRPr>
          </a:p>
        </p:txBody>
      </p:sp>
      <p:sp>
        <p:nvSpPr>
          <p:cNvPr id="52" name="مستطيل مستدير الزوايا 51"/>
          <p:cNvSpPr/>
          <p:nvPr/>
        </p:nvSpPr>
        <p:spPr>
          <a:xfrm>
            <a:off x="4571706" y="4160424"/>
            <a:ext cx="1564228" cy="140322"/>
          </a:xfrm>
          <a:prstGeom prst="roundRect">
            <a:avLst/>
          </a:prstGeom>
          <a:ln w="19050">
            <a:solidFill>
              <a:srgbClr val="04F9E9"/>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algn="ctr"/>
            <a:r>
              <a:rPr lang="en-US" sz="1000" b="1" u="sng" dirty="0" smtClean="0">
                <a:solidFill>
                  <a:srgbClr val="009193"/>
                </a:solidFill>
              </a:rPr>
              <a:t>Ana</a:t>
            </a:r>
            <a:r>
              <a:rPr lang="en-US" sz="1000" b="1" dirty="0" smtClean="0">
                <a:solidFill>
                  <a:srgbClr val="009193"/>
                </a:solidFill>
              </a:rPr>
              <a:t> </a:t>
            </a:r>
            <a:r>
              <a:rPr lang="en-US" sz="1000" b="1" u="sng" dirty="0" smtClean="0">
                <a:solidFill>
                  <a:srgbClr val="009193"/>
                </a:solidFill>
              </a:rPr>
              <a:t>A</a:t>
            </a:r>
            <a:r>
              <a:rPr lang="en-US" sz="1000" dirty="0" smtClean="0">
                <a:solidFill>
                  <a:srgbClr val="009193"/>
                </a:solidFill>
              </a:rPr>
              <a:t>t </a:t>
            </a:r>
            <a:r>
              <a:rPr lang="en-US" sz="1000" b="1" u="sng" dirty="0" smtClean="0">
                <a:solidFill>
                  <a:srgbClr val="009193"/>
                </a:solidFill>
              </a:rPr>
              <a:t>ro</a:t>
            </a:r>
            <a:r>
              <a:rPr lang="en-US" sz="1000" dirty="0" smtClean="0">
                <a:solidFill>
                  <a:srgbClr val="009193"/>
                </a:solidFill>
              </a:rPr>
              <a:t>o</a:t>
            </a:r>
            <a:r>
              <a:rPr lang="en-US" sz="1000" b="1" u="sng" dirty="0" smtClean="0">
                <a:solidFill>
                  <a:srgbClr val="009193"/>
                </a:solidFill>
              </a:rPr>
              <a:t>m = Arom</a:t>
            </a:r>
            <a:r>
              <a:rPr lang="en-US" sz="1000" dirty="0" smtClean="0">
                <a:solidFill>
                  <a:srgbClr val="009193"/>
                </a:solidFill>
              </a:rPr>
              <a:t>atase  </a:t>
            </a:r>
            <a:endParaRPr lang="ar-SA" sz="1000" dirty="0">
              <a:solidFill>
                <a:srgbClr val="009193"/>
              </a:solidFill>
            </a:endParaRPr>
          </a:p>
        </p:txBody>
      </p:sp>
    </p:spTree>
    <p:extLst>
      <p:ext uri="{BB962C8B-B14F-4D97-AF65-F5344CB8AC3E}">
        <p14:creationId xmlns:p14="http://schemas.microsoft.com/office/powerpoint/2010/main" val="152725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619421"/>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49890"/>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Testosterone</a:t>
            </a:r>
          </a:p>
        </p:txBody>
      </p:sp>
      <p:graphicFrame>
        <p:nvGraphicFramePr>
          <p:cNvPr id="6" name="Table 5"/>
          <p:cNvGraphicFramePr>
            <a:graphicFrameLocks noGrp="1"/>
          </p:cNvGraphicFramePr>
          <p:nvPr>
            <p:extLst>
              <p:ext uri="{D42A27DB-BD31-4B8C-83A1-F6EECF244321}">
                <p14:modId xmlns:p14="http://schemas.microsoft.com/office/powerpoint/2010/main" val="1056533927"/>
              </p:ext>
            </p:extLst>
          </p:nvPr>
        </p:nvGraphicFramePr>
        <p:xfrm>
          <a:off x="162232" y="780837"/>
          <a:ext cx="6518786" cy="8982302"/>
        </p:xfrm>
        <a:graphic>
          <a:graphicData uri="http://schemas.openxmlformats.org/drawingml/2006/table">
            <a:tbl>
              <a:tblPr firstRow="1" bandRow="1">
                <a:tableStyleId>{5940675A-B579-460E-94D1-54222C63F5DA}</a:tableStyleId>
              </a:tblPr>
              <a:tblGrid>
                <a:gridCol w="526799">
                  <a:extLst>
                    <a:ext uri="{9D8B030D-6E8A-4147-A177-3AD203B41FA5}">
                      <a16:colId xmlns:a16="http://schemas.microsoft.com/office/drawing/2014/main" xmlns="" val="20000"/>
                    </a:ext>
                  </a:extLst>
                </a:gridCol>
                <a:gridCol w="2995993">
                  <a:extLst>
                    <a:ext uri="{9D8B030D-6E8A-4147-A177-3AD203B41FA5}">
                      <a16:colId xmlns:a16="http://schemas.microsoft.com/office/drawing/2014/main" xmlns="" val="2180430497"/>
                    </a:ext>
                  </a:extLst>
                </a:gridCol>
                <a:gridCol w="2995994">
                  <a:extLst>
                    <a:ext uri="{9D8B030D-6E8A-4147-A177-3AD203B41FA5}">
                      <a16:colId xmlns:a16="http://schemas.microsoft.com/office/drawing/2014/main" xmlns="" val="20002"/>
                    </a:ext>
                  </a:extLst>
                </a:gridCol>
              </a:tblGrid>
              <a:tr h="432662">
                <a:tc gridSpan="3">
                  <a:txBody>
                    <a:bodyPr/>
                    <a:lstStyle/>
                    <a:p>
                      <a:pPr algn="ctr"/>
                      <a:r>
                        <a:rPr lang="en-US" sz="1600" dirty="0">
                          <a:solidFill>
                            <a:schemeClr val="tx1"/>
                          </a:solidFill>
                        </a:rPr>
                        <a:t>Testosterone and synthetic androgens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tc hMerge="1">
                  <a:txBody>
                    <a:bodyPr/>
                    <a:lstStyle/>
                    <a:p>
                      <a:endParaRPr lang="en-US"/>
                    </a:p>
                  </a:txBody>
                  <a:tcPr/>
                </a:tc>
                <a:extLst>
                  <a:ext uri="{0D108BD9-81ED-4DB2-BD59-A6C34878D82A}">
                    <a16:rowId xmlns:a16="http://schemas.microsoft.com/office/drawing/2014/main" xmlns="" val="1688930147"/>
                  </a:ext>
                </a:extLst>
              </a:tr>
              <a:tr h="814295">
                <a:tc>
                  <a:txBody>
                    <a:bodyPr/>
                    <a:lstStyle/>
                    <a:p>
                      <a:pPr algn="ctr"/>
                      <a:r>
                        <a:rPr lang="en-US" sz="1600" dirty="0">
                          <a:solidFill>
                            <a:schemeClr val="tx1"/>
                          </a:solidFill>
                        </a:rPr>
                        <a:t>General info.</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lnSpc>
                          <a:spcPct val="150000"/>
                        </a:lnSpc>
                      </a:pPr>
                      <a:r>
                        <a:rPr lang="en-US" sz="1400" dirty="0"/>
                        <a:t>Principle male sex hormone produced in testis (&gt; 95%), small amount in adrenals. It follows a circadian pattern</a:t>
                      </a:r>
                      <a:r>
                        <a:rPr lang="en-US" sz="1400" dirty="0">
                          <a:sym typeface="Wingdings 3"/>
                        </a:rPr>
                        <a:t>→ increase </a:t>
                      </a:r>
                      <a:r>
                        <a:rPr lang="en-US" sz="1400" dirty="0"/>
                        <a:t>in early morning &amp; </a:t>
                      </a:r>
                      <a:r>
                        <a:rPr lang="en-US" sz="1400" dirty="0">
                          <a:sym typeface="Wingdings 3"/>
                        </a:rPr>
                        <a:t>decrease </a:t>
                      </a:r>
                      <a:r>
                        <a:rPr lang="en-US" sz="1400" dirty="0"/>
                        <a:t>in evening</a:t>
                      </a:r>
                    </a:p>
                  </a:txBody>
                  <a:tcPr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04181">
                <a:tc>
                  <a:txBody>
                    <a:bodyPr/>
                    <a:lstStyle/>
                    <a:p>
                      <a:pPr algn="ctr"/>
                      <a:r>
                        <a:rPr lang="en-US" sz="1600" dirty="0">
                          <a:solidFill>
                            <a:schemeClr val="tx1"/>
                          </a:solidFill>
                        </a:rPr>
                        <a:t>M.O.A</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285750" marR="0" indent="-285750" algn="l" defTabSz="685800" rtl="0" eaLnBrk="1" fontAlgn="auto" latinLnBrk="0" hangingPunct="1">
                        <a:lnSpc>
                          <a:spcPct val="150000"/>
                        </a:lnSpc>
                        <a:spcBef>
                          <a:spcPts val="0"/>
                        </a:spcBef>
                        <a:spcAft>
                          <a:spcPts val="0"/>
                        </a:spcAft>
                        <a:buClr>
                          <a:schemeClr val="accent4"/>
                        </a:buClr>
                        <a:buSzPct val="125000"/>
                        <a:buFont typeface="Arial" charset="0"/>
                        <a:buChar char="•"/>
                        <a:tabLst/>
                        <a:defRPr/>
                      </a:pPr>
                      <a:r>
                        <a:rPr lang="en-US" sz="1400" spc="-30" dirty="0"/>
                        <a:t>Prostate, seminal vesicles </a:t>
                      </a:r>
                      <a:r>
                        <a:rPr lang="en-US" sz="1400" spc="-30" dirty="0" smtClean="0"/>
                        <a:t>convert testosterone by </a:t>
                      </a:r>
                      <a:r>
                        <a:rPr lang="en-US" sz="1400" spc="-30" dirty="0" smtClean="0">
                          <a:solidFill>
                            <a:srgbClr val="008F00"/>
                          </a:solidFill>
                        </a:rPr>
                        <a:t>5</a:t>
                      </a:r>
                      <a:r>
                        <a:rPr lang="el-GR" sz="1400" spc="-30" dirty="0" smtClean="0">
                          <a:solidFill>
                            <a:srgbClr val="FF0000"/>
                          </a:solidFill>
                        </a:rPr>
                        <a:t>α</a:t>
                      </a:r>
                      <a:r>
                        <a:rPr lang="en-US" sz="1400" spc="-30" dirty="0">
                          <a:solidFill>
                            <a:srgbClr val="FF0000"/>
                          </a:solidFill>
                        </a:rPr>
                        <a:t>-reductase to </a:t>
                      </a:r>
                      <a:r>
                        <a:rPr lang="en-US" sz="1400" spc="-30" dirty="0" smtClean="0">
                          <a:solidFill>
                            <a:srgbClr val="008F00"/>
                          </a:solidFill>
                        </a:rPr>
                        <a:t>5</a:t>
                      </a:r>
                      <a:r>
                        <a:rPr lang="en-US" sz="1400" spc="-30" dirty="0" smtClean="0">
                          <a:solidFill>
                            <a:srgbClr val="FF0000"/>
                          </a:solidFill>
                        </a:rPr>
                        <a:t>DHT </a:t>
                      </a:r>
                      <a:r>
                        <a:rPr lang="en-US" sz="1400" spc="-30" dirty="0" smtClean="0">
                          <a:solidFill>
                            <a:srgbClr val="008F00"/>
                          </a:solidFill>
                        </a:rPr>
                        <a:t>→ go to </a:t>
                      </a:r>
                      <a:r>
                        <a:rPr lang="en-US" sz="1400" dirty="0" smtClean="0">
                          <a:solidFill>
                            <a:srgbClr val="008F00"/>
                          </a:solidFill>
                          <a:latin typeface="+mn-lt"/>
                        </a:rPr>
                        <a:t>the cytoplasm of the target tissue</a:t>
                      </a:r>
                      <a:r>
                        <a:rPr lang="en-US" sz="1400" baseline="0" dirty="0" smtClean="0">
                          <a:solidFill>
                            <a:srgbClr val="008F00"/>
                          </a:solidFill>
                          <a:latin typeface="+mn-lt"/>
                        </a:rPr>
                        <a:t> → bind to DNA (androgen receptor element), → transcribed into mRNA → translated → androgenic effects.</a:t>
                      </a:r>
                      <a:endParaRPr lang="en-US" sz="1400" spc="-30" dirty="0">
                        <a:solidFill>
                          <a:srgbClr val="008F00"/>
                        </a:solidFill>
                        <a:latin typeface="+mn-lt"/>
                      </a:endParaRPr>
                    </a:p>
                    <a:p>
                      <a:pPr marL="285750" indent="-285750">
                        <a:lnSpc>
                          <a:spcPct val="150000"/>
                        </a:lnSpc>
                        <a:buClr>
                          <a:schemeClr val="accent4"/>
                        </a:buClr>
                        <a:buSzPct val="125000"/>
                        <a:buFont typeface="Arial" charset="0"/>
                        <a:buChar char="•"/>
                      </a:pPr>
                      <a:r>
                        <a:rPr lang="en-US" sz="1400" dirty="0" smtClean="0"/>
                        <a:t>Testosterone </a:t>
                      </a:r>
                      <a:r>
                        <a:rPr lang="en-US" sz="1400" dirty="0"/>
                        <a:t>is </a:t>
                      </a:r>
                      <a:r>
                        <a:rPr lang="en-US" sz="1400" dirty="0" smtClean="0"/>
                        <a:t>metabolized to </a:t>
                      </a:r>
                      <a:r>
                        <a:rPr lang="en-US" sz="1400" dirty="0"/>
                        <a:t>estradiol by c-p450 </a:t>
                      </a:r>
                      <a:r>
                        <a:rPr lang="en-US" sz="1400" dirty="0" smtClean="0">
                          <a:solidFill>
                            <a:srgbClr val="FF0000"/>
                          </a:solidFill>
                        </a:rPr>
                        <a:t>aromatase.</a:t>
                      </a:r>
                      <a:endParaRPr lang="en-US" sz="1400" dirty="0">
                        <a:solidFill>
                          <a:srgbClr val="FF0000"/>
                        </a:solidFill>
                      </a:endParaRPr>
                    </a:p>
                    <a:p>
                      <a:pPr marL="628650" lvl="1" indent="-285750">
                        <a:lnSpc>
                          <a:spcPct val="150000"/>
                        </a:lnSpc>
                        <a:buFontTx/>
                        <a:buBlip>
                          <a:blip r:embed="rId2"/>
                        </a:buBlip>
                      </a:pPr>
                      <a:r>
                        <a:rPr lang="en-US" sz="1400" dirty="0"/>
                        <a:t>Bone: estradiol accelerates maturation of cartilage into bone leading to closure of the epiphysis &amp; conclusion of </a:t>
                      </a:r>
                      <a:r>
                        <a:rPr lang="en-US" sz="1400" dirty="0" smtClean="0"/>
                        <a:t>growth </a:t>
                      </a:r>
                      <a:r>
                        <a:rPr lang="en-US" sz="1200" dirty="0" smtClean="0">
                          <a:solidFill>
                            <a:srgbClr val="008F00"/>
                          </a:solidFill>
                        </a:rPr>
                        <a:t>(</a:t>
                      </a:r>
                      <a:r>
                        <a:rPr lang="ar-SA" sz="1200" dirty="0" smtClean="0">
                          <a:solidFill>
                            <a:srgbClr val="008F00"/>
                          </a:solidFill>
                        </a:rPr>
                        <a:t>البنت</a:t>
                      </a:r>
                      <a:r>
                        <a:rPr lang="ar-SA" sz="1200" baseline="0" dirty="0" smtClean="0">
                          <a:solidFill>
                            <a:srgbClr val="008F00"/>
                          </a:solidFill>
                        </a:rPr>
                        <a:t> اللي </a:t>
                      </a:r>
                      <a:r>
                        <a:rPr lang="ar-SA" sz="1200" baseline="0" dirty="0" err="1" smtClean="0">
                          <a:solidFill>
                            <a:srgbClr val="008F00"/>
                          </a:solidFill>
                        </a:rPr>
                        <a:t>تجيها</a:t>
                      </a:r>
                      <a:r>
                        <a:rPr lang="ar-SA" sz="1200" baseline="0" dirty="0" smtClean="0">
                          <a:solidFill>
                            <a:srgbClr val="008F00"/>
                          </a:solidFill>
                        </a:rPr>
                        <a:t> الدورة في وقت مبكر تكون قصيرة القامة</a:t>
                      </a:r>
                      <a:r>
                        <a:rPr lang="en-US" sz="1200" baseline="0" dirty="0" smtClean="0">
                          <a:solidFill>
                            <a:srgbClr val="008F00"/>
                          </a:solidFill>
                        </a:rPr>
                        <a:t>)</a:t>
                      </a:r>
                      <a:endParaRPr lang="en-US" sz="1400" dirty="0">
                        <a:solidFill>
                          <a:srgbClr val="008F00"/>
                        </a:solidFill>
                      </a:endParaRPr>
                    </a:p>
                    <a:p>
                      <a:pPr marL="628650" lvl="1" indent="-285750">
                        <a:lnSpc>
                          <a:spcPct val="150000"/>
                        </a:lnSpc>
                        <a:buFontTx/>
                        <a:buBlip>
                          <a:blip r:embed="rId3"/>
                        </a:buBlip>
                      </a:pPr>
                      <a:r>
                        <a:rPr lang="en-US" sz="1400" dirty="0"/>
                        <a:t>Brain: estradiol  serves as the most important feedback signal to the hypothalamus (esp. affecting LH secretion</a:t>
                      </a:r>
                      <a:r>
                        <a:rPr lang="en-US" sz="1400" dirty="0" smtClean="0"/>
                        <a:t>) </a:t>
                      </a:r>
                      <a:r>
                        <a:rPr lang="en-US" sz="1400" dirty="0" smtClean="0">
                          <a:solidFill>
                            <a:srgbClr val="008F00"/>
                          </a:solidFill>
                        </a:rPr>
                        <a:t>which lead to suppression of testosterone secretion.</a:t>
                      </a:r>
                    </a:p>
                    <a:p>
                      <a:pPr marL="0" lvl="0" indent="0" algn="r" rtl="1">
                        <a:lnSpc>
                          <a:spcPct val="150000"/>
                        </a:lnSpc>
                        <a:buFont typeface="Arial" charset="0"/>
                        <a:buNone/>
                      </a:pPr>
                      <a:r>
                        <a:rPr lang="ar-SA" sz="1400" dirty="0" smtClean="0">
                          <a:solidFill>
                            <a:schemeClr val="bg1">
                              <a:lumMod val="50000"/>
                            </a:schemeClr>
                          </a:solidFill>
                        </a:rPr>
                        <a:t>يعني</a:t>
                      </a:r>
                      <a:r>
                        <a:rPr lang="ar-SA" sz="1400" baseline="0" dirty="0" smtClean="0">
                          <a:solidFill>
                            <a:schemeClr val="bg1">
                              <a:lumMod val="50000"/>
                            </a:schemeClr>
                          </a:solidFill>
                        </a:rPr>
                        <a:t> </a:t>
                      </a:r>
                      <a:r>
                        <a:rPr lang="en-US" sz="1400" baseline="0" dirty="0" smtClean="0">
                          <a:solidFill>
                            <a:schemeClr val="bg1">
                              <a:lumMod val="50000"/>
                            </a:schemeClr>
                          </a:solidFill>
                        </a:rPr>
                        <a:t>testosterone</a:t>
                      </a:r>
                      <a:r>
                        <a:rPr lang="ar-SA" sz="1400" baseline="0" dirty="0" smtClean="0">
                          <a:solidFill>
                            <a:schemeClr val="bg1">
                              <a:lumMod val="50000"/>
                            </a:schemeClr>
                          </a:solidFill>
                        </a:rPr>
                        <a:t> في </a:t>
                      </a:r>
                      <a:r>
                        <a:rPr lang="en-US" sz="1400" baseline="0" dirty="0" smtClean="0">
                          <a:solidFill>
                            <a:schemeClr val="bg1">
                              <a:lumMod val="50000"/>
                            </a:schemeClr>
                          </a:solidFill>
                        </a:rPr>
                        <a:t>accessory glands</a:t>
                      </a:r>
                      <a:r>
                        <a:rPr lang="ar-SA" sz="1400" baseline="0" dirty="0" smtClean="0">
                          <a:solidFill>
                            <a:schemeClr val="bg1">
                              <a:lumMod val="50000"/>
                            </a:schemeClr>
                          </a:solidFill>
                        </a:rPr>
                        <a:t> يتحول إلى </a:t>
                      </a:r>
                      <a:r>
                        <a:rPr lang="en-US" sz="1400" baseline="0" dirty="0" smtClean="0">
                          <a:solidFill>
                            <a:schemeClr val="bg1">
                              <a:lumMod val="50000"/>
                            </a:schemeClr>
                          </a:solidFill>
                        </a:rPr>
                        <a:t>DHT</a:t>
                      </a:r>
                      <a:r>
                        <a:rPr lang="ar-SA" sz="1400" baseline="0" dirty="0" smtClean="0">
                          <a:solidFill>
                            <a:schemeClr val="bg1">
                              <a:lumMod val="50000"/>
                            </a:schemeClr>
                          </a:solidFill>
                        </a:rPr>
                        <a:t> وفي العظام يتحول إلى </a:t>
                      </a:r>
                      <a:r>
                        <a:rPr lang="en-US" sz="1400" baseline="0" dirty="0" smtClean="0">
                          <a:solidFill>
                            <a:schemeClr val="bg1">
                              <a:lumMod val="50000"/>
                            </a:schemeClr>
                          </a:solidFill>
                        </a:rPr>
                        <a:t>estradiol</a:t>
                      </a:r>
                      <a:endParaRPr lang="en-US" sz="1400" dirty="0">
                        <a:solidFill>
                          <a:schemeClr val="bg1">
                            <a:lumMod val="50000"/>
                          </a:schemeClr>
                        </a:solidFill>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3"/>
                  </a:ext>
                </a:extLst>
              </a:tr>
              <a:tr h="1104181">
                <a:tc>
                  <a:txBody>
                    <a:bodyPr/>
                    <a:lstStyle/>
                    <a:p>
                      <a:pPr algn="ctr"/>
                      <a:r>
                        <a:rPr lang="en-US" sz="1600" dirty="0">
                          <a:solidFill>
                            <a:schemeClr val="tx1"/>
                          </a:solidFill>
                        </a:rPr>
                        <a:t>Pharmacological actions</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2">
                  <a:txBody>
                    <a:bodyPr/>
                    <a:lstStyle/>
                    <a:p>
                      <a:pPr marL="285750" indent="-285750" eaLnBrk="1" hangingPunct="1">
                        <a:lnSpc>
                          <a:spcPct val="150000"/>
                        </a:lnSpc>
                        <a:buClr>
                          <a:schemeClr val="accent4"/>
                        </a:buClr>
                        <a:buFont typeface="Wingdings" charset="2"/>
                        <a:buChar char="v"/>
                      </a:pPr>
                      <a:r>
                        <a:rPr lang="en-US" sz="1400" b="0" dirty="0" err="1">
                          <a:latin typeface="+mn-lt"/>
                          <a:cs typeface="Times New Roman" pitchFamily="18" charset="0"/>
                        </a:rPr>
                        <a:t>Virilizing</a:t>
                      </a:r>
                      <a:r>
                        <a:rPr lang="en-US" sz="1400" b="0" baseline="0" dirty="0">
                          <a:latin typeface="+mn-lt"/>
                          <a:cs typeface="Times New Roman" pitchFamily="18" charset="0"/>
                        </a:rPr>
                        <a:t> effects: </a:t>
                      </a:r>
                    </a:p>
                    <a:p>
                      <a:pPr marL="628650" lvl="1" indent="-285750" eaLnBrk="1" hangingPunct="1">
                        <a:lnSpc>
                          <a:spcPct val="150000"/>
                        </a:lnSpc>
                        <a:buClr>
                          <a:schemeClr val="accent4"/>
                        </a:buClr>
                        <a:buFont typeface=".LucidaGrandeUI" charset="0"/>
                        <a:buChar char="✓"/>
                      </a:pPr>
                      <a:r>
                        <a:rPr lang="en-US" sz="1400" b="0" dirty="0">
                          <a:latin typeface="+mn-lt"/>
                          <a:cs typeface="Times New Roman" pitchFamily="18" charset="0"/>
                        </a:rPr>
                        <a:t>Gonadotropin</a:t>
                      </a:r>
                      <a:r>
                        <a:rPr lang="en-US" sz="1400" b="0" baseline="0" dirty="0">
                          <a:latin typeface="+mn-lt"/>
                          <a:cs typeface="Times New Roman" pitchFamily="18" charset="0"/>
                        </a:rPr>
                        <a:t> regulation</a:t>
                      </a:r>
                    </a:p>
                    <a:p>
                      <a:pPr marL="628650" lvl="1" indent="-285750" eaLnBrk="1" hangingPunct="1">
                        <a:lnSpc>
                          <a:spcPct val="150000"/>
                        </a:lnSpc>
                        <a:buClr>
                          <a:schemeClr val="accent4"/>
                        </a:buClr>
                        <a:buFont typeface=".LucidaGrandeUI" charset="0"/>
                        <a:buChar char="✓"/>
                      </a:pPr>
                      <a:r>
                        <a:rPr lang="en-US" sz="1400" b="0" baseline="0" dirty="0">
                          <a:latin typeface="+mn-lt"/>
                          <a:cs typeface="Times New Roman" pitchFamily="18" charset="0"/>
                        </a:rPr>
                        <a:t>Spermatogenesis</a:t>
                      </a:r>
                    </a:p>
                    <a:p>
                      <a:pPr marL="628650" lvl="1" indent="-285750" eaLnBrk="1" hangingPunct="1">
                        <a:lnSpc>
                          <a:spcPct val="150000"/>
                        </a:lnSpc>
                        <a:buClr>
                          <a:schemeClr val="accent4"/>
                        </a:buClr>
                        <a:buFont typeface=".LucidaGrandeUI" charset="0"/>
                        <a:buChar char="✓"/>
                      </a:pPr>
                      <a:r>
                        <a:rPr lang="en-US" sz="1400" b="0" baseline="0" dirty="0">
                          <a:latin typeface="+mn-lt"/>
                          <a:cs typeface="Times New Roman" pitchFamily="18" charset="0"/>
                        </a:rPr>
                        <a:t>Sexual </a:t>
                      </a:r>
                      <a:r>
                        <a:rPr lang="en-US" sz="1400" b="0" baseline="0" dirty="0" smtClean="0">
                          <a:latin typeface="+mn-lt"/>
                          <a:cs typeface="Times New Roman" pitchFamily="18" charset="0"/>
                        </a:rPr>
                        <a:t>dysfunction </a:t>
                      </a:r>
                      <a:r>
                        <a:rPr lang="ar-SA" sz="1400" b="0" baseline="0" dirty="0" smtClean="0">
                          <a:solidFill>
                            <a:srgbClr val="008F00"/>
                          </a:solidFill>
                          <a:latin typeface="+mn-lt"/>
                          <a:cs typeface="Times New Roman" pitchFamily="18" charset="0"/>
                        </a:rPr>
                        <a:t>هذا التأثير فقط يحصل لمن يكون الهرمون عالي عن الطبيعي (لذلك اللي يستخدم الهرمونات عشان يبني العضل ينتبهون)</a:t>
                      </a:r>
                      <a:endParaRPr lang="en-US" sz="1400" b="0" baseline="0" dirty="0">
                        <a:solidFill>
                          <a:srgbClr val="008F00"/>
                        </a:solidFill>
                        <a:latin typeface="+mn-lt"/>
                        <a:cs typeface="Times New Roman" pitchFamily="18" charset="0"/>
                      </a:endParaRPr>
                    </a:p>
                    <a:p>
                      <a:pPr marL="628650" lvl="1" indent="-285750" eaLnBrk="1" hangingPunct="1">
                        <a:lnSpc>
                          <a:spcPct val="150000"/>
                        </a:lnSpc>
                        <a:buClr>
                          <a:schemeClr val="accent4"/>
                        </a:buClr>
                        <a:buFont typeface=".LucidaGrandeUI" charset="0"/>
                        <a:buChar char="✓"/>
                      </a:pPr>
                      <a:r>
                        <a:rPr lang="en-US" sz="1400" b="0" baseline="0" dirty="0">
                          <a:latin typeface="+mn-lt"/>
                          <a:cs typeface="Times New Roman" pitchFamily="18" charset="0"/>
                        </a:rPr>
                        <a:t>Sexual restoration and development</a:t>
                      </a:r>
                    </a:p>
                    <a:p>
                      <a:pPr marL="285750" lvl="0" indent="-285750" eaLnBrk="1" hangingPunct="1">
                        <a:lnSpc>
                          <a:spcPct val="150000"/>
                        </a:lnSpc>
                        <a:buClr>
                          <a:schemeClr val="accent4"/>
                        </a:buClr>
                        <a:buFont typeface="Wingdings" charset="2"/>
                        <a:buChar char="v"/>
                      </a:pPr>
                      <a:r>
                        <a:rPr lang="en-US" sz="1400" b="0" baseline="0" dirty="0">
                          <a:latin typeface="+mn-lt"/>
                          <a:cs typeface="Times New Roman" pitchFamily="18" charset="0"/>
                        </a:rPr>
                        <a:t>Protein anabolic effects: (anabolic steroids, not used in infertility)</a:t>
                      </a:r>
                    </a:p>
                    <a:p>
                      <a:pPr marL="628650" lvl="1" indent="-285750" eaLnBrk="1" hangingPunct="1">
                        <a:lnSpc>
                          <a:spcPct val="150000"/>
                        </a:lnSpc>
                        <a:buClr>
                          <a:schemeClr val="accent4"/>
                        </a:buClr>
                        <a:buFont typeface=".LucidaGrandeUI" charset="0"/>
                        <a:buChar char="✓"/>
                      </a:pPr>
                      <a:r>
                        <a:rPr lang="en-US" sz="1400" b="0" baseline="0" dirty="0">
                          <a:latin typeface="+mn-lt"/>
                          <a:cs typeface="Times New Roman" pitchFamily="18" charset="0"/>
                        </a:rPr>
                        <a:t>Increase bone density</a:t>
                      </a:r>
                    </a:p>
                    <a:p>
                      <a:pPr marL="628650" lvl="1" indent="-285750" eaLnBrk="1" hangingPunct="1">
                        <a:lnSpc>
                          <a:spcPct val="150000"/>
                        </a:lnSpc>
                        <a:buClr>
                          <a:schemeClr val="accent4"/>
                        </a:buClr>
                        <a:buFont typeface=".LucidaGrandeUI" charset="0"/>
                        <a:buChar char="✓"/>
                      </a:pPr>
                      <a:r>
                        <a:rPr lang="en-US" sz="1400" b="0" baseline="0" dirty="0">
                          <a:latin typeface="+mn-lt"/>
                          <a:cs typeface="Times New Roman" pitchFamily="18" charset="0"/>
                        </a:rPr>
                        <a:t>Increase muscle mass</a:t>
                      </a:r>
                    </a:p>
                    <a:p>
                      <a:pPr marL="628650" lvl="1" indent="-285750" eaLnBrk="1" hangingPunct="1">
                        <a:lnSpc>
                          <a:spcPct val="150000"/>
                        </a:lnSpc>
                        <a:buClr>
                          <a:schemeClr val="accent4"/>
                        </a:buClr>
                        <a:buFont typeface=".LucidaGrandeUI" charset="0"/>
                        <a:buChar char="✓"/>
                      </a:pPr>
                      <a:r>
                        <a:rPr lang="en-US" sz="1400" b="0" baseline="0" dirty="0">
                          <a:latin typeface="+mn-lt"/>
                          <a:cs typeface="Times New Roman" pitchFamily="18" charset="0"/>
                        </a:rPr>
                        <a:t>Increase red blood cell mass</a:t>
                      </a:r>
                      <a:endParaRPr lang="en-US" sz="1400" b="0" dirty="0">
                        <a:latin typeface="+mn-lt"/>
                        <a:cs typeface="Times New Roman" pitchFamily="18" charset="0"/>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4"/>
                  </a:ext>
                </a:extLst>
              </a:tr>
            </a:tbl>
          </a:graphicData>
        </a:graphic>
      </p:graphicFrame>
      <p:pic>
        <p:nvPicPr>
          <p:cNvPr id="7" name="Picture 6"/>
          <p:cNvPicPr>
            <a:picLocks noChangeAspect="1"/>
          </p:cNvPicPr>
          <p:nvPr/>
        </p:nvPicPr>
        <p:blipFill>
          <a:blip r:embed="rId4"/>
          <a:stretch>
            <a:fillRect/>
          </a:stretch>
        </p:blipFill>
        <p:spPr>
          <a:xfrm>
            <a:off x="3953021" y="1272453"/>
            <a:ext cx="2562958" cy="1326195"/>
          </a:xfrm>
          <a:prstGeom prst="rect">
            <a:avLst/>
          </a:prstGeom>
        </p:spPr>
      </p:pic>
      <p:sp>
        <p:nvSpPr>
          <p:cNvPr id="8"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602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619421"/>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49890"/>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Testosterone</a:t>
            </a:r>
          </a:p>
        </p:txBody>
      </p:sp>
      <p:sp>
        <p:nvSpPr>
          <p:cNvPr id="4"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37352949"/>
              </p:ext>
            </p:extLst>
          </p:nvPr>
        </p:nvGraphicFramePr>
        <p:xfrm>
          <a:off x="169608" y="844800"/>
          <a:ext cx="6518786" cy="8866467"/>
        </p:xfrm>
        <a:graphic>
          <a:graphicData uri="http://schemas.openxmlformats.org/drawingml/2006/table">
            <a:tbl>
              <a:tblPr firstRow="1" bandRow="1">
                <a:tableStyleId>{5940675A-B579-460E-94D1-54222C63F5DA}</a:tableStyleId>
              </a:tblPr>
              <a:tblGrid>
                <a:gridCol w="526799">
                  <a:extLst>
                    <a:ext uri="{9D8B030D-6E8A-4147-A177-3AD203B41FA5}">
                      <a16:colId xmlns:a16="http://schemas.microsoft.com/office/drawing/2014/main" xmlns="" val="20000"/>
                    </a:ext>
                  </a:extLst>
                </a:gridCol>
                <a:gridCol w="2837735">
                  <a:extLst>
                    <a:ext uri="{9D8B030D-6E8A-4147-A177-3AD203B41FA5}">
                      <a16:colId xmlns:a16="http://schemas.microsoft.com/office/drawing/2014/main" xmlns="" val="2180430497"/>
                    </a:ext>
                  </a:extLst>
                </a:gridCol>
                <a:gridCol w="3154252"/>
              </a:tblGrid>
              <a:tr h="432662">
                <a:tc gridSpan="3">
                  <a:txBody>
                    <a:bodyPr/>
                    <a:lstStyle/>
                    <a:p>
                      <a:pPr algn="ctr"/>
                      <a:r>
                        <a:rPr lang="en-US" sz="1600" dirty="0">
                          <a:solidFill>
                            <a:schemeClr val="tx1"/>
                          </a:solidFill>
                        </a:rPr>
                        <a:t>Testosterone and synthetic androgens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tc hMerge="1">
                  <a:txBody>
                    <a:bodyPr/>
                    <a:lstStyle/>
                    <a:p>
                      <a:endParaRPr lang="en-US"/>
                    </a:p>
                  </a:txBody>
                  <a:tcPr/>
                </a:tc>
                <a:extLst>
                  <a:ext uri="{0D108BD9-81ED-4DB2-BD59-A6C34878D82A}">
                    <a16:rowId xmlns:a16="http://schemas.microsoft.com/office/drawing/2014/main" xmlns="" val="1688930147"/>
                  </a:ext>
                </a:extLst>
              </a:tr>
              <a:tr h="3853338">
                <a:tc>
                  <a:txBody>
                    <a:bodyPr/>
                    <a:lstStyle/>
                    <a:p>
                      <a:pPr algn="ctr"/>
                      <a:r>
                        <a:rPr lang="en-US" sz="1600" dirty="0">
                          <a:solidFill>
                            <a:schemeClr val="tx1"/>
                          </a:solidFill>
                          <a:latin typeface="+mn-lt"/>
                        </a:rPr>
                        <a:t>Pharmacokinetics</a:t>
                      </a:r>
                      <a:endParaRPr lang="en-US" sz="1600" b="0" dirty="0">
                        <a:solidFill>
                          <a:schemeClr val="tx1"/>
                        </a:solidFill>
                        <a:latin typeface="+mn-lt"/>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indent="0" algn="l" rtl="0">
                        <a:buClr>
                          <a:schemeClr val="accent4"/>
                        </a:buClr>
                        <a:buFont typeface="Arial" charset="0"/>
                        <a:buNone/>
                      </a:pPr>
                      <a:r>
                        <a:rPr lang="en-US" sz="1400" b="1" i="0" dirty="0">
                          <a:latin typeface="+mn-lt"/>
                          <a:cs typeface="Times New Roman" pitchFamily="18" charset="0"/>
                        </a:rPr>
                        <a:t>Natural </a:t>
                      </a:r>
                      <a:r>
                        <a:rPr lang="en-US" sz="1400" b="1" dirty="0">
                          <a:latin typeface="+mn-lt"/>
                        </a:rPr>
                        <a:t>Androgens</a:t>
                      </a:r>
                    </a:p>
                    <a:p>
                      <a:pPr marL="285750" marR="0" indent="-285750" algn="l" defTabSz="685800" rtl="0" eaLnBrk="1" fontAlgn="auto" latinLnBrk="0" hangingPunct="1">
                        <a:lnSpc>
                          <a:spcPct val="100000"/>
                        </a:lnSpc>
                        <a:spcBef>
                          <a:spcPts val="600"/>
                        </a:spcBef>
                        <a:spcAft>
                          <a:spcPts val="0"/>
                        </a:spcAft>
                        <a:buClr>
                          <a:schemeClr val="accent4"/>
                        </a:buClr>
                        <a:buSzPct val="125000"/>
                        <a:buFont typeface="Arial" charset="0"/>
                        <a:buChar char="•"/>
                        <a:tabLst/>
                        <a:defRPr/>
                      </a:pPr>
                      <a:r>
                        <a:rPr lang="en-US" sz="1400" b="0" dirty="0" smtClean="0">
                          <a:solidFill>
                            <a:schemeClr val="tx1"/>
                          </a:solidFill>
                          <a:latin typeface="+mn-lt"/>
                          <a:sym typeface="Wingdings 3"/>
                        </a:rPr>
                        <a:t>Ineffective orally</a:t>
                      </a:r>
                      <a:r>
                        <a:rPr lang="ar-SA" sz="1400" b="0" dirty="0" smtClean="0">
                          <a:solidFill>
                            <a:schemeClr val="tx1"/>
                          </a:solidFill>
                          <a:latin typeface="+mn-lt"/>
                          <a:sym typeface="Wingdings 3"/>
                        </a:rPr>
                        <a:t> </a:t>
                      </a:r>
                      <a:r>
                        <a:rPr lang="en-US" sz="1200" dirty="0" smtClean="0">
                          <a:solidFill>
                            <a:srgbClr val="008F00"/>
                          </a:solidFill>
                        </a:rPr>
                        <a:t>Bc of first pass metabolism</a:t>
                      </a:r>
                      <a:r>
                        <a:rPr lang="en-US" sz="1400" baseline="0" dirty="0" smtClean="0">
                          <a:solidFill>
                            <a:srgbClr val="00B050"/>
                          </a:solidFill>
                        </a:rPr>
                        <a:t> </a:t>
                      </a:r>
                      <a:r>
                        <a:rPr lang="en-US" sz="1400" b="0" dirty="0" smtClean="0">
                          <a:solidFill>
                            <a:schemeClr val="tx1"/>
                          </a:solidFill>
                          <a:latin typeface="+mn-lt"/>
                          <a:sym typeface="Wingdings 3"/>
                        </a:rPr>
                        <a:t>(inactivated by 1</a:t>
                      </a:r>
                      <a:r>
                        <a:rPr lang="en-US" sz="1400" b="0" baseline="30000" dirty="0" smtClean="0">
                          <a:solidFill>
                            <a:schemeClr val="tx1"/>
                          </a:solidFill>
                          <a:latin typeface="+mn-lt"/>
                          <a:sym typeface="Wingdings 3"/>
                        </a:rPr>
                        <a:t>st</a:t>
                      </a:r>
                      <a:r>
                        <a:rPr lang="en-US" sz="1400" b="0" dirty="0" smtClean="0">
                          <a:solidFill>
                            <a:schemeClr val="tx1"/>
                          </a:solidFill>
                          <a:latin typeface="+mn-lt"/>
                          <a:sym typeface="Wingdings 3"/>
                        </a:rPr>
                        <a:t> pass met.) </a:t>
                      </a:r>
                      <a:r>
                        <a:rPr lang="en-US" sz="1400" b="0" dirty="0" smtClean="0">
                          <a:solidFill>
                            <a:schemeClr val="tx1"/>
                          </a:solidFill>
                          <a:latin typeface="+mn-lt"/>
                        </a:rPr>
                        <a:t>I.M or S.C.</a:t>
                      </a:r>
                      <a:endParaRPr lang="en-US" sz="1400" b="0" i="1" spc="-40" dirty="0" smtClean="0">
                        <a:solidFill>
                          <a:schemeClr val="tx1"/>
                        </a:solidFill>
                        <a:latin typeface="+mn-lt"/>
                      </a:endParaRPr>
                    </a:p>
                    <a:p>
                      <a:pPr marL="285750" indent="-285750">
                        <a:lnSpc>
                          <a:spcPct val="100000"/>
                        </a:lnSpc>
                        <a:spcBef>
                          <a:spcPts val="600"/>
                        </a:spcBef>
                        <a:buClr>
                          <a:schemeClr val="accent4"/>
                        </a:buClr>
                        <a:buSzPct val="125000"/>
                        <a:buFont typeface="Arial" charset="0"/>
                        <a:buChar char="•"/>
                      </a:pPr>
                      <a:r>
                        <a:rPr lang="en-US" sz="1400" b="0" i="0" spc="-40" dirty="0" smtClean="0">
                          <a:solidFill>
                            <a:schemeClr val="tx1"/>
                          </a:solidFill>
                          <a:latin typeface="+mn-lt"/>
                        </a:rPr>
                        <a:t>Skin patch &amp; gels are also available</a:t>
                      </a:r>
                    </a:p>
                    <a:p>
                      <a:pPr marL="285750" lvl="0" indent="-285750">
                        <a:lnSpc>
                          <a:spcPct val="100000"/>
                        </a:lnSpc>
                        <a:buClr>
                          <a:schemeClr val="accent4"/>
                        </a:buClr>
                        <a:buSzPct val="125000"/>
                        <a:buFont typeface="Arial" charset="0"/>
                        <a:buChar char="•"/>
                      </a:pPr>
                      <a:r>
                        <a:rPr lang="en-US" sz="1400" b="0" dirty="0" smtClean="0">
                          <a:solidFill>
                            <a:schemeClr val="tx1"/>
                          </a:solidFill>
                          <a:latin typeface="+mn-lt"/>
                        </a:rPr>
                        <a:t>Binds </a:t>
                      </a:r>
                      <a:r>
                        <a:rPr lang="en-US" sz="1400" b="0" dirty="0">
                          <a:solidFill>
                            <a:schemeClr val="tx1"/>
                          </a:solidFill>
                          <a:latin typeface="+mn-lt"/>
                        </a:rPr>
                        <a:t>to Sex Hormone Binding Globulin [SHBG]</a:t>
                      </a:r>
                    </a:p>
                    <a:p>
                      <a:pPr marL="285750" lvl="0" indent="-285750">
                        <a:lnSpc>
                          <a:spcPct val="100000"/>
                        </a:lnSpc>
                        <a:buClr>
                          <a:schemeClr val="accent4"/>
                        </a:buClr>
                        <a:buSzPct val="125000"/>
                        <a:buFont typeface="Arial" charset="0"/>
                        <a:buChar char="•"/>
                      </a:pPr>
                      <a:r>
                        <a:rPr lang="en-US" sz="1400" b="0" dirty="0">
                          <a:solidFill>
                            <a:schemeClr val="tx1"/>
                          </a:solidFill>
                          <a:latin typeface="+mn-lt"/>
                        </a:rPr>
                        <a:t> t</a:t>
                      </a:r>
                      <a:r>
                        <a:rPr lang="en-US" sz="1400" b="0" baseline="-25000" dirty="0">
                          <a:solidFill>
                            <a:schemeClr val="tx1"/>
                          </a:solidFill>
                          <a:latin typeface="+mn-lt"/>
                        </a:rPr>
                        <a:t>½</a:t>
                      </a:r>
                      <a:r>
                        <a:rPr lang="en-US" sz="1400" b="0" dirty="0">
                          <a:solidFill>
                            <a:schemeClr val="tx1"/>
                          </a:solidFill>
                          <a:latin typeface="+mn-lt"/>
                        </a:rPr>
                        <a:t> = 10 –20 </a:t>
                      </a:r>
                      <a:r>
                        <a:rPr lang="en-US" sz="1400" b="0" dirty="0" smtClean="0">
                          <a:solidFill>
                            <a:schemeClr val="tx1"/>
                          </a:solidFill>
                          <a:latin typeface="+mn-lt"/>
                        </a:rPr>
                        <a:t>min</a:t>
                      </a:r>
                      <a:r>
                        <a:rPr lang="en-US" sz="1400" b="0" baseline="0" dirty="0" smtClean="0">
                          <a:solidFill>
                            <a:schemeClr val="tx1"/>
                          </a:solidFill>
                          <a:latin typeface="+mn-lt"/>
                        </a:rPr>
                        <a:t> </a:t>
                      </a:r>
                      <a:r>
                        <a:rPr lang="ar-SA" sz="1200" b="0" baseline="0" dirty="0" smtClean="0">
                          <a:solidFill>
                            <a:srgbClr val="008F00"/>
                          </a:solidFill>
                          <a:latin typeface="+mn-lt"/>
                        </a:rPr>
                        <a:t>لذلك هو غير مفيد لو </a:t>
                      </a:r>
                      <a:r>
                        <a:rPr lang="ar-SA" sz="1200" b="0" baseline="0" dirty="0" err="1" smtClean="0">
                          <a:solidFill>
                            <a:srgbClr val="008F00"/>
                          </a:solidFill>
                          <a:latin typeface="+mn-lt"/>
                        </a:rPr>
                        <a:t>ناخذ</a:t>
                      </a:r>
                      <a:r>
                        <a:rPr lang="ar-SA" sz="1200" b="0" baseline="0" dirty="0" smtClean="0">
                          <a:solidFill>
                            <a:srgbClr val="008F00"/>
                          </a:solidFill>
                          <a:latin typeface="+mn-lt"/>
                        </a:rPr>
                        <a:t> </a:t>
                      </a:r>
                      <a:r>
                        <a:rPr lang="ar-SA" sz="1200" b="0" baseline="0" dirty="0" err="1" smtClean="0">
                          <a:solidFill>
                            <a:srgbClr val="008F00"/>
                          </a:solidFill>
                          <a:latin typeface="+mn-lt"/>
                        </a:rPr>
                        <a:t>التيستييستيرون</a:t>
                      </a:r>
                      <a:r>
                        <a:rPr lang="ar-SA" sz="1200" b="0" baseline="0" dirty="0" smtClean="0">
                          <a:solidFill>
                            <a:srgbClr val="008F00"/>
                          </a:solidFill>
                          <a:latin typeface="+mn-lt"/>
                        </a:rPr>
                        <a:t> الطبيعي كدواء  لأنه </a:t>
                      </a:r>
                      <a:r>
                        <a:rPr lang="ar-SA" sz="1200" b="0" baseline="0" dirty="0" err="1" smtClean="0">
                          <a:solidFill>
                            <a:srgbClr val="008F00"/>
                          </a:solidFill>
                          <a:latin typeface="+mn-lt"/>
                        </a:rPr>
                        <a:t>بيخلص</a:t>
                      </a:r>
                      <a:r>
                        <a:rPr lang="ar-SA" sz="1200" b="0" baseline="0" dirty="0" smtClean="0">
                          <a:solidFill>
                            <a:srgbClr val="008F00"/>
                          </a:solidFill>
                          <a:latin typeface="+mn-lt"/>
                        </a:rPr>
                        <a:t> </a:t>
                      </a:r>
                      <a:r>
                        <a:rPr lang="ar-SA" sz="1200" b="0" baseline="0" dirty="0" err="1" smtClean="0">
                          <a:solidFill>
                            <a:srgbClr val="008F00"/>
                          </a:solidFill>
                          <a:latin typeface="+mn-lt"/>
                        </a:rPr>
                        <a:t>الإفكت</a:t>
                      </a:r>
                      <a:r>
                        <a:rPr lang="ar-SA" sz="1200" b="0" baseline="0" dirty="0" smtClean="0">
                          <a:solidFill>
                            <a:srgbClr val="008F00"/>
                          </a:solidFill>
                          <a:latin typeface="+mn-lt"/>
                        </a:rPr>
                        <a:t> حقه بسرعه، </a:t>
                      </a:r>
                      <a:r>
                        <a:rPr lang="ar-SA" sz="1200" b="0" baseline="0" dirty="0" smtClean="0">
                          <a:solidFill>
                            <a:schemeClr val="bg1">
                              <a:lumMod val="50000"/>
                            </a:schemeClr>
                          </a:solidFill>
                          <a:latin typeface="+mn-lt"/>
                        </a:rPr>
                        <a:t>فراحوا الصيادلة سووا نفس تركيب </a:t>
                      </a:r>
                      <a:r>
                        <a:rPr lang="ar-SA" sz="1200" b="0" baseline="0" dirty="0" err="1" smtClean="0">
                          <a:solidFill>
                            <a:schemeClr val="bg1">
                              <a:lumMod val="50000"/>
                            </a:schemeClr>
                          </a:solidFill>
                          <a:latin typeface="+mn-lt"/>
                        </a:rPr>
                        <a:t>التيستييستيرون</a:t>
                      </a:r>
                      <a:r>
                        <a:rPr lang="ar-SA" sz="1200" b="0" baseline="0" dirty="0" smtClean="0">
                          <a:solidFill>
                            <a:schemeClr val="bg1">
                              <a:lumMod val="50000"/>
                            </a:schemeClr>
                          </a:solidFill>
                          <a:latin typeface="+mn-lt"/>
                        </a:rPr>
                        <a:t> لكن يستمر لوقت أطول</a:t>
                      </a:r>
                      <a:endParaRPr lang="en-US" sz="1200" b="0" dirty="0">
                        <a:solidFill>
                          <a:schemeClr val="bg1">
                            <a:lumMod val="50000"/>
                          </a:schemeClr>
                        </a:solidFill>
                        <a:latin typeface="+mn-lt"/>
                      </a:endParaRPr>
                    </a:p>
                    <a:p>
                      <a:pPr marL="285750" lvl="0" indent="-285750">
                        <a:lnSpc>
                          <a:spcPct val="100000"/>
                        </a:lnSpc>
                        <a:buClr>
                          <a:schemeClr val="accent4"/>
                        </a:buClr>
                        <a:buSzPct val="125000"/>
                        <a:buFont typeface="Arial" charset="0"/>
                        <a:buChar char="•"/>
                      </a:pPr>
                      <a:r>
                        <a:rPr lang="en-US" sz="1400" b="0" dirty="0">
                          <a:solidFill>
                            <a:schemeClr val="tx1"/>
                          </a:solidFill>
                          <a:latin typeface="+mn-lt"/>
                        </a:rPr>
                        <a:t> Inactivated in the liver.</a:t>
                      </a:r>
                    </a:p>
                    <a:p>
                      <a:pPr marL="285750" lvl="0" indent="-285750">
                        <a:lnSpc>
                          <a:spcPct val="100000"/>
                        </a:lnSpc>
                        <a:buClr>
                          <a:schemeClr val="accent4"/>
                        </a:buClr>
                        <a:buSzPct val="125000"/>
                        <a:buFont typeface="Arial" charset="0"/>
                        <a:buChar char="•"/>
                      </a:pPr>
                      <a:r>
                        <a:rPr lang="en-US" sz="1400" b="0" dirty="0">
                          <a:solidFill>
                            <a:schemeClr val="tx1"/>
                          </a:solidFill>
                          <a:latin typeface="+mn-lt"/>
                        </a:rPr>
                        <a:t>90% of metabolites</a:t>
                      </a:r>
                      <a:r>
                        <a:rPr lang="en-US" sz="1400" b="0" dirty="0">
                          <a:solidFill>
                            <a:schemeClr val="tx1"/>
                          </a:solidFill>
                          <a:latin typeface="+mn-lt"/>
                          <a:sym typeface="Wingdings 3"/>
                        </a:rPr>
                        <a:t> → </a:t>
                      </a:r>
                      <a:r>
                        <a:rPr lang="en-US" sz="1400" b="0" dirty="0">
                          <a:solidFill>
                            <a:schemeClr val="tx1"/>
                          </a:solidFill>
                          <a:latin typeface="+mn-lt"/>
                        </a:rPr>
                        <a:t>excreted in urine.</a:t>
                      </a:r>
                    </a:p>
                    <a:p>
                      <a:pPr marL="285750" lvl="0" indent="-285750">
                        <a:lnSpc>
                          <a:spcPct val="100000"/>
                        </a:lnSpc>
                        <a:buClr>
                          <a:schemeClr val="accent4"/>
                        </a:buClr>
                        <a:buSzPct val="125000"/>
                        <a:buFont typeface="Arial" charset="0"/>
                        <a:buChar char="•"/>
                      </a:pPr>
                      <a:r>
                        <a:rPr lang="en-US" sz="1400" b="1" u="sng" dirty="0">
                          <a:solidFill>
                            <a:schemeClr val="tx1"/>
                          </a:solidFill>
                          <a:latin typeface="+mn-lt"/>
                        </a:rPr>
                        <a:t>Disadvantages:</a:t>
                      </a:r>
                      <a:r>
                        <a:rPr lang="en-US" sz="1400" b="1" u="none" dirty="0">
                          <a:solidFill>
                            <a:schemeClr val="tx1"/>
                          </a:solidFill>
                          <a:latin typeface="+mn-lt"/>
                        </a:rPr>
                        <a:t> </a:t>
                      </a:r>
                      <a:r>
                        <a:rPr lang="en-US" sz="1400" b="0" dirty="0">
                          <a:solidFill>
                            <a:schemeClr val="tx1"/>
                          </a:solidFill>
                          <a:latin typeface="+mn-lt"/>
                        </a:rPr>
                        <a:t>Rapidly absorbed, rapidly metabolized (Short duration of action).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
                          <a:schemeClr val="accent4"/>
                        </a:buClr>
                        <a:buSzTx/>
                        <a:buFont typeface="Arial" charset="0"/>
                        <a:buNone/>
                        <a:tabLst/>
                        <a:defRPr/>
                      </a:pPr>
                      <a:r>
                        <a:rPr lang="en-US" sz="1400" b="1" dirty="0">
                          <a:latin typeface="+mn-lt"/>
                        </a:rPr>
                        <a:t>Synthetic </a:t>
                      </a:r>
                      <a:r>
                        <a:rPr lang="en-US" sz="1400" b="1" dirty="0" smtClean="0">
                          <a:latin typeface="+mn-lt"/>
                        </a:rPr>
                        <a:t>Androgens </a:t>
                      </a:r>
                      <a:r>
                        <a:rPr lang="en-US" sz="1400" b="1" dirty="0" smtClean="0">
                          <a:solidFill>
                            <a:srgbClr val="008F00"/>
                          </a:solidFill>
                          <a:latin typeface="+mn-lt"/>
                        </a:rPr>
                        <a:t>(</a:t>
                      </a:r>
                      <a:r>
                        <a:rPr lang="en-US" sz="1400" b="0" dirty="0" smtClean="0">
                          <a:solidFill>
                            <a:srgbClr val="008F00"/>
                          </a:solidFill>
                          <a:latin typeface="+mn-lt"/>
                        </a:rPr>
                        <a:t>better)</a:t>
                      </a:r>
                      <a:endParaRPr lang="en-US" sz="1400" b="0" dirty="0">
                        <a:solidFill>
                          <a:srgbClr val="008F00"/>
                        </a:solidFill>
                        <a:latin typeface="+mn-lt"/>
                      </a:endParaRPr>
                    </a:p>
                    <a:p>
                      <a:pPr marL="285750" marR="0" lvl="0" indent="-285750" algn="l" defTabSz="685800" rtl="0" eaLnBrk="1" fontAlgn="auto" latinLnBrk="0" hangingPunct="1">
                        <a:lnSpc>
                          <a:spcPct val="100000"/>
                        </a:lnSpc>
                        <a:spcBef>
                          <a:spcPts val="0"/>
                        </a:spcBef>
                        <a:spcAft>
                          <a:spcPts val="0"/>
                        </a:spcAft>
                        <a:buClr>
                          <a:schemeClr val="accent4"/>
                        </a:buClr>
                        <a:buSzPct val="125000"/>
                        <a:buFont typeface="Arial" charset="0"/>
                        <a:buChar char="•"/>
                        <a:tabLst/>
                        <a:defRPr/>
                      </a:pPr>
                      <a:r>
                        <a:rPr lang="en-US" sz="1400" b="0" dirty="0">
                          <a:solidFill>
                            <a:schemeClr val="tx1"/>
                          </a:solidFill>
                          <a:latin typeface="+mn-lt"/>
                        </a:rPr>
                        <a:t>Less rapidly metabolized &amp; more lipid soluble → increasing its duration of action.</a:t>
                      </a:r>
                    </a:p>
                    <a:p>
                      <a:pPr marL="285750" indent="-285750">
                        <a:lnSpc>
                          <a:spcPct val="150000"/>
                        </a:lnSpc>
                        <a:buClr>
                          <a:schemeClr val="accent4"/>
                        </a:buClr>
                        <a:buSzPct val="125000"/>
                        <a:buFont typeface="Arial" charset="0"/>
                        <a:buChar char="•"/>
                      </a:pPr>
                      <a:r>
                        <a:rPr lang="en-US" sz="1400" b="1" u="sng" dirty="0">
                          <a:solidFill>
                            <a:schemeClr val="tx1"/>
                          </a:solidFill>
                          <a:latin typeface="+mn-lt"/>
                        </a:rPr>
                        <a:t>Derived from Testosterone</a:t>
                      </a:r>
                    </a:p>
                    <a:p>
                      <a:pPr marL="285750" indent="-285750">
                        <a:lnSpc>
                          <a:spcPct val="100000"/>
                        </a:lnSpc>
                        <a:buClr>
                          <a:schemeClr val="accent4"/>
                        </a:buClr>
                        <a:buSzPct val="125000"/>
                        <a:buFont typeface="Arial" charset="0"/>
                        <a:buChar char="•"/>
                        <a:tabLst>
                          <a:tab pos="1143000" algn="l"/>
                        </a:tabLst>
                      </a:pPr>
                      <a:r>
                        <a:rPr lang="en-US" sz="1400" b="1" u="sng" dirty="0">
                          <a:solidFill>
                            <a:schemeClr val="tx1"/>
                          </a:solidFill>
                          <a:latin typeface="+mn-lt"/>
                        </a:rPr>
                        <a:t>Esters:</a:t>
                      </a:r>
                      <a:r>
                        <a:rPr lang="en-US" sz="1400" b="0" dirty="0">
                          <a:solidFill>
                            <a:schemeClr val="tx1"/>
                          </a:solidFill>
                          <a:latin typeface="+mn-lt"/>
                        </a:rPr>
                        <a:t> </a:t>
                      </a:r>
                      <a:r>
                        <a:rPr lang="en-US" sz="1400" b="0" dirty="0" err="1">
                          <a:solidFill>
                            <a:srgbClr val="0432FF"/>
                          </a:solidFill>
                          <a:latin typeface="+mn-lt"/>
                        </a:rPr>
                        <a:t>proprio</a:t>
                      </a:r>
                      <a:r>
                        <a:rPr lang="en-US" sz="1400" b="0" u="sng" dirty="0" err="1">
                          <a:solidFill>
                            <a:srgbClr val="0432FF"/>
                          </a:solidFill>
                          <a:latin typeface="+mn-lt"/>
                        </a:rPr>
                        <a:t>nate</a:t>
                      </a:r>
                      <a:r>
                        <a:rPr lang="en-US" sz="1400" b="0" dirty="0">
                          <a:solidFill>
                            <a:schemeClr val="tx1"/>
                          </a:solidFill>
                          <a:latin typeface="+mn-lt"/>
                        </a:rPr>
                        <a:t>, </a:t>
                      </a:r>
                      <a:r>
                        <a:rPr lang="en-US" sz="1400" b="0" dirty="0" err="1">
                          <a:solidFill>
                            <a:srgbClr val="0432FF"/>
                          </a:solidFill>
                          <a:latin typeface="+mn-lt"/>
                        </a:rPr>
                        <a:t>enant</a:t>
                      </a:r>
                      <a:r>
                        <a:rPr lang="en-US" sz="1400" b="0" u="sng" dirty="0" err="1">
                          <a:solidFill>
                            <a:srgbClr val="0432FF"/>
                          </a:solidFill>
                          <a:latin typeface="+mn-lt"/>
                        </a:rPr>
                        <a:t>hate</a:t>
                      </a:r>
                      <a:r>
                        <a:rPr lang="en-US" sz="1400" b="0" dirty="0">
                          <a:solidFill>
                            <a:schemeClr val="tx1"/>
                          </a:solidFill>
                          <a:latin typeface="+mn-lt"/>
                        </a:rPr>
                        <a:t>, </a:t>
                      </a:r>
                      <a:r>
                        <a:rPr lang="en-US" sz="1400" b="0" dirty="0" err="1">
                          <a:solidFill>
                            <a:srgbClr val="0432FF"/>
                          </a:solidFill>
                          <a:latin typeface="+mn-lt"/>
                        </a:rPr>
                        <a:t>cypio</a:t>
                      </a:r>
                      <a:r>
                        <a:rPr lang="en-US" sz="1400" b="0" u="sng" dirty="0" err="1">
                          <a:solidFill>
                            <a:srgbClr val="0432FF"/>
                          </a:solidFill>
                          <a:latin typeface="+mn-lt"/>
                        </a:rPr>
                        <a:t>nate</a:t>
                      </a:r>
                      <a:r>
                        <a:rPr lang="en-US" sz="1400" b="0" dirty="0">
                          <a:solidFill>
                            <a:srgbClr val="0432FF"/>
                          </a:solidFill>
                          <a:latin typeface="+mn-lt"/>
                        </a:rPr>
                        <a:t> </a:t>
                      </a:r>
                      <a:r>
                        <a:rPr lang="en-US" sz="1400" b="0" dirty="0">
                          <a:solidFill>
                            <a:schemeClr val="tx1"/>
                          </a:solidFill>
                          <a:latin typeface="+mn-lt"/>
                          <a:sym typeface="Wingdings 3"/>
                        </a:rPr>
                        <a:t>→ </a:t>
                      </a:r>
                      <a:r>
                        <a:rPr lang="en-US" sz="1400" b="0" dirty="0">
                          <a:solidFill>
                            <a:schemeClr val="tx1"/>
                          </a:solidFill>
                          <a:latin typeface="+mn-lt"/>
                        </a:rPr>
                        <a:t>in oil for </a:t>
                      </a:r>
                      <a:r>
                        <a:rPr lang="en-US" sz="1400" b="0" u="sng" dirty="0">
                          <a:solidFill>
                            <a:schemeClr val="tx1"/>
                          </a:solidFill>
                          <a:latin typeface="+mn-lt"/>
                        </a:rPr>
                        <a:t>IM</a:t>
                      </a:r>
                      <a:r>
                        <a:rPr lang="en-US" sz="1400" b="0" dirty="0">
                          <a:solidFill>
                            <a:schemeClr val="tx1"/>
                          </a:solidFill>
                          <a:latin typeface="+mn-lt"/>
                        </a:rPr>
                        <a:t> (every 2-3 weeks)</a:t>
                      </a:r>
                    </a:p>
                    <a:p>
                      <a:pPr marL="285750" indent="-285750">
                        <a:lnSpc>
                          <a:spcPct val="100000"/>
                        </a:lnSpc>
                        <a:buClr>
                          <a:schemeClr val="accent4"/>
                        </a:buClr>
                        <a:buSzPct val="125000"/>
                        <a:buFont typeface="Arial" charset="0"/>
                        <a:buChar char="•"/>
                        <a:tabLst>
                          <a:tab pos="1143000" algn="l"/>
                        </a:tabLst>
                      </a:pPr>
                      <a:r>
                        <a:rPr lang="en-US" sz="1400" b="1" u="sng" dirty="0">
                          <a:solidFill>
                            <a:schemeClr val="tx1"/>
                          </a:solidFill>
                          <a:latin typeface="+mn-lt"/>
                        </a:rPr>
                        <a:t>Other derivatives</a:t>
                      </a:r>
                      <a:r>
                        <a:rPr lang="en-US" sz="1400" b="0" dirty="0">
                          <a:solidFill>
                            <a:schemeClr val="tx1"/>
                          </a:solidFill>
                          <a:latin typeface="+mn-lt"/>
                        </a:rPr>
                        <a:t> as </a:t>
                      </a:r>
                      <a:r>
                        <a:rPr lang="en-US" sz="1400" b="0" dirty="0" err="1">
                          <a:solidFill>
                            <a:srgbClr val="0432FF"/>
                          </a:solidFill>
                          <a:latin typeface="+mn-lt"/>
                        </a:rPr>
                        <a:t>Fluoxy</a:t>
                      </a:r>
                      <a:r>
                        <a:rPr lang="en-US" sz="1400" b="0" u="sng" dirty="0" err="1">
                          <a:solidFill>
                            <a:srgbClr val="0432FF"/>
                          </a:solidFill>
                          <a:latin typeface="+mn-lt"/>
                        </a:rPr>
                        <a:t>mestero</a:t>
                      </a:r>
                      <a:r>
                        <a:rPr lang="en-US" sz="1400" b="0" dirty="0" err="1">
                          <a:solidFill>
                            <a:srgbClr val="0432FF"/>
                          </a:solidFill>
                          <a:latin typeface="+mn-lt"/>
                        </a:rPr>
                        <a:t>ne</a:t>
                      </a:r>
                      <a:r>
                        <a:rPr lang="en-US" sz="1400" b="0" dirty="0">
                          <a:solidFill>
                            <a:schemeClr val="tx1"/>
                          </a:solidFill>
                          <a:latin typeface="+mn-lt"/>
                        </a:rPr>
                        <a:t>, </a:t>
                      </a:r>
                      <a:r>
                        <a:rPr lang="en-US" sz="1400" b="0" u="sng" dirty="0" err="1">
                          <a:solidFill>
                            <a:srgbClr val="0432FF"/>
                          </a:solidFill>
                          <a:latin typeface="+mn-lt"/>
                        </a:rPr>
                        <a:t>Me</a:t>
                      </a:r>
                      <a:r>
                        <a:rPr lang="en-US" sz="1400" b="0" dirty="0" err="1">
                          <a:solidFill>
                            <a:srgbClr val="0432FF"/>
                          </a:solidFill>
                          <a:latin typeface="+mn-lt"/>
                        </a:rPr>
                        <a:t>thyltesto</a:t>
                      </a:r>
                      <a:r>
                        <a:rPr lang="en-US" sz="1400" b="0" u="sng" dirty="0" err="1">
                          <a:solidFill>
                            <a:srgbClr val="0432FF"/>
                          </a:solidFill>
                          <a:latin typeface="+mn-lt"/>
                        </a:rPr>
                        <a:t>stero</a:t>
                      </a:r>
                      <a:r>
                        <a:rPr lang="en-US" sz="1400" b="0" dirty="0" err="1">
                          <a:solidFill>
                            <a:srgbClr val="0432FF"/>
                          </a:solidFill>
                          <a:latin typeface="+mn-lt"/>
                        </a:rPr>
                        <a:t>ne</a:t>
                      </a:r>
                      <a:r>
                        <a:rPr lang="en-US" sz="1400" b="0" dirty="0">
                          <a:solidFill>
                            <a:schemeClr val="tx1"/>
                          </a:solidFill>
                          <a:latin typeface="+mn-lt"/>
                        </a:rPr>
                        <a:t>, </a:t>
                      </a:r>
                      <a:r>
                        <a:rPr lang="en-US" sz="1400" b="0" u="sng" dirty="0" err="1">
                          <a:solidFill>
                            <a:srgbClr val="0432FF"/>
                          </a:solidFill>
                          <a:latin typeface="+mn-lt"/>
                        </a:rPr>
                        <a:t>Dana</a:t>
                      </a:r>
                      <a:r>
                        <a:rPr lang="en-US" sz="1400" b="0" dirty="0" err="1">
                          <a:solidFill>
                            <a:srgbClr val="0432FF"/>
                          </a:solidFill>
                          <a:latin typeface="+mn-lt"/>
                        </a:rPr>
                        <a:t>zol</a:t>
                      </a:r>
                      <a:r>
                        <a:rPr lang="en-US" sz="1400" b="0" spc="-30" dirty="0">
                          <a:solidFill>
                            <a:schemeClr val="tx1"/>
                          </a:solidFill>
                          <a:latin typeface="+mn-lt"/>
                        </a:rPr>
                        <a:t>:</a:t>
                      </a:r>
                      <a:r>
                        <a:rPr lang="en-US" sz="1400" b="0" spc="-30" baseline="0" dirty="0">
                          <a:solidFill>
                            <a:schemeClr val="tx1"/>
                          </a:solidFill>
                          <a:latin typeface="+mn-lt"/>
                        </a:rPr>
                        <a:t> </a:t>
                      </a:r>
                      <a:r>
                        <a:rPr lang="en-US" sz="1400" b="0" dirty="0">
                          <a:solidFill>
                            <a:schemeClr val="tx1"/>
                          </a:solidFill>
                          <a:latin typeface="+mn-lt"/>
                        </a:rPr>
                        <a:t>given Orally (daily</a:t>
                      </a:r>
                      <a:r>
                        <a:rPr lang="en-US" sz="1400" b="0" dirty="0" smtClean="0">
                          <a:solidFill>
                            <a:schemeClr val="tx1"/>
                          </a:solidFill>
                          <a:latin typeface="+mn-lt"/>
                        </a:rPr>
                        <a:t>)</a:t>
                      </a:r>
                      <a:endParaRPr lang="ar-SA" sz="1400" b="0" dirty="0" smtClean="0">
                        <a:solidFill>
                          <a:schemeClr val="tx1"/>
                        </a:solidFill>
                        <a:latin typeface="+mn-lt"/>
                      </a:endParaRPr>
                    </a:p>
                    <a:p>
                      <a:pPr marL="285750" indent="-285750">
                        <a:lnSpc>
                          <a:spcPct val="100000"/>
                        </a:lnSpc>
                        <a:buClr>
                          <a:schemeClr val="accent4"/>
                        </a:buClr>
                        <a:buSzPct val="125000"/>
                        <a:buFont typeface="Arial" charset="0"/>
                        <a:buChar char="•"/>
                        <a:tabLst>
                          <a:tab pos="1143000" algn="l"/>
                        </a:tabLst>
                      </a:pPr>
                      <a:endParaRPr lang="en-US" sz="1400" b="0" dirty="0">
                        <a:solidFill>
                          <a:schemeClr val="tx1"/>
                        </a:solidFill>
                        <a:latin typeface="+mn-lt"/>
                      </a:endParaRPr>
                    </a:p>
                    <a:p>
                      <a:pPr marL="285750" indent="-285750">
                        <a:lnSpc>
                          <a:spcPct val="100000"/>
                        </a:lnSpc>
                        <a:buClr>
                          <a:schemeClr val="accent4"/>
                        </a:buClr>
                        <a:buSzPct val="125000"/>
                        <a:buFont typeface="Arial" charset="0"/>
                        <a:buChar char="•"/>
                        <a:tabLst>
                          <a:tab pos="1143000" algn="l"/>
                        </a:tabLst>
                      </a:pPr>
                      <a:r>
                        <a:rPr lang="en-US" sz="1400" b="1" u="sng" dirty="0">
                          <a:solidFill>
                            <a:schemeClr val="tx1"/>
                          </a:solidFill>
                          <a:latin typeface="+mn-lt"/>
                        </a:rPr>
                        <a:t>Derived from </a:t>
                      </a:r>
                      <a:r>
                        <a:rPr lang="en-US" sz="1400" b="1" u="sng" dirty="0" smtClean="0">
                          <a:solidFill>
                            <a:schemeClr val="tx1"/>
                          </a:solidFill>
                          <a:latin typeface="+mn-lt"/>
                        </a:rPr>
                        <a:t>DHT</a:t>
                      </a:r>
                      <a:r>
                        <a:rPr lang="en-US" sz="1400" b="0" u="none" baseline="0" dirty="0" smtClean="0">
                          <a:solidFill>
                            <a:schemeClr val="tx1"/>
                          </a:solidFill>
                          <a:latin typeface="+mn-lt"/>
                        </a:rPr>
                        <a:t> </a:t>
                      </a:r>
                      <a:r>
                        <a:rPr lang="en-US" sz="1400" b="0" u="none" baseline="0" dirty="0" smtClean="0">
                          <a:solidFill>
                            <a:schemeClr val="bg1">
                              <a:lumMod val="50000"/>
                            </a:schemeClr>
                          </a:solidFill>
                          <a:latin typeface="+mn-lt"/>
                        </a:rPr>
                        <a:t>as</a:t>
                      </a:r>
                      <a:r>
                        <a:rPr lang="en-US" sz="1400" b="0" u="none" dirty="0" smtClean="0">
                          <a:solidFill>
                            <a:schemeClr val="tx1"/>
                          </a:solidFill>
                          <a:latin typeface="+mn-lt"/>
                        </a:rPr>
                        <a:t> </a:t>
                      </a:r>
                      <a:r>
                        <a:rPr lang="en-US" sz="1400" b="0" u="sng" dirty="0" err="1">
                          <a:solidFill>
                            <a:srgbClr val="0432FF"/>
                          </a:solidFill>
                          <a:latin typeface="+mn-lt"/>
                        </a:rPr>
                        <a:t>Mestero</a:t>
                      </a:r>
                      <a:r>
                        <a:rPr lang="en-US" sz="1400" b="0" dirty="0" err="1">
                          <a:solidFill>
                            <a:srgbClr val="0432FF"/>
                          </a:solidFill>
                          <a:latin typeface="+mn-lt"/>
                        </a:rPr>
                        <a:t>lone</a:t>
                      </a:r>
                      <a:r>
                        <a:rPr lang="en-US" sz="1400" b="0" dirty="0">
                          <a:solidFill>
                            <a:schemeClr val="tx1"/>
                          </a:solidFill>
                          <a:latin typeface="+mn-lt"/>
                        </a:rPr>
                        <a:t>:</a:t>
                      </a:r>
                      <a:r>
                        <a:rPr lang="en-US" sz="1400" b="0" baseline="0" dirty="0">
                          <a:solidFill>
                            <a:schemeClr val="tx1"/>
                          </a:solidFill>
                          <a:latin typeface="+mn-lt"/>
                        </a:rPr>
                        <a:t> </a:t>
                      </a:r>
                      <a:r>
                        <a:rPr lang="en-US" sz="1400" b="0" dirty="0">
                          <a:solidFill>
                            <a:schemeClr val="tx1"/>
                          </a:solidFill>
                          <a:latin typeface="+mn-lt"/>
                        </a:rPr>
                        <a:t>given Orally (daily</a:t>
                      </a:r>
                      <a:r>
                        <a:rPr lang="en-US" sz="1400" b="0" dirty="0" smtClean="0">
                          <a:solidFill>
                            <a:schemeClr val="tx1"/>
                          </a:solidFill>
                          <a:latin typeface="+mn-lt"/>
                        </a:rPr>
                        <a:t>) </a:t>
                      </a:r>
                      <a:r>
                        <a:rPr lang="ar-SA" sz="1400" b="0" baseline="0" dirty="0" smtClean="0">
                          <a:solidFill>
                            <a:schemeClr val="tx1"/>
                          </a:solidFill>
                          <a:latin typeface="+mn-lt"/>
                        </a:rPr>
                        <a:t> </a:t>
                      </a:r>
                      <a:r>
                        <a:rPr lang="ar-SA" sz="1200" b="0" baseline="0" dirty="0" smtClean="0">
                          <a:solidFill>
                            <a:srgbClr val="008F00"/>
                          </a:solidFill>
                          <a:latin typeface="+mn-lt"/>
                        </a:rPr>
                        <a:t>ودا يا بنات أهم واحد</a:t>
                      </a:r>
                      <a:r>
                        <a:rPr lang="en-US" sz="1200" b="0" baseline="0" dirty="0" smtClean="0">
                          <a:solidFill>
                            <a:srgbClr val="008F00"/>
                          </a:solidFill>
                          <a:latin typeface="+mn-lt"/>
                        </a:rPr>
                        <a:t> bc it will not be converted into estradiol so we won’t have the effects of negative feedback.</a:t>
                      </a:r>
                      <a:r>
                        <a:rPr lang="ar-SA" sz="1200" b="0" baseline="0" dirty="0" smtClean="0">
                          <a:solidFill>
                            <a:srgbClr val="008F00"/>
                          </a:solidFill>
                          <a:latin typeface="+mn-lt"/>
                        </a:rPr>
                        <a:t> </a:t>
                      </a:r>
                      <a:endParaRPr lang="en-US" sz="1200" b="0" dirty="0">
                        <a:solidFill>
                          <a:srgbClr val="008F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225285">
                <a:tc>
                  <a:txBody>
                    <a:bodyPr/>
                    <a:lstStyle/>
                    <a:p>
                      <a:pPr algn="ctr"/>
                      <a:r>
                        <a:rPr lang="en-US" sz="1600" dirty="0">
                          <a:solidFill>
                            <a:schemeClr val="tx1"/>
                          </a:solidFill>
                        </a:rPr>
                        <a:t>Indications</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nSpc>
                          <a:spcPct val="100000"/>
                        </a:lnSpc>
                        <a:buSzPct val="125000"/>
                      </a:pPr>
                      <a:r>
                        <a:rPr lang="en-US" sz="1400" b="1" u="none" dirty="0">
                          <a:solidFill>
                            <a:schemeClr val="tx1"/>
                          </a:solidFill>
                          <a:uFill>
                            <a:solidFill>
                              <a:srgbClr val="00FF00"/>
                            </a:solidFill>
                          </a:uFill>
                          <a:latin typeface="+mn-lt"/>
                        </a:rPr>
                        <a:t>As </a:t>
                      </a:r>
                      <a:r>
                        <a:rPr lang="en-US" sz="1400" b="1" u="none" dirty="0" err="1">
                          <a:solidFill>
                            <a:schemeClr val="tx1"/>
                          </a:solidFill>
                          <a:uFill>
                            <a:solidFill>
                              <a:srgbClr val="00FF00"/>
                            </a:solidFill>
                          </a:uFill>
                          <a:latin typeface="+mn-lt"/>
                        </a:rPr>
                        <a:t>Testesterone</a:t>
                      </a:r>
                      <a:r>
                        <a:rPr lang="en-US" sz="1400" b="1" u="none" dirty="0">
                          <a:solidFill>
                            <a:schemeClr val="tx1"/>
                          </a:solidFill>
                          <a:uFill>
                            <a:solidFill>
                              <a:srgbClr val="00FF00"/>
                            </a:solidFill>
                          </a:uFill>
                          <a:latin typeface="+mn-lt"/>
                        </a:rPr>
                        <a:t> Replacement Therapy(TRT):</a:t>
                      </a:r>
                    </a:p>
                    <a:p>
                      <a:pPr marL="285750" indent="-285750">
                        <a:lnSpc>
                          <a:spcPct val="100000"/>
                        </a:lnSpc>
                        <a:spcBef>
                          <a:spcPts val="600"/>
                        </a:spcBef>
                        <a:buClr>
                          <a:schemeClr val="accent4"/>
                        </a:buClr>
                        <a:buSzPct val="125000"/>
                        <a:buFont typeface="Arial" charset="0"/>
                        <a:buChar char="•"/>
                      </a:pPr>
                      <a:r>
                        <a:rPr lang="en-US" sz="1400" b="0" u="none" dirty="0">
                          <a:latin typeface="+mn-lt"/>
                        </a:rPr>
                        <a:t>Therapy for androgen deficiency in adult male infertility.</a:t>
                      </a:r>
                    </a:p>
                    <a:p>
                      <a:pPr marL="285750" marR="0" indent="-285750" algn="l" defTabSz="685800" rtl="0" eaLnBrk="1" fontAlgn="auto" latinLnBrk="0" hangingPunct="1">
                        <a:lnSpc>
                          <a:spcPct val="100000"/>
                        </a:lnSpc>
                        <a:spcBef>
                          <a:spcPts val="600"/>
                        </a:spcBef>
                        <a:spcAft>
                          <a:spcPts val="0"/>
                        </a:spcAft>
                        <a:buClr>
                          <a:schemeClr val="accent4"/>
                        </a:buClr>
                        <a:buSzPct val="125000"/>
                        <a:buFont typeface="Arial" charset="0"/>
                        <a:buChar char="•"/>
                        <a:tabLst/>
                        <a:defRPr/>
                      </a:pPr>
                      <a:r>
                        <a:rPr lang="en-US" sz="1400" b="0" u="none" dirty="0">
                          <a:latin typeface="+mn-lt"/>
                        </a:rPr>
                        <a:t>In delayed </a:t>
                      </a:r>
                      <a:r>
                        <a:rPr lang="en-US" sz="1400" b="0" u="none" dirty="0" smtClean="0">
                          <a:latin typeface="+mn-lt"/>
                        </a:rPr>
                        <a:t>puberty with </a:t>
                      </a:r>
                      <a:r>
                        <a:rPr lang="en-US" sz="1400" b="0" u="none" dirty="0">
                          <a:latin typeface="+mn-lt"/>
                        </a:rPr>
                        <a:t>hypogonadism</a:t>
                      </a:r>
                      <a:r>
                        <a:rPr lang="en-US" sz="1400" b="0" u="none" baseline="0" dirty="0">
                          <a:latin typeface="+mn-lt"/>
                        </a:rPr>
                        <a:t>: </a:t>
                      </a:r>
                      <a:r>
                        <a:rPr lang="en-US" sz="1400" b="0" u="none" dirty="0">
                          <a:solidFill>
                            <a:srgbClr val="FF0000"/>
                          </a:solidFill>
                          <a:latin typeface="+mn-lt"/>
                        </a:rPr>
                        <a:t>give androgen </a:t>
                      </a:r>
                      <a:r>
                        <a:rPr lang="en-US" sz="1400" b="1" u="none" dirty="0">
                          <a:solidFill>
                            <a:srgbClr val="FF0000"/>
                          </a:solidFill>
                          <a:latin typeface="+mn-lt"/>
                        </a:rPr>
                        <a:t>slow</a:t>
                      </a:r>
                      <a:r>
                        <a:rPr lang="en-US" sz="1400" b="0" u="none" dirty="0">
                          <a:solidFill>
                            <a:srgbClr val="FF0000"/>
                          </a:solidFill>
                          <a:latin typeface="+mn-lt"/>
                        </a:rPr>
                        <a:t> </a:t>
                      </a:r>
                      <a:r>
                        <a:rPr lang="en-US" sz="1400" b="0" u="none" dirty="0">
                          <a:latin typeface="+mn-lt"/>
                        </a:rPr>
                        <a:t>&amp; spaced for fear of</a:t>
                      </a:r>
                      <a:r>
                        <a:rPr lang="en-US" sz="1400" b="0" u="none" baseline="0" dirty="0">
                          <a:latin typeface="+mn-lt"/>
                        </a:rPr>
                        <a:t> </a:t>
                      </a:r>
                      <a:r>
                        <a:rPr lang="en-US" sz="1400" b="0" u="none" dirty="0">
                          <a:latin typeface="+mn-lt"/>
                        </a:rPr>
                        <a:t>premature fusion of epiphyses</a:t>
                      </a:r>
                      <a:r>
                        <a:rPr lang="en-US" sz="1400" b="0" u="none" dirty="0">
                          <a:latin typeface="+mn-lt"/>
                          <a:sym typeface="Wingdings 3"/>
                        </a:rPr>
                        <a:t> (</a:t>
                      </a:r>
                      <a:r>
                        <a:rPr lang="en-US" sz="1400" b="0" u="none" dirty="0">
                          <a:latin typeface="+mn-lt"/>
                        </a:rPr>
                        <a:t>short stature</a:t>
                      </a:r>
                      <a:r>
                        <a:rPr lang="en-US" sz="1400" b="0" u="none" dirty="0" smtClean="0">
                          <a:latin typeface="+mn-lt"/>
                        </a:rPr>
                        <a:t>).</a:t>
                      </a:r>
                      <a:r>
                        <a:rPr lang="ar-SA" sz="1200" b="0" u="none" dirty="0" smtClean="0">
                          <a:solidFill>
                            <a:srgbClr val="008F00"/>
                          </a:solidFill>
                          <a:latin typeface="+mn-lt"/>
                        </a:rPr>
                        <a:t> </a:t>
                      </a:r>
                      <a:r>
                        <a:rPr lang="ar-SA" sz="1200" dirty="0" smtClean="0">
                          <a:solidFill>
                            <a:srgbClr val="008F00"/>
                          </a:solidFill>
                        </a:rPr>
                        <a:t>لا يعطى لفترات طويله</a:t>
                      </a:r>
                      <a:endParaRPr lang="en-US" sz="1200" dirty="0" smtClean="0">
                        <a:solidFill>
                          <a:srgbClr val="008F0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2425">
                <a:tc>
                  <a:txBody>
                    <a:bodyPr/>
                    <a:lstStyle/>
                    <a:p>
                      <a:pPr algn="ctr"/>
                      <a:r>
                        <a:rPr lang="en-US" sz="1600" dirty="0">
                          <a:solidFill>
                            <a:schemeClr val="tx1"/>
                          </a:solidFill>
                        </a:rPr>
                        <a:t>Adverse </a:t>
                      </a:r>
                      <a:r>
                        <a:rPr lang="en-US" sz="1600" dirty="0" smtClean="0">
                          <a:solidFill>
                            <a:schemeClr val="tx1"/>
                          </a:solidFill>
                        </a:rPr>
                        <a:t>effects</a:t>
                      </a:r>
                      <a:r>
                        <a:rPr lang="ar-SA" sz="1600" baseline="30000" dirty="0" smtClean="0">
                          <a:solidFill>
                            <a:schemeClr val="tx1"/>
                          </a:solidFill>
                        </a:rPr>
                        <a:t>*</a:t>
                      </a:r>
                      <a:endParaRPr lang="en-US" sz="1600" baseline="30000" dirty="0">
                        <a:solidFill>
                          <a:schemeClr val="tx1"/>
                        </a:solidFill>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2">
                  <a:txBody>
                    <a:bodyPr/>
                    <a:lstStyle/>
                    <a:p>
                      <a:pPr marL="285750" marR="0" lvl="0" indent="-285750" fontAlgn="auto">
                        <a:buClr>
                          <a:schemeClr val="accent4"/>
                        </a:buClr>
                        <a:buSzPct val="125000"/>
                        <a:buFont typeface="Arial" charset="0"/>
                        <a:buChar char="•"/>
                        <a:tabLst/>
                        <a:defRPr/>
                      </a:pPr>
                      <a:r>
                        <a:rPr lang="en-US" sz="1400" b="0" dirty="0">
                          <a:latin typeface="+mn-lt"/>
                        </a:rPr>
                        <a:t>Excess androgens (if taken &gt; 6 </a:t>
                      </a:r>
                      <a:r>
                        <a:rPr lang="en-US" sz="1400" b="0" dirty="0" err="1">
                          <a:latin typeface="+mn-lt"/>
                        </a:rPr>
                        <a:t>wks</a:t>
                      </a:r>
                      <a:r>
                        <a:rPr lang="en-US" sz="1400" b="0" dirty="0">
                          <a:latin typeface="+mn-lt"/>
                        </a:rPr>
                        <a:t>) can cause impotence, decreased</a:t>
                      </a:r>
                      <a:r>
                        <a:rPr lang="en-US" sz="1400" b="0" baseline="0" dirty="0">
                          <a:latin typeface="+mn-lt"/>
                        </a:rPr>
                        <a:t> </a:t>
                      </a:r>
                      <a:r>
                        <a:rPr lang="en-US" sz="1400" b="0" dirty="0">
                          <a:latin typeface="+mn-lt"/>
                        </a:rPr>
                        <a:t>spermatogenesis &amp; gynecomastia</a:t>
                      </a:r>
                      <a:r>
                        <a:rPr lang="en-US" sz="1400" b="0" dirty="0" smtClean="0">
                          <a:latin typeface="+mn-lt"/>
                        </a:rPr>
                        <a:t>.</a:t>
                      </a:r>
                      <a:r>
                        <a:rPr lang="ar-SA" sz="1400" b="0" dirty="0" smtClean="0">
                          <a:latin typeface="+mn-lt"/>
                        </a:rPr>
                        <a:t> </a:t>
                      </a:r>
                      <a:r>
                        <a:rPr lang="ar-SA" sz="1200" b="0" dirty="0" smtClean="0">
                          <a:solidFill>
                            <a:srgbClr val="008F00"/>
                          </a:solidFill>
                          <a:latin typeface="+mn-lt"/>
                        </a:rPr>
                        <a:t>الاستخدام</a:t>
                      </a:r>
                      <a:r>
                        <a:rPr lang="ar-SA" sz="1200" b="0" baseline="0" dirty="0" smtClean="0">
                          <a:solidFill>
                            <a:srgbClr val="008F00"/>
                          </a:solidFill>
                          <a:latin typeface="+mn-lt"/>
                        </a:rPr>
                        <a:t> الطويل راح يعطي نتائج عكسية </a:t>
                      </a:r>
                      <a:endParaRPr lang="en-US" sz="1200" b="0" dirty="0">
                        <a:solidFill>
                          <a:srgbClr val="008F00"/>
                        </a:solidFill>
                        <a:latin typeface="+mn-lt"/>
                      </a:endParaRPr>
                    </a:p>
                    <a:p>
                      <a:pPr marL="285750" marR="0" lvl="0" indent="-285750" fontAlgn="auto">
                        <a:buClr>
                          <a:schemeClr val="accent4"/>
                        </a:buClr>
                        <a:buSzPct val="125000"/>
                        <a:buFont typeface="Arial" charset="0"/>
                        <a:buChar char="•"/>
                        <a:tabLst/>
                        <a:defRPr/>
                      </a:pPr>
                      <a:r>
                        <a:rPr lang="en-US" sz="1400" b="0" dirty="0">
                          <a:latin typeface="+mn-lt"/>
                        </a:rPr>
                        <a:t>Alteration in serum lipid profile: </a:t>
                      </a:r>
                      <a:r>
                        <a:rPr lang="en-US" sz="1400" b="0" dirty="0">
                          <a:latin typeface="+mn-lt"/>
                          <a:sym typeface="Wingdings 3"/>
                        </a:rPr>
                        <a:t>↓ </a:t>
                      </a:r>
                      <a:r>
                        <a:rPr lang="en-US" sz="1400" b="0" dirty="0">
                          <a:latin typeface="+mn-lt"/>
                        </a:rPr>
                        <a:t>HDL &amp; </a:t>
                      </a:r>
                      <a:r>
                        <a:rPr lang="en-US" sz="1400" b="0" dirty="0">
                          <a:latin typeface="+mn-lt"/>
                          <a:sym typeface="Wingdings 3"/>
                        </a:rPr>
                        <a:t>↑ </a:t>
                      </a:r>
                      <a:r>
                        <a:rPr lang="en-US" sz="1400" b="0" dirty="0">
                          <a:latin typeface="+mn-lt"/>
                        </a:rPr>
                        <a:t>LDL,  hence, </a:t>
                      </a:r>
                      <a:r>
                        <a:rPr lang="en-US" sz="1400" b="0" dirty="0">
                          <a:latin typeface="+mn-lt"/>
                          <a:sym typeface="Wingdings 3"/>
                        </a:rPr>
                        <a:t>↑ risk of premature</a:t>
                      </a:r>
                      <a:r>
                        <a:rPr lang="en-US" sz="1400" b="0" baseline="0" dirty="0">
                          <a:latin typeface="+mn-lt"/>
                          <a:sym typeface="Wingdings 3"/>
                        </a:rPr>
                        <a:t> </a:t>
                      </a:r>
                      <a:r>
                        <a:rPr lang="en-US" sz="1400" b="0" dirty="0">
                          <a:latin typeface="+mn-lt"/>
                          <a:sym typeface="Wingdings 3"/>
                        </a:rPr>
                        <a:t>coronary heart disease</a:t>
                      </a:r>
                      <a:r>
                        <a:rPr lang="en-US" sz="1400" b="0" dirty="0" smtClean="0">
                          <a:latin typeface="+mn-lt"/>
                          <a:sym typeface="Wingdings 3"/>
                        </a:rPr>
                        <a:t>. </a:t>
                      </a:r>
                      <a:r>
                        <a:rPr lang="ar-SA" sz="1200" b="0" dirty="0" smtClean="0">
                          <a:solidFill>
                            <a:srgbClr val="008F00"/>
                          </a:solidFill>
                          <a:latin typeface="+mn-lt"/>
                          <a:sym typeface="Wingdings 3"/>
                        </a:rPr>
                        <a:t>عشان كذا في </a:t>
                      </a:r>
                      <a:r>
                        <a:rPr lang="ar-SA" sz="1200" b="0" dirty="0" err="1" smtClean="0">
                          <a:solidFill>
                            <a:srgbClr val="008F00"/>
                          </a:solidFill>
                          <a:latin typeface="+mn-lt"/>
                          <a:sym typeface="Wingdings 3"/>
                        </a:rPr>
                        <a:t>الكارديو</a:t>
                      </a:r>
                      <a:r>
                        <a:rPr lang="ar-SA" sz="1200" b="0" dirty="0" smtClean="0">
                          <a:solidFill>
                            <a:srgbClr val="008F00"/>
                          </a:solidFill>
                          <a:latin typeface="+mn-lt"/>
                          <a:sym typeface="Wingdings 3"/>
                        </a:rPr>
                        <a:t> كنا نقول الرجال عندهم ريسك إنه </a:t>
                      </a:r>
                      <a:r>
                        <a:rPr lang="ar-SA" sz="1200" b="0" dirty="0" err="1" smtClean="0">
                          <a:solidFill>
                            <a:srgbClr val="008F00"/>
                          </a:solidFill>
                          <a:latin typeface="+mn-lt"/>
                          <a:sym typeface="Wingdings 3"/>
                        </a:rPr>
                        <a:t>يجيهم</a:t>
                      </a:r>
                      <a:r>
                        <a:rPr lang="ar-SA" sz="1200" b="0" dirty="0" smtClean="0">
                          <a:solidFill>
                            <a:srgbClr val="008F00"/>
                          </a:solidFill>
                          <a:latin typeface="+mn-lt"/>
                          <a:sym typeface="Wingdings 3"/>
                        </a:rPr>
                        <a:t> أمراض قلب أكثر من النساء</a:t>
                      </a:r>
                      <a:endParaRPr lang="en-US" sz="1200" b="0" dirty="0" smtClean="0">
                        <a:solidFill>
                          <a:srgbClr val="008F00"/>
                        </a:solidFill>
                        <a:latin typeface="+mn-lt"/>
                        <a:sym typeface="Wingdings 3"/>
                      </a:endParaRPr>
                    </a:p>
                    <a:p>
                      <a:pPr marL="285750" marR="0" lvl="0" indent="-285750" fontAlgn="auto">
                        <a:buClr>
                          <a:schemeClr val="accent4"/>
                        </a:buClr>
                        <a:buSzPct val="125000"/>
                        <a:buFont typeface="Arial" charset="0"/>
                        <a:buChar char="•"/>
                        <a:tabLst/>
                        <a:defRPr/>
                      </a:pPr>
                      <a:r>
                        <a:rPr lang="en-US" sz="1400" b="0" dirty="0" smtClean="0">
                          <a:latin typeface="+mn-lt"/>
                        </a:rPr>
                        <a:t>Salt </a:t>
                      </a:r>
                      <a:r>
                        <a:rPr lang="en-US" sz="1400" b="0" dirty="0">
                          <a:latin typeface="+mn-lt"/>
                        </a:rPr>
                        <a:t>&amp; water retention leading to edema.</a:t>
                      </a:r>
                    </a:p>
                    <a:p>
                      <a:pPr marL="285750" marR="0" lvl="0" indent="-285750" fontAlgn="auto">
                        <a:buClr>
                          <a:schemeClr val="accent4"/>
                        </a:buClr>
                        <a:buSzPct val="125000"/>
                        <a:buFont typeface="Arial" charset="0"/>
                        <a:buChar char="•"/>
                        <a:tabLst/>
                        <a:defRPr/>
                      </a:pPr>
                      <a:r>
                        <a:rPr lang="en-US" sz="1400" b="0" dirty="0">
                          <a:latin typeface="+mn-lt"/>
                        </a:rPr>
                        <a:t>Hepatic dysfunction:</a:t>
                      </a:r>
                      <a:r>
                        <a:rPr lang="en-US" sz="1400" b="0" baseline="0" dirty="0">
                          <a:latin typeface="+mn-lt"/>
                        </a:rPr>
                        <a:t> </a:t>
                      </a:r>
                      <a:r>
                        <a:rPr lang="en-US" sz="1400" b="0" dirty="0">
                          <a:latin typeface="+mn-lt"/>
                          <a:sym typeface="Wingdings 3"/>
                        </a:rPr>
                        <a:t>↑ </a:t>
                      </a:r>
                      <a:r>
                        <a:rPr lang="en-US" sz="1400" b="0" dirty="0">
                          <a:latin typeface="+mn-lt"/>
                        </a:rPr>
                        <a:t>AST levels, </a:t>
                      </a:r>
                      <a:r>
                        <a:rPr lang="en-US" sz="1400" b="0" dirty="0">
                          <a:latin typeface="+mn-lt"/>
                          <a:sym typeface="Wingdings 3"/>
                        </a:rPr>
                        <a:t>↑ </a:t>
                      </a:r>
                      <a:r>
                        <a:rPr lang="en-US" sz="1400" b="0" dirty="0">
                          <a:latin typeface="+mn-lt"/>
                        </a:rPr>
                        <a:t>alkaline phosphatase,</a:t>
                      </a:r>
                      <a:r>
                        <a:rPr lang="en-US" sz="1400" b="0" baseline="0" dirty="0">
                          <a:latin typeface="+mn-lt"/>
                        </a:rPr>
                        <a:t> </a:t>
                      </a:r>
                      <a:r>
                        <a:rPr lang="en-US" sz="1400" b="0" dirty="0">
                          <a:latin typeface="+mn-lt"/>
                          <a:sym typeface="Wingdings 3"/>
                        </a:rPr>
                        <a:t>↑</a:t>
                      </a:r>
                      <a:r>
                        <a:rPr lang="en-US" sz="1400" b="0" dirty="0">
                          <a:latin typeface="+mn-lt"/>
                        </a:rPr>
                        <a:t> bilirubin &amp; </a:t>
                      </a:r>
                      <a:r>
                        <a:rPr lang="en-US" sz="1400" b="0" dirty="0" err="1">
                          <a:latin typeface="+mn-lt"/>
                        </a:rPr>
                        <a:t>cholestatic</a:t>
                      </a:r>
                      <a:r>
                        <a:rPr lang="en-US" sz="1400" b="0" dirty="0">
                          <a:latin typeface="+mn-lt"/>
                        </a:rPr>
                        <a:t> jaundice. </a:t>
                      </a:r>
                    </a:p>
                    <a:p>
                      <a:pPr marL="285750" marR="0" lvl="0" indent="-285750" fontAlgn="auto">
                        <a:buClr>
                          <a:schemeClr val="accent4"/>
                        </a:buClr>
                        <a:buSzPct val="125000"/>
                        <a:buFont typeface="Arial" charset="0"/>
                        <a:buChar char="•"/>
                        <a:tabLst/>
                        <a:defRPr/>
                      </a:pPr>
                      <a:r>
                        <a:rPr lang="en-US" sz="1400" b="0" dirty="0">
                          <a:latin typeface="+mn-lt"/>
                        </a:rPr>
                        <a:t>Hepatic carcinoma (long term use)</a:t>
                      </a:r>
                    </a:p>
                    <a:p>
                      <a:pPr marL="285750" marR="0" lvl="0" indent="-285750" fontAlgn="auto">
                        <a:buClr>
                          <a:schemeClr val="accent4"/>
                        </a:buClr>
                        <a:buSzPct val="125000"/>
                        <a:buFont typeface="Arial" charset="0"/>
                        <a:buChar char="•"/>
                        <a:tabLst/>
                        <a:defRPr/>
                      </a:pPr>
                      <a:r>
                        <a:rPr lang="en-US" sz="1400" b="0" dirty="0">
                          <a:latin typeface="+mn-lt"/>
                        </a:rPr>
                        <a:t>Behavioral changes: physiologic dependence, </a:t>
                      </a:r>
                      <a:r>
                        <a:rPr lang="en-US" sz="1400" b="0" dirty="0">
                          <a:latin typeface="+mn-lt"/>
                          <a:sym typeface="Symbol" pitchFamily="18" charset="2"/>
                        </a:rPr>
                        <a:t></a:t>
                      </a:r>
                      <a:r>
                        <a:rPr lang="en-US" sz="1400" b="0" dirty="0">
                          <a:latin typeface="+mn-lt"/>
                        </a:rPr>
                        <a:t> aggressiveness, psychotic </a:t>
                      </a:r>
                      <a:r>
                        <a:rPr lang="en-US" sz="1400" b="0" dirty="0" smtClean="0">
                          <a:latin typeface="+mn-lt"/>
                        </a:rPr>
                        <a:t>symptoms</a:t>
                      </a:r>
                      <a:endParaRPr lang="en-US" sz="1400" b="0" dirty="0">
                        <a:latin typeface="+mn-lt"/>
                      </a:endParaRPr>
                    </a:p>
                    <a:p>
                      <a:pPr marL="285750" indent="-285750">
                        <a:buClr>
                          <a:schemeClr val="accent4"/>
                        </a:buClr>
                        <a:buSzPct val="125000"/>
                        <a:buFont typeface="Arial" charset="0"/>
                        <a:buChar char="•"/>
                        <a:defRPr/>
                      </a:pPr>
                      <a:r>
                        <a:rPr lang="en-US" sz="1400" b="0" dirty="0">
                          <a:latin typeface="+mn-lt"/>
                        </a:rPr>
                        <a:t>Polycythemia (increase number of RBC)</a:t>
                      </a:r>
                      <a:r>
                        <a:rPr lang="en-US" sz="1400" b="0" dirty="0">
                          <a:latin typeface="+mn-lt"/>
                          <a:sym typeface="Wingdings 3"/>
                        </a:rPr>
                        <a:t> →  ↑ risk of clotting.</a:t>
                      </a:r>
                    </a:p>
                    <a:p>
                      <a:pPr marL="285750" indent="-285750">
                        <a:buClr>
                          <a:schemeClr val="accent4"/>
                        </a:buClr>
                        <a:buSzPct val="125000"/>
                        <a:buFont typeface="Arial" charset="0"/>
                        <a:buChar char="•"/>
                        <a:defRPr/>
                      </a:pPr>
                      <a:r>
                        <a:rPr lang="en-US" sz="1400" b="0" dirty="0">
                          <a:latin typeface="+mn-lt"/>
                        </a:rPr>
                        <a:t>Premature closing of epiphysis of the long bones</a:t>
                      </a:r>
                      <a:r>
                        <a:rPr lang="en-US" sz="1400" b="0" dirty="0" smtClean="0">
                          <a:latin typeface="+mn-lt"/>
                        </a:rPr>
                        <a:t>.</a:t>
                      </a:r>
                      <a:endParaRPr lang="en-US" sz="1400" b="0" dirty="0">
                        <a:latin typeface="+mn-lt"/>
                      </a:endParaRPr>
                    </a:p>
                    <a:p>
                      <a:pPr marL="285750" indent="-285750">
                        <a:buClr>
                          <a:schemeClr val="accent4"/>
                        </a:buClr>
                        <a:buSzPct val="125000"/>
                        <a:buFont typeface="Arial" charset="0"/>
                        <a:buChar char="•"/>
                        <a:defRPr/>
                      </a:pPr>
                      <a:r>
                        <a:rPr lang="en-US" sz="1400" b="0" dirty="0">
                          <a:latin typeface="+mn-lt"/>
                        </a:rPr>
                        <a:t>Reduction of testicular </a:t>
                      </a:r>
                      <a:r>
                        <a:rPr lang="en-US" sz="1400" b="0" dirty="0" smtClean="0">
                          <a:latin typeface="+mn-lt"/>
                        </a:rPr>
                        <a:t>size</a:t>
                      </a:r>
                      <a:endParaRPr lang="ar-SA" sz="1400" b="0" dirty="0" smtClean="0">
                        <a:latin typeface="+mn-lt"/>
                      </a:endParaRPr>
                    </a:p>
                    <a:p>
                      <a:pPr marL="0" marR="0" indent="0" algn="r" defTabSz="685800" rtl="1" eaLnBrk="1" fontAlgn="auto" latinLnBrk="0" hangingPunct="1">
                        <a:lnSpc>
                          <a:spcPct val="100000"/>
                        </a:lnSpc>
                        <a:spcBef>
                          <a:spcPts val="0"/>
                        </a:spcBef>
                        <a:spcAft>
                          <a:spcPts val="0"/>
                        </a:spcAft>
                        <a:buClr>
                          <a:schemeClr val="accent4"/>
                        </a:buClr>
                        <a:buSzPct val="125000"/>
                        <a:buFont typeface="Arial" charset="0"/>
                        <a:buNone/>
                        <a:tabLst/>
                        <a:defRPr/>
                      </a:pPr>
                      <a:r>
                        <a:rPr lang="ar-SA" sz="1400" dirty="0" smtClean="0">
                          <a:solidFill>
                            <a:srgbClr val="008F00"/>
                          </a:solidFill>
                        </a:rPr>
                        <a:t>* </a:t>
                      </a:r>
                      <a:r>
                        <a:rPr lang="ar-SA" sz="1400" dirty="0" err="1" smtClean="0">
                          <a:solidFill>
                            <a:srgbClr val="008F00"/>
                          </a:solidFill>
                        </a:rPr>
                        <a:t>دا</a:t>
                      </a:r>
                      <a:r>
                        <a:rPr lang="ar-SA" sz="1400" dirty="0" smtClean="0">
                          <a:solidFill>
                            <a:srgbClr val="008F00"/>
                          </a:solidFill>
                        </a:rPr>
                        <a:t> يا بنات كلو </a:t>
                      </a:r>
                      <a:r>
                        <a:rPr lang="ar-SA" sz="1400" dirty="0" err="1" smtClean="0">
                          <a:solidFill>
                            <a:srgbClr val="008F00"/>
                          </a:solidFill>
                        </a:rPr>
                        <a:t>فزيولوجي</a:t>
                      </a:r>
                      <a:r>
                        <a:rPr lang="ar-SA" sz="1400" dirty="0" smtClean="0">
                          <a:solidFill>
                            <a:srgbClr val="008F00"/>
                          </a:solidFill>
                        </a:rPr>
                        <a:t> وأنا مش </a:t>
                      </a:r>
                      <a:r>
                        <a:rPr lang="ar-SA" sz="1400" dirty="0" err="1" smtClean="0">
                          <a:solidFill>
                            <a:srgbClr val="008F00"/>
                          </a:solidFill>
                        </a:rPr>
                        <a:t>حسألكم</a:t>
                      </a:r>
                      <a:r>
                        <a:rPr lang="ar-SA" sz="1400" dirty="0" smtClean="0">
                          <a:solidFill>
                            <a:srgbClr val="008F00"/>
                          </a:solidFill>
                        </a:rPr>
                        <a:t> عن حاجات زي كده</a:t>
                      </a:r>
                      <a:endParaRPr lang="en-US" sz="1400" dirty="0" smtClean="0">
                        <a:solidFill>
                          <a:srgbClr val="008F0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1600" baseline="300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مستطيل مستدير الزوايا 6"/>
          <p:cNvSpPr/>
          <p:nvPr/>
        </p:nvSpPr>
        <p:spPr>
          <a:xfrm>
            <a:off x="5970494" y="2197158"/>
            <a:ext cx="845244" cy="338573"/>
          </a:xfrm>
          <a:prstGeom prst="roundRect">
            <a:avLst/>
          </a:prstGeom>
          <a:ln w="19050">
            <a:solidFill>
              <a:srgbClr val="04F9E9"/>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algn="ctr"/>
            <a:r>
              <a:rPr lang="en-US" sz="1000" b="1" u="sng" dirty="0" smtClean="0">
                <a:solidFill>
                  <a:srgbClr val="009193"/>
                </a:solidFill>
              </a:rPr>
              <a:t>I’m</a:t>
            </a:r>
            <a:r>
              <a:rPr lang="en-US" sz="1000" dirty="0" smtClean="0">
                <a:solidFill>
                  <a:srgbClr val="009193"/>
                </a:solidFill>
              </a:rPr>
              <a:t> </a:t>
            </a:r>
            <a:r>
              <a:rPr lang="en-US" sz="1000" b="1" u="sng" dirty="0" smtClean="0">
                <a:solidFill>
                  <a:srgbClr val="009193"/>
                </a:solidFill>
              </a:rPr>
              <a:t>nat</a:t>
            </a:r>
            <a:r>
              <a:rPr lang="en-US" sz="1000" dirty="0" smtClean="0">
                <a:solidFill>
                  <a:srgbClr val="009193"/>
                </a:solidFill>
              </a:rPr>
              <a:t>iv</a:t>
            </a:r>
            <a:r>
              <a:rPr lang="en-US" sz="1000" b="1" u="sng" dirty="0" smtClean="0">
                <a:solidFill>
                  <a:srgbClr val="009193"/>
                </a:solidFill>
              </a:rPr>
              <a:t>e</a:t>
            </a:r>
          </a:p>
          <a:p>
            <a:pPr algn="ctr"/>
            <a:r>
              <a:rPr lang="en-US" sz="1000" b="1" u="sng" dirty="0" smtClean="0">
                <a:solidFill>
                  <a:srgbClr val="009193"/>
                </a:solidFill>
              </a:rPr>
              <a:t>I’m</a:t>
            </a:r>
            <a:r>
              <a:rPr lang="en-US" sz="1000" dirty="0" smtClean="0">
                <a:solidFill>
                  <a:srgbClr val="009193"/>
                </a:solidFill>
              </a:rPr>
              <a:t> </a:t>
            </a:r>
            <a:r>
              <a:rPr lang="en-US" sz="1000" b="1" u="sng" dirty="0" smtClean="0">
                <a:solidFill>
                  <a:srgbClr val="009193"/>
                </a:solidFill>
              </a:rPr>
              <a:t>hat</a:t>
            </a:r>
            <a:r>
              <a:rPr lang="en-US" sz="1000" dirty="0" smtClean="0">
                <a:solidFill>
                  <a:srgbClr val="009193"/>
                </a:solidFill>
              </a:rPr>
              <a:t>ing ?</a:t>
            </a:r>
            <a:endParaRPr lang="ar-SA" sz="1000" dirty="0">
              <a:solidFill>
                <a:srgbClr val="009193"/>
              </a:solidFill>
            </a:endParaRPr>
          </a:p>
        </p:txBody>
      </p:sp>
      <p:sp>
        <p:nvSpPr>
          <p:cNvPr id="8" name="مستطيل مستدير الزوايا 7"/>
          <p:cNvSpPr/>
          <p:nvPr/>
        </p:nvSpPr>
        <p:spPr>
          <a:xfrm>
            <a:off x="3865069" y="3999430"/>
            <a:ext cx="2528047" cy="161365"/>
          </a:xfrm>
          <a:prstGeom prst="roundRect">
            <a:avLst/>
          </a:prstGeom>
          <a:ln w="19050">
            <a:solidFill>
              <a:srgbClr val="04F9E9"/>
            </a:solidFill>
            <a:prstDash val="dashDot"/>
          </a:ln>
        </p:spPr>
        <p:style>
          <a:lnRef idx="2">
            <a:schemeClr val="accent5"/>
          </a:lnRef>
          <a:fillRef idx="1">
            <a:schemeClr val="lt1"/>
          </a:fillRef>
          <a:effectRef idx="0">
            <a:schemeClr val="accent5"/>
          </a:effectRef>
          <a:fontRef idx="minor">
            <a:schemeClr val="dk1"/>
          </a:fontRef>
        </p:style>
        <p:txBody>
          <a:bodyPr rtlCol="1" anchor="ctr"/>
          <a:lstStyle/>
          <a:p>
            <a:pPr algn="ctr"/>
            <a:r>
              <a:rPr lang="en-US" sz="1000" b="1" u="sng" dirty="0" smtClean="0">
                <a:solidFill>
                  <a:srgbClr val="009193"/>
                </a:solidFill>
              </a:rPr>
              <a:t>Dana</a:t>
            </a:r>
            <a:r>
              <a:rPr lang="en-US" sz="1000" dirty="0" smtClean="0">
                <a:solidFill>
                  <a:srgbClr val="009193"/>
                </a:solidFill>
              </a:rPr>
              <a:t> have you tried </a:t>
            </a:r>
            <a:r>
              <a:rPr lang="en-US" sz="1000" b="1" u="sng" dirty="0" smtClean="0">
                <a:solidFill>
                  <a:srgbClr val="009193"/>
                </a:solidFill>
              </a:rPr>
              <a:t>Maestro</a:t>
            </a:r>
            <a:r>
              <a:rPr lang="en-US" sz="1000" dirty="0" smtClean="0">
                <a:solidFill>
                  <a:srgbClr val="009193"/>
                </a:solidFill>
              </a:rPr>
              <a:t> Pizza ? (</a:t>
            </a:r>
            <a:r>
              <a:rPr lang="en-US" sz="1000" b="1" u="sng" dirty="0" smtClean="0">
                <a:solidFill>
                  <a:srgbClr val="009193"/>
                </a:solidFill>
              </a:rPr>
              <a:t>orally</a:t>
            </a:r>
            <a:r>
              <a:rPr lang="en-US" sz="1000" dirty="0" smtClean="0">
                <a:solidFill>
                  <a:srgbClr val="009193"/>
                </a:solidFill>
              </a:rPr>
              <a:t>)</a:t>
            </a:r>
            <a:endParaRPr lang="en-US" sz="1000" dirty="0" smtClean="0"/>
          </a:p>
        </p:txBody>
      </p:sp>
    </p:spTree>
    <p:extLst>
      <p:ext uri="{BB962C8B-B14F-4D97-AF65-F5344CB8AC3E}">
        <p14:creationId xmlns:p14="http://schemas.microsoft.com/office/powerpoint/2010/main" val="201933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803776" y="19780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Testosterone</a:t>
            </a:r>
          </a:p>
        </p:txBody>
      </p:sp>
      <p:graphicFrame>
        <p:nvGraphicFramePr>
          <p:cNvPr id="6" name="Table 5"/>
          <p:cNvGraphicFramePr>
            <a:graphicFrameLocks noGrp="1"/>
          </p:cNvGraphicFramePr>
          <p:nvPr>
            <p:extLst>
              <p:ext uri="{D42A27DB-BD31-4B8C-83A1-F6EECF244321}">
                <p14:modId xmlns:p14="http://schemas.microsoft.com/office/powerpoint/2010/main" val="192631683"/>
              </p:ext>
            </p:extLst>
          </p:nvPr>
        </p:nvGraphicFramePr>
        <p:xfrm>
          <a:off x="195349" y="1039767"/>
          <a:ext cx="6467303" cy="6437222"/>
        </p:xfrm>
        <a:graphic>
          <a:graphicData uri="http://schemas.openxmlformats.org/drawingml/2006/table">
            <a:tbl>
              <a:tblPr firstRow="1" bandRow="1">
                <a:tableStyleId>{5940675A-B579-460E-94D1-54222C63F5DA}</a:tableStyleId>
              </a:tblPr>
              <a:tblGrid>
                <a:gridCol w="536803">
                  <a:extLst>
                    <a:ext uri="{9D8B030D-6E8A-4147-A177-3AD203B41FA5}">
                      <a16:colId xmlns:a16="http://schemas.microsoft.com/office/drawing/2014/main" xmlns="" val="20000"/>
                    </a:ext>
                  </a:extLst>
                </a:gridCol>
                <a:gridCol w="5930500">
                  <a:extLst>
                    <a:ext uri="{9D8B030D-6E8A-4147-A177-3AD203B41FA5}">
                      <a16:colId xmlns:a16="http://schemas.microsoft.com/office/drawing/2014/main" xmlns="" val="2180430497"/>
                    </a:ext>
                  </a:extLst>
                </a:gridCol>
              </a:tblGrid>
              <a:tr h="432662">
                <a:tc gridSpan="2">
                  <a:txBody>
                    <a:bodyPr/>
                    <a:lstStyle/>
                    <a:p>
                      <a:pPr algn="ctr"/>
                      <a:r>
                        <a:rPr lang="en-US" sz="1600" dirty="0">
                          <a:solidFill>
                            <a:schemeClr val="tx1"/>
                          </a:solidFill>
                        </a:rPr>
                        <a:t>Testosterone and synthetic androgens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pPr algn="ctr"/>
                      <a:endParaRPr lang="en-US" sz="1600"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942093">
                        <a:alpha val="20000"/>
                      </a:srgbClr>
                    </a:solidFill>
                  </a:tcPr>
                </a:tc>
                <a:extLst>
                  <a:ext uri="{0D108BD9-81ED-4DB2-BD59-A6C34878D82A}">
                    <a16:rowId xmlns:a16="http://schemas.microsoft.com/office/drawing/2014/main" xmlns="" val="1688930147"/>
                  </a:ext>
                </a:extLst>
              </a:tr>
              <a:tr h="1104181">
                <a:tc>
                  <a:txBody>
                    <a:bodyPr/>
                    <a:lstStyle/>
                    <a:p>
                      <a:pPr algn="ctr"/>
                      <a:r>
                        <a:rPr lang="en-US" sz="1600" dirty="0">
                          <a:solidFill>
                            <a:schemeClr val="tx1"/>
                          </a:solidFill>
                        </a:rPr>
                        <a:t>C.I</a:t>
                      </a: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lvl="1" indent="-285750">
                        <a:lnSpc>
                          <a:spcPct val="150000"/>
                        </a:lnSpc>
                        <a:buClr>
                          <a:schemeClr val="accent4"/>
                        </a:buClr>
                        <a:buSzPct val="125000"/>
                        <a:buFont typeface="Arial" charset="0"/>
                        <a:buChar char="•"/>
                        <a:defRPr/>
                      </a:pPr>
                      <a:r>
                        <a:rPr lang="en-US" sz="1400" b="0" dirty="0">
                          <a:latin typeface="+mn-lt"/>
                        </a:rPr>
                        <a:t>Male patients with cancer of breast or prostate</a:t>
                      </a:r>
                    </a:p>
                    <a:p>
                      <a:pPr marL="285750" lvl="1" indent="-285750">
                        <a:lnSpc>
                          <a:spcPct val="150000"/>
                        </a:lnSpc>
                        <a:buClr>
                          <a:schemeClr val="accent4"/>
                        </a:buClr>
                        <a:buSzPct val="125000"/>
                        <a:buFont typeface="Arial" charset="0"/>
                        <a:buChar char="•"/>
                        <a:defRPr/>
                      </a:pPr>
                      <a:r>
                        <a:rPr lang="en-US" sz="1400" b="0" dirty="0">
                          <a:latin typeface="+mn-lt"/>
                        </a:rPr>
                        <a:t>Severe renal &amp; cardiac disease </a:t>
                      </a:r>
                      <a:r>
                        <a:rPr lang="en-US" sz="1400" b="0" dirty="0">
                          <a:latin typeface="+mn-lt"/>
                          <a:sym typeface="Symbol" pitchFamily="18" charset="2"/>
                        </a:rPr>
                        <a:t></a:t>
                      </a:r>
                      <a:r>
                        <a:rPr lang="en-US" sz="1400" b="0" dirty="0">
                          <a:latin typeface="+mn-lt"/>
                        </a:rPr>
                        <a:t> predispose to edema</a:t>
                      </a:r>
                    </a:p>
                    <a:p>
                      <a:pPr marL="285750" lvl="1" indent="-285750">
                        <a:lnSpc>
                          <a:spcPct val="150000"/>
                        </a:lnSpc>
                        <a:buClr>
                          <a:schemeClr val="accent4"/>
                        </a:buClr>
                        <a:buSzPct val="125000"/>
                        <a:buFont typeface="Arial" charset="0"/>
                        <a:buChar char="•"/>
                        <a:defRPr/>
                      </a:pPr>
                      <a:r>
                        <a:rPr lang="en-US" sz="1400" b="0" dirty="0">
                          <a:latin typeface="+mn-lt"/>
                        </a:rPr>
                        <a:t>Psychiatric disorders</a:t>
                      </a:r>
                    </a:p>
                    <a:p>
                      <a:pPr marL="285750" lvl="1" indent="-285750">
                        <a:lnSpc>
                          <a:spcPct val="150000"/>
                        </a:lnSpc>
                        <a:buClr>
                          <a:schemeClr val="accent4"/>
                        </a:buClr>
                        <a:buSzPct val="125000"/>
                        <a:buFont typeface="Arial" charset="0"/>
                        <a:buChar char="•"/>
                        <a:defRPr/>
                      </a:pPr>
                      <a:r>
                        <a:rPr lang="en-US" sz="1400" b="0" dirty="0">
                          <a:latin typeface="+mn-lt"/>
                        </a:rPr>
                        <a:t>Hypercoagulable states</a:t>
                      </a:r>
                    </a:p>
                    <a:p>
                      <a:pPr marL="285750" lvl="1" indent="-285750">
                        <a:lnSpc>
                          <a:spcPct val="150000"/>
                        </a:lnSpc>
                        <a:buClr>
                          <a:schemeClr val="accent4"/>
                        </a:buClr>
                        <a:buSzPct val="125000"/>
                        <a:buFont typeface="Arial" charset="0"/>
                        <a:buChar char="•"/>
                        <a:defRPr/>
                      </a:pPr>
                      <a:r>
                        <a:rPr lang="en-US" sz="1400" b="0" dirty="0">
                          <a:latin typeface="+mn-lt"/>
                        </a:rPr>
                        <a:t>Polycythemia</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012889">
                <a:tc>
                  <a:txBody>
                    <a:bodyPr/>
                    <a:lstStyle/>
                    <a:p>
                      <a:pPr algn="ctr"/>
                      <a:r>
                        <a:rPr lang="en-US" sz="1400" dirty="0">
                          <a:solidFill>
                            <a:schemeClr val="tx1"/>
                          </a:solidFill>
                          <a:latin typeface="+mn-lt"/>
                        </a:rPr>
                        <a:t>Interactions</a:t>
                      </a:r>
                      <a:endParaRPr lang="en-US" sz="1200" b="0" dirty="0">
                        <a:solidFill>
                          <a:schemeClr val="tx1"/>
                        </a:solidFill>
                        <a:latin typeface="+mn-lt"/>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85750" indent="-285750" algn="l">
                        <a:lnSpc>
                          <a:spcPct val="150000"/>
                        </a:lnSpc>
                        <a:buClr>
                          <a:schemeClr val="accent4"/>
                        </a:buClr>
                        <a:buSzPct val="125000"/>
                        <a:buFont typeface="Arial" charset="0"/>
                        <a:buChar char="•"/>
                      </a:pPr>
                      <a:r>
                        <a:rPr lang="en-US" sz="1400" b="0" dirty="0">
                          <a:latin typeface="+mn-lt"/>
                        </a:rPr>
                        <a:t>Corticosteroids, </a:t>
                      </a:r>
                      <a:r>
                        <a:rPr lang="en-US" sz="1400" b="0" dirty="0">
                          <a:solidFill>
                            <a:schemeClr val="bg1">
                              <a:lumMod val="50000"/>
                            </a:schemeClr>
                          </a:solidFill>
                          <a:latin typeface="+mn-lt"/>
                          <a:sym typeface="Wingdings 3"/>
                        </a:rPr>
                        <a:t>they both</a:t>
                      </a:r>
                      <a:r>
                        <a:rPr lang="en-US" sz="1400" b="0" baseline="0" dirty="0">
                          <a:solidFill>
                            <a:schemeClr val="bg1">
                              <a:lumMod val="50000"/>
                            </a:schemeClr>
                          </a:solidFill>
                          <a:latin typeface="+mn-lt"/>
                          <a:sym typeface="Wingdings 3"/>
                        </a:rPr>
                        <a:t> cause</a:t>
                      </a:r>
                      <a:r>
                        <a:rPr lang="en-US" sz="1400" b="0" dirty="0">
                          <a:solidFill>
                            <a:schemeClr val="bg1">
                              <a:lumMod val="50000"/>
                            </a:schemeClr>
                          </a:solidFill>
                          <a:latin typeface="+mn-lt"/>
                          <a:sym typeface="Wingdings 3"/>
                        </a:rPr>
                        <a:t> </a:t>
                      </a:r>
                      <a:r>
                        <a:rPr lang="en-US" sz="1400" b="0" dirty="0" smtClean="0">
                          <a:latin typeface="+mn-lt"/>
                          <a:sym typeface="Wingdings 3"/>
                        </a:rPr>
                        <a:t>edema</a:t>
                      </a:r>
                      <a:endParaRPr lang="en-US" sz="1400" b="0" dirty="0">
                        <a:latin typeface="+mn-lt"/>
                        <a:sym typeface="Wingdings 3"/>
                      </a:endParaRPr>
                    </a:p>
                    <a:p>
                      <a:pPr marL="285750" indent="-285750" algn="l">
                        <a:lnSpc>
                          <a:spcPct val="150000"/>
                        </a:lnSpc>
                        <a:buClr>
                          <a:schemeClr val="accent4"/>
                        </a:buClr>
                        <a:buSzPct val="125000"/>
                        <a:buFont typeface="Arial" charset="0"/>
                        <a:buChar char="•"/>
                      </a:pPr>
                      <a:r>
                        <a:rPr lang="en-US" sz="1400" b="0" dirty="0" smtClean="0">
                          <a:solidFill>
                            <a:srgbClr val="0432FF"/>
                          </a:solidFill>
                          <a:latin typeface="+mn-lt"/>
                          <a:sym typeface="Wingdings 3"/>
                        </a:rPr>
                        <a:t>Warfarin</a:t>
                      </a:r>
                      <a:r>
                        <a:rPr lang="en-US" sz="1400" b="0" dirty="0">
                          <a:solidFill>
                            <a:schemeClr val="tx1"/>
                          </a:solidFill>
                          <a:latin typeface="+mn-lt"/>
                          <a:sym typeface="Wingdings 3"/>
                        </a:rPr>
                        <a:t>:</a:t>
                      </a:r>
                      <a:r>
                        <a:rPr lang="en-US" sz="1400" b="0" dirty="0" smtClean="0">
                          <a:latin typeface="+mn-lt"/>
                          <a:sym typeface="Wingdings 3"/>
                        </a:rPr>
                        <a:t> </a:t>
                      </a:r>
                      <a:r>
                        <a:rPr lang="en-US" sz="1400" dirty="0" smtClean="0">
                          <a:solidFill>
                            <a:schemeClr val="bg1">
                              <a:lumMod val="50000"/>
                            </a:schemeClr>
                          </a:solidFill>
                        </a:rPr>
                        <a:t>Testosterone</a:t>
                      </a:r>
                      <a:r>
                        <a:rPr lang="en-US" sz="1400" dirty="0" smtClean="0">
                          <a:solidFill>
                            <a:schemeClr val="tx1"/>
                          </a:solidFill>
                        </a:rPr>
                        <a:t> </a:t>
                      </a:r>
                      <a:r>
                        <a:rPr lang="en-US" sz="1400" b="0" dirty="0" smtClean="0">
                          <a:latin typeface="+mn-lt"/>
                          <a:sym typeface="Wingdings 3"/>
                        </a:rPr>
                        <a:t>↓ </a:t>
                      </a:r>
                      <a:r>
                        <a:rPr lang="en-US" sz="1400" b="0" dirty="0" smtClean="0">
                          <a:solidFill>
                            <a:srgbClr val="0432FF"/>
                          </a:solidFill>
                          <a:latin typeface="+mn-lt"/>
                          <a:sym typeface="Wingdings 3"/>
                        </a:rPr>
                        <a:t>Warfarin </a:t>
                      </a:r>
                      <a:r>
                        <a:rPr lang="en-US" sz="1400" b="0" dirty="0" smtClean="0">
                          <a:latin typeface="+mn-lt"/>
                          <a:sym typeface="Wingdings 3"/>
                        </a:rPr>
                        <a:t>metabolism </a:t>
                      </a:r>
                      <a:r>
                        <a:rPr lang="en-US" sz="1400" b="0" dirty="0">
                          <a:latin typeface="+mn-lt"/>
                          <a:sym typeface="Wingdings 3"/>
                        </a:rPr>
                        <a:t>→ ↑ bleeding</a:t>
                      </a:r>
                    </a:p>
                    <a:p>
                      <a:pPr marL="285750" indent="-285750" algn="l">
                        <a:lnSpc>
                          <a:spcPct val="150000"/>
                        </a:lnSpc>
                        <a:buClr>
                          <a:schemeClr val="accent4"/>
                        </a:buClr>
                        <a:buSzPct val="125000"/>
                        <a:buFont typeface="Arial" charset="0"/>
                        <a:buChar char="•"/>
                      </a:pPr>
                      <a:r>
                        <a:rPr lang="en-US" sz="1400" b="0" dirty="0">
                          <a:latin typeface="+mn-lt"/>
                          <a:sym typeface="Wingdings 3"/>
                        </a:rPr>
                        <a:t>Insulin or oral </a:t>
                      </a:r>
                      <a:r>
                        <a:rPr lang="en-US" sz="1400" b="0" dirty="0" err="1">
                          <a:latin typeface="+mn-lt"/>
                          <a:sym typeface="Wingdings 3"/>
                        </a:rPr>
                        <a:t>hypoglycemics</a:t>
                      </a:r>
                      <a:r>
                        <a:rPr lang="en-US" sz="1400" b="0" dirty="0">
                          <a:latin typeface="+mn-lt"/>
                          <a:sym typeface="Wingdings 3"/>
                        </a:rPr>
                        <a:t> </a:t>
                      </a:r>
                      <a:r>
                        <a:rPr lang="en-US" sz="1400" b="0" dirty="0" smtClean="0">
                          <a:solidFill>
                            <a:schemeClr val="bg1">
                              <a:lumMod val="50000"/>
                            </a:schemeClr>
                          </a:solidFill>
                          <a:latin typeface="+mn-lt"/>
                          <a:sym typeface="Wingdings 3"/>
                        </a:rPr>
                        <a:t>+ </a:t>
                      </a:r>
                      <a:r>
                        <a:rPr lang="en-US" sz="1400" dirty="0" smtClean="0">
                          <a:solidFill>
                            <a:schemeClr val="bg1">
                              <a:lumMod val="50000"/>
                            </a:schemeClr>
                          </a:solidFill>
                        </a:rPr>
                        <a:t>Testosterone</a:t>
                      </a:r>
                      <a:r>
                        <a:rPr lang="en-US" sz="1400" dirty="0" smtClean="0">
                          <a:solidFill>
                            <a:schemeClr val="tx1"/>
                          </a:solidFill>
                        </a:rPr>
                        <a:t> </a:t>
                      </a:r>
                      <a:r>
                        <a:rPr lang="en-US" sz="1400" dirty="0" smtClean="0">
                          <a:solidFill>
                            <a:schemeClr val="bg1">
                              <a:lumMod val="50000"/>
                            </a:schemeClr>
                          </a:solidFill>
                        </a:rPr>
                        <a:t>cause</a:t>
                      </a:r>
                      <a:r>
                        <a:rPr lang="en-US" sz="1400" dirty="0" smtClean="0">
                          <a:solidFill>
                            <a:schemeClr val="tx1"/>
                          </a:solidFill>
                        </a:rPr>
                        <a:t> </a:t>
                      </a:r>
                      <a:r>
                        <a:rPr lang="en-US" sz="1400" b="0" dirty="0" smtClean="0">
                          <a:latin typeface="+mn-lt"/>
                          <a:sym typeface="Wingdings 3"/>
                        </a:rPr>
                        <a:t>hypoglycemia</a:t>
                      </a:r>
                      <a:endParaRPr lang="en-US" sz="1400" b="0" dirty="0">
                        <a:latin typeface="+mn-lt"/>
                        <a:sym typeface="Wingdings 3"/>
                      </a:endParaRPr>
                    </a:p>
                    <a:p>
                      <a:pPr marL="285750" indent="-285750" algn="l">
                        <a:lnSpc>
                          <a:spcPct val="150000"/>
                        </a:lnSpc>
                        <a:buClr>
                          <a:schemeClr val="accent4"/>
                        </a:buClr>
                        <a:buSzPct val="125000"/>
                        <a:buFont typeface="Arial" charset="0"/>
                        <a:buChar char="•"/>
                      </a:pPr>
                      <a:r>
                        <a:rPr lang="en-US" sz="1400" b="0" spc="-40" dirty="0">
                          <a:solidFill>
                            <a:srgbClr val="0432FF"/>
                          </a:solidFill>
                          <a:latin typeface="+mn-lt"/>
                        </a:rPr>
                        <a:t>Propranolol</a:t>
                      </a:r>
                      <a:r>
                        <a:rPr lang="en-US" sz="1400" b="0" spc="-40" dirty="0">
                          <a:latin typeface="+mn-lt"/>
                        </a:rPr>
                        <a:t> </a:t>
                      </a:r>
                      <a:r>
                        <a:rPr lang="en-US" sz="1400" b="0" spc="-40" dirty="0" smtClean="0">
                          <a:latin typeface="+mn-lt"/>
                        </a:rPr>
                        <a:t>:</a:t>
                      </a:r>
                      <a:r>
                        <a:rPr lang="en-US" sz="1400" b="0" spc="-40" baseline="0" dirty="0" smtClean="0">
                          <a:latin typeface="+mn-lt"/>
                        </a:rPr>
                        <a:t> </a:t>
                      </a:r>
                      <a:r>
                        <a:rPr lang="en-US" sz="1400" dirty="0" smtClean="0">
                          <a:solidFill>
                            <a:schemeClr val="bg1">
                              <a:lumMod val="50000"/>
                            </a:schemeClr>
                          </a:solidFill>
                        </a:rPr>
                        <a:t>Testosterone</a:t>
                      </a:r>
                      <a:r>
                        <a:rPr lang="en-US" sz="1400" dirty="0" smtClean="0">
                          <a:solidFill>
                            <a:schemeClr val="tx1"/>
                          </a:solidFill>
                        </a:rPr>
                        <a:t> </a:t>
                      </a:r>
                      <a:r>
                        <a:rPr lang="en-US" sz="1400" b="0" dirty="0" smtClean="0">
                          <a:latin typeface="+mn-lt"/>
                          <a:sym typeface="Wingdings 3"/>
                        </a:rPr>
                        <a:t>↑ </a:t>
                      </a:r>
                      <a:r>
                        <a:rPr lang="en-US" sz="1400" b="0" spc="-40" dirty="0" smtClean="0">
                          <a:solidFill>
                            <a:srgbClr val="0432FF"/>
                          </a:solidFill>
                          <a:latin typeface="+mn-lt"/>
                          <a:sym typeface="Wingdings 3"/>
                        </a:rPr>
                        <a:t>Propranolol</a:t>
                      </a:r>
                      <a:r>
                        <a:rPr lang="en-US" sz="1400" b="0" spc="-40" dirty="0" smtClean="0">
                          <a:latin typeface="+mn-lt"/>
                          <a:sym typeface="Wingdings 3"/>
                        </a:rPr>
                        <a:t> clearance </a:t>
                      </a:r>
                      <a:r>
                        <a:rPr lang="en-US" sz="1400" b="0" spc="-40" dirty="0">
                          <a:latin typeface="+mn-lt"/>
                          <a:sym typeface="Wingdings 3"/>
                        </a:rPr>
                        <a:t>→ ↓ </a:t>
                      </a:r>
                      <a:r>
                        <a:rPr lang="en-US" sz="1400" b="0" spc="-40" dirty="0" smtClean="0">
                          <a:solidFill>
                            <a:srgbClr val="0432FF"/>
                          </a:solidFill>
                          <a:latin typeface="+mn-lt"/>
                          <a:sym typeface="Wingdings 3"/>
                        </a:rPr>
                        <a:t>Propranolol</a:t>
                      </a:r>
                      <a:r>
                        <a:rPr lang="en-US" sz="1400" b="0" spc="-40" dirty="0" smtClean="0">
                          <a:latin typeface="+mn-lt"/>
                          <a:sym typeface="Wingdings 3"/>
                        </a:rPr>
                        <a:t> efficacy</a:t>
                      </a:r>
                    </a:p>
                    <a:p>
                      <a:pPr marL="285750" indent="-285750" algn="l">
                        <a:lnSpc>
                          <a:spcPct val="150000"/>
                        </a:lnSpc>
                        <a:buClr>
                          <a:schemeClr val="accent4"/>
                        </a:buClr>
                        <a:buSzPct val="125000"/>
                        <a:buFont typeface="Arial" charset="0"/>
                        <a:buChar char="•"/>
                      </a:pPr>
                      <a:r>
                        <a:rPr lang="en-US" sz="1400" b="0" spc="-40" dirty="0" smtClean="0">
                          <a:solidFill>
                            <a:srgbClr val="008F00"/>
                          </a:solidFill>
                          <a:latin typeface="+mn-lt"/>
                          <a:sym typeface="Wingdings 3"/>
                        </a:rPr>
                        <a:t>Previous</a:t>
                      </a:r>
                      <a:r>
                        <a:rPr lang="en-US" sz="1400" b="0" spc="-40" baseline="0" dirty="0" smtClean="0">
                          <a:solidFill>
                            <a:srgbClr val="008F00"/>
                          </a:solidFill>
                          <a:latin typeface="+mn-lt"/>
                          <a:sym typeface="Wingdings 3"/>
                        </a:rPr>
                        <a:t> effects of testosterone are because it effects on the renal tubules not the liver.</a:t>
                      </a:r>
                      <a:endParaRPr lang="en-US" sz="1400" b="0" spc="-40" dirty="0" smtClean="0">
                        <a:solidFill>
                          <a:srgbClr val="008F00"/>
                        </a:solidFill>
                        <a:latin typeface="+mn-lt"/>
                        <a:sym typeface="Wingdings 3"/>
                      </a:endParaRP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012889">
                <a:tc>
                  <a:txBody>
                    <a:bodyPr/>
                    <a:lstStyle/>
                    <a:p>
                      <a:pPr algn="ctr"/>
                      <a:r>
                        <a:rPr lang="en-US" sz="1600" b="0" dirty="0">
                          <a:solidFill>
                            <a:schemeClr val="tx1"/>
                          </a:solidFill>
                          <a:latin typeface="+mn-lt"/>
                        </a:rPr>
                        <a:t>Important</a:t>
                      </a:r>
                      <a:r>
                        <a:rPr lang="en-US" sz="1600" b="0" baseline="0" dirty="0">
                          <a:solidFill>
                            <a:schemeClr val="tx1"/>
                          </a:solidFill>
                          <a:latin typeface="+mn-lt"/>
                        </a:rPr>
                        <a:t> notes</a:t>
                      </a:r>
                      <a:endParaRPr lang="en-US" sz="1600" b="0" dirty="0">
                        <a:solidFill>
                          <a:schemeClr val="tx1"/>
                        </a:solidFill>
                        <a:latin typeface="+mn-lt"/>
                      </a:endParaRPr>
                    </a:p>
                  </a:txBody>
                  <a:tcPr vert="vert27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nSpc>
                          <a:spcPct val="150000"/>
                        </a:lnSpc>
                        <a:spcBef>
                          <a:spcPts val="1200"/>
                        </a:spcBef>
                      </a:pPr>
                      <a:r>
                        <a:rPr lang="en-US" sz="1400" b="0" u="none" dirty="0" err="1">
                          <a:solidFill>
                            <a:srgbClr val="0432FF"/>
                          </a:solidFill>
                          <a:latin typeface="+mn-lt"/>
                        </a:rPr>
                        <a:t>Mesterolone</a:t>
                      </a:r>
                      <a:r>
                        <a:rPr lang="en-US" sz="1400" b="0" u="none" dirty="0">
                          <a:solidFill>
                            <a:srgbClr val="C00000"/>
                          </a:solidFill>
                          <a:latin typeface="+mn-lt"/>
                        </a:rPr>
                        <a:t>: </a:t>
                      </a:r>
                      <a:r>
                        <a:rPr lang="en-US" sz="1400" b="0" u="none" dirty="0">
                          <a:solidFill>
                            <a:srgbClr val="C00000"/>
                          </a:solidFill>
                          <a:latin typeface="+mn-lt"/>
                          <a:sym typeface="Wingdings 3"/>
                        </a:rPr>
                        <a:t>More </a:t>
                      </a:r>
                      <a:r>
                        <a:rPr lang="en-US" sz="1400" b="0" u="none" dirty="0">
                          <a:solidFill>
                            <a:srgbClr val="C00000"/>
                          </a:solidFill>
                          <a:uFill>
                            <a:solidFill>
                              <a:srgbClr val="008000"/>
                            </a:solidFill>
                          </a:uFill>
                          <a:latin typeface="+mn-lt"/>
                        </a:rPr>
                        <a:t>safely</a:t>
                      </a:r>
                      <a:r>
                        <a:rPr lang="en-US" sz="1400" b="0" u="none" dirty="0">
                          <a:solidFill>
                            <a:srgbClr val="C00000"/>
                          </a:solidFill>
                          <a:latin typeface="+mn-lt"/>
                        </a:rPr>
                        <a:t> given in </a:t>
                      </a:r>
                      <a:r>
                        <a:rPr lang="en-US" sz="1400" b="0" u="none" dirty="0">
                          <a:solidFill>
                            <a:srgbClr val="C00000"/>
                          </a:solidFill>
                          <a:latin typeface="+mn-lt"/>
                          <a:sym typeface="Wingdings 3"/>
                        </a:rPr>
                        <a:t>decrease testosterone or in 2ndry hypogonadism.</a:t>
                      </a:r>
                      <a:r>
                        <a:rPr lang="en-US" sz="1400" b="0" u="none" baseline="0" dirty="0">
                          <a:solidFill>
                            <a:srgbClr val="C00000"/>
                          </a:solidFill>
                          <a:latin typeface="+mn-lt"/>
                          <a:sym typeface="Wingdings 3"/>
                        </a:rPr>
                        <a:t> </a:t>
                      </a:r>
                      <a:r>
                        <a:rPr lang="en-US" sz="1400" b="0" u="none" dirty="0">
                          <a:solidFill>
                            <a:srgbClr val="C00000"/>
                          </a:solidFill>
                          <a:uFill>
                            <a:solidFill>
                              <a:srgbClr val="008000"/>
                            </a:solidFill>
                          </a:uFill>
                          <a:latin typeface="+mn-lt"/>
                          <a:sym typeface="Wingdings 3"/>
                        </a:rPr>
                        <a:t>Why</a:t>
                      </a:r>
                      <a:r>
                        <a:rPr lang="en-US" sz="1400" b="0" u="none" dirty="0" smtClean="0">
                          <a:solidFill>
                            <a:srgbClr val="C00000"/>
                          </a:solidFill>
                          <a:uFill>
                            <a:solidFill>
                              <a:srgbClr val="008000"/>
                            </a:solidFill>
                          </a:uFill>
                          <a:latin typeface="+mn-lt"/>
                          <a:sym typeface="Wingdings 3"/>
                        </a:rPr>
                        <a:t>?</a:t>
                      </a:r>
                      <a:endParaRPr lang="en-US" sz="1400" b="0" u="none" dirty="0">
                        <a:solidFill>
                          <a:srgbClr val="C00000"/>
                        </a:solidFill>
                        <a:uFill>
                          <a:solidFill>
                            <a:srgbClr val="008000"/>
                          </a:solidFill>
                        </a:uFill>
                        <a:latin typeface="+mn-lt"/>
                      </a:endParaRPr>
                    </a:p>
                    <a:p>
                      <a:pPr marL="342900" indent="-342900">
                        <a:lnSpc>
                          <a:spcPct val="200000"/>
                        </a:lnSpc>
                        <a:spcBef>
                          <a:spcPts val="600"/>
                        </a:spcBef>
                        <a:buClr>
                          <a:schemeClr val="accent4"/>
                        </a:buClr>
                        <a:buFont typeface="+mj-lt"/>
                        <a:buAutoNum type="arabicPeriod"/>
                      </a:pPr>
                      <a:r>
                        <a:rPr lang="en-US" sz="1400" b="0" u="none" dirty="0">
                          <a:solidFill>
                            <a:srgbClr val="C00000"/>
                          </a:solidFill>
                          <a:latin typeface="+mn-lt"/>
                        </a:rPr>
                        <a:t>Not aromatized into estrogens</a:t>
                      </a:r>
                      <a:r>
                        <a:rPr lang="en-US" sz="1400" b="0" u="none" dirty="0">
                          <a:solidFill>
                            <a:srgbClr val="C00000"/>
                          </a:solidFill>
                          <a:latin typeface="+mn-lt"/>
                          <a:sym typeface="Wingdings 3"/>
                        </a:rPr>
                        <a:t> → no –</a:t>
                      </a:r>
                      <a:r>
                        <a:rPr lang="en-US" sz="1400" b="0" u="none" dirty="0" err="1">
                          <a:solidFill>
                            <a:srgbClr val="C00000"/>
                          </a:solidFill>
                          <a:latin typeface="+mn-lt"/>
                          <a:sym typeface="Wingdings 3"/>
                        </a:rPr>
                        <a:t>ve</a:t>
                      </a:r>
                      <a:r>
                        <a:rPr lang="en-US" sz="1400" b="0" u="none" dirty="0">
                          <a:solidFill>
                            <a:srgbClr val="C00000"/>
                          </a:solidFill>
                          <a:latin typeface="+mn-lt"/>
                          <a:sym typeface="Wingdings 3"/>
                        </a:rPr>
                        <a:t> </a:t>
                      </a:r>
                      <a:r>
                        <a:rPr lang="en-US" sz="1400" b="0" u="none" dirty="0">
                          <a:solidFill>
                            <a:srgbClr val="C00000"/>
                          </a:solidFill>
                          <a:latin typeface="+mn-lt"/>
                        </a:rPr>
                        <a:t>of </a:t>
                      </a:r>
                      <a:r>
                        <a:rPr lang="en-US" sz="1400" b="0" u="none" dirty="0" err="1">
                          <a:solidFill>
                            <a:srgbClr val="C00000"/>
                          </a:solidFill>
                          <a:latin typeface="+mn-lt"/>
                        </a:rPr>
                        <a:t>GnHs</a:t>
                      </a:r>
                      <a:r>
                        <a:rPr lang="en-US" sz="1400" b="0" u="none" dirty="0">
                          <a:solidFill>
                            <a:srgbClr val="C00000"/>
                          </a:solidFill>
                          <a:latin typeface="+mn-lt"/>
                        </a:rPr>
                        <a:t> </a:t>
                      </a:r>
                      <a:r>
                        <a:rPr lang="en-US" sz="1400" b="0" u="none" dirty="0">
                          <a:solidFill>
                            <a:srgbClr val="C00000"/>
                          </a:solidFill>
                          <a:latin typeface="+mn-lt"/>
                          <a:sym typeface="Wingdings 3"/>
                        </a:rPr>
                        <a:t>→</a:t>
                      </a:r>
                      <a:r>
                        <a:rPr lang="en-US" sz="1400" b="0" u="none" dirty="0">
                          <a:solidFill>
                            <a:srgbClr val="C00000"/>
                          </a:solidFill>
                          <a:latin typeface="+mn-lt"/>
                        </a:rPr>
                        <a:t> encourages natural testosterone production </a:t>
                      </a:r>
                      <a:r>
                        <a:rPr lang="en-US" sz="1400" b="0" u="none" dirty="0">
                          <a:solidFill>
                            <a:srgbClr val="C00000"/>
                          </a:solidFill>
                          <a:latin typeface="+mn-lt"/>
                          <a:sym typeface="Wingdings 3"/>
                        </a:rPr>
                        <a:t>→</a:t>
                      </a:r>
                      <a:r>
                        <a:rPr lang="en-US" sz="1400" b="0" u="none" dirty="0">
                          <a:solidFill>
                            <a:srgbClr val="C00000"/>
                          </a:solidFill>
                          <a:latin typeface="+mn-lt"/>
                        </a:rPr>
                        <a:t> </a:t>
                      </a:r>
                      <a:r>
                        <a:rPr lang="en-US" sz="1400" b="0" u="none" dirty="0">
                          <a:solidFill>
                            <a:srgbClr val="C00000"/>
                          </a:solidFill>
                          <a:latin typeface="+mn-lt"/>
                          <a:sym typeface="Wingdings 3"/>
                        </a:rPr>
                        <a:t>spermatogenesis is enhanced</a:t>
                      </a:r>
                    </a:p>
                    <a:p>
                      <a:pPr marL="342900" indent="-342900">
                        <a:lnSpc>
                          <a:spcPct val="150000"/>
                        </a:lnSpc>
                        <a:buClr>
                          <a:schemeClr val="accent4"/>
                        </a:buClr>
                        <a:buFont typeface="+mj-lt"/>
                        <a:buAutoNum type="arabicPeriod"/>
                      </a:pPr>
                      <a:r>
                        <a:rPr lang="en-US" sz="1400" b="0" u="none" dirty="0">
                          <a:solidFill>
                            <a:srgbClr val="C00000"/>
                          </a:solidFill>
                          <a:latin typeface="+mn-lt"/>
                        </a:rPr>
                        <a:t>Unlike other oral synthetic androgens it is not hepatotoxic. </a:t>
                      </a:r>
                      <a:endParaRPr lang="en-US" sz="1400" b="0" u="none" dirty="0" smtClean="0">
                        <a:solidFill>
                          <a:srgbClr val="C00000"/>
                        </a:solidFill>
                        <a:latin typeface="+mn-lt"/>
                      </a:endParaRPr>
                    </a:p>
                    <a:p>
                      <a:pPr marL="342900" indent="-342900">
                        <a:lnSpc>
                          <a:spcPct val="150000"/>
                        </a:lnSpc>
                        <a:buClr>
                          <a:schemeClr val="accent4"/>
                        </a:buClr>
                        <a:buFont typeface="+mj-lt"/>
                        <a:buAutoNum type="arabicPeriod"/>
                      </a:pPr>
                      <a:endParaRPr lang="en-US" sz="1400" b="0" u="none" spc="-40" dirty="0">
                        <a:solidFill>
                          <a:srgbClr val="C00000"/>
                        </a:solidFill>
                        <a:latin typeface="+mn-lt"/>
                        <a:sym typeface="Wingdings 3"/>
                      </a:endParaRP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مستطيل مستدير الزوايا 4"/>
          <p:cNvSpPr/>
          <p:nvPr/>
        </p:nvSpPr>
        <p:spPr>
          <a:xfrm>
            <a:off x="2520689" y="5592437"/>
            <a:ext cx="2435839" cy="474409"/>
          </a:xfrm>
          <a:prstGeom prst="roundRect">
            <a:avLst/>
          </a:prstGeom>
          <a:ln w="19050">
            <a:solidFill>
              <a:srgbClr val="04F9E9"/>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algn="ctr"/>
            <a:r>
              <a:rPr lang="en-US" sz="1000" b="1" u="sng" dirty="0">
                <a:solidFill>
                  <a:srgbClr val="009193"/>
                </a:solidFill>
              </a:rPr>
              <a:t>Mesterolone = Mr. </a:t>
            </a:r>
            <a:r>
              <a:rPr lang="en-US" sz="1000" b="1" u="sng" dirty="0" smtClean="0">
                <a:solidFill>
                  <a:srgbClr val="009193"/>
                </a:solidFill>
              </a:rPr>
              <a:t>alone, </a:t>
            </a:r>
          </a:p>
          <a:p>
            <a:pPr algn="ctr"/>
            <a:r>
              <a:rPr lang="en-US" sz="900" dirty="0" smtClean="0">
                <a:solidFill>
                  <a:srgbClr val="009193"/>
                </a:solidFill>
              </a:rPr>
              <a:t>the only androgenic drug which does not cause negative feedback and no estrogenic effect.  </a:t>
            </a:r>
            <a:endParaRPr lang="ar-SA" sz="900" dirty="0">
              <a:solidFill>
                <a:srgbClr val="009193"/>
              </a:solidFill>
            </a:endParaRPr>
          </a:p>
        </p:txBody>
      </p:sp>
    </p:spTree>
    <p:extLst>
      <p:ext uri="{BB962C8B-B14F-4D97-AF65-F5344CB8AC3E}">
        <p14:creationId xmlns:p14="http://schemas.microsoft.com/office/powerpoint/2010/main" val="98325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19780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Antiestrogens</a:t>
            </a:r>
          </a:p>
        </p:txBody>
      </p:sp>
      <p:graphicFrame>
        <p:nvGraphicFramePr>
          <p:cNvPr id="6" name="Table 5"/>
          <p:cNvGraphicFramePr>
            <a:graphicFrameLocks noGrp="1"/>
          </p:cNvGraphicFramePr>
          <p:nvPr>
            <p:extLst>
              <p:ext uri="{D42A27DB-BD31-4B8C-83A1-F6EECF244321}">
                <p14:modId xmlns:p14="http://schemas.microsoft.com/office/powerpoint/2010/main" val="136931749"/>
              </p:ext>
            </p:extLst>
          </p:nvPr>
        </p:nvGraphicFramePr>
        <p:xfrm>
          <a:off x="298866" y="1161220"/>
          <a:ext cx="6260269" cy="6743500"/>
        </p:xfrm>
        <a:graphic>
          <a:graphicData uri="http://schemas.openxmlformats.org/drawingml/2006/table">
            <a:tbl>
              <a:tblPr firstRow="1" bandRow="1">
                <a:tableStyleId>{5940675A-B579-460E-94D1-54222C63F5DA}</a:tableStyleId>
              </a:tblPr>
              <a:tblGrid>
                <a:gridCol w="521002">
                  <a:extLst>
                    <a:ext uri="{9D8B030D-6E8A-4147-A177-3AD203B41FA5}">
                      <a16:colId xmlns:a16="http://schemas.microsoft.com/office/drawing/2014/main" xmlns="" val="2548034649"/>
                    </a:ext>
                  </a:extLst>
                </a:gridCol>
                <a:gridCol w="2869634">
                  <a:extLst>
                    <a:ext uri="{9D8B030D-6E8A-4147-A177-3AD203B41FA5}">
                      <a16:colId xmlns:a16="http://schemas.microsoft.com/office/drawing/2014/main" xmlns="" val="2180430497"/>
                    </a:ext>
                  </a:extLst>
                </a:gridCol>
                <a:gridCol w="2869633">
                  <a:extLst>
                    <a:ext uri="{9D8B030D-6E8A-4147-A177-3AD203B41FA5}">
                      <a16:colId xmlns:a16="http://schemas.microsoft.com/office/drawing/2014/main" xmlns="" val="20002"/>
                    </a:ext>
                  </a:extLst>
                </a:gridCol>
              </a:tblGrid>
              <a:tr h="474377">
                <a:tc>
                  <a:txBody>
                    <a:bodyPr/>
                    <a:lstStyle/>
                    <a:p>
                      <a:pPr algn="ctr"/>
                      <a:endParaRPr lang="en-US" altLang="en-US" sz="1600" b="1" kern="1200" dirty="0">
                        <a:solidFill>
                          <a:srgbClr val="0432FF"/>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SERMs</a:t>
                      </a:r>
                      <a:endParaRPr lang="en-US" sz="1400" b="0" dirty="0">
                        <a:solidFill>
                          <a:schemeClr val="tx1"/>
                        </a:solidFill>
                        <a:effectLst/>
                        <a:latin typeface="+mn-lt"/>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400" b="0" kern="1200" dirty="0">
                          <a:solidFill>
                            <a:schemeClr val="tx1"/>
                          </a:solidFill>
                          <a:effectLst/>
                          <a:latin typeface="+mn-lt"/>
                          <a:ea typeface="+mn-ea"/>
                          <a:cs typeface="+mn-cs"/>
                        </a:rPr>
                        <a:t>e.g. </a:t>
                      </a:r>
                      <a:r>
                        <a:rPr lang="en-US" sz="1600" b="1" dirty="0">
                          <a:solidFill>
                            <a:srgbClr val="0432FF"/>
                          </a:solidFill>
                          <a:latin typeface="+mn-lt"/>
                        </a:rPr>
                        <a:t>Tamoxifen</a:t>
                      </a:r>
                      <a:r>
                        <a:rPr lang="en-US" sz="1600" b="0" dirty="0">
                          <a:solidFill>
                            <a:schemeClr val="tx1"/>
                          </a:solidFill>
                          <a:latin typeface="+mn-lt"/>
                        </a:rPr>
                        <a:t>,</a:t>
                      </a:r>
                      <a:r>
                        <a:rPr lang="en-US" sz="1600" b="1" dirty="0">
                          <a:solidFill>
                            <a:srgbClr val="0432FF"/>
                          </a:solidFill>
                          <a:latin typeface="+mn-lt"/>
                        </a:rPr>
                        <a:t> Clomiphene</a:t>
                      </a:r>
                      <a:endParaRPr lang="en-US" sz="1400" b="1"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20000"/>
                      </a:srgb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Aromatase Inhibitors</a:t>
                      </a:r>
                    </a:p>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a:latin typeface="+mn-lt"/>
                        </a:rPr>
                        <a:t>e.g. </a:t>
                      </a:r>
                      <a:r>
                        <a:rPr lang="en-US" sz="1600" b="1" dirty="0" err="1">
                          <a:solidFill>
                            <a:srgbClr val="0432FF"/>
                          </a:solidFill>
                          <a:latin typeface="+mn-lt"/>
                        </a:rPr>
                        <a:t>Anastrozole</a:t>
                      </a:r>
                      <a:endParaRPr lang="en-US" sz="1600" b="1" dirty="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29804"/>
                      </a:srgbClr>
                    </a:solidFill>
                  </a:tcPr>
                </a:tc>
                <a:extLst>
                  <a:ext uri="{0D108BD9-81ED-4DB2-BD59-A6C34878D82A}">
                    <a16:rowId xmlns:a16="http://schemas.microsoft.com/office/drawing/2014/main" xmlns="" val="10000"/>
                  </a:ext>
                </a:extLst>
              </a:tr>
              <a:tr h="1016458">
                <a:tc rowSpan="2">
                  <a:txBody>
                    <a:bodyPr/>
                    <a:lstStyle/>
                    <a:p>
                      <a:pPr algn="ctr"/>
                      <a:r>
                        <a:rPr lang="en-US" sz="16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marL="285750" marR="0" indent="-285750" algn="r" defTabSz="685800" rtl="1" eaLnBrk="1" fontAlgn="auto" latinLnBrk="0" hangingPunct="1">
                        <a:lnSpc>
                          <a:spcPct val="100000"/>
                        </a:lnSpc>
                        <a:spcBef>
                          <a:spcPts val="0"/>
                        </a:spcBef>
                        <a:spcAft>
                          <a:spcPts val="0"/>
                        </a:spcAft>
                        <a:buClr>
                          <a:srgbClr val="FF99CC"/>
                        </a:buClr>
                        <a:buSzPct val="100000"/>
                        <a:buFont typeface="Arial" charset="0"/>
                        <a:buChar char="•"/>
                        <a:tabLst/>
                        <a:defRPr/>
                      </a:pPr>
                      <a:endParaRPr lang="en-US" sz="1400" b="0" spc="50" dirty="0">
                        <a:solidFill>
                          <a:schemeClr val="tx1"/>
                        </a:solidFill>
                        <a:latin typeface="+mn-lt"/>
                        <a:sym typeface="Symbol" pitchFamily="18" charset="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50000"/>
                        </a:lnSpc>
                      </a:pPr>
                      <a:r>
                        <a:rPr lang="en-US" sz="1400" b="0" dirty="0">
                          <a:solidFill>
                            <a:schemeClr val="tx1"/>
                          </a:solidFill>
                          <a:latin typeface="+mn-lt"/>
                        </a:rPr>
                        <a:t>Blocks conversion of testosterone to estrogen within the hypothalamus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89517245"/>
                  </a:ext>
                </a:extLst>
              </a:tr>
              <a:tr h="1016458">
                <a:tc vMerge="1">
                  <a:txBody>
                    <a:bodyPr/>
                    <a:lstStyle/>
                    <a:p>
                      <a:endParaRPr lang="en-US"/>
                    </a:p>
                  </a:txBody>
                  <a:tcPr/>
                </a:tc>
                <a:tc gridSpan="2">
                  <a:txBody>
                    <a:bodyPr/>
                    <a:lstStyle/>
                    <a:p>
                      <a:pPr marL="0" marR="0" indent="0" algn="l" defTabSz="685800" rtl="0" eaLnBrk="1" fontAlgn="auto" latinLnBrk="0" hangingPunct="1">
                        <a:lnSpc>
                          <a:spcPct val="100000"/>
                        </a:lnSpc>
                        <a:spcBef>
                          <a:spcPts val="0"/>
                        </a:spcBef>
                        <a:spcAft>
                          <a:spcPts val="0"/>
                        </a:spcAft>
                        <a:buClr>
                          <a:srgbClr val="FF99CC"/>
                        </a:buClr>
                        <a:buSzPct val="100000"/>
                        <a:buFont typeface="Arial" charset="0"/>
                        <a:buNone/>
                        <a:tabLst/>
                        <a:defRPr/>
                      </a:pPr>
                      <a:r>
                        <a:rPr lang="en-US" sz="1400" b="0" spc="-40" dirty="0">
                          <a:latin typeface="+mn-lt"/>
                        </a:rPr>
                        <a:t>Because estrogens </a:t>
                      </a:r>
                      <a:r>
                        <a:rPr lang="en-US" sz="1400" b="0" spc="-40" dirty="0">
                          <a:latin typeface="+mn-lt"/>
                          <a:sym typeface="Wingdings 3"/>
                        </a:rPr>
                        <a:t>→</a:t>
                      </a:r>
                      <a:r>
                        <a:rPr lang="en-US" sz="1400" b="0" spc="-40" dirty="0">
                          <a:latin typeface="+mn-lt"/>
                        </a:rPr>
                        <a:t> negative feedback on hypothalamus </a:t>
                      </a:r>
                      <a:r>
                        <a:rPr lang="en-US" sz="1400" b="0" spc="-40" dirty="0">
                          <a:latin typeface="+mn-lt"/>
                          <a:sym typeface="Wingdings 3"/>
                        </a:rPr>
                        <a:t>→ decrease GnRH pulse frequency &amp; pituitary responsiveness to GnRH</a:t>
                      </a:r>
                      <a:r>
                        <a:rPr lang="en-US" sz="1400" b="0" spc="-40" dirty="0">
                          <a:latin typeface="+mn-lt"/>
                        </a:rPr>
                        <a:t> , so antiestrogens </a:t>
                      </a:r>
                      <a:r>
                        <a:rPr lang="en-US" sz="1400" b="0" spc="-40" dirty="0">
                          <a:latin typeface="+mn-lt"/>
                          <a:sym typeface="Wingdings 3"/>
                        </a:rPr>
                        <a:t>→ increase GnRH &amp; improve its pituitary response.</a:t>
                      </a:r>
                      <a:endParaRPr lang="en-US" sz="1400" b="0" spc="-40" dirty="0">
                        <a:latin typeface="+mn-lt"/>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97598">
                <a:tc>
                  <a:txBody>
                    <a:bodyPr/>
                    <a:lstStyle/>
                    <a:p>
                      <a:pPr algn="ctr"/>
                      <a:r>
                        <a:rPr lang="en-US" altLang="en-US" sz="1600" kern="1200" dirty="0">
                          <a:solidFill>
                            <a:schemeClr val="tx1"/>
                          </a:solidFill>
                          <a:latin typeface="+mn-lt"/>
                          <a:ea typeface="+mn-ea"/>
                          <a:cs typeface="+mn-cs"/>
                        </a:rPr>
                        <a:t>P.K</a:t>
                      </a:r>
                      <a:endParaRPr lang="en-US" sz="1600" kern="1200" dirty="0">
                        <a:solidFill>
                          <a:schemeClr val="tx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solidFill>
                      <a:schemeClr val="bg2"/>
                    </a:solidFill>
                  </a:tcPr>
                </a:tc>
                <a:tc>
                  <a:txBody>
                    <a:bodyPr/>
                    <a:lstStyle/>
                    <a:p>
                      <a:pPr marL="0" indent="0">
                        <a:lnSpc>
                          <a:spcPct val="100000"/>
                        </a:lnSpc>
                        <a:buClr>
                          <a:srgbClr val="FF99CC"/>
                        </a:buClr>
                        <a:buSzPct val="100000"/>
                        <a:buFont typeface="Arial" charset="0"/>
                        <a:buNone/>
                      </a:pPr>
                      <a:endParaRPr lang="en-US" sz="1400" b="0" u="heavy" spc="-40" dirty="0">
                        <a:solidFill>
                          <a:schemeClr val="tx1"/>
                        </a:solidFill>
                        <a:uFill>
                          <a:solidFill>
                            <a:srgbClr val="F200F2"/>
                          </a:solidFill>
                        </a:uFill>
                        <a:latin typeface="+mn-lt"/>
                      </a:endParaRPr>
                    </a:p>
                  </a:txBody>
                  <a:tcPr anchor="ctr">
                    <a:lnR w="12700" cap="flat" cmpd="sng" algn="ctr">
                      <a:solidFill>
                        <a:schemeClr val="tx1"/>
                      </a:solidFill>
                      <a:prstDash val="solid"/>
                      <a:round/>
                      <a:headEnd type="none" w="med" len="med"/>
                      <a:tailEnd type="none" w="med" len="med"/>
                    </a:lnR>
                  </a:tcPr>
                </a:tc>
                <a:tc>
                  <a:txBody>
                    <a:bodyPr/>
                    <a:lstStyle/>
                    <a:p>
                      <a:pPr marL="0" indent="0" eaLnBrk="1" hangingPunct="1">
                        <a:buClr>
                          <a:srgbClr val="FF7E79"/>
                        </a:buClr>
                        <a:buFont typeface="Arial" panose="020B0604020202020204" pitchFamily="34" charset="0"/>
                        <a:buNone/>
                      </a:pPr>
                      <a:r>
                        <a:rPr lang="en-US" sz="1400" b="0" spc="-40" dirty="0">
                          <a:latin typeface="+mn-lt"/>
                          <a:sym typeface="Wingdings 3"/>
                        </a:rPr>
                        <a:t>Given as daily dose  over a period of 1 –6 months.</a:t>
                      </a:r>
                      <a:endParaRPr lang="en-US" altLang="en-US" sz="1400" b="0" kern="1200" dirty="0">
                        <a:solidFill>
                          <a:srgbClr val="008F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757279271"/>
                  </a:ext>
                </a:extLst>
              </a:tr>
              <a:tr h="1330908">
                <a:tc>
                  <a:txBody>
                    <a:bodyPr/>
                    <a:lstStyle/>
                    <a:p>
                      <a:pPr algn="ctr"/>
                      <a:r>
                        <a:rPr lang="en-US" sz="1600" dirty="0">
                          <a:solidFill>
                            <a:schemeClr val="tx1"/>
                          </a:solidFill>
                        </a:rPr>
                        <a:t>indication</a:t>
                      </a:r>
                    </a:p>
                  </a:txBody>
                  <a:tcPr vert="vert270" anchor="ctr">
                    <a:lnL w="12700" cap="flat" cmpd="sng" algn="ctr">
                      <a:solidFill>
                        <a:schemeClr val="bg1"/>
                      </a:solidFill>
                      <a:prstDash val="solid"/>
                      <a:round/>
                      <a:headEnd type="none" w="med" len="med"/>
                      <a:tailEnd type="none" w="med" len="med"/>
                    </a:lnL>
                    <a:solidFill>
                      <a:schemeClr val="bg2"/>
                    </a:solidFill>
                  </a:tcPr>
                </a:tc>
                <a:tc gridSpan="2">
                  <a:txBody>
                    <a:bodyPr/>
                    <a:lstStyle/>
                    <a:p>
                      <a:pPr marL="285750" indent="-285750">
                        <a:lnSpc>
                          <a:spcPct val="150000"/>
                        </a:lnSpc>
                        <a:buClr>
                          <a:srgbClr val="941651"/>
                        </a:buClr>
                        <a:buFont typeface="Arial" charset="0"/>
                        <a:buChar char="•"/>
                      </a:pPr>
                      <a:r>
                        <a:rPr lang="en-US" sz="1400" b="0" spc="-40" dirty="0">
                          <a:latin typeface="+mn-lt"/>
                          <a:sym typeface="Wingdings 3"/>
                        </a:rPr>
                        <a:t>All are used for inducing spermatogenesis in </a:t>
                      </a:r>
                      <a:r>
                        <a:rPr lang="en-US" sz="1400" b="0" spc="-40" dirty="0" err="1">
                          <a:latin typeface="+mn-lt"/>
                          <a:sym typeface="Wingdings 3"/>
                        </a:rPr>
                        <a:t>oligozoospermia</a:t>
                      </a:r>
                      <a:r>
                        <a:rPr lang="en-US" sz="1400" b="0" spc="-40" dirty="0">
                          <a:latin typeface="+mn-lt"/>
                          <a:sym typeface="Wingdings 3"/>
                        </a:rPr>
                        <a:t> ( count is low)</a:t>
                      </a:r>
                    </a:p>
                    <a:p>
                      <a:pPr marL="285750" marR="0" indent="-285750" algn="l" defTabSz="685800" rtl="0" eaLnBrk="1" fontAlgn="auto" latinLnBrk="0" hangingPunct="1">
                        <a:lnSpc>
                          <a:spcPct val="150000"/>
                        </a:lnSpc>
                        <a:spcBef>
                          <a:spcPts val="0"/>
                        </a:spcBef>
                        <a:spcAft>
                          <a:spcPts val="0"/>
                        </a:spcAft>
                        <a:buClr>
                          <a:srgbClr val="FF99CC"/>
                        </a:buClr>
                        <a:buSzPct val="100000"/>
                        <a:buFont typeface="Arial" charset="0"/>
                        <a:buChar char="•"/>
                        <a:tabLst/>
                        <a:defRPr/>
                      </a:pPr>
                      <a:r>
                        <a:rPr lang="en-US" sz="1400" b="0" spc="-40" dirty="0">
                          <a:latin typeface="+mn-lt"/>
                          <a:sym typeface="Wingdings 3"/>
                        </a:rPr>
                        <a:t>Best to improve sperm count &amp; motility with good pregnancy rates</a:t>
                      </a:r>
                    </a:p>
                  </a:txBody>
                  <a:tcPr anchor="ctr">
                    <a:lnR w="12700" cap="flat" cmpd="sng" algn="ctr">
                      <a:noFill/>
                      <a:prstDash val="solid"/>
                      <a:round/>
                      <a:headEnd type="none" w="med" len="med"/>
                      <a:tailEnd type="none" w="med" len="med"/>
                    </a:lnR>
                  </a:tcPr>
                </a:tc>
                <a:tc hMerge="1">
                  <a:txBody>
                    <a:bodyPr/>
                    <a:lstStyle/>
                    <a:p>
                      <a:pPr>
                        <a:lnSpc>
                          <a:spcPts val="2400"/>
                        </a:lnSpc>
                      </a:pPr>
                      <a:endParaRPr lang="en-US" sz="1400" b="0" spc="-40" dirty="0">
                        <a:latin typeface="+mn-lt"/>
                        <a:sym typeface="Wingdings 3"/>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714752943"/>
                  </a:ext>
                </a:extLst>
              </a:tr>
              <a:tr h="1902958">
                <a:tc>
                  <a:txBody>
                    <a:bodyPr/>
                    <a:lstStyle/>
                    <a:p>
                      <a:pPr algn="ctr"/>
                      <a:r>
                        <a:rPr lang="en-US" sz="1600" dirty="0">
                          <a:solidFill>
                            <a:schemeClr val="tx1"/>
                          </a:solidFill>
                        </a:rPr>
                        <a:t>ADRs</a:t>
                      </a:r>
                    </a:p>
                  </a:txBody>
                  <a:tcPr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rgbClr val="FF99CC"/>
                        </a:buClr>
                        <a:buSzPct val="100000"/>
                        <a:buFont typeface="Wingdings" charset="2"/>
                        <a:buNone/>
                        <a:tabLst/>
                        <a:defRPr/>
                      </a:pPr>
                      <a:r>
                        <a:rPr lang="en-US" sz="1400" b="0" spc="-40" dirty="0">
                          <a:latin typeface="+mn-lt"/>
                          <a:sym typeface="Wingdings 3"/>
                        </a:rPr>
                        <a:t>Both drugs (</a:t>
                      </a:r>
                      <a:r>
                        <a:rPr lang="en-US" sz="1400" b="0" dirty="0">
                          <a:solidFill>
                            <a:srgbClr val="0432FF"/>
                          </a:solidFill>
                          <a:latin typeface="+mn-lt"/>
                        </a:rPr>
                        <a:t>Tamoxifen</a:t>
                      </a:r>
                      <a:r>
                        <a:rPr lang="en-US" sz="1400" b="0" dirty="0">
                          <a:solidFill>
                            <a:schemeClr val="tx1"/>
                          </a:solidFill>
                          <a:latin typeface="+mn-lt"/>
                        </a:rPr>
                        <a:t>,</a:t>
                      </a:r>
                      <a:r>
                        <a:rPr lang="en-US" sz="1400" b="0" dirty="0">
                          <a:solidFill>
                            <a:srgbClr val="0432FF"/>
                          </a:solidFill>
                          <a:latin typeface="+mn-lt"/>
                        </a:rPr>
                        <a:t> Clomiphene</a:t>
                      </a:r>
                      <a:r>
                        <a:rPr lang="en-US" sz="1400" b="0" dirty="0">
                          <a:solidFill>
                            <a:schemeClr val="tx1"/>
                          </a:solidFill>
                          <a:latin typeface="+mn-lt"/>
                        </a:rPr>
                        <a:t>)</a:t>
                      </a:r>
                      <a:r>
                        <a:rPr lang="en-US" sz="1400" b="0" spc="-40" dirty="0">
                          <a:latin typeface="+mn-lt"/>
                          <a:sym typeface="Wingdings 3"/>
                        </a:rPr>
                        <a:t> can induce libido &amp; bad temper in men </a:t>
                      </a:r>
                      <a:endParaRPr lang="en-US" sz="1400" b="0" dirty="0">
                        <a:solidFill>
                          <a:srgbClr val="008000"/>
                        </a:solidFill>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1350"/>
                        </a:spcBef>
                        <a:spcAft>
                          <a:spcPts val="0"/>
                        </a:spcAft>
                        <a:buClrTx/>
                        <a:buSzTx/>
                        <a:buFont typeface="Arial" charset="0"/>
                        <a:buNone/>
                        <a:tabLst/>
                        <a:defRPr/>
                      </a:pPr>
                      <a:endParaRPr lang="en-US" sz="1400" b="0" dirty="0">
                        <a:latin typeface="+mn-lt"/>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261807294"/>
                  </a:ext>
                </a:extLst>
              </a:tr>
            </a:tbl>
          </a:graphicData>
        </a:graphic>
      </p:graphicFrame>
      <p:sp>
        <p:nvSpPr>
          <p:cNvPr id="7"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57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86720" y="757126"/>
            <a:ext cx="4536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19780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Treatment of Male </a:t>
            </a:r>
            <a:r>
              <a:rPr lang="en-US" sz="2400" dirty="0" smtClean="0">
                <a:latin typeface="American Typewriter" charset="0"/>
                <a:ea typeface="American Typewriter" charset="0"/>
                <a:cs typeface="American Typewriter" charset="0"/>
              </a:rPr>
              <a:t>Infertility</a:t>
            </a:r>
            <a:endParaRPr lang="en-US" sz="2400" dirty="0">
              <a:latin typeface="American Typewriter" charset="0"/>
              <a:ea typeface="American Typewriter" charset="0"/>
              <a:cs typeface="American Typewriter"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68054453"/>
              </p:ext>
            </p:extLst>
          </p:nvPr>
        </p:nvGraphicFramePr>
        <p:xfrm>
          <a:off x="287868" y="932620"/>
          <a:ext cx="6260269" cy="3898872"/>
        </p:xfrm>
        <a:graphic>
          <a:graphicData uri="http://schemas.openxmlformats.org/drawingml/2006/table">
            <a:tbl>
              <a:tblPr firstRow="1" bandRow="1">
                <a:tableStyleId>{5940675A-B579-460E-94D1-54222C63F5DA}</a:tableStyleId>
              </a:tblPr>
              <a:tblGrid>
                <a:gridCol w="521002">
                  <a:extLst>
                    <a:ext uri="{9D8B030D-6E8A-4147-A177-3AD203B41FA5}">
                      <a16:colId xmlns:a16="http://schemas.microsoft.com/office/drawing/2014/main" xmlns="" val="2548034649"/>
                    </a:ext>
                  </a:extLst>
                </a:gridCol>
                <a:gridCol w="2869634">
                  <a:extLst>
                    <a:ext uri="{9D8B030D-6E8A-4147-A177-3AD203B41FA5}">
                      <a16:colId xmlns:a16="http://schemas.microsoft.com/office/drawing/2014/main" xmlns="" val="2180430497"/>
                    </a:ext>
                  </a:extLst>
                </a:gridCol>
                <a:gridCol w="2869633">
                  <a:extLst>
                    <a:ext uri="{9D8B030D-6E8A-4147-A177-3AD203B41FA5}">
                      <a16:colId xmlns:a16="http://schemas.microsoft.com/office/drawing/2014/main" xmlns="" val="20002"/>
                    </a:ext>
                  </a:extLst>
                </a:gridCol>
              </a:tblGrid>
              <a:tr h="474377">
                <a:tc>
                  <a:txBody>
                    <a:bodyPr/>
                    <a:lstStyle/>
                    <a:p>
                      <a:pPr algn="ctr"/>
                      <a:endParaRPr lang="en-US" altLang="en-US" sz="1600" b="1" kern="1200" dirty="0">
                        <a:solidFill>
                          <a:srgbClr val="0432FF"/>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GnRH</a:t>
                      </a:r>
                      <a:endParaRPr lang="en-US" sz="1400" b="1" dirty="0">
                        <a:solidFill>
                          <a:srgbClr val="0432FF"/>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latin typeface="+mn-lt"/>
                        </a:rPr>
                        <a:t>GnHs</a:t>
                      </a:r>
                      <a:endParaRPr lang="en-US" sz="1600" b="1" dirty="0">
                        <a:solidFill>
                          <a:srgbClr val="0432FF"/>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1651">
                        <a:alpha val="20000"/>
                      </a:srgbClr>
                    </a:solidFill>
                  </a:tcPr>
                </a:tc>
                <a:extLst>
                  <a:ext uri="{0D108BD9-81ED-4DB2-BD59-A6C34878D82A}">
                    <a16:rowId xmlns:a16="http://schemas.microsoft.com/office/drawing/2014/main" xmlns="" val="10000"/>
                  </a:ext>
                </a:extLst>
              </a:tr>
              <a:tr h="1016458">
                <a:tc>
                  <a:txBody>
                    <a:bodyPr/>
                    <a:lstStyle/>
                    <a:p>
                      <a:pPr algn="ctr"/>
                      <a:r>
                        <a:rPr lang="en-US" sz="16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rgbClr val="FF99CC"/>
                        </a:buClr>
                        <a:buSzPct val="100000"/>
                        <a:buFont typeface="Arial" charset="0"/>
                        <a:buNone/>
                        <a:tabLst/>
                        <a:defRPr/>
                      </a:pPr>
                      <a:r>
                        <a:rPr lang="en-US" sz="1400" b="0" dirty="0">
                          <a:latin typeface="+mn-lt"/>
                        </a:rPr>
                        <a:t>Exogenous excess of GnRH </a:t>
                      </a:r>
                      <a:r>
                        <a:rPr lang="en-US" sz="1400" b="0" dirty="0">
                          <a:latin typeface="+mn-lt"/>
                          <a:sym typeface="Wingdings 3"/>
                        </a:rPr>
                        <a:t>→ </a:t>
                      </a:r>
                      <a:r>
                        <a:rPr lang="en-US" sz="1400" b="0" dirty="0">
                          <a:latin typeface="+mn-lt"/>
                        </a:rPr>
                        <a:t>down-regulation of pituitary GnRH receptors &amp; </a:t>
                      </a:r>
                      <a:r>
                        <a:rPr lang="en-US" sz="1400" b="0" dirty="0">
                          <a:latin typeface="+mn-lt"/>
                          <a:sym typeface="Wingdings 3"/>
                        </a:rPr>
                        <a:t>decrease</a:t>
                      </a:r>
                      <a:r>
                        <a:rPr lang="en-US" sz="1400" b="0" dirty="0">
                          <a:latin typeface="+mn-lt"/>
                        </a:rPr>
                        <a:t> LH responsiveness.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dirty="0">
                          <a:solidFill>
                            <a:schemeClr val="tx1"/>
                          </a:solidFill>
                          <a:latin typeface="+mn-lt"/>
                        </a:rPr>
                        <a:t>Increase </a:t>
                      </a:r>
                      <a:r>
                        <a:rPr lang="en-US" sz="1400" b="0" spc="-30" dirty="0">
                          <a:latin typeface="+mn-lt"/>
                        </a:rPr>
                        <a:t>spermatogenesis</a:t>
                      </a:r>
                      <a:endParaRPr lang="en-US" sz="14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517245"/>
                  </a:ext>
                </a:extLst>
              </a:tr>
              <a:tr h="473419">
                <a:tc>
                  <a:txBody>
                    <a:bodyPr/>
                    <a:lstStyle/>
                    <a:p>
                      <a:pPr algn="ctr"/>
                      <a:r>
                        <a:rPr lang="en-US" altLang="en-US" sz="1600" kern="1200" dirty="0">
                          <a:solidFill>
                            <a:schemeClr val="tx1"/>
                          </a:solidFill>
                          <a:latin typeface="+mn-lt"/>
                          <a:ea typeface="+mn-ea"/>
                          <a:cs typeface="+mn-cs"/>
                        </a:rPr>
                        <a:t>P.K</a:t>
                      </a:r>
                      <a:endParaRPr lang="en-US" sz="1600" kern="1200" dirty="0">
                        <a:solidFill>
                          <a:schemeClr val="tx1"/>
                        </a:solidFill>
                        <a:latin typeface="+mn-lt"/>
                        <a:ea typeface="+mn-ea"/>
                        <a:cs typeface="+mn-cs"/>
                      </a:endParaRPr>
                    </a:p>
                  </a:txBody>
                  <a:tcPr vert="vert270" anchor="ctr">
                    <a:lnL w="12700" cap="flat" cmpd="sng" algn="ctr">
                      <a:solidFill>
                        <a:schemeClr val="bg1"/>
                      </a:solidFill>
                      <a:prstDash val="solid"/>
                      <a:round/>
                      <a:headEnd type="none" w="med" len="med"/>
                      <a:tailEnd type="none" w="med" len="med"/>
                    </a:lnL>
                    <a:solidFill>
                      <a:schemeClr val="bg2"/>
                    </a:solidFill>
                  </a:tcPr>
                </a:tc>
                <a:tc>
                  <a:txBody>
                    <a:bodyPr/>
                    <a:lstStyle/>
                    <a:p>
                      <a:pPr marL="0" indent="0">
                        <a:lnSpc>
                          <a:spcPct val="100000"/>
                        </a:lnSpc>
                        <a:buClr>
                          <a:srgbClr val="FF99CC"/>
                        </a:buClr>
                        <a:buSzPct val="100000"/>
                        <a:buFont typeface="Arial" charset="0"/>
                        <a:buNone/>
                      </a:pPr>
                      <a:r>
                        <a:rPr lang="en-US" sz="1400" b="0" dirty="0">
                          <a:latin typeface="+mn-lt"/>
                        </a:rPr>
                        <a:t>Given as </a:t>
                      </a:r>
                      <a:r>
                        <a:rPr lang="en-US" sz="1400" b="0" dirty="0">
                          <a:solidFill>
                            <a:srgbClr val="C00000"/>
                          </a:solidFill>
                          <a:latin typeface="+mn-lt"/>
                        </a:rPr>
                        <a:t>Pulsatile </a:t>
                      </a:r>
                      <a:r>
                        <a:rPr lang="en-US" sz="1400" b="0" dirty="0">
                          <a:latin typeface="+mn-lt"/>
                        </a:rPr>
                        <a:t>GnRH therapy (4-8 </a:t>
                      </a:r>
                      <a:r>
                        <a:rPr lang="en-US" sz="1400" b="0" dirty="0" err="1">
                          <a:latin typeface="+mn-lt"/>
                        </a:rPr>
                        <a:t>ug</a:t>
                      </a:r>
                      <a:r>
                        <a:rPr lang="en-US" sz="1400" b="0" dirty="0">
                          <a:latin typeface="+mn-lt"/>
                        </a:rPr>
                        <a:t> </a:t>
                      </a:r>
                      <a:r>
                        <a:rPr lang="en-US" sz="1400" b="0" dirty="0" err="1">
                          <a:latin typeface="+mn-lt"/>
                        </a:rPr>
                        <a:t>subcut</a:t>
                      </a:r>
                      <a:r>
                        <a:rPr lang="en-US" sz="1400" b="0" dirty="0">
                          <a:latin typeface="+mn-lt"/>
                        </a:rPr>
                        <a:t> every 2 hours) using a portable pump. </a:t>
                      </a:r>
                      <a:r>
                        <a:rPr lang="ar-SA" sz="1400" b="0" dirty="0" smtClean="0">
                          <a:solidFill>
                            <a:srgbClr val="008F00"/>
                          </a:solidFill>
                          <a:latin typeface="+mn-lt"/>
                        </a:rPr>
                        <a:t>مش </a:t>
                      </a:r>
                      <a:r>
                        <a:rPr lang="ar-SA" sz="1400" b="0" dirty="0" err="1" smtClean="0">
                          <a:solidFill>
                            <a:srgbClr val="008F00"/>
                          </a:solidFill>
                          <a:latin typeface="+mn-lt"/>
                        </a:rPr>
                        <a:t>بسألكم</a:t>
                      </a:r>
                      <a:r>
                        <a:rPr lang="ar-SA" sz="1400" b="0" dirty="0" smtClean="0">
                          <a:solidFill>
                            <a:srgbClr val="008F00"/>
                          </a:solidFill>
                          <a:latin typeface="+mn-lt"/>
                        </a:rPr>
                        <a:t> في </a:t>
                      </a:r>
                      <a:r>
                        <a:rPr lang="ar-SA" sz="1400" b="0" dirty="0" err="1" smtClean="0">
                          <a:solidFill>
                            <a:srgbClr val="008F00"/>
                          </a:solidFill>
                          <a:latin typeface="+mn-lt"/>
                        </a:rPr>
                        <a:t>الدوزز</a:t>
                      </a:r>
                      <a:endParaRPr lang="en-US" sz="1400" b="0" u="heavy" spc="-40" dirty="0">
                        <a:solidFill>
                          <a:srgbClr val="008F00"/>
                        </a:solidFill>
                        <a:uFill>
                          <a:solidFill>
                            <a:srgbClr val="F200F2"/>
                          </a:solidFill>
                        </a:uFill>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eaLnBrk="1" hangingPunct="1">
                        <a:buClr>
                          <a:srgbClr val="FF7E79"/>
                        </a:buClr>
                        <a:buFont typeface="Arial" panose="020B0604020202020204" pitchFamily="34" charset="0"/>
                        <a:buNone/>
                      </a:pPr>
                      <a:r>
                        <a:rPr lang="en-US" sz="1400" b="0" spc="-30" dirty="0" err="1">
                          <a:latin typeface="+mn-lt"/>
                        </a:rPr>
                        <a:t>GnHs</a:t>
                      </a:r>
                      <a:r>
                        <a:rPr lang="en-US" sz="1400" b="0" spc="-30" dirty="0">
                          <a:latin typeface="+mn-lt"/>
                        </a:rPr>
                        <a:t> replacement must be combined; </a:t>
                      </a:r>
                      <a:r>
                        <a:rPr lang="en-US" sz="1400" b="0" spc="-30" dirty="0" smtClean="0">
                          <a:latin typeface="+mn-lt"/>
                        </a:rPr>
                        <a:t>hCG</a:t>
                      </a:r>
                      <a:r>
                        <a:rPr lang="en-US" sz="1400" b="0" spc="-30" baseline="30000" dirty="0" smtClean="0">
                          <a:latin typeface="+mn-lt"/>
                        </a:rPr>
                        <a:t>2</a:t>
                      </a:r>
                      <a:r>
                        <a:rPr lang="en-US" sz="1400" b="0" spc="-30" dirty="0" smtClean="0">
                          <a:latin typeface="+mn-lt"/>
                        </a:rPr>
                        <a:t> </a:t>
                      </a:r>
                      <a:r>
                        <a:rPr lang="en-US" sz="1400" b="0" spc="-30" dirty="0">
                          <a:latin typeface="+mn-lt"/>
                        </a:rPr>
                        <a:t>(IM.</a:t>
                      </a:r>
                      <a:r>
                        <a:rPr lang="en-US" sz="1400" b="0" spc="-30" baseline="0" dirty="0">
                          <a:latin typeface="+mn-lt"/>
                          <a:sym typeface="Wingdings 3"/>
                        </a:rPr>
                        <a:t> for </a:t>
                      </a:r>
                      <a:r>
                        <a:rPr lang="en-US" sz="1400" b="0" spc="-30" dirty="0">
                          <a:latin typeface="+mn-lt"/>
                        </a:rPr>
                        <a:t>2 </a:t>
                      </a:r>
                      <a:r>
                        <a:rPr lang="en-US" sz="1400" b="0" spc="-30" dirty="0" err="1">
                          <a:latin typeface="+mn-lt"/>
                        </a:rPr>
                        <a:t>ms.</a:t>
                      </a:r>
                      <a:r>
                        <a:rPr lang="en-US" sz="1400" b="0" spc="-30" dirty="0">
                          <a:latin typeface="+mn-lt"/>
                        </a:rPr>
                        <a:t>) followed  by </a:t>
                      </a:r>
                      <a:r>
                        <a:rPr lang="en-US" sz="1400" b="0" spc="-30" dirty="0" err="1">
                          <a:latin typeface="+mn-lt"/>
                        </a:rPr>
                        <a:t>hCG</a:t>
                      </a:r>
                      <a:r>
                        <a:rPr lang="en-US" sz="1400" b="0" spc="-30" dirty="0">
                          <a:latin typeface="+mn-lt"/>
                        </a:rPr>
                        <a:t> + </a:t>
                      </a:r>
                      <a:r>
                        <a:rPr lang="en-US" sz="1400" b="0" spc="-30" dirty="0" smtClean="0">
                          <a:latin typeface="+mn-lt"/>
                        </a:rPr>
                        <a:t>hMG</a:t>
                      </a:r>
                      <a:r>
                        <a:rPr lang="en-US" sz="1400" b="0" spc="-30" baseline="30000" dirty="0" smtClean="0">
                          <a:latin typeface="+mn-lt"/>
                        </a:rPr>
                        <a:t>2</a:t>
                      </a:r>
                      <a:r>
                        <a:rPr lang="en-US" sz="1400" b="0" spc="-30" dirty="0" smtClean="0">
                          <a:latin typeface="+mn-lt"/>
                        </a:rPr>
                        <a:t> </a:t>
                      </a:r>
                      <a:r>
                        <a:rPr lang="en-US" sz="1400" b="0" spc="-30" dirty="0">
                          <a:latin typeface="+mn-lt"/>
                        </a:rPr>
                        <a:t>(IM.</a:t>
                      </a:r>
                      <a:r>
                        <a:rPr lang="en-US" sz="1400" b="0" spc="-30" dirty="0">
                          <a:latin typeface="+mn-lt"/>
                          <a:sym typeface="Wingdings 3"/>
                        </a:rPr>
                        <a:t> for </a:t>
                      </a:r>
                      <a:r>
                        <a:rPr lang="en-US" sz="1400" b="0" spc="-30" dirty="0">
                          <a:latin typeface="+mn-lt"/>
                        </a:rPr>
                        <a:t>6 -12 </a:t>
                      </a:r>
                      <a:r>
                        <a:rPr lang="en-US" sz="1400" b="0" spc="-30" dirty="0" err="1">
                          <a:latin typeface="+mn-lt"/>
                        </a:rPr>
                        <a:t>ms</a:t>
                      </a:r>
                      <a:r>
                        <a:rPr lang="en-US" sz="1400" b="0" spc="-30" dirty="0">
                          <a:latin typeface="+mn-lt"/>
                        </a:rPr>
                        <a:t>).</a:t>
                      </a:r>
                      <a:endParaRPr lang="en-US" altLang="en-US" sz="1400" b="0" kern="1200" dirty="0">
                        <a:solidFill>
                          <a:srgbClr val="008F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757279271"/>
                  </a:ext>
                </a:extLst>
              </a:tr>
              <a:tr h="738764">
                <a:tc>
                  <a:txBody>
                    <a:bodyPr/>
                    <a:lstStyle/>
                    <a:p>
                      <a:pPr algn="ctr"/>
                      <a:r>
                        <a:rPr lang="en-US" sz="1600" dirty="0" smtClean="0">
                          <a:solidFill>
                            <a:schemeClr val="tx1"/>
                          </a:solidFill>
                        </a:rPr>
                        <a:t>uses</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rgbClr val="FF99CC"/>
                        </a:buClr>
                        <a:buSzPct val="100000"/>
                        <a:buFont typeface="Arial" charset="0"/>
                        <a:buNone/>
                        <a:tabLst/>
                        <a:defRPr/>
                      </a:pPr>
                      <a:r>
                        <a:rPr lang="en-US" sz="1400" b="0" u="none" dirty="0">
                          <a:uFill>
                            <a:solidFill>
                              <a:srgbClr val="008000"/>
                            </a:solidFill>
                          </a:uFill>
                          <a:latin typeface="+mn-lt"/>
                        </a:rPr>
                        <a:t>Used in </a:t>
                      </a:r>
                      <a:r>
                        <a:rPr lang="en-US" sz="1400" b="0" u="none" dirty="0">
                          <a:latin typeface="+mn-lt"/>
                        </a:rPr>
                        <a:t>hypothalamic dysfunction </a:t>
                      </a:r>
                      <a:r>
                        <a:rPr lang="en-US" sz="1400" b="0" u="none" spc="-40" dirty="0">
                          <a:solidFill>
                            <a:schemeClr val="bg1">
                              <a:lumMod val="50000"/>
                            </a:schemeClr>
                          </a:solidFill>
                          <a:latin typeface="+mn-lt"/>
                          <a:sym typeface="Wingdings 3"/>
                        </a:rPr>
                        <a:t>bc</a:t>
                      </a:r>
                      <a:r>
                        <a:rPr lang="en-US" sz="1400" b="0" u="none" spc="-40" baseline="0" dirty="0">
                          <a:solidFill>
                            <a:schemeClr val="bg1">
                              <a:lumMod val="50000"/>
                            </a:schemeClr>
                          </a:solidFill>
                          <a:latin typeface="+mn-lt"/>
                          <a:sym typeface="Wingdings 3"/>
                        </a:rPr>
                        <a:t> they will cause </a:t>
                      </a:r>
                      <a:r>
                        <a:rPr lang="en-US" sz="1400" b="0" u="none" spc="-40" dirty="0">
                          <a:solidFill>
                            <a:schemeClr val="bg1">
                              <a:lumMod val="50000"/>
                            </a:schemeClr>
                          </a:solidFill>
                          <a:latin typeface="+mn-lt"/>
                          <a:sym typeface="Wingdings 3"/>
                        </a:rPr>
                        <a:t> </a:t>
                      </a:r>
                      <a:r>
                        <a:rPr lang="en-US" sz="1400" b="0" u="none" dirty="0" err="1">
                          <a:latin typeface="+mn-lt"/>
                        </a:rPr>
                        <a:t>androgenization</a:t>
                      </a:r>
                      <a:r>
                        <a:rPr lang="en-US" sz="1400" b="0" u="none" dirty="0">
                          <a:latin typeface="+mn-lt"/>
                        </a:rPr>
                        <a:t> &amp; </a:t>
                      </a:r>
                      <a:r>
                        <a:rPr lang="en-US" sz="1400" b="0" u="none" dirty="0" smtClean="0">
                          <a:latin typeface="+mn-lt"/>
                        </a:rPr>
                        <a:t>spermatogenesis</a:t>
                      </a:r>
                      <a:r>
                        <a:rPr lang="en-US" sz="1400" b="0" u="none" baseline="30000" dirty="0" smtClean="0">
                          <a:latin typeface="+mn-lt"/>
                        </a:rPr>
                        <a:t>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b="0" u="none" spc="-30" dirty="0">
                          <a:uFill>
                            <a:solidFill>
                              <a:srgbClr val="008000"/>
                            </a:solidFill>
                          </a:uFill>
                          <a:latin typeface="+mn-lt"/>
                        </a:rPr>
                        <a:t>Used in </a:t>
                      </a:r>
                      <a:r>
                        <a:rPr lang="en-US" sz="1400" b="0" u="none" spc="-30" dirty="0">
                          <a:latin typeface="+mn-lt"/>
                        </a:rPr>
                        <a:t>2ndry </a:t>
                      </a:r>
                      <a:r>
                        <a:rPr lang="en-US" sz="1400" b="0" u="none" spc="-30" dirty="0" smtClean="0">
                          <a:latin typeface="+mn-lt"/>
                        </a:rPr>
                        <a:t>hypogonadism </a:t>
                      </a:r>
                      <a:r>
                        <a:rPr lang="en-US" sz="1400" b="0" u="none" spc="-30" dirty="0" smtClean="0">
                          <a:solidFill>
                            <a:srgbClr val="008F00"/>
                          </a:solidFill>
                          <a:latin typeface="+mn-lt"/>
                        </a:rPr>
                        <a:t>i.e.</a:t>
                      </a:r>
                      <a:r>
                        <a:rPr lang="en-US" sz="1400" b="0" u="none" spc="-30" baseline="0" dirty="0" smtClean="0">
                          <a:solidFill>
                            <a:srgbClr val="008F00"/>
                          </a:solidFill>
                          <a:latin typeface="+mn-lt"/>
                        </a:rPr>
                        <a:t> problem in pituitary</a:t>
                      </a:r>
                      <a:r>
                        <a:rPr lang="en-US" sz="1400" b="0" u="none" spc="-30" dirty="0" smtClean="0">
                          <a:latin typeface="+mn-lt"/>
                        </a:rPr>
                        <a:t> </a:t>
                      </a:r>
                      <a:r>
                        <a:rPr lang="en-US" sz="1400" b="0" u="none" spc="-30" dirty="0">
                          <a:latin typeface="+mn-lt"/>
                        </a:rPr>
                        <a:t>(FSH or both FSH or LH absent),</a:t>
                      </a:r>
                      <a:r>
                        <a:rPr lang="en-US" sz="1400" b="0" u="none" spc="-30" baseline="0" dirty="0">
                          <a:latin typeface="+mn-lt"/>
                        </a:rPr>
                        <a:t> bc it cause </a:t>
                      </a:r>
                      <a:r>
                        <a:rPr lang="en-US" sz="1400" b="0" u="none" spc="-30" dirty="0">
                          <a:latin typeface="+mn-lt"/>
                        </a:rPr>
                        <a:t>spermatogenesis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4752943"/>
                  </a:ext>
                </a:extLst>
              </a:tr>
              <a:tr h="731637">
                <a:tc>
                  <a:txBody>
                    <a:bodyPr/>
                    <a:lstStyle/>
                    <a:p>
                      <a:pPr algn="ctr"/>
                      <a:r>
                        <a:rPr lang="en-US" sz="1600" dirty="0">
                          <a:solidFill>
                            <a:schemeClr val="tx1"/>
                          </a:solidFill>
                        </a:rPr>
                        <a:t>ADRs</a:t>
                      </a:r>
                    </a:p>
                  </a:txBody>
                  <a:tcPr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solidFill>
                  </a:tcPr>
                </a:tc>
                <a:tc>
                  <a:txBody>
                    <a:bodyPr/>
                    <a:lstStyle/>
                    <a:p>
                      <a:pPr marL="0" marR="0" indent="0" algn="l" defTabSz="685800" rtl="0" eaLnBrk="1" fontAlgn="auto" latinLnBrk="0" hangingPunct="1">
                        <a:lnSpc>
                          <a:spcPct val="100000"/>
                        </a:lnSpc>
                        <a:spcBef>
                          <a:spcPts val="0"/>
                        </a:spcBef>
                        <a:spcAft>
                          <a:spcPts val="0"/>
                        </a:spcAft>
                        <a:buClr>
                          <a:srgbClr val="FF99CC"/>
                        </a:buClr>
                        <a:buSzPct val="100000"/>
                        <a:buFont typeface="Wingdings" charset="2"/>
                        <a:buNone/>
                        <a:tabLst/>
                        <a:defRPr/>
                      </a:pPr>
                      <a:r>
                        <a:rPr lang="en-US" sz="1200" b="0" dirty="0">
                          <a:solidFill>
                            <a:schemeClr val="tx1"/>
                          </a:solidFill>
                          <a:latin typeface="+mn-lt"/>
                        </a:rPr>
                        <a:t>Headache, depression, generalized weakness, pain , gynecomastia and osteoporosis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1350"/>
                        </a:spcBef>
                        <a:spcAft>
                          <a:spcPts val="0"/>
                        </a:spcAft>
                        <a:buClrTx/>
                        <a:buSzTx/>
                        <a:buFont typeface="Arial" charset="0"/>
                        <a:buNone/>
                        <a:tabLst/>
                        <a:defRPr/>
                      </a:pPr>
                      <a:r>
                        <a:rPr lang="en-US" sz="1200" b="0" dirty="0">
                          <a:latin typeface="+mn-lt"/>
                        </a:rPr>
                        <a:t>Headache, local swelling (injection site), nausea, flushing, depression, gynecomastia, </a:t>
                      </a:r>
                      <a:r>
                        <a:rPr lang="en-US" sz="1200" b="0" dirty="0">
                          <a:solidFill>
                            <a:srgbClr val="FF0000"/>
                          </a:solidFill>
                          <a:latin typeface="+mn-lt"/>
                        </a:rPr>
                        <a:t>precocious puberty</a:t>
                      </a:r>
                      <a:endParaRPr lang="en-US" sz="1200" b="0" dirty="0">
                        <a:solidFill>
                          <a:srgbClr val="FF0000"/>
                        </a:solidFill>
                        <a:latin typeface="+mn-lt"/>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261807294"/>
                  </a:ext>
                </a:extLst>
              </a:tr>
            </a:tbl>
          </a:graphicData>
        </a:graphic>
      </p:graphicFrame>
      <p:cxnSp>
        <p:nvCxnSpPr>
          <p:cNvPr id="7" name="Straight Connector 6"/>
          <p:cNvCxnSpPr/>
          <p:nvPr/>
        </p:nvCxnSpPr>
        <p:spPr>
          <a:xfrm flipV="1">
            <a:off x="1227910" y="5540075"/>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803776" y="4980755"/>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Non-hormonal </a:t>
            </a:r>
            <a:r>
              <a:rPr lang="en-US" sz="2400" dirty="0" smtClean="0">
                <a:latin typeface="American Typewriter" charset="0"/>
                <a:ea typeface="American Typewriter" charset="0"/>
                <a:cs typeface="American Typewriter" charset="0"/>
              </a:rPr>
              <a:t>Therapy</a:t>
            </a:r>
            <a:r>
              <a:rPr lang="en-US" sz="2400" baseline="30000" dirty="0" smtClean="0">
                <a:latin typeface="American Typewriter" charset="0"/>
                <a:ea typeface="American Typewriter" charset="0"/>
                <a:cs typeface="American Typewriter" charset="0"/>
              </a:rPr>
              <a:t>3</a:t>
            </a:r>
            <a:endParaRPr lang="en-US" sz="2400" baseline="30000" dirty="0">
              <a:latin typeface="American Typewriter" charset="0"/>
              <a:ea typeface="American Typewriter" charset="0"/>
              <a:cs typeface="American Typewriter"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045724547"/>
              </p:ext>
            </p:extLst>
          </p:nvPr>
        </p:nvGraphicFramePr>
        <p:xfrm>
          <a:off x="287868" y="5715700"/>
          <a:ext cx="6260270" cy="3336568"/>
        </p:xfrm>
        <a:graphic>
          <a:graphicData uri="http://schemas.openxmlformats.org/drawingml/2006/table">
            <a:tbl>
              <a:tblPr firstRow="1" bandRow="1">
                <a:tableStyleId>{5940675A-B579-460E-94D1-54222C63F5DA}</a:tableStyleId>
              </a:tblPr>
              <a:tblGrid>
                <a:gridCol w="1666562">
                  <a:extLst>
                    <a:ext uri="{9D8B030D-6E8A-4147-A177-3AD203B41FA5}">
                      <a16:colId xmlns:a16="http://schemas.microsoft.com/office/drawing/2014/main" xmlns="" val="20000"/>
                    </a:ext>
                  </a:extLst>
                </a:gridCol>
                <a:gridCol w="4593708">
                  <a:extLst>
                    <a:ext uri="{9D8B030D-6E8A-4147-A177-3AD203B41FA5}">
                      <a16:colId xmlns:a16="http://schemas.microsoft.com/office/drawing/2014/main" xmlns="" val="20001"/>
                    </a:ext>
                  </a:extLst>
                </a:gridCol>
              </a:tblGrid>
              <a:tr h="551410">
                <a:tc>
                  <a:txBody>
                    <a:bodyPr/>
                    <a:lstStyle/>
                    <a:p>
                      <a:pPr algn="ctr"/>
                      <a:r>
                        <a:rPr lang="en-US" sz="1400" b="0" dirty="0">
                          <a:solidFill>
                            <a:schemeClr val="tx1"/>
                          </a:solidFill>
                          <a:latin typeface="+mn-lt"/>
                        </a:rPr>
                        <a:t>Antioxidants</a:t>
                      </a:r>
                      <a:endParaRPr lang="en-US" b="0" dirty="0">
                        <a:solidFill>
                          <a:schemeClr val="tx1"/>
                        </a:solidFill>
                        <a:latin typeface="+mn-lt"/>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941100">
                        <a:alpha val="20000"/>
                      </a:srgbClr>
                    </a:solidFill>
                  </a:tcPr>
                </a:tc>
                <a:tc>
                  <a:txBody>
                    <a:bodyPr/>
                    <a:lstStyle/>
                    <a:p>
                      <a:pPr marL="285750" indent="-285750">
                        <a:lnSpc>
                          <a:spcPct val="100000"/>
                        </a:lnSpc>
                        <a:buClr>
                          <a:srgbClr val="941100"/>
                        </a:buClr>
                        <a:buFont typeface="Arial" charset="0"/>
                        <a:buChar char="•"/>
                      </a:pPr>
                      <a:r>
                        <a:rPr lang="en-US" sz="1400" b="0" dirty="0">
                          <a:latin typeface="+mn-lt"/>
                        </a:rPr>
                        <a:t>Protect sperm from oxidative damage (e.g. </a:t>
                      </a:r>
                      <a:r>
                        <a:rPr lang="en-US" sz="1400" b="0" dirty="0" err="1">
                          <a:latin typeface="+mn-lt"/>
                        </a:rPr>
                        <a:t>vit</a:t>
                      </a:r>
                      <a:r>
                        <a:rPr lang="en-US" sz="1400" b="0" dirty="0">
                          <a:latin typeface="+mn-lt"/>
                        </a:rPr>
                        <a:t> E,C</a:t>
                      </a:r>
                      <a:r>
                        <a:rPr lang="en-US" sz="1400" b="0" dirty="0" smtClean="0">
                          <a:latin typeface="+mn-lt"/>
                        </a:rPr>
                        <a:t>) </a:t>
                      </a:r>
                      <a:r>
                        <a:rPr lang="en-US" sz="1400" b="0" dirty="0" smtClean="0">
                          <a:solidFill>
                            <a:srgbClr val="008F00"/>
                          </a:solidFill>
                          <a:latin typeface="+mn-lt"/>
                        </a:rPr>
                        <a:t>because ROS</a:t>
                      </a:r>
                      <a:r>
                        <a:rPr lang="en-US" sz="1400" b="0" baseline="0" dirty="0" smtClean="0">
                          <a:solidFill>
                            <a:srgbClr val="008F00"/>
                          </a:solidFill>
                          <a:latin typeface="+mn-lt"/>
                        </a:rPr>
                        <a:t> </a:t>
                      </a:r>
                      <a:r>
                        <a:rPr lang="en-US" sz="1400" b="0" dirty="0" smtClean="0">
                          <a:solidFill>
                            <a:srgbClr val="008F00"/>
                          </a:solidFill>
                          <a:latin typeface="+mn-lt"/>
                        </a:rPr>
                        <a:t>damages the membrane of the sperms.</a:t>
                      </a:r>
                      <a:endParaRPr lang="en-US" sz="1400" b="0" dirty="0">
                        <a:solidFill>
                          <a:srgbClr val="008F00"/>
                        </a:solidFill>
                        <a:latin typeface="+mn-lt"/>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0"/>
                  </a:ext>
                </a:extLst>
              </a:tr>
              <a:tr h="597241">
                <a:tc>
                  <a:txBody>
                    <a:bodyPr/>
                    <a:lstStyle/>
                    <a:p>
                      <a:pPr algn="ctr"/>
                      <a:r>
                        <a:rPr lang="en-US" sz="1400" b="0" dirty="0" err="1">
                          <a:solidFill>
                            <a:schemeClr val="tx1"/>
                          </a:solidFill>
                          <a:latin typeface="+mn-lt"/>
                        </a:rPr>
                        <a:t>Kallikrein</a:t>
                      </a:r>
                      <a:endParaRPr lang="en-US" b="0" dirty="0">
                        <a:solidFill>
                          <a:schemeClr val="tx1"/>
                        </a:solidFill>
                        <a:latin typeface="+mn-lt"/>
                      </a:endParaRPr>
                    </a:p>
                  </a:txBody>
                  <a:tcPr anchor="ctr">
                    <a:lnL w="12700" cap="flat" cmpd="sng" algn="ctr">
                      <a:noFill/>
                      <a:prstDash val="solid"/>
                      <a:round/>
                      <a:headEnd type="none" w="med" len="med"/>
                      <a:tailEnd type="none" w="med" len="med"/>
                    </a:lnL>
                    <a:solidFill>
                      <a:srgbClr val="C00000">
                        <a:alpha val="20000"/>
                      </a:srgbClr>
                    </a:solidFill>
                  </a:tcPr>
                </a:tc>
                <a:tc>
                  <a:txBody>
                    <a:bodyPr/>
                    <a:lstStyle/>
                    <a:p>
                      <a:pPr marL="285750" indent="-285750">
                        <a:buClr>
                          <a:srgbClr val="C00000"/>
                        </a:buClr>
                        <a:buFont typeface="Arial" charset="0"/>
                        <a:buChar char="•"/>
                      </a:pPr>
                      <a:r>
                        <a:rPr lang="en-US" sz="1400" b="0" dirty="0">
                          <a:latin typeface="+mn-lt"/>
                        </a:rPr>
                        <a:t>Has proteolytic activity, cleaving </a:t>
                      </a:r>
                      <a:r>
                        <a:rPr lang="en-US" sz="1400" b="0" dirty="0" err="1">
                          <a:latin typeface="+mn-lt"/>
                        </a:rPr>
                        <a:t>kininogen</a:t>
                      </a:r>
                      <a:r>
                        <a:rPr lang="en-US" sz="1400" b="0" dirty="0">
                          <a:latin typeface="+mn-lt"/>
                        </a:rPr>
                        <a:t> to </a:t>
                      </a:r>
                      <a:r>
                        <a:rPr lang="en-US" sz="1400" b="0" dirty="0" err="1">
                          <a:latin typeface="+mn-lt"/>
                        </a:rPr>
                        <a:t>kinins</a:t>
                      </a:r>
                      <a:r>
                        <a:rPr lang="en-US" sz="1400" b="0" dirty="0">
                          <a:latin typeface="+mn-lt"/>
                        </a:rPr>
                        <a:t> </a:t>
                      </a:r>
                      <a:r>
                        <a:rPr lang="en-US" sz="1400" b="0" dirty="0">
                          <a:solidFill>
                            <a:schemeClr val="bg1">
                              <a:lumMod val="50000"/>
                            </a:schemeClr>
                          </a:solidFill>
                          <a:latin typeface="+mn-lt"/>
                          <a:sym typeface="Wingdings 3"/>
                        </a:rPr>
                        <a:t>which is </a:t>
                      </a:r>
                      <a:r>
                        <a:rPr lang="en-US" sz="1400" b="0" dirty="0">
                          <a:latin typeface="+mn-lt"/>
                        </a:rPr>
                        <a:t>important for sperm motility</a:t>
                      </a:r>
                      <a:r>
                        <a:rPr lang="en-US" sz="1400" b="0" dirty="0" smtClean="0">
                          <a:latin typeface="+mn-lt"/>
                        </a:rPr>
                        <a:t>.</a:t>
                      </a:r>
                      <a:endParaRPr lang="ar-SA" sz="1400" b="0" dirty="0" smtClean="0">
                        <a:latin typeface="+mn-lt"/>
                      </a:endParaRPr>
                    </a:p>
                    <a:p>
                      <a:pPr marL="285750" indent="-285750">
                        <a:buClr>
                          <a:srgbClr val="C00000"/>
                        </a:buClr>
                        <a:buFont typeface="Arial" charset="0"/>
                        <a:buChar char="•"/>
                      </a:pPr>
                      <a:r>
                        <a:rPr lang="en-US" sz="1400" b="0" dirty="0" smtClean="0">
                          <a:solidFill>
                            <a:srgbClr val="008F00"/>
                          </a:solidFill>
                          <a:latin typeface="+mn-lt"/>
                        </a:rPr>
                        <a:t>It</a:t>
                      </a:r>
                      <a:r>
                        <a:rPr lang="en-US" sz="1400" b="0" baseline="0" dirty="0" smtClean="0">
                          <a:solidFill>
                            <a:srgbClr val="008F00"/>
                          </a:solidFill>
                          <a:latin typeface="+mn-lt"/>
                        </a:rPr>
                        <a:t> enhances the sperm motility, so the doctor prescribe it if there is any abnormality in the sperm motility</a:t>
                      </a:r>
                      <a:endParaRPr lang="en-US" b="0" dirty="0">
                        <a:solidFill>
                          <a:srgbClr val="008F00"/>
                        </a:solidFill>
                        <a:latin typeface="+mn-lt"/>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1"/>
                  </a:ext>
                </a:extLst>
              </a:tr>
              <a:tr h="54199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Folic acid</a:t>
                      </a:r>
                    </a:p>
                  </a:txBody>
                  <a:tcPr anchor="ctr">
                    <a:lnL w="12700" cap="flat" cmpd="sng" algn="ctr">
                      <a:noFill/>
                      <a:prstDash val="solid"/>
                      <a:round/>
                      <a:headEnd type="none" w="med" len="med"/>
                      <a:tailEnd type="none" w="med" len="med"/>
                    </a:lnL>
                    <a:solidFill>
                      <a:srgbClr val="FF0000">
                        <a:alpha val="20000"/>
                      </a:srgbClr>
                    </a:solidFill>
                  </a:tcPr>
                </a:tc>
                <a:tc>
                  <a:txBody>
                    <a:bodyPr/>
                    <a:lstStyle/>
                    <a:p>
                      <a:pPr marL="285750" indent="-285750" algn="l">
                        <a:lnSpc>
                          <a:spcPct val="100000"/>
                        </a:lnSpc>
                        <a:buClr>
                          <a:srgbClr val="FF0000"/>
                        </a:buClr>
                        <a:buFont typeface="Arial" charset="0"/>
                        <a:buChar char="•"/>
                      </a:pPr>
                      <a:r>
                        <a:rPr lang="en-US" sz="1400" b="0" dirty="0">
                          <a:solidFill>
                            <a:srgbClr val="FF0000"/>
                          </a:solidFill>
                          <a:latin typeface="+mn-lt"/>
                        </a:rPr>
                        <a:t>Plays a role in RNA and DNA synthesis </a:t>
                      </a:r>
                      <a:r>
                        <a:rPr lang="en-US" sz="1400" b="0" dirty="0" smtClean="0">
                          <a:solidFill>
                            <a:srgbClr val="FF0000"/>
                          </a:solidFill>
                          <a:latin typeface="+mn-lt"/>
                        </a:rPr>
                        <a:t>during</a:t>
                      </a:r>
                      <a:r>
                        <a:rPr lang="en-US" sz="1400" b="0" baseline="0" dirty="0" smtClean="0">
                          <a:solidFill>
                            <a:srgbClr val="FF0000"/>
                          </a:solidFill>
                          <a:latin typeface="+mn-lt"/>
                        </a:rPr>
                        <a:t> </a:t>
                      </a:r>
                      <a:r>
                        <a:rPr lang="en-US" sz="1400" b="0" dirty="0" smtClean="0">
                          <a:solidFill>
                            <a:srgbClr val="FF0000"/>
                          </a:solidFill>
                          <a:latin typeface="+mn-lt"/>
                        </a:rPr>
                        <a:t>spermatogenesis </a:t>
                      </a:r>
                      <a:r>
                        <a:rPr lang="en-US" sz="1400" b="0" dirty="0">
                          <a:solidFill>
                            <a:srgbClr val="FF0000"/>
                          </a:solidFill>
                          <a:latin typeface="+mn-lt"/>
                        </a:rPr>
                        <a:t>&amp; has antioxidant properties. </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2"/>
                  </a:ext>
                </a:extLst>
              </a:tr>
              <a:tr h="597241">
                <a:tc>
                  <a:txBody>
                    <a:bodyPr/>
                    <a:lstStyle/>
                    <a:p>
                      <a:pPr algn="ctr"/>
                      <a:r>
                        <a:rPr lang="en-US" sz="1400" b="0" dirty="0">
                          <a:solidFill>
                            <a:schemeClr val="tx1"/>
                          </a:solidFill>
                          <a:latin typeface="+mn-lt"/>
                        </a:rPr>
                        <a:t>Zinc</a:t>
                      </a:r>
                      <a:endParaRPr lang="en-US" b="0" dirty="0">
                        <a:solidFill>
                          <a:schemeClr val="tx1"/>
                        </a:solidFill>
                        <a:latin typeface="+mn-lt"/>
                      </a:endParaRPr>
                    </a:p>
                  </a:txBody>
                  <a:tcPr anchor="ctr">
                    <a:lnL w="12700" cap="flat" cmpd="sng" algn="ctr">
                      <a:noFill/>
                      <a:prstDash val="solid"/>
                      <a:round/>
                      <a:headEnd type="none" w="med" len="med"/>
                      <a:tailEnd type="none" w="med" len="med"/>
                    </a:lnL>
                    <a:solidFill>
                      <a:srgbClr val="FF7E79">
                        <a:alpha val="20000"/>
                      </a:srgbClr>
                    </a:solidFill>
                  </a:tcPr>
                </a:tc>
                <a:tc>
                  <a:txBody>
                    <a:bodyPr/>
                    <a:lstStyle/>
                    <a:p>
                      <a:pPr marL="285750" marR="0" indent="-285750" algn="l" defTabSz="685800" rtl="0" eaLnBrk="1" fontAlgn="auto" latinLnBrk="0" hangingPunct="1">
                        <a:lnSpc>
                          <a:spcPct val="100000"/>
                        </a:lnSpc>
                        <a:spcBef>
                          <a:spcPts val="0"/>
                        </a:spcBef>
                        <a:spcAft>
                          <a:spcPts val="0"/>
                        </a:spcAft>
                        <a:buClr>
                          <a:srgbClr val="FF7E79"/>
                        </a:buClr>
                        <a:buSzTx/>
                        <a:buFont typeface="Arial" charset="0"/>
                        <a:buChar char="•"/>
                        <a:tabLst/>
                        <a:defRPr/>
                      </a:pPr>
                      <a:r>
                        <a:rPr lang="en-US" sz="1400" b="0" dirty="0">
                          <a:latin typeface="+mn-lt"/>
                        </a:rPr>
                        <a:t>Plays an important role in testicular development, sperm production &amp; sperm motility.</a:t>
                      </a:r>
                      <a:r>
                        <a:rPr lang="en-US" sz="1400" b="0" dirty="0">
                          <a:solidFill>
                            <a:srgbClr val="008F00"/>
                          </a:solidFill>
                          <a:latin typeface="+mn-lt"/>
                        </a:rPr>
                        <a:t> </a:t>
                      </a:r>
                      <a:r>
                        <a:rPr lang="ar-SA" sz="1200" b="0" dirty="0" smtClean="0">
                          <a:solidFill>
                            <a:srgbClr val="008F00"/>
                          </a:solidFill>
                          <a:latin typeface="+mn-lt"/>
                        </a:rPr>
                        <a:t>موجودة بالسمك والشرم </a:t>
                      </a:r>
                      <a:r>
                        <a:rPr lang="ar-SA" sz="1200" b="0" dirty="0" smtClean="0">
                          <a:solidFill>
                            <a:schemeClr val="bg1">
                              <a:lumMod val="50000"/>
                            </a:schemeClr>
                          </a:solidFill>
                          <a:latin typeface="+mn-lt"/>
                        </a:rPr>
                        <a:t>(اللي يتابعون </a:t>
                      </a:r>
                      <a:r>
                        <a:rPr lang="ar-SA" sz="1200" b="0" dirty="0" err="1" smtClean="0">
                          <a:solidFill>
                            <a:schemeClr val="bg1">
                              <a:lumMod val="50000"/>
                            </a:schemeClr>
                          </a:solidFill>
                          <a:latin typeface="+mn-lt"/>
                        </a:rPr>
                        <a:t>الثرونز</a:t>
                      </a:r>
                      <a:r>
                        <a:rPr lang="ar-SA" sz="1200" b="0" dirty="0" smtClean="0">
                          <a:solidFill>
                            <a:schemeClr val="bg1">
                              <a:lumMod val="50000"/>
                            </a:schemeClr>
                          </a:solidFill>
                          <a:latin typeface="+mn-lt"/>
                        </a:rPr>
                        <a:t> ما </a:t>
                      </a:r>
                      <a:r>
                        <a:rPr lang="ar-SA" sz="1200" b="0" dirty="0" err="1" smtClean="0">
                          <a:solidFill>
                            <a:schemeClr val="bg1">
                              <a:lumMod val="50000"/>
                            </a:schemeClr>
                          </a:solidFill>
                          <a:latin typeface="+mn-lt"/>
                        </a:rPr>
                        <a:t>تذكرتوا</a:t>
                      </a:r>
                      <a:r>
                        <a:rPr lang="ar-SA" sz="1200" b="0" dirty="0" smtClean="0">
                          <a:solidFill>
                            <a:schemeClr val="bg1">
                              <a:lumMod val="50000"/>
                            </a:schemeClr>
                          </a:solidFill>
                          <a:latin typeface="+mn-lt"/>
                        </a:rPr>
                        <a:t> سير دافوس </a:t>
                      </a:r>
                      <a:r>
                        <a:rPr lang="ar-SA" sz="1200" b="0" dirty="0" smtClean="0">
                          <a:solidFill>
                            <a:schemeClr val="bg1">
                              <a:lumMod val="50000"/>
                            </a:schemeClr>
                          </a:solidFill>
                          <a:latin typeface="+mn-lt"/>
                          <a:sym typeface="Wingdings"/>
                        </a:rPr>
                        <a:t>)</a:t>
                      </a:r>
                      <a:r>
                        <a:rPr lang="ar-SA" sz="1200" b="0" dirty="0" smtClean="0">
                          <a:solidFill>
                            <a:schemeClr val="bg1">
                              <a:lumMod val="50000"/>
                            </a:schemeClr>
                          </a:solidFill>
                          <a:latin typeface="+mn-lt"/>
                        </a:rPr>
                        <a:t> </a:t>
                      </a:r>
                      <a:endParaRPr lang="en-US" sz="1200" b="0" dirty="0">
                        <a:solidFill>
                          <a:schemeClr val="bg1">
                            <a:lumMod val="50000"/>
                          </a:schemeClr>
                        </a:solidFill>
                        <a:latin typeface="+mn-lt"/>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xmlns="" val="10003"/>
                  </a:ext>
                </a:extLst>
              </a:tr>
              <a:tr h="59724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rPr>
                        <a:t>L-carnitine</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FF7E79">
                        <a:alpha val="9804"/>
                      </a:srgbClr>
                    </a:solidFill>
                  </a:tcPr>
                </a:tc>
                <a:tc>
                  <a:txBody>
                    <a:bodyPr/>
                    <a:lstStyle/>
                    <a:p>
                      <a:pPr marL="285750" marR="0" indent="-285750" algn="l" defTabSz="685800" rtl="0" eaLnBrk="1" fontAlgn="auto" latinLnBrk="0" hangingPunct="1">
                        <a:lnSpc>
                          <a:spcPct val="100000"/>
                        </a:lnSpc>
                        <a:spcBef>
                          <a:spcPts val="0"/>
                        </a:spcBef>
                        <a:spcAft>
                          <a:spcPts val="0"/>
                        </a:spcAft>
                        <a:buClr>
                          <a:srgbClr val="FFC2C7"/>
                        </a:buClr>
                        <a:buSzTx/>
                        <a:buFont typeface="Arial" charset="0"/>
                        <a:buChar char="•"/>
                        <a:tabLst/>
                        <a:defRPr/>
                      </a:pPr>
                      <a:r>
                        <a:rPr lang="en-US" sz="1400" b="0" dirty="0">
                          <a:latin typeface="+mn-lt"/>
                        </a:rPr>
                        <a:t>Is important for sperm maturation</a:t>
                      </a:r>
                      <a:r>
                        <a:rPr lang="en-US" sz="1400" b="0" dirty="0" smtClean="0">
                          <a:latin typeface="+mn-lt"/>
                        </a:rPr>
                        <a:t>.</a:t>
                      </a:r>
                    </a:p>
                    <a:p>
                      <a:pPr marL="285750" marR="0" indent="-285750" algn="l" defTabSz="685800" rtl="0" eaLnBrk="1" fontAlgn="auto" latinLnBrk="0" hangingPunct="1">
                        <a:lnSpc>
                          <a:spcPct val="100000"/>
                        </a:lnSpc>
                        <a:spcBef>
                          <a:spcPts val="0"/>
                        </a:spcBef>
                        <a:spcAft>
                          <a:spcPts val="0"/>
                        </a:spcAft>
                        <a:buClr>
                          <a:srgbClr val="FFC2C7"/>
                        </a:buClr>
                        <a:buSzTx/>
                        <a:buFont typeface="Arial" charset="0"/>
                        <a:buChar char="•"/>
                        <a:tabLst/>
                        <a:defRPr/>
                      </a:pPr>
                      <a:r>
                        <a:rPr lang="en-US" sz="1400" b="0" dirty="0" smtClean="0">
                          <a:solidFill>
                            <a:srgbClr val="008F00"/>
                          </a:solidFill>
                          <a:latin typeface="+mn-lt"/>
                        </a:rPr>
                        <a:t>Taken as tablets</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TextBox 9"/>
          <p:cNvSpPr txBox="1"/>
          <p:nvPr/>
        </p:nvSpPr>
        <p:spPr>
          <a:xfrm>
            <a:off x="5365" y="9264939"/>
            <a:ext cx="6858000" cy="646331"/>
          </a:xfrm>
          <a:prstGeom prst="rect">
            <a:avLst/>
          </a:prstGeom>
          <a:noFill/>
        </p:spPr>
        <p:txBody>
          <a:bodyPr wrap="square" rtlCol="0">
            <a:spAutoFit/>
          </a:bodyPr>
          <a:lstStyle/>
          <a:p>
            <a:r>
              <a:rPr lang="en-US" sz="1200" baseline="30000" dirty="0">
                <a:solidFill>
                  <a:schemeClr val="bg1">
                    <a:lumMod val="50000"/>
                  </a:schemeClr>
                </a:solidFill>
              </a:rPr>
              <a:t>1</a:t>
            </a:r>
            <a:r>
              <a:rPr lang="en-US" sz="1200" dirty="0">
                <a:solidFill>
                  <a:schemeClr val="bg1">
                    <a:lumMod val="50000"/>
                  </a:schemeClr>
                </a:solidFill>
              </a:rPr>
              <a:t> If the hypothalamus is not working → the pituitary will not work → no FSH → no </a:t>
            </a:r>
            <a:r>
              <a:rPr lang="en-US" sz="1200" dirty="0" smtClean="0">
                <a:solidFill>
                  <a:schemeClr val="bg1">
                    <a:lumMod val="50000"/>
                  </a:schemeClr>
                </a:solidFill>
              </a:rPr>
              <a:t>spermatogenesis</a:t>
            </a:r>
          </a:p>
          <a:p>
            <a:r>
              <a:rPr lang="en-US" sz="1200" spc="-40" baseline="30000" dirty="0" smtClean="0"/>
              <a:t>2</a:t>
            </a:r>
            <a:r>
              <a:rPr lang="en-US" sz="1200" spc="-40" dirty="0" smtClean="0"/>
              <a:t> </a:t>
            </a:r>
            <a:r>
              <a:rPr lang="en-US" sz="1200" spc="-40" dirty="0">
                <a:solidFill>
                  <a:srgbClr val="008F00"/>
                </a:solidFill>
              </a:rPr>
              <a:t>we will study them in details in other lecture (drugs in ovulation) so don’t worry about them </a:t>
            </a:r>
            <a:r>
              <a:rPr lang="en-US" sz="1200" spc="-40" dirty="0" smtClean="0">
                <a:solidFill>
                  <a:srgbClr val="008F00"/>
                </a:solidFill>
              </a:rPr>
              <a:t>now</a:t>
            </a:r>
            <a:endParaRPr lang="en-US" sz="1200" dirty="0" smtClean="0">
              <a:solidFill>
                <a:schemeClr val="bg1">
                  <a:lumMod val="50000"/>
                </a:schemeClr>
              </a:solidFill>
            </a:endParaRPr>
          </a:p>
          <a:p>
            <a:r>
              <a:rPr lang="en-US" sz="1200" spc="-40" baseline="30000" dirty="0" smtClean="0"/>
              <a:t>3</a:t>
            </a:r>
            <a:r>
              <a:rPr lang="en-US" sz="1200" spc="-40" dirty="0" smtClean="0"/>
              <a:t> Sometimes </a:t>
            </a:r>
            <a:r>
              <a:rPr lang="en-US" sz="1200" spc="-40" dirty="0"/>
              <a:t>is very promising, to improve sperm quality and quantity. </a:t>
            </a:r>
            <a:endParaRPr lang="en-US" sz="1200" spc="-40" dirty="0" smtClean="0"/>
          </a:p>
        </p:txBody>
      </p:sp>
      <p:sp>
        <p:nvSpPr>
          <p:cNvPr id="1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2001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2501</TotalTime>
  <Words>2524</Words>
  <Application>Microsoft Macintosh PowerPoint</Application>
  <PresentationFormat>Custom</PresentationFormat>
  <Paragraphs>297</Paragraphs>
  <Slides>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.LucidaGrandeUI</vt:lpstr>
      <vt:lpstr>Al Tarikh</vt:lpstr>
      <vt:lpstr>American Typewriter</vt:lpstr>
      <vt:lpstr>Calibri</vt:lpstr>
      <vt:lpstr>Calibri Light</vt:lpstr>
      <vt:lpstr>Courier New</vt:lpstr>
      <vt:lpstr>Goudy Old Style</vt:lpstr>
      <vt:lpstr>Symbol</vt:lpstr>
      <vt:lpstr>Times New Roman</vt:lpstr>
      <vt:lpstr>Wingdings</vt:lpstr>
      <vt:lpstr>Wingdings 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اللؤلؤ الصليهم</dc:creator>
  <cp:lastModifiedBy>اللؤلؤ الصليهم</cp:lastModifiedBy>
  <cp:revision>139</cp:revision>
  <cp:lastPrinted>2018-03-28T18:50:36Z</cp:lastPrinted>
  <dcterms:created xsi:type="dcterms:W3CDTF">2018-03-08T13:29:29Z</dcterms:created>
  <dcterms:modified xsi:type="dcterms:W3CDTF">2018-03-28T18:50:39Z</dcterms:modified>
</cp:coreProperties>
</file>