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1" r:id="rId2"/>
    <p:sldId id="263" r:id="rId3"/>
    <p:sldId id="266" r:id="rId4"/>
    <p:sldId id="267" r:id="rId5"/>
    <p:sldId id="268" r:id="rId6"/>
    <p:sldId id="269" r:id="rId7"/>
    <p:sldId id="270" r:id="rId8"/>
    <p:sldId id="272" r:id="rId9"/>
    <p:sldId id="276" r:id="rId10"/>
    <p:sldId id="274" r:id="rId11"/>
    <p:sldId id="275" r:id="rId12"/>
    <p:sldId id="277" r:id="rId13"/>
    <p:sldId id="279" r:id="rId14"/>
    <p:sldId id="264" r:id="rId15"/>
  </p:sldIdLst>
  <p:sldSz cx="6858000" cy="990758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008F00"/>
    <a:srgbClr val="942093"/>
    <a:srgbClr val="FF99CC"/>
    <a:srgbClr val="1F4E79"/>
    <a:srgbClr val="2E75B6"/>
    <a:srgbClr val="9DC3E6"/>
    <a:srgbClr val="BDD7EE"/>
    <a:srgbClr val="DEEBF7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/>
    <p:restoredTop sz="93891" autoAdjust="0"/>
  </p:normalViewPr>
  <p:slideViewPr>
    <p:cSldViewPr snapToGrid="0" snapToObjects="1">
      <p:cViewPr>
        <p:scale>
          <a:sx n="130" d="100"/>
          <a:sy n="130" d="100"/>
        </p:scale>
        <p:origin x="1968" y="-3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451"/>
            <a:ext cx="5829300" cy="344930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3778"/>
            <a:ext cx="5143500" cy="239204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ACB6-91DF-414B-BB49-556528C76BD3}" type="datetimeFigureOut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1CFE-DC0D-E649-9C87-8740A3E6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23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ACB6-91DF-414B-BB49-556528C76BD3}" type="datetimeFigureOut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1CFE-DC0D-E649-9C87-8740A3E6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47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87"/>
            <a:ext cx="1478756" cy="83962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87"/>
            <a:ext cx="4350544" cy="83962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ACB6-91DF-414B-BB49-556528C76BD3}" type="datetimeFigureOut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1CFE-DC0D-E649-9C87-8740A3E6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6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ACB6-91DF-414B-BB49-556528C76BD3}" type="datetimeFigureOut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1CFE-DC0D-E649-9C87-8740A3E6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0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70019"/>
            <a:ext cx="5915025" cy="4121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30289"/>
            <a:ext cx="5915025" cy="21672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ACB6-91DF-414B-BB49-556528C76BD3}" type="datetimeFigureOut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1CFE-DC0D-E649-9C87-8740A3E6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436"/>
            <a:ext cx="2914650" cy="62862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436"/>
            <a:ext cx="2914650" cy="62862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ACB6-91DF-414B-BB49-556528C76BD3}" type="datetimeFigureOut">
              <a:rPr lang="en-US" smtClean="0"/>
              <a:t>4/27/18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1CFE-DC0D-E649-9C87-8740A3E6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5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90"/>
            <a:ext cx="5915025" cy="19150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736"/>
            <a:ext cx="2901255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9022"/>
            <a:ext cx="2901255" cy="5323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736"/>
            <a:ext cx="2915543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9022"/>
            <a:ext cx="2915543" cy="5323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ACB6-91DF-414B-BB49-556528C76BD3}" type="datetimeFigureOut">
              <a:rPr lang="en-US" smtClean="0"/>
              <a:t>4/27/18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1CFE-DC0D-E649-9C87-8740A3E6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28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ACB6-91DF-414B-BB49-556528C76BD3}" type="datetimeFigureOut">
              <a:rPr lang="en-US" smtClean="0"/>
              <a:t>4/27/18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1CFE-DC0D-E649-9C87-8740A3E6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3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ACB6-91DF-414B-BB49-556528C76BD3}" type="datetimeFigureOut">
              <a:rPr lang="en-US" smtClean="0"/>
              <a:t>4/27/18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1CFE-DC0D-E649-9C87-8740A3E6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511"/>
            <a:ext cx="3471863" cy="704080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ACB6-91DF-414B-BB49-556528C76BD3}" type="datetimeFigureOut">
              <a:rPr lang="en-US" smtClean="0"/>
              <a:t>4/27/18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1CFE-DC0D-E649-9C87-8740A3E6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3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511"/>
            <a:ext cx="3471863" cy="704080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ACB6-91DF-414B-BB49-556528C76BD3}" type="datetimeFigureOut">
              <a:rPr lang="en-US" smtClean="0"/>
              <a:t>4/27/18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1CFE-DC0D-E649-9C87-8740A3E6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436"/>
            <a:ext cx="5915025" cy="628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BACB6-91DF-414B-BB49-556528C76BD3}" type="datetimeFigureOut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C1CFE-DC0D-E649-9C87-8740A3E6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5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docs.google.com/presentation/d/1_-g1vol4eBWPet5xVCkuTGFvvnhFF3PJmU0tWtEEw_o/edit?usp=sharing" TargetMode="External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hyperlink" Target="https://docs.google.com/presentation/d/1lObVGYFZFUZUxoWRdV56FHWqgjTOZSOyLVqD5nL-mNQ/edit?usp=sharing" TargetMode="External"/><Relationship Id="rId9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tiff"/><Relationship Id="rId5" Type="http://schemas.openxmlformats.org/officeDocument/2006/relationships/hyperlink" Target="https://docs.google.com/forms/d/e/1FAIpQLSc57qjDXLPcQLYftI27W91gCKD2RgH0OzQDdDxsiLYmH9DKtw/viewform" TargetMode="External"/><Relationship Id="rId6" Type="http://schemas.openxmlformats.org/officeDocument/2006/relationships/image" Target="../media/image20.tiff"/><Relationship Id="rId7" Type="http://schemas.openxmlformats.org/officeDocument/2006/relationships/hyperlink" Target="https://docs.google.com/forms/d/e/1FAIpQLSeR09YDqj3t6EipoBfWqUQ3MSK8YOB4OY5qRkg329YJBt2YZQ/viewform?usp=sf_link" TargetMode="External"/><Relationship Id="rId8" Type="http://schemas.openxmlformats.org/officeDocument/2006/relationships/hyperlink" Target="https://twitter.com/pharma436" TargetMode="External"/><Relationship Id="rId9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drive.google.com/file/d/1W-8Kn967QRO_HY5GYkQGwFQVxbsgk663/view" TargetMode="External"/><Relationship Id="rId3" Type="http://schemas.openxmlformats.org/officeDocument/2006/relationships/hyperlink" Target="https://drive.google.com/file/d/1W-8Kn967QRO_HY5GYkQGwFQVxbsgk663/view?usp=sharin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jm.org/na101/home/literatum/publisher/mms/journals/content/nejm/1990/nejm_1990.322.issue-22/nejm199005313222204/20130822/images/img_xlarge/nejm199005313222204_f4.jpeg" TargetMode="External"/><Relationship Id="rId4" Type="http://schemas.openxmlformats.org/officeDocument/2006/relationships/hyperlink" Target="NULL" TargetMode="External"/><Relationship Id="rId5" Type="http://schemas.openxmlformats.org/officeDocument/2006/relationships/hyperlink" Target="http://bilagi.org/wp-content/uploads/2016/08/Tetracycline-stains-255B1-255D.jpg" TargetMode="External"/><Relationship Id="rId6" Type="http://schemas.openxmlformats.org/officeDocument/2006/relationships/hyperlink" Target="http://www.atlanticimplantdentistry.com/_media/cases/tyler-1.jpg" TargetMode="External"/><Relationship Id="rId7" Type="http://schemas.openxmlformats.org/officeDocument/2006/relationships/hyperlink" Target="http://www.ebsteinsanomaly.org/images/ebsteins-anomaly-lg-enlg250.jpg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ay4vision.files.wordpress.com/2016/09/phocomelia.jpg?w=238&amp;h=436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31944" r="17500" b="14514"/>
          <a:stretch/>
        </p:blipFill>
        <p:spPr>
          <a:xfrm>
            <a:off x="315970" y="420286"/>
            <a:ext cx="1247003" cy="1027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 t="4123" r="2846" b="6720"/>
          <a:stretch/>
        </p:blipFill>
        <p:spPr>
          <a:xfrm>
            <a:off x="5239956" y="549123"/>
            <a:ext cx="1345852" cy="85286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74664" y="4638241"/>
            <a:ext cx="1645920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8309" y="4255116"/>
            <a:ext cx="1309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Objectives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24176" y="7294680"/>
            <a:ext cx="1645920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5596" y="6894570"/>
            <a:ext cx="1407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Color index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3590299"/>
            <a:ext cx="6844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9193"/>
                </a:solidFill>
                <a:latin typeface="Goudy Old Style" charset="0"/>
                <a:ea typeface="Goudy Old Style" charset="0"/>
                <a:cs typeface="Goudy Old Style" charset="0"/>
              </a:rPr>
              <a:t>3:</a:t>
            </a:r>
            <a:r>
              <a:rPr lang="en-US" sz="2400" b="1" dirty="0">
                <a:latin typeface="Goudy Old Style" charset="0"/>
                <a:ea typeface="Goudy Old Style" charset="0"/>
                <a:cs typeface="Goudy Old Style" charset="0"/>
              </a:rPr>
              <a:t> </a:t>
            </a:r>
            <a:r>
              <a:rPr lang="en-US" sz="2400" b="1" dirty="0">
                <a:solidFill>
                  <a:srgbClr val="941651"/>
                </a:solidFill>
                <a:latin typeface="Goudy Old Style" charset="0"/>
                <a:ea typeface="Goudy Old Style" charset="0"/>
                <a:cs typeface="Goudy Old Style" charset="0"/>
              </a:rPr>
              <a:t>Teratogens and Drugs of Abuse in Pregnancy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4664" y="4830549"/>
            <a:ext cx="6411144" cy="199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 indent="-3429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1400" dirty="0"/>
              <a:t>Factors affecting drug placental transfer</a:t>
            </a:r>
          </a:p>
          <a:p>
            <a:pPr marL="68580" indent="-3429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1400" dirty="0"/>
              <a:t>Harmful effects of drugs during different stages of development</a:t>
            </a:r>
          </a:p>
          <a:p>
            <a:pPr marL="68580" indent="-3429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1400" dirty="0"/>
              <a:t>FDA classifications of drugs</a:t>
            </a:r>
          </a:p>
          <a:p>
            <a:pPr marL="68580" indent="-3429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1400" dirty="0"/>
              <a:t>Teratogenic drugs</a:t>
            </a:r>
          </a:p>
          <a:p>
            <a:pPr marL="68580" indent="-3429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1400" dirty="0"/>
              <a:t>Adverse effects of drugs</a:t>
            </a:r>
          </a:p>
          <a:p>
            <a:pPr marL="68580" indent="-3429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1400" dirty="0"/>
              <a:t>Effects of drug abuse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15970" y="7369523"/>
            <a:ext cx="3534567" cy="1541888"/>
            <a:chOff x="6432027" y="8493574"/>
            <a:chExt cx="3534567" cy="1541888"/>
          </a:xfrm>
        </p:grpSpPr>
        <p:sp>
          <p:nvSpPr>
            <p:cNvPr id="15" name="Oval 14"/>
            <p:cNvSpPr/>
            <p:nvPr/>
          </p:nvSpPr>
          <p:spPr>
            <a:xfrm flipV="1">
              <a:off x="6433275" y="9178908"/>
              <a:ext cx="191187" cy="17425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 flipV="1">
              <a:off x="6432633" y="9486869"/>
              <a:ext cx="191187" cy="17425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 flipV="1">
              <a:off x="6432027" y="8560337"/>
              <a:ext cx="191187" cy="174253"/>
            </a:xfrm>
            <a:prstGeom prst="ellipse">
              <a:avLst/>
            </a:prstGeom>
            <a:solidFill>
              <a:srgbClr val="008F00"/>
            </a:solidFill>
            <a:ln>
              <a:solidFill>
                <a:srgbClr val="008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flipV="1">
              <a:off x="6433534" y="8871331"/>
              <a:ext cx="191187" cy="174253"/>
            </a:xfrm>
            <a:prstGeom prst="ellipse">
              <a:avLst/>
            </a:prstGeom>
            <a:solidFill>
              <a:srgbClr val="0432FF"/>
            </a:solidFill>
            <a:ln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 flipV="1">
              <a:off x="6432633" y="9799301"/>
              <a:ext cx="191187" cy="174253"/>
            </a:xfrm>
            <a:prstGeom prst="ellipse">
              <a:avLst/>
            </a:prstGeom>
            <a:solidFill>
              <a:srgbClr val="009193"/>
            </a:solidFill>
            <a:ln>
              <a:solidFill>
                <a:srgbClr val="0091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24461" y="9112337"/>
              <a:ext cx="33421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>
                      <a:lumMod val="50000"/>
                    </a:schemeClr>
                  </a:solidFill>
                </a:rPr>
                <a:t>Extra</a:t>
              </a:r>
              <a:r>
                <a:rPr lang="en-US" sz="1400" dirty="0"/>
                <a:t> </a:t>
              </a:r>
              <a:r>
                <a:rPr lang="en-US" sz="1400" b="1" dirty="0">
                  <a:solidFill>
                    <a:schemeClr val="bg1">
                      <a:lumMod val="50000"/>
                    </a:schemeClr>
                  </a:solidFill>
                </a:rPr>
                <a:t>information and further explanation </a:t>
              </a:r>
              <a:endParaRPr lang="en-US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628867" y="9420106"/>
              <a:ext cx="9412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Important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623820" y="8493574"/>
              <a:ext cx="12623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8F00"/>
                  </a:solidFill>
                </a:rPr>
                <a:t>Doctors’ notes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25705" y="8804568"/>
              <a:ext cx="11480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432FF"/>
                  </a:solidFill>
                </a:rPr>
                <a:t>Drugs names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23820" y="9727685"/>
              <a:ext cx="1098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9193"/>
                  </a:solidFill>
                </a:rPr>
                <a:t>Mnemonics</a:t>
              </a:r>
            </a:p>
          </p:txBody>
        </p:sp>
      </p:grpSp>
      <p:pic>
        <p:nvPicPr>
          <p:cNvPr id="29" name="Picture 28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597" y="9131055"/>
            <a:ext cx="557784" cy="557784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515807" y="1440096"/>
            <a:ext cx="3724149" cy="2021394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94562" y="9288446"/>
            <a:ext cx="4505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8"/>
              </a:rPr>
              <a:t>Kindly check the editing file before studying this document  </a:t>
            </a:r>
            <a:endParaRPr lang="en-US" sz="1400" dirty="0"/>
          </a:p>
        </p:txBody>
      </p:sp>
      <p:sp>
        <p:nvSpPr>
          <p:cNvPr id="31" name="Half Frame 6"/>
          <p:cNvSpPr/>
          <p:nvPr/>
        </p:nvSpPr>
        <p:spPr>
          <a:xfrm rot="5400000">
            <a:off x="5884105" y="-267790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Half Frame 6"/>
          <p:cNvSpPr/>
          <p:nvPr/>
        </p:nvSpPr>
        <p:spPr>
          <a:xfrm rot="16200000" flipH="1">
            <a:off x="267789" y="-267789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835" y="7744712"/>
            <a:ext cx="1393146" cy="12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8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942160" y="757126"/>
            <a:ext cx="4932000" cy="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03776" y="197806"/>
            <a:ext cx="525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>
                <a:ea typeface="American Typewriter" charset="0"/>
                <a:cs typeface="American Typewriter" charset="0"/>
              </a:rPr>
              <a:t>Drug Abuse</a:t>
            </a:r>
            <a:endParaRPr lang="en-US" sz="2400" dirty="0">
              <a:ea typeface="American Typewriter" charset="0"/>
              <a:cs typeface="American Typewriter" charset="0"/>
            </a:endParaRPr>
          </a:p>
        </p:txBody>
      </p:sp>
      <p:sp>
        <p:nvSpPr>
          <p:cNvPr id="4" name="Half Frame 6"/>
          <p:cNvSpPr/>
          <p:nvPr/>
        </p:nvSpPr>
        <p:spPr>
          <a:xfrm rot="5400000">
            <a:off x="5884105" y="-267790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6"/>
          <p:cNvSpPr/>
          <p:nvPr/>
        </p:nvSpPr>
        <p:spPr>
          <a:xfrm rot="16200000" flipH="1">
            <a:off x="267789" y="-267789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365" y="933799"/>
            <a:ext cx="65276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v"/>
            </a:pPr>
            <a:r>
              <a:rPr lang="en-US" altLang="en-US" sz="1600" b="1" u="sng" dirty="0">
                <a:solidFill>
                  <a:schemeClr val="accent1"/>
                </a:solidFill>
              </a:rPr>
              <a:t>Definition:</a:t>
            </a:r>
            <a:r>
              <a:rPr lang="en-US" altLang="en-US" sz="1600" dirty="0">
                <a:solidFill>
                  <a:schemeClr val="accent1"/>
                </a:solidFill>
              </a:rPr>
              <a:t> </a:t>
            </a:r>
            <a:r>
              <a:rPr lang="en-US" altLang="en-US" sz="1600" dirty="0"/>
              <a:t>Habitual use of drugs not for therapeutic purposes but for alteration of one's mood or state of consciousness</a:t>
            </a:r>
            <a:r>
              <a:rPr lang="en-US" altLang="en-US" sz="1600" dirty="0" smtClean="0"/>
              <a:t>.</a:t>
            </a:r>
            <a:endParaRPr lang="en-US" altLang="en-US" sz="1600" dirty="0"/>
          </a:p>
          <a:p>
            <a:pPr marL="285750" indent="-28575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v"/>
            </a:pPr>
            <a:r>
              <a:rPr lang="en-US" altLang="en-US" sz="1600" b="1" u="sng" dirty="0">
                <a:solidFill>
                  <a:schemeClr val="accent1"/>
                </a:solidFill>
                <a:ea typeface="Times New Roman" charset="0"/>
                <a:cs typeface="Times New Roman" charset="0"/>
              </a:rPr>
              <a:t>The most common abuse drugs:</a:t>
            </a:r>
            <a:r>
              <a:rPr lang="en-US" altLang="en-US" sz="1600" dirty="0">
                <a:solidFill>
                  <a:schemeClr val="accent1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altLang="en-US" sz="1600" dirty="0">
                <a:solidFill>
                  <a:srgbClr val="0432FF"/>
                </a:solidFill>
                <a:ea typeface="Times New Roman" charset="0"/>
                <a:cs typeface="Times New Roman" charset="0"/>
              </a:rPr>
              <a:t>Benzodiazepines</a:t>
            </a:r>
            <a:r>
              <a:rPr lang="en-US" altLang="en-US" sz="1600" dirty="0">
                <a:ea typeface="Times New Roman" charset="0"/>
                <a:cs typeface="Times New Roman" charset="0"/>
              </a:rPr>
              <a:t>, </a:t>
            </a:r>
            <a:r>
              <a:rPr lang="en-US" altLang="en-US" sz="1600" dirty="0">
                <a:solidFill>
                  <a:srgbClr val="0432FF"/>
                </a:solidFill>
                <a:ea typeface="Times New Roman" charset="0"/>
                <a:cs typeface="Times New Roman" charset="0"/>
              </a:rPr>
              <a:t>Opium alkaloids amphetamines</a:t>
            </a:r>
            <a:r>
              <a:rPr lang="en-US" altLang="en-US" sz="1600" dirty="0" smtClean="0">
                <a:ea typeface="Times New Roman" charset="0"/>
                <a:cs typeface="Times New Roman" charset="0"/>
              </a:rPr>
              <a:t>, </a:t>
            </a:r>
            <a:r>
              <a:rPr lang="en-US" altLang="en-US" sz="1600" dirty="0" smtClean="0">
                <a:solidFill>
                  <a:srgbClr val="0432FF"/>
                </a:solidFill>
                <a:ea typeface="Times New Roman" charset="0"/>
                <a:cs typeface="Times New Roman" charset="0"/>
              </a:rPr>
              <a:t>barbiturates</a:t>
            </a:r>
            <a:r>
              <a:rPr lang="en-US" altLang="en-US" sz="1600" dirty="0" smtClean="0">
                <a:ea typeface="Times New Roman" charset="0"/>
                <a:cs typeface="Times New Roman" charset="0"/>
              </a:rPr>
              <a:t>, Alcohol, Cocaine</a:t>
            </a:r>
            <a:r>
              <a:rPr lang="en-US" altLang="en-US" sz="1600" dirty="0">
                <a:ea typeface="Times New Roman" charset="0"/>
                <a:cs typeface="Times New Roman" charset="0"/>
              </a:rPr>
              <a:t>, Nicotine, </a:t>
            </a:r>
            <a:r>
              <a:rPr lang="en-US" altLang="en-US" sz="1600" dirty="0" smtClean="0">
                <a:ea typeface="Times New Roman" charset="0"/>
                <a:cs typeface="Times New Roman" charset="0"/>
              </a:rPr>
              <a:t>Marijuana</a:t>
            </a:r>
            <a:endParaRPr lang="en-US" altLang="en-US" sz="1600" dirty="0">
              <a:ea typeface="Times New Roman" charset="0"/>
              <a:cs typeface="Times New Roman" charset="0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v"/>
            </a:pPr>
            <a:r>
              <a:rPr lang="en-US" altLang="en-US" sz="1600" b="1" u="sng" dirty="0">
                <a:solidFill>
                  <a:schemeClr val="accent1"/>
                </a:solidFill>
                <a:ea typeface="Times New Roman" charset="0"/>
                <a:cs typeface="Times New Roman" charset="0"/>
              </a:rPr>
              <a:t>Complications:</a:t>
            </a:r>
            <a:r>
              <a:rPr lang="en-US" altLang="en-US" sz="1600" b="1" dirty="0">
                <a:solidFill>
                  <a:schemeClr val="accent1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altLang="en-US" sz="1600" dirty="0">
                <a:ea typeface="Times New Roman" charset="0"/>
                <a:cs typeface="Times New Roman" charset="0"/>
              </a:rPr>
              <a:t>organ damage, dependence, addiction, and disturbance of behavior.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44437" y="3189552"/>
            <a:ext cx="1152000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2365" y="2773113"/>
            <a:ext cx="33463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ea typeface="American Typewriter" charset="0"/>
                <a:cs typeface="American Typewriter" charset="0"/>
              </a:rPr>
              <a:t>Alcohol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402" y="3344454"/>
            <a:ext cx="6563693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The use of alcohol is contraindicated during all trimesters of pregnancy 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sz="1400" dirty="0"/>
              <a:t>The chronic </a:t>
            </a:r>
            <a:r>
              <a:rPr lang="en-US" sz="1400" dirty="0" smtClean="0"/>
              <a:t>maternal </a:t>
            </a:r>
            <a:r>
              <a:rPr lang="en-US" sz="1400" dirty="0"/>
              <a:t>alcohol abuse during early weeks of the 1</a:t>
            </a:r>
            <a:r>
              <a:rPr lang="en-US" sz="1400" baseline="30000" dirty="0"/>
              <a:t>st</a:t>
            </a:r>
            <a:r>
              <a:rPr lang="en-US" sz="1400" dirty="0"/>
              <a:t> trimester of </a:t>
            </a:r>
            <a:r>
              <a:rPr lang="en-US" sz="1400" dirty="0">
                <a:solidFill>
                  <a:srgbClr val="FF0000"/>
                </a:solidFill>
              </a:rPr>
              <a:t>pregnancy cause Fetal Alcohol Syndrome (FAS),</a:t>
            </a:r>
            <a:r>
              <a:rPr lang="en-US" sz="1400" dirty="0"/>
              <a:t> </a:t>
            </a:r>
            <a:r>
              <a:rPr lang="en-US" sz="1400" b="1" u="sng" dirty="0"/>
              <a:t>which characterized by: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80489" y="6279077"/>
            <a:ext cx="1152000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8417" y="5862638"/>
            <a:ext cx="33463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ea typeface="American Typewriter" charset="0"/>
                <a:cs typeface="American Typewriter" charset="0"/>
              </a:rPr>
              <a:t>Cocaine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2123" y="6324895"/>
            <a:ext cx="6593972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altLang="en-US" sz="1400" dirty="0">
                <a:ea typeface="Times New Roman" charset="0"/>
                <a:cs typeface="Times New Roman" charset="0"/>
              </a:rPr>
              <a:t>Cocaine has low molecular weight</a:t>
            </a:r>
            <a:r>
              <a:rPr lang="en-US" altLang="en-US" sz="1400" dirty="0">
                <a:sym typeface="Symbol" charset="2"/>
              </a:rPr>
              <a:t> </a:t>
            </a:r>
            <a:r>
              <a:rPr lang="en-US" altLang="en-US" sz="1400" dirty="0">
                <a:ea typeface="Times New Roman" charset="0"/>
                <a:cs typeface="Times New Roman" charset="0"/>
              </a:rPr>
              <a:t> easily passes into fetus through placenta</a:t>
            </a:r>
            <a:r>
              <a:rPr lang="en-US" altLang="en-US" sz="1400" dirty="0" smtClean="0">
                <a:ea typeface="Times New Roman" charset="0"/>
                <a:cs typeface="Times New Roman" charset="0"/>
              </a:rPr>
              <a:t>.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altLang="en-US" sz="1400" dirty="0" smtClean="0">
                <a:ea typeface="Times New Roman" charset="0"/>
                <a:cs typeface="Times New Roman" charset="0"/>
              </a:rPr>
              <a:t>Water soluble 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(only male slides)</a:t>
            </a:r>
            <a:endParaRPr lang="en-US" altLang="en-US" sz="1200" dirty="0">
              <a:solidFill>
                <a:schemeClr val="bg1">
                  <a:lumMod val="50000"/>
                </a:schemeClr>
              </a:solidFill>
              <a:ea typeface="Times New Roman" charset="0"/>
              <a:cs typeface="Times New Roman" charset="0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altLang="en-US" sz="1400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It decreases blood flow to uterus and fetal oxygenation </a:t>
            </a:r>
            <a:r>
              <a:rPr lang="en-US" altLang="en-US" sz="1400" b="1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(Hypoxia).</a:t>
            </a:r>
            <a:endParaRPr lang="en-US" altLang="en-US" sz="1400" dirty="0">
              <a:solidFill>
                <a:srgbClr val="008F00"/>
              </a:solidFill>
              <a:ea typeface="Times New Roman" charset="0"/>
              <a:cs typeface="Times New Roman" charset="0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altLang="en-US" sz="1400" dirty="0">
                <a:solidFill>
                  <a:srgbClr val="008F00"/>
                </a:solidFill>
                <a:ea typeface="Times New Roman" charset="0"/>
                <a:cs typeface="Times New Roman" charset="0"/>
              </a:rPr>
              <a:t>Act as CNS stimulants</a:t>
            </a:r>
            <a:r>
              <a:rPr lang="en-US" altLang="en-US" sz="1400" dirty="0">
                <a:solidFill>
                  <a:srgbClr val="FF99CC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altLang="en-US" sz="1400" dirty="0">
                <a:ea typeface="Times New Roman" charset="0"/>
                <a:cs typeface="Times New Roman" charset="0"/>
              </a:rPr>
              <a:t>Inhibits reuptake of sympathomimetic (epinephrine, NE, dopamine) , causing vasoconstriction, rapid heart rate, hypertension (Vascular disruption).</a:t>
            </a:r>
            <a:endParaRPr lang="en-US" altLang="en-US" sz="1400" b="1" dirty="0">
              <a:solidFill>
                <a:srgbClr val="FF0000"/>
              </a:solidFill>
              <a:ea typeface="Times New Roman" charset="0"/>
              <a:cs typeface="Times New Roman" charset="0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altLang="en-US" sz="1400" dirty="0">
                <a:ea typeface="Times New Roman" charset="0"/>
                <a:cs typeface="Times New Roman" charset="0"/>
              </a:rPr>
              <a:t>It increases uterine contractility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v"/>
            </a:pPr>
            <a:r>
              <a:rPr lang="en-US" altLang="en-US" sz="1400" b="1" u="sng" dirty="0">
                <a:ea typeface="Times New Roman" charset="0"/>
                <a:cs typeface="Times New Roman" charset="0"/>
              </a:rPr>
              <a:t>It also cause:</a:t>
            </a:r>
            <a:endParaRPr lang="en-US" altLang="en-US" sz="1200" dirty="0">
              <a:solidFill>
                <a:srgbClr val="FF99CC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400" y="4075081"/>
            <a:ext cx="447356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altLang="en-US" sz="1600" dirty="0">
                <a:ea typeface="Times New Roman" charset="0"/>
                <a:cs typeface="Times New Roman" charset="0"/>
              </a:rPr>
              <a:t>Craniofacial abnormalities. </a:t>
            </a:r>
            <a:r>
              <a:rPr lang="en-US" altLang="en-US" sz="1400" dirty="0">
                <a:solidFill>
                  <a:srgbClr val="008F00"/>
                </a:solidFill>
                <a:ea typeface="Times New Roman" charset="0"/>
                <a:cs typeface="Times New Roman" charset="0"/>
              </a:rPr>
              <a:t>(</a:t>
            </a:r>
            <a:r>
              <a:rPr lang="en-US" altLang="en-US" sz="1400" b="1" dirty="0">
                <a:solidFill>
                  <a:srgbClr val="008F00"/>
                </a:solidFill>
                <a:ea typeface="Times New Roman" charset="0"/>
                <a:cs typeface="Times New Roman" charset="0"/>
              </a:rPr>
              <a:t>thin upper lips</a:t>
            </a:r>
            <a:r>
              <a:rPr lang="en-US" altLang="en-US" sz="1400" dirty="0">
                <a:solidFill>
                  <a:srgbClr val="008F00"/>
                </a:solidFill>
                <a:ea typeface="Times New Roman" charset="0"/>
                <a:cs typeface="Times New Roman" charset="0"/>
              </a:rPr>
              <a:t>, small eye opening, smooth philtrum)</a:t>
            </a:r>
            <a:endParaRPr lang="en-US" altLang="en-US" sz="1400" dirty="0">
              <a:ea typeface="Times New Roman" charset="0"/>
              <a:cs typeface="Times New Roman" charset="0"/>
            </a:endParaRPr>
          </a:p>
          <a:p>
            <a:pPr marL="800100" lvl="1" indent="-3429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altLang="en-US" sz="1400" dirty="0" smtClean="0">
                <a:ea typeface="Times New Roman" charset="0"/>
                <a:cs typeface="Times New Roman" charset="0"/>
              </a:rPr>
              <a:t>Microcephaly</a:t>
            </a:r>
          </a:p>
          <a:p>
            <a:pPr marL="800100" lvl="1" indent="-3429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altLang="en-US" sz="1400" dirty="0" smtClean="0">
                <a:ea typeface="Times New Roman" charset="0"/>
                <a:cs typeface="Times New Roman" charset="0"/>
              </a:rPr>
              <a:t>Intrauterine growth retardation 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(only male slides)</a:t>
            </a:r>
            <a:endParaRPr lang="en-US" altLang="en-US" sz="1400" dirty="0">
              <a:solidFill>
                <a:schemeClr val="bg1">
                  <a:lumMod val="50000"/>
                </a:schemeClr>
              </a:solidFill>
              <a:ea typeface="Times New Roman" charset="0"/>
              <a:cs typeface="Times New Roman" charset="0"/>
            </a:endParaRPr>
          </a:p>
          <a:p>
            <a:pPr marL="800100" lvl="1" indent="-3429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altLang="en-US" sz="1400" dirty="0">
                <a:ea typeface="Times New Roman" charset="0"/>
                <a:cs typeface="Times New Roman" charset="0"/>
              </a:rPr>
              <a:t>Low weight </a:t>
            </a:r>
            <a:r>
              <a:rPr lang="en-US" altLang="en-US" sz="1400" dirty="0" smtClean="0">
                <a:ea typeface="Times New Roman" charset="0"/>
                <a:cs typeface="Times New Roman" charset="0"/>
              </a:rPr>
              <a:t>birth 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(only female slides)</a:t>
            </a:r>
            <a:endParaRPr lang="en-US" altLang="en-US" sz="1100" dirty="0">
              <a:solidFill>
                <a:schemeClr val="bg1">
                  <a:lumMod val="50000"/>
                </a:schemeClr>
              </a:solidFill>
              <a:ea typeface="Times New Roman" charset="0"/>
              <a:cs typeface="Times New Roman" charset="0"/>
            </a:endParaRPr>
          </a:p>
          <a:p>
            <a:pPr marL="800100" lvl="1" indent="-3429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altLang="en-US" sz="1400" dirty="0">
                <a:ea typeface="Times New Roman" charset="0"/>
                <a:cs typeface="Times New Roman" charset="0"/>
              </a:rPr>
              <a:t>CVS abnormalities</a:t>
            </a:r>
          </a:p>
          <a:p>
            <a:pPr marL="800100" lvl="1" indent="-3429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altLang="en-US" sz="1400" dirty="0">
                <a:ea typeface="Times New Roman" charset="0"/>
                <a:cs typeface="Times New Roman" charset="0"/>
              </a:rPr>
              <a:t>CNS abnormalities </a:t>
            </a:r>
            <a:r>
              <a:rPr lang="en-US" altLang="en-US" sz="1400" dirty="0"/>
              <a:t>(attention deficits, intellectual disability, mental retardation)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8135319"/>
            <a:ext cx="420407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altLang="en-US" sz="1400" b="1" dirty="0">
                <a:ea typeface="Times New Roman" charset="0"/>
                <a:cs typeface="Times New Roman" charset="0"/>
              </a:rPr>
              <a:t>Placental abruption (separation of placenta from uterus wall before delivery)</a:t>
            </a:r>
            <a:endParaRPr lang="en-US" altLang="en-US" sz="1400" dirty="0">
              <a:ea typeface="Times New Roman" charset="0"/>
              <a:cs typeface="Times New Roman" charset="0"/>
            </a:endParaRPr>
          </a:p>
          <a:p>
            <a:pPr marL="800100" lvl="1" indent="-3429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altLang="en-US" sz="1400" dirty="0">
                <a:ea typeface="Times New Roman" charset="0"/>
                <a:cs typeface="Times New Roman" charset="0"/>
              </a:rPr>
              <a:t>Microcephaly</a:t>
            </a:r>
          </a:p>
          <a:p>
            <a:pPr marL="800100" lvl="1" indent="-3429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altLang="en-US" sz="1400" dirty="0">
                <a:ea typeface="Times New Roman" charset="0"/>
                <a:cs typeface="Times New Roman" charset="0"/>
              </a:rPr>
              <a:t>Prematurity</a:t>
            </a:r>
          </a:p>
          <a:p>
            <a:pPr marL="800100" lvl="1" indent="-3429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altLang="en-US" sz="1400" dirty="0">
                <a:ea typeface="Times New Roman" charset="0"/>
                <a:cs typeface="Times New Roman" charset="0"/>
              </a:rPr>
              <a:t>Intrauterine growth retardation</a:t>
            </a:r>
          </a:p>
          <a:p>
            <a:pPr marL="800100" lvl="1" indent="-3429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altLang="en-US" sz="1400" dirty="0">
                <a:ea typeface="Times New Roman" charset="0"/>
                <a:cs typeface="Times New Roman" charset="0"/>
              </a:rPr>
              <a:t>Growth retardation</a:t>
            </a:r>
          </a:p>
          <a:p>
            <a:pPr marL="800100" lvl="1" indent="-3429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altLang="en-US" sz="1400" dirty="0">
                <a:ea typeface="Times New Roman" charset="0"/>
                <a:cs typeface="Times New Roman" charset="0"/>
              </a:rPr>
              <a:t>Mental retardation </a:t>
            </a:r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3016" y="4227600"/>
            <a:ext cx="1347254" cy="138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29571" r="7407" b="12089"/>
          <a:stretch/>
        </p:blipFill>
        <p:spPr>
          <a:xfrm>
            <a:off x="4507459" y="8390543"/>
            <a:ext cx="1722811" cy="109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1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942160" y="757126"/>
            <a:ext cx="4932000" cy="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03776" y="197806"/>
            <a:ext cx="525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>
                <a:ea typeface="American Typewriter" charset="0"/>
                <a:cs typeface="American Typewriter" charset="0"/>
              </a:rPr>
              <a:t>Drug Abuse</a:t>
            </a:r>
            <a:endParaRPr lang="en-US" sz="2400" dirty="0">
              <a:ea typeface="American Typewriter" charset="0"/>
              <a:cs typeface="American Typewriter" charset="0"/>
            </a:endParaRPr>
          </a:p>
        </p:txBody>
      </p:sp>
      <p:sp>
        <p:nvSpPr>
          <p:cNvPr id="4" name="Half Frame 6"/>
          <p:cNvSpPr/>
          <p:nvPr/>
        </p:nvSpPr>
        <p:spPr>
          <a:xfrm rot="5400000">
            <a:off x="5884105" y="-267790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6"/>
          <p:cNvSpPr/>
          <p:nvPr/>
        </p:nvSpPr>
        <p:spPr>
          <a:xfrm rot="16200000" flipH="1">
            <a:off x="267789" y="-267789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1236" y="1627991"/>
            <a:ext cx="1152000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9164" y="1211552"/>
            <a:ext cx="33463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ea typeface="American Typewriter" charset="0"/>
                <a:cs typeface="American Typewriter" charset="0"/>
              </a:rPr>
              <a:t>Tobacco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1236" y="1820958"/>
            <a:ext cx="6563693" cy="23544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altLang="en-US" sz="1400" dirty="0">
                <a:ea typeface="Times New Roman" charset="0"/>
                <a:cs typeface="Times New Roman" charset="0"/>
              </a:rPr>
              <a:t>Tobacco contains nicotine and carbon monoxide that may harm fetus. No evidence it causes birth defects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altLang="en-US" sz="1400" b="1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Tobacco can increase risk of:</a:t>
            </a:r>
          </a:p>
          <a:p>
            <a:pPr marL="800100" lvl="1" indent="-3429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altLang="en-US" sz="1400" dirty="0">
                <a:ea typeface="Times New Roman" charset="0"/>
                <a:cs typeface="Times New Roman" charset="0"/>
              </a:rPr>
              <a:t>Reduced blood flow to placenta </a:t>
            </a:r>
            <a:r>
              <a:rPr lang="en-US" altLang="en-US" sz="1400" dirty="0">
                <a:solidFill>
                  <a:srgbClr val="008F00"/>
                </a:solidFill>
                <a:sym typeface="Symbol" charset="2"/>
              </a:rPr>
              <a:t> </a:t>
            </a:r>
            <a:r>
              <a:rPr lang="en-US" sz="1400" dirty="0">
                <a:solidFill>
                  <a:srgbClr val="008F00"/>
                </a:solidFill>
              </a:rPr>
              <a:t>low amount of O</a:t>
            </a:r>
            <a:r>
              <a:rPr lang="en-US" sz="1400" baseline="-25000" dirty="0">
                <a:solidFill>
                  <a:srgbClr val="008F00"/>
                </a:solidFill>
              </a:rPr>
              <a:t>2 </a:t>
            </a:r>
            <a:r>
              <a:rPr lang="en-US" altLang="en-US" sz="1400" dirty="0">
                <a:solidFill>
                  <a:srgbClr val="008F00"/>
                </a:solidFill>
                <a:sym typeface="Symbol" charset="2"/>
              </a:rPr>
              <a:t> </a:t>
            </a:r>
            <a:r>
              <a:rPr lang="en-US" altLang="en-US" sz="1400" dirty="0">
                <a:ea typeface="Times New Roman" charset="0"/>
                <a:cs typeface="Times New Roman" charset="0"/>
              </a:rPr>
              <a:t>Fetal hypoxia</a:t>
            </a:r>
          </a:p>
          <a:p>
            <a:pPr marL="800100" lvl="1" indent="-3429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altLang="en-US" sz="1400" dirty="0">
                <a:ea typeface="Times New Roman" charset="0"/>
                <a:cs typeface="Times New Roman" charset="0"/>
              </a:rPr>
              <a:t>Retarded fetal growth</a:t>
            </a:r>
          </a:p>
          <a:p>
            <a:pPr marL="800100" lvl="1" indent="-3429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altLang="en-US" sz="1400" b="1" dirty="0">
                <a:ea typeface="Times New Roman" charset="0"/>
                <a:cs typeface="Times New Roman" charset="0"/>
              </a:rPr>
              <a:t>Low birth weight</a:t>
            </a:r>
          </a:p>
          <a:p>
            <a:pPr marL="800100" lvl="1" indent="-3429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altLang="en-US" sz="1400" dirty="0">
                <a:ea typeface="Times New Roman" charset="0"/>
                <a:cs typeface="Times New Roman" charset="0"/>
              </a:rPr>
              <a:t>Spontaneous abortion</a:t>
            </a:r>
          </a:p>
          <a:p>
            <a:pPr marL="800100" lvl="1" indent="-3429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altLang="en-US" sz="1400" dirty="0">
                <a:ea typeface="Times New Roman" charset="0"/>
                <a:cs typeface="Times New Roman" charset="0"/>
              </a:rPr>
              <a:t>Prematurity (Preterm labor)</a:t>
            </a:r>
          </a:p>
          <a:p>
            <a:pPr marL="800100" lvl="1" indent="-3429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altLang="en-US" sz="1400" b="1" dirty="0">
                <a:ea typeface="Times New Roman" charset="0"/>
                <a:cs typeface="Times New Roman" charset="0"/>
              </a:rPr>
              <a:t>Perinatal mortality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62093" y="5072154"/>
            <a:ext cx="4932000" cy="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3709" y="4512834"/>
            <a:ext cx="525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>
                <a:ea typeface="American Typewriter" charset="0"/>
                <a:cs typeface="American Typewriter" charset="0"/>
              </a:rPr>
              <a:t>Conclusion</a:t>
            </a:r>
            <a:endParaRPr lang="en-US" sz="2400" dirty="0">
              <a:ea typeface="American Typewriter" charset="0"/>
              <a:cs typeface="American Typewriter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236" y="5347965"/>
            <a:ext cx="6563693" cy="23544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en-US" altLang="en-US" sz="1400" dirty="0">
                <a:ea typeface="Times New Roman" charset="0"/>
                <a:cs typeface="Times New Roman" charset="0"/>
              </a:rPr>
              <a:t>The use of drugs during pregnancy should be avoided unless absolutely necessary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en-US" altLang="en-US" sz="1400" dirty="0"/>
              <a:t>Most drugs cross the placenta to some extent. 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en-US" altLang="en-US" sz="1400" dirty="0"/>
              <a:t>Birth defects are of great concern.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en-GB" altLang="en-US" sz="1400" dirty="0">
                <a:ea typeface="Times New Roman" charset="0"/>
                <a:cs typeface="Times New Roman" charset="0"/>
              </a:rPr>
              <a:t>Drugs can harm the embryo or foetus depending upon the stage of foetal development.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en-GB" altLang="en-US" sz="1400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The most critical period of pregnancy is organogenesis (2– 8 weeks).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en-GB" altLang="en-US" sz="1400" dirty="0">
                <a:ea typeface="Times New Roman" charset="0"/>
                <a:cs typeface="Times New Roman" charset="0"/>
              </a:rPr>
              <a:t>Alcohol, nicotine and other addicting drugs should be avoided.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8557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942160" y="757126"/>
            <a:ext cx="4932000" cy="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03776" y="197806"/>
            <a:ext cx="525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a typeface="American Typewriter" charset="0"/>
                <a:cs typeface="American Typewriter" charset="0"/>
              </a:rPr>
              <a:t>Summary</a:t>
            </a:r>
          </a:p>
        </p:txBody>
      </p:sp>
      <p:sp>
        <p:nvSpPr>
          <p:cNvPr id="4" name="Half Frame 6"/>
          <p:cNvSpPr/>
          <p:nvPr/>
        </p:nvSpPr>
        <p:spPr>
          <a:xfrm rot="5400000">
            <a:off x="5884105" y="-267790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6"/>
          <p:cNvSpPr/>
          <p:nvPr/>
        </p:nvSpPr>
        <p:spPr>
          <a:xfrm rot="16200000" flipH="1">
            <a:off x="267789" y="-267789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3954" y="6446360"/>
            <a:ext cx="249314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04662" y="7532254"/>
            <a:ext cx="2502432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4" name="Table 53">
            <a:extLst>
              <a:ext uri="{FF2B5EF4-FFF2-40B4-BE49-F238E27FC236}">
                <a16:creationId xmlns="" xmlns:a16="http://schemas.microsoft.com/office/drawing/2014/main" id="{CF4B9E07-CE25-45C7-8978-6D49C7D6245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5900" y="1106035"/>
          <a:ext cx="2764194" cy="54249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32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09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6908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Proven Teratogens (category X) </a:t>
                      </a:r>
                      <a:endParaRPr lang="en-US" sz="12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690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Drug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Teratogenic effect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1524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10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</a:rPr>
                        <a:t>Thalidomide</a:t>
                      </a:r>
                      <a:endParaRPr lang="en-US" sz="1100" b="0" dirty="0">
                        <a:solidFill>
                          <a:srgbClr val="0432F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2F0D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60000"/>
                            <a:lumOff val="40000"/>
                          </a:schemeClr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1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Phocomelia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0745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</a:rPr>
                        <a:t>Phenytoin</a:t>
                      </a:r>
                      <a:endParaRPr lang="en-US" sz="1100" b="0" dirty="0">
                        <a:solidFill>
                          <a:srgbClr val="0432F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5E0B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1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Fetal  Hydantoin Syndrome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996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</a:rPr>
                        <a:t>Valproic acid</a:t>
                      </a:r>
                      <a:endParaRPr kumimoji="0" lang="en-US" altLang="en-US" sz="1200" b="0" i="0" u="none" strike="noStrike" cap="none" normalizeH="0" baseline="30000" dirty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9D18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DFE6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1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(spina bifida)</a:t>
                      </a:r>
                    </a:p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DFE6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1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Impairs folate </a:t>
                      </a:r>
                      <a:r>
                        <a:rPr kumimoji="0" lang="en-US" alt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absorption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3841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</a:rPr>
                        <a:t>Tetracyclines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99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9CED6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Altered growth of teeth and bones</a:t>
                      </a:r>
                    </a:p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9CED6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Permanent teeth staining</a:t>
                      </a:r>
                    </a:p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9CED6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Enamel hypoplasia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9996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</a:rPr>
                        <a:t>Warfarin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CC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Hypoplasia of nasal bridge</a:t>
                      </a:r>
                    </a:p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CC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CNS malformation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152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</a:rPr>
                        <a:t>Corticosteroids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99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090C2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1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Cleft lip and Palate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00186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Hormones: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* Estrogens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* Androgens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* </a:t>
                      </a:r>
                      <a:r>
                        <a:rPr kumimoji="0" lang="en-US" altLang="en-US" sz="105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</a:rPr>
                        <a:t>Diethylstilbestrol</a:t>
                      </a:r>
                      <a:endParaRPr kumimoji="0" lang="en-US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42093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1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EABF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Serious genital malformation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690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</a:rPr>
                        <a:t>Lithium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4209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883FF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1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Ebstein's</a:t>
                      </a:r>
                      <a:r>
                        <a:rPr kumimoji="0" lang="en-US" altLang="en-US" sz="11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 anomaly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0020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ACE inhibitor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2093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C27AB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ACE inhibitors disrupt RAAS.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="" xmlns:a16="http://schemas.microsoft.com/office/drawing/2014/main" id="{B3241A60-FEAC-4654-A167-2218AF85D02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107094" y="1074786"/>
          <a:ext cx="3575232" cy="5456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16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035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092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American Typewriter" charset="0"/>
                          <a:cs typeface="American Typewriter" charset="0"/>
                        </a:rPr>
                        <a:t>ADRs of Drugs During</a:t>
                      </a:r>
                      <a:r>
                        <a:rPr lang="en-US" sz="1200" baseline="0" dirty="0">
                          <a:latin typeface="+mn-lt"/>
                          <a:ea typeface="American Typewriter" charset="0"/>
                          <a:cs typeface="American Typewriter" charset="0"/>
                        </a:rPr>
                        <a:t> </a:t>
                      </a:r>
                      <a:r>
                        <a:rPr lang="en-US" sz="1200" dirty="0">
                          <a:latin typeface="+mn-lt"/>
                          <a:ea typeface="American Typewriter" charset="0"/>
                          <a:cs typeface="American Typewriter" charset="0"/>
                        </a:rPr>
                        <a:t>2</a:t>
                      </a:r>
                      <a:r>
                        <a:rPr lang="en-US" sz="1200" baseline="30000" dirty="0">
                          <a:latin typeface="+mn-lt"/>
                          <a:ea typeface="American Typewriter" charset="0"/>
                          <a:cs typeface="American Typewriter" charset="0"/>
                        </a:rPr>
                        <a:t>nd</a:t>
                      </a:r>
                      <a:r>
                        <a:rPr lang="en-US" sz="1200" dirty="0">
                          <a:latin typeface="+mn-lt"/>
                          <a:ea typeface="American Typewriter" charset="0"/>
                          <a:cs typeface="American Typewriter" charset="0"/>
                        </a:rPr>
                        <a:t> and 3</a:t>
                      </a:r>
                      <a:r>
                        <a:rPr lang="en-US" sz="1200" baseline="30000" dirty="0">
                          <a:latin typeface="+mn-lt"/>
                          <a:ea typeface="American Typewriter" charset="0"/>
                          <a:cs typeface="American Typewriter" charset="0"/>
                        </a:rPr>
                        <a:t>rd</a:t>
                      </a:r>
                      <a:r>
                        <a:rPr lang="en-US" sz="1200" dirty="0">
                          <a:latin typeface="+mn-lt"/>
                          <a:ea typeface="American Typewriter" charset="0"/>
                          <a:cs typeface="American Typewriter" charset="0"/>
                        </a:rPr>
                        <a:t> Trimesters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48345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Drug</a:t>
                      </a:r>
                      <a:endParaRPr lang="en-US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Adverse effect</a:t>
                      </a:r>
                      <a:endParaRPr lang="en-US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1843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0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</a:rPr>
                        <a:t>Tetracyclines</a:t>
                      </a:r>
                      <a:endParaRPr lang="en-US" sz="1000" b="0" dirty="0">
                        <a:solidFill>
                          <a:srgbClr val="0432F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7E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C7C9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Impaired teeth </a:t>
                      </a:r>
                    </a:p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C7C9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&amp; bone development</a:t>
                      </a:r>
                    </a:p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C7C9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yellow-brown discoloration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1843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Aminoglycosides </a:t>
                      </a:r>
                      <a:endParaRPr lang="en-US" sz="1000" b="0" dirty="0">
                        <a:solidFill>
                          <a:srgbClr val="0432F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7E79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CABAB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Streptomycin, kanamycin </a:t>
                      </a:r>
                    </a:p>
                    <a:p>
                      <a:pPr marL="2857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CABAB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Ototoxicity = 8th (Cranial nerve damage)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0819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0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</a:rPr>
                        <a:t>Cloramphenicol</a:t>
                      </a:r>
                      <a:endParaRPr lang="en-US" sz="1000" b="0" dirty="0">
                        <a:solidFill>
                          <a:srgbClr val="0432F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7E7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7E79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Gray baby syndrome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0819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</a:rPr>
                        <a:t>Corticosteroids</a:t>
                      </a:r>
                      <a:endParaRPr lang="en-US" sz="1000" b="0" dirty="0">
                        <a:solidFill>
                          <a:srgbClr val="0432F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7E79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Adrenal atrophy, growth retardation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8487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</a:rPr>
                        <a:t>Propranolol</a:t>
                      </a:r>
                      <a:endParaRPr lang="en-US" sz="1000" b="0" dirty="0">
                        <a:solidFill>
                          <a:srgbClr val="0432F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40000"/>
                            <a:lumOff val="60000"/>
                          </a:schemeClr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Bradycardia, neonatal hypoglycemia…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133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Antithyroid drugs</a:t>
                      </a:r>
                      <a:endParaRPr kumimoji="0" lang="en-US" altLang="en-US" sz="10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60000"/>
                            <a:lumOff val="40000"/>
                          </a:schemeClr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Risk of neonatal hypothyroidism and goiter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8368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NSAIDs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D96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4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Constriction of ductus arteriosus (close prematurely), pulmonary hypertension in newborns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4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Increase in gestation time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4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prolong labor, neonatal bleeding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4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Risk of postpartum hemorrhage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5109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CNS depressants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D96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0CD6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Respiratory depression</a:t>
                      </a:r>
                    </a:p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0CD6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0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Chronic use (Diazepam):</a:t>
                      </a:r>
                      <a:r>
                        <a:rPr kumimoji="0" lang="en-US" alt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neonatal dependence and withdrawal symptom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081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ACEIs 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3399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44C4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Renal damage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0819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</a:rPr>
                        <a:t>Warfarin</a:t>
                      </a:r>
                      <a:endParaRPr lang="en-US" sz="1000" b="0" dirty="0">
                        <a:solidFill>
                          <a:srgbClr val="0432F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3399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E39A8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Risk of bleeding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94657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Sulfonamides</a:t>
                      </a:r>
                      <a:endParaRPr lang="en-US" sz="1000" b="0" dirty="0">
                        <a:solidFill>
                          <a:srgbClr val="0432F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99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92D8B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neonatal hyperbilirubinemia, Jaundice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15900" y="6769100"/>
            <a:ext cx="1940891" cy="27051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  <a:buClr>
                <a:schemeClr val="accent2"/>
              </a:buClr>
            </a:pPr>
            <a:r>
              <a:rPr lang="en-US" sz="1400" dirty="0">
                <a:solidFill>
                  <a:schemeClr val="tx1"/>
                </a:solidFill>
              </a:rPr>
              <a:t>Alcohol</a:t>
            </a:r>
            <a:endParaRPr lang="en-US" sz="12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contraindicated during </a:t>
            </a:r>
            <a:r>
              <a:rPr lang="en-US" sz="1200" u="sng" dirty="0">
                <a:solidFill>
                  <a:schemeClr val="tx1"/>
                </a:solidFill>
              </a:rPr>
              <a:t>all</a:t>
            </a:r>
            <a:r>
              <a:rPr lang="en-US" sz="1200" dirty="0">
                <a:solidFill>
                  <a:schemeClr val="tx1"/>
                </a:solidFill>
              </a:rPr>
              <a:t> trimesters of pregnancy 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Arial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during early weeks of the </a:t>
            </a:r>
            <a:r>
              <a:rPr lang="en-US" sz="1200" u="sng" dirty="0">
                <a:solidFill>
                  <a:srgbClr val="FF0000"/>
                </a:solidFill>
              </a:rPr>
              <a:t>1</a:t>
            </a:r>
            <a:r>
              <a:rPr lang="en-US" sz="1200" u="sng" baseline="30000" dirty="0">
                <a:solidFill>
                  <a:srgbClr val="FF0000"/>
                </a:solidFill>
              </a:rPr>
              <a:t>st</a:t>
            </a:r>
            <a:r>
              <a:rPr lang="en-US" sz="1200" u="sng" dirty="0">
                <a:solidFill>
                  <a:srgbClr val="FF0000"/>
                </a:solidFill>
              </a:rPr>
              <a:t> trimester </a:t>
            </a:r>
            <a:r>
              <a:rPr lang="en-US" sz="1200" dirty="0">
                <a:solidFill>
                  <a:srgbClr val="FF0000"/>
                </a:solidFill>
              </a:rPr>
              <a:t>of pregnancy cause Fetal Alcohol Syndrome (FAS)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97543" y="6769100"/>
            <a:ext cx="1955852" cy="2705100"/>
          </a:xfrm>
          <a:prstGeom prst="rect">
            <a:avLst/>
          </a:prstGeom>
          <a:solidFill>
            <a:schemeClr val="bg1"/>
          </a:solidFill>
          <a:ln>
            <a:solidFill>
              <a:srgbClr val="945200">
                <a:alpha val="5215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</a:rPr>
              <a:t>Cocaine</a:t>
            </a:r>
            <a:endParaRPr lang="en-US" sz="12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945200"/>
              </a:buClr>
              <a:buFont typeface="Arial" charset="0"/>
              <a:buChar char="•"/>
            </a:pPr>
            <a:r>
              <a:rPr lang="en-US" altLang="en-US" sz="1400" dirty="0">
                <a:solidFill>
                  <a:schemeClr val="tx1"/>
                </a:solidFill>
              </a:rPr>
              <a:t>It decreases blood flow to uterus and fetal oxygenation (</a:t>
            </a:r>
            <a:r>
              <a:rPr lang="en-US" altLang="en-US" sz="1400" u="sng" dirty="0">
                <a:solidFill>
                  <a:schemeClr val="tx1"/>
                </a:solidFill>
              </a:rPr>
              <a:t>Hypoxia</a:t>
            </a:r>
            <a:r>
              <a:rPr lang="en-US" altLang="en-US" sz="1400" dirty="0">
                <a:solidFill>
                  <a:schemeClr val="tx1"/>
                </a:solidFill>
              </a:rPr>
              <a:t>).</a:t>
            </a:r>
          </a:p>
          <a:p>
            <a:pPr marL="285750" indent="-285750">
              <a:lnSpc>
                <a:spcPct val="150000"/>
              </a:lnSpc>
              <a:buClr>
                <a:srgbClr val="945200"/>
              </a:buClr>
              <a:buFont typeface="Arial" charset="0"/>
              <a:buChar char="•"/>
            </a:pPr>
            <a:r>
              <a:rPr lang="en-US" altLang="en-US" sz="1400" dirty="0">
                <a:solidFill>
                  <a:schemeClr val="tx1"/>
                </a:solidFill>
              </a:rPr>
              <a:t>It increases uterine </a:t>
            </a:r>
            <a:r>
              <a:rPr lang="en-US" altLang="en-US" sz="1400" u="sng" dirty="0">
                <a:solidFill>
                  <a:schemeClr val="tx1"/>
                </a:solidFill>
              </a:rPr>
              <a:t>contractility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94148" y="6769100"/>
            <a:ext cx="2288178" cy="2705100"/>
          </a:xfrm>
          <a:prstGeom prst="rect">
            <a:avLst/>
          </a:prstGeom>
          <a:solidFill>
            <a:schemeClr val="bg1"/>
          </a:solidFill>
          <a:ln>
            <a:solidFill>
              <a:srgbClr val="929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</a:rPr>
              <a:t>Tobacco</a:t>
            </a:r>
          </a:p>
          <a:p>
            <a:pPr marL="285750" indent="-285750">
              <a:buClr>
                <a:srgbClr val="929000"/>
              </a:buClr>
              <a:buFont typeface="Arial" charset="0"/>
              <a:buChar char="•"/>
            </a:pPr>
            <a:r>
              <a:rPr lang="en-US" altLang="en-US" sz="1200" u="sng" dirty="0">
                <a:solidFill>
                  <a:schemeClr val="tx1"/>
                </a:solidFill>
              </a:rPr>
              <a:t>Tobacco can increase risk of:</a:t>
            </a:r>
          </a:p>
          <a:p>
            <a:pPr marL="800100" lvl="1" indent="-342900">
              <a:buClr>
                <a:srgbClr val="929000"/>
              </a:buClr>
              <a:buFont typeface="+mj-lt"/>
              <a:buAutoNum type="arabicPeriod"/>
            </a:pPr>
            <a:r>
              <a:rPr lang="en-US" altLang="en-US" sz="1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Reduced blood </a:t>
            </a:r>
            <a:r>
              <a:rPr lang="en-US" altLang="en-US" sz="1200" dirty="0">
                <a:solidFill>
                  <a:schemeClr val="tx1"/>
                </a:solidFill>
              </a:rPr>
              <a:t>flow</a:t>
            </a:r>
            <a:r>
              <a:rPr lang="en-US" altLang="en-US" sz="1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to placenta</a:t>
            </a:r>
          </a:p>
          <a:p>
            <a:pPr marL="800100" lvl="1" indent="-342900">
              <a:buClr>
                <a:srgbClr val="929000"/>
              </a:buClr>
              <a:buFont typeface="+mj-lt"/>
              <a:buAutoNum type="arabicPeriod"/>
            </a:pPr>
            <a:r>
              <a:rPr lang="en-US" altLang="en-US" sz="1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Fetal hypoxia</a:t>
            </a:r>
          </a:p>
          <a:p>
            <a:pPr marL="800100" lvl="1" indent="-342900">
              <a:buClr>
                <a:srgbClr val="929000"/>
              </a:buClr>
              <a:buFont typeface="+mj-lt"/>
              <a:buAutoNum type="arabicPeriod"/>
            </a:pPr>
            <a:r>
              <a:rPr lang="en-US" altLang="en-US" sz="1200" dirty="0">
                <a:solidFill>
                  <a:schemeClr val="tx1"/>
                </a:solidFill>
              </a:rPr>
              <a:t>Retarded</a:t>
            </a:r>
            <a:r>
              <a:rPr lang="en-US" altLang="en-US" sz="1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fetal growth</a:t>
            </a:r>
          </a:p>
          <a:p>
            <a:pPr marL="800100" lvl="1" indent="-342900">
              <a:buClr>
                <a:srgbClr val="929000"/>
              </a:buClr>
              <a:buFont typeface="+mj-lt"/>
              <a:buAutoNum type="arabicPeriod"/>
            </a:pPr>
            <a:r>
              <a:rPr lang="en-US" altLang="en-US" sz="1200" dirty="0">
                <a:solidFill>
                  <a:schemeClr val="tx1"/>
                </a:solidFill>
              </a:rPr>
              <a:t>Low birth weight</a:t>
            </a:r>
          </a:p>
          <a:p>
            <a:pPr marL="800100" lvl="1" indent="-342900">
              <a:buClr>
                <a:srgbClr val="929000"/>
              </a:buClr>
              <a:buFont typeface="+mj-lt"/>
              <a:buAutoNum type="arabicPeriod"/>
            </a:pPr>
            <a:r>
              <a:rPr lang="en-US" altLang="en-US" sz="1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Spontaneous </a:t>
            </a:r>
            <a:r>
              <a:rPr lang="en-US" altLang="en-US" sz="1200" dirty="0">
                <a:solidFill>
                  <a:schemeClr val="tx1"/>
                </a:solidFill>
              </a:rPr>
              <a:t>abortion</a:t>
            </a:r>
          </a:p>
          <a:p>
            <a:pPr marL="800100" lvl="1" indent="-342900">
              <a:buClr>
                <a:srgbClr val="929000"/>
              </a:buClr>
              <a:buFont typeface="+mj-lt"/>
              <a:buAutoNum type="arabicPeriod"/>
            </a:pPr>
            <a:r>
              <a:rPr lang="en-US" altLang="en-US" sz="1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Prematurity (Preterm </a:t>
            </a:r>
            <a:r>
              <a:rPr lang="en-US" altLang="en-US" sz="1200" dirty="0">
                <a:solidFill>
                  <a:schemeClr val="tx1"/>
                </a:solidFill>
              </a:rPr>
              <a:t>labor</a:t>
            </a:r>
            <a:r>
              <a:rPr lang="en-US" altLang="en-US" sz="1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)</a:t>
            </a:r>
          </a:p>
          <a:p>
            <a:pPr marL="800100" lvl="1" indent="-342900">
              <a:buClr>
                <a:srgbClr val="929000"/>
              </a:buClr>
              <a:buFont typeface="+mj-lt"/>
              <a:buAutoNum type="arabicPeriod"/>
            </a:pPr>
            <a:r>
              <a:rPr lang="en-US" altLang="en-US" sz="1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Perinatal mortality</a:t>
            </a:r>
          </a:p>
        </p:txBody>
      </p:sp>
    </p:spTree>
    <p:extLst>
      <p:ext uri="{BB962C8B-B14F-4D97-AF65-F5344CB8AC3E}">
        <p14:creationId xmlns:p14="http://schemas.microsoft.com/office/powerpoint/2010/main" val="85178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5165700" y="98070"/>
            <a:ext cx="264920" cy="2307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83329" y="89719"/>
            <a:ext cx="247045" cy="2307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alf Frame 6"/>
          <p:cNvSpPr/>
          <p:nvPr/>
        </p:nvSpPr>
        <p:spPr>
          <a:xfrm rot="5400000">
            <a:off x="5884105" y="-267790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6"/>
          <p:cNvSpPr/>
          <p:nvPr/>
        </p:nvSpPr>
        <p:spPr>
          <a:xfrm rot="16200000" flipH="1">
            <a:off x="267789" y="-267789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803776" y="197806"/>
            <a:ext cx="525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merican Typewriter" charset="0"/>
                <a:ea typeface="American Typewriter" charset="0"/>
                <a:cs typeface="American Typewriter" charset="0"/>
              </a:rPr>
              <a:t>MCQs</a:t>
            </a:r>
            <a:endParaRPr 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13" name="Straight Connector 1"/>
          <p:cNvCxnSpPr/>
          <p:nvPr/>
        </p:nvCxnSpPr>
        <p:spPr>
          <a:xfrm flipV="1">
            <a:off x="963001" y="720115"/>
            <a:ext cx="4932000" cy="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مربع نص 1"/>
          <p:cNvSpPr txBox="1"/>
          <p:nvPr/>
        </p:nvSpPr>
        <p:spPr>
          <a:xfrm>
            <a:off x="13775" y="759207"/>
            <a:ext cx="6844225" cy="85869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b="1" u="sng" dirty="0" smtClean="0"/>
              <a:t>Q1: Which of the following is recommended and safe to be given to pregnant lady with diabetes ? </a:t>
            </a:r>
            <a:endParaRPr lang="en-US" sz="1000" b="1" u="sng" dirty="0"/>
          </a:p>
          <a:p>
            <a:r>
              <a:rPr lang="en-US" sz="800" dirty="0" smtClean="0"/>
              <a:t>A. </a:t>
            </a:r>
            <a:r>
              <a:rPr lang="en-US" sz="800" dirty="0"/>
              <a:t>G</a:t>
            </a:r>
            <a:r>
              <a:rPr lang="en-US" sz="800" dirty="0" smtClean="0"/>
              <a:t>libenclamide..                     B. Pioglitazone.                       C. Insulin.                     D. Metformin.</a:t>
            </a:r>
            <a:endParaRPr lang="en-US" sz="1050" dirty="0" smtClean="0"/>
          </a:p>
          <a:p>
            <a:endParaRPr lang="en-US" sz="800" dirty="0" smtClean="0"/>
          </a:p>
          <a:p>
            <a:r>
              <a:rPr lang="en-US" sz="1000" b="1" u="sng" dirty="0"/>
              <a:t>Q2: Lady visit clinic and she is Pregnant. She was on Warfarin for atrial fibrillation. The physician want to switch to </a:t>
            </a:r>
            <a:r>
              <a:rPr lang="en-US" sz="1000" b="1" u="sng" dirty="0" smtClean="0"/>
              <a:t>safer </a:t>
            </a:r>
            <a:r>
              <a:rPr lang="en-US" sz="1000" b="1" u="sng" dirty="0"/>
              <a:t>drug. Which of the following is recommended to be given to her ?  </a:t>
            </a:r>
          </a:p>
          <a:p>
            <a:r>
              <a:rPr lang="en-US" sz="800" dirty="0" smtClean="0"/>
              <a:t>A.Ibuprofen.                 </a:t>
            </a:r>
            <a:r>
              <a:rPr lang="en-US" sz="800" dirty="0"/>
              <a:t>B. </a:t>
            </a:r>
            <a:r>
              <a:rPr lang="en-US" sz="800" dirty="0" smtClean="0"/>
              <a:t>Aspirin.                       </a:t>
            </a:r>
            <a:r>
              <a:rPr lang="en-US" sz="800" dirty="0"/>
              <a:t>C. </a:t>
            </a:r>
            <a:r>
              <a:rPr lang="en-US" sz="800" dirty="0" smtClean="0"/>
              <a:t>Heparin.                             </a:t>
            </a:r>
            <a:r>
              <a:rPr lang="en-US" sz="800" dirty="0"/>
              <a:t>D. </a:t>
            </a:r>
            <a:r>
              <a:rPr lang="en-US" sz="800" dirty="0" smtClean="0"/>
              <a:t>All of them.</a:t>
            </a:r>
            <a:endParaRPr lang="en-US" sz="800" dirty="0"/>
          </a:p>
          <a:p>
            <a:endParaRPr lang="en-US" sz="800" dirty="0"/>
          </a:p>
          <a:p>
            <a:r>
              <a:rPr lang="en-US" sz="1000" b="1" u="sng" dirty="0"/>
              <a:t>Q3: Which of the following drugs may lead to </a:t>
            </a:r>
            <a:r>
              <a:rPr lang="en-US" altLang="en-US" sz="1000" b="1" u="sng" dirty="0"/>
              <a:t>Cardiovascular anomalies such as valvular heart defect </a:t>
            </a:r>
            <a:r>
              <a:rPr lang="en-US" sz="1000" b="1" u="sng" dirty="0"/>
              <a:t>? </a:t>
            </a:r>
          </a:p>
          <a:p>
            <a:r>
              <a:rPr lang="en-US" sz="800" dirty="0" smtClean="0"/>
              <a:t>A. </a:t>
            </a:r>
            <a:r>
              <a:rPr lang="en-US" altLang="en-US" sz="800" dirty="0"/>
              <a:t>Propylthiouracil</a:t>
            </a:r>
            <a:r>
              <a:rPr lang="en-US" sz="800" dirty="0" smtClean="0"/>
              <a:t>.                 </a:t>
            </a:r>
            <a:r>
              <a:rPr lang="en-US" sz="800" dirty="0"/>
              <a:t>B. </a:t>
            </a:r>
            <a:r>
              <a:rPr lang="en-US" altLang="en-US" sz="800" dirty="0">
                <a:ea typeface="Arial" charset="0"/>
                <a:cs typeface="Arial" charset="0"/>
              </a:rPr>
              <a:t>Thalidomide</a:t>
            </a:r>
            <a:r>
              <a:rPr lang="en-US" sz="800" dirty="0" smtClean="0"/>
              <a:t>.                       </a:t>
            </a:r>
            <a:r>
              <a:rPr lang="en-US" sz="800" dirty="0"/>
              <a:t>C. </a:t>
            </a:r>
            <a:r>
              <a:rPr lang="en-US" sz="800" dirty="0" smtClean="0"/>
              <a:t>Lithium.                             </a:t>
            </a:r>
            <a:r>
              <a:rPr lang="en-US" sz="800" dirty="0"/>
              <a:t>D. </a:t>
            </a:r>
            <a:r>
              <a:rPr lang="en-US" sz="800" dirty="0" smtClean="0"/>
              <a:t>Warfarin</a:t>
            </a:r>
            <a:r>
              <a:rPr lang="en-US" sz="800" b="1" dirty="0" smtClean="0"/>
              <a:t>.</a:t>
            </a:r>
            <a:endParaRPr lang="en-US" sz="800" b="1" dirty="0"/>
          </a:p>
          <a:p>
            <a:r>
              <a:rPr lang="en-US" sz="1000" b="1" u="sng" dirty="0" smtClean="0"/>
              <a:t> </a:t>
            </a:r>
          </a:p>
          <a:p>
            <a:r>
              <a:rPr lang="en-US" sz="1000" b="1" u="sng" dirty="0" smtClean="0"/>
              <a:t>Q4: </a:t>
            </a:r>
            <a:r>
              <a:rPr lang="en-US" sz="1000" b="1" u="sng" dirty="0"/>
              <a:t>Which of the following is recommended and safe to be given to pregnant lady with </a:t>
            </a:r>
            <a:r>
              <a:rPr lang="en-US" sz="1000" b="1" u="sng" dirty="0" smtClean="0"/>
              <a:t>Hypertension? </a:t>
            </a:r>
            <a:endParaRPr lang="en-US" sz="1000" b="1" u="sng" dirty="0"/>
          </a:p>
          <a:p>
            <a:r>
              <a:rPr lang="en-US" sz="800" dirty="0" smtClean="0"/>
              <a:t>A. Captopril..                     </a:t>
            </a:r>
            <a:r>
              <a:rPr lang="en-US" sz="800" dirty="0"/>
              <a:t>B. </a:t>
            </a:r>
            <a:r>
              <a:rPr lang="en-US" sz="800" dirty="0" smtClean="0"/>
              <a:t>Hydrochlorothiazide.                   </a:t>
            </a:r>
            <a:r>
              <a:rPr lang="en-US" sz="800" dirty="0"/>
              <a:t>C. </a:t>
            </a:r>
            <a:r>
              <a:rPr lang="en-US" sz="800" dirty="0" smtClean="0"/>
              <a:t>Losartan.                     </a:t>
            </a:r>
            <a:r>
              <a:rPr lang="en-US" sz="800" dirty="0"/>
              <a:t>D</a:t>
            </a:r>
            <a:r>
              <a:rPr lang="en-US" sz="800" b="1" dirty="0"/>
              <a:t>. </a:t>
            </a:r>
            <a:r>
              <a:rPr lang="el-GR" altLang="en-US" sz="800" dirty="0">
                <a:ea typeface="Times New Roman" charset="0"/>
                <a:cs typeface="Times New Roman" charset="0"/>
              </a:rPr>
              <a:t>α</a:t>
            </a:r>
            <a:r>
              <a:rPr lang="en-US" altLang="en-US" sz="800" dirty="0">
                <a:ea typeface="Times New Roman" charset="0"/>
                <a:cs typeface="Times New Roman" charset="0"/>
              </a:rPr>
              <a:t>- methyl </a:t>
            </a:r>
            <a:r>
              <a:rPr lang="en-US" altLang="en-US" sz="800" dirty="0" smtClean="0">
                <a:ea typeface="Times New Roman" charset="0"/>
                <a:cs typeface="Times New Roman" charset="0"/>
              </a:rPr>
              <a:t>dopa.</a:t>
            </a:r>
          </a:p>
          <a:p>
            <a:pPr marL="228600" indent="-228600">
              <a:buAutoNum type="alphaUcPeriod"/>
            </a:pPr>
            <a:endParaRPr lang="en-US" altLang="en-US" sz="800" b="1" dirty="0">
              <a:ea typeface="Times New Roman" charset="0"/>
              <a:cs typeface="Times New Roman" charset="0"/>
            </a:endParaRPr>
          </a:p>
          <a:p>
            <a:r>
              <a:rPr lang="en-US" sz="1000" b="1" u="sng" dirty="0" smtClean="0"/>
              <a:t>Q5: Which of the following is recommended and safe to be given to pregnant lady with Hyperthyroidism ? </a:t>
            </a:r>
          </a:p>
          <a:p>
            <a:r>
              <a:rPr lang="en-US" altLang="en-US" sz="800" dirty="0" smtClean="0"/>
              <a:t>A. Methimazole.              B. Carbimazol.                                    C. Radioactive Iodine.                    D. Propylthiouracil</a:t>
            </a:r>
            <a:endParaRPr lang="en-US" altLang="en-US" sz="800" dirty="0" smtClean="0">
              <a:ea typeface="Times New Roman" charset="0"/>
              <a:cs typeface="Times New Roman" charset="0"/>
            </a:endParaRPr>
          </a:p>
          <a:p>
            <a:endParaRPr lang="en-US" sz="800" dirty="0"/>
          </a:p>
          <a:p>
            <a:r>
              <a:rPr lang="en-US" sz="1000" b="1" u="sng" dirty="0" smtClean="0"/>
              <a:t>Q6: Pregnant lady came to ER with preeclampsia. She had severe elevated in blood pressure with edema. Which of the following antihypertensive agent is recommended to be used in her case ? </a:t>
            </a:r>
          </a:p>
          <a:p>
            <a:r>
              <a:rPr lang="en-US" sz="800" dirty="0"/>
              <a:t>A. </a:t>
            </a:r>
            <a:r>
              <a:rPr lang="en-US" sz="800" dirty="0" smtClean="0"/>
              <a:t>Labetalol.                    </a:t>
            </a:r>
            <a:r>
              <a:rPr lang="en-US" sz="800" dirty="0"/>
              <a:t>B. </a:t>
            </a:r>
            <a:r>
              <a:rPr lang="en-US" sz="800" dirty="0" smtClean="0"/>
              <a:t>Hydralazine.                                   </a:t>
            </a:r>
            <a:r>
              <a:rPr lang="en-US" sz="800" dirty="0"/>
              <a:t>C. </a:t>
            </a:r>
            <a:r>
              <a:rPr lang="el-GR" altLang="en-US" sz="800" dirty="0">
                <a:ea typeface="Times New Roman" charset="0"/>
                <a:cs typeface="Times New Roman" charset="0"/>
              </a:rPr>
              <a:t>α</a:t>
            </a:r>
            <a:r>
              <a:rPr lang="en-US" altLang="en-US" sz="800" dirty="0">
                <a:ea typeface="Times New Roman" charset="0"/>
                <a:cs typeface="Times New Roman" charset="0"/>
              </a:rPr>
              <a:t>- methyl </a:t>
            </a:r>
            <a:r>
              <a:rPr lang="en-US" altLang="en-US" sz="800" dirty="0" smtClean="0">
                <a:ea typeface="Times New Roman" charset="0"/>
                <a:cs typeface="Times New Roman" charset="0"/>
              </a:rPr>
              <a:t>dopa.                          </a:t>
            </a:r>
            <a:r>
              <a:rPr lang="en-US" sz="800" dirty="0" smtClean="0"/>
              <a:t>D</a:t>
            </a:r>
            <a:r>
              <a:rPr lang="en-US" sz="800" dirty="0"/>
              <a:t>. </a:t>
            </a:r>
            <a:r>
              <a:rPr lang="en-US" altLang="en-US" sz="800" dirty="0" smtClean="0">
                <a:ea typeface="Times New Roman" charset="0"/>
                <a:cs typeface="Times New Roman" charset="0"/>
              </a:rPr>
              <a:t>Both A &amp; B.</a:t>
            </a:r>
            <a:endParaRPr lang="en-US" sz="800" u="sng" dirty="0"/>
          </a:p>
          <a:p>
            <a:endParaRPr lang="en-US" sz="1000" b="1" u="sng" dirty="0" smtClean="0"/>
          </a:p>
          <a:p>
            <a:r>
              <a:rPr lang="en-US" sz="1000" b="1" u="sng" dirty="0" smtClean="0"/>
              <a:t>Q7: </a:t>
            </a:r>
            <a:r>
              <a:rPr lang="en-US" sz="1000" b="1" u="sng" dirty="0"/>
              <a:t>Which of the following drugs may lead to </a:t>
            </a:r>
            <a:r>
              <a:rPr lang="en-US" altLang="en-US" sz="1000" b="1" u="sng" dirty="0"/>
              <a:t>Nail &amp; Digital hypoplasia, cleft lip and palate and Cardiac Anomalies </a:t>
            </a:r>
            <a:r>
              <a:rPr lang="en-US" sz="1000" b="1" u="sng" dirty="0"/>
              <a:t>? </a:t>
            </a:r>
          </a:p>
          <a:p>
            <a:r>
              <a:rPr lang="en-US" sz="800" dirty="0" smtClean="0"/>
              <a:t>A. Phenytoin.                 B. </a:t>
            </a:r>
            <a:r>
              <a:rPr lang="en-US" altLang="en-US" sz="800" dirty="0" smtClean="0">
                <a:ea typeface="Arial" charset="0"/>
                <a:cs typeface="Arial" charset="0"/>
              </a:rPr>
              <a:t>Thalidomide</a:t>
            </a:r>
            <a:r>
              <a:rPr lang="en-US" sz="800" dirty="0" smtClean="0"/>
              <a:t>.                                  C. Lithium.                                       D. Warfarin</a:t>
            </a:r>
            <a:r>
              <a:rPr lang="en-US" sz="800" b="1" dirty="0" smtClean="0"/>
              <a:t>.</a:t>
            </a:r>
          </a:p>
          <a:p>
            <a:endParaRPr lang="en-US" sz="1000" b="1" u="sng" dirty="0" smtClean="0"/>
          </a:p>
          <a:p>
            <a:r>
              <a:rPr lang="en-US" sz="1000" b="1" u="sng" dirty="0" smtClean="0"/>
              <a:t>Q8: </a:t>
            </a:r>
            <a:r>
              <a:rPr lang="en-US" sz="1000" b="1" u="sng" dirty="0"/>
              <a:t>Newborn baby have small head and special face features such as </a:t>
            </a:r>
            <a:r>
              <a:rPr lang="en-US" altLang="en-US" sz="1000" b="1" u="sng" dirty="0"/>
              <a:t>thin upper lips, small eye opening, smooth philtrum </a:t>
            </a:r>
            <a:r>
              <a:rPr lang="en-US" altLang="en-US" sz="1000" b="1" u="sng" dirty="0" smtClean="0"/>
              <a:t>and mental retardation. </a:t>
            </a:r>
            <a:r>
              <a:rPr lang="is-IS" altLang="en-US" sz="1000" b="1" u="sng" dirty="0"/>
              <a:t>W</a:t>
            </a:r>
            <a:r>
              <a:rPr lang="is-IS" sz="1000" b="1" u="sng" dirty="0" smtClean="0"/>
              <a:t>hat </a:t>
            </a:r>
            <a:r>
              <a:rPr lang="is-IS" sz="1000" b="1" u="sng" dirty="0"/>
              <a:t>most likely cause of this abonormality</a:t>
            </a:r>
            <a:r>
              <a:rPr lang="en-US" sz="1000" b="1" u="sng" dirty="0"/>
              <a:t> ? </a:t>
            </a:r>
          </a:p>
          <a:p>
            <a:r>
              <a:rPr lang="en-US" sz="800" dirty="0"/>
              <a:t>A.Clomiphene.                 B. </a:t>
            </a:r>
            <a:r>
              <a:rPr lang="en-US" sz="800" dirty="0" smtClean="0"/>
              <a:t>Alcohol</a:t>
            </a:r>
            <a:r>
              <a:rPr lang="en-US" sz="800" b="1" dirty="0" smtClean="0"/>
              <a:t>. </a:t>
            </a:r>
            <a:r>
              <a:rPr lang="en-US" sz="800" dirty="0"/>
              <a:t> </a:t>
            </a:r>
            <a:r>
              <a:rPr lang="en-US" sz="800" dirty="0" smtClean="0"/>
              <a:t>                                     </a:t>
            </a:r>
            <a:r>
              <a:rPr lang="en-US" sz="800" dirty="0"/>
              <a:t>C. Warfarin.                             D. Hydralazine.</a:t>
            </a:r>
            <a:endParaRPr lang="en-US" sz="800" u="sng" dirty="0"/>
          </a:p>
          <a:p>
            <a:endParaRPr lang="en-US" sz="1000" b="1" u="sng" dirty="0"/>
          </a:p>
          <a:p>
            <a:r>
              <a:rPr lang="en-US" sz="1000" b="1" u="sng" dirty="0" smtClean="0"/>
              <a:t>Q9: </a:t>
            </a:r>
            <a:r>
              <a:rPr lang="en-US" sz="1000" b="1" u="sng" dirty="0"/>
              <a:t>Which of the following is </a:t>
            </a:r>
            <a:r>
              <a:rPr lang="en-US" sz="1000" b="1" u="sng" dirty="0" smtClean="0"/>
              <a:t>incorrect </a:t>
            </a:r>
            <a:r>
              <a:rPr lang="en-US" sz="1000" b="1" u="sng" dirty="0"/>
              <a:t>regarding </a:t>
            </a:r>
            <a:r>
              <a:rPr lang="en-US" sz="1000" b="1" u="sng" dirty="0" smtClean="0"/>
              <a:t>the valproic acid during pregnancy ?   </a:t>
            </a:r>
          </a:p>
          <a:p>
            <a:r>
              <a:rPr lang="en-US" sz="800" dirty="0" smtClean="0"/>
              <a:t>A. It is under category X.</a:t>
            </a:r>
          </a:p>
          <a:p>
            <a:pPr marL="0" lvl="1" defTabSz="685800">
              <a:buClr>
                <a:srgbClr val="FDDFE6"/>
              </a:buClr>
              <a:defRPr/>
            </a:pPr>
            <a:r>
              <a:rPr lang="en-US" altLang="en-US" sz="800" dirty="0" smtClean="0">
                <a:ea typeface="Arial" charset="0"/>
                <a:cs typeface="Arial" charset="0"/>
              </a:rPr>
              <a:t>B. It cause Neural </a:t>
            </a:r>
            <a:r>
              <a:rPr lang="en-US" altLang="en-US" sz="800" dirty="0">
                <a:ea typeface="Arial" charset="0"/>
                <a:cs typeface="Arial" charset="0"/>
              </a:rPr>
              <a:t>tube defect (spina bifida</a:t>
            </a:r>
            <a:r>
              <a:rPr lang="en-US" altLang="en-US" sz="800" dirty="0" smtClean="0">
                <a:ea typeface="Arial" charset="0"/>
                <a:cs typeface="Arial" charset="0"/>
              </a:rPr>
              <a:t>). </a:t>
            </a:r>
            <a:endParaRPr lang="en-US" altLang="en-US" sz="800" dirty="0">
              <a:ea typeface="Arial" charset="0"/>
              <a:cs typeface="Arial" charset="0"/>
            </a:endParaRPr>
          </a:p>
          <a:p>
            <a:pPr marL="0" lvl="1" defTabSz="685800">
              <a:buClr>
                <a:srgbClr val="FDDFE6"/>
              </a:buClr>
              <a:defRPr/>
            </a:pPr>
            <a:r>
              <a:rPr lang="en-US" altLang="en-US" sz="800" dirty="0" smtClean="0">
                <a:ea typeface="Arial" charset="0"/>
                <a:cs typeface="Arial" charset="0"/>
              </a:rPr>
              <a:t>C. It safe to be used in 2</a:t>
            </a:r>
            <a:r>
              <a:rPr lang="en-US" altLang="en-US" sz="800" baseline="30000" dirty="0" smtClean="0">
                <a:ea typeface="Arial" charset="0"/>
                <a:cs typeface="Arial" charset="0"/>
              </a:rPr>
              <a:t>nd</a:t>
            </a:r>
            <a:r>
              <a:rPr lang="en-US" altLang="en-US" sz="800" dirty="0" smtClean="0">
                <a:ea typeface="Arial" charset="0"/>
                <a:cs typeface="Arial" charset="0"/>
              </a:rPr>
              <a:t> &amp; 3</a:t>
            </a:r>
            <a:r>
              <a:rPr lang="en-US" altLang="en-US" sz="800" baseline="30000" dirty="0" smtClean="0">
                <a:ea typeface="Arial" charset="0"/>
                <a:cs typeface="Arial" charset="0"/>
              </a:rPr>
              <a:t>rd</a:t>
            </a:r>
            <a:r>
              <a:rPr lang="en-US" altLang="en-US" sz="800" dirty="0" smtClean="0">
                <a:ea typeface="Arial" charset="0"/>
                <a:cs typeface="Arial" charset="0"/>
              </a:rPr>
              <a:t> trimesters. </a:t>
            </a:r>
          </a:p>
          <a:p>
            <a:pPr marL="0" lvl="1" defTabSz="685800">
              <a:buClr>
                <a:srgbClr val="FDDFE6"/>
              </a:buClr>
              <a:defRPr/>
            </a:pPr>
            <a:r>
              <a:rPr lang="en-US" altLang="en-US" sz="800" dirty="0" smtClean="0">
                <a:ea typeface="Arial" charset="0"/>
                <a:cs typeface="Arial" charset="0"/>
              </a:rPr>
              <a:t>D. It Impairs </a:t>
            </a:r>
            <a:r>
              <a:rPr lang="en-US" altLang="en-US" sz="800" dirty="0">
                <a:ea typeface="Arial" charset="0"/>
                <a:cs typeface="Arial" charset="0"/>
              </a:rPr>
              <a:t>folate </a:t>
            </a:r>
            <a:r>
              <a:rPr lang="en-US" altLang="en-US" sz="800" dirty="0" smtClean="0">
                <a:ea typeface="Arial" charset="0"/>
                <a:cs typeface="Arial" charset="0"/>
              </a:rPr>
              <a:t>absorption. </a:t>
            </a:r>
            <a:endParaRPr lang="en-US" sz="800" dirty="0" smtClean="0"/>
          </a:p>
          <a:p>
            <a:endParaRPr lang="en-US" sz="1000" b="1" u="sng" dirty="0" smtClean="0"/>
          </a:p>
          <a:p>
            <a:r>
              <a:rPr lang="en-US" sz="1000" b="1" u="sng" dirty="0" smtClean="0"/>
              <a:t>Q10: Which of the following can easily cross the placenta ?</a:t>
            </a:r>
          </a:p>
          <a:p>
            <a:pPr>
              <a:buClr>
                <a:schemeClr val="accent2"/>
              </a:buClr>
            </a:pPr>
            <a:r>
              <a:rPr lang="en-US" sz="800" dirty="0" smtClean="0"/>
              <a:t>A. Lowest </a:t>
            </a:r>
            <a:r>
              <a:rPr lang="en-US" sz="800" dirty="0"/>
              <a:t>lipid </a:t>
            </a:r>
            <a:r>
              <a:rPr lang="en-US" sz="800" dirty="0" smtClean="0"/>
              <a:t>solubility.                        B. Lowest ionization/non ionized.                         C. Highest </a:t>
            </a:r>
            <a:r>
              <a:rPr lang="en-US" sz="800" dirty="0"/>
              <a:t>molecular weight. </a:t>
            </a:r>
            <a:r>
              <a:rPr lang="en-US" sz="800" dirty="0" smtClean="0"/>
              <a:t>                      D. Highest </a:t>
            </a:r>
            <a:r>
              <a:rPr lang="en-US" sz="800" dirty="0"/>
              <a:t>protein binding. </a:t>
            </a:r>
            <a:endParaRPr lang="en-US" sz="800" dirty="0" smtClean="0"/>
          </a:p>
          <a:p>
            <a:pPr marL="285750" indent="-285750">
              <a:buClr>
                <a:schemeClr val="accent2"/>
              </a:buClr>
              <a:buFont typeface=".LucidaGrandeUI" charset="0"/>
              <a:buChar char="✓"/>
            </a:pPr>
            <a:endParaRPr lang="en-US" sz="1000" b="1" u="sng" dirty="0" smtClean="0"/>
          </a:p>
          <a:p>
            <a:r>
              <a:rPr lang="en-US" sz="1000" b="1" u="sng" dirty="0" smtClean="0"/>
              <a:t>Q11: All of the following is classified under category X EXCEPT :  </a:t>
            </a:r>
          </a:p>
          <a:p>
            <a:pPr>
              <a:lnSpc>
                <a:spcPct val="150000"/>
              </a:lnSpc>
            </a:pPr>
            <a:r>
              <a:rPr lang="en-US" sz="800" dirty="0" smtClean="0"/>
              <a:t>A. </a:t>
            </a:r>
            <a:r>
              <a:rPr lang="en-US" altLang="en-US" sz="800" dirty="0" smtClean="0">
                <a:ea typeface="Arial" charset="0"/>
                <a:cs typeface="Arial" charset="0"/>
              </a:rPr>
              <a:t>Thalidomide.              B. </a:t>
            </a:r>
            <a:r>
              <a:rPr lang="en-US" altLang="en-US" sz="800" dirty="0" smtClean="0">
                <a:ea typeface="Times New Roman" charset="0"/>
                <a:cs typeface="Times New Roman" charset="0"/>
              </a:rPr>
              <a:t>Isotretinoin</a:t>
            </a:r>
            <a:r>
              <a:rPr lang="en-US" altLang="en-US" sz="800" baseline="30000" dirty="0" smtClean="0">
                <a:ea typeface="Times New Roman" charset="0"/>
                <a:cs typeface="Times New Roman" charset="0"/>
              </a:rPr>
              <a:t>.</a:t>
            </a:r>
            <a:r>
              <a:rPr lang="en-US" altLang="en-US" sz="800" dirty="0" smtClean="0">
                <a:ea typeface="Times New Roman" charset="0"/>
                <a:cs typeface="Times New Roman" charset="0"/>
              </a:rPr>
              <a:t>                 C. Warfarin</a:t>
            </a:r>
            <a:r>
              <a:rPr lang="en-US" sz="800" dirty="0" smtClean="0"/>
              <a:t>.             D. Methotrexate.                 E. Azithromycin.                 F. </a:t>
            </a:r>
            <a:r>
              <a:rPr lang="en-US" sz="800" dirty="0"/>
              <a:t>Valproic acid</a:t>
            </a:r>
            <a:endParaRPr lang="en-US" altLang="en-US" sz="800" dirty="0">
              <a:ea typeface="Arial" charset="0"/>
              <a:cs typeface="Arial" charset="0"/>
            </a:endParaRPr>
          </a:p>
          <a:p>
            <a:endParaRPr lang="en-US" sz="1000" b="1" u="sng" dirty="0" smtClean="0"/>
          </a:p>
          <a:p>
            <a:r>
              <a:rPr lang="en-US" sz="1000" b="1" u="sng" dirty="0" smtClean="0"/>
              <a:t>Q12:Which of the following antibiotic have high risk to induce </a:t>
            </a:r>
            <a:r>
              <a:rPr lang="en-US" altLang="en-US" sz="1000" b="1" u="sng" dirty="0">
                <a:ea typeface="Arial" charset="0"/>
                <a:cs typeface="Arial" charset="0"/>
              </a:rPr>
              <a:t>neonatal </a:t>
            </a:r>
            <a:r>
              <a:rPr lang="en-US" altLang="en-US" sz="1000" b="1" u="sng" dirty="0" smtClean="0">
                <a:ea typeface="Arial" charset="0"/>
                <a:cs typeface="Arial" charset="0"/>
              </a:rPr>
              <a:t>hyperbilirubinemia and brain damage (</a:t>
            </a:r>
            <a:r>
              <a:rPr lang="en-US" altLang="en-US" sz="1000" b="1" u="sng" dirty="0" smtClean="0"/>
              <a:t>kernicterus</a:t>
            </a:r>
            <a:r>
              <a:rPr lang="en-US" altLang="en-US" sz="1000" b="1" u="sng" dirty="0" smtClean="0">
                <a:ea typeface="Arial" charset="0"/>
                <a:cs typeface="Arial" charset="0"/>
              </a:rPr>
              <a:t>) </a:t>
            </a:r>
            <a:r>
              <a:rPr lang="en-US" sz="1000" b="1" u="sng" dirty="0" smtClean="0"/>
              <a:t>?</a:t>
            </a:r>
          </a:p>
          <a:p>
            <a:r>
              <a:rPr lang="en-US" sz="800" dirty="0" smtClean="0"/>
              <a:t>A. Cefixime</a:t>
            </a:r>
            <a:r>
              <a:rPr lang="en-US" sz="800" dirty="0"/>
              <a:t>.               </a:t>
            </a:r>
            <a:r>
              <a:rPr lang="en-US" sz="800" dirty="0" smtClean="0"/>
              <a:t>       B. Erythromycin.                           C</a:t>
            </a:r>
            <a:r>
              <a:rPr lang="en-US" sz="800" dirty="0"/>
              <a:t>. </a:t>
            </a:r>
            <a:r>
              <a:rPr lang="en-US" altLang="en-US" sz="800" dirty="0">
                <a:ea typeface="Arial" charset="0"/>
                <a:cs typeface="Arial" charset="0"/>
              </a:rPr>
              <a:t>Chloramphenicol</a:t>
            </a:r>
            <a:r>
              <a:rPr lang="en-US" sz="800" dirty="0" smtClean="0"/>
              <a:t>.                                     D. Sulfonamide.</a:t>
            </a:r>
          </a:p>
          <a:p>
            <a:endParaRPr lang="en-US" sz="1000" b="1" u="sng" dirty="0" smtClean="0"/>
          </a:p>
          <a:p>
            <a:r>
              <a:rPr lang="en-US" sz="1000" b="1" u="sng" dirty="0" smtClean="0"/>
              <a:t>Q13: </a:t>
            </a:r>
            <a:r>
              <a:rPr lang="en-US" sz="1000" b="1" u="sng" dirty="0"/>
              <a:t>Which of the following drugs may lead to </a:t>
            </a:r>
            <a:r>
              <a:rPr lang="en-US" altLang="en-US" sz="1000" b="1" u="sng" dirty="0" smtClean="0"/>
              <a:t>Hypoplasia of nasal bridge in baby, if her mother take it during pregnancy </a:t>
            </a:r>
            <a:r>
              <a:rPr lang="en-US" sz="1000" b="1" u="sng" dirty="0" smtClean="0"/>
              <a:t>? </a:t>
            </a:r>
            <a:endParaRPr lang="en-US" sz="1000" b="1" u="sng" dirty="0"/>
          </a:p>
          <a:p>
            <a:r>
              <a:rPr lang="en-US" sz="800" dirty="0"/>
              <a:t>A. Phenytoin.                 B. </a:t>
            </a:r>
            <a:r>
              <a:rPr lang="en-US" altLang="en-US" sz="800" dirty="0">
                <a:ea typeface="Arial" charset="0"/>
                <a:cs typeface="Arial" charset="0"/>
              </a:rPr>
              <a:t>Thalidomide</a:t>
            </a:r>
            <a:r>
              <a:rPr lang="en-US" sz="800" dirty="0" smtClean="0"/>
              <a:t>.                               </a:t>
            </a:r>
            <a:r>
              <a:rPr lang="en-US" sz="800" dirty="0"/>
              <a:t>C. Lithium.                      </a:t>
            </a:r>
            <a:r>
              <a:rPr lang="en-US" sz="800" dirty="0" smtClean="0"/>
              <a:t>                                 </a:t>
            </a:r>
            <a:r>
              <a:rPr lang="en-US" sz="800" dirty="0"/>
              <a:t>D. Warfarin</a:t>
            </a:r>
            <a:r>
              <a:rPr lang="en-US" sz="800" b="1" dirty="0" smtClean="0"/>
              <a:t>.</a:t>
            </a:r>
            <a:endParaRPr lang="en-US" sz="800" b="1" dirty="0"/>
          </a:p>
          <a:p>
            <a:endParaRPr lang="en-US" sz="1000" b="1" u="sng" dirty="0" smtClean="0"/>
          </a:p>
          <a:p>
            <a:r>
              <a:rPr lang="en-US" sz="1000" b="1" u="sng" dirty="0" smtClean="0"/>
              <a:t>Q14: Which of the following Vitamins should be restricted in pregnancy ? </a:t>
            </a:r>
          </a:p>
          <a:p>
            <a:r>
              <a:rPr lang="en-US" sz="800" dirty="0" smtClean="0"/>
              <a:t>A. Vit A.                          B. Vit C.                                              C. Vit D.                                                           D. Vit B. </a:t>
            </a:r>
            <a:endParaRPr lang="en-US" sz="800" dirty="0"/>
          </a:p>
          <a:p>
            <a:endParaRPr lang="en-US" sz="1000" b="1" u="sng" dirty="0" smtClean="0"/>
          </a:p>
          <a:p>
            <a:r>
              <a:rPr lang="en-US" sz="1000" b="1" u="sng" dirty="0" smtClean="0"/>
              <a:t>Q15: </a:t>
            </a:r>
            <a:r>
              <a:rPr lang="en-US" sz="1000" b="1" u="sng" dirty="0"/>
              <a:t>N</a:t>
            </a:r>
            <a:r>
              <a:rPr lang="en-US" sz="1000" b="1" u="sng" dirty="0" smtClean="0"/>
              <a:t>ewborn </a:t>
            </a:r>
            <a:r>
              <a:rPr lang="en-US" sz="1000" b="1" u="sng" dirty="0"/>
              <a:t>baby have small head </a:t>
            </a:r>
            <a:r>
              <a:rPr lang="en-US" sz="1000" b="1" u="sng" dirty="0" smtClean="0"/>
              <a:t>with </a:t>
            </a:r>
            <a:r>
              <a:rPr lang="en-US" altLang="en-US" sz="1000" b="1" u="sng" dirty="0"/>
              <a:t>Low</a:t>
            </a:r>
            <a:r>
              <a:rPr lang="en-US" altLang="en-US" sz="1000" b="1" u="sng" dirty="0">
                <a:ea typeface="Times New Roman" charset="0"/>
                <a:cs typeface="Times New Roman" charset="0"/>
              </a:rPr>
              <a:t> </a:t>
            </a:r>
            <a:r>
              <a:rPr lang="en-US" altLang="en-US" sz="1000" b="1" u="sng" dirty="0"/>
              <a:t>weight</a:t>
            </a:r>
            <a:r>
              <a:rPr lang="en-US" altLang="en-US" sz="1000" b="1" u="sng" dirty="0">
                <a:ea typeface="Times New Roman" charset="0"/>
                <a:cs typeface="Times New Roman" charset="0"/>
              </a:rPr>
              <a:t> </a:t>
            </a:r>
            <a:r>
              <a:rPr lang="en-US" altLang="en-US" sz="1000" b="1" u="sng" dirty="0"/>
              <a:t>birth</a:t>
            </a:r>
            <a:r>
              <a:rPr lang="en-US" altLang="en-US" sz="1000" b="1" u="sng" dirty="0">
                <a:ea typeface="Times New Roman" charset="0"/>
                <a:cs typeface="Times New Roman" charset="0"/>
              </a:rPr>
              <a:t> </a:t>
            </a:r>
            <a:r>
              <a:rPr lang="is-IS" sz="1000" b="1" u="sng" dirty="0" smtClean="0"/>
              <a:t>, </a:t>
            </a:r>
            <a:r>
              <a:rPr lang="is-IS" sz="1000" b="1" u="sng" dirty="0"/>
              <a:t>what most likely cause of this abonormality</a:t>
            </a:r>
            <a:r>
              <a:rPr lang="en-US" sz="1000" b="1" u="sng" dirty="0"/>
              <a:t> ? </a:t>
            </a:r>
          </a:p>
          <a:p>
            <a:r>
              <a:rPr lang="en-US" sz="800" dirty="0" smtClean="0"/>
              <a:t>A. Alcohol.                      </a:t>
            </a:r>
            <a:r>
              <a:rPr lang="en-US" sz="800" dirty="0"/>
              <a:t>B. </a:t>
            </a:r>
            <a:r>
              <a:rPr lang="en-US" sz="800" dirty="0" smtClean="0"/>
              <a:t>Cocaine.                                      </a:t>
            </a:r>
            <a:r>
              <a:rPr lang="en-US" sz="800" dirty="0"/>
              <a:t>C. </a:t>
            </a:r>
            <a:r>
              <a:rPr lang="en-US" sz="800" dirty="0">
                <a:ea typeface="American Typewriter" charset="0"/>
                <a:cs typeface="American Typewriter" charset="0"/>
              </a:rPr>
              <a:t>Tobacco</a:t>
            </a:r>
            <a:r>
              <a:rPr lang="en-US" sz="800" dirty="0" smtClean="0"/>
              <a:t>.                                                      </a:t>
            </a:r>
            <a:r>
              <a:rPr lang="en-US" sz="800" b="1" dirty="0" smtClean="0"/>
              <a:t> </a:t>
            </a:r>
            <a:r>
              <a:rPr lang="en-US" sz="800" dirty="0"/>
              <a:t>D. </a:t>
            </a:r>
            <a:r>
              <a:rPr lang="en-US" sz="800" dirty="0" smtClean="0"/>
              <a:t>All of them.</a:t>
            </a:r>
            <a:endParaRPr lang="en-US" sz="800" dirty="0"/>
          </a:p>
          <a:p>
            <a:endParaRPr lang="en-US" sz="1000" b="1" u="sng" dirty="0" smtClean="0"/>
          </a:p>
          <a:p>
            <a:r>
              <a:rPr lang="en-US" sz="1000" b="1" u="sng" dirty="0" smtClean="0"/>
              <a:t>Q16: Which of following may lead to mothers’ complain that their newborn tend to be reluctant to to breastfeeding or suckling ? </a:t>
            </a:r>
          </a:p>
          <a:p>
            <a:pPr lvl="0"/>
            <a:r>
              <a:rPr lang="en-US" sz="800" dirty="0"/>
              <a:t>A. Lithium</a:t>
            </a:r>
            <a:r>
              <a:rPr lang="en-US" sz="800" dirty="0" smtClean="0"/>
              <a:t>.                        </a:t>
            </a:r>
            <a:r>
              <a:rPr lang="en-US" sz="800" dirty="0"/>
              <a:t>B. Aspirin.                                       C. morphine.                                             </a:t>
            </a:r>
            <a:r>
              <a:rPr lang="en-US" sz="800" dirty="0" smtClean="0"/>
              <a:t>   </a:t>
            </a:r>
            <a:r>
              <a:rPr lang="en-US" sz="800" dirty="0"/>
              <a:t>D. </a:t>
            </a:r>
            <a:r>
              <a:rPr lang="en-US" altLang="en-US" sz="800" dirty="0" smtClean="0">
                <a:ea typeface="Arial" charset="0"/>
                <a:cs typeface="Arial" charset="0"/>
              </a:rPr>
              <a:t>Diethylstilbestrol</a:t>
            </a:r>
            <a:r>
              <a:rPr lang="en-US" sz="800" dirty="0" smtClean="0"/>
              <a:t>.</a:t>
            </a:r>
            <a:endParaRPr lang="en-US" sz="800" dirty="0"/>
          </a:p>
          <a:p>
            <a:endParaRPr lang="en-US" sz="1000" b="1" u="sng" dirty="0" smtClean="0"/>
          </a:p>
          <a:p>
            <a:r>
              <a:rPr lang="en-US" sz="1000" b="1" u="sng" dirty="0" smtClean="0"/>
              <a:t>Q17:Which of the following pain killers is safe to be used in pregnant women ? </a:t>
            </a:r>
          </a:p>
          <a:p>
            <a:r>
              <a:rPr lang="en-US" sz="800" dirty="0" smtClean="0"/>
              <a:t>A. Ibuprofen.                  B. Aspirin.                                       C. morphine</a:t>
            </a:r>
            <a:r>
              <a:rPr lang="en-US" sz="800" b="1" dirty="0" smtClean="0"/>
              <a:t>.                                                     </a:t>
            </a:r>
            <a:r>
              <a:rPr lang="en-US" sz="800" dirty="0" smtClean="0"/>
              <a:t>D. Paracetamol.</a:t>
            </a:r>
          </a:p>
          <a:p>
            <a:endParaRPr lang="en-US" sz="800" dirty="0" smtClean="0"/>
          </a:p>
          <a:p>
            <a:r>
              <a:rPr lang="en-US" sz="1000" b="1" u="sng" dirty="0" smtClean="0"/>
              <a:t>Q18: </a:t>
            </a:r>
            <a:r>
              <a:rPr lang="en-US" sz="1000" b="1" u="sng" dirty="0"/>
              <a:t>Which of following </a:t>
            </a:r>
            <a:r>
              <a:rPr lang="en-US" sz="1000" b="1" u="sng" dirty="0" smtClean="0"/>
              <a:t>has delayed effect on female baby and may lead to vaginal carcinoma ?</a:t>
            </a:r>
          </a:p>
          <a:p>
            <a:r>
              <a:rPr lang="en-US" sz="800" dirty="0" smtClean="0"/>
              <a:t>A</a:t>
            </a:r>
            <a:r>
              <a:rPr lang="en-US" sz="800" dirty="0"/>
              <a:t>. Lithium.                        B. Aspirin.                                       C. morphine.                                                D. </a:t>
            </a:r>
            <a:r>
              <a:rPr lang="en-US" altLang="en-US" sz="800" dirty="0">
                <a:ea typeface="Arial" charset="0"/>
                <a:cs typeface="Arial" charset="0"/>
              </a:rPr>
              <a:t>Diethylstilbestrol</a:t>
            </a:r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5" name="مستطيل مستدير الزوايا 4"/>
          <p:cNvSpPr/>
          <p:nvPr/>
        </p:nvSpPr>
        <p:spPr>
          <a:xfrm rot="10800000">
            <a:off x="4548434" y="9385263"/>
            <a:ext cx="2256463" cy="462732"/>
          </a:xfrm>
          <a:prstGeom prst="roundRect">
            <a:avLst>
              <a:gd name="adj" fmla="val 23052"/>
            </a:avLst>
          </a:prstGeom>
          <a:ln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1" anchor="ctr"/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1) C.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2) C.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3) C.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4) 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5) 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6) 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7) A.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8) B.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9) C.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10) B.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11) E.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12) 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13) 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14)A.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15) 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16) C.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17) 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18) D.</a:t>
            </a:r>
          </a:p>
        </p:txBody>
      </p:sp>
    </p:spTree>
    <p:extLst>
      <p:ext uri="{BB962C8B-B14F-4D97-AF65-F5344CB8AC3E}">
        <p14:creationId xmlns:p14="http://schemas.microsoft.com/office/powerpoint/2010/main" val="196202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942093">
                <a:tint val="45000"/>
                <a:satMod val="400000"/>
              </a:srgbClr>
            </a:duotone>
          </a:blip>
          <a:srcRect l="44792" t="46423" r="12083" b="5293"/>
          <a:stretch/>
        </p:blipFill>
        <p:spPr>
          <a:xfrm>
            <a:off x="2711487" y="2671026"/>
            <a:ext cx="2235970" cy="38886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1098212" y="3118987"/>
            <a:ext cx="5300421" cy="0"/>
          </a:xfrm>
          <a:prstGeom prst="line">
            <a:avLst/>
          </a:prstGeom>
          <a:ln w="38100">
            <a:solidFill>
              <a:srgbClr val="00CC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0683" y="7871028"/>
            <a:ext cx="6027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941651"/>
                </a:solidFill>
              </a:rPr>
              <a:t>References :</a:t>
            </a:r>
          </a:p>
          <a:p>
            <a:r>
              <a:rPr lang="en-US" sz="1600" dirty="0">
                <a:solidFill>
                  <a:srgbClr val="941651"/>
                </a:solidFill>
              </a:rPr>
              <a:t>1-</a:t>
            </a:r>
            <a:r>
              <a:rPr lang="en-US" sz="1600" dirty="0"/>
              <a:t> 436 doctor’s slides and notes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47458" y="866565"/>
            <a:ext cx="1451175" cy="2143038"/>
            <a:chOff x="4947458" y="643045"/>
            <a:chExt cx="1451175" cy="214303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99" t="7748" r="21891" b="8503"/>
            <a:stretch/>
          </p:blipFill>
          <p:spPr>
            <a:xfrm>
              <a:off x="4947458" y="643045"/>
              <a:ext cx="1451175" cy="2143038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5883329" y="1794673"/>
              <a:ext cx="452927" cy="6093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996720" y="1896024"/>
              <a:ext cx="495656" cy="4272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120156" y="1305834"/>
              <a:ext cx="323960" cy="23229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Oval 16"/>
          <p:cNvSpPr/>
          <p:nvPr/>
        </p:nvSpPr>
        <p:spPr>
          <a:xfrm>
            <a:off x="5165700" y="98070"/>
            <a:ext cx="264920" cy="2307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83329" y="89719"/>
            <a:ext cx="247045" cy="2307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460209" y="9147483"/>
            <a:ext cx="1537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@pharma436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83" y="9102566"/>
            <a:ext cx="447779" cy="44777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84091" y="9147483"/>
            <a:ext cx="2215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pharma436@outlook.com</a:t>
            </a:r>
          </a:p>
        </p:txBody>
      </p:sp>
      <p:pic>
        <p:nvPicPr>
          <p:cNvPr id="24" name="Picture 23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l="39538" t="24554" r="39740" b="42737"/>
          <a:stretch/>
        </p:blipFill>
        <p:spPr>
          <a:xfrm>
            <a:off x="4723573" y="9040774"/>
            <a:ext cx="441083" cy="46322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212149" y="9118979"/>
            <a:ext cx="1537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linkClick r:id="rId7"/>
              </a:rPr>
              <a:t>Your feedback </a:t>
            </a:r>
            <a:endParaRPr lang="en-US" sz="1400" b="1" dirty="0"/>
          </a:p>
        </p:txBody>
      </p:sp>
      <p:pic>
        <p:nvPicPr>
          <p:cNvPr id="26" name="Picture 25">
            <a:hlinkClick r:id="rId8"/>
          </p:cNvPr>
          <p:cNvPicPr>
            <a:picLocks noChangeAspect="1"/>
          </p:cNvPicPr>
          <p:nvPr/>
        </p:nvPicPr>
        <p:blipFill rotWithShape="1">
          <a:blip r:embed="rId9"/>
          <a:srcRect t="11672" b="10049"/>
          <a:stretch/>
        </p:blipFill>
        <p:spPr>
          <a:xfrm>
            <a:off x="2967775" y="9076819"/>
            <a:ext cx="573552" cy="448968"/>
          </a:xfrm>
          <a:prstGeom prst="rect">
            <a:avLst/>
          </a:prstGeom>
        </p:spPr>
      </p:pic>
      <p:sp>
        <p:nvSpPr>
          <p:cNvPr id="19" name="Half Frame 6"/>
          <p:cNvSpPr/>
          <p:nvPr/>
        </p:nvSpPr>
        <p:spPr>
          <a:xfrm rot="5400000">
            <a:off x="5884105" y="-267790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6"/>
          <p:cNvSpPr/>
          <p:nvPr/>
        </p:nvSpPr>
        <p:spPr>
          <a:xfrm rot="16200000" flipH="1">
            <a:off x="267789" y="-267789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98211" y="3212591"/>
            <a:ext cx="530042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400" b="1" dirty="0">
                <a:solidFill>
                  <a:srgbClr val="941651"/>
                </a:solidFill>
                <a:latin typeface="Al Tarikh" charset="-78"/>
                <a:ea typeface="Al Tarikh" charset="-78"/>
                <a:cs typeface="Al Tarikh" charset="-78"/>
              </a:rPr>
              <a:t>قادة فريق علم الأدوية :</a:t>
            </a:r>
          </a:p>
          <a:p>
            <a:pPr algn="ctr" defTabSz="663123" rtl="1">
              <a:lnSpc>
                <a:spcPct val="150000"/>
              </a:lnSpc>
            </a:pPr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ar-SA" sz="2800" b="1" dirty="0">
                <a:latin typeface="Al Tarikh" charset="-78"/>
                <a:ea typeface="Al Tarikh" charset="-78"/>
                <a:cs typeface="Al Tarikh" charset="-78"/>
              </a:rPr>
              <a:t>اللولو  الصليهم  </a:t>
            </a:r>
            <a:r>
              <a:rPr lang="en-US" sz="2800" b="1" dirty="0">
                <a:latin typeface="Al Tarikh" charset="-78"/>
                <a:ea typeface="Al Tarikh" charset="-78"/>
                <a:cs typeface="Al Tarikh" charset="-78"/>
              </a:rPr>
              <a:t>     </a:t>
            </a:r>
            <a:r>
              <a:rPr lang="en-US" sz="2800" b="1" dirty="0">
                <a:solidFill>
                  <a:srgbClr val="941651"/>
                </a:solidFill>
                <a:latin typeface="Al Tarikh" charset="-78"/>
                <a:ea typeface="Al Tarikh" charset="-78"/>
                <a:cs typeface="Al Tarikh" charset="-78"/>
              </a:rPr>
              <a:t>&amp; </a:t>
            </a:r>
            <a:r>
              <a:rPr lang="en-US" sz="2800" b="1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ar-SA" sz="2800" b="1" dirty="0">
                <a:latin typeface="Al Tarikh" charset="-78"/>
                <a:ea typeface="Al Tarikh" charset="-78"/>
                <a:cs typeface="Al Tarikh" charset="-78"/>
              </a:rPr>
              <a:t>فارس النفيسة</a:t>
            </a:r>
          </a:p>
          <a:p>
            <a:pPr marL="0" algn="ctr" defTabSz="663123" rtl="1" eaLnBrk="1" latinLnBrk="0" hangingPunct="1">
              <a:lnSpc>
                <a:spcPct val="150000"/>
              </a:lnSpc>
            </a:pPr>
            <a:r>
              <a:rPr lang="ar-SA" sz="2400" b="1" dirty="0">
                <a:solidFill>
                  <a:srgbClr val="941651"/>
                </a:solidFill>
                <a:latin typeface="Al Tarikh" charset="-78"/>
                <a:ea typeface="Al Tarikh" charset="-78"/>
                <a:cs typeface="Al Tarikh" charset="-78"/>
              </a:rPr>
              <a:t>الشكر موصول لأعضاء الفريق المتميزين : </a:t>
            </a:r>
          </a:p>
          <a:p>
            <a:pPr marL="0" algn="ctr" defTabSz="663123" rtl="1" eaLnBrk="1" latinLnBrk="0" hangingPunct="1"/>
            <a:r>
              <a:rPr lang="ar-SA" sz="2800" b="1" dirty="0" smtClean="0">
                <a:latin typeface="Al Tarikh" charset="-78"/>
                <a:ea typeface="Al Tarikh" charset="-78"/>
                <a:cs typeface="Al Tarikh" charset="-78"/>
              </a:rPr>
              <a:t>روان سعد القحطاني</a:t>
            </a:r>
            <a:endParaRPr lang="en-US" sz="2800" b="1" dirty="0" smtClean="0">
              <a:latin typeface="Al Tarikh" charset="-78"/>
              <a:ea typeface="Al Tarikh" charset="-78"/>
              <a:cs typeface="Al Tarikh" charset="-78"/>
            </a:endParaRPr>
          </a:p>
          <a:p>
            <a:pPr marL="0" algn="ctr" defTabSz="663123" rtl="1" eaLnBrk="1" latinLnBrk="0" hangingPunct="1"/>
            <a:r>
              <a:rPr lang="ar-SA" sz="2800" b="1" dirty="0" smtClean="0">
                <a:latin typeface="Al Tarikh" charset="-78"/>
                <a:ea typeface="Al Tarikh" charset="-78"/>
                <a:cs typeface="Al Tarikh" charset="-78"/>
              </a:rPr>
              <a:t>أثير </a:t>
            </a:r>
            <a:r>
              <a:rPr lang="ar-SA" sz="2800" b="1" dirty="0">
                <a:latin typeface="Al Tarikh" charset="-78"/>
                <a:ea typeface="Al Tarikh" charset="-78"/>
                <a:cs typeface="Al Tarikh" charset="-78"/>
              </a:rPr>
              <a:t>الرشيد</a:t>
            </a:r>
            <a:endParaRPr lang="en-US" sz="2800" b="1" dirty="0">
              <a:latin typeface="Al Tarikh" charset="-78"/>
              <a:ea typeface="Al Tarikh" charset="-78"/>
              <a:cs typeface="Al Tarikh" charset="-78"/>
            </a:endParaRPr>
          </a:p>
          <a:p>
            <a:pPr marL="0" algn="ctr" defTabSz="663123" rtl="1" eaLnBrk="1" latinLnBrk="0" hangingPunct="1"/>
            <a:r>
              <a:rPr lang="ar-SA" sz="2800" b="1" dirty="0">
                <a:latin typeface="Al Tarikh" charset="-78"/>
                <a:ea typeface="Al Tarikh" charset="-78"/>
                <a:cs typeface="Al Tarikh" charset="-78"/>
              </a:rPr>
              <a:t>جواهر </a:t>
            </a:r>
            <a:r>
              <a:rPr lang="ar-SA" sz="2800" b="1" dirty="0" err="1">
                <a:latin typeface="Al Tarikh" charset="-78"/>
                <a:ea typeface="Al Tarikh" charset="-78"/>
                <a:cs typeface="Al Tarikh" charset="-78"/>
              </a:rPr>
              <a:t>ابانمي</a:t>
            </a:r>
            <a:endParaRPr lang="ar-SA" sz="2800" b="1" dirty="0">
              <a:latin typeface="Al Tarikh" charset="-78"/>
              <a:ea typeface="Al Tarikh" charset="-78"/>
              <a:cs typeface="Al Tarikh" charset="-78"/>
            </a:endParaRPr>
          </a:p>
          <a:p>
            <a:pPr marL="0" algn="ctr" defTabSz="663123" rtl="1" eaLnBrk="1" latinLnBrk="0" hangingPunct="1"/>
            <a:r>
              <a:rPr lang="ar-SA" sz="2800" b="1" dirty="0">
                <a:latin typeface="Al Tarikh" charset="-78"/>
                <a:ea typeface="Al Tarikh" charset="-78"/>
                <a:cs typeface="Al Tarikh" charset="-78"/>
              </a:rPr>
              <a:t>ريما </a:t>
            </a:r>
            <a:r>
              <a:rPr lang="ar-SA" sz="2800" b="1" dirty="0" smtClean="0">
                <a:latin typeface="Al Tarikh" charset="-78"/>
                <a:ea typeface="Al Tarikh" charset="-78"/>
                <a:cs typeface="Al Tarikh" charset="-78"/>
              </a:rPr>
              <a:t>البراك</a:t>
            </a:r>
            <a:endParaRPr lang="en-US" sz="2800" b="1" dirty="0" smtClean="0">
              <a:latin typeface="Al Tarikh" charset="-78"/>
              <a:ea typeface="Al Tarikh" charset="-78"/>
              <a:cs typeface="Al Tarikh" charset="-78"/>
            </a:endParaRPr>
          </a:p>
          <a:p>
            <a:pPr marL="0" algn="ctr" defTabSz="663123" rtl="1" eaLnBrk="1" latinLnBrk="0" hangingPunct="1"/>
            <a:r>
              <a:rPr lang="ar-SA" sz="2800" b="1" dirty="0" smtClean="0">
                <a:latin typeface="Al Tarikh" charset="-78"/>
                <a:ea typeface="Al Tarikh" charset="-78"/>
                <a:cs typeface="Al Tarikh" charset="-78"/>
              </a:rPr>
              <a:t>فيصل العباد</a:t>
            </a:r>
          </a:p>
          <a:p>
            <a:pPr marL="0" algn="ctr" defTabSz="663123" rtl="1" eaLnBrk="1" latinLnBrk="0" hangingPunct="1"/>
            <a:r>
              <a:rPr lang="ar-SA" sz="2800" b="1" dirty="0" smtClean="0">
                <a:latin typeface="Al Tarikh" charset="-78"/>
                <a:ea typeface="Al Tarikh" charset="-78"/>
                <a:cs typeface="Al Tarikh" charset="-78"/>
              </a:rPr>
              <a:t>عبدالرحمن الجريان</a:t>
            </a:r>
            <a:endParaRPr lang="ar-SA" sz="2800" b="1" dirty="0">
              <a:latin typeface="Al Tarikh" charset="-78"/>
              <a:ea typeface="Al Tarikh" charset="-78"/>
              <a:cs typeface="Al Tarikh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07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1227910" y="575385"/>
            <a:ext cx="4500000" cy="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03776" y="16065"/>
            <a:ext cx="525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a typeface="American Typewriter" charset="0"/>
                <a:cs typeface="American Typewriter" charset="0"/>
              </a:rPr>
              <a:t>Introduction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44437" y="1199101"/>
            <a:ext cx="2880000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2365" y="782662"/>
            <a:ext cx="33463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ea typeface="American Typewriter" charset="0"/>
                <a:cs typeface="American Typewriter" charset="0"/>
              </a:rPr>
              <a:t>Medications in Pregnancy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2402" y="1272958"/>
            <a:ext cx="6563693" cy="24622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sz="1400" dirty="0"/>
              <a:t>Majority of pregnant women are exposed to medications during pregnancy. 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(female slides)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sz="1400" dirty="0"/>
              <a:t>Unless absolutely necessary, drugs should not be used during pregnancy</a:t>
            </a:r>
            <a:r>
              <a:rPr lang="en-US" sz="1400" dirty="0">
                <a:solidFill>
                  <a:srgbClr val="FF99CC"/>
                </a:solidFill>
              </a:rPr>
              <a:t> </a:t>
            </a:r>
            <a:r>
              <a:rPr lang="en-US" sz="1400" dirty="0">
                <a:solidFill>
                  <a:srgbClr val="008F00"/>
                </a:solidFill>
              </a:rPr>
              <a:t>(especially during first trimesters) </a:t>
            </a:r>
            <a:r>
              <a:rPr lang="en-US" sz="1400" dirty="0"/>
              <a:t>because many can harm the fetus.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(only female slides)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sz="1400" dirty="0"/>
              <a:t>Fetal effects of most of the therapeutic agents are unknown for about </a:t>
            </a:r>
            <a:r>
              <a:rPr lang="en-US" sz="1400" dirty="0" smtClean="0"/>
              <a:t>one-half of medications</a:t>
            </a:r>
            <a:r>
              <a:rPr lang="en-US" sz="1400" dirty="0"/>
              <a:t>.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(only female slides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1200" dirty="0"/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sz="1400" dirty="0"/>
              <a:t>About 2 to 3 % of all birth defects result from the use of drugs</a:t>
            </a:r>
            <a:r>
              <a:rPr lang="en-US" sz="1400" dirty="0" smtClean="0"/>
              <a:t>.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(only female slides)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sz="1400" dirty="0" smtClean="0"/>
              <a:t>These drugs in the mother’s blood can cross this membrane into fetal blood vessels in the villi and pass through the umbilical cord to the fetus.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(only female slides)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sz="1400" dirty="0"/>
              <a:t>Most drugs can cross placenta by passive </a:t>
            </a:r>
            <a:r>
              <a:rPr lang="en-US" sz="1400" dirty="0" smtClean="0"/>
              <a:t>diffusion.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sz="1400" dirty="0" smtClean="0"/>
              <a:t>Placental </a:t>
            </a:r>
            <a:r>
              <a:rPr lang="en-US" sz="1400" dirty="0"/>
              <a:t>membrane is </a:t>
            </a:r>
            <a:r>
              <a:rPr lang="en-US" sz="1400" dirty="0" smtClean="0"/>
              <a:t>semi-permeable. The </a:t>
            </a:r>
            <a:r>
              <a:rPr lang="en-US" sz="1400" dirty="0"/>
              <a:t>movement of drugs across the placenta is limited by a single layer of cells called </a:t>
            </a:r>
            <a:r>
              <a:rPr lang="en-US" altLang="en-US" sz="1400" dirty="0" smtClean="0">
                <a:ea typeface="Times New Roman" charset="0"/>
                <a:cs typeface="Times New Roman" charset="0"/>
              </a:rPr>
              <a:t>trophoblasts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42402" y="4176623"/>
            <a:ext cx="4500000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9850" y="3776513"/>
            <a:ext cx="548646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en-US" sz="2000" dirty="0">
                <a:ea typeface="American Typewriter" charset="0"/>
                <a:cs typeface="American Typewriter" charset="0"/>
              </a:rPr>
              <a:t>Factors controlling placental drug transfer</a:t>
            </a:r>
            <a:endParaRPr lang="en-US" sz="2000" dirty="0">
              <a:ea typeface="American Typewriter" charset="0"/>
              <a:cs typeface="American Typewriter" charset="0"/>
            </a:endParaRPr>
          </a:p>
        </p:txBody>
      </p:sp>
      <p:sp>
        <p:nvSpPr>
          <p:cNvPr id="25" name="Half Frame 6"/>
          <p:cNvSpPr/>
          <p:nvPr/>
        </p:nvSpPr>
        <p:spPr>
          <a:xfrm rot="5400000">
            <a:off x="5884105" y="-267790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Half Frame 6"/>
          <p:cNvSpPr/>
          <p:nvPr/>
        </p:nvSpPr>
        <p:spPr>
          <a:xfrm rot="16200000" flipH="1">
            <a:off x="267789" y="-267789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35083" y="4440209"/>
            <a:ext cx="6566244" cy="5314176"/>
            <a:chOff x="135083" y="4143334"/>
            <a:chExt cx="6566244" cy="5314176"/>
          </a:xfrm>
        </p:grpSpPr>
        <p:grpSp>
          <p:nvGrpSpPr>
            <p:cNvPr id="57" name="Group 56"/>
            <p:cNvGrpSpPr/>
            <p:nvPr/>
          </p:nvGrpSpPr>
          <p:grpSpPr>
            <a:xfrm>
              <a:off x="135083" y="4143334"/>
              <a:ext cx="6478224" cy="5314176"/>
              <a:chOff x="69767" y="4112338"/>
              <a:chExt cx="6478224" cy="531417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398166" y="4112338"/>
                <a:ext cx="2894790" cy="74926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1400" dirty="0">
                    <a:solidFill>
                      <a:schemeClr val="tx1"/>
                    </a:solidFill>
                    <a:ea typeface="Times New Roman" charset="0"/>
                    <a:cs typeface="Times New Roman" charset="0"/>
                  </a:rPr>
                  <a:t>Physiochemical properties of the drug. </a:t>
                </a:r>
              </a:p>
              <a:p>
                <a:pPr algn="ctr"/>
                <a:r>
                  <a:rPr lang="en-US" altLang="en-US" sz="1400" dirty="0">
                    <a:solidFill>
                      <a:srgbClr val="008F00"/>
                    </a:solidFill>
                    <a:ea typeface="Times New Roman" charset="0"/>
                    <a:cs typeface="Times New Roman" charset="0"/>
                  </a:rPr>
                  <a:t>(can they </a:t>
                </a:r>
                <a:r>
                  <a:rPr lang="en-US" altLang="en-US" sz="1400" dirty="0">
                    <a:solidFill>
                      <a:srgbClr val="008F00"/>
                    </a:solidFill>
                  </a:rPr>
                  <a:t>across the placenta or not)</a:t>
                </a:r>
                <a:endParaRPr lang="en-US" sz="1400" dirty="0">
                  <a:solidFill>
                    <a:srgbClr val="008F00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488958" y="4112600"/>
                <a:ext cx="1059033" cy="76756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1400" dirty="0">
                    <a:solidFill>
                      <a:schemeClr val="tx1"/>
                    </a:solidFill>
                    <a:ea typeface="Times New Roman" charset="0"/>
                    <a:cs typeface="Times New Roman" charset="0"/>
                  </a:rPr>
                  <a:t>Duration of exposure to the drug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69767" y="4861602"/>
                <a:ext cx="3571037" cy="45649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en-US" sz="1400" b="1" u="sng" dirty="0">
                    <a:solidFill>
                      <a:schemeClr val="accent2"/>
                    </a:solidFill>
                  </a:rPr>
                  <a:t>Lipophilic drugs:</a:t>
                </a:r>
              </a:p>
              <a:p>
                <a:pPr marL="285750" indent="-285750">
                  <a:buClr>
                    <a:schemeClr val="accent2">
                      <a:lumMod val="40000"/>
                      <a:lumOff val="60000"/>
                    </a:schemeClr>
                  </a:buClr>
                  <a:buFont typeface="Arial" charset="0"/>
                  <a:buChar char="•"/>
                </a:pPr>
                <a:r>
                  <a:rPr lang="en-US" altLang="en-US" sz="1400" dirty="0">
                    <a:solidFill>
                      <a:schemeClr val="tx1"/>
                    </a:solidFill>
                  </a:rPr>
                  <a:t>Diffuse readily across the placenta and enter fetal circulation</a:t>
                </a:r>
                <a:r>
                  <a:rPr lang="en-US" altLang="en-US" sz="1200" dirty="0">
                    <a:solidFill>
                      <a:schemeClr val="tx1"/>
                    </a:solidFill>
                  </a:rPr>
                  <a:t>.</a:t>
                </a:r>
                <a:endParaRPr lang="ar-SA" altLang="en-US" sz="1200" dirty="0">
                  <a:solidFill>
                    <a:schemeClr val="tx1"/>
                  </a:solidFill>
                </a:endParaRPr>
              </a:p>
              <a:p>
                <a:pPr marL="285750" indent="-285750">
                  <a:buClr>
                    <a:schemeClr val="accent2">
                      <a:lumMod val="40000"/>
                      <a:lumOff val="60000"/>
                    </a:schemeClr>
                  </a:buClr>
                  <a:buFont typeface="Arial" charset="0"/>
                  <a:buChar char="•"/>
                </a:pPr>
                <a:r>
                  <a:rPr lang="en-US" sz="1400" dirty="0">
                    <a:solidFill>
                      <a:srgbClr val="0432FF"/>
                    </a:solidFill>
                  </a:rPr>
                  <a:t>Thiopental</a:t>
                </a:r>
                <a:r>
                  <a:rPr lang="en-US" sz="1200" dirty="0">
                    <a:solidFill>
                      <a:srgbClr val="008F00"/>
                    </a:solidFill>
                  </a:rPr>
                  <a:t>: (as Hypnotics &amp; induction of Anesthesia)  </a:t>
                </a:r>
                <a:r>
                  <a:rPr lang="en-US" sz="1400" dirty="0">
                    <a:solidFill>
                      <a:schemeClr val="tx1"/>
                    </a:solidFill>
                  </a:rPr>
                  <a:t>crosses placenta &amp; causes sedation, apnea in newborn infants</a:t>
                </a:r>
              </a:p>
              <a:p>
                <a:pPr>
                  <a:buClr>
                    <a:schemeClr val="accent2">
                      <a:lumMod val="40000"/>
                      <a:lumOff val="60000"/>
                    </a:schemeClr>
                  </a:buClr>
                </a:pPr>
                <a:r>
                  <a:rPr lang="en-US" altLang="en-US" sz="1400" b="1" u="sng" dirty="0">
                    <a:solidFill>
                      <a:schemeClr val="accent2"/>
                    </a:solidFill>
                  </a:rPr>
                  <a:t>Ionized drugs:</a:t>
                </a:r>
              </a:p>
              <a:p>
                <a:pPr marL="285750" indent="-285750">
                  <a:buClr>
                    <a:schemeClr val="accent2">
                      <a:lumMod val="40000"/>
                      <a:lumOff val="60000"/>
                    </a:schemeClr>
                  </a:buClr>
                  <a:buFont typeface="Arial" charset="0"/>
                  <a:buChar char="•"/>
                </a:pPr>
                <a:r>
                  <a:rPr lang="en-US" altLang="en-US" sz="1400" dirty="0">
                    <a:solidFill>
                      <a:schemeClr val="tx1"/>
                    </a:solidFill>
                  </a:rPr>
                  <a:t>Cross the placenta very slowly </a:t>
                </a:r>
                <a:r>
                  <a:rPr lang="en-US" altLang="en-US" sz="1400" dirty="0">
                    <a:solidFill>
                      <a:schemeClr val="tx1"/>
                    </a:solidFill>
                    <a:sym typeface="Symbol" charset="2"/>
                  </a:rPr>
                  <a:t> very low con. In newborn infants </a:t>
                </a:r>
                <a:r>
                  <a:rPr lang="en-US" sz="1200" dirty="0">
                    <a:solidFill>
                      <a:schemeClr val="tx1"/>
                    </a:solidFill>
                  </a:rPr>
                  <a:t>e.g</a:t>
                </a:r>
                <a:r>
                  <a:rPr lang="en-US" sz="1200" dirty="0">
                    <a:solidFill>
                      <a:srgbClr val="008F00"/>
                    </a:solidFill>
                  </a:rPr>
                  <a:t>. </a:t>
                </a:r>
                <a:r>
                  <a:rPr lang="en-US" sz="1200" dirty="0" smtClean="0">
                    <a:solidFill>
                      <a:srgbClr val="0432FF"/>
                    </a:solidFill>
                  </a:rPr>
                  <a:t>succinylcholine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,</a:t>
                </a:r>
                <a:r>
                  <a:rPr lang="en-US" sz="1200" dirty="0" smtClean="0">
                    <a:solidFill>
                      <a:srgbClr val="0432FF"/>
                    </a:solidFill>
                  </a:rPr>
                  <a:t> </a:t>
                </a:r>
                <a:r>
                  <a:rPr lang="en-US" sz="1200" dirty="0" err="1" smtClean="0">
                    <a:solidFill>
                      <a:srgbClr val="0432FF"/>
                    </a:solidFill>
                  </a:rPr>
                  <a:t>Tubocurarine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,</a:t>
                </a:r>
              </a:p>
              <a:p>
                <a:pPr>
                  <a:buClr>
                    <a:schemeClr val="accent2">
                      <a:lumMod val="40000"/>
                      <a:lumOff val="60000"/>
                    </a:schemeClr>
                  </a:buClr>
                </a:pPr>
                <a:r>
                  <a:rPr lang="en-US" sz="1200" dirty="0" smtClean="0">
                    <a:solidFill>
                      <a:srgbClr val="008F00"/>
                    </a:solidFill>
                  </a:rPr>
                  <a:t> </a:t>
                </a:r>
                <a:r>
                  <a:rPr lang="en-US" altLang="en-US" sz="1400" b="1" u="sng" dirty="0" smtClean="0">
                    <a:solidFill>
                      <a:schemeClr val="accent2"/>
                    </a:solidFill>
                  </a:rPr>
                  <a:t>MW  </a:t>
                </a:r>
                <a:r>
                  <a:rPr lang="en-US" altLang="en-US" sz="1400" b="1" u="sng" dirty="0">
                    <a:solidFill>
                      <a:schemeClr val="accent2"/>
                    </a:solidFill>
                  </a:rPr>
                  <a:t>affects the rate of transfer:</a:t>
                </a:r>
              </a:p>
              <a:p>
                <a:pPr marL="285750" indent="-285750" algn="just">
                  <a:buClr>
                    <a:schemeClr val="accent2">
                      <a:lumMod val="40000"/>
                      <a:lumOff val="60000"/>
                    </a:schemeClr>
                  </a:buClr>
                  <a:buFont typeface="Arial" charset="0"/>
                  <a:buChar char="•"/>
                </a:pPr>
                <a:r>
                  <a:rPr lang="en-US" altLang="en-US" sz="1400" dirty="0">
                    <a:solidFill>
                      <a:schemeClr val="tx1"/>
                    </a:solidFill>
                  </a:rPr>
                  <a:t>250 - 500 cross placenta easily</a:t>
                </a:r>
              </a:p>
              <a:p>
                <a:pPr marL="285750" indent="-285750">
                  <a:buClr>
                    <a:schemeClr val="accent2">
                      <a:lumMod val="40000"/>
                      <a:lumOff val="60000"/>
                    </a:schemeClr>
                  </a:buClr>
                  <a:buFont typeface="Arial" charset="0"/>
                  <a:buChar char="•"/>
                </a:pPr>
                <a:r>
                  <a:rPr lang="en-US" altLang="en-US" sz="1400" dirty="0">
                    <a:solidFill>
                      <a:schemeClr val="tx1"/>
                    </a:solidFill>
                  </a:rPr>
                  <a:t>500 - 1000 cross placenta with more difficulty</a:t>
                </a:r>
              </a:p>
              <a:p>
                <a:pPr marL="285750" indent="-285750">
                  <a:buClr>
                    <a:schemeClr val="accent2">
                      <a:lumMod val="40000"/>
                      <a:lumOff val="60000"/>
                    </a:schemeClr>
                  </a:buClr>
                  <a:buFont typeface="Arial" charset="0"/>
                  <a:buChar char="•"/>
                </a:pPr>
                <a:r>
                  <a:rPr lang="en-US" altLang="en-US" sz="1400" dirty="0">
                    <a:solidFill>
                      <a:schemeClr val="tx1"/>
                    </a:solidFill>
                    <a:sym typeface="Symbol" charset="2"/>
                  </a:rPr>
                  <a:t></a:t>
                </a:r>
                <a:r>
                  <a:rPr lang="en-US" altLang="en-US" sz="1400" dirty="0">
                    <a:solidFill>
                      <a:schemeClr val="tx1"/>
                    </a:solidFill>
                  </a:rPr>
                  <a:t> 1000  can not cross placenta </a:t>
                </a:r>
                <a:r>
                  <a:rPr lang="en-US" altLang="en-US" sz="1400" dirty="0" smtClean="0">
                    <a:solidFill>
                      <a:schemeClr val="tx1"/>
                    </a:solidFill>
                  </a:rPr>
                  <a:t>e.g</a:t>
                </a:r>
                <a:r>
                  <a:rPr lang="en-US" altLang="en-US" sz="1400" dirty="0">
                    <a:solidFill>
                      <a:schemeClr val="tx1"/>
                    </a:solidFill>
                  </a:rPr>
                  <a:t>.  </a:t>
                </a:r>
                <a:r>
                  <a:rPr lang="en-US" altLang="en-US" sz="1400" dirty="0">
                    <a:solidFill>
                      <a:srgbClr val="0432FF"/>
                    </a:solidFill>
                  </a:rPr>
                  <a:t>Heparin</a:t>
                </a:r>
              </a:p>
              <a:p>
                <a:pPr algn="just">
                  <a:buClr>
                    <a:schemeClr val="accent2">
                      <a:lumMod val="40000"/>
                      <a:lumOff val="60000"/>
                    </a:schemeClr>
                  </a:buClr>
                </a:pPr>
                <a:r>
                  <a:rPr lang="en-US" altLang="en-US" sz="1400" b="1" u="sng" dirty="0">
                    <a:solidFill>
                      <a:schemeClr val="accent2"/>
                    </a:solidFill>
                  </a:rPr>
                  <a:t>Protein binding:</a:t>
                </a:r>
              </a:p>
              <a:p>
                <a:pPr marL="285750" indent="-285750">
                  <a:buClr>
                    <a:schemeClr val="accent2">
                      <a:lumMod val="40000"/>
                      <a:lumOff val="60000"/>
                    </a:schemeClr>
                  </a:buClr>
                  <a:buFont typeface="Arial" charset="0"/>
                  <a:buChar char="•"/>
                </a:pPr>
                <a:r>
                  <a:rPr lang="en-US" altLang="en-US" sz="1400" dirty="0">
                    <a:solidFill>
                      <a:schemeClr val="tx1"/>
                    </a:solidFill>
                  </a:rPr>
                  <a:t>Protein binding in maternal circulation hinders passage of drugs </a:t>
                </a:r>
                <a:r>
                  <a:rPr lang="en-US" altLang="en-US" sz="1200" dirty="0">
                    <a:solidFill>
                      <a:srgbClr val="008F00"/>
                    </a:solidFill>
                    <a:sym typeface="Symbol" charset="2"/>
                  </a:rPr>
                  <a:t> can't cross the placenta  preferable</a:t>
                </a:r>
                <a:endParaRPr lang="en-US" altLang="en-US" sz="1200" dirty="0">
                  <a:solidFill>
                    <a:srgbClr val="008F00"/>
                  </a:solidFill>
                </a:endParaRPr>
              </a:p>
              <a:p>
                <a:pPr marL="285750" indent="-285750">
                  <a:buClr>
                    <a:schemeClr val="accent2">
                      <a:lumMod val="40000"/>
                      <a:lumOff val="60000"/>
                    </a:schemeClr>
                  </a:buClr>
                  <a:buFont typeface="Arial" charset="0"/>
                  <a:buChar char="•"/>
                </a:pPr>
                <a:r>
                  <a:rPr lang="en-US" altLang="en-US" sz="1400" dirty="0">
                    <a:solidFill>
                      <a:schemeClr val="tx1"/>
                    </a:solidFill>
                  </a:rPr>
                  <a:t>e.g. </a:t>
                </a:r>
                <a:r>
                  <a:rPr lang="en-US" altLang="en-US" sz="1200" dirty="0" err="1" smtClean="0">
                    <a:solidFill>
                      <a:srgbClr val="0432FF"/>
                    </a:solidFill>
                  </a:rPr>
                  <a:t>propythiouracil</a:t>
                </a:r>
                <a:r>
                  <a:rPr lang="en-US" altLang="en-US" sz="12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altLang="en-US" sz="1200" dirty="0" smtClean="0">
                    <a:solidFill>
                      <a:srgbClr val="0432FF"/>
                    </a:solidFill>
                  </a:rPr>
                  <a:t>chloramphenicol</a:t>
                </a:r>
                <a:r>
                  <a:rPr lang="en-US" altLang="en-US" sz="1200" dirty="0" smtClean="0">
                    <a:solidFill>
                      <a:schemeClr val="tx1"/>
                    </a:solidFill>
                  </a:rPr>
                  <a:t>,</a:t>
                </a:r>
                <a:r>
                  <a:rPr lang="en-US" altLang="en-US" sz="1200" dirty="0" smtClean="0">
                    <a:solidFill>
                      <a:srgbClr val="0432FF"/>
                    </a:solidFill>
                  </a:rPr>
                  <a:t> heparin</a:t>
                </a:r>
                <a:endParaRPr lang="en-US" altLang="en-US" sz="1200" dirty="0">
                  <a:solidFill>
                    <a:srgbClr val="0432FF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895017" y="4112601"/>
                <a:ext cx="1260000" cy="76756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1200" dirty="0">
                    <a:solidFill>
                      <a:schemeClr val="tx1"/>
                    </a:solidFill>
                    <a:ea typeface="Times New Roman" charset="0"/>
                    <a:cs typeface="Times New Roman" charset="0"/>
                  </a:rPr>
                  <a:t>The stage of placental and fetal development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733402" y="4879902"/>
                <a:ext cx="1573383" cy="22534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at the time of exposure to 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the drug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Next </a:t>
                </a:r>
                <a:r>
                  <a:rPr lang="en-US" dirty="0">
                    <a:solidFill>
                      <a:schemeClr val="tx1"/>
                    </a:solidFill>
                  </a:rPr>
                  <a:t>slide</a:t>
                </a: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5464699" y="4910897"/>
              <a:ext cx="1236628" cy="225318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rgbClr val="008F00"/>
                  </a:solidFill>
                </a:rPr>
                <a:t>Chronic use (daily) is different than acute use (once)</a:t>
              </a:r>
              <a:endParaRPr lang="ar-SA" sz="1400" dirty="0">
                <a:solidFill>
                  <a:srgbClr val="008F00"/>
                </a:solidFill>
              </a:endParaRPr>
            </a:p>
          </p:txBody>
        </p:sp>
        <p:sp>
          <p:nvSpPr>
            <p:cNvPr id="8" name="Round Diagonal Corner Rectangle 7"/>
            <p:cNvSpPr/>
            <p:nvPr/>
          </p:nvSpPr>
          <p:spPr>
            <a:xfrm>
              <a:off x="3960333" y="7569200"/>
              <a:ext cx="2740994" cy="1888310"/>
            </a:xfrm>
            <a:prstGeom prst="round2DiagRect">
              <a:avLst/>
            </a:prstGeom>
            <a:solidFill>
              <a:schemeClr val="bg1"/>
            </a:solidFill>
            <a:ln w="127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u="sng" dirty="0">
                  <a:solidFill>
                    <a:schemeClr val="accent2"/>
                  </a:solidFill>
                </a:rPr>
                <a:t>So the drug which given to pregnant should be :</a:t>
              </a:r>
            </a:p>
            <a:p>
              <a:endParaRPr lang="en-US" sz="1400" dirty="0">
                <a:solidFill>
                  <a:srgbClr val="008F00"/>
                </a:solidFill>
              </a:endParaRPr>
            </a:p>
            <a:p>
              <a:pPr marL="285750" indent="-285750">
                <a:buClr>
                  <a:schemeClr val="accent2"/>
                </a:buClr>
                <a:buFont typeface=".LucidaGrandeUI" charset="0"/>
                <a:buChar char="✓"/>
              </a:pPr>
              <a:r>
                <a:rPr lang="en-US" sz="1400" dirty="0">
                  <a:solidFill>
                    <a:srgbClr val="008F00"/>
                  </a:solidFill>
                </a:rPr>
                <a:t>Lowest lipid solubility.</a:t>
              </a:r>
            </a:p>
            <a:p>
              <a:pPr marL="285750" indent="-285750">
                <a:buClr>
                  <a:schemeClr val="accent2"/>
                </a:buClr>
                <a:buFont typeface=".LucidaGrandeUI" charset="0"/>
                <a:buChar char="✓"/>
              </a:pPr>
              <a:r>
                <a:rPr lang="en-US" sz="1400" dirty="0" smtClean="0">
                  <a:solidFill>
                    <a:srgbClr val="008F00"/>
                  </a:solidFill>
                </a:rPr>
                <a:t>Highest ionization= ionized= polar=water soluble</a:t>
              </a:r>
            </a:p>
            <a:p>
              <a:pPr marL="285750" indent="-285750">
                <a:buClr>
                  <a:schemeClr val="accent2"/>
                </a:buClr>
                <a:buFont typeface=".LucidaGrandeUI" charset="0"/>
                <a:buChar char="✓"/>
              </a:pPr>
              <a:r>
                <a:rPr lang="en-US" sz="1400" dirty="0" smtClean="0">
                  <a:solidFill>
                    <a:srgbClr val="008F00"/>
                  </a:solidFill>
                </a:rPr>
                <a:t>Highest </a:t>
              </a:r>
              <a:r>
                <a:rPr lang="en-US" sz="1400" dirty="0">
                  <a:solidFill>
                    <a:srgbClr val="008F00"/>
                  </a:solidFill>
                </a:rPr>
                <a:t>molecular weight. </a:t>
              </a:r>
            </a:p>
            <a:p>
              <a:pPr marL="285750" indent="-285750">
                <a:buClr>
                  <a:schemeClr val="accent2"/>
                </a:buClr>
                <a:buFont typeface=".LucidaGrandeUI" charset="0"/>
                <a:buChar char="✓"/>
              </a:pPr>
              <a:r>
                <a:rPr lang="en-US" sz="1400" dirty="0">
                  <a:solidFill>
                    <a:srgbClr val="008F00"/>
                  </a:solidFill>
                </a:rPr>
                <a:t>Highest protein binding. </a:t>
              </a:r>
            </a:p>
          </p:txBody>
        </p:sp>
        <p:cxnSp>
          <p:nvCxnSpPr>
            <p:cNvPr id="10" name="Elbow Connector 9"/>
            <p:cNvCxnSpPr>
              <a:endCxn id="8" idx="3"/>
            </p:cNvCxnSpPr>
            <p:nvPr/>
          </p:nvCxnSpPr>
          <p:spPr>
            <a:xfrm>
              <a:off x="3706120" y="7402286"/>
              <a:ext cx="1624710" cy="166914"/>
            </a:xfrm>
            <a:prstGeom prst="bentConnector2">
              <a:avLst/>
            </a:prstGeom>
            <a:ln w="127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55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778130" y="978788"/>
            <a:ext cx="5112000" cy="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Half Frame 6"/>
          <p:cNvSpPr/>
          <p:nvPr/>
        </p:nvSpPr>
        <p:spPr>
          <a:xfrm rot="5400000">
            <a:off x="5884105" y="-267790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6"/>
          <p:cNvSpPr/>
          <p:nvPr/>
        </p:nvSpPr>
        <p:spPr>
          <a:xfrm rot="16200000" flipH="1">
            <a:off x="267789" y="-267789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3776" y="123664"/>
            <a:ext cx="5250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>
                <a:ea typeface="American Typewriter" charset="0"/>
                <a:cs typeface="American Typewriter" charset="0"/>
              </a:rPr>
              <a:t>The Stages of Mammalian </a:t>
            </a:r>
            <a:r>
              <a:rPr lang="en-US" altLang="en-US" sz="2400">
                <a:ea typeface="American Typewriter" charset="0"/>
                <a:cs typeface="American Typewriter" charset="0"/>
              </a:rPr>
              <a:t>Fetal </a:t>
            </a:r>
            <a:r>
              <a:rPr lang="en-US" altLang="en-US" sz="2400" smtClean="0">
                <a:ea typeface="American Typewriter" charset="0"/>
                <a:cs typeface="American Typewriter" charset="0"/>
              </a:rPr>
              <a:t>Development</a:t>
            </a:r>
            <a:endParaRPr lang="en-US" sz="2400" dirty="0">
              <a:ea typeface="American Typewriter" charset="0"/>
              <a:cs typeface="American Typewriter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987" y="1093575"/>
            <a:ext cx="6254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dirty="0"/>
              <a:t>Harmful action of drugs depend upon stage of fetal development at time of drug exposure.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79225"/>
              </p:ext>
            </p:extLst>
          </p:nvPr>
        </p:nvGraphicFramePr>
        <p:xfrm>
          <a:off x="301876" y="1718993"/>
          <a:ext cx="6254250" cy="530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92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800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348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6666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400" b="0" dirty="0">
                          <a:latin typeface="+mn-lt"/>
                        </a:rPr>
                        <a:t>Blastocyst formation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400" b="0" dirty="0">
                          <a:latin typeface="+mn-lt"/>
                        </a:rPr>
                        <a:t>Organogenesis 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400" b="0" dirty="0">
                          <a:latin typeface="+mn-lt"/>
                        </a:rPr>
                        <a:t>Histogenesis &amp; maturation of function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9553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4"/>
                        </a:buClr>
                        <a:buFont typeface="Arial" charset="0"/>
                        <a:buChar char="•"/>
                      </a:pP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Occurs from (1-16 days) in the </a:t>
                      </a:r>
                      <a:r>
                        <a:rPr lang="en-US" alt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first </a:t>
                      </a:r>
                      <a:r>
                        <a:rPr lang="en-US" altLang="ja-JP" sz="14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trimester</a:t>
                      </a:r>
                      <a:r>
                        <a:rPr lang="en-US" altLang="ja-JP" sz="14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lang="en-US" altLang="ja-JP" sz="14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(</a:t>
                      </a: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First 2 weeks)</a:t>
                      </a:r>
                      <a:endParaRPr lang="en-US" altLang="ja-JP" sz="1400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altLang="en-US" sz="14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Period of dividing zygote and implantation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altLang="en-US" sz="1400" b="0" dirty="0">
                          <a:latin typeface="+mn-lt"/>
                        </a:rPr>
                        <a:t>Pre-differentiated period (conceptus).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Drugs have an</a:t>
                      </a:r>
                      <a:r>
                        <a:rPr lang="en-US" altLang="en-US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 all-or-nothing effect. 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Exposure to harmful drugs during this period </a:t>
                      </a: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+mn-lt"/>
                          <a:sym typeface="Symbol" charset="2"/>
                        </a:rPr>
                        <a:t></a:t>
                      </a: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 Prenatal death &amp; </a:t>
                      </a:r>
                      <a:r>
                        <a:rPr lang="en-US" altLang="en-US" sz="1400" b="1" dirty="0">
                          <a:solidFill>
                            <a:schemeClr val="tx1"/>
                          </a:solidFill>
                          <a:latin typeface="+mn-lt"/>
                          <a:sym typeface="Symbol" charset="2"/>
                        </a:rPr>
                        <a:t>abortion</a:t>
                      </a: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+mn-lt"/>
                          <a:sym typeface="Symbol" charset="2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4"/>
                        </a:buClr>
                        <a:buFont typeface="Arial" charset="0"/>
                        <a:buChar char="•"/>
                      </a:pP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It</a:t>
                      </a:r>
                      <a:r>
                        <a:rPr lang="en-US" altLang="en-US" sz="1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is the process by which cells specialize and organize to form the tissues and organs of an organism</a:t>
                      </a:r>
                      <a:r>
                        <a:rPr lang="en-US" alt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. </a:t>
                      </a:r>
                      <a:r>
                        <a:rPr lang="en-US" altLang="en-US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(only female slides)</a:t>
                      </a:r>
                      <a:endParaRPr lang="en-US" altLang="en-US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marL="285750" indent="-285750">
                        <a:buClr>
                          <a:schemeClr val="accent4"/>
                        </a:buClr>
                        <a:buFont typeface="Arial" charset="0"/>
                        <a:buChar char="•"/>
                      </a:pP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Occurs in (17- 60 days) in the first </a:t>
                      </a:r>
                      <a:r>
                        <a:rPr lang="en-US" altLang="ja-JP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trimester</a:t>
                      </a:r>
                      <a:r>
                        <a:rPr lang="en-US" altLang="ja-JP" sz="14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 (</a:t>
                      </a: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2-8 weeks)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GB" altLang="en-US" sz="1400" b="0" dirty="0">
                          <a:solidFill>
                            <a:srgbClr val="FF0000"/>
                          </a:solidFill>
                          <a:latin typeface="+mn-lt"/>
                        </a:rPr>
                        <a:t>The most sensitive period of pregnancy.</a:t>
                      </a:r>
                      <a:endParaRPr lang="en-US" altLang="en-US" sz="14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altLang="en-US" sz="1400" b="0" dirty="0">
                          <a:solidFill>
                            <a:srgbClr val="FF0000"/>
                          </a:solidFill>
                          <a:latin typeface="+mn-lt"/>
                        </a:rPr>
                        <a:t>Exposure to harmful drugs </a:t>
                      </a:r>
                      <a:r>
                        <a:rPr lang="en-US" altLang="en-US" sz="1400" b="0" dirty="0">
                          <a:solidFill>
                            <a:srgbClr val="FF0000"/>
                          </a:solidFill>
                          <a:latin typeface="+mn-lt"/>
                          <a:sym typeface="Symbol" charset="2"/>
                        </a:rPr>
                        <a:t></a:t>
                      </a:r>
                      <a:r>
                        <a:rPr lang="en-US" altLang="en-US" sz="1400" b="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en-US" sz="14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major </a:t>
                      </a:r>
                      <a:r>
                        <a:rPr lang="en-US" altLang="en-US" sz="1400" b="0" dirty="0">
                          <a:solidFill>
                            <a:srgbClr val="FF0000"/>
                          </a:solidFill>
                          <a:latin typeface="+mn-lt"/>
                        </a:rPr>
                        <a:t>birth defect in body parts or major congenital  </a:t>
                      </a:r>
                      <a:r>
                        <a:rPr lang="en-US" altLang="en-US" sz="14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malformation </a:t>
                      </a:r>
                      <a:r>
                        <a:rPr lang="en-US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Teratogenesis</a:t>
                      </a:r>
                      <a:r>
                        <a:rPr lang="en-US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400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en-US" sz="1400" b="0" dirty="0" smtClean="0">
                          <a:solidFill>
                            <a:srgbClr val="008F00"/>
                          </a:solidFill>
                          <a:latin typeface="+mn-lt"/>
                        </a:rPr>
                        <a:t>(</a:t>
                      </a:r>
                      <a:r>
                        <a:rPr lang="en-US" sz="1400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Structural abnormality=major)</a:t>
                      </a:r>
                      <a:r>
                        <a:rPr lang="en-US" altLang="en-US" sz="1400" b="0" dirty="0">
                          <a:solidFill>
                            <a:srgbClr val="008F00"/>
                          </a:solidFill>
                          <a:latin typeface="+mn-lt"/>
                        </a:rPr>
                        <a:t> </a:t>
                      </a:r>
                      <a:endParaRPr lang="en-US" altLang="ja-JP" sz="1200" b="0" dirty="0">
                        <a:solidFill>
                          <a:srgbClr val="008F00"/>
                        </a:solidFill>
                        <a:latin typeface="+mn-lt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4"/>
                        </a:buClr>
                        <a:buFont typeface="Arial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8 weeks onwards</a:t>
                      </a:r>
                    </a:p>
                    <a:p>
                      <a:pPr marL="285750" indent="-285750">
                        <a:buClr>
                          <a:schemeClr val="accent4"/>
                        </a:buClr>
                        <a:buFont typeface="Arial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 Growth and fetal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development occur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during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this stage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. </a:t>
                      </a:r>
                      <a:r>
                        <a:rPr lang="en-US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</a:rPr>
                        <a:t>(female slides)</a:t>
                      </a:r>
                      <a:endParaRPr lang="en-US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</a:endParaRPr>
                    </a:p>
                    <a:p>
                      <a:pPr marL="285750" indent="-285750" eaLnBrk="1" hangingPunct="1">
                        <a:spcBef>
                          <a:spcPts val="600"/>
                        </a:spcBef>
                        <a:buClr>
                          <a:schemeClr val="accent4"/>
                        </a:buClr>
                        <a:buFont typeface="Arial" charset="0"/>
                        <a:buChar char="•"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Fetus depends upon nutrients &amp; hormonal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supply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. </a:t>
                      </a:r>
                      <a:r>
                        <a:rPr lang="en-US" sz="105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</a:rPr>
                        <a:t>(female slides)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</a:endParaRP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Exposure to drugs can cause  “Function problems” rather than “gross malformation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Exposure to drugs during 2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nd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 and 3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rd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 trimesters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will not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induce major malformation but drugs can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produce minor morphologic abnormalities,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growth retardation and functional defects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formation” </a:t>
                      </a:r>
                      <a:r>
                        <a:rPr lang="en-US" altLang="en-US" sz="1200" dirty="0">
                          <a:solidFill>
                            <a:srgbClr val="008F00"/>
                          </a:solidFill>
                        </a:rPr>
                        <a:t>(</a:t>
                      </a:r>
                      <a:r>
                        <a:rPr lang="en-US" sz="1200" dirty="0">
                          <a:solidFill>
                            <a:srgbClr val="008F00"/>
                          </a:solidFill>
                        </a:rPr>
                        <a:t>functional abnormality = minor</a:t>
                      </a:r>
                      <a:r>
                        <a:rPr lang="en-US" sz="1200" dirty="0" smtClean="0">
                          <a:solidFill>
                            <a:srgbClr val="008F00"/>
                          </a:solidFill>
                        </a:rPr>
                        <a:t>)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However CNS is sensitive to toxic effects throughout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pregnancy</a:t>
                      </a:r>
                      <a:endParaRPr lang="ar-S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>
            <a:hlinkClick r:id="rId2"/>
          </p:cNvPr>
          <p:cNvSpPr txBox="1"/>
          <p:nvPr/>
        </p:nvSpPr>
        <p:spPr>
          <a:xfrm>
            <a:off x="301876" y="9258062"/>
            <a:ext cx="6210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Click here to see a very helpful illustration about </a:t>
            </a:r>
            <a:r>
              <a:rPr lang="en-US" altLang="en-US" sz="1400" dirty="0">
                <a:hlinkClick r:id="rId3"/>
              </a:rPr>
              <a:t>Critical Periods of Human Development</a:t>
            </a:r>
            <a:endParaRPr lang="en-US" sz="1400" dirty="0"/>
          </a:p>
        </p:txBody>
      </p:sp>
      <p:sp>
        <p:nvSpPr>
          <p:cNvPr id="3" name="Round Diagonal Corner Rectangle 2"/>
          <p:cNvSpPr/>
          <p:nvPr/>
        </p:nvSpPr>
        <p:spPr>
          <a:xfrm>
            <a:off x="301876" y="7194995"/>
            <a:ext cx="6254250" cy="1890584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v"/>
            </a:pPr>
            <a:r>
              <a:rPr lang="en-US" altLang="en-US" sz="1400" b="1" u="sng" dirty="0">
                <a:solidFill>
                  <a:schemeClr val="accent1"/>
                </a:solidFill>
              </a:rPr>
              <a:t>First trimester (week 1- week 12):</a:t>
            </a:r>
          </a:p>
          <a:p>
            <a:pPr marL="742950" lvl="1" indent="-285750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altLang="en-US" sz="1400" dirty="0">
                <a:solidFill>
                  <a:schemeClr val="tx1"/>
                </a:solidFill>
              </a:rPr>
              <a:t>Blastocysts formation (all or none).</a:t>
            </a:r>
          </a:p>
          <a:p>
            <a:pPr marL="742950" lvl="1" indent="-285750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altLang="en-US" sz="1400" dirty="0">
                <a:solidFill>
                  <a:schemeClr val="tx1"/>
                </a:solidFill>
              </a:rPr>
              <a:t>Organogenesis week 2- week 8</a:t>
            </a:r>
          </a:p>
          <a:p>
            <a:pPr marL="742950" lvl="1" indent="-285750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altLang="en-US" sz="1400" dirty="0">
                <a:solidFill>
                  <a:schemeClr val="tx1"/>
                </a:solidFill>
              </a:rPr>
              <a:t>Major congenital malformations (</a:t>
            </a:r>
            <a:r>
              <a:rPr lang="en-US" altLang="en-US" sz="1400" dirty="0" err="1">
                <a:solidFill>
                  <a:schemeClr val="tx1"/>
                </a:solidFill>
              </a:rPr>
              <a:t>teratogenesis</a:t>
            </a:r>
            <a:r>
              <a:rPr lang="en-US" altLang="en-US" sz="1400" dirty="0">
                <a:solidFill>
                  <a:schemeClr val="tx1"/>
                </a:solidFill>
              </a:rPr>
              <a:t>).</a:t>
            </a:r>
            <a:endParaRPr lang="ar-SA" altLang="en-US" sz="1400" dirty="0">
              <a:solidFill>
                <a:schemeClr val="tx1"/>
              </a:solidFill>
            </a:endParaRPr>
          </a:p>
          <a:p>
            <a:pPr marL="285750" indent="-285750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v"/>
            </a:pPr>
            <a:r>
              <a:rPr lang="en-US" altLang="en-US" sz="1400" b="1" u="sng" dirty="0">
                <a:solidFill>
                  <a:schemeClr val="accent1"/>
                </a:solidFill>
              </a:rPr>
              <a:t>Second &amp; Third trimesters (week 13-week 28):</a:t>
            </a:r>
          </a:p>
          <a:p>
            <a:pPr marL="742950" lvl="1" indent="-285750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altLang="en-US" sz="1400" dirty="0">
                <a:solidFill>
                  <a:schemeClr val="tx1"/>
                </a:solidFill>
              </a:rPr>
              <a:t>Affect growth &amp; fetal development</a:t>
            </a:r>
            <a:endParaRPr lang="ar-SA" altLang="en-US" sz="1400" dirty="0">
              <a:solidFill>
                <a:schemeClr val="tx1"/>
              </a:solidFill>
            </a:endParaRPr>
          </a:p>
          <a:p>
            <a:pPr marL="285750" indent="-285750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v"/>
            </a:pPr>
            <a:r>
              <a:rPr lang="en-US" altLang="en-US" sz="1400" b="1" u="sng" dirty="0">
                <a:solidFill>
                  <a:schemeClr val="accent1"/>
                </a:solidFill>
              </a:rPr>
              <a:t>Near Term (week 29-week 40):</a:t>
            </a:r>
          </a:p>
          <a:p>
            <a:pPr marL="742950" lvl="1" indent="-285750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altLang="en-US" sz="1400" dirty="0">
                <a:solidFill>
                  <a:schemeClr val="tx1"/>
                </a:solidFill>
              </a:rPr>
              <a:t>Adverse effects on labor or neonate after </a:t>
            </a:r>
            <a:r>
              <a:rPr lang="en-US" altLang="en-US" sz="1400" dirty="0" smtClean="0">
                <a:solidFill>
                  <a:schemeClr val="tx1"/>
                </a:solidFill>
              </a:rPr>
              <a:t>delivery</a:t>
            </a:r>
            <a:endParaRPr lang="en-US" altLang="en-US" sz="1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5443" y="7194995"/>
            <a:ext cx="132068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Only female slides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32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748981" y="727810"/>
            <a:ext cx="5328000" cy="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03776" y="197806"/>
            <a:ext cx="525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a typeface="American Typewriter" charset="0"/>
                <a:cs typeface="American Typewriter" charset="0"/>
              </a:rPr>
              <a:t>Teratogenesis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dirty="0">
                <a:ea typeface="American Typewriter" charset="0"/>
                <a:cs typeface="American Typewriter" charset="0"/>
              </a:rPr>
              <a:t>&amp;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dirty="0">
                <a:ea typeface="American Typewriter" charset="0"/>
                <a:cs typeface="American Typewriter" charset="0"/>
              </a:rPr>
              <a:t>FDA classification</a:t>
            </a:r>
          </a:p>
        </p:txBody>
      </p:sp>
      <p:sp>
        <p:nvSpPr>
          <p:cNvPr id="4" name="Half Frame 6"/>
          <p:cNvSpPr/>
          <p:nvPr/>
        </p:nvSpPr>
        <p:spPr>
          <a:xfrm rot="5400000">
            <a:off x="5884105" y="-267790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6"/>
          <p:cNvSpPr/>
          <p:nvPr/>
        </p:nvSpPr>
        <p:spPr>
          <a:xfrm rot="16200000" flipH="1">
            <a:off x="267789" y="-267789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4437" y="1311049"/>
            <a:ext cx="1656000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2365" y="894610"/>
            <a:ext cx="33463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ea typeface="American Typewriter" charset="0"/>
                <a:cs typeface="American Typewriter" charset="0"/>
              </a:rPr>
              <a:t>Teratogenesis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1029" y="1393868"/>
            <a:ext cx="6565067" cy="1708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§"/>
              <a:defRPr/>
            </a:pPr>
            <a:r>
              <a:rPr lang="en-US" sz="1400" b="1" u="sng" dirty="0">
                <a:solidFill>
                  <a:schemeClr val="accent1"/>
                </a:solidFill>
              </a:rPr>
              <a:t>What is teratogenesis?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dirty="0">
                <a:cs typeface="Times New Roman" panose="02020603050405020304" pitchFamily="18" charset="0"/>
              </a:rPr>
              <a:t>Occurrence of congenital defects of the fetus. </a:t>
            </a:r>
            <a:endParaRPr lang="en-GB" sz="1400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GB" sz="1400" b="1" u="sng" dirty="0">
                <a:solidFill>
                  <a:schemeClr val="accent1"/>
                </a:solidFill>
                <a:cs typeface="Times New Roman" panose="02020603050405020304" pitchFamily="18" charset="0"/>
              </a:rPr>
              <a:t>W</a:t>
            </a:r>
            <a:r>
              <a:rPr lang="en-US" sz="1400" b="1" u="sng" dirty="0">
                <a:solidFill>
                  <a:schemeClr val="accent1"/>
                </a:solidFill>
                <a:cs typeface="Times New Roman" panose="02020603050405020304" pitchFamily="18" charset="0"/>
              </a:rPr>
              <a:t>hat is </a:t>
            </a:r>
            <a:r>
              <a:rPr lang="en-GB" sz="1400" b="1" u="sng" dirty="0">
                <a:solidFill>
                  <a:schemeClr val="accent1"/>
                </a:solidFill>
                <a:cs typeface="Times New Roman" panose="02020603050405020304" pitchFamily="18" charset="0"/>
              </a:rPr>
              <a:t>teratogen?</a:t>
            </a:r>
            <a:r>
              <a:rPr lang="en-GB" sz="14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GB" sz="1400" dirty="0"/>
              <a:t>are substances that may cause permanent birth defects via a toxic effect on an embryo or fetus. </a:t>
            </a:r>
            <a:r>
              <a:rPr lang="en-GB" sz="1400" dirty="0">
                <a:solidFill>
                  <a:srgbClr val="008F00"/>
                </a:solidFill>
              </a:rPr>
              <a:t>(functional or structural defects). </a:t>
            </a:r>
            <a:r>
              <a:rPr lang="en-US" sz="1400" dirty="0">
                <a:cs typeface="Times New Roman" panose="02020603050405020304" pitchFamily="18" charset="0"/>
              </a:rPr>
              <a:t>This could be severe during</a:t>
            </a:r>
            <a:r>
              <a:rPr lang="en-GB" sz="1400" dirty="0">
                <a:cs typeface="Times New Roman" panose="02020603050405020304" pitchFamily="18" charset="0"/>
              </a:rPr>
              <a:t> critical periods of development e.g. </a:t>
            </a:r>
            <a:r>
              <a:rPr lang="en-GB" sz="1400" dirty="0"/>
              <a:t>organogenesis.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GB" sz="1400" b="1" u="sng" dirty="0">
                <a:solidFill>
                  <a:schemeClr val="accent1"/>
                </a:solidFill>
              </a:rPr>
              <a:t>Agent may be: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>
                <a:cs typeface="Times New Roman" panose="02020603050405020304" pitchFamily="18" charset="0"/>
              </a:rPr>
              <a:t>medication, street drug, chemicals, disease, environmental agents</a:t>
            </a:r>
            <a:endParaRPr lang="en-US" sz="1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6509" y="3564598"/>
            <a:ext cx="2052000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4437" y="3148159"/>
            <a:ext cx="33463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ea typeface="American Typewriter" charset="0"/>
                <a:cs typeface="American Typewriter" charset="0"/>
              </a:rPr>
              <a:t>FDA classification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51127"/>
              </p:ext>
            </p:extLst>
          </p:nvPr>
        </p:nvGraphicFramePr>
        <p:xfrm>
          <a:off x="141029" y="3731930"/>
          <a:ext cx="6562167" cy="58957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12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046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62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980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Category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General information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Example/s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Safest </a:t>
                      </a:r>
                      <a:endParaRPr lang="en-US" sz="2000" b="1" dirty="0">
                        <a:solidFill>
                          <a:srgbClr val="008F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E75B6">
                        <a:alpha val="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1- </a:t>
                      </a: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Adequate and </a:t>
                      </a:r>
                      <a:r>
                        <a:rPr lang="en-US" altLang="en-US" sz="1400" b="1" dirty="0">
                          <a:solidFill>
                            <a:schemeClr val="tx1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well-controlled human studies </a:t>
                      </a: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have failed to demonstrate a risk to fetus (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show no risk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)</a:t>
                      </a:r>
                      <a:endParaRPr lang="en-US" altLang="en-US" sz="1400" b="0" dirty="0">
                        <a:solidFill>
                          <a:schemeClr val="tx1"/>
                        </a:solidFill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  <a:p>
                      <a:r>
                        <a:rPr lang="en-US" altLang="en-US" sz="1400" b="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2- </a:t>
                      </a: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Drugs can be used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Folic acid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Thyroxine</a:t>
                      </a:r>
                      <a:endParaRPr lang="en-US" sz="1400" dirty="0">
                        <a:solidFill>
                          <a:srgbClr val="0432FF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36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E75B6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1-</a:t>
                      </a: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 No risk in animal studies (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Animal studies ok)</a:t>
                      </a:r>
                      <a:endParaRPr lang="en-US" altLang="en-US" sz="1400" b="0" dirty="0">
                        <a:solidFill>
                          <a:schemeClr val="tx1"/>
                        </a:solidFill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2-</a:t>
                      </a: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 No adequate and well-controlled human studies (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No human data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+mn-cs"/>
                        </a:rPr>
                        <a:t>)</a:t>
                      </a:r>
                      <a:endParaRPr lang="en-US" altLang="en-US" sz="1400" b="0" dirty="0">
                        <a:solidFill>
                          <a:schemeClr val="tx1"/>
                        </a:solidFill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  <a:p>
                      <a:pPr eaLnBrk="1" hangingPunct="1">
                        <a:spcBef>
                          <a:spcPct val="0"/>
                        </a:spcBef>
                      </a:pPr>
                      <a:r>
                        <a:rPr lang="en-US" altLang="en-US" sz="1400" b="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3-</a:t>
                      </a: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 Drugs can be used in pregnancy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Paracetamol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Erythromycin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F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Most</a:t>
                      </a:r>
                      <a:r>
                        <a:rPr lang="en-US" sz="1200" kern="1200" dirty="0" smtClean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the </a:t>
                      </a:r>
                      <a:r>
                        <a:rPr lang="en-US" sz="1200" kern="1200" dirty="0" smtClean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antibiotics</a:t>
                      </a:r>
                      <a:endParaRPr lang="en-US" sz="1200" dirty="0">
                        <a:solidFill>
                          <a:srgbClr val="008F00"/>
                        </a:solidFill>
                        <a:effectLst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7182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E75B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1-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Adverse effects on the fetus in animals only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2-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No adequate and well-controlled studies in humans. (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No human data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)</a:t>
                      </a: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F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According to the situation</a:t>
                      </a:r>
                      <a:endParaRPr lang="en-US" sz="1200" b="0" dirty="0">
                        <a:solidFill>
                          <a:srgbClr val="008F00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3-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Drug may be used in serious situation despite its potential risk. (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Risk can not be ruled out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ar-SA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Morphine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Most of them are Drugs acting centrally </a:t>
                      </a:r>
                      <a:endParaRPr lang="en-US" sz="1200" dirty="0">
                        <a:solidFill>
                          <a:srgbClr val="008F00"/>
                        </a:solidFill>
                        <a:effectLst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7182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E75B6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</a:rPr>
                        <a:t>1-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 Positive evidence of human fetal risk based on adverse reaction data from studies in humans, investigational or marketing experience.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</a:rPr>
                        <a:t>2-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 May be used in serious diseases or life threatening situations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Antiepileptic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e.g.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Phenytoin</a:t>
                      </a:r>
                      <a:r>
                        <a:rPr kumimoji="0" lang="ar-S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</a:t>
                      </a:r>
                      <a:endParaRPr lang="en-US" sz="1400" dirty="0">
                        <a:solidFill>
                          <a:srgbClr val="0432FF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7182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X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C.I</a:t>
                      </a:r>
                      <a:endParaRPr lang="en-US" sz="2000" b="1" dirty="0">
                        <a:solidFill>
                          <a:srgbClr val="008F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1-</a:t>
                      </a: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en-US" sz="1400" b="1" dirty="0">
                          <a:solidFill>
                            <a:srgbClr val="FF0000"/>
                          </a:solidFill>
                          <a:latin typeface="+mn-lt"/>
                        </a:rPr>
                        <a:t>Proven fetal abnormalities </a:t>
                      </a:r>
                      <a:r>
                        <a:rPr lang="en-US" altLang="en-US" sz="1400" b="0" dirty="0">
                          <a:solidFill>
                            <a:srgbClr val="FF0000"/>
                          </a:solidFill>
                          <a:latin typeface="+mn-lt"/>
                        </a:rPr>
                        <a:t>in animal and </a:t>
                      </a:r>
                      <a:r>
                        <a:rPr lang="en-US" altLang="en-US" sz="1400" b="1" dirty="0">
                          <a:solidFill>
                            <a:srgbClr val="FF0000"/>
                          </a:solidFill>
                          <a:latin typeface="+mn-lt"/>
                        </a:rPr>
                        <a:t>human</a:t>
                      </a:r>
                      <a:r>
                        <a:rPr lang="en-US" altLang="en-US" sz="1400" b="0" dirty="0">
                          <a:solidFill>
                            <a:srgbClr val="FF0000"/>
                          </a:solidFill>
                          <a:latin typeface="+mn-lt"/>
                        </a:rPr>
                        <a:t> studies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2-</a:t>
                      </a:r>
                      <a:r>
                        <a:rPr lang="en-US" altLang="en-US" sz="1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The risks involved in the use of the drug in pregnant women clearly outweigh potential benefits.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3-</a:t>
                      </a: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 Drugs are teratogens and contraindicated in pregnant women or planning to conceive.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Thalidomide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rgbClr val="0432FF"/>
                          </a:solidFill>
                          <a:latin typeface="+mn-lt"/>
                        </a:rPr>
                        <a:t>Valproic acid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73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984058" y="734293"/>
            <a:ext cx="4896000" cy="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03776" y="189258"/>
            <a:ext cx="525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a typeface="American Typewriter" charset="0"/>
                <a:cs typeface="American Typewriter" charset="0"/>
              </a:rPr>
              <a:t>Proven Teratogens (</a:t>
            </a:r>
            <a:r>
              <a:rPr lang="en-US" sz="2400" u="sng" dirty="0">
                <a:ea typeface="American Typewriter" charset="0"/>
                <a:cs typeface="American Typewriter" charset="0"/>
              </a:rPr>
              <a:t>category X</a:t>
            </a:r>
            <a:r>
              <a:rPr lang="en-US" sz="2400" dirty="0">
                <a:ea typeface="American Typewriter" charset="0"/>
                <a:cs typeface="American Typewriter" charset="0"/>
              </a:rPr>
              <a:t>)</a:t>
            </a:r>
          </a:p>
        </p:txBody>
      </p:sp>
      <p:sp>
        <p:nvSpPr>
          <p:cNvPr id="4" name="Half Frame 6"/>
          <p:cNvSpPr/>
          <p:nvPr/>
        </p:nvSpPr>
        <p:spPr>
          <a:xfrm rot="5400000">
            <a:off x="5884105" y="-267790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6"/>
          <p:cNvSpPr/>
          <p:nvPr/>
        </p:nvSpPr>
        <p:spPr>
          <a:xfrm rot="16200000" flipH="1">
            <a:off x="267789" y="-267789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096553"/>
              </p:ext>
            </p:extLst>
          </p:nvPr>
        </p:nvGraphicFramePr>
        <p:xfrm>
          <a:off x="139337" y="980905"/>
          <a:ext cx="6563861" cy="83701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16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46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46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0296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Drug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Teratogenic effect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0907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0" dirty="0" err="1">
                          <a:latin typeface="+mn-lt"/>
                          <a:ea typeface="Times New Roman" charset="0"/>
                          <a:cs typeface="Times New Roman" charset="0"/>
                        </a:rPr>
                        <a:t>Retinoids</a:t>
                      </a:r>
                      <a:r>
                        <a:rPr lang="en-US" altLang="en-US" sz="1600" b="0" dirty="0">
                          <a:latin typeface="+mn-lt"/>
                          <a:ea typeface="Times New Roman" charset="0"/>
                          <a:cs typeface="Times New Roman" charset="0"/>
                        </a:rPr>
                        <a:t>:</a:t>
                      </a:r>
                    </a:p>
                    <a:p>
                      <a:pPr marL="0" indent="0" algn="l">
                        <a:buClr>
                          <a:srgbClr val="0432FF"/>
                        </a:buClr>
                        <a:buFont typeface="Arial" charset="0"/>
                        <a:buNone/>
                      </a:pPr>
                      <a:r>
                        <a:rPr lang="en-US" altLang="en-US" sz="1400" dirty="0">
                          <a:latin typeface="+mn-lt"/>
                          <a:ea typeface="Times New Roman" charset="0"/>
                          <a:cs typeface="Times New Roman" charset="0"/>
                        </a:rPr>
                        <a:t>* Vitamin A</a:t>
                      </a:r>
                      <a:r>
                        <a:rPr lang="en-US" altLang="en-US" sz="1400" baseline="30000" dirty="0">
                          <a:latin typeface="+mn-lt"/>
                          <a:ea typeface="Times New Roman" charset="0"/>
                          <a:cs typeface="Times New Roman" charset="0"/>
                        </a:rPr>
                        <a:t>1</a:t>
                      </a:r>
                    </a:p>
                    <a:p>
                      <a:pPr marL="0" indent="0" algn="l">
                        <a:buClr>
                          <a:srgbClr val="0432FF"/>
                        </a:buClr>
                        <a:buFont typeface="Arial" charset="0"/>
                        <a:buNone/>
                      </a:pPr>
                      <a:r>
                        <a:rPr lang="en-US" altLang="en-US" sz="1400" dirty="0">
                          <a:solidFill>
                            <a:srgbClr val="0432FF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* Isotretinoin</a:t>
                      </a:r>
                      <a:r>
                        <a:rPr lang="en-US" altLang="en-US" sz="1400" baseline="30000" dirty="0">
                          <a:solidFill>
                            <a:srgbClr val="0432FF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en-US" sz="1400" baseline="30000" dirty="0">
                        <a:solidFill>
                          <a:srgbClr val="0432F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9D18E">
                        <a:alpha val="5098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Clr>
                          <a:schemeClr val="accent6">
                            <a:lumMod val="40000"/>
                            <a:lumOff val="60000"/>
                          </a:schemeClr>
                        </a:buClr>
                        <a:buFont typeface="Arial" charset="0"/>
                        <a:buChar char="•"/>
                      </a:pPr>
                      <a:r>
                        <a:rPr lang="en-US" sz="1400" dirty="0">
                          <a:solidFill>
                            <a:srgbClr val="008F00"/>
                          </a:solidFill>
                        </a:rPr>
                        <a:t>women uses these drugs and planning for pregnancy should stop them 1 year before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2928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Sedative and Hypnotics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  <a:p>
                      <a:pPr algn="ctr"/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en-US" alt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Thali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domide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9D18E">
                        <a:alpha val="14902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60000"/>
                            <a:lumOff val="40000"/>
                          </a:schemeClr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Phocomelia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: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shortened or absent long bones of the 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limbs and absence of external ears </a:t>
                      </a: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  <a:hlinkClick r:id="rId2"/>
                        </a:rPr>
                        <a:t>(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  <a:hlinkClick r:id="rId2"/>
                        </a:rPr>
                        <a:t>click here)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60000"/>
                            <a:lumOff val="40000"/>
                          </a:schemeClr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The most notorious human teratogen, but it had no </a:t>
                      </a:r>
                      <a:r>
                        <a:rPr kumimoji="0" lang="en-US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tetratogenic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effects in mice and rats but proved </a:t>
                      </a:r>
                      <a:r>
                        <a:rPr kumimoji="0" lang="en-US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tetratogenic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when used in pregnant women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504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Ionizing radiation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9D18E">
                        <a:alpha val="29804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it is a diagnostic X-ray or radiation therapy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6645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Pheny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toin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8F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&amp;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8F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Carbamazepine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8F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9D18E">
                        <a:alpha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Fetal </a:t>
                      </a:r>
                      <a:r>
                        <a:rPr kumimoji="0" lang="en-US" altLang="en-US" sz="1400" b="0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Hyda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ntoin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Syndrome 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Nail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&amp; </a:t>
                      </a:r>
                      <a:r>
                        <a:rPr kumimoji="0" lang="en-US" altLang="en-US" sz="1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Digital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hypoplasia, Oral Clefts (cleft lip and palate), 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Cardiac Anomalies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. </a:t>
                      </a: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  <a:hlinkClick r:id="rId3"/>
                        </a:rPr>
                        <a:t>(Click here)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516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Valp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roic 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acid + Phynytoin</a:t>
                      </a:r>
                      <a:r>
                        <a:rPr kumimoji="0" lang="en-US" alt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3</a:t>
                      </a:r>
                      <a:endParaRPr kumimoji="0" lang="en-US" alt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99CC">
                        <a:alpha val="9804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DFE6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Neural tube defect (</a:t>
                      </a: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spina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bifida) </a:t>
                      </a: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  <a:hlinkClick r:id="rId4" invalidUrl="https://upload.orthobullets.com/topic/4085/images/spina bifida.jpg"/>
                        </a:rPr>
                        <a:t>(click here)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DFE6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Impairs folate 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absorption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.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5552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Antibiotics (</a:t>
                      </a:r>
                      <a:r>
                        <a:rPr kumimoji="0" lang="en-US" alt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Tetracycl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ine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,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Quinolones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99CC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9CED6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Altered growth of teeth and bones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F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because they deposit with Ca</a:t>
                      </a:r>
                    </a:p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9CED6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Permanent teeth staining </a:t>
                      </a: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  <a:hlinkClick r:id="rId5"/>
                        </a:rPr>
                        <a:t>(click here)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9CED6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Enamel hypoplasia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516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Anticoagulants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en-US" alt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Warfar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in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99CC">
                        <a:alpha val="29804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CC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Hypoplasia of </a:t>
                      </a: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nasal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bridge</a:t>
                      </a:r>
                    </a:p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CC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CNS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F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and CVS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malformation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480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Corticosteroids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99CC">
                        <a:alpha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090C2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Cleft lip and Palate </a:t>
                      </a:r>
                      <a:r>
                        <a:rPr kumimoji="0" lang="en-US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8F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(during 1</a:t>
                      </a:r>
                      <a:r>
                        <a:rPr kumimoji="0" lang="en-US" altLang="en-US" sz="12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rgbClr val="008F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st</a:t>
                      </a:r>
                      <a:r>
                        <a:rPr kumimoji="0" lang="en-US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8F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trimesters) </a:t>
                      </a:r>
                      <a:r>
                        <a:rPr kumimoji="0" lang="en-US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  <a:hlinkClick r:id="rId6"/>
                        </a:rPr>
                        <a:t>(click here)</a:t>
                      </a:r>
                      <a:endParaRPr kumimoji="0" lang="en-US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16477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Hormones: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*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Estrogens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*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Androgens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* </a:t>
                      </a:r>
                      <a:r>
                        <a:rPr kumimoji="0" lang="en-US" alt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Die</a:t>
                      </a: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thylstilbestrol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883FF">
                        <a:alpha val="9804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EABF3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Serious genital malformation</a:t>
                      </a:r>
                    </a:p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EABF3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F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Estrogen</a:t>
                      </a:r>
                      <a:r>
                        <a:rPr kumimoji="0" lang="ar-SA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F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: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F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Testicular atrophy in male fetus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8F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EABF3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F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Androgen: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Fetal masculinization in female fetus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8F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EABF3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Vaginal </a:t>
                      </a:r>
                      <a:r>
                        <a:rPr kumimoji="0" lang="en-US" altLang="en-US" sz="1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carcinoma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of female 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offspring 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F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(delayed effect </a:t>
                      </a:r>
                      <a:endParaRPr kumimoji="0" lang="ar-SA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F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  <a:p>
                      <a:pPr marL="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EABF3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F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of 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diethylstilbestrol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F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after many years of exposure during childhood)</a:t>
                      </a:r>
                      <a:endParaRPr lang="en-US" sz="1200" dirty="0">
                        <a:solidFill>
                          <a:srgbClr val="008F00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3516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Lith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ium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42093">
                        <a:alpha val="14902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883FF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0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Ebstein'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s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anomaly: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1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Cardiovascular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anomalies mainly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valvular heart defect involving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tricuspid valve </a:t>
                      </a: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  <a:hlinkClick r:id="rId7"/>
                        </a:rPr>
                        <a:t>(click here)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97588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ACE inhibitor: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* Captopril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* Enalapril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42093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C27AB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ACE inhibitors disrupt the fetal renin-angiotensin system, which is essential for normal renal development</a:t>
                      </a:r>
                    </a:p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C27AB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They cause renal damage, Fetal &amp; neonatal anuria, 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Fetal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hypotension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, </a:t>
                      </a:r>
                      <a:r>
                        <a:rPr kumimoji="0" lang="en-US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Hypoperfusion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, Growth retardation 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3516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Cytotoxic 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drugs 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(only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female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slides)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Folate antagonists (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methorexate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Alkylating agents (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cyclophosphamide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846" y="9445923"/>
            <a:ext cx="6844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200" baseline="30000" dirty="0">
                <a:ea typeface="Times New Roman" charset="0"/>
                <a:cs typeface="Times New Roman" charset="0"/>
              </a:rPr>
              <a:t>1</a:t>
            </a:r>
            <a:r>
              <a:rPr lang="en-US" altLang="en-US" sz="1200" dirty="0">
                <a:ea typeface="Times New Roman" charset="0"/>
                <a:cs typeface="Times New Roman" charset="0"/>
              </a:rPr>
              <a:t> Should be limited to 700 </a:t>
            </a:r>
            <a:r>
              <a:rPr lang="en-US" altLang="en-US" sz="1200" dirty="0" err="1" smtClean="0">
                <a:ea typeface="Times New Roman" charset="0"/>
                <a:cs typeface="Times New Roman" charset="0"/>
              </a:rPr>
              <a:t>μg</a:t>
            </a:r>
            <a:r>
              <a:rPr lang="en-US" altLang="en-US" sz="1200" dirty="0" smtClean="0">
                <a:ea typeface="Times New Roman" charset="0"/>
                <a:cs typeface="Times New Roman" charset="0"/>
              </a:rPr>
              <a:t>/day 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(only female slides)</a:t>
            </a:r>
            <a:endParaRPr lang="en-US" altLang="en-US" sz="1200" baseline="30000" dirty="0" smtClean="0">
              <a:solidFill>
                <a:schemeClr val="bg1">
                  <a:lumMod val="50000"/>
                </a:schemeClr>
              </a:solidFill>
              <a:ea typeface="Times New Roman" charset="0"/>
              <a:cs typeface="Times New Roman" charset="0"/>
            </a:endParaRPr>
          </a:p>
          <a:p>
            <a:r>
              <a:rPr lang="en-US" altLang="en-US" sz="1200" baseline="30000" dirty="0" smtClean="0">
                <a:ea typeface="Times New Roman" charset="0"/>
                <a:cs typeface="Times New Roman" charset="0"/>
              </a:rPr>
              <a:t>2</a:t>
            </a:r>
            <a:r>
              <a:rPr lang="en-US" altLang="en-US" sz="1200" dirty="0" smtClean="0">
                <a:ea typeface="Times New Roman" charset="0"/>
                <a:cs typeface="Times New Roman" charset="0"/>
              </a:rPr>
              <a:t> </a:t>
            </a:r>
            <a:r>
              <a:rPr lang="en-US" altLang="en-US" sz="1200" dirty="0">
                <a:ea typeface="Times New Roman" charset="0"/>
                <a:cs typeface="Times New Roman" charset="0"/>
              </a:rPr>
              <a:t>Used in treatment of acne                  </a:t>
            </a:r>
            <a:r>
              <a:rPr lang="en-US" altLang="en-US" sz="1200" dirty="0" smtClean="0">
                <a:ea typeface="Times New Roman" charset="0"/>
                <a:cs typeface="Times New Roman" charset="0"/>
              </a:rPr>
              <a:t> </a:t>
            </a:r>
            <a:r>
              <a:rPr lang="en-US" sz="1200" baseline="30000" dirty="0" smtClean="0">
                <a:ea typeface="Times New Roman" charset="0"/>
                <a:cs typeface="Times New Roman" charset="0"/>
              </a:rPr>
              <a:t>3</a:t>
            </a:r>
            <a:r>
              <a:rPr lang="en-US" sz="1200" dirty="0" smtClean="0">
                <a:ea typeface="Times New Roman" charset="0"/>
                <a:cs typeface="Times New Roman" charset="0"/>
              </a:rPr>
              <a:t> </a:t>
            </a:r>
            <a:r>
              <a:rPr lang="en-US" altLang="en-US" sz="1200" dirty="0" smtClean="0">
                <a:ea typeface="Arial" charset="0"/>
                <a:cs typeface="Arial" charset="0"/>
              </a:rPr>
              <a:t>Antiepileptic </a:t>
            </a:r>
            <a:r>
              <a:rPr lang="en-US" altLang="en-US" sz="1200" dirty="0">
                <a:ea typeface="Arial" charset="0"/>
                <a:cs typeface="Arial" charset="0"/>
              </a:rPr>
              <a:t>drug 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5821066" y="3692380"/>
            <a:ext cx="884391" cy="279853"/>
          </a:xfrm>
          <a:prstGeom prst="roundRect">
            <a:avLst/>
          </a:prstGeom>
          <a:ln w="19050">
            <a:solidFill>
              <a:srgbClr val="4EB7BA"/>
            </a:solidFill>
            <a:prstDash val="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marL="0" algn="ctr" defTabSz="914400" rtl="1" eaLnBrk="1" latinLnBrk="0" hangingPunct="1"/>
            <a:r>
              <a:rPr lang="ar-SA" sz="800" b="1" u="sng" dirty="0" smtClean="0">
                <a:solidFill>
                  <a:srgbClr val="009193"/>
                </a:solidFill>
              </a:rPr>
              <a:t>فينو هيدا </a:t>
            </a:r>
            <a:r>
              <a:rPr lang="ar-SA" sz="800" dirty="0" smtClean="0">
                <a:solidFill>
                  <a:srgbClr val="009193"/>
                </a:solidFill>
              </a:rPr>
              <a:t>اللي</a:t>
            </a:r>
            <a:r>
              <a:rPr lang="ar-SA" sz="800" b="1" u="sng" dirty="0" smtClean="0">
                <a:solidFill>
                  <a:srgbClr val="009193"/>
                </a:solidFill>
              </a:rPr>
              <a:t> بيفهم بالديجتال؟ </a:t>
            </a:r>
            <a:endParaRPr lang="ar-SA" sz="800" b="1" u="sng" dirty="0">
              <a:solidFill>
                <a:srgbClr val="009193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5149548" y="4113505"/>
            <a:ext cx="1093084" cy="176614"/>
          </a:xfrm>
          <a:prstGeom prst="roundRect">
            <a:avLst/>
          </a:prstGeom>
          <a:ln w="19050">
            <a:solidFill>
              <a:srgbClr val="4EB7BA"/>
            </a:solidFill>
            <a:prstDash val="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marL="0" algn="ctr" defTabSz="914400" rtl="1" eaLnBrk="1" latinLnBrk="0" hangingPunct="1"/>
            <a:r>
              <a:rPr lang="ar-SA" sz="800" dirty="0" smtClean="0">
                <a:solidFill>
                  <a:srgbClr val="009193"/>
                </a:solidFill>
              </a:rPr>
              <a:t>أشوفك </a:t>
            </a:r>
            <a:r>
              <a:rPr lang="ar-SA" sz="800" b="1" u="sng" dirty="0" smtClean="0">
                <a:solidFill>
                  <a:srgbClr val="009193"/>
                </a:solidFill>
              </a:rPr>
              <a:t>فآلب</a:t>
            </a:r>
            <a:r>
              <a:rPr lang="ar-SA" sz="800" dirty="0" smtClean="0">
                <a:solidFill>
                  <a:srgbClr val="009193"/>
                </a:solidFill>
              </a:rPr>
              <a:t> (فقلب) </a:t>
            </a:r>
            <a:r>
              <a:rPr lang="ar-SA" sz="800" b="1" u="sng" dirty="0" smtClean="0">
                <a:solidFill>
                  <a:srgbClr val="009193"/>
                </a:solidFill>
              </a:rPr>
              <a:t>أسبانيا</a:t>
            </a:r>
            <a:endParaRPr lang="ar-SA" sz="800" b="1" u="sng" dirty="0">
              <a:solidFill>
                <a:srgbClr val="009193"/>
              </a:solidFill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4633252" y="4886718"/>
            <a:ext cx="2131197" cy="182408"/>
          </a:xfrm>
          <a:prstGeom prst="roundRect">
            <a:avLst/>
          </a:prstGeom>
          <a:ln w="19050">
            <a:solidFill>
              <a:srgbClr val="4EB7BA"/>
            </a:solidFill>
            <a:prstDash val="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marL="0" algn="ctr" defTabSz="914400" rtl="1" eaLnBrk="1" latinLnBrk="0" hangingPunct="1"/>
            <a:r>
              <a:rPr lang="ar-SA" sz="800" b="1" u="sng" dirty="0" smtClean="0">
                <a:solidFill>
                  <a:srgbClr val="009193"/>
                </a:solidFill>
              </a:rPr>
              <a:t>ترى السيكل </a:t>
            </a:r>
            <a:r>
              <a:rPr lang="ar-SA" sz="800" dirty="0" smtClean="0">
                <a:solidFill>
                  <a:srgbClr val="009193"/>
                </a:solidFill>
              </a:rPr>
              <a:t>إذا ركبته ممكن تطيح </a:t>
            </a:r>
            <a:r>
              <a:rPr lang="ar-SA" sz="800" b="1" u="sng" dirty="0" smtClean="0">
                <a:solidFill>
                  <a:srgbClr val="009193"/>
                </a:solidFill>
              </a:rPr>
              <a:t>وتتكسر أسنانك وعظامك</a:t>
            </a:r>
            <a:endParaRPr lang="ar-SA" sz="800" b="1" u="sng" dirty="0">
              <a:solidFill>
                <a:srgbClr val="009193"/>
              </a:solidFill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4176564" y="5357699"/>
            <a:ext cx="1703494" cy="221994"/>
          </a:xfrm>
          <a:prstGeom prst="roundRect">
            <a:avLst/>
          </a:prstGeom>
          <a:ln w="19050">
            <a:solidFill>
              <a:srgbClr val="4EB7BA"/>
            </a:solidFill>
            <a:prstDash val="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marL="0" algn="ctr" defTabSz="914400" rtl="1" eaLnBrk="1" latinLnBrk="0" hangingPunct="1"/>
            <a:r>
              <a:rPr lang="ar-SA" sz="800" dirty="0" smtClean="0">
                <a:solidFill>
                  <a:srgbClr val="009193"/>
                </a:solidFill>
              </a:rPr>
              <a:t>راح </a:t>
            </a:r>
            <a:r>
              <a:rPr lang="ar-SA" sz="800" b="1" u="sng" dirty="0" smtClean="0">
                <a:solidFill>
                  <a:srgbClr val="009193"/>
                </a:solidFill>
              </a:rPr>
              <a:t>حرب بعيدة </a:t>
            </a:r>
            <a:r>
              <a:rPr lang="ar-SA" sz="800" dirty="0" smtClean="0">
                <a:solidFill>
                  <a:srgbClr val="009193"/>
                </a:solidFill>
              </a:rPr>
              <a:t>ورجع </a:t>
            </a:r>
            <a:r>
              <a:rPr lang="ar-SA" sz="800" b="1" u="sng" dirty="0" smtClean="0">
                <a:solidFill>
                  <a:srgbClr val="009193"/>
                </a:solidFill>
              </a:rPr>
              <a:t>وأنفه مكسور ومتشوه</a:t>
            </a:r>
            <a:endParaRPr lang="ar-SA" sz="800" b="1" u="sng" dirty="0">
              <a:solidFill>
                <a:srgbClr val="009193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5768336" y="6821035"/>
            <a:ext cx="1035715" cy="228204"/>
          </a:xfrm>
          <a:prstGeom prst="roundRect">
            <a:avLst/>
          </a:prstGeom>
          <a:ln w="19050">
            <a:solidFill>
              <a:srgbClr val="4EB7BA"/>
            </a:solidFill>
            <a:prstDash val="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marL="0" algn="ctr" defTabSz="914400" rtl="1" eaLnBrk="1" latinLnBrk="0" hangingPunct="1"/>
            <a:r>
              <a:rPr lang="ar-SA" sz="800" dirty="0" smtClean="0">
                <a:solidFill>
                  <a:srgbClr val="009193"/>
                </a:solidFill>
              </a:rPr>
              <a:t>طفلتها </a:t>
            </a:r>
            <a:r>
              <a:rPr lang="ar-SA" sz="800" b="1" u="sng" dirty="0" smtClean="0">
                <a:solidFill>
                  <a:srgbClr val="009193"/>
                </a:solidFill>
              </a:rPr>
              <a:t>ماتت</a:t>
            </a:r>
            <a:r>
              <a:rPr lang="ar-SA" sz="800" dirty="0" smtClean="0">
                <a:solidFill>
                  <a:srgbClr val="009193"/>
                </a:solidFill>
              </a:rPr>
              <a:t> من </a:t>
            </a:r>
            <a:r>
              <a:rPr lang="ar-SA" sz="800" b="1" u="sng" dirty="0" smtClean="0">
                <a:solidFill>
                  <a:srgbClr val="009193"/>
                </a:solidFill>
              </a:rPr>
              <a:t>السرطان </a:t>
            </a:r>
            <a:endParaRPr lang="ar-SA" sz="800" b="1" u="sng" dirty="0">
              <a:solidFill>
                <a:srgbClr val="009193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884903" y="7571885"/>
            <a:ext cx="1032388" cy="244760"/>
          </a:xfrm>
          <a:prstGeom prst="roundRect">
            <a:avLst/>
          </a:prstGeom>
          <a:ln w="19050">
            <a:solidFill>
              <a:srgbClr val="4EB7BA"/>
            </a:solidFill>
            <a:prstDash val="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marL="0" algn="ctr" defTabSz="914400" rtl="1" eaLnBrk="1" latinLnBrk="0" hangingPunct="1"/>
            <a:r>
              <a:rPr lang="ar-SA" sz="800" b="1" u="sng" dirty="0" smtClean="0">
                <a:solidFill>
                  <a:srgbClr val="009193"/>
                </a:solidFill>
              </a:rPr>
              <a:t>ليث عيب استنى </a:t>
            </a:r>
            <a:r>
              <a:rPr lang="ar-SA" sz="800" dirty="0" smtClean="0">
                <a:solidFill>
                  <a:srgbClr val="009193"/>
                </a:solidFill>
              </a:rPr>
              <a:t>لا تدفع، معي </a:t>
            </a:r>
            <a:r>
              <a:rPr lang="ar-SA" sz="800" b="1" u="sng" dirty="0" smtClean="0">
                <a:solidFill>
                  <a:srgbClr val="009193"/>
                </a:solidFill>
              </a:rPr>
              <a:t>الفيزا كارد </a:t>
            </a:r>
            <a:endParaRPr lang="ar-SA" sz="800" b="1" u="sng" dirty="0">
              <a:solidFill>
                <a:srgbClr val="009193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1917291" y="2032571"/>
            <a:ext cx="1018485" cy="209184"/>
          </a:xfrm>
          <a:prstGeom prst="roundRect">
            <a:avLst/>
          </a:prstGeom>
          <a:ln w="19050">
            <a:solidFill>
              <a:srgbClr val="4EB7BA"/>
            </a:solidFill>
            <a:prstDash val="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marL="0" algn="ctr" defTabSz="914400" rtl="1" eaLnBrk="1" latinLnBrk="0" hangingPunct="1"/>
            <a:r>
              <a:rPr lang="ar-SA" sz="800" dirty="0" smtClean="0">
                <a:solidFill>
                  <a:srgbClr val="009193"/>
                </a:solidFill>
              </a:rPr>
              <a:t>أنا في </a:t>
            </a:r>
            <a:r>
              <a:rPr lang="ar-SA" sz="800" b="1" u="sng" dirty="0" smtClean="0">
                <a:solidFill>
                  <a:srgbClr val="009193"/>
                </a:solidFill>
              </a:rPr>
              <a:t>التحلية فتعالوا لي </a:t>
            </a:r>
            <a:endParaRPr lang="ar-SA" sz="800" b="1" u="sng" dirty="0">
              <a:solidFill>
                <a:srgbClr val="009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1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6"/>
          <p:cNvSpPr/>
          <p:nvPr/>
        </p:nvSpPr>
        <p:spPr>
          <a:xfrm rot="5400000">
            <a:off x="5884105" y="-267790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6"/>
          <p:cNvSpPr/>
          <p:nvPr/>
        </p:nvSpPr>
        <p:spPr>
          <a:xfrm rot="16200000" flipH="1">
            <a:off x="267789" y="-267789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76322" y="1028233"/>
            <a:ext cx="5112000" cy="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03776" y="160465"/>
            <a:ext cx="5250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a typeface="American Typewriter" charset="0"/>
                <a:cs typeface="American Typewriter" charset="0"/>
              </a:rPr>
              <a:t>ADRs of Drugs During 2</a:t>
            </a:r>
            <a:r>
              <a:rPr lang="en-US" sz="2400" baseline="30000" dirty="0">
                <a:ea typeface="American Typewriter" charset="0"/>
                <a:cs typeface="American Typewriter" charset="0"/>
              </a:rPr>
              <a:t>nd</a:t>
            </a:r>
            <a:r>
              <a:rPr lang="en-US" sz="2400" dirty="0">
                <a:ea typeface="American Typewriter" charset="0"/>
                <a:cs typeface="American Typewriter" charset="0"/>
              </a:rPr>
              <a:t> and 3</a:t>
            </a:r>
            <a:r>
              <a:rPr lang="en-US" sz="2400" baseline="30000" dirty="0">
                <a:ea typeface="American Typewriter" charset="0"/>
                <a:cs typeface="American Typewriter" charset="0"/>
              </a:rPr>
              <a:t>rd</a:t>
            </a:r>
            <a:r>
              <a:rPr lang="en-US" sz="2400" dirty="0">
                <a:ea typeface="American Typewriter" charset="0"/>
                <a:cs typeface="American Typewriter" charset="0"/>
              </a:rPr>
              <a:t> Trimesters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1875" y="1111910"/>
            <a:ext cx="62542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altLang="en-US" sz="1400" dirty="0"/>
              <a:t>Some drugs can produce adverse effects on the fetus more likely than major malformations due to their pharmacological actions.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altLang="en-US" sz="1400" dirty="0"/>
              <a:t>Affect growth &amp; fetal development </a:t>
            </a: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or toxic effects on fetal  tissues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874012"/>
              </p:ext>
            </p:extLst>
          </p:nvPr>
        </p:nvGraphicFramePr>
        <p:xfrm>
          <a:off x="104172" y="1908928"/>
          <a:ext cx="6682178" cy="76369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62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658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38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Drug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Adverse effect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954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Tetracycline</a:t>
                      </a:r>
                      <a:endParaRPr lang="en-US" sz="1400" b="0" dirty="0">
                        <a:solidFill>
                          <a:srgbClr val="0432F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7E79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C7C9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Impaired teeth &amp; bone 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development</a:t>
                      </a:r>
                    </a:p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C7C9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yellow-brown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discoloration of teeth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830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Aminoglycosides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7E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CABAB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Streptomycin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,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kanamycin </a:t>
                      </a:r>
                    </a:p>
                    <a:p>
                      <a:pPr marL="2857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CABAB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Ototoxicity = 8th Cranial nerve damage, </a:t>
                      </a: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F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nephrotoxicity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8F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9256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Chloramphenicol</a:t>
                      </a:r>
                      <a:endParaRPr lang="en-US" sz="1400" b="0" dirty="0">
                        <a:solidFill>
                          <a:srgbClr val="0432F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7E79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7E79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Gray baby syndrome </a:t>
                      </a: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F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which cyanosis due to hypoxia (</a:t>
                      </a:r>
                      <a:r>
                        <a:rPr lang="en-US" sz="1200" b="0" i="0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because they do not yet have fully functional liver enzymes (UDP-glucuronic transferase) 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8F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8781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Corticosteroids</a:t>
                      </a:r>
                      <a:endParaRPr lang="en-US" sz="1400" b="0" dirty="0">
                        <a:solidFill>
                          <a:srgbClr val="0432F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7E7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Adrenal atrophy, growth retardation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9784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Propranolol</a:t>
                      </a:r>
                      <a:endParaRPr lang="en-US" sz="1400" b="0" dirty="0">
                        <a:solidFill>
                          <a:srgbClr val="0432F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D966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40000"/>
                            <a:lumOff val="60000"/>
                          </a:schemeClr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Bradycardia, neonatal hypoglycemia, placental insufficiency, reduced uterine blood flow, fetal distress</a:t>
                      </a:r>
                    </a:p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40000"/>
                            <a:lumOff val="60000"/>
                          </a:schemeClr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F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Bradycardia </a:t>
                      </a:r>
                      <a:r>
                        <a:rPr lang="en-US" altLang="en-US" sz="1200" b="0" dirty="0">
                          <a:solidFill>
                            <a:srgbClr val="008F00"/>
                          </a:solidFill>
                          <a:latin typeface="+mn-lt"/>
                          <a:sym typeface="Symbol" charset="2"/>
                        </a:rPr>
                        <a:t> low blood flow to</a:t>
                      </a:r>
                      <a:r>
                        <a:rPr lang="en-US" altLang="en-US" sz="1200" b="0" baseline="0" dirty="0">
                          <a:solidFill>
                            <a:srgbClr val="008F00"/>
                          </a:solidFill>
                          <a:latin typeface="+mn-lt"/>
                          <a:sym typeface="Symbol" charset="2"/>
                        </a:rPr>
                        <a:t> the</a:t>
                      </a:r>
                      <a:r>
                        <a:rPr lang="en-US" altLang="en-US" sz="1200" b="0" dirty="0">
                          <a:solidFill>
                            <a:srgbClr val="008F00"/>
                          </a:solidFill>
                          <a:latin typeface="+mn-lt"/>
                          <a:sym typeface="Symbol" charset="2"/>
                        </a:rPr>
                        <a:t> placental insufficiency and the uterus  fetal distress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073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Antithyroid drugs</a:t>
                      </a:r>
                      <a:r>
                        <a:rPr kumimoji="0" lang="en-US" alt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D9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60000"/>
                            <a:lumOff val="40000"/>
                          </a:schemeClr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Risk of neonatal hypothyroidism and goiter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5968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NSAIDs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e.g.</a:t>
                      </a:r>
                      <a:r>
                        <a:rPr lang="en-US" sz="1400" dirty="0">
                          <a:solidFill>
                            <a:srgbClr val="0432FF"/>
                          </a:solidFill>
                          <a:latin typeface="+mn-lt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Aspirin-indomethacin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D966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4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Prostaglandin synthesis inhibitors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4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Constriction of ductus arteriosus (close prematurely)</a:t>
                      </a:r>
                      <a:r>
                        <a:rPr lang="en-US" altLang="en-US" sz="1400" b="0" dirty="0">
                          <a:solidFill>
                            <a:srgbClr val="008F00"/>
                          </a:solidFill>
                          <a:latin typeface="+mn-lt"/>
                          <a:sym typeface="Symbol" charset="2"/>
                        </a:rPr>
                        <a:t> </a:t>
                      </a: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+mn-lt"/>
                          <a:sym typeface="Symbol" charset="2"/>
                        </a:rPr>
                        <a:t>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pulmonary hypertension in newborns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4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Increase in gestation time </a:t>
                      </a: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F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(because </a:t>
                      </a:r>
                      <a:r>
                        <a:rPr lang="en-US" sz="1200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Anti-prostaglandins cause uterine relaxation)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8F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+mn-lt"/>
                          <a:sym typeface="Symbol" charset="2"/>
                        </a:rPr>
                        <a:t></a:t>
                      </a:r>
                      <a:r>
                        <a:rPr lang="en-US" altLang="en-US" sz="1400" b="0" dirty="0">
                          <a:solidFill>
                            <a:srgbClr val="008F00"/>
                          </a:solidFill>
                          <a:latin typeface="+mn-lt"/>
                          <a:sym typeface="Symbol" charset="2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prolong labor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4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neonatal bleeding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8F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4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Risk of postpartum hemorrhage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18794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CNS depressants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e.g.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Diazepam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,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   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Morphine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D966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0CD6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Interference with suckling</a:t>
                      </a:r>
                    </a:p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0CD6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Respiratory depression</a:t>
                      </a:r>
                    </a:p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0CD6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Reduced blood flow, fetal distress</a:t>
                      </a:r>
                    </a:p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0CD6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Chronic use (</a:t>
                      </a: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Diazepam</a:t>
                      </a: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):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neonatal dependence and 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withdrawal symptom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F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(any drug affect CNS will cause addiction on chronic use)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8F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751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ACEIs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3399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44C4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Renal damage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4714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Warfarin</a:t>
                      </a:r>
                      <a:endParaRPr lang="en-US" sz="1400" b="0" dirty="0">
                        <a:solidFill>
                          <a:srgbClr val="0432F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3399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E39A8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Risk of bleeding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3145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Sulfonamides</a:t>
                      </a:r>
                      <a:endParaRPr lang="en-US" sz="1400" b="0" dirty="0">
                        <a:solidFill>
                          <a:srgbClr val="0432F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99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92D8B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CA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can displace bilirubin from albumin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(neonatal hyperbilirubinemia, Jaundice) </a:t>
                      </a: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F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because </a:t>
                      </a:r>
                      <a:r>
                        <a:rPr lang="en-US" sz="1200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Bilirubin cross the placenta</a:t>
                      </a:r>
                    </a:p>
                    <a:p>
                      <a:pPr marL="171450" marR="0" lvl="1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92D8B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oxidizing agents (may cause deficiency in GP6D) </a:t>
                      </a:r>
                      <a:endParaRPr lang="en-US" sz="1200" dirty="0">
                        <a:solidFill>
                          <a:srgbClr val="008F00"/>
                        </a:solidFill>
                        <a:effectLst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9630589"/>
            <a:ext cx="6844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200" baseline="30000" dirty="0">
                <a:solidFill>
                  <a:srgbClr val="0432FF"/>
                </a:solidFill>
                <a:ea typeface="Arial" charset="0"/>
                <a:cs typeface="Arial" charset="0"/>
              </a:rPr>
              <a:t>4</a:t>
            </a:r>
            <a:r>
              <a:rPr lang="en-US" altLang="en-US" sz="1200" dirty="0">
                <a:solidFill>
                  <a:srgbClr val="0432FF"/>
                </a:solidFill>
                <a:ea typeface="Arial" charset="0"/>
                <a:cs typeface="Arial" charset="0"/>
              </a:rPr>
              <a:t> Iodide</a:t>
            </a:r>
            <a:r>
              <a:rPr lang="en-US" altLang="en-US" sz="1200" dirty="0">
                <a:ea typeface="Arial" charset="0"/>
                <a:cs typeface="Arial" charset="0"/>
              </a:rPr>
              <a:t>,</a:t>
            </a:r>
            <a:r>
              <a:rPr lang="en-US" altLang="en-US" sz="1200" dirty="0">
                <a:solidFill>
                  <a:srgbClr val="0432FF"/>
                </a:solidFill>
                <a:ea typeface="Arial" charset="0"/>
                <a:cs typeface="Arial" charset="0"/>
              </a:rPr>
              <a:t> </a:t>
            </a:r>
            <a:r>
              <a:rPr lang="en-US" altLang="en-US" sz="1200" dirty="0" err="1">
                <a:solidFill>
                  <a:srgbClr val="0432FF"/>
                </a:solidFill>
                <a:ea typeface="Arial" charset="0"/>
                <a:cs typeface="Arial" charset="0"/>
              </a:rPr>
              <a:t>methimazole</a:t>
            </a:r>
            <a:r>
              <a:rPr lang="en-US" altLang="en-US" sz="1200" dirty="0">
                <a:ea typeface="Arial" charset="0"/>
                <a:cs typeface="Arial" charset="0"/>
              </a:rPr>
              <a:t>,</a:t>
            </a:r>
            <a:r>
              <a:rPr lang="en-US" altLang="en-US" sz="1200" dirty="0">
                <a:solidFill>
                  <a:srgbClr val="0432FF"/>
                </a:solidFill>
                <a:ea typeface="Arial" charset="0"/>
                <a:cs typeface="Arial" charset="0"/>
              </a:rPr>
              <a:t> carbimazole</a:t>
            </a:r>
            <a:r>
              <a:rPr lang="en-US" altLang="en-US" sz="1200" dirty="0">
                <a:ea typeface="Arial" charset="0"/>
                <a:cs typeface="Arial" charset="0"/>
              </a:rPr>
              <a:t>,</a:t>
            </a:r>
            <a:r>
              <a:rPr lang="en-US" altLang="en-US" sz="1200" dirty="0">
                <a:solidFill>
                  <a:srgbClr val="0432FF"/>
                </a:solidFill>
                <a:ea typeface="Arial" charset="0"/>
                <a:cs typeface="Arial" charset="0"/>
              </a:rPr>
              <a:t> </a:t>
            </a:r>
            <a:r>
              <a:rPr lang="en-US" altLang="en-US" sz="1200" dirty="0" err="1">
                <a:solidFill>
                  <a:srgbClr val="0432FF"/>
                </a:solidFill>
                <a:ea typeface="Arial" charset="0"/>
                <a:cs typeface="Arial" charset="0"/>
              </a:rPr>
              <a:t>propylthiouracil</a:t>
            </a:r>
            <a:endParaRPr lang="en-US" sz="12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50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1227910" y="757126"/>
            <a:ext cx="4500000" cy="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03776" y="197806"/>
            <a:ext cx="525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a typeface="American Typewriter" charset="0"/>
                <a:cs typeface="American Typewriter" charset="0"/>
              </a:rPr>
              <a:t>Hypertension in Pregnancy</a:t>
            </a:r>
          </a:p>
        </p:txBody>
      </p:sp>
      <p:sp>
        <p:nvSpPr>
          <p:cNvPr id="4" name="Half Frame 6"/>
          <p:cNvSpPr/>
          <p:nvPr/>
        </p:nvSpPr>
        <p:spPr>
          <a:xfrm rot="5400000">
            <a:off x="5884105" y="-267790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6"/>
          <p:cNvSpPr/>
          <p:nvPr/>
        </p:nvSpPr>
        <p:spPr>
          <a:xfrm rot="16200000" flipH="1">
            <a:off x="267789" y="-267789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5879" y="1226021"/>
            <a:ext cx="1368000" cy="4732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Contraindicated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15944" y="1225979"/>
            <a:ext cx="1368000" cy="460930"/>
          </a:xfrm>
          <a:prstGeom prst="rect">
            <a:avLst/>
          </a:prstGeom>
          <a:solidFill>
            <a:srgbClr val="FF99CC">
              <a:alpha val="20000"/>
            </a:srgbClr>
          </a:solidFill>
          <a:ln w="19050">
            <a:solidFill>
              <a:srgbClr val="FF99CC">
                <a:alpha val="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Probably safe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06009" y="1225979"/>
            <a:ext cx="1368000" cy="473280"/>
          </a:xfrm>
          <a:prstGeom prst="rect">
            <a:avLst/>
          </a:prstGeom>
          <a:solidFill>
            <a:srgbClr val="FF7E79">
              <a:alpha val="20000"/>
            </a:srgbClr>
          </a:solidFill>
          <a:ln w="19050">
            <a:solidFill>
              <a:srgbClr val="FF7E79">
                <a:alpha val="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Emergency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15310" y="1686909"/>
            <a:ext cx="1986456" cy="187443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altLang="en-US" sz="1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ACE inhibitors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altLang="en-US" sz="1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Angiotensin II receptor blockers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altLang="en-US" sz="1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Thiazide diuretics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altLang="en-US" sz="1400" dirty="0">
                <a:solidFill>
                  <a:srgbClr val="0432FF"/>
                </a:solidFill>
                <a:ea typeface="Times New Roman" charset="0"/>
                <a:cs typeface="Times New Roman" charset="0"/>
              </a:rPr>
              <a:t>Propranolol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altLang="en-US" sz="1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Calcium channel blockers in mild hypertension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506716" y="1686909"/>
            <a:ext cx="1986456" cy="1874438"/>
          </a:xfrm>
          <a:prstGeom prst="roundRect">
            <a:avLst/>
          </a:prstGeom>
          <a:solidFill>
            <a:schemeClr val="bg1"/>
          </a:solidFill>
          <a:ln>
            <a:solidFill>
              <a:srgbClr val="FF99CC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FFC6EC"/>
              </a:buClr>
              <a:buFont typeface="Arial" charset="0"/>
              <a:buChar char="•"/>
            </a:pPr>
            <a:r>
              <a:rPr lang="el-GR" altLang="en-US" sz="1600" dirty="0">
                <a:solidFill>
                  <a:srgbClr val="0432FF"/>
                </a:solidFill>
                <a:ea typeface="Times New Roman" charset="0"/>
                <a:cs typeface="Times New Roman" charset="0"/>
              </a:rPr>
              <a:t>α</a:t>
            </a:r>
            <a:r>
              <a:rPr lang="en-US" altLang="en-US" sz="1600" dirty="0">
                <a:solidFill>
                  <a:srgbClr val="0432FF"/>
                </a:solidFill>
                <a:ea typeface="Times New Roman" charset="0"/>
                <a:cs typeface="Times New Roman" charset="0"/>
              </a:rPr>
              <a:t>- methyl dopa</a:t>
            </a:r>
          </a:p>
          <a:p>
            <a:pPr marL="285750" indent="-285750">
              <a:buClr>
                <a:srgbClr val="FFC6EC"/>
              </a:buClr>
              <a:buFont typeface="Arial" charset="0"/>
              <a:buChar char="•"/>
            </a:pPr>
            <a:r>
              <a:rPr lang="en-US" altLang="en-US" sz="1600" dirty="0">
                <a:solidFill>
                  <a:srgbClr val="0432FF"/>
                </a:solidFill>
                <a:ea typeface="Times New Roman" charset="0"/>
                <a:cs typeface="Times New Roman" charset="0"/>
              </a:rPr>
              <a:t>Labetalol</a:t>
            </a:r>
            <a:endParaRPr lang="en-US" sz="1600" dirty="0">
              <a:solidFill>
                <a:srgbClr val="0432FF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661336" y="1686909"/>
            <a:ext cx="1986456" cy="1874438"/>
          </a:xfrm>
          <a:prstGeom prst="roundRect">
            <a:avLst/>
          </a:prstGeom>
          <a:solidFill>
            <a:schemeClr val="bg1"/>
          </a:solidFill>
          <a:ln>
            <a:solidFill>
              <a:srgbClr val="FF7E79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FF7E79"/>
              </a:buClr>
              <a:buFont typeface="Arial" charset="0"/>
              <a:buChar char="•"/>
            </a:pPr>
            <a:r>
              <a:rPr lang="en-US" altLang="en-US" sz="1600" dirty="0">
                <a:solidFill>
                  <a:srgbClr val="0432FF"/>
                </a:solidFill>
                <a:ea typeface="Times New Roman" charset="0"/>
                <a:cs typeface="Times New Roman" charset="0"/>
              </a:rPr>
              <a:t>Hydralazine</a:t>
            </a:r>
          </a:p>
          <a:p>
            <a:pPr marL="285750" indent="-285750">
              <a:buClr>
                <a:srgbClr val="FF7E79"/>
              </a:buClr>
              <a:buFont typeface="Arial" charset="0"/>
              <a:buChar char="•"/>
            </a:pPr>
            <a:r>
              <a:rPr lang="en-US" altLang="en-US" sz="1600" dirty="0">
                <a:solidFill>
                  <a:srgbClr val="0432FF"/>
                </a:solidFill>
                <a:ea typeface="Times New Roman" charset="0"/>
                <a:cs typeface="Times New Roman" charset="0"/>
              </a:rPr>
              <a:t>Labetalol</a:t>
            </a:r>
          </a:p>
          <a:p>
            <a:pPr algn="ctr">
              <a:buClr>
                <a:srgbClr val="FF7E79"/>
              </a:buClr>
            </a:pPr>
            <a:r>
              <a:rPr lang="en-US" sz="1400" dirty="0">
                <a:solidFill>
                  <a:srgbClr val="008F00"/>
                </a:solidFill>
                <a:ea typeface="Times New Roman" charset="0"/>
                <a:cs typeface="Times New Roman" charset="0"/>
              </a:rPr>
              <a:t>Can be given by injection</a:t>
            </a:r>
            <a:endParaRPr lang="en-US" sz="1400" dirty="0">
              <a:solidFill>
                <a:srgbClr val="008F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605464" y="4690044"/>
            <a:ext cx="5508000" cy="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40634" y="4113140"/>
            <a:ext cx="5438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400" dirty="0">
                <a:ea typeface="American Typewriter" charset="0"/>
                <a:cs typeface="American Typewriter" charset="0"/>
              </a:rPr>
              <a:t>Coagulation Disorders in Pregnancy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39337" y="5158897"/>
            <a:ext cx="6563859" cy="1639742"/>
            <a:chOff x="250804" y="2039815"/>
            <a:chExt cx="6607550" cy="1639742"/>
          </a:xfrm>
        </p:grpSpPr>
        <p:sp>
          <p:nvSpPr>
            <p:cNvPr id="37" name="Round Diagonal Corner Rectangle 36"/>
            <p:cNvSpPr/>
            <p:nvPr/>
          </p:nvSpPr>
          <p:spPr>
            <a:xfrm>
              <a:off x="997896" y="2162907"/>
              <a:ext cx="5860458" cy="1393558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0804" y="2039815"/>
              <a:ext cx="1494187" cy="16397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1753062" y="2148939"/>
              <a:ext cx="4963326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chemeClr val="accent2">
                    <a:lumMod val="60000"/>
                    <a:lumOff val="40000"/>
                  </a:schemeClr>
                </a:buClr>
              </a:pPr>
              <a:r>
                <a:rPr lang="en-US" b="1" dirty="0">
                  <a:solidFill>
                    <a:schemeClr val="accent2"/>
                  </a:solidFill>
                </a:rPr>
                <a:t>Contraindicated</a:t>
              </a:r>
              <a:endParaRPr lang="en-US" altLang="en-US" b="1" dirty="0">
                <a:solidFill>
                  <a:schemeClr val="accent2"/>
                </a:solidFill>
              </a:endParaRPr>
            </a:p>
            <a:p>
              <a:pPr marL="285750" indent="-285750">
                <a:buClr>
                  <a:schemeClr val="accent2">
                    <a:lumMod val="60000"/>
                    <a:lumOff val="40000"/>
                  </a:schemeClr>
                </a:buClr>
                <a:buFont typeface="Wingdings" charset="2"/>
                <a:buChar char="v"/>
              </a:pPr>
              <a:r>
                <a:rPr lang="en-US" altLang="en-US" sz="1400" b="1" dirty="0">
                  <a:solidFill>
                    <a:srgbClr val="0432FF"/>
                  </a:solidFill>
                </a:rPr>
                <a:t>Warfarin</a:t>
              </a:r>
              <a:r>
                <a:rPr lang="en-US" altLang="en-US" sz="1400" dirty="0">
                  <a:solidFill>
                    <a:schemeClr val="bg1">
                      <a:lumMod val="50000"/>
                    </a:schemeClr>
                  </a:solidFill>
                </a:rPr>
                <a:t>, because it leads to:</a:t>
              </a:r>
            </a:p>
            <a:p>
              <a:pPr marL="742950" lvl="1" indent="-285750">
                <a:buClr>
                  <a:schemeClr val="accent2">
                    <a:lumMod val="60000"/>
                    <a:lumOff val="40000"/>
                  </a:schemeClr>
                </a:buClr>
                <a:buFont typeface="Arial" charset="0"/>
                <a:buChar char="•"/>
              </a:pPr>
              <a:r>
                <a:rPr lang="en-US" altLang="en-US" sz="1400" dirty="0" smtClean="0"/>
                <a:t>Teratogenicity during </a:t>
              </a:r>
              <a:r>
                <a:rPr lang="en-US" altLang="en-US" sz="1400" dirty="0"/>
                <a:t>1</a:t>
              </a:r>
              <a:r>
                <a:rPr lang="en-US" altLang="en-US" sz="1400" baseline="30000" dirty="0"/>
                <a:t>st</a:t>
              </a:r>
              <a:r>
                <a:rPr lang="en-US" altLang="en-US" sz="1400" dirty="0"/>
                <a:t> trimester </a:t>
              </a:r>
              <a:r>
                <a:rPr lang="en-US" altLang="en-US" sz="1200" dirty="0">
                  <a:solidFill>
                    <a:srgbClr val="008F00"/>
                  </a:solidFill>
                </a:rPr>
                <a:t>(</a:t>
              </a:r>
              <a:r>
                <a:rPr lang="en-US" altLang="en-US" sz="1200" dirty="0">
                  <a:solidFill>
                    <a:srgbClr val="008F00"/>
                  </a:solidFill>
                  <a:ea typeface="Arial" charset="0"/>
                  <a:cs typeface="Arial" charset="0"/>
                </a:rPr>
                <a:t>Hypoplasia of nasal bridge</a:t>
              </a:r>
              <a:r>
                <a:rPr lang="en-US" altLang="en-US" sz="1200" dirty="0">
                  <a:solidFill>
                    <a:srgbClr val="008F00"/>
                  </a:solidFill>
                </a:rPr>
                <a:t>)</a:t>
              </a:r>
            </a:p>
            <a:p>
              <a:pPr marL="742950" lvl="1" indent="-285750">
                <a:buClr>
                  <a:schemeClr val="accent2">
                    <a:lumMod val="60000"/>
                    <a:lumOff val="40000"/>
                  </a:schemeClr>
                </a:buClr>
                <a:buFont typeface="Arial" charset="0"/>
                <a:buChar char="•"/>
              </a:pPr>
              <a:r>
                <a:rPr lang="en-US" altLang="en-US" sz="1400" dirty="0">
                  <a:ea typeface="Times New Roman" charset="0"/>
                  <a:cs typeface="Times New Roman" charset="0"/>
                </a:rPr>
                <a:t>Risk of bleeding during 2</a:t>
              </a:r>
              <a:r>
                <a:rPr lang="en-US" altLang="en-US" sz="1400" baseline="30000" dirty="0">
                  <a:ea typeface="Times New Roman" charset="0"/>
                  <a:cs typeface="Times New Roman" charset="0"/>
                </a:rPr>
                <a:t>nd</a:t>
              </a:r>
              <a:r>
                <a:rPr lang="en-US" altLang="en-US" sz="1400" dirty="0">
                  <a:ea typeface="Times New Roman" charset="0"/>
                  <a:cs typeface="Times New Roman" charset="0"/>
                </a:rPr>
                <a:t> and 3</a:t>
              </a:r>
              <a:r>
                <a:rPr lang="en-US" altLang="en-US" sz="1400" baseline="30000" dirty="0">
                  <a:ea typeface="Times New Roman" charset="0"/>
                  <a:cs typeface="Times New Roman" charset="0"/>
                </a:rPr>
                <a:t>rd</a:t>
              </a:r>
              <a:r>
                <a:rPr lang="en-US" altLang="en-US" sz="1400" dirty="0">
                  <a:ea typeface="Times New Roman" charset="0"/>
                  <a:cs typeface="Times New Roman" charset="0"/>
                </a:rPr>
                <a:t> trimester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067200" y="7484442"/>
            <a:ext cx="5635997" cy="1433836"/>
            <a:chOff x="1019908" y="4250367"/>
            <a:chExt cx="5574323" cy="1433836"/>
          </a:xfrm>
        </p:grpSpPr>
        <p:sp>
          <p:nvSpPr>
            <p:cNvPr id="41" name="Round Diagonal Corner Rectangle 40"/>
            <p:cNvSpPr/>
            <p:nvPr/>
          </p:nvSpPr>
          <p:spPr>
            <a:xfrm>
              <a:off x="1019908" y="4290645"/>
              <a:ext cx="5574323" cy="1393558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FF99CC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28852" y="4250367"/>
              <a:ext cx="4440116" cy="1369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b="1" dirty="0">
                  <a:solidFill>
                    <a:srgbClr val="FF99CC"/>
                  </a:solidFill>
                </a:rPr>
                <a:t>Probably safe</a:t>
              </a:r>
            </a:p>
            <a:p>
              <a:pPr marL="285750" indent="-285750">
                <a:buClr>
                  <a:srgbClr val="FF99CC"/>
                </a:buClr>
                <a:buFont typeface="Wingdings" charset="2"/>
                <a:buChar char="v"/>
              </a:pPr>
              <a:r>
                <a:rPr lang="en-US" altLang="en-US" sz="1400" b="1" dirty="0">
                  <a:solidFill>
                    <a:srgbClr val="0432FF"/>
                  </a:solidFill>
                </a:rPr>
                <a:t>Heparin</a:t>
              </a:r>
              <a:r>
                <a:rPr lang="en-US" altLang="en-US" sz="1400" dirty="0"/>
                <a:t>, </a:t>
              </a:r>
              <a:r>
                <a:rPr lang="en-US" altLang="en-US" sz="1400" dirty="0">
                  <a:solidFill>
                    <a:schemeClr val="bg1">
                      <a:lumMod val="50000"/>
                    </a:schemeClr>
                  </a:solidFill>
                </a:rPr>
                <a:t>because:</a:t>
              </a:r>
            </a:p>
            <a:p>
              <a:pPr marL="742950" lvl="1" indent="-285750">
                <a:buClr>
                  <a:srgbClr val="FF99CC"/>
                </a:buClr>
                <a:buFont typeface="Arial" charset="0"/>
                <a:buChar char="•"/>
              </a:pPr>
              <a:r>
                <a:rPr lang="en-US" altLang="en-US" sz="1400" dirty="0"/>
                <a:t>It is polar</a:t>
              </a:r>
            </a:p>
            <a:p>
              <a:pPr marL="742950" lvl="1" indent="-285750">
                <a:buClr>
                  <a:srgbClr val="FF99CC"/>
                </a:buClr>
                <a:buFont typeface="Arial" charset="0"/>
                <a:buChar char="•"/>
              </a:pPr>
              <a:r>
                <a:rPr lang="en-US" altLang="en-US" sz="1400" dirty="0"/>
                <a:t>It does not cross the placenta</a:t>
              </a:r>
            </a:p>
            <a:p>
              <a:pPr marL="742950" lvl="1" indent="-285750">
                <a:buClr>
                  <a:srgbClr val="FF99CC"/>
                </a:buClr>
                <a:buFont typeface="Arial" charset="0"/>
                <a:buChar char="•"/>
              </a:pPr>
              <a:r>
                <a:rPr lang="en-US" altLang="en-US" sz="1400" dirty="0"/>
                <a:t>The antidote, </a:t>
              </a:r>
              <a:r>
                <a:rPr lang="en-US" altLang="en-US" sz="1400" b="1" dirty="0">
                  <a:solidFill>
                    <a:srgbClr val="0432FF"/>
                  </a:solidFill>
                </a:rPr>
                <a:t>protamine sulphate</a:t>
              </a:r>
              <a:r>
                <a:rPr lang="en-US" altLang="en-US" sz="1400" dirty="0"/>
                <a:t> </a:t>
              </a:r>
              <a:r>
                <a:rPr lang="en-US" altLang="en-US" sz="1400" dirty="0">
                  <a:solidFill>
                    <a:schemeClr val="bg1">
                      <a:lumMod val="50000"/>
                    </a:schemeClr>
                  </a:solidFill>
                </a:rPr>
                <a:t>is available</a:t>
              </a: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546" y="7403926"/>
            <a:ext cx="1959044" cy="163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1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942160" y="757126"/>
            <a:ext cx="4932000" cy="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03776" y="197806"/>
            <a:ext cx="525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>
                <a:ea typeface="American Typewriter" charset="0"/>
                <a:cs typeface="American Typewriter" charset="0"/>
              </a:rPr>
              <a:t>Antithyroid Drugs in Pregnancy</a:t>
            </a:r>
            <a:endParaRPr lang="en-US" sz="2400" dirty="0">
              <a:ea typeface="American Typewriter" charset="0"/>
              <a:cs typeface="American Typewriter" charset="0"/>
            </a:endParaRPr>
          </a:p>
        </p:txBody>
      </p:sp>
      <p:sp>
        <p:nvSpPr>
          <p:cNvPr id="4" name="Half Frame 6"/>
          <p:cNvSpPr/>
          <p:nvPr/>
        </p:nvSpPr>
        <p:spPr>
          <a:xfrm rot="5400000">
            <a:off x="5884105" y="-267790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6"/>
          <p:cNvSpPr/>
          <p:nvPr/>
        </p:nvSpPr>
        <p:spPr>
          <a:xfrm rot="16200000" flipH="1">
            <a:off x="267789" y="-267789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64193" y="1074665"/>
            <a:ext cx="2228092" cy="6090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Contraindicated</a:t>
            </a:r>
            <a:r>
              <a:rPr lang="en-US" sz="1600" baseline="30000" dirty="0">
                <a:solidFill>
                  <a:schemeClr val="tx1"/>
                </a:solidFill>
              </a:rPr>
              <a:t>5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212770" y="1074665"/>
            <a:ext cx="2371455" cy="2911852"/>
            <a:chOff x="3751890" y="1135116"/>
            <a:chExt cx="2832336" cy="2911852"/>
          </a:xfrm>
        </p:grpSpPr>
        <p:sp>
          <p:nvSpPr>
            <p:cNvPr id="10" name="Rounded Rectangle 9"/>
            <p:cNvSpPr/>
            <p:nvPr/>
          </p:nvSpPr>
          <p:spPr>
            <a:xfrm>
              <a:off x="4356134" y="1135116"/>
              <a:ext cx="1623848" cy="551793"/>
            </a:xfrm>
            <a:prstGeom prst="roundRect">
              <a:avLst/>
            </a:prstGeom>
            <a:solidFill>
              <a:srgbClr val="FF99CC">
                <a:alpha val="20000"/>
              </a:srgbClr>
            </a:solidFill>
            <a:ln w="19050">
              <a:solidFill>
                <a:srgbClr val="FF99CC">
                  <a:alpha val="5098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Probably safe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751890" y="1686909"/>
              <a:ext cx="2832336" cy="23600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99CC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lvl="1" indent="-285750">
                <a:lnSpc>
                  <a:spcPct val="150000"/>
                </a:lnSpc>
                <a:spcBef>
                  <a:spcPts val="600"/>
                </a:spcBef>
                <a:buClr>
                  <a:srgbClr val="FF99CC"/>
                </a:buClr>
                <a:buFont typeface="Arial" charset="0"/>
                <a:buChar char="•"/>
              </a:pPr>
              <a:r>
                <a:rPr lang="en-US" altLang="en-US" sz="1600" u="sng" dirty="0">
                  <a:solidFill>
                    <a:srgbClr val="0432FF"/>
                  </a:solidFill>
                </a:rPr>
                <a:t>Prop</a:t>
              </a:r>
              <a:r>
                <a:rPr lang="en-US" altLang="en-US" sz="1600" dirty="0">
                  <a:solidFill>
                    <a:srgbClr val="0432FF"/>
                  </a:solidFill>
                </a:rPr>
                <a:t>ylthiouracil</a:t>
              </a:r>
            </a:p>
            <a:p>
              <a:pPr marL="0" lvl="1" algn="r" rtl="1">
                <a:lnSpc>
                  <a:spcPct val="150000"/>
                </a:lnSpc>
                <a:spcBef>
                  <a:spcPts val="600"/>
                </a:spcBef>
                <a:buClr>
                  <a:srgbClr val="FF99CC"/>
                </a:buClr>
              </a:pPr>
              <a:r>
                <a:rPr lang="en-US" altLang="en-US" sz="1200" dirty="0" err="1">
                  <a:solidFill>
                    <a:srgbClr val="008F00"/>
                  </a:solidFill>
                </a:rPr>
                <a:t>بصو</a:t>
              </a:r>
              <a:r>
                <a:rPr lang="en-US" altLang="en-US" sz="1200" dirty="0">
                  <a:solidFill>
                    <a:srgbClr val="008F00"/>
                  </a:solidFill>
                </a:rPr>
                <a:t> </a:t>
              </a:r>
              <a:r>
                <a:rPr lang="en-US" altLang="en-US" sz="1200" dirty="0" err="1">
                  <a:solidFill>
                    <a:srgbClr val="008F00"/>
                  </a:solidFill>
                </a:rPr>
                <a:t>كووول</a:t>
              </a:r>
              <a:r>
                <a:rPr lang="en-US" altLang="en-US" sz="1200" dirty="0">
                  <a:solidFill>
                    <a:srgbClr val="008F00"/>
                  </a:solidFill>
                </a:rPr>
                <a:t> antithyroid </a:t>
              </a:r>
              <a:r>
                <a:rPr lang="ar-SA" altLang="en-US" sz="1200" dirty="0">
                  <a:solidFill>
                    <a:srgbClr val="008F00"/>
                  </a:solidFill>
                </a:rPr>
                <a:t> </a:t>
              </a:r>
              <a:r>
                <a:rPr lang="en-US" altLang="en-US" sz="1200" dirty="0" err="1">
                  <a:solidFill>
                    <a:srgbClr val="008F00"/>
                  </a:solidFill>
                </a:rPr>
                <a:t>عندهم</a:t>
              </a:r>
              <a:r>
                <a:rPr lang="en-US" altLang="en-US" sz="1200" dirty="0">
                  <a:solidFill>
                    <a:srgbClr val="008F00"/>
                  </a:solidFill>
                </a:rPr>
                <a:t> harmful effects </a:t>
              </a:r>
              <a:r>
                <a:rPr lang="ar-SA" altLang="en-US" sz="1200" dirty="0">
                  <a:solidFill>
                    <a:srgbClr val="008F00"/>
                  </a:solidFill>
                </a:rPr>
                <a:t> </a:t>
              </a:r>
              <a:r>
                <a:rPr lang="en-US" altLang="en-US" sz="1200" dirty="0" err="1">
                  <a:solidFill>
                    <a:srgbClr val="008F00"/>
                  </a:solidFill>
                </a:rPr>
                <a:t>بس</a:t>
              </a:r>
              <a:r>
                <a:rPr lang="en-US" altLang="en-US" sz="1200" dirty="0">
                  <a:solidFill>
                    <a:srgbClr val="008F00"/>
                  </a:solidFill>
                </a:rPr>
                <a:t> </a:t>
              </a:r>
              <a:r>
                <a:rPr lang="en-US" altLang="en-US" sz="1200" dirty="0" err="1">
                  <a:solidFill>
                    <a:srgbClr val="008F00"/>
                  </a:solidFill>
                </a:rPr>
                <a:t>أقلهم</a:t>
              </a:r>
              <a:r>
                <a:rPr lang="en-US" altLang="en-US" sz="1200" dirty="0">
                  <a:solidFill>
                    <a:srgbClr val="008F00"/>
                  </a:solidFill>
                </a:rPr>
                <a:t> </a:t>
              </a:r>
              <a:r>
                <a:rPr lang="en-US" altLang="en-US" sz="1200" dirty="0" err="1">
                  <a:solidFill>
                    <a:srgbClr val="008F00"/>
                  </a:solidFill>
                </a:rPr>
                <a:t>هوا</a:t>
              </a:r>
              <a:r>
                <a:rPr lang="en-US" altLang="en-US" sz="1200" dirty="0">
                  <a:solidFill>
                    <a:srgbClr val="008F00"/>
                  </a:solidFill>
                </a:rPr>
                <a:t> </a:t>
              </a:r>
              <a:r>
                <a:rPr lang="en-US" altLang="en-US" sz="1200" dirty="0">
                  <a:solidFill>
                    <a:srgbClr val="0432FF"/>
                  </a:solidFill>
                </a:rPr>
                <a:t>Propylthiouracil </a:t>
              </a:r>
              <a:r>
                <a:rPr lang="en-US" altLang="en-US" sz="1200" dirty="0">
                  <a:solidFill>
                    <a:srgbClr val="008F00"/>
                  </a:solidFill>
                </a:rPr>
                <a:t>because of its </a:t>
              </a:r>
              <a:r>
                <a:rPr lang="en-US" sz="1200" b="1" dirty="0">
                  <a:solidFill>
                    <a:srgbClr val="008F00"/>
                  </a:solidFill>
                </a:rPr>
                <a:t>High Binding capacity</a:t>
              </a:r>
              <a:endParaRPr lang="en-US" altLang="en-US" sz="1200" b="1" dirty="0">
                <a:solidFill>
                  <a:srgbClr val="008F0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-1" y="9403231"/>
            <a:ext cx="68580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/>
              <a:t>5</a:t>
            </a:r>
            <a:r>
              <a:rPr lang="en-US" sz="1400" dirty="0"/>
              <a:t> If used during pregnancy, </a:t>
            </a:r>
            <a:r>
              <a:rPr lang="en-US" altLang="en-US" sz="1400" dirty="0"/>
              <a:t>THE LOWEST DOSE of these drugs should be </a:t>
            </a:r>
            <a:r>
              <a:rPr lang="en-US" altLang="en-US" sz="1400" dirty="0" smtClean="0"/>
              <a:t>used</a:t>
            </a:r>
          </a:p>
          <a:p>
            <a:r>
              <a:rPr lang="en-US" sz="1200" baseline="30000" dirty="0" smtClean="0"/>
              <a:t>6</a:t>
            </a:r>
            <a:r>
              <a:rPr lang="en-US" sz="1200" dirty="0" smtClean="0"/>
              <a:t> </a:t>
            </a:r>
            <a:r>
              <a:rPr lang="en-US" altLang="en-US" sz="1200" dirty="0" smtClean="0">
                <a:solidFill>
                  <a:srgbClr val="0432FF"/>
                </a:solidFill>
              </a:rPr>
              <a:t>Propylthiouracil 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</a:rPr>
              <a:t>has the same effect but in very less percentage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3776" y="4256820"/>
            <a:ext cx="525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a typeface="American Typewriter" charset="0"/>
                <a:cs typeface="American Typewriter" charset="0"/>
              </a:rPr>
              <a:t>Antibiotics in Pregnancy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714348" y="5152314"/>
            <a:ext cx="2869878" cy="3948138"/>
            <a:chOff x="3714348" y="4542313"/>
            <a:chExt cx="2869878" cy="3948138"/>
          </a:xfrm>
        </p:grpSpPr>
        <p:sp>
          <p:nvSpPr>
            <p:cNvPr id="17" name="Rounded Rectangle 16"/>
            <p:cNvSpPr/>
            <p:nvPr/>
          </p:nvSpPr>
          <p:spPr>
            <a:xfrm>
              <a:off x="4337363" y="4542313"/>
              <a:ext cx="1623848" cy="551793"/>
            </a:xfrm>
            <a:prstGeom prst="roundRect">
              <a:avLst/>
            </a:prstGeom>
            <a:solidFill>
              <a:srgbClr val="FF99CC">
                <a:alpha val="20000"/>
              </a:srgbClr>
            </a:solidFill>
            <a:ln w="19050">
              <a:solidFill>
                <a:srgbClr val="FF99CC">
                  <a:alpha val="5098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Probably safe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714348" y="5094001"/>
              <a:ext cx="2869878" cy="33964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99CC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lvl="1" indent="-285750">
                <a:spcBef>
                  <a:spcPts val="600"/>
                </a:spcBef>
                <a:buClr>
                  <a:srgbClr val="FF99CC"/>
                </a:buClr>
                <a:buFont typeface="Arial" charset="0"/>
                <a:buChar char="•"/>
              </a:pPr>
              <a:r>
                <a:rPr lang="en-US" altLang="en-US" sz="1400" dirty="0">
                  <a:solidFill>
                    <a:srgbClr val="0432FF"/>
                  </a:solidFill>
                </a:rPr>
                <a:t>Penicillin </a:t>
              </a:r>
              <a:r>
                <a:rPr lang="en-US" altLang="en-US" sz="1400" dirty="0">
                  <a:solidFill>
                    <a:schemeClr val="tx1"/>
                  </a:solidFill>
                </a:rPr>
                <a:t>(</a:t>
              </a:r>
              <a:r>
                <a:rPr lang="en-US" altLang="en-US" sz="1400" dirty="0">
                  <a:solidFill>
                    <a:srgbClr val="0432FF"/>
                  </a:solidFill>
                </a:rPr>
                <a:t>ampicillin</a:t>
              </a:r>
              <a:r>
                <a:rPr lang="en-US" altLang="en-US" sz="1400" dirty="0">
                  <a:solidFill>
                    <a:schemeClr val="tx1"/>
                  </a:solidFill>
                </a:rPr>
                <a:t>,</a:t>
              </a:r>
              <a:r>
                <a:rPr lang="en-US" altLang="en-US" sz="1400" dirty="0">
                  <a:solidFill>
                    <a:srgbClr val="0432FF"/>
                  </a:solidFill>
                </a:rPr>
                <a:t> amoxicillin</a:t>
              </a:r>
              <a:r>
                <a:rPr lang="en-US" altLang="en-US" sz="1400" dirty="0">
                  <a:solidFill>
                    <a:schemeClr val="tx1"/>
                  </a:solidFill>
                </a:rPr>
                <a:t>)</a:t>
              </a:r>
            </a:p>
            <a:p>
              <a:pPr marL="285750" lvl="1" indent="-285750">
                <a:spcBef>
                  <a:spcPts val="600"/>
                </a:spcBef>
                <a:buClr>
                  <a:srgbClr val="FF99CC"/>
                </a:buClr>
                <a:buFont typeface="Arial" charset="0"/>
                <a:buChar char="•"/>
              </a:pPr>
              <a:r>
                <a:rPr lang="en-US" altLang="en-US" sz="1400" dirty="0" err="1">
                  <a:solidFill>
                    <a:schemeClr val="tx1"/>
                  </a:solidFill>
                </a:rPr>
                <a:t>Cephalosporins</a:t>
              </a:r>
              <a:endParaRPr lang="en-US" altLang="en-US" sz="1400" dirty="0">
                <a:solidFill>
                  <a:schemeClr val="tx1"/>
                </a:solidFill>
              </a:endParaRPr>
            </a:p>
            <a:p>
              <a:pPr marL="285750" lvl="1" indent="-285750">
                <a:lnSpc>
                  <a:spcPct val="150000"/>
                </a:lnSpc>
                <a:spcBef>
                  <a:spcPts val="600"/>
                </a:spcBef>
                <a:buClr>
                  <a:srgbClr val="FF99CC"/>
                </a:buClr>
                <a:buFont typeface="Arial" charset="0"/>
                <a:buChar char="•"/>
              </a:pPr>
              <a:r>
                <a:rPr lang="en-US" altLang="en-US" sz="1400" dirty="0">
                  <a:solidFill>
                    <a:schemeClr val="tx1"/>
                  </a:solidFill>
                </a:rPr>
                <a:t>Macrolides</a:t>
              </a:r>
              <a:r>
                <a:rPr lang="en-US" altLang="en-US" sz="1400" dirty="0">
                  <a:solidFill>
                    <a:srgbClr val="0432FF"/>
                  </a:solidFill>
                </a:rPr>
                <a:t> </a:t>
              </a:r>
              <a:r>
                <a:rPr lang="en-US" altLang="en-US" sz="1400" dirty="0">
                  <a:solidFill>
                    <a:schemeClr val="tx1"/>
                  </a:solidFill>
                </a:rPr>
                <a:t>(</a:t>
              </a:r>
              <a:r>
                <a:rPr lang="en-US" altLang="en-US" sz="1400" dirty="0">
                  <a:solidFill>
                    <a:srgbClr val="0432FF"/>
                  </a:solidFill>
                </a:rPr>
                <a:t>erythromycin and azithromycin</a:t>
              </a:r>
              <a:r>
                <a:rPr lang="en-US" altLang="en-US" sz="1400" dirty="0">
                  <a:solidFill>
                    <a:schemeClr val="tx1"/>
                  </a:solidFill>
                </a:rPr>
                <a:t>):</a:t>
              </a:r>
              <a:r>
                <a:rPr lang="en-US" altLang="en-US" sz="1400" dirty="0">
                  <a:solidFill>
                    <a:srgbClr val="0432FF"/>
                  </a:solidFill>
                </a:rPr>
                <a:t> </a:t>
              </a:r>
              <a:r>
                <a:rPr lang="en-US" altLang="en-US" sz="1400" dirty="0">
                  <a:solidFill>
                    <a:schemeClr val="tx1"/>
                  </a:solidFill>
                </a:rPr>
                <a:t>as alternative in penicillin-sensitive individuals, BUT </a:t>
              </a:r>
              <a:r>
                <a:rPr lang="en-US" altLang="en-US" sz="1400" dirty="0">
                  <a:solidFill>
                    <a:srgbClr val="0432FF"/>
                  </a:solidFill>
                </a:rPr>
                <a:t>erythromycin </a:t>
              </a:r>
              <a:r>
                <a:rPr lang="en-US" altLang="en-US" sz="1400" dirty="0" err="1">
                  <a:solidFill>
                    <a:srgbClr val="0432FF"/>
                  </a:solidFill>
                </a:rPr>
                <a:t>estolate</a:t>
              </a:r>
              <a:r>
                <a:rPr lang="en-US" altLang="en-US" sz="1400" dirty="0">
                  <a:solidFill>
                    <a:srgbClr val="0432FF"/>
                  </a:solidFill>
                </a:rPr>
                <a:t> </a:t>
              </a:r>
              <a:r>
                <a:rPr lang="en-US" altLang="en-US" sz="1400" dirty="0">
                  <a:solidFill>
                    <a:schemeClr val="tx1"/>
                  </a:solidFill>
                </a:rPr>
                <a:t>should be avoided, bc of the risk of hepatic injury to the mother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15310" y="5146557"/>
            <a:ext cx="2832336" cy="3953895"/>
            <a:chOff x="315310" y="4536556"/>
            <a:chExt cx="2832336" cy="3953895"/>
          </a:xfrm>
        </p:grpSpPr>
        <p:sp>
          <p:nvSpPr>
            <p:cNvPr id="15" name="Rounded Rectangle 14"/>
            <p:cNvSpPr/>
            <p:nvPr/>
          </p:nvSpPr>
          <p:spPr>
            <a:xfrm>
              <a:off x="919554" y="4536556"/>
              <a:ext cx="1623848" cy="55179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Contraindicated</a:t>
              </a:r>
              <a:endParaRPr lang="en-US" sz="1600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15310" y="5088351"/>
              <a:ext cx="2832336" cy="34021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lnSpc>
                  <a:spcPct val="150000"/>
                </a:lnSpc>
                <a:buClr>
                  <a:schemeClr val="accent2">
                    <a:lumMod val="60000"/>
                    <a:lumOff val="40000"/>
                  </a:schemeClr>
                </a:buClr>
                <a:buFont typeface="Arial" charset="0"/>
                <a:buChar char="•"/>
              </a:pPr>
              <a:r>
                <a:rPr lang="en-US" altLang="en-US" sz="1400" dirty="0" err="1">
                  <a:solidFill>
                    <a:srgbClr val="0432FF"/>
                  </a:solidFill>
                </a:rPr>
                <a:t>Tetracyclines</a:t>
              </a:r>
              <a:r>
                <a:rPr lang="en-US" altLang="en-US" sz="1400" dirty="0">
                  <a:solidFill>
                    <a:schemeClr val="tx1"/>
                  </a:solidFill>
                </a:rPr>
                <a:t>: teeth and bones deformity</a:t>
              </a:r>
            </a:p>
            <a:p>
              <a:pPr marL="285750" indent="-285750">
                <a:lnSpc>
                  <a:spcPct val="150000"/>
                </a:lnSpc>
                <a:buClr>
                  <a:schemeClr val="accent2">
                    <a:lumMod val="60000"/>
                    <a:lumOff val="40000"/>
                  </a:schemeClr>
                </a:buClr>
                <a:buFont typeface="Arial" charset="0"/>
                <a:buChar char="•"/>
              </a:pPr>
              <a:r>
                <a:rPr lang="en-US" altLang="en-US" sz="1400" dirty="0">
                  <a:solidFill>
                    <a:schemeClr val="tx1"/>
                  </a:solidFill>
                </a:rPr>
                <a:t>Quinolones</a:t>
              </a:r>
              <a:r>
                <a:rPr lang="en-US" altLang="en-US" sz="1400" dirty="0">
                  <a:solidFill>
                    <a:srgbClr val="0432FF"/>
                  </a:solidFill>
                </a:rPr>
                <a:t> </a:t>
              </a:r>
              <a:r>
                <a:rPr lang="en-US" altLang="en-US" sz="1400" dirty="0">
                  <a:solidFill>
                    <a:schemeClr val="tx1"/>
                  </a:solidFill>
                </a:rPr>
                <a:t>(</a:t>
              </a:r>
              <a:r>
                <a:rPr lang="en-US" altLang="en-US" sz="1400" dirty="0">
                  <a:solidFill>
                    <a:srgbClr val="0432FF"/>
                  </a:solidFill>
                </a:rPr>
                <a:t>ciprofloxacin</a:t>
              </a:r>
              <a:r>
                <a:rPr lang="en-US" altLang="en-US" sz="1400" dirty="0">
                  <a:solidFill>
                    <a:schemeClr val="tx1"/>
                  </a:solidFill>
                </a:rPr>
                <a:t>): </a:t>
              </a:r>
              <a:r>
                <a:rPr lang="en-US" altLang="en-US" sz="1400" dirty="0" err="1">
                  <a:solidFill>
                    <a:schemeClr val="tx1"/>
                  </a:solidFill>
                </a:rPr>
                <a:t>athropathy</a:t>
              </a:r>
              <a:r>
                <a:rPr lang="en-US" altLang="en-US" sz="1400" dirty="0">
                  <a:solidFill>
                    <a:schemeClr val="tx1"/>
                  </a:solidFill>
                </a:rPr>
                <a:t> (bone and cartilage damage)</a:t>
              </a:r>
            </a:p>
            <a:p>
              <a:pPr marL="285750" indent="-285750">
                <a:lnSpc>
                  <a:spcPct val="150000"/>
                </a:lnSpc>
                <a:buClr>
                  <a:schemeClr val="accent2">
                    <a:lumMod val="60000"/>
                    <a:lumOff val="40000"/>
                  </a:schemeClr>
                </a:buClr>
                <a:buFont typeface="Arial" charset="0"/>
                <a:buChar char="•"/>
              </a:pPr>
              <a:r>
                <a:rPr lang="en-US" altLang="en-US" sz="1400" dirty="0">
                  <a:solidFill>
                    <a:schemeClr val="tx1"/>
                  </a:solidFill>
                </a:rPr>
                <a:t>Aminoglycosides: ototoxicity</a:t>
              </a:r>
            </a:p>
            <a:p>
              <a:pPr marL="285750" indent="-285750">
                <a:lnSpc>
                  <a:spcPct val="150000"/>
                </a:lnSpc>
                <a:buClr>
                  <a:schemeClr val="accent2">
                    <a:lumMod val="60000"/>
                    <a:lumOff val="40000"/>
                  </a:schemeClr>
                </a:buClr>
                <a:buFont typeface="Arial" charset="0"/>
                <a:buChar char="•"/>
              </a:pPr>
              <a:r>
                <a:rPr lang="en-US" altLang="en-US" sz="1400" dirty="0" err="1">
                  <a:solidFill>
                    <a:schemeClr val="tx1"/>
                  </a:solidFill>
                </a:rPr>
                <a:t>Sulfanamides</a:t>
              </a:r>
              <a:r>
                <a:rPr lang="en-US" altLang="en-US" sz="1400" dirty="0">
                  <a:solidFill>
                    <a:schemeClr val="tx1"/>
                  </a:solidFill>
                </a:rPr>
                <a:t>: neonatal jaundice-kernicterus</a:t>
              </a:r>
            </a:p>
            <a:p>
              <a:pPr marL="285750" indent="-285750">
                <a:lnSpc>
                  <a:spcPct val="150000"/>
                </a:lnSpc>
                <a:buClr>
                  <a:schemeClr val="accent2">
                    <a:lumMod val="60000"/>
                    <a:lumOff val="40000"/>
                  </a:schemeClr>
                </a:buClr>
                <a:buFont typeface="Arial" charset="0"/>
                <a:buChar char="•"/>
              </a:pPr>
              <a:r>
                <a:rPr lang="en-US" altLang="en-US" sz="1400" dirty="0">
                  <a:solidFill>
                    <a:srgbClr val="0432FF"/>
                  </a:solidFill>
                </a:rPr>
                <a:t>Chloramphenicol</a:t>
              </a:r>
              <a:r>
                <a:rPr lang="en-US" altLang="en-US" sz="1400" dirty="0">
                  <a:solidFill>
                    <a:schemeClr val="tx1"/>
                  </a:solidFill>
                </a:rPr>
                <a:t>: gray baby syndrome</a:t>
              </a:r>
            </a:p>
          </p:txBody>
        </p:sp>
      </p:grpSp>
      <p:cxnSp>
        <p:nvCxnSpPr>
          <p:cNvPr id="21" name="Straight Connector 20"/>
          <p:cNvCxnSpPr/>
          <p:nvPr/>
        </p:nvCxnSpPr>
        <p:spPr>
          <a:xfrm flipV="1">
            <a:off x="942708" y="4816138"/>
            <a:ext cx="4932000" cy="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315310" y="1683732"/>
            <a:ext cx="3325858" cy="230278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indent="-285750">
              <a:lnSpc>
                <a:spcPct val="85000"/>
              </a:lnSpc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v"/>
            </a:pPr>
            <a:r>
              <a:rPr lang="en-US" altLang="en-US" sz="1400" dirty="0">
                <a:solidFill>
                  <a:schemeClr val="tx1"/>
                </a:solidFill>
              </a:rPr>
              <a:t>Drugs:</a:t>
            </a:r>
          </a:p>
          <a:p>
            <a:pPr marL="742950" lvl="2" indent="-285750">
              <a:lnSpc>
                <a:spcPct val="85000"/>
              </a:lnSpc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altLang="en-US" sz="1400" dirty="0" err="1">
                <a:solidFill>
                  <a:srgbClr val="0432FF"/>
                </a:solidFill>
              </a:rPr>
              <a:t>Methylthiouracil</a:t>
            </a:r>
            <a:r>
              <a:rPr lang="en-US" altLang="en-US" sz="1400" dirty="0">
                <a:solidFill>
                  <a:srgbClr val="0432FF"/>
                </a:solidFill>
              </a:rPr>
              <a:t> (Methimazole)</a:t>
            </a:r>
          </a:p>
          <a:p>
            <a:pPr marL="742950" lvl="2" indent="-285750">
              <a:lnSpc>
                <a:spcPct val="85000"/>
              </a:lnSpc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altLang="en-US" sz="1400" dirty="0">
                <a:solidFill>
                  <a:srgbClr val="0432FF"/>
                </a:solidFill>
              </a:rPr>
              <a:t> Carbimazol</a:t>
            </a:r>
          </a:p>
          <a:p>
            <a:pPr marL="742950" lvl="2" indent="-285750">
              <a:lnSpc>
                <a:spcPct val="85000"/>
              </a:lnSpc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altLang="en-US" sz="1400" dirty="0">
                <a:solidFill>
                  <a:srgbClr val="0432FF"/>
                </a:solidFill>
              </a:rPr>
              <a:t>Radioactive Iodine (I</a:t>
            </a:r>
            <a:r>
              <a:rPr lang="en-US" altLang="en-US" sz="1400" baseline="30000" dirty="0">
                <a:solidFill>
                  <a:srgbClr val="0432FF"/>
                </a:solidFill>
              </a:rPr>
              <a:t>131</a:t>
            </a:r>
            <a:r>
              <a:rPr lang="en-US" altLang="en-US" sz="1400" dirty="0">
                <a:solidFill>
                  <a:srgbClr val="0432FF"/>
                </a:solidFill>
              </a:rPr>
              <a:t>)</a:t>
            </a:r>
          </a:p>
          <a:p>
            <a:pPr marL="285750" lvl="1" indent="-285750">
              <a:lnSpc>
                <a:spcPct val="85000"/>
              </a:lnSpc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v"/>
            </a:pPr>
            <a:r>
              <a:rPr lang="en-US" altLang="en-US" sz="1400" dirty="0" smtClean="0">
                <a:solidFill>
                  <a:schemeClr val="tx1"/>
                </a:solidFill>
              </a:rPr>
              <a:t>Effects</a:t>
            </a:r>
            <a:r>
              <a:rPr lang="en-US" altLang="en-US" sz="1400" baseline="30000" dirty="0" smtClean="0">
                <a:solidFill>
                  <a:schemeClr val="tx1"/>
                </a:solidFill>
              </a:rPr>
              <a:t>6</a:t>
            </a:r>
            <a:r>
              <a:rPr lang="en-US" altLang="en-US" sz="1400" dirty="0" smtClean="0">
                <a:solidFill>
                  <a:schemeClr val="tx1"/>
                </a:solidFill>
              </a:rPr>
              <a:t>: </a:t>
            </a:r>
            <a:endParaRPr lang="en-US" altLang="en-US" sz="1400" dirty="0">
              <a:solidFill>
                <a:schemeClr val="tx1"/>
              </a:solidFill>
            </a:endParaRPr>
          </a:p>
          <a:p>
            <a:pPr marL="742950" lvl="2" indent="-285750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altLang="en-US" sz="1400" dirty="0">
                <a:solidFill>
                  <a:schemeClr val="tx1"/>
                </a:solidFill>
              </a:rPr>
              <a:t>Cross placenta</a:t>
            </a:r>
          </a:p>
          <a:p>
            <a:pPr marL="742950" lvl="2" indent="-285750">
              <a:lnSpc>
                <a:spcPct val="85000"/>
              </a:lnSpc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altLang="en-US" sz="1400" dirty="0">
                <a:solidFill>
                  <a:schemeClr val="tx1"/>
                </a:solidFill>
              </a:rPr>
              <a:t>Risk of congenital goiter and hypothyroidism</a:t>
            </a:r>
            <a:endParaRPr lang="en-US" altLang="en-US" sz="1400" dirty="0">
              <a:solidFill>
                <a:srgbClr val="0432FF"/>
              </a:solidFill>
            </a:endParaRP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4635519" y="1907669"/>
            <a:ext cx="1418708" cy="202247"/>
          </a:xfrm>
          <a:prstGeom prst="roundRect">
            <a:avLst/>
          </a:prstGeom>
          <a:ln w="19050">
            <a:solidFill>
              <a:srgbClr val="4EB7BA"/>
            </a:solidFill>
            <a:prstDash val="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marL="0" algn="ctr" defTabSz="914400" rtl="0" eaLnBrk="1" latinLnBrk="0" hangingPunct="1"/>
            <a:r>
              <a:rPr lang="en-US" sz="800" dirty="0" smtClean="0">
                <a:solidFill>
                  <a:srgbClr val="009193"/>
                </a:solidFill>
              </a:rPr>
              <a:t>Is a </a:t>
            </a:r>
            <a:r>
              <a:rPr lang="en-US" sz="800" b="1" u="sng" dirty="0" smtClean="0">
                <a:solidFill>
                  <a:srgbClr val="009193"/>
                </a:solidFill>
              </a:rPr>
              <a:t>prop</a:t>
            </a:r>
            <a:r>
              <a:rPr lang="en-US" sz="800" dirty="0" smtClean="0">
                <a:solidFill>
                  <a:srgbClr val="009193"/>
                </a:solidFill>
              </a:rPr>
              <a:t>er drug for pregnant</a:t>
            </a:r>
            <a:endParaRPr lang="ar-SA" sz="800" dirty="0">
              <a:solidFill>
                <a:srgbClr val="009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84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942160" y="757126"/>
            <a:ext cx="4932000" cy="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03776" y="197806"/>
            <a:ext cx="525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>
                <a:ea typeface="American Typewriter" charset="0"/>
                <a:cs typeface="American Typewriter" charset="0"/>
              </a:rPr>
              <a:t>Drugs of Choice in Pregnancy</a:t>
            </a:r>
            <a:endParaRPr lang="en-US" sz="2400" dirty="0">
              <a:ea typeface="American Typewriter" charset="0"/>
              <a:cs typeface="American Typewriter" charset="0"/>
            </a:endParaRPr>
          </a:p>
        </p:txBody>
      </p:sp>
      <p:sp>
        <p:nvSpPr>
          <p:cNvPr id="4" name="Half Frame 6"/>
          <p:cNvSpPr/>
          <p:nvPr/>
        </p:nvSpPr>
        <p:spPr>
          <a:xfrm rot="5400000">
            <a:off x="5884105" y="-267790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6"/>
          <p:cNvSpPr/>
          <p:nvPr/>
        </p:nvSpPr>
        <p:spPr>
          <a:xfrm rot="16200000" flipH="1">
            <a:off x="267789" y="-267789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3955" y="1879598"/>
            <a:ext cx="2493138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13954" y="6446360"/>
            <a:ext cx="249314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04662" y="7532254"/>
            <a:ext cx="2502432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13954" y="2815304"/>
            <a:ext cx="2491142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4662" y="4653564"/>
            <a:ext cx="2502431" cy="1795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04662" y="3711670"/>
            <a:ext cx="250243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390595" y="1067010"/>
            <a:ext cx="6076812" cy="8403136"/>
            <a:chOff x="390595" y="1067010"/>
            <a:chExt cx="6076812" cy="8403136"/>
          </a:xfrm>
        </p:grpSpPr>
        <p:grpSp>
          <p:nvGrpSpPr>
            <p:cNvPr id="74" name="Group 73"/>
            <p:cNvGrpSpPr/>
            <p:nvPr/>
          </p:nvGrpSpPr>
          <p:grpSpPr>
            <a:xfrm>
              <a:off x="390595" y="1067010"/>
              <a:ext cx="6076812" cy="8363365"/>
              <a:chOff x="604662" y="1337733"/>
              <a:chExt cx="6076812" cy="8363365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604662" y="1337733"/>
                <a:ext cx="2373586" cy="54186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Category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978248" y="1337733"/>
                <a:ext cx="3693423" cy="54186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Drugs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83846" y="1919849"/>
                <a:ext cx="2026311" cy="635551"/>
              </a:xfrm>
              <a:prstGeom prst="rect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6050" r="-3158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968088" y="2501396"/>
                <a:ext cx="16467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Antihypertensive 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818729" y="2866984"/>
                <a:ext cx="1991428" cy="596727"/>
              </a:xfrm>
              <a:prstGeom prst="rect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082253" y="3414299"/>
                <a:ext cx="14184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ea typeface="American Typewriter" charset="0"/>
                    <a:cs typeface="American Typewriter" charset="0"/>
                  </a:rPr>
                  <a:t>Anticoagulants</a:t>
                </a:r>
                <a:endParaRPr lang="en-US" sz="1600" dirty="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870295" y="3793294"/>
                <a:ext cx="1903649" cy="520754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976825" y="4286695"/>
                <a:ext cx="1631344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ea typeface="American Typewriter" charset="0"/>
                    <a:cs typeface="American Typewriter" charset="0"/>
                  </a:rPr>
                  <a:t>Antithyroid drugs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783846" y="4785246"/>
                <a:ext cx="2026311" cy="1252973"/>
              </a:xfrm>
              <a:prstGeom prst="rect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040607" y="6016737"/>
                <a:ext cx="1501693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ea typeface="American Typewriter" charset="0"/>
                    <a:cs typeface="American Typewriter" charset="0"/>
                  </a:rPr>
                  <a:t>Anticonvulsants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978249" y="1878504"/>
                <a:ext cx="3693423" cy="9366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lnSpc>
                    <a:spcPct val="150000"/>
                  </a:lnSpc>
                  <a:buClr>
                    <a:srgbClr val="FF99CC"/>
                  </a:buClr>
                  <a:buFont typeface="Wingdings" charset="2"/>
                  <a:buChar char="§"/>
                </a:pPr>
                <a:r>
                  <a:rPr lang="en-US" sz="1400" dirty="0">
                    <a:solidFill>
                      <a:srgbClr val="0432FF"/>
                    </a:solidFill>
                  </a:rPr>
                  <a:t>α methyl dope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rgbClr val="FF99CC"/>
                  </a:buClr>
                  <a:buFont typeface="Wingdings" charset="2"/>
                  <a:buChar char="§"/>
                </a:pPr>
                <a:r>
                  <a:rPr lang="en-US" sz="1400" dirty="0" err="1" smtClean="0">
                    <a:solidFill>
                      <a:srgbClr val="0432FF"/>
                    </a:solidFill>
                  </a:rPr>
                  <a:t>Lebatalol</a:t>
                </a:r>
                <a:r>
                  <a:rPr lang="en-US" sz="1400" dirty="0" smtClean="0">
                    <a:solidFill>
                      <a:srgbClr val="0432FF"/>
                    </a:solidFill>
                  </a:rPr>
                  <a:t> 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(α and β blocker)</a:t>
                </a:r>
                <a:endParaRPr lang="en-US" sz="1400" dirty="0">
                  <a:solidFill>
                    <a:schemeClr val="tx1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Clr>
                    <a:srgbClr val="FF99CC"/>
                  </a:buClr>
                  <a:buFont typeface="Wingdings" charset="2"/>
                  <a:buChar char="§"/>
                </a:pPr>
                <a:r>
                  <a:rPr lang="en-US" sz="1400" dirty="0">
                    <a:solidFill>
                      <a:srgbClr val="0432FF"/>
                    </a:solidFill>
                  </a:rPr>
                  <a:t>Hydralazine</a:t>
                </a:r>
                <a:r>
                  <a:rPr lang="en-US" sz="1400" dirty="0">
                    <a:solidFill>
                      <a:schemeClr val="tx1"/>
                    </a:solidFill>
                  </a:rPr>
                  <a:t> (emergency only)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978249" y="2812234"/>
                <a:ext cx="3693423" cy="9067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lnSpc>
                    <a:spcPct val="150000"/>
                  </a:lnSpc>
                  <a:buClr>
                    <a:srgbClr val="FF0000"/>
                  </a:buClr>
                  <a:buFont typeface="Wingdings" charset="2"/>
                  <a:buChar char="§"/>
                </a:pPr>
                <a:r>
                  <a:rPr lang="en-US" sz="1400" dirty="0">
                    <a:solidFill>
                      <a:srgbClr val="0432FF"/>
                    </a:solidFill>
                  </a:rPr>
                  <a:t>Heparin</a:t>
                </a:r>
                <a:endParaRPr lang="en-US" sz="1400" dirty="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004464" y="3711227"/>
                <a:ext cx="3667208" cy="941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Clr>
                    <a:schemeClr val="accent2"/>
                  </a:buClr>
                  <a:buFont typeface="Wingdings" charset="2"/>
                  <a:buChar char="§"/>
                </a:pPr>
                <a:r>
                  <a:rPr lang="en-US" sz="1400" dirty="0">
                    <a:solidFill>
                      <a:srgbClr val="0432FF"/>
                    </a:solidFill>
                  </a:rPr>
                  <a:t>Propylthiouracil </a:t>
                </a:r>
                <a:r>
                  <a:rPr lang="en-US" sz="1400" dirty="0">
                    <a:solidFill>
                      <a:schemeClr val="tx1"/>
                    </a:solidFill>
                  </a:rPr>
                  <a:t>(protein-bound)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2978249" y="4652865"/>
                <a:ext cx="3693424" cy="17964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lvl="0" indent="-28575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6"/>
                  </a:buClr>
                  <a:buFont typeface="Wingdings" charset="2"/>
                  <a:buChar char="§"/>
                </a:pPr>
                <a:r>
                  <a:rPr lang="en-US" altLang="en-US" sz="1400" dirty="0">
                    <a:solidFill>
                      <a:schemeClr val="tx1"/>
                    </a:solidFill>
                    <a:ea typeface="Arial" charset="0"/>
                    <a:cs typeface="Arial" charset="0"/>
                  </a:rPr>
                  <a:t>All </a:t>
                </a:r>
                <a:r>
                  <a:rPr lang="en-US" altLang="en-US" sz="1400" dirty="0" err="1">
                    <a:solidFill>
                      <a:schemeClr val="tx1"/>
                    </a:solidFill>
                    <a:ea typeface="Arial" charset="0"/>
                    <a:cs typeface="Arial" charset="0"/>
                  </a:rPr>
                  <a:t>antiepileptics</a:t>
                </a:r>
                <a:r>
                  <a:rPr lang="en-US" altLang="en-US" sz="1400" dirty="0">
                    <a:solidFill>
                      <a:schemeClr val="tx1"/>
                    </a:solidFill>
                    <a:ea typeface="Arial" charset="0"/>
                    <a:cs typeface="Arial" charset="0"/>
                  </a:rPr>
                  <a:t> have potential to cause malformations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chemeClr val="accent6"/>
                  </a:buClr>
                  <a:buFont typeface="Wingdings" charset="2"/>
                  <a:buChar char="§"/>
                </a:pPr>
                <a:r>
                  <a:rPr lang="en-US" altLang="en-US" sz="1400" dirty="0">
                    <a:solidFill>
                      <a:schemeClr val="tx1"/>
                    </a:solidFill>
                    <a:ea typeface="Arial" charset="0"/>
                    <a:cs typeface="Arial" charset="0"/>
                  </a:rPr>
                  <a:t>Avoid </a:t>
                </a:r>
                <a:r>
                  <a:rPr lang="en-US" altLang="en-US" sz="1400" dirty="0">
                    <a:solidFill>
                      <a:srgbClr val="0432FF"/>
                    </a:solidFill>
                    <a:ea typeface="Arial" charset="0"/>
                    <a:cs typeface="Arial" charset="0"/>
                  </a:rPr>
                  <a:t>valproic acid</a:t>
                </a:r>
                <a:r>
                  <a:rPr lang="en-US" altLang="en-US" sz="1400" dirty="0">
                    <a:solidFill>
                      <a:schemeClr val="tx1"/>
                    </a:solidFill>
                    <a:ea typeface="Arial" charset="0"/>
                    <a:cs typeface="Arial" charset="0"/>
                  </a:rPr>
                  <a:t> (highly teratogenic)</a:t>
                </a:r>
              </a:p>
              <a:p>
                <a:pPr marL="285750" lvl="0" indent="-285750">
                  <a:lnSpc>
                    <a:spcPct val="150000"/>
                  </a:lnSpc>
                  <a:buClr>
                    <a:schemeClr val="accent6"/>
                  </a:buClr>
                  <a:buFont typeface="Wingdings" charset="2"/>
                  <a:buChar char="§"/>
                </a:pPr>
                <a:r>
                  <a:rPr lang="en-US" altLang="en-US" sz="1400" dirty="0">
                    <a:solidFill>
                      <a:schemeClr val="tx1"/>
                    </a:solidFill>
                    <a:ea typeface="Arial" charset="0"/>
                    <a:cs typeface="Arial" charset="0"/>
                  </a:rPr>
                  <a:t>Folic acid supplementation prevents neural tube defects in women receiving antiepileptic drugs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978248" y="6440466"/>
                <a:ext cx="3693423" cy="10917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lnSpc>
                    <a:spcPct val="150000"/>
                  </a:lnSpc>
                  <a:buClr>
                    <a:srgbClr val="CC3399"/>
                  </a:buClr>
                  <a:buFont typeface="Wingdings" charset="2"/>
                  <a:buChar char="§"/>
                </a:pPr>
                <a:r>
                  <a:rPr lang="en-US" sz="1400" dirty="0">
                    <a:solidFill>
                      <a:srgbClr val="0432FF"/>
                    </a:solidFill>
                  </a:rPr>
                  <a:t>Penicillin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rgbClr val="CC3399"/>
                  </a:buClr>
                  <a:buFont typeface="Wingdings" charset="2"/>
                  <a:buChar char="§"/>
                </a:pPr>
                <a:r>
                  <a:rPr lang="en-US" sz="1400" dirty="0" err="1">
                    <a:solidFill>
                      <a:srgbClr val="0432FF"/>
                    </a:solidFill>
                  </a:rPr>
                  <a:t>Cephalosporins</a:t>
                </a:r>
                <a:endParaRPr lang="en-US" sz="1400" dirty="0">
                  <a:solidFill>
                    <a:srgbClr val="0432FF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Clr>
                    <a:srgbClr val="CC3399"/>
                  </a:buClr>
                  <a:buFont typeface="Wingdings" charset="2"/>
                  <a:buChar char="§"/>
                </a:pPr>
                <a:r>
                  <a:rPr lang="en-US" sz="1400" dirty="0">
                    <a:solidFill>
                      <a:srgbClr val="0432FF"/>
                    </a:solidFill>
                  </a:rPr>
                  <a:t>Erythromycin</a:t>
                </a:r>
                <a:endParaRPr lang="en-US" sz="1400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981494" y="7526360"/>
                <a:ext cx="3690178" cy="10854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lnSpc>
                    <a:spcPct val="150000"/>
                  </a:lnSpc>
                  <a:buClr>
                    <a:srgbClr val="F2E7E1"/>
                  </a:buClr>
                  <a:buFont typeface="Wingdings" charset="2"/>
                  <a:buChar char="§"/>
                </a:pPr>
                <a:r>
                  <a:rPr lang="en-US" sz="1400" dirty="0">
                    <a:solidFill>
                      <a:srgbClr val="0432FF"/>
                    </a:solidFill>
                  </a:rPr>
                  <a:t>Insulin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rgbClr val="F2E7E1"/>
                  </a:buClr>
                  <a:buFont typeface="Wingdings" charset="2"/>
                  <a:buChar char="§"/>
                </a:pPr>
                <a:r>
                  <a:rPr lang="en-US" sz="1400" dirty="0">
                    <a:solidFill>
                      <a:schemeClr val="tx1"/>
                    </a:solidFill>
                  </a:rPr>
                  <a:t>Avoid oral antidiabetics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004464" y="8611849"/>
                <a:ext cx="3667208" cy="10892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Clr>
                    <a:srgbClr val="4EB7BA"/>
                  </a:buClr>
                  <a:buFont typeface="Wingdings" charset="2"/>
                  <a:buChar char="§"/>
                </a:pPr>
                <a:r>
                  <a:rPr lang="en-US" sz="1400" dirty="0">
                    <a:solidFill>
                      <a:srgbClr val="0432FF"/>
                    </a:solidFill>
                  </a:rPr>
                  <a:t>Acetaminophen</a:t>
                </a:r>
                <a:endParaRPr lang="en-US" sz="1400" dirty="0"/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 flipH="1">
                <a:off x="607186" y="2815155"/>
                <a:ext cx="6073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H="1">
                <a:off x="608274" y="3711227"/>
                <a:ext cx="6073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H="1">
                <a:off x="604662" y="4645541"/>
                <a:ext cx="607481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607186" y="6440466"/>
                <a:ext cx="6073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607186" y="7526360"/>
                <a:ext cx="606661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H="1">
                <a:off x="607186" y="8611849"/>
                <a:ext cx="605880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>
                <a:off x="2978249" y="1337733"/>
                <a:ext cx="1726" cy="836336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>
                <a:off x="604662" y="1870029"/>
                <a:ext cx="607481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Rectangle 74"/>
            <p:cNvSpPr/>
            <p:nvPr/>
          </p:nvSpPr>
          <p:spPr>
            <a:xfrm>
              <a:off x="611583" y="8455205"/>
              <a:ext cx="1984507" cy="682514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083704" y="9131592"/>
              <a:ext cx="10454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ea typeface="American Typewriter" charset="0"/>
                  <a:cs typeface="American Typewriter" charset="0"/>
                </a:rPr>
                <a:t>Analgesics</a:t>
              </a:r>
              <a:endParaRPr lang="en-US" sz="1600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11584" y="7350131"/>
              <a:ext cx="1984507" cy="741499"/>
            </a:xfrm>
            <a:prstGeom prst="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983703" y="8045591"/>
              <a:ext cx="1267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ea typeface="American Typewriter" charset="0"/>
                  <a:cs typeface="American Typewriter" charset="0"/>
                </a:rPr>
                <a:t>Antidiabetics</a:t>
              </a:r>
              <a:endParaRPr lang="en-US" sz="1600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11583" y="6239632"/>
              <a:ext cx="1984507" cy="794302"/>
            </a:xfrm>
            <a:prstGeom prst="rect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058332" y="6968534"/>
              <a:ext cx="10692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ea typeface="American Typewriter" charset="0"/>
                  <a:cs typeface="American Typewriter" charset="0"/>
                </a:rPr>
                <a:t>Antibiotics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0953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5519</TotalTime>
  <Words>3366</Words>
  <Application>Microsoft Macintosh PowerPoint</Application>
  <PresentationFormat>Custom</PresentationFormat>
  <Paragraphs>499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.LucidaGrandeUI</vt:lpstr>
      <vt:lpstr>Al Tarikh</vt:lpstr>
      <vt:lpstr>American Typewriter</vt:lpstr>
      <vt:lpstr>Calibri</vt:lpstr>
      <vt:lpstr>Calibri Light</vt:lpstr>
      <vt:lpstr>Goudy Old Style</vt:lpstr>
      <vt:lpstr>ＭＳ Ｐゴシック</vt:lpstr>
      <vt:lpstr>Symbol</vt:lpstr>
      <vt:lpstr>Times New Roman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اللؤلؤ الصليهم</dc:creator>
  <cp:lastModifiedBy>اللؤلؤ الصليهم</cp:lastModifiedBy>
  <cp:revision>218</cp:revision>
  <cp:lastPrinted>2018-04-26T21:42:54Z</cp:lastPrinted>
  <dcterms:created xsi:type="dcterms:W3CDTF">2018-03-08T13:29:29Z</dcterms:created>
  <dcterms:modified xsi:type="dcterms:W3CDTF">2018-04-26T21:43:01Z</dcterms:modified>
</cp:coreProperties>
</file>