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1" r:id="rId2"/>
    <p:sldId id="267" r:id="rId3"/>
    <p:sldId id="268" r:id="rId4"/>
    <p:sldId id="269" r:id="rId5"/>
    <p:sldId id="270" r:id="rId6"/>
    <p:sldId id="271" r:id="rId7"/>
    <p:sldId id="272" r:id="rId8"/>
    <p:sldId id="276" r:id="rId9"/>
    <p:sldId id="278" r:id="rId10"/>
    <p:sldId id="273" r:id="rId11"/>
  </p:sldIdLst>
  <p:sldSz cx="6858000" cy="99075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1651"/>
    <a:srgbClr val="008F00"/>
    <a:srgbClr val="942093"/>
    <a:srgbClr val="FDDFE6"/>
    <a:srgbClr val="DEEBF7"/>
    <a:srgbClr val="E2F0D9"/>
    <a:srgbClr val="C5E0B4"/>
    <a:srgbClr val="FFF2CC"/>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75"/>
    <p:restoredTop sz="94693"/>
  </p:normalViewPr>
  <p:slideViewPr>
    <p:cSldViewPr snapToGrid="0" snapToObjects="1">
      <p:cViewPr>
        <p:scale>
          <a:sx n="111" d="100"/>
          <a:sy n="111" d="100"/>
        </p:scale>
        <p:origin x="2304" y="-2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8-03-11T04:23:29.745"/>
    </inkml:context>
    <inkml:brush xml:id="br0">
      <inkml:brushProperty name="width" value="0.05292" units="cm"/>
      <inkml:brushProperty name="height" value="0.05292" units="cm"/>
      <inkml:brushProperty name="color" value="#9DC3E6"/>
      <inkml:brushProperty name="fitToCurve" value="1"/>
    </inkml:brush>
  </inkml:definitions>
  <inkml:trace contextRef="#ctx0" brushRef="#br0">0 695,'0'0,"0"0,24 0,-24 0,25 0,-25 0,0 0,25 0,-25 0,25 0,-25 0,25 0,-25 0,0 0,0 0,0 0,24 0,-24 0,25 0,-25 0,25 0,-25 0,25 0,0 0,-25 0,24 0,-24 0,25 0,-25 0,25 0,0 0,-25 0,0 0,0 0,25 0,-25 0,0 0,24 0,-24 0,25 0,-25 0,25 0,-25 0,25 0,0 0,-25 0,24 0,-24 0,25 0,-25 0,25 0,-25-9,0 9,25 0,-25 0,25 0,-25 0,24 0,-24-9,0 9,25 0,-25 0,25 0,-25 0,25 0,-25 0,25 0,-1 0,-24 0,25 0,-25 0,25 0,-25 0,0-8,0 8,25-10,-25 2,0 8,0-9,0 9,0-9,25 9,-25-9,0 0,0 9,0 0,0-9,0 0,0 9,0-9,0 0,0 1,0 8,0-10,0 2,0-1,0 0,0 9,0-9,0 9,0-18,0 18,0-9,0 9,0-18,0 18,0-9,0 9,0-9,0 9,0-17,0 8,0 9,0-18,0 18,0-9,0 9,0-9,0 0,0 9,0-7,0 7,0-9,24 9,-24-8,0-2,0 10,0-8,0-1,0 9,0-9,0 9,0-9,0 9,0-9,0 0,0 0,0 9,0-9,0 0,0 9,0-9,0 0,0 9,0-8,0 8,0-9,0 9,0-9,0 0,0 9,0-9,0 9,0-9,0 0,0 9,25-9,-25 9,0-9,0 0,0 9,0-9,0 9,25-9,-25 9,0 0,0-8,0-1,0 9,0-9,0 9,0-9,0 9,25-9,-25 0,0 9,0 0,0-9,25 9,-25-9,0 9,24 0,-24-9,0 0,25 9,-25-9,25 9,-25-8,0 8,25-10,-25 10,25 0,-25-8,24 8,-24-9,0 9,25 0,-25 0,25 0,-25-9,0 9,0-9,0 9,25 0,-25 0,25 0,-25 0,0 0,0 0,24 0,-24 0,25 0,-25 0,25 0,-25 0,0 0,25 0,-25 0,24 0,-24 0,0 0,0 0,25 0,-25 0,25 0,-25 0,25 0,-25 0,25 0,-1 0,-24 0,0 0,0 0,0 0,0 0,25 0,-25 0,0 0,0 0,0 9,0-9,0 0,0 0,0 9,0-9,0 0,0 0,0 9,0-9,0 8,0-8,0 10,0-10,0 8,0 1,0-9,0 9,0-9,0 9,0-9,0 9,0-9,0 0,0 9,0-9,0 9,0-9,0 0,0 9,0-9,0 0,0 0,0 0,0 0,0 0,-25 0,25 0,0 9,0-9,0 9,0-9,0 17,0-17,0 9,0-9,0 9,0-9,0 9,0 0,0-9,0 9,0-9,0 9,0-9,0 18,0-18,0 9,0-9,0 9,0 0,0-9,0 8,0 1,0 0,25 9,-25-9,0 0,0 0,0 0,0 0,0-9,0 9,0-9,0 8,0-8,0 0,25 0,-25 10,0-10,0 8,0-8,0 0,0 9,0-9,0 7,25-7,-25 9,0-9,0 0,0 9,0-9,0 9,0-9,0 9,0-9,0 9,-25 0,25-9,0 9,0-1,0 1,0-9,0 9,0-9,0 9,0-9,0 9,0 0,0-9,0 0,0 0,0 9,0-9,0 9,0-9,0 9,25-9,-25 9,0 0,0-9,0 0,0 8,0-8,0 10,0-10,0 8,0-8,25 0,-25 9,0-9,0 9,0-9,0 9,0-9,0 9,0 0,0-9,0 0,0 9,24-9,-24 0,0 0,0 0,0 9,0-9,0 9,0-9,0 0,0 0,0 0,0 0,0 8,0-8,0 0,0 0,0 0,0 10,0-10,25 0,-25 0,25 0,-25 0,0 0,25 0,-25 0,25 0,-25 0,0 0,24 0,-24 0,0 0,0 0,25 0,-25 0,25 0,-25 0,25 0,-25 8,25-8,-1 0,-24 0,25 0,-25 0,25 0,-25 0,24 0,1 0,-25 0,24 0,-24-8,25-2,-25 10,25-8,-50 8,25-9,25 0,-25 9,25-9,-25 9,0-9,25 0,-25 9,0-9,0 9,0-9,0 9,0-9,0 1,0 8,0-10,0 10,24-8,-24-1,0 0,0 9,0-9,0 9,0-9,0 0,0 9,0 0,0-9,0 0,0 9,0-9,0 9,0 0,0-9,0 0,0 9,0-8,25 8,-25-9,0 0,25 9,-25-9,0 9,0-9,0 0,0 0,25 0,-25 2,0 7,0-9,0 9,0-8,0 8,0-10,0 10,0-8,25-1,-25 9,0-9,0 9,0-18,0 18,0-9,0 9,0-9,0 9,0-9,0 0,0 0,0 9,0-9,0 9,0-8,0-1,0 0,0 9,0-9,0 9,24-18,-24 18,0-9,0 9,0 0,0-9,0 0,0 9,25-9,-25 9,0 0,0-9,0 0,25 9,-25-8,0-1,25 9,-25-9,0 0,0 9,0-9,0 9,25 0,-25-9,0 9,0-9,0 0,24 9,-24 0,0-9,0 9,25 0,-25-9,0 0,0 9,0-8,0 8,0-10,0 2,0 8,0 0,25 0,-25 0,0-9,0 9,25 0,-25 0,25 0,-25 0,24 0,-24 0,25 0,0 0,-25 0,25 0,-25 0,25 0,-25 0,24 0,1 0,-25 0,25 9,-25-9,25 0,-25 0,0 0,25 0,-25 0,0 0,0 0,24 0,-24 0,25 0,-25 0,25 8,-25-8,25 10,0-2,-25-8,24 0,26 18,-50-18,0 9,25-9,-25 9,25-9,-25 18,0-18,24 9,-24 9,25-18,-25 9,0 8,25-17,-25 18,0-9,0 0,0 9,0-9,25 0,-25 0,0 8,25 1,-1-9,-24 9,0-18,0 9,0 9,0-18,0 18,0-10,0 2,25-2,-25 8,0-16,0 9,0 9,0-9,0 9,0-1,0-8,0 18,0-18,0 0,0 18,0-18,0-1,0 2,0-2,0 1,0-9,0 9,0 0,0-9,25 18,-25-18,0 9,0-9,0 9,0 0,0-9,0 8,0-8,0 10,0-10,0 0,0 8,0-8,0 9,0-9,0 9,0-9,0 9,0 0,0-9,0 9,25-9,0 0,-25 0,24 0,1 0,-25 0,25 0,-25 0,0 0,0 0,25 0,-25 0,25 0,-25 0,49 0,-49 0,25 0,-25 0,25 0,-25-9,49 9,-49-9,25 0,-25 9,25-9,0 0,-25 1,25 8,-25-10,49 2,-49-1,25 9,-25-9,0 0,25 0,-25 9,25-18,-1 0,1 0,0 1,-25 8,0 0,0 0,0-18,25 27,-25-18,0 1,0-1,0 9,0-9,0 0,0 11,0-20,0 19,25-10,-25 9,0-18,0 18,0 0,0 0,24 9,-24-9,0 1,0-1,0 0,0-9,0 18,0-9,0 0,0 0,0 0,0 0,0 0,0 0,0 1,0-1,0 9,0-18,0 18,0-9,0 0,25 0,-25 9,0-9,25 9,-25-9,0 9,25 0,-25 0,25 0,-25 0,24 0,-24 0,25 0,0 0,-25 0,25 0,-25 0,25 0,-25 0,24 0,1 0,-25 0,25 0,-25 0,0 0,0 0,25 0,-25 0,24 0,-24 0,25 0,-25 0,0-9,0 9,25 0,-25 0,25 0,-25 0,25 0,-1 0,1 0,-25 9,25-9,-25 0,25 9,0-9,-25 0,0 9,24-9,-24 0,0 0,0 0,0 9,25 9,-25-18,0 9,0 0,25 0,-25-1,0 1,25 9,-25-9,0 0,0 0,25 0,-25 0,0 9,0-18,0 9,0-1,24-8,-24 9,0 0,0 0,0 9,0-9,0 0,25 0,-25 9,0-10,0 10,0-2,0-16,0 18,0-9,0 9,0-9,0 8,0 1,0-9,0 9,25-9,0 9,-25-9,0 8,0 1,0-18,0 9,0 9,0-18,0 9,0-9,0 9,0 0,0-9,25 9,-25-9,0 9,0-9,0 0,0 8,0-8,0 10,0-2,0 1,0-9,0 9,0 0,0 0,0-9,0 0,0 0,0 9,0-9,0 9,0-9,24 9,-24-9,0 0,0 9,0-9,0 9,25-9,-25 0,25 0,-25 0,25 0,-25 0,25 0,-1 0,-24 0,25 0,-25 0,25 0,-25 0,50 0,-50 0,24 0,-24 0,25 0,0 0,-25 0,25 0,-25 0,25 0,-25 0,24 0,1 0,0 0,-25 0,25-9,-25 9,25-9,-1 0,-24 9,25-9,-25 9,25-18,-25 18,0-9,0 0,25 9,-25-9,25 9,-25-8,0 8,24-18,-24 18,0-9,0 9,25-18,-25 18,0-18,0 9,0 9,0-18,0 18,0-8,0-10,0 9,0 0,0-9,0 0,0 9,-25-9,25 1,0-1,0 0,0 9,0-9,0 2,0-10,0 17,0-9,0 0,0 0,0 18,0-9,0 9,0-18,0 10,0-1,0-9,0 9,0-9,0 9,0 0,0 0,0-9,0 10,0-1,0 9,0-9,0 9,0-18,0 18,0-9,0 0,0 9,0-9,0 0,0 9,0-9,25 9,-25-9,25 9,0 0,-25-8,0-2,0 10,25-8,-25-1,24 9,-24-9,25 9,-25 0,25 0,0 0,-25 0,25 0,-50 0,25 0,25 0,-25 0,24 0,-24 0,0 0,25 0,-25 0,0 0,0 0,25 0,-25 9,25-9,-25 0,25 9,-25-9,24 0,1 8,0 2,-25-10,25 8,0 1,-25-9,0 9,23 0,-23 0,25-9,0 9,-25-9,25 9,-25-9,25 0,-1 9,-24-9,25 9,-25-9,25 0,-25 9,0 0,0-1,0-8,25 9,-25-9,25 18,-25-18,0 9,0 0,0-9,0 18,0-9,24 0,-24 0,0-9,25 17,-25-8,0 0,0-9,0 9,0 0,0 0,0 0,0 0,25 0,-25 9,0-10,0 10,0-2,0 2,25-9,-25 18,0-10,25 1,-25 9,0 0,0-18,0 8,24-7,-24 7,0-17,0 18,25-9,-25 0,0 0,0-9,0 0,0 9,0 0,0-9,25 0,-25 0,0 0,0 0,0 8,0-8,0 10,0-10,0 0,0 0,0 8,0-8,0 0,0 0,0 0,0 9,0-9,25 0,-25 0,0 9,0-9,0 0,25 0,-25 0,0 0,0 0,24 0,-24 9,0-9,25 0,-25 9,25-9,-25 0,0 9,0-9,25 0,-25 0,25 9,-25-9,24 9,1-9,25 9,-25 0,-1-9,1 0,-25 0,50 0,-1 0,-24 0,0 0,25 0,-1 0,-24 0,0 0,24 0,-24 0,25 0,-25 0,-25 0,24 0,1 0,0 0,0 0,24 0,-24 0,0 0,0 0,24 0,-49 0,50 0,-25 0,-1 0,1 0,0 0,-25 0,50 0,-50 0,24 0,-24 0,25-9,0 9,-25 0,25-9,0 9,-25 0,24 0,1 0,-25 0,25-9,0 0,-25-9</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8-03-11T04:45:49.485"/>
    </inkml:context>
    <inkml:brush xml:id="br0">
      <inkml:brushProperty name="width" value="0.05292" units="cm"/>
      <inkml:brushProperty name="height" value="0.05292" units="cm"/>
      <inkml:brushProperty name="color" value="#A9D18E"/>
      <inkml:brushProperty name="fitToCurve" value="1"/>
    </inkml:brush>
  </inkml:definitions>
  <inkml:trace contextRef="#ctx0" brushRef="#br0">0 1214,'0'-18,"0"18,0-18,0 18,0-17,0-1,0 18,0-18,0 0,25 0,-25 18,0-18,0 1,0 17,0-18,0 18,0-18,0 0,0 0,0 1,0-1,0 18,25-18,-25 0,0 18,0-18,0 1,0 17,0-18,0 18,0 0,24-18,-24 0,0 18,0-18,0 18,0-18,0 18,0-18,0 0,0 18,0-18,0 18,0-18,0 1,0 17,0-18,0 18,0-18,0 18,0-18,0 0,0 18,0-17,0 17,0-18,0 18,0-18,0 0,0 18,0-18,25 18,-25-17,0 17,0-18,0 0,0 18,0-18,0 0,0 18,0-17,0 17,0 0,0-18,0 18,0-18,0 18,0-18,0 0,0 18,0-18,25 18,-25 0,0-18,0 1,0 17,0-18,0 0,0 18,25 0,-25-18,25 0,-25 18,24 0,-24-18,0 0,0 18,0 0,25 0,-25-18,0 0,0 18,0 0,0-17,0-1,0 18,0-18,0 18,0 0,0-18,0 18,25 0,-25 0,0-18,0 18,25 0,-25 0,25 0,-25 0,25 0,-25 0,24 0,1 0,-25 0,25 0,-25 0,25 18,-25-18,0 18,0-18,25 0,-25 0,0 0,0 0,24 0,-24 0,25 0,-25 18,0-18,0 18,0-18,25 0,-25 0,0 0,25 0,-25 17,0-17,25 18,-25-18,0 0,0 0,24 0,-24 0,0 0,25 0,-25 0,0 18,0-18,25 0,-25 0,25 0,-25 0,25 0,-25 0,24 0,1 0,-25 0,25 0,-25-18,25 18,-25-18,0 1,0 17,0-18,0 0,0 18,0-18,0 18,25 0,-25 0,0-18,0 18,24 0,-24 0,25 0,-25 0,25 0,-25 0,0 0,0 0,25 0,-25 0,25 0,-25 0,24 0,-24 0,25 0,0 0,-25 0,25 0,-25 0,25 0,-25 0,24 0,1 0,-25 0,0 0,25 0,-25 0,25 0,-25 18,0-18,0 0,0 18,0-18,0 18,0-18,0 18,0-18,0 17,0 1,0-18,0 0,0 0,0 0,0 0,0 0,25 0,-25 0,0 18,24-18,-24 0,0 0,0 0,0 0,25 0,-25 0,0 0,0 0,0 0,0 0,0 18,25-18,-25 18,25-18,0 0,0 0,-25 0,24 0,1 18,0-18,-25 0,24 0,-24 0,0 0,25 0,-25 0,0 0,0 0,24 0,-24 0,25 0,-25-18,0 18,0-18,0 18,25-18,-25 18,0-18,0 18,0-18,0 18,0-17,0 17,0-18,0 18,25-18,-25 0,25 18,-25 0,24 0,-24 0,25 0,0 0,-25 0,25 0,-25 0,0 0,25 0,-25 0,24 0,-24 0,25 0,-25 0,25 0,0 0,-25 0,0 0,25 0,-25 0,24 0,-24 0,0 0,0 0,0 0,0 0,0 0,0 18,25-18,-25 18,25-18,-25 0,0 0,0 0,25 0,-25 18,0-18,25 0,-25 0,0 0,0 0,0 17,24-17,-24 18,0-18,0 0,0 18,25-18,-25 0,0 18,0-18,0 0,0 0,0 0,0 0,0 0,0 0,0 0,25 0,-25 18,0-18,25 0,-25 18,0-18,25 0,-25 0,0 0,0 0,24 0,-24 0,25 0,-25 0,25 0,-25 0,25 0,0 0,-25 0,24 0,-24 0,25 0,-25-18,0 0,0 18,0-18,0 0,0 18,0-18,0 1,0 17,0 0,0-18,0 0,0 18,0-18,0 18,0-18,0 18,0-17,0 17,0-18,0 0,25 18,-25 0,0 0,25-18,-25 18,25 0,-25 0,25 0,-25 0,24 0,1 0,-25 0,25 0,-25 0,25 0,-25 0,0 0,25 0,-25 0,24 0,-24 0,0 0,0 0,25 0,-25 0,0 0,0 0,25 0,-25 18,0-18,25 0,-25 0,25 0,-25 18,24-18,-24 0,0 0,0 0,0 0,0 0,0 18,0-18,0 0,0 17,0-17,25 0,-25 18,0-18,25 0,-25 0,0 18,0-18,0 0,0 18,0-18,0 18,0-18,0 17,0-17,0 18,0-18,0 0,0 18,0-18,0 0,0 0,0 18,0-18,0 18,0-18,0 0,0 0,0 18,0-18,0 0,0 0,0 18,0-18,0 18,0-18,0 0,0 0,0 18,0-18,0 0,0 0,0 0,0 17,0-17,0 18,0-18,0 18,0-18,0 18,0-18,0 0,0 18,0-18,0 18,0-18,0 18,0-18,0 0,0 0,0 17,0-17,0 18,0-18,0 18,0-18,0 18,0 0,0-18,0 17,0-17,0 0,0 0,0 0,0 0,0 18,0-18,0 18,25-18,-25 0,0 0,0 0,0 18,0-18,0 18,0-18,0 0,0 17,0-17,0 18,0-18,0 0,25 0,-25 18,0-18,0 0,0 18,0-18,0 18,0-18,0 17,0-17,0 0,0 18,0-18,24 18,-24-18,0 18,0-18,0 18,0 0,0-18,0 0,0 0,0 18,0-18,0 18,0-18,0 0,0 0,0 18,0-18,0 0,0 18,0-18,0 0,0 0,0 0,0 17,0-17,0 0,0 0,-24 0,24 0,0 0,0 0,0 18,0-18,0 18,0-18,0 0,0 18,0-18,0 18,0-18,0 17,0 1,0-18,0 18,0-18,0 0,0 0,0 18,0-18,0 0,0 18,0-18,0 17,0-17,0 18,0-18,24 0,-24 0,0 18,0-18,0 18,0-18,0 0,25 0,-25 18,0-18,0 0,0 0,0 0,0 0,0 18,0-18,0 17,0-17,0 0,0 0,0 18,25-18,-50 0,25 18,0-18,0 18,0-18,0 0,0 0,-25 0,25 0,0 0,0 0,0 0,0 0,0 0,0 0,0 18,0-18,25 0,-25 0,0 18,0-18,0 0,0 0,0 0,0 0,0 0,0 18,0-18,0 18,0-18,0 0,0 0,0 18,25-18,-25 0,25 0,-25 0,25 0,-25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451"/>
            <a:ext cx="5829300" cy="3449308"/>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3778"/>
            <a:ext cx="5143500" cy="23920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47462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33454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1766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23750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35892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436"/>
            <a:ext cx="2914650" cy="62862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436"/>
            <a:ext cx="2914650" cy="62862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CBACB6-91DF-414B-BB49-556528C76BD3}"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225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CBACB6-91DF-414B-BB49-556528C76BD3}" type="datetimeFigureOut">
              <a:rPr lang="en-US" smtClean="0"/>
              <a:t>4/27/18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222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CBACB6-91DF-414B-BB49-556528C76BD3}" type="datetimeFigureOut">
              <a:rPr lang="en-US" smtClean="0"/>
              <a:t>4/27/18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0613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BACB6-91DF-414B-BB49-556528C76BD3}" type="datetimeFigureOut">
              <a:rPr lang="en-US" smtClean="0"/>
              <a:t>4/27/18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8530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4973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6521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436"/>
            <a:ext cx="5915025" cy="628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2869"/>
            <a:ext cx="1543050" cy="527487"/>
          </a:xfrm>
          <a:prstGeom prst="rect">
            <a:avLst/>
          </a:prstGeom>
        </p:spPr>
        <p:txBody>
          <a:bodyPr vert="horz" lIns="91440" tIns="45720" rIns="91440" bIns="45720" rtlCol="0" anchor="ctr"/>
          <a:lstStyle>
            <a:lvl1pPr algn="l">
              <a:defRPr sz="900">
                <a:solidFill>
                  <a:schemeClr val="tx1">
                    <a:tint val="75000"/>
                  </a:schemeClr>
                </a:solidFill>
              </a:defRPr>
            </a:lvl1pPr>
          </a:lstStyle>
          <a:p>
            <a:fld id="{32CBACB6-91DF-414B-BB49-556528C76BD3}" type="datetimeFigureOut">
              <a:rPr lang="en-US" smtClean="0"/>
              <a:t>4/27/18</a:t>
            </a:fld>
            <a:endParaRPr 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a:solidFill>
                  <a:schemeClr val="tx1">
                    <a:tint val="75000"/>
                  </a:schemeClr>
                </a:solidFill>
              </a:defRPr>
            </a:lvl1pPr>
          </a:lstStyle>
          <a:p>
            <a:fld id="{915C1CFE-DC0D-E649-9C87-8740A3E6C64C}" type="slidenum">
              <a:rPr lang="en-US" smtClean="0"/>
              <a:t>‹#›</a:t>
            </a:fld>
            <a:endParaRPr lang="en-US"/>
          </a:p>
        </p:txBody>
      </p:sp>
    </p:spTree>
    <p:extLst>
      <p:ext uri="{BB962C8B-B14F-4D97-AF65-F5344CB8AC3E}">
        <p14:creationId xmlns:p14="http://schemas.microsoft.com/office/powerpoint/2010/main" val="1267154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docs.google.com/presentation/d/1_-g1vol4eBWPet5xVCkuTGFvvnhFF3PJmU0tWtEEw_o/edit?usp=sharing" TargetMode="External"/><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4.png"/><Relationship Id="rId8" Type="http://schemas.openxmlformats.org/officeDocument/2006/relationships/hyperlink" Target="https://docs.google.com/presentation/d/1lObVGYFZFUZUxoWRdV56FHWqgjTOZSOyLVqD5nL-mNQ/edit?usp=sharing" TargetMode="External"/><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mc/articles/PMC3092966/" TargetMode="External"/><Relationship Id="rId4" Type="http://schemas.openxmlformats.org/officeDocument/2006/relationships/image" Target="../media/image14.jpeg"/><Relationship Id="rId5" Type="http://schemas.openxmlformats.org/officeDocument/2006/relationships/image" Target="../media/image15.tiff"/><Relationship Id="rId6" Type="http://schemas.openxmlformats.org/officeDocument/2006/relationships/hyperlink" Target="https://docs.google.com/forms/d/e/1FAIpQLSc57qjDXLPcQLYftI27W91gCKD2RgH0OzQDdDxsiLYmH9DKtw/viewform" TargetMode="External"/><Relationship Id="rId7" Type="http://schemas.openxmlformats.org/officeDocument/2006/relationships/image" Target="../media/image16.tiff"/><Relationship Id="rId8" Type="http://schemas.openxmlformats.org/officeDocument/2006/relationships/hyperlink" Target="https://docs.google.com/forms/d/e/1FAIpQLSeR09YDqj3t6EipoBfWqUQ3MSK8YOB4OY5qRkg329YJBt2YZQ/viewform?usp=sf_link" TargetMode="External"/><Relationship Id="rId9" Type="http://schemas.openxmlformats.org/officeDocument/2006/relationships/hyperlink" Target="https://twitter.com/pharma436" TargetMode="External"/><Relationship Id="rId10"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7.png"/><Relationship Id="rId5" Type="http://schemas.openxmlformats.org/officeDocument/2006/relationships/hyperlink" Target="https://www.youtube.com/watch?v=oe6VNo7k6ik" TargetMode="External"/><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2.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00" t="31944" r="17500" b="14514"/>
          <a:stretch/>
        </p:blipFill>
        <p:spPr>
          <a:xfrm>
            <a:off x="315970" y="420286"/>
            <a:ext cx="1247003" cy="10271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63" t="4123" r="2846" b="6720"/>
          <a:stretch/>
        </p:blipFill>
        <p:spPr>
          <a:xfrm>
            <a:off x="5239956" y="549123"/>
            <a:ext cx="1345852" cy="852866"/>
          </a:xfrm>
          <a:prstGeom prst="rect">
            <a:avLst/>
          </a:prstGeom>
        </p:spPr>
      </p:pic>
      <p:cxnSp>
        <p:nvCxnSpPr>
          <p:cNvPr id="6" name="Straight Connector 5"/>
          <p:cNvCxnSpPr/>
          <p:nvPr/>
        </p:nvCxnSpPr>
        <p:spPr>
          <a:xfrm>
            <a:off x="174664" y="4638241"/>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8309" y="4255116"/>
            <a:ext cx="1309815" cy="400110"/>
          </a:xfrm>
          <a:prstGeom prst="rect">
            <a:avLst/>
          </a:prstGeom>
          <a:noFill/>
        </p:spPr>
        <p:txBody>
          <a:bodyPr wrap="square" rtlCol="0">
            <a:spAutoFit/>
          </a:bodyPr>
          <a:lstStyle/>
          <a:p>
            <a:r>
              <a:rPr lang="en-US" sz="2000" dirty="0"/>
              <a:t>Objectives</a:t>
            </a:r>
            <a:endParaRPr lang="en-US" dirty="0"/>
          </a:p>
        </p:txBody>
      </p:sp>
      <p:cxnSp>
        <p:nvCxnSpPr>
          <p:cNvPr id="8" name="Straight Connector 7"/>
          <p:cNvCxnSpPr/>
          <p:nvPr/>
        </p:nvCxnSpPr>
        <p:spPr>
          <a:xfrm>
            <a:off x="125513" y="7303269"/>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6933" y="6903159"/>
            <a:ext cx="1407377" cy="400110"/>
          </a:xfrm>
          <a:prstGeom prst="rect">
            <a:avLst/>
          </a:prstGeom>
          <a:noFill/>
        </p:spPr>
        <p:txBody>
          <a:bodyPr wrap="square" rtlCol="0">
            <a:spAutoFit/>
          </a:bodyPr>
          <a:lstStyle/>
          <a:p>
            <a:r>
              <a:rPr lang="en-US" sz="2000" dirty="0"/>
              <a:t>Color index</a:t>
            </a:r>
          </a:p>
        </p:txBody>
      </p:sp>
      <p:sp>
        <p:nvSpPr>
          <p:cNvPr id="20" name="TextBox 19"/>
          <p:cNvSpPr txBox="1"/>
          <p:nvPr/>
        </p:nvSpPr>
        <p:spPr>
          <a:xfrm>
            <a:off x="0" y="3590299"/>
            <a:ext cx="6844226" cy="523220"/>
          </a:xfrm>
          <a:prstGeom prst="rect">
            <a:avLst/>
          </a:prstGeom>
          <a:noFill/>
        </p:spPr>
        <p:txBody>
          <a:bodyPr wrap="square" rtlCol="0">
            <a:spAutoFit/>
          </a:bodyPr>
          <a:lstStyle/>
          <a:p>
            <a:pPr algn="ctr"/>
            <a:r>
              <a:rPr lang="en-US" sz="2800" b="1" smtClean="0">
                <a:solidFill>
                  <a:srgbClr val="009193"/>
                </a:solidFill>
                <a:latin typeface="Goudy Old Style" charset="0"/>
                <a:ea typeface="Goudy Old Style" charset="0"/>
                <a:cs typeface="Goudy Old Style" charset="0"/>
              </a:rPr>
              <a:t>4:</a:t>
            </a:r>
            <a:r>
              <a:rPr lang="en-US" sz="2400" b="1" smtClean="0">
                <a:latin typeface="Goudy Old Style" charset="0"/>
                <a:ea typeface="Goudy Old Style" charset="0"/>
                <a:cs typeface="Goudy Old Style" charset="0"/>
              </a:rPr>
              <a:t> </a:t>
            </a:r>
            <a:r>
              <a:rPr lang="en-US" sz="2400" b="1" dirty="0">
                <a:solidFill>
                  <a:srgbClr val="941651"/>
                </a:solidFill>
                <a:latin typeface="Goudy Old Style" charset="0"/>
                <a:ea typeface="Goudy Old Style" charset="0"/>
                <a:cs typeface="Goudy Old Style" charset="0"/>
              </a:rPr>
              <a:t>Drug </a:t>
            </a:r>
            <a:r>
              <a:rPr lang="en-US" sz="2400" b="1" dirty="0" smtClean="0">
                <a:solidFill>
                  <a:srgbClr val="941651"/>
                </a:solidFill>
                <a:latin typeface="Goudy Old Style" charset="0"/>
                <a:ea typeface="Goudy Old Style" charset="0"/>
                <a:cs typeface="Goudy Old Style" charset="0"/>
              </a:rPr>
              <a:t>affecting </a:t>
            </a:r>
            <a:r>
              <a:rPr lang="en-US" altLang="en-US" sz="2400" b="1" dirty="0" smtClean="0">
                <a:solidFill>
                  <a:srgbClr val="941651"/>
                </a:solidFill>
                <a:latin typeface="Goudy Old Style" charset="0"/>
                <a:ea typeface="Goudy Old Style" charset="0"/>
                <a:cs typeface="Goudy Old Style" charset="0"/>
              </a:rPr>
              <a:t>Uterine Muscle Contractility</a:t>
            </a:r>
            <a:endParaRPr lang="en-US" sz="2400" b="1" dirty="0">
              <a:solidFill>
                <a:srgbClr val="941651"/>
              </a:solidFill>
              <a:latin typeface="Goudy Old Style" charset="0"/>
              <a:ea typeface="Goudy Old Style" charset="0"/>
              <a:cs typeface="Goudy Old Style" charset="0"/>
            </a:endParaRPr>
          </a:p>
        </p:txBody>
      </p:sp>
      <p:sp>
        <p:nvSpPr>
          <p:cNvPr id="2" name="TextBox 1"/>
          <p:cNvSpPr txBox="1"/>
          <p:nvPr/>
        </p:nvSpPr>
        <p:spPr>
          <a:xfrm>
            <a:off x="174664" y="4828243"/>
            <a:ext cx="6411144" cy="1900777"/>
          </a:xfrm>
          <a:prstGeom prst="rect">
            <a:avLst/>
          </a:prstGeom>
          <a:noFill/>
        </p:spPr>
        <p:txBody>
          <a:bodyPr wrap="square" rtlCol="0">
            <a:spAutoFit/>
          </a:bodyPr>
          <a:lstStyle/>
          <a:p>
            <a:pPr marL="342900" indent="-342900">
              <a:lnSpc>
                <a:spcPct val="150000"/>
              </a:lnSpc>
              <a:buClr>
                <a:schemeClr val="accent1">
                  <a:lumMod val="60000"/>
                  <a:lumOff val="40000"/>
                </a:schemeClr>
              </a:buClr>
              <a:buFont typeface="+mj-lt"/>
              <a:buAutoNum type="arabicPeriod"/>
              <a:defRPr/>
            </a:pPr>
            <a:r>
              <a:rPr lang="en-US" sz="1600" dirty="0" smtClean="0"/>
              <a:t>Drugs </a:t>
            </a:r>
            <a:r>
              <a:rPr lang="en-US" sz="1600" dirty="0"/>
              <a:t>used to induce &amp; augment labor.</a:t>
            </a:r>
          </a:p>
          <a:p>
            <a:pPr marL="342900" indent="-342900">
              <a:lnSpc>
                <a:spcPct val="150000"/>
              </a:lnSpc>
              <a:buClr>
                <a:schemeClr val="accent1">
                  <a:lumMod val="60000"/>
                  <a:lumOff val="40000"/>
                </a:schemeClr>
              </a:buClr>
              <a:buFont typeface="+mj-lt"/>
              <a:buAutoNum type="arabicPeriod"/>
              <a:defRPr/>
            </a:pPr>
            <a:r>
              <a:rPr lang="en-US" sz="1600" dirty="0" smtClean="0"/>
              <a:t>Drugs </a:t>
            </a:r>
            <a:r>
              <a:rPr lang="en-US" sz="1600" dirty="0"/>
              <a:t>used to control post partum hemorrhage.</a:t>
            </a:r>
          </a:p>
          <a:p>
            <a:pPr marL="342900" indent="-342900">
              <a:lnSpc>
                <a:spcPct val="150000"/>
              </a:lnSpc>
              <a:buClr>
                <a:schemeClr val="accent1">
                  <a:lumMod val="60000"/>
                  <a:lumOff val="40000"/>
                </a:schemeClr>
              </a:buClr>
              <a:buFont typeface="+mj-lt"/>
              <a:buAutoNum type="arabicPeriod"/>
              <a:defRPr/>
            </a:pPr>
            <a:r>
              <a:rPr lang="en-US" sz="1600" dirty="0" smtClean="0"/>
              <a:t>Drugs </a:t>
            </a:r>
            <a:r>
              <a:rPr lang="en-US" sz="1600" dirty="0"/>
              <a:t>used to induce  pathological abortion.</a:t>
            </a:r>
          </a:p>
          <a:p>
            <a:pPr marL="342900" indent="-342900">
              <a:lnSpc>
                <a:spcPct val="150000"/>
              </a:lnSpc>
              <a:buClr>
                <a:schemeClr val="accent1">
                  <a:lumMod val="60000"/>
                  <a:lumOff val="40000"/>
                </a:schemeClr>
              </a:buClr>
              <a:buFont typeface="+mj-lt"/>
              <a:buAutoNum type="arabicPeriod"/>
              <a:defRPr/>
            </a:pPr>
            <a:r>
              <a:rPr lang="en-US" sz="1600" dirty="0" smtClean="0"/>
              <a:t>Drugs </a:t>
            </a:r>
            <a:r>
              <a:rPr lang="en-US" sz="1600" dirty="0"/>
              <a:t>used to arrest premature labor.</a:t>
            </a:r>
          </a:p>
          <a:p>
            <a:pPr marL="342900" indent="-342900">
              <a:lnSpc>
                <a:spcPct val="150000"/>
              </a:lnSpc>
              <a:buClr>
                <a:schemeClr val="accent1">
                  <a:lumMod val="60000"/>
                  <a:lumOff val="40000"/>
                </a:schemeClr>
              </a:buClr>
              <a:buFont typeface="+mj-lt"/>
              <a:buAutoNum type="arabicPeriod"/>
              <a:defRPr/>
            </a:pPr>
            <a:r>
              <a:rPr lang="en-US" sz="1600" dirty="0" smtClean="0"/>
              <a:t>The </a:t>
            </a:r>
            <a:r>
              <a:rPr lang="en-US" sz="1600" dirty="0"/>
              <a:t>mechanism of action and adverse effects </a:t>
            </a:r>
            <a:r>
              <a:rPr lang="en-US" sz="1600" dirty="0" smtClean="0"/>
              <a:t>of each </a:t>
            </a:r>
            <a:r>
              <a:rPr lang="en-US" sz="1600" dirty="0"/>
              <a:t>drug.</a:t>
            </a:r>
          </a:p>
        </p:txBody>
      </p:sp>
      <p:grpSp>
        <p:nvGrpSpPr>
          <p:cNvPr id="13" name="Group 12"/>
          <p:cNvGrpSpPr/>
          <p:nvPr/>
        </p:nvGrpSpPr>
        <p:grpSpPr>
          <a:xfrm>
            <a:off x="317307" y="7378112"/>
            <a:ext cx="3534567" cy="1541888"/>
            <a:chOff x="6432027" y="8493574"/>
            <a:chExt cx="3534567" cy="1541888"/>
          </a:xfrm>
        </p:grpSpPr>
        <p:sp>
          <p:nvSpPr>
            <p:cNvPr id="15" name="Oval 14"/>
            <p:cNvSpPr/>
            <p:nvPr/>
          </p:nvSpPr>
          <p:spPr>
            <a:xfrm flipV="1">
              <a:off x="6433275" y="9178908"/>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1" name="Oval 20"/>
            <p:cNvSpPr/>
            <p:nvPr/>
          </p:nvSpPr>
          <p:spPr>
            <a:xfrm flipV="1">
              <a:off x="6432633" y="9486869"/>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flipV="1">
              <a:off x="6432027" y="8560337"/>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flipV="1">
              <a:off x="6433534" y="8871331"/>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Oval 23"/>
            <p:cNvSpPr/>
            <p:nvPr/>
          </p:nvSpPr>
          <p:spPr>
            <a:xfrm flipV="1">
              <a:off x="6432633" y="9799301"/>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6624461" y="9112337"/>
              <a:ext cx="3342133" cy="307777"/>
            </a:xfrm>
            <a:prstGeom prst="rect">
              <a:avLst/>
            </a:prstGeom>
            <a:noFill/>
          </p:spPr>
          <p:txBody>
            <a:bodyPr wrap="none" rtlCol="0">
              <a:spAutoFit/>
            </a:bodyPr>
            <a:lstStyle/>
            <a:p>
              <a:r>
                <a:rPr lang="en-US" sz="1400" b="1" dirty="0">
                  <a:solidFill>
                    <a:schemeClr val="bg1">
                      <a:lumMod val="50000"/>
                    </a:schemeClr>
                  </a:solidFill>
                </a:rPr>
                <a:t>Extra</a:t>
              </a:r>
              <a:r>
                <a:rPr lang="en-US" sz="1400" dirty="0"/>
                <a:t> </a:t>
              </a:r>
              <a:r>
                <a:rPr lang="en-US" sz="1400" b="1" dirty="0">
                  <a:solidFill>
                    <a:schemeClr val="bg1">
                      <a:lumMod val="50000"/>
                    </a:schemeClr>
                  </a:solidFill>
                </a:rPr>
                <a:t>information and further explanation </a:t>
              </a:r>
              <a:endParaRPr lang="en-US" sz="1400" dirty="0"/>
            </a:p>
          </p:txBody>
        </p:sp>
        <p:sp>
          <p:nvSpPr>
            <p:cNvPr id="25" name="TextBox 24"/>
            <p:cNvSpPr txBox="1"/>
            <p:nvPr/>
          </p:nvSpPr>
          <p:spPr>
            <a:xfrm>
              <a:off x="6628867" y="9420106"/>
              <a:ext cx="941283" cy="307777"/>
            </a:xfrm>
            <a:prstGeom prst="rect">
              <a:avLst/>
            </a:prstGeom>
            <a:noFill/>
          </p:spPr>
          <p:txBody>
            <a:bodyPr wrap="none" rtlCol="0">
              <a:spAutoFit/>
            </a:bodyPr>
            <a:lstStyle/>
            <a:p>
              <a:r>
                <a:rPr lang="en-US" sz="1400" b="1" dirty="0">
                  <a:solidFill>
                    <a:srgbClr val="FF0000"/>
                  </a:solidFill>
                </a:rPr>
                <a:t>Important</a:t>
              </a:r>
            </a:p>
          </p:txBody>
        </p:sp>
        <p:sp>
          <p:nvSpPr>
            <p:cNvPr id="26" name="TextBox 25"/>
            <p:cNvSpPr txBox="1"/>
            <p:nvPr/>
          </p:nvSpPr>
          <p:spPr>
            <a:xfrm>
              <a:off x="6623820" y="8493574"/>
              <a:ext cx="1262333" cy="307777"/>
            </a:xfrm>
            <a:prstGeom prst="rect">
              <a:avLst/>
            </a:prstGeom>
            <a:noFill/>
          </p:spPr>
          <p:txBody>
            <a:bodyPr wrap="none" rtlCol="0">
              <a:spAutoFit/>
            </a:bodyPr>
            <a:lstStyle/>
            <a:p>
              <a:r>
                <a:rPr lang="en-US" sz="1400" b="1" dirty="0">
                  <a:solidFill>
                    <a:srgbClr val="008F00"/>
                  </a:solidFill>
                </a:rPr>
                <a:t>Doctors’ notes</a:t>
              </a:r>
            </a:p>
          </p:txBody>
        </p:sp>
        <p:sp>
          <p:nvSpPr>
            <p:cNvPr id="27" name="TextBox 26"/>
            <p:cNvSpPr txBox="1"/>
            <p:nvPr/>
          </p:nvSpPr>
          <p:spPr>
            <a:xfrm>
              <a:off x="6625705" y="8804568"/>
              <a:ext cx="1148071" cy="307777"/>
            </a:xfrm>
            <a:prstGeom prst="rect">
              <a:avLst/>
            </a:prstGeom>
            <a:noFill/>
          </p:spPr>
          <p:txBody>
            <a:bodyPr wrap="none" rtlCol="0">
              <a:spAutoFit/>
            </a:bodyPr>
            <a:lstStyle/>
            <a:p>
              <a:r>
                <a:rPr lang="en-US" sz="1400" b="1" dirty="0">
                  <a:solidFill>
                    <a:srgbClr val="0432FF"/>
                  </a:solidFill>
                </a:rPr>
                <a:t>Drugs names</a:t>
              </a:r>
            </a:p>
          </p:txBody>
        </p:sp>
        <p:sp>
          <p:nvSpPr>
            <p:cNvPr id="28" name="TextBox 27"/>
            <p:cNvSpPr txBox="1"/>
            <p:nvPr/>
          </p:nvSpPr>
          <p:spPr>
            <a:xfrm>
              <a:off x="6623820" y="9727685"/>
              <a:ext cx="1098378" cy="307777"/>
            </a:xfrm>
            <a:prstGeom prst="rect">
              <a:avLst/>
            </a:prstGeom>
            <a:noFill/>
          </p:spPr>
          <p:txBody>
            <a:bodyPr wrap="none" rtlCol="0">
              <a:spAutoFit/>
            </a:bodyPr>
            <a:lstStyle/>
            <a:p>
              <a:r>
                <a:rPr lang="en-US" sz="1400" b="1" dirty="0">
                  <a:solidFill>
                    <a:srgbClr val="009193"/>
                  </a:solidFill>
                </a:rPr>
                <a:t>Mnemonics</a:t>
              </a:r>
            </a:p>
          </p:txBody>
        </p:sp>
      </p:grpSp>
      <p:pic>
        <p:nvPicPr>
          <p:cNvPr id="29" name="Picture 28">
            <a:hlinkClick r:id="rId4"/>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74664" y="9114121"/>
            <a:ext cx="557784" cy="557784"/>
          </a:xfrm>
          <a:prstGeom prst="rect">
            <a:avLst/>
          </a:prstGeom>
        </p:spPr>
      </p:pic>
      <p:sp>
        <p:nvSpPr>
          <p:cNvPr id="32" name="Rectangle 31"/>
          <p:cNvSpPr/>
          <p:nvPr/>
        </p:nvSpPr>
        <p:spPr>
          <a:xfrm>
            <a:off x="1515807" y="1440096"/>
            <a:ext cx="3724149" cy="2021394"/>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77629" y="9271512"/>
            <a:ext cx="4505280" cy="307777"/>
          </a:xfrm>
          <a:prstGeom prst="rect">
            <a:avLst/>
          </a:prstGeom>
          <a:noFill/>
        </p:spPr>
        <p:txBody>
          <a:bodyPr wrap="square" rtlCol="0">
            <a:spAutoFit/>
          </a:bodyPr>
          <a:lstStyle/>
          <a:p>
            <a:r>
              <a:rPr lang="en-US" sz="1400" dirty="0">
                <a:hlinkClick r:id="rId8"/>
              </a:rPr>
              <a:t>Kindly check the editing file before studying this document  </a:t>
            </a:r>
            <a:endParaRPr lang="en-US" sz="1400" dirty="0"/>
          </a:p>
        </p:txBody>
      </p:sp>
      <p:sp>
        <p:nvSpPr>
          <p:cNvPr id="31"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0835" y="7744712"/>
            <a:ext cx="1393146" cy="1234800"/>
          </a:xfrm>
          <a:prstGeom prst="rect">
            <a:avLst/>
          </a:prstGeom>
        </p:spPr>
      </p:pic>
    </p:spTree>
    <p:extLst>
      <p:ext uri="{BB962C8B-B14F-4D97-AF65-F5344CB8AC3E}">
        <p14:creationId xmlns:p14="http://schemas.microsoft.com/office/powerpoint/2010/main" val="1439080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6" y="2332776"/>
            <a:ext cx="2235970" cy="388864"/>
          </a:xfrm>
          <a:prstGeom prst="rect">
            <a:avLst/>
          </a:prstGeom>
        </p:spPr>
      </p:pic>
      <p:cxnSp>
        <p:nvCxnSpPr>
          <p:cNvPr id="8" name="Straight Connector 7"/>
          <p:cNvCxnSpPr/>
          <p:nvPr/>
        </p:nvCxnSpPr>
        <p:spPr>
          <a:xfrm flipH="1">
            <a:off x="1098211" y="2780737"/>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0681" y="7505365"/>
            <a:ext cx="6027950" cy="1323439"/>
          </a:xfrm>
          <a:prstGeom prst="rect">
            <a:avLst/>
          </a:prstGeom>
          <a:noFill/>
        </p:spPr>
        <p:txBody>
          <a:bodyPr wrap="square" rtlCol="0">
            <a:spAutoFit/>
          </a:bodyPr>
          <a:lstStyle/>
          <a:p>
            <a:r>
              <a:rPr lang="en-US" sz="1600" dirty="0">
                <a:solidFill>
                  <a:srgbClr val="941651"/>
                </a:solidFill>
              </a:rPr>
              <a:t>References :</a:t>
            </a:r>
          </a:p>
          <a:p>
            <a:r>
              <a:rPr lang="en-US" sz="1600" dirty="0">
                <a:solidFill>
                  <a:srgbClr val="941651"/>
                </a:solidFill>
              </a:rPr>
              <a:t>1-</a:t>
            </a:r>
            <a:r>
              <a:rPr lang="en-US" sz="1600" dirty="0"/>
              <a:t> </a:t>
            </a:r>
            <a:r>
              <a:rPr lang="en-US" sz="1600" dirty="0" smtClean="0"/>
              <a:t>43</a:t>
            </a:r>
            <a:r>
              <a:rPr lang="en-US" sz="1600" dirty="0"/>
              <a:t>6</a:t>
            </a:r>
            <a:r>
              <a:rPr lang="en-US" sz="1600" dirty="0" smtClean="0"/>
              <a:t> </a:t>
            </a:r>
            <a:r>
              <a:rPr lang="en-US" sz="1600" dirty="0"/>
              <a:t>doctor’s </a:t>
            </a:r>
            <a:r>
              <a:rPr lang="en-US" sz="1600" dirty="0" smtClean="0"/>
              <a:t>slides and notes</a:t>
            </a:r>
            <a:endParaRPr lang="en-US" sz="1600" dirty="0"/>
          </a:p>
          <a:p>
            <a:r>
              <a:rPr lang="en-US" sz="1600" dirty="0">
                <a:solidFill>
                  <a:srgbClr val="941651"/>
                </a:solidFill>
              </a:rPr>
              <a:t>2-</a:t>
            </a:r>
            <a:r>
              <a:rPr lang="en-US" sz="1600" dirty="0"/>
              <a:t> 435 Pharmacology </a:t>
            </a:r>
            <a:r>
              <a:rPr lang="en-US" sz="1600" dirty="0" smtClean="0"/>
              <a:t>team</a:t>
            </a:r>
            <a:endParaRPr lang="ar-SA" sz="1600" dirty="0" smtClean="0"/>
          </a:p>
          <a:p>
            <a:r>
              <a:rPr lang="en-US" sz="1600" dirty="0" smtClean="0">
                <a:solidFill>
                  <a:srgbClr val="941651"/>
                </a:solidFill>
              </a:rPr>
              <a:t>3-</a:t>
            </a:r>
            <a:r>
              <a:rPr lang="en-US" sz="1600" dirty="0" smtClean="0"/>
              <a:t> </a:t>
            </a:r>
            <a:r>
              <a:rPr lang="en-US" sz="1600" dirty="0">
                <a:hlinkClick r:id="rId3"/>
              </a:rPr>
              <a:t>The National Center for Biotechnology Information advances science and health</a:t>
            </a:r>
            <a:r>
              <a:rPr lang="en-US" sz="1600" dirty="0"/>
              <a:t> </a:t>
            </a:r>
          </a:p>
        </p:txBody>
      </p:sp>
      <p:grpSp>
        <p:nvGrpSpPr>
          <p:cNvPr id="4" name="Group 3"/>
          <p:cNvGrpSpPr/>
          <p:nvPr/>
        </p:nvGrpSpPr>
        <p:grpSpPr>
          <a:xfrm>
            <a:off x="4947457" y="528315"/>
            <a:ext cx="1451175" cy="2143038"/>
            <a:chOff x="4947458" y="643045"/>
            <a:chExt cx="1451175" cy="2143038"/>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21399" t="7748" r="21891" b="8503"/>
            <a:stretch/>
          </p:blipFill>
          <p:spPr>
            <a:xfrm>
              <a:off x="4947458" y="643045"/>
              <a:ext cx="1451175" cy="2143038"/>
            </a:xfrm>
            <a:prstGeom prst="rect">
              <a:avLst/>
            </a:prstGeom>
          </p:spPr>
        </p:pic>
        <p:sp>
          <p:nvSpPr>
            <p:cNvPr id="3" name="Oval 2"/>
            <p:cNvSpPr/>
            <p:nvPr/>
          </p:nvSpPr>
          <p:spPr>
            <a:xfrm>
              <a:off x="5883329" y="1794673"/>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896024"/>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1305834"/>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5165700" y="98070"/>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9" y="89719"/>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9" y="9147483"/>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5"/>
          <a:stretch>
            <a:fillRect/>
          </a:stretch>
        </p:blipFill>
        <p:spPr>
          <a:xfrm>
            <a:off x="370683" y="9102566"/>
            <a:ext cx="447779" cy="447779"/>
          </a:xfrm>
          <a:prstGeom prst="rect">
            <a:avLst/>
          </a:prstGeom>
        </p:spPr>
      </p:pic>
      <p:sp>
        <p:nvSpPr>
          <p:cNvPr id="23" name="TextBox 22"/>
          <p:cNvSpPr txBox="1"/>
          <p:nvPr/>
        </p:nvSpPr>
        <p:spPr>
          <a:xfrm>
            <a:off x="784091" y="9147483"/>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6"/>
          </p:cNvPr>
          <p:cNvPicPr>
            <a:picLocks noChangeAspect="1"/>
          </p:cNvPicPr>
          <p:nvPr/>
        </p:nvPicPr>
        <p:blipFill rotWithShape="1">
          <a:blip r:embed="rId7"/>
          <a:srcRect l="39538" t="24554" r="39740" b="42737"/>
          <a:stretch/>
        </p:blipFill>
        <p:spPr>
          <a:xfrm>
            <a:off x="4723573" y="9040774"/>
            <a:ext cx="441083" cy="463227"/>
          </a:xfrm>
          <a:prstGeom prst="rect">
            <a:avLst/>
          </a:prstGeom>
        </p:spPr>
      </p:pic>
      <p:sp>
        <p:nvSpPr>
          <p:cNvPr id="25" name="TextBox 24"/>
          <p:cNvSpPr txBox="1"/>
          <p:nvPr/>
        </p:nvSpPr>
        <p:spPr>
          <a:xfrm>
            <a:off x="5212149" y="9118979"/>
            <a:ext cx="1537203" cy="307777"/>
          </a:xfrm>
          <a:prstGeom prst="rect">
            <a:avLst/>
          </a:prstGeom>
          <a:noFill/>
        </p:spPr>
        <p:txBody>
          <a:bodyPr wrap="square" rtlCol="0">
            <a:spAutoFit/>
          </a:bodyPr>
          <a:lstStyle/>
          <a:p>
            <a:r>
              <a:rPr lang="en-US" sz="1400" b="1" dirty="0">
                <a:hlinkClick r:id="rId8"/>
              </a:rPr>
              <a:t>Your feedback </a:t>
            </a:r>
            <a:endParaRPr lang="en-US" sz="1400" b="1" dirty="0"/>
          </a:p>
        </p:txBody>
      </p:sp>
      <p:pic>
        <p:nvPicPr>
          <p:cNvPr id="26" name="Picture 25">
            <a:hlinkClick r:id="rId9"/>
          </p:cNvPr>
          <p:cNvPicPr>
            <a:picLocks noChangeAspect="1"/>
          </p:cNvPicPr>
          <p:nvPr/>
        </p:nvPicPr>
        <p:blipFill rotWithShape="1">
          <a:blip r:embed="rId10"/>
          <a:srcRect t="11672" b="10049"/>
          <a:stretch/>
        </p:blipFill>
        <p:spPr>
          <a:xfrm>
            <a:off x="2967775" y="9076819"/>
            <a:ext cx="573552" cy="448968"/>
          </a:xfrm>
          <a:prstGeom prst="rect">
            <a:avLst/>
          </a:prstGeom>
        </p:spPr>
      </p:pic>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1098210" y="2874341"/>
            <a:ext cx="5300421" cy="4431983"/>
          </a:xfrm>
          <a:prstGeom prst="rect">
            <a:avLst/>
          </a:prstGeom>
          <a:noFill/>
        </p:spPr>
        <p:txBody>
          <a:bodyPr wrap="square" rtlCol="0">
            <a:spAutoFit/>
          </a:bodyPr>
          <a:lstStyle/>
          <a:p>
            <a:pPr algn="ctr" rtl="1">
              <a:lnSpc>
                <a:spcPct val="150000"/>
              </a:lnSpc>
            </a:pPr>
            <a:r>
              <a:rPr lang="ar-SA" sz="2400" b="1" dirty="0">
                <a:solidFill>
                  <a:srgbClr val="941651"/>
                </a:solidFill>
                <a:latin typeface="Al Tarikh" charset="-78"/>
                <a:ea typeface="Al Tarikh" charset="-78"/>
                <a:cs typeface="Al Tarikh" charset="-78"/>
              </a:rPr>
              <a:t>قادة فريق علم الأدوية :</a:t>
            </a:r>
          </a:p>
          <a:p>
            <a:pPr algn="ctr" defTabSz="663123" rtl="1">
              <a:lnSpc>
                <a:spcPct val="150000"/>
              </a:lnSpc>
            </a:pPr>
            <a:r>
              <a:rPr lang="ar-SA" sz="2400" b="1" dirty="0">
                <a:latin typeface="Al Tarikh" charset="-78"/>
                <a:ea typeface="Al Tarikh" charset="-78"/>
                <a:cs typeface="Al Tarikh" charset="-78"/>
              </a:rPr>
              <a:t> </a:t>
            </a:r>
            <a:r>
              <a:rPr lang="ar-SA" sz="2800" b="1" dirty="0">
                <a:latin typeface="Al Tarikh" charset="-78"/>
                <a:ea typeface="Al Tarikh" charset="-78"/>
                <a:cs typeface="Al Tarikh" charset="-78"/>
              </a:rPr>
              <a:t>اللولو  الصليهم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en-US" sz="2800" b="1" dirty="0">
                <a:solidFill>
                  <a:srgbClr val="941651"/>
                </a:solidFill>
                <a:latin typeface="Al Tarikh" charset="-78"/>
                <a:ea typeface="Al Tarikh" charset="-78"/>
                <a:cs typeface="Al Tarikh" charset="-78"/>
              </a:rPr>
              <a:t>&amp;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فارس النفيسة</a:t>
            </a:r>
          </a:p>
          <a:p>
            <a:pPr marL="0" algn="ctr" defTabSz="663123" rtl="1" eaLnBrk="1" latinLnBrk="0" hangingPunct="1">
              <a:lnSpc>
                <a:spcPct val="150000"/>
              </a:lnSpc>
            </a:pPr>
            <a:r>
              <a:rPr lang="ar-SA" sz="2400" b="1" dirty="0" smtClean="0">
                <a:solidFill>
                  <a:srgbClr val="941651"/>
                </a:solidFill>
                <a:latin typeface="Al Tarikh" charset="-78"/>
                <a:ea typeface="Al Tarikh" charset="-78"/>
                <a:cs typeface="Al Tarikh" charset="-78"/>
              </a:rPr>
              <a:t>الشكر </a:t>
            </a:r>
            <a:r>
              <a:rPr lang="ar-SA" sz="2400" b="1" dirty="0">
                <a:solidFill>
                  <a:srgbClr val="941651"/>
                </a:solidFill>
                <a:latin typeface="Al Tarikh" charset="-78"/>
                <a:ea typeface="Al Tarikh" charset="-78"/>
                <a:cs typeface="Al Tarikh" charset="-78"/>
              </a:rPr>
              <a:t>موصول لأعضاء الفريق المتميزين : </a:t>
            </a:r>
          </a:p>
          <a:p>
            <a:pPr marL="0" algn="ctr" defTabSz="663123" rtl="1" eaLnBrk="1" latinLnBrk="0" hangingPunct="1"/>
            <a:r>
              <a:rPr lang="ar-SA" sz="2800" b="1" dirty="0" smtClean="0">
                <a:latin typeface="Al Tarikh" charset="-78"/>
                <a:ea typeface="Al Tarikh" charset="-78"/>
                <a:cs typeface="Al Tarikh" charset="-78"/>
              </a:rPr>
              <a:t>روان سعد القحطاني</a:t>
            </a:r>
            <a:endParaRPr lang="en-US" sz="2800" b="1" dirty="0" smtClean="0">
              <a:latin typeface="Al Tarikh" charset="-78"/>
              <a:ea typeface="Al Tarikh" charset="-78"/>
              <a:cs typeface="Al Tarikh" charset="-78"/>
            </a:endParaRPr>
          </a:p>
          <a:p>
            <a:pPr marL="0" algn="ctr" defTabSz="663123" rtl="1" eaLnBrk="1" latinLnBrk="0" hangingPunct="1"/>
            <a:r>
              <a:rPr lang="ar-SA" sz="2800" b="1" dirty="0" smtClean="0">
                <a:latin typeface="Al Tarikh" charset="-78"/>
                <a:ea typeface="Al Tarikh" charset="-78"/>
                <a:cs typeface="Al Tarikh" charset="-78"/>
              </a:rPr>
              <a:t>أمل القرني</a:t>
            </a:r>
          </a:p>
          <a:p>
            <a:pPr algn="ctr" defTabSz="663123" rtl="1"/>
            <a:r>
              <a:rPr lang="ar-SA" sz="2800" b="1" dirty="0">
                <a:latin typeface="Al Tarikh" charset="-78"/>
                <a:ea typeface="Al Tarikh" charset="-78"/>
                <a:cs typeface="Al Tarikh" charset="-78"/>
              </a:rPr>
              <a:t>ريما </a:t>
            </a:r>
            <a:r>
              <a:rPr lang="ar-SA" sz="2800" b="1" dirty="0" smtClean="0">
                <a:latin typeface="Al Tarikh" charset="-78"/>
                <a:ea typeface="Al Tarikh" charset="-78"/>
                <a:cs typeface="Al Tarikh" charset="-78"/>
              </a:rPr>
              <a:t>البراك</a:t>
            </a:r>
            <a:endParaRPr lang="en-US" sz="2800" b="1" dirty="0" smtClean="0">
              <a:latin typeface="Al Tarikh" charset="-78"/>
              <a:ea typeface="Al Tarikh" charset="-78"/>
              <a:cs typeface="Al Tarikh" charset="-78"/>
            </a:endParaRPr>
          </a:p>
          <a:p>
            <a:pPr marL="0" algn="ctr" defTabSz="663123" rtl="1" eaLnBrk="1" latinLnBrk="0" hangingPunct="1"/>
            <a:r>
              <a:rPr lang="ar-SA" sz="2800" b="1" dirty="0" smtClean="0">
                <a:latin typeface="Al Tarikh" charset="-78"/>
                <a:ea typeface="Al Tarikh" charset="-78"/>
                <a:cs typeface="Al Tarikh" charset="-78"/>
              </a:rPr>
              <a:t>عبدالعزيز </a:t>
            </a:r>
            <a:r>
              <a:rPr lang="ar-SA" sz="2800" b="1" dirty="0" err="1" smtClean="0">
                <a:latin typeface="Al Tarikh" charset="-78"/>
                <a:ea typeface="Al Tarikh" charset="-78"/>
                <a:cs typeface="Al Tarikh" charset="-78"/>
              </a:rPr>
              <a:t>القرموشي</a:t>
            </a:r>
            <a:endParaRPr lang="ar-SA" sz="2800" b="1" dirty="0" smtClean="0">
              <a:latin typeface="Al Tarikh" charset="-78"/>
              <a:ea typeface="Al Tarikh" charset="-78"/>
              <a:cs typeface="Al Tarikh" charset="-78"/>
            </a:endParaRPr>
          </a:p>
          <a:p>
            <a:pPr marL="0" algn="ctr" defTabSz="663123" rtl="1" eaLnBrk="1" latinLnBrk="0" hangingPunct="1"/>
            <a:r>
              <a:rPr lang="ar-SA" sz="2800" b="1" dirty="0" smtClean="0">
                <a:latin typeface="Al Tarikh" charset="-78"/>
                <a:ea typeface="Al Tarikh" charset="-78"/>
                <a:cs typeface="Al Tarikh" charset="-78"/>
              </a:rPr>
              <a:t>محمد خوجة</a:t>
            </a:r>
          </a:p>
          <a:p>
            <a:pPr marL="0" algn="ctr" defTabSz="663123" rtl="1" eaLnBrk="1" latinLnBrk="0" hangingPunct="1"/>
            <a:r>
              <a:rPr lang="ar-SA" sz="2800" b="1" dirty="0" smtClean="0">
                <a:latin typeface="Al Tarikh" charset="-78"/>
                <a:ea typeface="Al Tarikh" charset="-78"/>
                <a:cs typeface="Al Tarikh" charset="-78"/>
              </a:rPr>
              <a:t>وجدان الزيد</a:t>
            </a:r>
          </a:p>
        </p:txBody>
      </p:sp>
    </p:spTree>
    <p:extLst>
      <p:ext uri="{BB962C8B-B14F-4D97-AF65-F5344CB8AC3E}">
        <p14:creationId xmlns:p14="http://schemas.microsoft.com/office/powerpoint/2010/main" val="202000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37375" y="4143179"/>
            <a:ext cx="216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7375" y="3698189"/>
            <a:ext cx="2160000" cy="400110"/>
          </a:xfrm>
          <a:prstGeom prst="rect">
            <a:avLst/>
          </a:prstGeom>
          <a:noFill/>
          <a:ln>
            <a:noFill/>
          </a:ln>
        </p:spPr>
        <p:txBody>
          <a:bodyPr wrap="square" rtlCol="0">
            <a:spAutoFit/>
          </a:bodyPr>
          <a:lstStyle/>
          <a:p>
            <a:r>
              <a:rPr lang="en-US" sz="2000" dirty="0" smtClean="0">
                <a:latin typeface="Al Tarikh" charset="-78"/>
                <a:ea typeface="Al Tarikh" charset="-78"/>
                <a:cs typeface="Al Tarikh" charset="-78"/>
              </a:rPr>
              <a:t>Role of oxytocin</a:t>
            </a:r>
            <a:r>
              <a:rPr lang="en-US" sz="2000" baseline="30000" dirty="0" smtClean="0">
                <a:latin typeface="Al Tarikh" charset="-78"/>
                <a:ea typeface="Al Tarikh" charset="-78"/>
                <a:cs typeface="Al Tarikh" charset="-78"/>
              </a:rPr>
              <a:t>1</a:t>
            </a:r>
            <a:endParaRPr lang="en-US" sz="2000" baseline="30000" dirty="0">
              <a:latin typeface="Al Tarikh" charset="-78"/>
              <a:ea typeface="Al Tarikh" charset="-78"/>
              <a:cs typeface="Al Tarikh" charset="-78"/>
            </a:endParaRPr>
          </a:p>
        </p:txBody>
      </p:sp>
      <p:sp>
        <p:nvSpPr>
          <p:cNvPr id="5" name="TextBox 4"/>
          <p:cNvSpPr txBox="1"/>
          <p:nvPr/>
        </p:nvSpPr>
        <p:spPr>
          <a:xfrm>
            <a:off x="149293" y="4188060"/>
            <a:ext cx="4287239" cy="4708981"/>
          </a:xfrm>
          <a:prstGeom prst="rect">
            <a:avLst/>
          </a:prstGeom>
          <a:noFill/>
        </p:spPr>
        <p:txBody>
          <a:bodyPr wrap="square" rtlCol="0">
            <a:spAutoFit/>
          </a:bodyPr>
          <a:lstStyle/>
          <a:p>
            <a:pPr>
              <a:lnSpc>
                <a:spcPct val="150000"/>
              </a:lnSpc>
            </a:pPr>
            <a:r>
              <a:rPr lang="en-US" sz="1600" b="1" u="sng" dirty="0" smtClean="0">
                <a:solidFill>
                  <a:schemeClr val="accent1"/>
                </a:solidFill>
              </a:rPr>
              <a:t>Effect on uterus:</a:t>
            </a:r>
          </a:p>
          <a:p>
            <a:pPr marL="285750" indent="-285750">
              <a:buClr>
                <a:schemeClr val="accent1">
                  <a:lumMod val="60000"/>
                  <a:lumOff val="40000"/>
                </a:schemeClr>
              </a:buClr>
              <a:buFont typeface="Wingdings" charset="2"/>
              <a:buChar char="§"/>
            </a:pPr>
            <a:r>
              <a:rPr lang="en-US" altLang="en-US" sz="1400" dirty="0">
                <a:ea typeface="Times New Roman" charset="0"/>
                <a:cs typeface="Times New Roman" charset="0"/>
              </a:rPr>
              <a:t>Stimulates both the </a:t>
            </a:r>
            <a:r>
              <a:rPr lang="en-US" altLang="en-US" sz="1400" b="1" dirty="0">
                <a:ea typeface="Times New Roman" charset="0"/>
                <a:cs typeface="Times New Roman" charset="0"/>
              </a:rPr>
              <a:t>frequency and force </a:t>
            </a:r>
            <a:r>
              <a:rPr lang="en-US" altLang="en-US" sz="1400" dirty="0">
                <a:ea typeface="Times New Roman" charset="0"/>
                <a:cs typeface="Times New Roman" charset="0"/>
              </a:rPr>
              <a:t>of uterine contractility particularly of the </a:t>
            </a:r>
            <a:r>
              <a:rPr lang="en-US" altLang="en-US" sz="1400" dirty="0" smtClean="0">
                <a:ea typeface="Times New Roman" charset="0"/>
                <a:cs typeface="Times New Roman" charset="0"/>
              </a:rPr>
              <a:t>fundus </a:t>
            </a:r>
            <a:r>
              <a:rPr lang="en-US" altLang="en-US" sz="1400" dirty="0">
                <a:ea typeface="Times New Roman" charset="0"/>
                <a:cs typeface="Times New Roman" charset="0"/>
              </a:rPr>
              <a:t>segment of the uterus</a:t>
            </a:r>
            <a:r>
              <a:rPr lang="en-US" altLang="en-US" sz="1400" dirty="0" smtClean="0">
                <a:ea typeface="Times New Roman" charset="0"/>
                <a:cs typeface="Times New Roman" charset="0"/>
              </a:rPr>
              <a:t>. </a:t>
            </a:r>
            <a:r>
              <a:rPr lang="en-US" altLang="en-US" sz="1200" dirty="0" smtClean="0">
                <a:solidFill>
                  <a:srgbClr val="008F00"/>
                </a:solidFill>
                <a:ea typeface="Times New Roman" charset="0"/>
                <a:cs typeface="Times New Roman" charset="0"/>
              </a:rPr>
              <a:t>(only the fundus not the cervix)</a:t>
            </a:r>
            <a:endParaRPr lang="en-US" altLang="en-US" sz="1200" dirty="0">
              <a:solidFill>
                <a:srgbClr val="008F00"/>
              </a:solidFill>
              <a:ea typeface="Times New Roman" charset="0"/>
              <a:cs typeface="Times New Roman" charset="0"/>
            </a:endParaRPr>
          </a:p>
          <a:p>
            <a:pPr marL="285750" indent="-285750">
              <a:buClr>
                <a:schemeClr val="accent1">
                  <a:lumMod val="60000"/>
                  <a:lumOff val="40000"/>
                </a:schemeClr>
              </a:buClr>
              <a:buFont typeface="Wingdings" charset="2"/>
              <a:buChar char="§"/>
            </a:pPr>
            <a:r>
              <a:rPr lang="en-US" altLang="en-US" sz="1400" dirty="0" smtClean="0">
                <a:ea typeface="Times New Roman" charset="0"/>
                <a:cs typeface="Times New Roman" charset="0"/>
              </a:rPr>
              <a:t>These </a:t>
            </a:r>
            <a:r>
              <a:rPr lang="en-US" altLang="en-US" sz="1400" dirty="0">
                <a:ea typeface="Times New Roman" charset="0"/>
                <a:cs typeface="Times New Roman" charset="0"/>
              </a:rPr>
              <a:t>contractions </a:t>
            </a:r>
            <a:r>
              <a:rPr lang="en-US" altLang="en-US" sz="1400" dirty="0">
                <a:solidFill>
                  <a:srgbClr val="C00000"/>
                </a:solidFill>
                <a:ea typeface="Times New Roman" charset="0"/>
                <a:cs typeface="Times New Roman" charset="0"/>
              </a:rPr>
              <a:t>resemble the normal physiological contractions of </a:t>
            </a:r>
            <a:r>
              <a:rPr lang="en-US" altLang="en-US" sz="1400" dirty="0" smtClean="0">
                <a:solidFill>
                  <a:srgbClr val="C00000"/>
                </a:solidFill>
                <a:ea typeface="Times New Roman" charset="0"/>
                <a:cs typeface="Times New Roman" charset="0"/>
              </a:rPr>
              <a:t>uterus </a:t>
            </a:r>
            <a:r>
              <a:rPr lang="en-US" altLang="en-US" sz="1400" dirty="0">
                <a:solidFill>
                  <a:srgbClr val="C00000"/>
                </a:solidFill>
                <a:ea typeface="Times New Roman" charset="0"/>
                <a:cs typeface="Times New Roman" charset="0"/>
              </a:rPr>
              <a:t>(contractions followed by </a:t>
            </a:r>
            <a:r>
              <a:rPr lang="en-US" altLang="en-US" sz="1400" dirty="0" smtClean="0">
                <a:solidFill>
                  <a:srgbClr val="C00000"/>
                </a:solidFill>
                <a:ea typeface="Times New Roman" charset="0"/>
                <a:cs typeface="Times New Roman" charset="0"/>
              </a:rPr>
              <a:t>relaxation)</a:t>
            </a:r>
            <a:r>
              <a:rPr lang="en-US" altLang="en-US" sz="1400" baseline="30000" dirty="0" smtClean="0">
                <a:solidFill>
                  <a:srgbClr val="C00000"/>
                </a:solidFill>
                <a:ea typeface="Times New Roman" charset="0"/>
                <a:cs typeface="Times New Roman" charset="0"/>
              </a:rPr>
              <a:t>2</a:t>
            </a:r>
          </a:p>
          <a:p>
            <a:pPr marL="285750" indent="-285750">
              <a:buClr>
                <a:schemeClr val="accent1">
                  <a:lumMod val="60000"/>
                  <a:lumOff val="40000"/>
                </a:schemeClr>
              </a:buClr>
              <a:buFont typeface="Arial" charset="0"/>
              <a:buChar char="•"/>
            </a:pPr>
            <a:endParaRPr lang="en-US" altLang="en-US" sz="1400" dirty="0">
              <a:ea typeface="Times New Roman" charset="0"/>
              <a:cs typeface="Times New Roman" charset="0"/>
            </a:endParaRPr>
          </a:p>
          <a:p>
            <a:pPr marL="285750" indent="-285750">
              <a:buClr>
                <a:schemeClr val="accent1">
                  <a:lumMod val="60000"/>
                  <a:lumOff val="40000"/>
                </a:schemeClr>
              </a:buClr>
              <a:buFont typeface="Arial" charset="0"/>
              <a:buChar char="•"/>
            </a:pPr>
            <a:endParaRPr lang="en-US" altLang="en-US" sz="1400" dirty="0">
              <a:ea typeface="Times New Roman" charset="0"/>
              <a:cs typeface="Times New Roman" charset="0"/>
            </a:endParaRPr>
          </a:p>
          <a:p>
            <a:pPr marL="285750" indent="-285750">
              <a:buClr>
                <a:schemeClr val="accent1">
                  <a:lumMod val="60000"/>
                  <a:lumOff val="40000"/>
                </a:schemeClr>
              </a:buClr>
              <a:buFont typeface="Wingdings" charset="2"/>
              <a:buChar char="§"/>
            </a:pPr>
            <a:r>
              <a:rPr lang="en-US" altLang="en-US" sz="1400" dirty="0">
                <a:ea typeface="Times New Roman" charset="0"/>
                <a:cs typeface="Times New Roman" charset="0"/>
              </a:rPr>
              <a:t>Immature </a:t>
            </a:r>
            <a:r>
              <a:rPr lang="en-US" altLang="en-US" sz="1400" dirty="0" smtClean="0">
                <a:ea typeface="Times New Roman" charset="0"/>
                <a:cs typeface="Times New Roman" charset="0"/>
              </a:rPr>
              <a:t>uterus</a:t>
            </a:r>
            <a:r>
              <a:rPr lang="en-US" altLang="en-US" sz="1400" baseline="30000" dirty="0" smtClean="0">
                <a:ea typeface="Times New Roman" charset="0"/>
                <a:cs typeface="Times New Roman" charset="0"/>
              </a:rPr>
              <a:t>3</a:t>
            </a:r>
            <a:r>
              <a:rPr lang="en-US" altLang="en-US" sz="1400" dirty="0" smtClean="0">
                <a:ea typeface="Times New Roman" charset="0"/>
                <a:cs typeface="Times New Roman" charset="0"/>
              </a:rPr>
              <a:t> is </a:t>
            </a:r>
            <a:r>
              <a:rPr lang="en-US" altLang="en-US" sz="1400" dirty="0">
                <a:ea typeface="Times New Roman" charset="0"/>
                <a:cs typeface="Times New Roman" charset="0"/>
              </a:rPr>
              <a:t>resistant to </a:t>
            </a:r>
            <a:r>
              <a:rPr lang="en-US" altLang="en-US" sz="1400" dirty="0" smtClean="0">
                <a:ea typeface="Times New Roman" charset="0"/>
                <a:cs typeface="Times New Roman" charset="0"/>
              </a:rPr>
              <a:t>oxytocin.</a:t>
            </a:r>
            <a:endParaRPr lang="en-US" altLang="en-US" sz="1400" dirty="0">
              <a:ea typeface="Times New Roman" charset="0"/>
              <a:cs typeface="Times New Roman" charset="0"/>
            </a:endParaRPr>
          </a:p>
          <a:p>
            <a:pPr marL="285750" indent="-285750">
              <a:buClr>
                <a:schemeClr val="accent1">
                  <a:lumMod val="60000"/>
                  <a:lumOff val="40000"/>
                </a:schemeClr>
              </a:buClr>
              <a:buFont typeface="Wingdings" charset="2"/>
              <a:buChar char="§"/>
            </a:pPr>
            <a:r>
              <a:rPr lang="en-US" altLang="en-US" sz="1400" dirty="0">
                <a:ea typeface="Times New Roman" charset="0"/>
                <a:cs typeface="Times New Roman" charset="0"/>
              </a:rPr>
              <a:t>Contract uterine smooth muscle only at term.</a:t>
            </a:r>
          </a:p>
          <a:p>
            <a:pPr marL="285750" indent="-285750">
              <a:buClr>
                <a:schemeClr val="accent1">
                  <a:lumMod val="60000"/>
                  <a:lumOff val="40000"/>
                </a:schemeClr>
              </a:buClr>
              <a:buFont typeface="Wingdings" charset="2"/>
              <a:buChar char="§"/>
            </a:pPr>
            <a:r>
              <a:rPr lang="en-US" altLang="en-US" sz="1400" dirty="0">
                <a:ea typeface="Times New Roman" charset="0"/>
                <a:cs typeface="Times New Roman" charset="0"/>
              </a:rPr>
              <a:t>Sensitivity increases to 8 fold  in last 9 weeks and 30 times in early labor</a:t>
            </a:r>
            <a:r>
              <a:rPr lang="en-US" altLang="en-US" sz="1400" dirty="0"/>
              <a:t>.</a:t>
            </a:r>
          </a:p>
          <a:p>
            <a:pPr marL="285750" indent="-285750">
              <a:buClr>
                <a:schemeClr val="accent1">
                  <a:lumMod val="60000"/>
                  <a:lumOff val="40000"/>
                </a:schemeClr>
              </a:buClr>
              <a:buFont typeface="Wingdings" charset="2"/>
              <a:buChar char="§"/>
            </a:pPr>
            <a:r>
              <a:rPr lang="en-US" altLang="en-US" sz="1400" dirty="0">
                <a:solidFill>
                  <a:srgbClr val="C00000"/>
                </a:solidFill>
                <a:ea typeface="Times New Roman" charset="0"/>
                <a:cs typeface="Times New Roman" charset="0"/>
              </a:rPr>
              <a:t>Clinically oxytocin is given only when uterine cervix is soft and  dilated</a:t>
            </a:r>
            <a:r>
              <a:rPr lang="en-US" altLang="en-US" sz="1400" dirty="0" smtClean="0">
                <a:solidFill>
                  <a:srgbClr val="C00000"/>
                </a:solidFill>
                <a:ea typeface="Times New Roman" charset="0"/>
                <a:cs typeface="Times New Roman" charset="0"/>
              </a:rPr>
              <a:t> </a:t>
            </a:r>
            <a:r>
              <a:rPr lang="en-US" altLang="en-US" sz="1200" dirty="0" smtClean="0">
                <a:solidFill>
                  <a:srgbClr val="008F00"/>
                </a:solidFill>
                <a:ea typeface="Times New Roman" charset="0"/>
                <a:cs typeface="Times New Roman" charset="0"/>
              </a:rPr>
              <a:t>(otherwise it may cause rapture)</a:t>
            </a:r>
            <a:endParaRPr lang="en-US" altLang="en-US" sz="1200" dirty="0" smtClean="0">
              <a:solidFill>
                <a:srgbClr val="008F00"/>
              </a:solidFill>
            </a:endParaRPr>
          </a:p>
          <a:p>
            <a:pPr>
              <a:lnSpc>
                <a:spcPct val="150000"/>
              </a:lnSpc>
              <a:buClr>
                <a:srgbClr val="FF99CC"/>
              </a:buClr>
            </a:pPr>
            <a:r>
              <a:rPr lang="en-US" altLang="en-US" sz="1600" b="1" u="sng" dirty="0" smtClean="0">
                <a:solidFill>
                  <a:schemeClr val="accent1"/>
                </a:solidFill>
                <a:ea typeface="Times New Roman" charset="0"/>
                <a:cs typeface="Times New Roman" charset="0"/>
              </a:rPr>
              <a:t>Effect on </a:t>
            </a:r>
            <a:r>
              <a:rPr lang="en-US" sz="1600" b="1" u="sng" dirty="0">
                <a:solidFill>
                  <a:schemeClr val="accent1"/>
                </a:solidFill>
              </a:rPr>
              <a:t>Myoepithelial </a:t>
            </a:r>
            <a:r>
              <a:rPr lang="en-US" sz="1600" b="1" u="sng" dirty="0" smtClean="0">
                <a:solidFill>
                  <a:schemeClr val="accent1"/>
                </a:solidFill>
              </a:rPr>
              <a:t>cells:</a:t>
            </a:r>
            <a:endParaRPr lang="en-US" sz="1600" b="1" u="sng" dirty="0" smtClean="0">
              <a:solidFill>
                <a:schemeClr val="accent1"/>
              </a:solidFill>
              <a:ea typeface="Times New Roman" charset="0"/>
              <a:cs typeface="Times New Roman" charset="0"/>
            </a:endParaRPr>
          </a:p>
          <a:p>
            <a:pPr marL="285750" indent="-285750">
              <a:buClr>
                <a:schemeClr val="accent1">
                  <a:lumMod val="60000"/>
                  <a:lumOff val="40000"/>
                </a:schemeClr>
              </a:buClr>
              <a:buFont typeface="Wingdings" charset="2"/>
              <a:buChar char="§"/>
            </a:pPr>
            <a:r>
              <a:rPr lang="en-US" altLang="en-US" sz="1400" dirty="0"/>
              <a:t>Oxytocin contracts myoepithelial cells surrounding mammary alveoli in the breast &amp; leads to milk ejection</a:t>
            </a:r>
            <a:r>
              <a:rPr lang="en-US" altLang="en-US" sz="1400" dirty="0" smtClean="0"/>
              <a:t>.</a:t>
            </a:r>
            <a:r>
              <a:rPr lang="ar-SA" altLang="en-US" sz="1400" dirty="0" smtClean="0"/>
              <a:t> </a:t>
            </a:r>
            <a:r>
              <a:rPr lang="en-US" altLang="en-US" sz="1200" dirty="0">
                <a:solidFill>
                  <a:srgbClr val="008F00"/>
                </a:solidFill>
              </a:rPr>
              <a:t>Especially for the first neonate if there is insufficient milk production </a:t>
            </a:r>
            <a:r>
              <a:rPr lang="en-US" altLang="en-US" sz="1200" dirty="0" smtClean="0">
                <a:solidFill>
                  <a:srgbClr val="008F00"/>
                </a:solidFill>
              </a:rPr>
              <a:t>.</a:t>
            </a:r>
            <a:endParaRPr lang="en-US" altLang="en-US" sz="1200" dirty="0">
              <a:solidFill>
                <a:srgbClr val="008F00"/>
              </a:solidFill>
            </a:endParaRPr>
          </a:p>
        </p:txBody>
      </p:sp>
      <p:pic>
        <p:nvPicPr>
          <p:cNvPr id="6" name="Picture 5"/>
          <p:cNvPicPr>
            <a:picLocks noChangeAspect="1"/>
          </p:cNvPicPr>
          <p:nvPr/>
        </p:nvPicPr>
        <p:blipFill>
          <a:blip r:embed="rId2"/>
          <a:stretch>
            <a:fillRect/>
          </a:stretch>
        </p:blipFill>
        <p:spPr>
          <a:xfrm>
            <a:off x="4589924" y="4502391"/>
            <a:ext cx="2052783" cy="4263287"/>
          </a:xfrm>
          <a:prstGeom prst="rect">
            <a:avLst/>
          </a:prstGeom>
        </p:spPr>
      </p:pic>
      <p:sp>
        <p:nvSpPr>
          <p:cNvPr id="7" name="TextBox 6"/>
          <p:cNvSpPr txBox="1"/>
          <p:nvPr/>
        </p:nvSpPr>
        <p:spPr>
          <a:xfrm>
            <a:off x="450798" y="140596"/>
            <a:ext cx="6054224" cy="707886"/>
          </a:xfrm>
          <a:prstGeom prst="rect">
            <a:avLst/>
          </a:prstGeom>
          <a:noFill/>
        </p:spPr>
        <p:txBody>
          <a:bodyPr wrap="square" rtlCol="0">
            <a:spAutoFit/>
          </a:bodyPr>
          <a:lstStyle/>
          <a:p>
            <a:pPr algn="ctr"/>
            <a:r>
              <a:rPr lang="en-US" altLang="en-US" sz="2000" dirty="0" smtClean="0">
                <a:latin typeface="American Typewriter" charset="0"/>
                <a:ea typeface="American Typewriter" charset="0"/>
                <a:cs typeface="American Typewriter" charset="0"/>
              </a:rPr>
              <a:t>Drugs  Producing Uterine </a:t>
            </a:r>
            <a:r>
              <a:rPr lang="en-US" altLang="en-US" sz="2000" dirty="0">
                <a:latin typeface="American Typewriter" charset="0"/>
                <a:ea typeface="American Typewriter" charset="0"/>
                <a:cs typeface="American Typewriter" charset="0"/>
              </a:rPr>
              <a:t>Contractions (</a:t>
            </a:r>
            <a:r>
              <a:rPr lang="en-US" altLang="en-US" sz="2000" dirty="0" smtClean="0">
                <a:latin typeface="American Typewriter" charset="0"/>
                <a:ea typeface="American Typewriter" charset="0"/>
                <a:cs typeface="American Typewriter" charset="0"/>
              </a:rPr>
              <a:t>oxytocic)</a:t>
            </a:r>
            <a:endParaRPr lang="en-US" sz="2000" dirty="0">
              <a:latin typeface="American Typewriter" charset="0"/>
              <a:ea typeface="American Typewriter" charset="0"/>
              <a:cs typeface="American Typewriter" charset="0"/>
            </a:endParaRPr>
          </a:p>
        </p:txBody>
      </p:sp>
      <p:cxnSp>
        <p:nvCxnSpPr>
          <p:cNvPr id="8" name="Straight Connector 7"/>
          <p:cNvCxnSpPr/>
          <p:nvPr/>
        </p:nvCxnSpPr>
        <p:spPr>
          <a:xfrm flipV="1">
            <a:off x="450798" y="891596"/>
            <a:ext cx="605422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grpSp>
        <p:nvGrpSpPr>
          <p:cNvPr id="9" name="Group 8"/>
          <p:cNvGrpSpPr/>
          <p:nvPr/>
        </p:nvGrpSpPr>
        <p:grpSpPr>
          <a:xfrm>
            <a:off x="171392" y="1273933"/>
            <a:ext cx="6551141" cy="2236658"/>
            <a:chOff x="164007" y="1396543"/>
            <a:chExt cx="6551141" cy="2236658"/>
          </a:xfrm>
        </p:grpSpPr>
        <p:grpSp>
          <p:nvGrpSpPr>
            <p:cNvPr id="10" name="Group 9"/>
            <p:cNvGrpSpPr/>
            <p:nvPr/>
          </p:nvGrpSpPr>
          <p:grpSpPr>
            <a:xfrm>
              <a:off x="164007" y="1396543"/>
              <a:ext cx="2016000" cy="2236657"/>
              <a:chOff x="154954" y="3407832"/>
              <a:chExt cx="2016000" cy="2236657"/>
            </a:xfrm>
          </p:grpSpPr>
          <p:sp>
            <p:nvSpPr>
              <p:cNvPr id="17" name="Rectangle 16"/>
              <p:cNvSpPr/>
              <p:nvPr/>
            </p:nvSpPr>
            <p:spPr>
              <a:xfrm>
                <a:off x="154954" y="3870959"/>
                <a:ext cx="2016000" cy="1773530"/>
              </a:xfrm>
              <a:prstGeom prst="rect">
                <a:avLst/>
              </a:prstGeom>
              <a:solidFill>
                <a:schemeClr val="bg1"/>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en-US" sz="1600" b="1" dirty="0">
                    <a:solidFill>
                      <a:srgbClr val="0432FF"/>
                    </a:solidFill>
                    <a:ea typeface="Times New Roman" charset="0"/>
                    <a:cs typeface="Times New Roman" charset="0"/>
                  </a:rPr>
                  <a:t>Syntocinon</a:t>
                </a:r>
                <a:endParaRPr lang="en-US" sz="1600" b="1" dirty="0">
                  <a:solidFill>
                    <a:srgbClr val="0432FF"/>
                  </a:solidFill>
                </a:endParaRPr>
              </a:p>
            </p:txBody>
          </p:sp>
          <p:sp>
            <p:nvSpPr>
              <p:cNvPr id="18" name="Round Same Side Corner Rectangle 17"/>
              <p:cNvSpPr/>
              <p:nvPr/>
            </p:nvSpPr>
            <p:spPr>
              <a:xfrm>
                <a:off x="154954" y="3407832"/>
                <a:ext cx="2016000" cy="463127"/>
              </a:xfrm>
              <a:prstGeom prst="round2SameRect">
                <a:avLst/>
              </a:prstGeom>
              <a:solidFill>
                <a:schemeClr val="accent1">
                  <a:lumMod val="20000"/>
                  <a:lumOff val="80000"/>
                </a:schemeClr>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Oxytocin</a:t>
                </a:r>
                <a:endParaRPr lang="en-US" sz="1400" dirty="0">
                  <a:solidFill>
                    <a:schemeClr val="tx1"/>
                  </a:solidFill>
                </a:endParaRPr>
              </a:p>
            </p:txBody>
          </p:sp>
        </p:grpSp>
        <p:grpSp>
          <p:nvGrpSpPr>
            <p:cNvPr id="11" name="Group 10"/>
            <p:cNvGrpSpPr/>
            <p:nvPr/>
          </p:nvGrpSpPr>
          <p:grpSpPr>
            <a:xfrm>
              <a:off x="2424876" y="1399430"/>
              <a:ext cx="2016001" cy="2233771"/>
              <a:chOff x="2555933" y="3407832"/>
              <a:chExt cx="2016001" cy="2233771"/>
            </a:xfrm>
          </p:grpSpPr>
          <p:sp>
            <p:nvSpPr>
              <p:cNvPr id="15" name="Rectangle 14"/>
              <p:cNvSpPr/>
              <p:nvPr/>
            </p:nvSpPr>
            <p:spPr>
              <a:xfrm>
                <a:off x="2555934" y="3868073"/>
                <a:ext cx="2016000" cy="1773530"/>
              </a:xfrm>
              <a:prstGeom prst="rect">
                <a:avLst/>
              </a:prstGeom>
              <a:solidFill>
                <a:schemeClr val="bg1"/>
              </a:solidFill>
              <a:ln w="1905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6"/>
                  </a:buClr>
                  <a:buFont typeface="+mj-lt"/>
                  <a:buAutoNum type="arabicPeriod"/>
                  <a:defRPr/>
                </a:pPr>
                <a:r>
                  <a:rPr lang="en-US" sz="1600" dirty="0" smtClean="0">
                    <a:solidFill>
                      <a:schemeClr val="tx1"/>
                    </a:solidFill>
                  </a:rPr>
                  <a:t>Natural: </a:t>
                </a:r>
                <a:r>
                  <a:rPr lang="en-US" sz="1600" b="1" dirty="0" smtClean="0">
                    <a:solidFill>
                      <a:srgbClr val="0432FF"/>
                    </a:solidFill>
                  </a:rPr>
                  <a:t>Ergometrine </a:t>
                </a:r>
                <a:r>
                  <a:rPr lang="en-US" sz="1600" b="1" dirty="0" smtClean="0">
                    <a:solidFill>
                      <a:schemeClr val="tx1"/>
                    </a:solidFill>
                  </a:rPr>
                  <a:t>(</a:t>
                </a:r>
                <a:r>
                  <a:rPr lang="en-US" sz="1600" dirty="0" smtClean="0">
                    <a:solidFill>
                      <a:srgbClr val="0432FF"/>
                    </a:solidFill>
                  </a:rPr>
                  <a:t>Ergonovine</a:t>
                </a:r>
                <a:r>
                  <a:rPr lang="en-US" sz="1600" b="1" dirty="0">
                    <a:solidFill>
                      <a:schemeClr val="tx1"/>
                    </a:solidFill>
                  </a:rPr>
                  <a:t>)</a:t>
                </a:r>
              </a:p>
              <a:p>
                <a:pPr marL="342900" indent="-342900">
                  <a:buClr>
                    <a:schemeClr val="accent6"/>
                  </a:buClr>
                  <a:buFont typeface="+mj-lt"/>
                  <a:buAutoNum type="arabicPeriod"/>
                  <a:defRPr/>
                </a:pPr>
                <a:r>
                  <a:rPr lang="en-US" sz="1600" dirty="0" smtClean="0">
                    <a:solidFill>
                      <a:schemeClr val="tx1"/>
                    </a:solidFill>
                  </a:rPr>
                  <a:t>Synthetic: </a:t>
                </a:r>
                <a:r>
                  <a:rPr lang="en-US" sz="1600" b="1" dirty="0" smtClean="0">
                    <a:solidFill>
                      <a:srgbClr val="0432FF"/>
                    </a:solidFill>
                  </a:rPr>
                  <a:t>Methyl ergometrine </a:t>
                </a:r>
                <a:r>
                  <a:rPr lang="en-US" sz="1400" b="1" dirty="0" smtClean="0">
                    <a:solidFill>
                      <a:schemeClr val="tx1"/>
                    </a:solidFill>
                  </a:rPr>
                  <a:t>(</a:t>
                </a:r>
                <a:r>
                  <a:rPr lang="en-US" sz="1400" dirty="0" err="1" smtClean="0">
                    <a:solidFill>
                      <a:srgbClr val="0432FF"/>
                    </a:solidFill>
                  </a:rPr>
                  <a:t>Methylergonovine</a:t>
                </a:r>
                <a:r>
                  <a:rPr lang="en-US" sz="1400" b="1" dirty="0" smtClean="0">
                    <a:solidFill>
                      <a:schemeClr val="tx1"/>
                    </a:solidFill>
                  </a:rPr>
                  <a:t>)</a:t>
                </a:r>
                <a:endParaRPr lang="en-US" sz="1600" b="1" dirty="0">
                  <a:solidFill>
                    <a:schemeClr val="tx1"/>
                  </a:solidFill>
                </a:endParaRPr>
              </a:p>
            </p:txBody>
          </p:sp>
          <p:sp>
            <p:nvSpPr>
              <p:cNvPr id="16" name="Round Same Side Corner Rectangle 15"/>
              <p:cNvSpPr/>
              <p:nvPr/>
            </p:nvSpPr>
            <p:spPr>
              <a:xfrm>
                <a:off x="2555933" y="3407832"/>
                <a:ext cx="2016001" cy="463127"/>
              </a:xfrm>
              <a:prstGeom prst="round2SameRect">
                <a:avLst/>
              </a:prstGeom>
              <a:solidFill>
                <a:schemeClr val="accent6">
                  <a:lumMod val="20000"/>
                  <a:lumOff val="80000"/>
                </a:schemeClr>
              </a:solidFill>
              <a:ln w="1905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smtClean="0">
                    <a:solidFill>
                      <a:schemeClr val="tx1"/>
                    </a:solidFill>
                    <a:ea typeface="Times New Roman" charset="0"/>
                    <a:cs typeface="Times New Roman" charset="0"/>
                  </a:rPr>
                  <a:t>Ergot alkaloids</a:t>
                </a:r>
                <a:endParaRPr lang="en-US" altLang="en-US" sz="1600" dirty="0">
                  <a:solidFill>
                    <a:schemeClr val="tx1"/>
                  </a:solidFill>
                  <a:ea typeface="Times New Roman" charset="0"/>
                  <a:cs typeface="Times New Roman" charset="0"/>
                </a:endParaRPr>
              </a:p>
            </p:txBody>
          </p:sp>
        </p:grpSp>
        <p:grpSp>
          <p:nvGrpSpPr>
            <p:cNvPr id="12" name="Group 11"/>
            <p:cNvGrpSpPr/>
            <p:nvPr/>
          </p:nvGrpSpPr>
          <p:grpSpPr>
            <a:xfrm>
              <a:off x="4699148" y="1396543"/>
              <a:ext cx="2016000" cy="2236657"/>
              <a:chOff x="4949505" y="3407832"/>
              <a:chExt cx="2016000" cy="2236657"/>
            </a:xfrm>
          </p:grpSpPr>
          <p:sp>
            <p:nvSpPr>
              <p:cNvPr id="13" name="Rectangle 12"/>
              <p:cNvSpPr/>
              <p:nvPr/>
            </p:nvSpPr>
            <p:spPr>
              <a:xfrm>
                <a:off x="4949505" y="3870959"/>
                <a:ext cx="2016000" cy="1773530"/>
              </a:xfrm>
              <a:prstGeom prst="rect">
                <a:avLst/>
              </a:prstGeom>
              <a:solidFill>
                <a:schemeClr val="bg1"/>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4"/>
                  </a:buClr>
                  <a:buFont typeface="+mj-lt"/>
                  <a:buAutoNum type="arabicPeriod"/>
                </a:pPr>
                <a:r>
                  <a:rPr lang="en-US" altLang="en-US" sz="1600" u="sng" dirty="0" smtClean="0">
                    <a:solidFill>
                      <a:schemeClr val="tx1"/>
                    </a:solidFill>
                    <a:ea typeface="Times New Roman" charset="0"/>
                    <a:cs typeface="Times New Roman" charset="0"/>
                  </a:rPr>
                  <a:t>PGE2</a:t>
                </a:r>
                <a:r>
                  <a:rPr lang="en-US" altLang="en-US" sz="1600" dirty="0" smtClean="0">
                    <a:solidFill>
                      <a:schemeClr val="tx1"/>
                    </a:solidFill>
                    <a:ea typeface="Times New Roman" charset="0"/>
                    <a:cs typeface="Times New Roman" charset="0"/>
                  </a:rPr>
                  <a:t>: </a:t>
                </a:r>
                <a:r>
                  <a:rPr lang="en-US" altLang="en-US" sz="1600" b="1" dirty="0">
                    <a:solidFill>
                      <a:srgbClr val="0432FF"/>
                    </a:solidFill>
                    <a:ea typeface="Times New Roman" charset="0"/>
                    <a:cs typeface="Times New Roman" charset="0"/>
                  </a:rPr>
                  <a:t>Dinopros</a:t>
                </a:r>
                <a:r>
                  <a:rPr lang="en-US" altLang="en-US" sz="1600" b="1" u="sng" dirty="0">
                    <a:solidFill>
                      <a:srgbClr val="0432FF"/>
                    </a:solidFill>
                    <a:ea typeface="Times New Roman" charset="0"/>
                    <a:cs typeface="Times New Roman" charset="0"/>
                  </a:rPr>
                  <a:t>tone</a:t>
                </a:r>
              </a:p>
              <a:p>
                <a:pPr marL="342900" indent="-342900">
                  <a:buClr>
                    <a:schemeClr val="accent4"/>
                  </a:buClr>
                  <a:buFont typeface="+mj-lt"/>
                  <a:buAutoNum type="arabicPeriod"/>
                </a:pPr>
                <a:r>
                  <a:rPr lang="en-US" altLang="en-US" sz="1600" dirty="0">
                    <a:solidFill>
                      <a:schemeClr val="tx1"/>
                    </a:solidFill>
                    <a:ea typeface="Times New Roman" charset="0"/>
                    <a:cs typeface="Times New Roman" charset="0"/>
                  </a:rPr>
                  <a:t>PG</a:t>
                </a:r>
                <a:r>
                  <a:rPr lang="en-US" altLang="en-US" sz="1600" u="sng" dirty="0">
                    <a:solidFill>
                      <a:schemeClr val="tx1"/>
                    </a:solidFill>
                    <a:ea typeface="Times New Roman" charset="0"/>
                    <a:cs typeface="Times New Roman" charset="0"/>
                  </a:rPr>
                  <a:t>F2</a:t>
                </a:r>
                <a:r>
                  <a:rPr lang="el-GR" altLang="en-US" sz="1600" dirty="0" smtClean="0">
                    <a:solidFill>
                      <a:schemeClr val="tx1"/>
                    </a:solidFill>
                    <a:ea typeface="Times New Roman" charset="0"/>
                    <a:cs typeface="Times New Roman" charset="0"/>
                  </a:rPr>
                  <a:t>α</a:t>
                </a:r>
                <a:r>
                  <a:rPr lang="en-US" altLang="en-US" sz="1600" dirty="0" smtClean="0">
                    <a:solidFill>
                      <a:schemeClr val="tx1"/>
                    </a:solidFill>
                    <a:ea typeface="Times New Roman" charset="0"/>
                    <a:cs typeface="Times New Roman" charset="0"/>
                  </a:rPr>
                  <a:t>: </a:t>
                </a:r>
                <a:r>
                  <a:rPr lang="en-US" altLang="en-US" sz="1600" b="1" dirty="0">
                    <a:solidFill>
                      <a:srgbClr val="0432FF"/>
                    </a:solidFill>
                    <a:ea typeface="Times New Roman" charset="0"/>
                    <a:cs typeface="Times New Roman" charset="0"/>
                  </a:rPr>
                  <a:t>Dino</a:t>
                </a:r>
                <a:r>
                  <a:rPr lang="en-US" altLang="en-US" sz="1600" b="1" u="sng" dirty="0">
                    <a:solidFill>
                      <a:srgbClr val="0432FF"/>
                    </a:solidFill>
                    <a:ea typeface="Times New Roman" charset="0"/>
                    <a:cs typeface="Times New Roman" charset="0"/>
                  </a:rPr>
                  <a:t>prost</a:t>
                </a:r>
                <a:r>
                  <a:rPr lang="en-US" altLang="en-US" sz="1600" dirty="0">
                    <a:solidFill>
                      <a:schemeClr val="tx1"/>
                    </a:solidFill>
                    <a:ea typeface="Times New Roman" charset="0"/>
                    <a:cs typeface="Times New Roman" charset="0"/>
                  </a:rPr>
                  <a:t>, </a:t>
                </a:r>
                <a:r>
                  <a:rPr lang="en-US" altLang="en-US" sz="1600" b="1" dirty="0">
                    <a:solidFill>
                      <a:srgbClr val="0432FF"/>
                    </a:solidFill>
                    <a:ea typeface="Times New Roman" charset="0"/>
                    <a:cs typeface="Times New Roman" charset="0"/>
                  </a:rPr>
                  <a:t>Carbo</a:t>
                </a:r>
                <a:r>
                  <a:rPr lang="en-US" altLang="en-US" sz="1600" b="1" u="sng" dirty="0">
                    <a:solidFill>
                      <a:srgbClr val="0432FF"/>
                    </a:solidFill>
                    <a:ea typeface="Times New Roman" charset="0"/>
                    <a:cs typeface="Times New Roman" charset="0"/>
                  </a:rPr>
                  <a:t>prost</a:t>
                </a:r>
                <a:r>
                  <a:rPr lang="en-US" altLang="en-US" sz="1600" b="1" dirty="0">
                    <a:solidFill>
                      <a:srgbClr val="0432FF"/>
                    </a:solidFill>
                    <a:ea typeface="Times New Roman" charset="0"/>
                    <a:cs typeface="Times New Roman" charset="0"/>
                  </a:rPr>
                  <a:t> </a:t>
                </a:r>
                <a:endParaRPr lang="en-US" altLang="en-US" sz="1600" b="1" dirty="0" smtClean="0">
                  <a:solidFill>
                    <a:srgbClr val="0432FF"/>
                  </a:solidFill>
                  <a:ea typeface="Times New Roman" charset="0"/>
                  <a:cs typeface="Times New Roman" charset="0"/>
                </a:endParaRPr>
              </a:p>
              <a:p>
                <a:pPr marL="342900" indent="-342900">
                  <a:buClr>
                    <a:schemeClr val="accent4"/>
                  </a:buClr>
                  <a:buFont typeface="+mj-lt"/>
                  <a:buAutoNum type="arabicPeriod"/>
                </a:pPr>
                <a:r>
                  <a:rPr lang="en-US" altLang="en-US" sz="1600" dirty="0">
                    <a:solidFill>
                      <a:schemeClr val="tx1"/>
                    </a:solidFill>
                    <a:ea typeface="Times New Roman" charset="0"/>
                    <a:cs typeface="Times New Roman" charset="0"/>
                  </a:rPr>
                  <a:t>synthetic </a:t>
                </a:r>
                <a:r>
                  <a:rPr lang="en-US" altLang="en-US" sz="1600" dirty="0" smtClean="0">
                    <a:solidFill>
                      <a:schemeClr val="tx1"/>
                    </a:solidFill>
                    <a:ea typeface="Times New Roman" charset="0"/>
                    <a:cs typeface="Times New Roman" charset="0"/>
                  </a:rPr>
                  <a:t>PG</a:t>
                </a:r>
                <a:r>
                  <a:rPr lang="en-US" altLang="en-US" sz="1600" u="sng" dirty="0" smtClean="0">
                    <a:solidFill>
                      <a:schemeClr val="tx1"/>
                    </a:solidFill>
                    <a:ea typeface="Times New Roman" charset="0"/>
                    <a:cs typeface="Times New Roman" charset="0"/>
                  </a:rPr>
                  <a:t>E1</a:t>
                </a:r>
                <a:r>
                  <a:rPr lang="en-US" altLang="en-US" sz="1600" dirty="0" smtClean="0">
                    <a:solidFill>
                      <a:schemeClr val="tx1"/>
                    </a:solidFill>
                    <a:ea typeface="Times New Roman" charset="0"/>
                    <a:cs typeface="Times New Roman" charset="0"/>
                  </a:rPr>
                  <a:t>: </a:t>
                </a:r>
                <a:r>
                  <a:rPr lang="en-US" altLang="en-US" sz="1600" b="1" u="sng" dirty="0">
                    <a:solidFill>
                      <a:srgbClr val="0432FF"/>
                    </a:solidFill>
                    <a:ea typeface="Times New Roman" charset="0"/>
                    <a:cs typeface="Times New Roman" charset="0"/>
                  </a:rPr>
                  <a:t>Miso</a:t>
                </a:r>
                <a:r>
                  <a:rPr lang="en-US" altLang="en-US" sz="1600" b="1" dirty="0">
                    <a:solidFill>
                      <a:srgbClr val="0432FF"/>
                    </a:solidFill>
                    <a:ea typeface="Times New Roman" charset="0"/>
                    <a:cs typeface="Times New Roman" charset="0"/>
                  </a:rPr>
                  <a:t>prostol </a:t>
                </a:r>
                <a:endParaRPr lang="en-US" sz="1600" b="1" dirty="0">
                  <a:solidFill>
                    <a:srgbClr val="0432FF"/>
                  </a:solidFill>
                </a:endParaRPr>
              </a:p>
            </p:txBody>
          </p:sp>
          <p:sp>
            <p:nvSpPr>
              <p:cNvPr id="14" name="Round Same Side Corner Rectangle 13"/>
              <p:cNvSpPr/>
              <p:nvPr/>
            </p:nvSpPr>
            <p:spPr>
              <a:xfrm>
                <a:off x="4949505" y="3407832"/>
                <a:ext cx="2016000" cy="463127"/>
              </a:xfrm>
              <a:prstGeom prst="round2SameRect">
                <a:avLst/>
              </a:prstGeom>
              <a:solidFill>
                <a:schemeClr val="accent4">
                  <a:lumMod val="20000"/>
                  <a:lumOff val="80000"/>
                </a:schemeClr>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smtClean="0">
                    <a:solidFill>
                      <a:schemeClr val="tx1"/>
                    </a:solidFill>
                    <a:ea typeface="Times New Roman" charset="0"/>
                    <a:cs typeface="Times New Roman" charset="0"/>
                  </a:rPr>
                  <a:t>Prostaglandins</a:t>
                </a:r>
                <a:endParaRPr lang="en-US" sz="1400" dirty="0">
                  <a:solidFill>
                    <a:schemeClr val="tx1"/>
                  </a:solidFill>
                </a:endParaRPr>
              </a:p>
            </p:txBody>
          </p:sp>
        </p:grpSp>
      </p:grpSp>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21" name="Ink 4"/>
              <p14:cNvContentPartPr>
                <a14:cpLocks xmlns:a14="http://schemas.microsoft.com/office/drawing/2010/main" noRot="1" noChangeAspect="1" noEditPoints="1" noChangeArrowheads="1" noChangeShapeType="1"/>
              </p14:cNvContentPartPr>
              <p14:nvPr/>
            </p14:nvContentPartPr>
            <p14:xfrm>
              <a:off x="613954" y="5953946"/>
              <a:ext cx="2776537" cy="282858"/>
            </p14:xfrm>
          </p:contentPart>
        </mc:Choice>
        <mc:Fallback xmlns="">
          <p:pic>
            <p:nvPicPr>
              <p:cNvPr id="21" name="Ink 4"/>
              <p:cNvPicPr>
                <a:picLocks noRot="1" noChangeAspect="1" noEditPoints="1" noChangeArrowheads="1" noChangeShapeType="1"/>
              </p:cNvPicPr>
              <p:nvPr/>
            </p:nvPicPr>
            <p:blipFill>
              <a:blip r:embed="rId4"/>
              <a:stretch>
                <a:fillRect/>
              </a:stretch>
            </p:blipFill>
            <p:spPr>
              <a:xfrm>
                <a:off x="604594" y="5944938"/>
                <a:ext cx="2795256" cy="301595"/>
              </a:xfrm>
              <a:prstGeom prst="rect">
                <a:avLst/>
              </a:prstGeom>
            </p:spPr>
          </p:pic>
        </mc:Fallback>
      </mc:AlternateContent>
      <p:sp>
        <p:nvSpPr>
          <p:cNvPr id="4" name="TextBox 3"/>
          <p:cNvSpPr txBox="1"/>
          <p:nvPr/>
        </p:nvSpPr>
        <p:spPr>
          <a:xfrm>
            <a:off x="0" y="9256717"/>
            <a:ext cx="6858000" cy="646331"/>
          </a:xfrm>
          <a:prstGeom prst="rect">
            <a:avLst/>
          </a:prstGeom>
          <a:noFill/>
        </p:spPr>
        <p:txBody>
          <a:bodyPr wrap="square" rtlCol="0">
            <a:spAutoFit/>
          </a:bodyPr>
          <a:lstStyle/>
          <a:p>
            <a:r>
              <a:rPr lang="en-US" sz="1200" baseline="30000" dirty="0" smtClean="0">
                <a:solidFill>
                  <a:srgbClr val="008F00"/>
                </a:solidFill>
              </a:rPr>
              <a:t>1</a:t>
            </a:r>
            <a:r>
              <a:rPr lang="en-US" sz="1200" dirty="0" smtClean="0">
                <a:solidFill>
                  <a:srgbClr val="008F00"/>
                </a:solidFill>
              </a:rPr>
              <a:t> Bc oxytocin has effect on uterus and the breast, we can use it to induce labor and lactation</a:t>
            </a:r>
          </a:p>
          <a:p>
            <a:r>
              <a:rPr lang="en-US" sz="1200" baseline="30000" dirty="0" smtClean="0">
                <a:solidFill>
                  <a:srgbClr val="008F00"/>
                </a:solidFill>
              </a:rPr>
              <a:t>2</a:t>
            </a:r>
            <a:r>
              <a:rPr lang="en-US" sz="1200" dirty="0" smtClean="0">
                <a:solidFill>
                  <a:srgbClr val="008F00"/>
                </a:solidFill>
              </a:rPr>
              <a:t> If the drug resemble the normal physiology, it will be very effective drug</a:t>
            </a:r>
          </a:p>
          <a:p>
            <a:r>
              <a:rPr lang="en-US" altLang="en-US" sz="1200" baseline="30000" dirty="0" smtClean="0">
                <a:solidFill>
                  <a:srgbClr val="008F00"/>
                </a:solidFill>
                <a:ea typeface="Times New Roman" charset="0"/>
                <a:cs typeface="Times New Roman" charset="0"/>
              </a:rPr>
              <a:t>3</a:t>
            </a:r>
            <a:r>
              <a:rPr lang="en-US" altLang="en-US" sz="1200" dirty="0" smtClean="0">
                <a:solidFill>
                  <a:srgbClr val="008F00"/>
                </a:solidFill>
                <a:ea typeface="Times New Roman" charset="0"/>
                <a:cs typeface="Times New Roman" charset="0"/>
              </a:rPr>
              <a:t> Uterus </a:t>
            </a:r>
            <a:r>
              <a:rPr lang="en-US" altLang="en-US" sz="1200" dirty="0">
                <a:solidFill>
                  <a:srgbClr val="008F00"/>
                </a:solidFill>
                <a:ea typeface="Times New Roman" charset="0"/>
                <a:cs typeface="Times New Roman" charset="0"/>
              </a:rPr>
              <a:t>not in </a:t>
            </a:r>
            <a:r>
              <a:rPr lang="en-US" altLang="en-US" sz="1200" dirty="0" smtClean="0">
                <a:solidFill>
                  <a:srgbClr val="008F00"/>
                </a:solidFill>
                <a:ea typeface="Times New Roman" charset="0"/>
                <a:cs typeface="Times New Roman" charset="0"/>
              </a:rPr>
              <a:t>labor</a:t>
            </a:r>
            <a:endParaRPr lang="en-US" sz="1200" dirty="0" smtClean="0">
              <a:solidFill>
                <a:srgbClr val="008F00"/>
              </a:solidFill>
            </a:endParaRPr>
          </a:p>
        </p:txBody>
      </p:sp>
      <p:pic>
        <p:nvPicPr>
          <p:cNvPr id="1026" name="Picture 2" descr="Image result for youtub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3348" y="3698189"/>
            <a:ext cx="692967" cy="692967"/>
          </a:xfrm>
          <a:prstGeom prst="rect">
            <a:avLst/>
          </a:prstGeom>
          <a:noFill/>
          <a:extLst>
            <a:ext uri="{909E8E84-426E-40DD-AFC4-6F175D3DCCD1}">
              <a14:hiddenFill xmlns:a14="http://schemas.microsoft.com/office/drawing/2010/main">
                <a:solidFill>
                  <a:srgbClr val="FFFFFF"/>
                </a:solidFill>
              </a14:hiddenFill>
            </a:ext>
          </a:extLst>
        </p:spPr>
      </p:pic>
      <p:sp>
        <p:nvSpPr>
          <p:cNvPr id="22" name="مربع نص 21"/>
          <p:cNvSpPr txBox="1"/>
          <p:nvPr/>
        </p:nvSpPr>
        <p:spPr>
          <a:xfrm>
            <a:off x="5576848" y="3860006"/>
            <a:ext cx="928174" cy="338554"/>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smtClean="0">
                <a:solidFill>
                  <a:srgbClr val="FF0000"/>
                </a:solidFill>
              </a:rPr>
              <a:t>3:37 </a:t>
            </a:r>
            <a:endParaRPr lang="en-US" dirty="0">
              <a:solidFill>
                <a:srgbClr val="FF0000"/>
              </a:solidFill>
            </a:endParaRPr>
          </a:p>
        </p:txBody>
      </p:sp>
      <p:sp>
        <p:nvSpPr>
          <p:cNvPr id="24" name="مستطيل مستدير الزوايا 23"/>
          <p:cNvSpPr/>
          <p:nvPr/>
        </p:nvSpPr>
        <p:spPr>
          <a:xfrm>
            <a:off x="4944066" y="3467928"/>
            <a:ext cx="1540933" cy="189001"/>
          </a:xfrm>
          <a:prstGeom prst="roundRect">
            <a:avLst/>
          </a:prstGeom>
          <a:ln w="19050">
            <a:solidFill>
              <a:srgbClr val="4EB7BA"/>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marL="0" algn="ctr" defTabSz="914400" rtl="1" eaLnBrk="1" latinLnBrk="0" hangingPunct="1"/>
            <a:r>
              <a:rPr lang="ar-SA" sz="700" b="1" u="sng" dirty="0" smtClean="0">
                <a:solidFill>
                  <a:srgbClr val="009193"/>
                </a:solidFill>
              </a:rPr>
              <a:t>ايه آي مس يو</a:t>
            </a:r>
            <a:r>
              <a:rPr lang="en-US" sz="700" b="1" u="sng" dirty="0" smtClean="0">
                <a:solidFill>
                  <a:srgbClr val="009193"/>
                </a:solidFill>
              </a:rPr>
              <a:t>= </a:t>
            </a:r>
            <a:r>
              <a:rPr lang="ar-SA" sz="700" b="1" u="sng" dirty="0" smtClean="0">
                <a:solidFill>
                  <a:srgbClr val="009193"/>
                </a:solidFill>
              </a:rPr>
              <a:t> </a:t>
            </a:r>
            <a:r>
              <a:rPr lang="en-US" sz="700" b="1" u="sng" dirty="0" smtClean="0">
                <a:solidFill>
                  <a:srgbClr val="009193"/>
                </a:solidFill>
              </a:rPr>
              <a:t>E-1-miso/ </a:t>
            </a:r>
            <a:r>
              <a:rPr lang="en-US" sz="700" dirty="0" smtClean="0">
                <a:solidFill>
                  <a:srgbClr val="009193"/>
                </a:solidFill>
              </a:rPr>
              <a:t>E I miss you</a:t>
            </a:r>
          </a:p>
        </p:txBody>
      </p:sp>
      <p:sp>
        <p:nvSpPr>
          <p:cNvPr id="25" name="مستطيل مستدير الزوايا 24"/>
          <p:cNvSpPr/>
          <p:nvPr/>
        </p:nvSpPr>
        <p:spPr>
          <a:xfrm>
            <a:off x="5764021" y="2295882"/>
            <a:ext cx="1080000" cy="216006"/>
          </a:xfrm>
          <a:prstGeom prst="roundRect">
            <a:avLst/>
          </a:prstGeom>
          <a:ln w="19050">
            <a:solidFill>
              <a:srgbClr val="4EB7BA"/>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marL="0" algn="ctr" defTabSz="914400" rtl="1" eaLnBrk="1" latinLnBrk="0" hangingPunct="1"/>
            <a:r>
              <a:rPr lang="ar-SA" sz="700" b="1" u="sng" dirty="0" smtClean="0">
                <a:solidFill>
                  <a:srgbClr val="009193"/>
                </a:solidFill>
              </a:rPr>
              <a:t>فيه تو بروست = </a:t>
            </a:r>
            <a:r>
              <a:rPr lang="en-US" sz="700" b="1" u="sng" dirty="0" smtClean="0">
                <a:solidFill>
                  <a:srgbClr val="009193"/>
                </a:solidFill>
              </a:rPr>
              <a:t> F-2-prost</a:t>
            </a:r>
          </a:p>
        </p:txBody>
      </p:sp>
      <p:sp>
        <p:nvSpPr>
          <p:cNvPr id="26" name="مستطيل مستدير الزوايا 25"/>
          <p:cNvSpPr/>
          <p:nvPr/>
        </p:nvSpPr>
        <p:spPr>
          <a:xfrm>
            <a:off x="5720142" y="1819958"/>
            <a:ext cx="928175" cy="216006"/>
          </a:xfrm>
          <a:prstGeom prst="roundRect">
            <a:avLst/>
          </a:prstGeom>
          <a:ln w="19050">
            <a:solidFill>
              <a:srgbClr val="4EB7BA"/>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marL="0" algn="ctr" defTabSz="914400" rtl="1" eaLnBrk="1" latinLnBrk="0" hangingPunct="1"/>
            <a:r>
              <a:rPr lang="en-US" sz="700" b="1" u="sng" dirty="0" smtClean="0">
                <a:solidFill>
                  <a:srgbClr val="009193"/>
                </a:solidFill>
              </a:rPr>
              <a:t>PGE2- Tone/Tuna </a:t>
            </a:r>
            <a:r>
              <a:rPr lang="ar-SA" sz="700" b="1" u="sng" dirty="0">
                <a:solidFill>
                  <a:srgbClr val="009193"/>
                </a:solidFill>
              </a:rPr>
              <a:t> </a:t>
            </a:r>
            <a:r>
              <a:rPr lang="ar-SA" sz="700" b="1" u="sng" dirty="0" smtClean="0">
                <a:solidFill>
                  <a:srgbClr val="009193"/>
                </a:solidFill>
              </a:rPr>
              <a:t>= بقيتوا </a:t>
            </a:r>
            <a:r>
              <a:rPr lang="ar-SA" sz="700" dirty="0" smtClean="0">
                <a:solidFill>
                  <a:srgbClr val="009193"/>
                </a:solidFill>
              </a:rPr>
              <a:t>لي</a:t>
            </a:r>
            <a:r>
              <a:rPr lang="ar-SA" sz="700" b="1" u="sng" dirty="0" smtClean="0">
                <a:solidFill>
                  <a:srgbClr val="009193"/>
                </a:solidFill>
              </a:rPr>
              <a:t> تونا </a:t>
            </a:r>
            <a:r>
              <a:rPr lang="en-US" sz="700" b="1" u="sng" dirty="0" smtClean="0">
                <a:solidFill>
                  <a:srgbClr val="009193"/>
                </a:solidFill>
              </a:rPr>
              <a:t>  </a:t>
            </a:r>
          </a:p>
        </p:txBody>
      </p:sp>
    </p:spTree>
    <p:extLst>
      <p:ext uri="{BB962C8B-B14F-4D97-AF65-F5344CB8AC3E}">
        <p14:creationId xmlns:p14="http://schemas.microsoft.com/office/powerpoint/2010/main" val="137262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Oxytocin</a:t>
            </a:r>
            <a:endParaRPr lang="en-US" sz="2400" dirty="0">
              <a:latin typeface="American Typewriter" charset="0"/>
              <a:ea typeface="American Typewriter" charset="0"/>
              <a:cs typeface="American Typewriter"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39748437"/>
              </p:ext>
            </p:extLst>
          </p:nvPr>
        </p:nvGraphicFramePr>
        <p:xfrm>
          <a:off x="141027" y="1010556"/>
          <a:ext cx="6562170" cy="7665720"/>
        </p:xfrm>
        <a:graphic>
          <a:graphicData uri="http://schemas.openxmlformats.org/drawingml/2006/table">
            <a:tbl>
              <a:tblPr firstRow="1" bandRow="1">
                <a:tableStyleId>{5940675A-B579-460E-94D1-54222C63F5DA}</a:tableStyleId>
              </a:tblPr>
              <a:tblGrid>
                <a:gridCol w="595787"/>
                <a:gridCol w="5966383"/>
              </a:tblGrid>
              <a:tr h="396000">
                <a:tc gridSpan="2">
                  <a:txBody>
                    <a:bodyPr/>
                    <a:lstStyle/>
                    <a:p>
                      <a:pPr algn="ctr"/>
                      <a:r>
                        <a:rPr lang="en-US" sz="1600" dirty="0" smtClean="0"/>
                        <a:t>Oxytocin </a:t>
                      </a:r>
                    </a:p>
                    <a:p>
                      <a:pPr algn="ctr"/>
                      <a:r>
                        <a:rPr lang="en-US" sz="1600" dirty="0" smtClean="0"/>
                        <a:t>e.g. </a:t>
                      </a:r>
                      <a:r>
                        <a:rPr lang="en-US" altLang="en-US" sz="1600" b="1" dirty="0" smtClean="0">
                          <a:solidFill>
                            <a:srgbClr val="0432FF"/>
                          </a:solidFill>
                          <a:ea typeface="Times New Roman" charset="0"/>
                          <a:cs typeface="Times New Roman" charset="0"/>
                        </a:rPr>
                        <a:t>Syntocinon</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r>
              <a:tr h="1008492">
                <a:tc>
                  <a:txBody>
                    <a:bodyPr/>
                    <a:lstStyle/>
                    <a:p>
                      <a:pPr algn="ctr"/>
                      <a:r>
                        <a:rPr lang="en-US" sz="1600" dirty="0" smtClean="0">
                          <a:solidFill>
                            <a:schemeClr val="tx1"/>
                          </a:solidFill>
                        </a:rPr>
                        <a:t>M.O.A</a:t>
                      </a:r>
                      <a:endParaRPr lang="en-US" sz="1600" dirty="0">
                        <a:solidFill>
                          <a:schemeClr val="tx1"/>
                        </a:solidFill>
                      </a:endParaRPr>
                    </a:p>
                  </a:txBody>
                  <a:tcPr vert="vert270" anchor="ctr">
                    <a:lnL w="12700" cap="flat" cmpd="sng" algn="ctr">
                      <a:noFill/>
                      <a:prstDash val="solid"/>
                      <a:round/>
                      <a:headEnd type="none" w="med" len="med"/>
                      <a:tailEnd type="none" w="med" len="med"/>
                    </a:lnL>
                    <a:solidFill>
                      <a:schemeClr val="bg2"/>
                    </a:solidFill>
                  </a:tcPr>
                </a:tc>
                <a:tc>
                  <a:txBody>
                    <a:bodyPr/>
                    <a:lstStyle/>
                    <a:p>
                      <a:pPr>
                        <a:lnSpc>
                          <a:spcPct val="150000"/>
                        </a:lnSpc>
                      </a:pPr>
                      <a:r>
                        <a:rPr lang="en-US" altLang="en-US" sz="1400" b="0" dirty="0" smtClean="0">
                          <a:latin typeface="+mn-lt"/>
                          <a:ea typeface="Times New Roman" charset="0"/>
                          <a:cs typeface="Times New Roman" charset="0"/>
                        </a:rPr>
                        <a:t>The interaction of endogenous or administered oxytocin , with myometrial cell membrane receptor promotes the influx of Ca</a:t>
                      </a:r>
                      <a:r>
                        <a:rPr lang="en-US" altLang="en-US" sz="1400" b="0" baseline="30000" dirty="0" smtClean="0">
                          <a:latin typeface="+mn-lt"/>
                          <a:ea typeface="Times New Roman" charset="0"/>
                          <a:cs typeface="Times New Roman" charset="0"/>
                        </a:rPr>
                        <a:t>2+</a:t>
                      </a:r>
                      <a:r>
                        <a:rPr lang="en-US" altLang="en-US" sz="1400" b="0" dirty="0" smtClean="0">
                          <a:latin typeface="+mn-lt"/>
                          <a:ea typeface="Times New Roman" charset="0"/>
                          <a:cs typeface="Times New Roman" charset="0"/>
                        </a:rPr>
                        <a:t> from extra cellular fluid and from </a:t>
                      </a:r>
                      <a:r>
                        <a:rPr lang="en-US" altLang="en-US" sz="1400" b="0" dirty="0" err="1" smtClean="0">
                          <a:latin typeface="+mn-lt"/>
                          <a:ea typeface="Times New Roman" charset="0"/>
                          <a:cs typeface="Times New Roman" charset="0"/>
                        </a:rPr>
                        <a:t>sarcoendoplasmic</a:t>
                      </a:r>
                      <a:r>
                        <a:rPr lang="en-US" altLang="en-US" sz="1400" b="0" dirty="0" smtClean="0">
                          <a:latin typeface="+mn-lt"/>
                          <a:ea typeface="Times New Roman" charset="0"/>
                          <a:cs typeface="Times New Roman" charset="0"/>
                        </a:rPr>
                        <a:t> reticulum into the cell , this increase in cytoplasmic calcium → stimulates uterine contraction .</a:t>
                      </a:r>
                      <a:endParaRPr lang="en-US" sz="1400" b="0" dirty="0">
                        <a:latin typeface="+mn-lt"/>
                      </a:endParaRPr>
                    </a:p>
                  </a:txBody>
                  <a:tcPr>
                    <a:lnR w="12700" cap="flat" cmpd="sng" algn="ctr">
                      <a:noFill/>
                      <a:prstDash val="solid"/>
                      <a:round/>
                      <a:headEnd type="none" w="med" len="med"/>
                      <a:tailEnd type="none" w="med" len="med"/>
                    </a:lnR>
                    <a:solidFill>
                      <a:schemeClr val="bg1"/>
                    </a:solidFill>
                  </a:tcPr>
                </a:tc>
              </a:tr>
              <a:tr h="1008492">
                <a:tc>
                  <a:txBody>
                    <a:bodyPr/>
                    <a:lstStyle/>
                    <a:p>
                      <a:pPr algn="ctr"/>
                      <a:r>
                        <a:rPr lang="en-US" sz="1600" dirty="0" smtClean="0">
                          <a:solidFill>
                            <a:schemeClr val="tx1"/>
                          </a:solidFill>
                        </a:rPr>
                        <a:t>P.K</a:t>
                      </a:r>
                      <a:endParaRPr lang="en-US" sz="1600" dirty="0">
                        <a:solidFill>
                          <a:schemeClr val="tx1"/>
                        </a:solidFill>
                      </a:endParaRPr>
                    </a:p>
                  </a:txBody>
                  <a:tcPr vert="vert270" anchor="ctr">
                    <a:lnL w="12700" cap="flat" cmpd="sng" algn="ctr">
                      <a:noFill/>
                      <a:prstDash val="solid"/>
                      <a:round/>
                      <a:headEnd type="none" w="med" len="med"/>
                      <a:tailEnd type="none" w="med" len="med"/>
                    </a:lnL>
                    <a:solidFill>
                      <a:schemeClr val="bg2"/>
                    </a:solidFill>
                  </a:tcPr>
                </a:tc>
                <a:tc>
                  <a:txBody>
                    <a:bodyPr/>
                    <a:lstStyle/>
                    <a:p>
                      <a:pPr marL="285750" indent="-285750" algn="l" rtl="0" eaLnBrk="1" hangingPunct="1">
                        <a:lnSpc>
                          <a:spcPct val="100000"/>
                        </a:lnSpc>
                        <a:buClr>
                          <a:srgbClr val="00B0F0"/>
                        </a:buClr>
                        <a:buSzPct val="125000"/>
                        <a:buFont typeface="Arial" charset="0"/>
                        <a:buChar char="•"/>
                      </a:pPr>
                      <a:r>
                        <a:rPr lang="en-US" altLang="en-US" sz="1400" b="0" dirty="0" smtClean="0">
                          <a:solidFill>
                            <a:schemeClr val="tx1"/>
                          </a:solidFill>
                          <a:latin typeface="+mn-lt"/>
                          <a:ea typeface="Times New Roman" charset="0"/>
                          <a:cs typeface="Times New Roman" charset="0"/>
                        </a:rPr>
                        <a:t>Not effective orally (destroyed in GIT)</a:t>
                      </a:r>
                    </a:p>
                    <a:p>
                      <a:pPr marL="285750" indent="-285750" algn="l" rtl="0" eaLnBrk="1" hangingPunct="1">
                        <a:lnSpc>
                          <a:spcPct val="100000"/>
                        </a:lnSpc>
                        <a:buClr>
                          <a:srgbClr val="00B0F0"/>
                        </a:buClr>
                        <a:buSzPct val="125000"/>
                        <a:buFont typeface="Arial" charset="0"/>
                        <a:buChar char="•"/>
                      </a:pPr>
                      <a:r>
                        <a:rPr lang="en-US" altLang="en-US" sz="1400" b="0" dirty="0" smtClean="0">
                          <a:solidFill>
                            <a:schemeClr val="tx1"/>
                          </a:solidFill>
                          <a:latin typeface="+mn-lt"/>
                          <a:ea typeface="Times New Roman" charset="0"/>
                          <a:cs typeface="Times New Roman" charset="0"/>
                        </a:rPr>
                        <a:t>Administered I.V. (augment labor) </a:t>
                      </a:r>
                      <a:r>
                        <a:rPr lang="en-US" altLang="en-US" sz="1200" b="0" dirty="0" smtClean="0">
                          <a:solidFill>
                            <a:srgbClr val="008F00"/>
                          </a:solidFill>
                          <a:latin typeface="+mn-lt"/>
                          <a:ea typeface="Times New Roman" charset="0"/>
                          <a:cs typeface="Times New Roman" charset="0"/>
                        </a:rPr>
                        <a:t>then</a:t>
                      </a:r>
                      <a:r>
                        <a:rPr lang="en-US" altLang="en-US" sz="1200" b="0" baseline="0" dirty="0" smtClean="0">
                          <a:solidFill>
                            <a:srgbClr val="008F00"/>
                          </a:solidFill>
                          <a:latin typeface="+mn-lt"/>
                          <a:ea typeface="Times New Roman" charset="0"/>
                          <a:cs typeface="Times New Roman" charset="0"/>
                        </a:rPr>
                        <a:t> we monitor its effect on the uterus</a:t>
                      </a:r>
                      <a:endParaRPr lang="en-US" altLang="en-US" sz="1400" b="0" dirty="0" smtClean="0">
                        <a:solidFill>
                          <a:srgbClr val="008F00"/>
                        </a:solidFill>
                        <a:latin typeface="+mn-lt"/>
                        <a:ea typeface="Times New Roman" charset="0"/>
                        <a:cs typeface="Times New Roman" charset="0"/>
                      </a:endParaRPr>
                    </a:p>
                    <a:p>
                      <a:pPr marL="285750" indent="-285750" algn="l" rtl="0" eaLnBrk="1" hangingPunct="1">
                        <a:lnSpc>
                          <a:spcPct val="100000"/>
                        </a:lnSpc>
                        <a:buClr>
                          <a:srgbClr val="00B0F0"/>
                        </a:buClr>
                        <a:buSzPct val="125000"/>
                        <a:buFont typeface="Arial" charset="0"/>
                        <a:buChar char="•"/>
                      </a:pPr>
                      <a:r>
                        <a:rPr lang="en-US" altLang="en-US" sz="1400" b="0" dirty="0" smtClean="0">
                          <a:solidFill>
                            <a:srgbClr val="C00000"/>
                          </a:solidFill>
                          <a:latin typeface="+mn-lt"/>
                          <a:ea typeface="Times New Roman" charset="0"/>
                          <a:cs typeface="Times New Roman" charset="0"/>
                        </a:rPr>
                        <a:t>Also as nasal spray (impaired milk ejection)</a:t>
                      </a:r>
                    </a:p>
                    <a:p>
                      <a:pPr marL="285750" indent="-285750" algn="l" rtl="0" eaLnBrk="1" hangingPunct="1">
                        <a:lnSpc>
                          <a:spcPct val="100000"/>
                        </a:lnSpc>
                        <a:buClr>
                          <a:srgbClr val="00B0F0"/>
                        </a:buClr>
                        <a:buSzPct val="125000"/>
                        <a:buFont typeface="Arial" charset="0"/>
                        <a:buChar char="•"/>
                      </a:pPr>
                      <a:r>
                        <a:rPr lang="en-US" altLang="en-US" sz="1400" b="0" dirty="0" smtClean="0">
                          <a:solidFill>
                            <a:schemeClr val="tx1"/>
                          </a:solidFill>
                          <a:latin typeface="+mn-lt"/>
                          <a:ea typeface="Times New Roman" charset="0"/>
                          <a:cs typeface="Times New Roman" charset="0"/>
                        </a:rPr>
                        <a:t>Not bound to plasma proteins</a:t>
                      </a:r>
                    </a:p>
                    <a:p>
                      <a:pPr marL="285750" indent="-285750" algn="l" rtl="0" eaLnBrk="1" hangingPunct="1">
                        <a:lnSpc>
                          <a:spcPct val="100000"/>
                        </a:lnSpc>
                        <a:buClr>
                          <a:srgbClr val="00B0F0"/>
                        </a:buClr>
                        <a:buSzPct val="125000"/>
                        <a:buFont typeface="Arial" charset="0"/>
                        <a:buChar char="•"/>
                      </a:pPr>
                      <a:r>
                        <a:rPr lang="en-US" altLang="en-US" sz="1400" b="0" dirty="0" smtClean="0">
                          <a:solidFill>
                            <a:schemeClr val="tx1"/>
                          </a:solidFill>
                          <a:latin typeface="+mn-lt"/>
                          <a:ea typeface="Times New Roman" charset="0"/>
                          <a:cs typeface="Times New Roman" charset="0"/>
                        </a:rPr>
                        <a:t>Catabolized by  liver &amp; kidneys</a:t>
                      </a:r>
                    </a:p>
                    <a:p>
                      <a:pPr marL="285750" indent="-285750" algn="l" rtl="0" eaLnBrk="1" hangingPunct="1">
                        <a:lnSpc>
                          <a:spcPct val="100000"/>
                        </a:lnSpc>
                        <a:buClr>
                          <a:srgbClr val="00B0F0"/>
                        </a:buClr>
                        <a:buSzPct val="125000"/>
                        <a:buFont typeface="Arial" charset="0"/>
                        <a:buChar char="•"/>
                      </a:pPr>
                      <a:r>
                        <a:rPr lang="en-US" altLang="en-US" sz="1400" b="0" dirty="0" smtClean="0">
                          <a:solidFill>
                            <a:schemeClr val="tx1"/>
                          </a:solidFill>
                          <a:latin typeface="+mn-lt"/>
                          <a:ea typeface="Times New Roman" charset="0"/>
                          <a:cs typeface="Times New Roman" charset="0"/>
                        </a:rPr>
                        <a:t>Half life = 5 minutes</a:t>
                      </a:r>
                      <a:endParaRPr lang="en-US" altLang="en-US" sz="1200" b="0" dirty="0" smtClean="0">
                        <a:solidFill>
                          <a:schemeClr val="tx1"/>
                        </a:solidFill>
                        <a:latin typeface="+mn-lt"/>
                      </a:endParaRPr>
                    </a:p>
                  </a:txBody>
                  <a:tcPr>
                    <a:lnR w="12700" cap="flat" cmpd="sng" algn="ctr">
                      <a:noFill/>
                      <a:prstDash val="solid"/>
                      <a:round/>
                      <a:headEnd type="none" w="med" len="med"/>
                      <a:tailEnd type="none" w="med" len="med"/>
                    </a:lnR>
                    <a:solidFill>
                      <a:schemeClr val="bg1"/>
                    </a:solidFill>
                  </a:tcPr>
                </a:tc>
              </a:tr>
              <a:tr h="1008492">
                <a:tc>
                  <a:txBody>
                    <a:bodyPr/>
                    <a:lstStyle/>
                    <a:p>
                      <a:pPr algn="ctr"/>
                      <a:r>
                        <a:rPr lang="en-US" sz="1600" dirty="0" smtClean="0">
                          <a:solidFill>
                            <a:schemeClr val="tx1"/>
                          </a:solidFill>
                        </a:rPr>
                        <a:t>Indications</a:t>
                      </a:r>
                      <a:endParaRPr lang="en-US" sz="1600" dirty="0">
                        <a:solidFill>
                          <a:schemeClr val="tx1"/>
                        </a:solidFill>
                      </a:endParaRPr>
                    </a:p>
                  </a:txBody>
                  <a:tcPr vert="vert270" anchor="ctr">
                    <a:lnL w="12700" cap="flat" cmpd="sng" algn="ctr">
                      <a:noFill/>
                      <a:prstDash val="solid"/>
                      <a:round/>
                      <a:headEnd type="none" w="med" len="med"/>
                      <a:tailEnd type="none" w="med" len="med"/>
                    </a:lnL>
                    <a:solidFill>
                      <a:schemeClr val="bg2"/>
                    </a:solid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US" sz="1400" b="1" dirty="0" smtClean="0">
                          <a:solidFill>
                            <a:schemeClr val="tx1"/>
                          </a:solidFill>
                          <a:latin typeface="+mn-lt"/>
                          <a:ea typeface="+mn-ea"/>
                          <a:cs typeface="Times New Roman" pitchFamily="18" charset="0"/>
                        </a:rPr>
                        <a:t>Synthetic preparations of oxytocin; e.g. </a:t>
                      </a:r>
                      <a:r>
                        <a:rPr lang="en-US" sz="1400" b="1" dirty="0" err="1" smtClean="0">
                          <a:solidFill>
                            <a:srgbClr val="0432FF"/>
                          </a:solidFill>
                          <a:latin typeface="+mn-lt"/>
                          <a:ea typeface="+mn-ea"/>
                          <a:cs typeface="Times New Roman" pitchFamily="18" charset="0"/>
                        </a:rPr>
                        <a:t>syntocinon</a:t>
                      </a:r>
                      <a:r>
                        <a:rPr lang="en-US" sz="1400" b="1" dirty="0" smtClean="0">
                          <a:solidFill>
                            <a:srgbClr val="0432FF"/>
                          </a:solidFill>
                          <a:latin typeface="+mn-lt"/>
                          <a:ea typeface="+mn-ea"/>
                          <a:cs typeface="Times New Roman" pitchFamily="18" charset="0"/>
                        </a:rPr>
                        <a:t> </a:t>
                      </a:r>
                      <a:r>
                        <a:rPr lang="en-US" sz="1400" b="1" dirty="0" smtClean="0">
                          <a:solidFill>
                            <a:schemeClr val="tx1"/>
                          </a:solidFill>
                          <a:latin typeface="+mn-lt"/>
                          <a:ea typeface="+mn-ea"/>
                          <a:cs typeface="Times New Roman" pitchFamily="18" charset="0"/>
                        </a:rPr>
                        <a:t>are preferred. </a:t>
                      </a:r>
                      <a:r>
                        <a:rPr lang="en-US" sz="1200" b="0" dirty="0" smtClean="0">
                          <a:solidFill>
                            <a:srgbClr val="008F00"/>
                          </a:solidFill>
                          <a:latin typeface="+mn-lt"/>
                          <a:ea typeface="+mn-ea"/>
                          <a:cs typeface="Times New Roman" pitchFamily="18" charset="0"/>
                        </a:rPr>
                        <a:t>Due to ↑ ½ life</a:t>
                      </a:r>
                    </a:p>
                    <a:p>
                      <a:pPr marL="342900" marR="0" indent="-342900" algn="l" defTabSz="685800" rtl="0" eaLnBrk="1" fontAlgn="auto" latinLnBrk="0" hangingPunct="1">
                        <a:lnSpc>
                          <a:spcPct val="100000"/>
                        </a:lnSpc>
                        <a:spcBef>
                          <a:spcPts val="0"/>
                        </a:spcBef>
                        <a:spcAft>
                          <a:spcPts val="0"/>
                        </a:spcAft>
                        <a:buClr>
                          <a:srgbClr val="00B0F0"/>
                        </a:buClr>
                        <a:buSzTx/>
                        <a:buFont typeface="+mj-lt"/>
                        <a:buAutoNum type="arabicPeriod"/>
                        <a:tabLst/>
                        <a:defRPr/>
                      </a:pPr>
                      <a:r>
                        <a:rPr lang="en-US" sz="1400" b="0" dirty="0" smtClean="0">
                          <a:latin typeface="+mn-lt"/>
                          <a:cs typeface="Times New Roman" pitchFamily="18" charset="0"/>
                        </a:rPr>
                        <a:t>Induction &amp; augmentation of labor</a:t>
                      </a:r>
                      <a:r>
                        <a:rPr lang="en-US" sz="1400" b="0" baseline="30000" dirty="0" smtClean="0">
                          <a:solidFill>
                            <a:schemeClr val="tx1"/>
                          </a:solidFill>
                          <a:latin typeface="+mn-lt"/>
                          <a:cs typeface="Times New Roman" pitchFamily="18" charset="0"/>
                        </a:rPr>
                        <a:t>4</a:t>
                      </a:r>
                      <a:r>
                        <a:rPr lang="en-US" sz="1400" b="0" baseline="0" dirty="0" smtClean="0">
                          <a:solidFill>
                            <a:srgbClr val="92D050"/>
                          </a:solidFill>
                          <a:latin typeface="+mn-lt"/>
                          <a:cs typeface="Times New Roman" pitchFamily="18" charset="0"/>
                        </a:rPr>
                        <a:t> </a:t>
                      </a:r>
                      <a:r>
                        <a:rPr lang="en-US" sz="1400" b="0" dirty="0" smtClean="0">
                          <a:latin typeface="+mn-lt"/>
                          <a:cs typeface="Times New Roman" pitchFamily="18" charset="0"/>
                        </a:rPr>
                        <a:t>(slow I.V infusion)</a:t>
                      </a:r>
                    </a:p>
                    <a:p>
                      <a:pPr marL="685800" marR="0" lvl="1" indent="-342900" algn="l" defTabSz="685800" rtl="0" eaLnBrk="1" fontAlgn="auto" latinLnBrk="0" hangingPunct="1">
                        <a:lnSpc>
                          <a:spcPct val="100000"/>
                        </a:lnSpc>
                        <a:spcBef>
                          <a:spcPts val="0"/>
                        </a:spcBef>
                        <a:spcAft>
                          <a:spcPts val="0"/>
                        </a:spcAft>
                        <a:buClr>
                          <a:srgbClr val="00B0F0"/>
                        </a:buClr>
                        <a:buSzTx/>
                        <a:buFont typeface=".LucidaGrandeUI" charset="0"/>
                        <a:buChar char="✓"/>
                        <a:tabLst/>
                        <a:defRPr/>
                      </a:pPr>
                      <a:r>
                        <a:rPr lang="en-US" sz="1400" b="0" dirty="0" smtClean="0">
                          <a:latin typeface="+mn-lt"/>
                          <a:ea typeface="+mn-ea"/>
                          <a:cs typeface="Times New Roman" pitchFamily="18" charset="0"/>
                        </a:rPr>
                        <a:t>Mild preeclampsia near term</a:t>
                      </a:r>
                      <a:r>
                        <a:rPr lang="ar-SA" sz="1400" b="0" baseline="0" dirty="0" smtClean="0">
                          <a:latin typeface="+mn-lt"/>
                          <a:ea typeface="+mn-ea"/>
                          <a:cs typeface="Times New Roman" pitchFamily="18" charset="0"/>
                        </a:rPr>
                        <a:t> </a:t>
                      </a:r>
                      <a:r>
                        <a:rPr lang="ar-SA" sz="1400" b="0" baseline="0" dirty="0" smtClean="0">
                          <a:solidFill>
                            <a:srgbClr val="008F00"/>
                          </a:solidFill>
                          <a:latin typeface="Al Tarikh" charset="-78"/>
                          <a:ea typeface="Al Tarikh" charset="-78"/>
                          <a:cs typeface="Al Tarikh" charset="-78"/>
                        </a:rPr>
                        <a:t>تسمم الحمل (يجي مع المريضة ارتفاع بالضغط وانتفاخات ونوبات) فعشان نمنع هذي المخاطر نخليها تولد بسرعة</a:t>
                      </a:r>
                      <a:endParaRPr lang="en-US" sz="1400" b="0" dirty="0" smtClean="0">
                        <a:solidFill>
                          <a:srgbClr val="008F00"/>
                        </a:solidFill>
                        <a:latin typeface="Al Tarikh" charset="-78"/>
                        <a:ea typeface="Al Tarikh" charset="-78"/>
                        <a:cs typeface="Al Tarikh" charset="-78"/>
                      </a:endParaRPr>
                    </a:p>
                    <a:p>
                      <a:pPr marL="685800" marR="0" lvl="1" indent="-342900" algn="l" defTabSz="685800" rtl="0" eaLnBrk="1" fontAlgn="auto" latinLnBrk="0" hangingPunct="1">
                        <a:lnSpc>
                          <a:spcPct val="100000"/>
                        </a:lnSpc>
                        <a:spcBef>
                          <a:spcPts val="0"/>
                        </a:spcBef>
                        <a:spcAft>
                          <a:spcPts val="0"/>
                        </a:spcAft>
                        <a:buClr>
                          <a:srgbClr val="00B0F0"/>
                        </a:buClr>
                        <a:buSzTx/>
                        <a:buFont typeface=".LucidaGrandeUI" charset="0"/>
                        <a:buChar char="✓"/>
                        <a:tabLst/>
                        <a:defRPr/>
                      </a:pPr>
                      <a:r>
                        <a:rPr lang="en-US" sz="1400" b="0" dirty="0" smtClean="0">
                          <a:latin typeface="+mn-lt"/>
                          <a:ea typeface="+mn-ea"/>
                          <a:cs typeface="Times New Roman" pitchFamily="18" charset="0"/>
                        </a:rPr>
                        <a:t>Uterine inertia</a:t>
                      </a:r>
                      <a:r>
                        <a:rPr lang="ar-SA" sz="1400" b="0" dirty="0" smtClean="0">
                          <a:latin typeface="+mn-lt"/>
                          <a:ea typeface="+mn-ea"/>
                          <a:cs typeface="Times New Roman" pitchFamily="18" charset="0"/>
                        </a:rPr>
                        <a:t> </a:t>
                      </a:r>
                      <a:r>
                        <a:rPr lang="ar-SA" sz="1400" b="0" dirty="0" smtClean="0">
                          <a:solidFill>
                            <a:srgbClr val="008F00"/>
                          </a:solidFill>
                          <a:latin typeface="Al Tarikh" charset="-78"/>
                          <a:ea typeface="Al Tarikh" charset="-78"/>
                          <a:cs typeface="Al Tarikh" charset="-78"/>
                        </a:rPr>
                        <a:t>الرحم ما يستجيب أو ما يظهر أي علامات للطلق (</a:t>
                      </a:r>
                      <a:r>
                        <a:rPr lang="ar-SA" sz="1400" b="0" dirty="0" err="1" smtClean="0">
                          <a:solidFill>
                            <a:srgbClr val="008F00"/>
                          </a:solidFill>
                          <a:latin typeface="Al Tarikh" charset="-78"/>
                          <a:ea typeface="Al Tarikh" charset="-78"/>
                          <a:cs typeface="Al Tarikh" charset="-78"/>
                        </a:rPr>
                        <a:t>مافيه</a:t>
                      </a:r>
                      <a:r>
                        <a:rPr lang="ar-SA" sz="1400" b="0" dirty="0" smtClean="0">
                          <a:solidFill>
                            <a:srgbClr val="008F00"/>
                          </a:solidFill>
                          <a:latin typeface="Al Tarikh" charset="-78"/>
                          <a:ea typeface="Al Tarikh" charset="-78"/>
                          <a:cs typeface="Al Tarikh" charset="-78"/>
                        </a:rPr>
                        <a:t> تقلصات للرحم) </a:t>
                      </a:r>
                      <a:endParaRPr lang="en-US" sz="1400" b="0" dirty="0" smtClean="0">
                        <a:solidFill>
                          <a:srgbClr val="008F00"/>
                        </a:solidFill>
                        <a:latin typeface="Al Tarikh" charset="-78"/>
                        <a:ea typeface="Al Tarikh" charset="-78"/>
                        <a:cs typeface="Al Tarikh" charset="-78"/>
                      </a:endParaRPr>
                    </a:p>
                    <a:p>
                      <a:pPr marL="685800" marR="0" lvl="1" indent="-342900" algn="l" defTabSz="685800" rtl="0" eaLnBrk="1" fontAlgn="auto" latinLnBrk="0" hangingPunct="1">
                        <a:lnSpc>
                          <a:spcPct val="100000"/>
                        </a:lnSpc>
                        <a:spcBef>
                          <a:spcPts val="0"/>
                        </a:spcBef>
                        <a:spcAft>
                          <a:spcPts val="0"/>
                        </a:spcAft>
                        <a:buClr>
                          <a:srgbClr val="00B0F0"/>
                        </a:buClr>
                        <a:buSzTx/>
                        <a:buFont typeface=".LucidaGrandeUI" charset="0"/>
                        <a:buChar char="✓"/>
                        <a:tabLst/>
                        <a:defRPr/>
                      </a:pPr>
                      <a:r>
                        <a:rPr lang="en-US" sz="1400" b="0" dirty="0" smtClean="0">
                          <a:latin typeface="+mn-lt"/>
                          <a:ea typeface="+mn-ea"/>
                          <a:cs typeface="Times New Roman" pitchFamily="18" charset="0"/>
                        </a:rPr>
                        <a:t>Incomplete abortion </a:t>
                      </a:r>
                      <a:r>
                        <a:rPr lang="en-US" sz="1200" b="0" dirty="0" smtClean="0">
                          <a:solidFill>
                            <a:srgbClr val="008F00"/>
                          </a:solidFill>
                          <a:latin typeface="+mn-lt"/>
                          <a:ea typeface="+mn-ea"/>
                          <a:cs typeface="Times New Roman" pitchFamily="18" charset="0"/>
                        </a:rPr>
                        <a:t>(to</a:t>
                      </a:r>
                      <a:r>
                        <a:rPr lang="en-US" sz="1200" b="0" baseline="0" dirty="0" smtClean="0">
                          <a:solidFill>
                            <a:srgbClr val="008F00"/>
                          </a:solidFill>
                          <a:latin typeface="+mn-lt"/>
                          <a:ea typeface="+mn-ea"/>
                          <a:cs typeface="Times New Roman" pitchFamily="18" charset="0"/>
                        </a:rPr>
                        <a:t> expel the placenta and the remnant of the baby)</a:t>
                      </a:r>
                      <a:endParaRPr lang="en-US" sz="1400" b="0" dirty="0" smtClean="0">
                        <a:solidFill>
                          <a:srgbClr val="008F00"/>
                        </a:solidFill>
                        <a:latin typeface="+mn-lt"/>
                        <a:ea typeface="+mn-ea"/>
                        <a:cs typeface="Times New Roman" pitchFamily="18" charset="0"/>
                      </a:endParaRPr>
                    </a:p>
                    <a:p>
                      <a:pPr marL="685800" marR="0" lvl="1" indent="-342900" algn="l" defTabSz="685800" rtl="0" eaLnBrk="1" fontAlgn="auto" latinLnBrk="0" hangingPunct="1">
                        <a:lnSpc>
                          <a:spcPct val="100000"/>
                        </a:lnSpc>
                        <a:spcBef>
                          <a:spcPts val="0"/>
                        </a:spcBef>
                        <a:spcAft>
                          <a:spcPts val="0"/>
                        </a:spcAft>
                        <a:buClr>
                          <a:srgbClr val="00B0F0"/>
                        </a:buClr>
                        <a:buSzTx/>
                        <a:buFont typeface=".LucidaGrandeUI" charset="0"/>
                        <a:buChar char="✓"/>
                        <a:tabLst/>
                        <a:defRPr/>
                      </a:pPr>
                      <a:r>
                        <a:rPr lang="en-US" sz="1400" b="0" dirty="0" smtClean="0">
                          <a:latin typeface="+mn-lt"/>
                          <a:ea typeface="+mn-ea"/>
                          <a:cs typeface="Times New Roman" pitchFamily="18" charset="0"/>
                        </a:rPr>
                        <a:t>Post maturity </a:t>
                      </a:r>
                      <a:r>
                        <a:rPr lang="en-US" sz="1200" b="0" dirty="0" smtClean="0">
                          <a:solidFill>
                            <a:srgbClr val="008F00"/>
                          </a:solidFill>
                          <a:latin typeface="+mn-lt"/>
                          <a:ea typeface="+mn-ea"/>
                          <a:cs typeface="Times New Roman" pitchFamily="18" charset="0"/>
                        </a:rPr>
                        <a:t>(exceed the normal duration of pregnancy </a:t>
                      </a:r>
                      <a:r>
                        <a:rPr lang="en-US" sz="1200" b="0" dirty="0" smtClean="0">
                          <a:solidFill>
                            <a:schemeClr val="bg1">
                              <a:lumMod val="50000"/>
                            </a:schemeClr>
                          </a:solidFill>
                          <a:latin typeface="+mn-lt"/>
                          <a:ea typeface="+mn-ea"/>
                          <a:cs typeface="Times New Roman" pitchFamily="18" charset="0"/>
                        </a:rPr>
                        <a:t>‘about 40 weeks’</a:t>
                      </a:r>
                      <a:r>
                        <a:rPr lang="en-US" sz="1200" b="0" dirty="0" smtClean="0">
                          <a:solidFill>
                            <a:srgbClr val="008F00"/>
                          </a:solidFill>
                          <a:latin typeface="+mn-lt"/>
                          <a:ea typeface="+mn-ea"/>
                          <a:cs typeface="Times New Roman" pitchFamily="18" charset="0"/>
                        </a:rPr>
                        <a:t>)</a:t>
                      </a:r>
                    </a:p>
                    <a:p>
                      <a:pPr marL="685800" marR="0" lvl="1" indent="-342900" algn="l" defTabSz="685800" rtl="0" eaLnBrk="1" fontAlgn="auto" latinLnBrk="0" hangingPunct="1">
                        <a:lnSpc>
                          <a:spcPct val="100000"/>
                        </a:lnSpc>
                        <a:spcBef>
                          <a:spcPts val="0"/>
                        </a:spcBef>
                        <a:spcAft>
                          <a:spcPts val="0"/>
                        </a:spcAft>
                        <a:buClr>
                          <a:srgbClr val="00B0F0"/>
                        </a:buClr>
                        <a:buSzTx/>
                        <a:buFont typeface=".LucidaGrandeUI" charset="0"/>
                        <a:buChar char="✓"/>
                        <a:tabLst/>
                        <a:defRPr/>
                      </a:pPr>
                      <a:r>
                        <a:rPr lang="en-US" sz="1400" b="0" dirty="0" smtClean="0">
                          <a:solidFill>
                            <a:srgbClr val="C00000"/>
                          </a:solidFill>
                          <a:latin typeface="+mn-lt"/>
                          <a:ea typeface="+mn-ea"/>
                          <a:cs typeface="Times New Roman" pitchFamily="18" charset="0"/>
                        </a:rPr>
                        <a:t>Maternal diabetes </a:t>
                      </a:r>
                      <a:r>
                        <a:rPr lang="en-US" sz="1200" b="0" dirty="0" smtClean="0">
                          <a:solidFill>
                            <a:srgbClr val="008F00"/>
                          </a:solidFill>
                          <a:latin typeface="+mn-lt"/>
                          <a:ea typeface="+mn-ea"/>
                          <a:cs typeface="Times New Roman" pitchFamily="18" charset="0"/>
                        </a:rPr>
                        <a:t>(bc the baby will be huge)</a:t>
                      </a:r>
                    </a:p>
                    <a:p>
                      <a:pPr marL="342900" marR="0" lvl="0" indent="-342900" algn="l" defTabSz="685800" rtl="0" eaLnBrk="1" fontAlgn="auto" latinLnBrk="0" hangingPunct="1">
                        <a:lnSpc>
                          <a:spcPct val="100000"/>
                        </a:lnSpc>
                        <a:spcBef>
                          <a:spcPts val="0"/>
                        </a:spcBef>
                        <a:spcAft>
                          <a:spcPts val="0"/>
                        </a:spcAft>
                        <a:buClr>
                          <a:srgbClr val="00B0F0"/>
                        </a:buClr>
                        <a:buSzTx/>
                        <a:buFont typeface="+mj-lt"/>
                        <a:buAutoNum type="arabicPeriod"/>
                        <a:tabLst/>
                        <a:defRPr/>
                      </a:pPr>
                      <a:r>
                        <a:rPr lang="en-US" altLang="en-US" sz="1400" b="0" dirty="0" smtClean="0">
                          <a:latin typeface="+mn-lt"/>
                          <a:ea typeface="Times New Roman" charset="0"/>
                          <a:cs typeface="Times New Roman" charset="0"/>
                        </a:rPr>
                        <a:t>Post partum uterine hemorrhage</a:t>
                      </a:r>
                      <a:r>
                        <a:rPr lang="en-US" altLang="en-US" sz="1400" b="0" baseline="30000" dirty="0" smtClean="0">
                          <a:latin typeface="+mn-lt"/>
                          <a:ea typeface="Times New Roman" charset="0"/>
                          <a:cs typeface="Times New Roman" charset="0"/>
                        </a:rPr>
                        <a:t>5</a:t>
                      </a:r>
                      <a:r>
                        <a:rPr lang="en-US" altLang="en-US" sz="1400" b="0" baseline="0" dirty="0" smtClean="0">
                          <a:latin typeface="+mn-lt"/>
                          <a:ea typeface="Times New Roman" charset="0"/>
                          <a:cs typeface="Times New Roman" charset="0"/>
                        </a:rPr>
                        <a:t> </a:t>
                      </a:r>
                      <a:r>
                        <a:rPr lang="en-US" altLang="en-US" sz="1400" b="0" dirty="0" smtClean="0">
                          <a:latin typeface="+mn-lt"/>
                          <a:ea typeface="Times New Roman" charset="0"/>
                          <a:cs typeface="Times New Roman" charset="0"/>
                        </a:rPr>
                        <a:t>(I.V drip): </a:t>
                      </a:r>
                      <a:r>
                        <a:rPr lang="en-US" altLang="en-US" sz="1400" b="0" dirty="0" smtClean="0">
                          <a:solidFill>
                            <a:srgbClr val="0432FF"/>
                          </a:solidFill>
                          <a:latin typeface="+mn-lt"/>
                          <a:ea typeface="Times New Roman" charset="0"/>
                          <a:cs typeface="Times New Roman" charset="0"/>
                        </a:rPr>
                        <a:t>ergometrine </a:t>
                      </a:r>
                      <a:r>
                        <a:rPr lang="en-US" altLang="en-US" sz="1400" b="0" dirty="0" smtClean="0">
                          <a:solidFill>
                            <a:schemeClr val="tx1"/>
                          </a:solidFill>
                          <a:latin typeface="+mn-lt"/>
                          <a:ea typeface="Times New Roman" charset="0"/>
                          <a:cs typeface="Times New Roman" charset="0"/>
                        </a:rPr>
                        <a:t>is often used </a:t>
                      </a:r>
                    </a:p>
                    <a:p>
                      <a:pPr marL="342900" marR="0" lvl="0" indent="-342900" algn="l" defTabSz="685800" rtl="0" eaLnBrk="1" fontAlgn="auto" latinLnBrk="0" hangingPunct="1">
                        <a:lnSpc>
                          <a:spcPct val="100000"/>
                        </a:lnSpc>
                        <a:spcBef>
                          <a:spcPts val="0"/>
                        </a:spcBef>
                        <a:spcAft>
                          <a:spcPts val="0"/>
                        </a:spcAft>
                        <a:buClr>
                          <a:srgbClr val="00B0F0"/>
                        </a:buClr>
                        <a:buSzTx/>
                        <a:buFont typeface="+mj-lt"/>
                        <a:buAutoNum type="arabicPeriod"/>
                        <a:tabLst/>
                        <a:defRPr/>
                      </a:pPr>
                      <a:r>
                        <a:rPr lang="en-US" altLang="en-US" sz="1400" b="0" dirty="0" smtClean="0">
                          <a:solidFill>
                            <a:srgbClr val="C00000"/>
                          </a:solidFill>
                          <a:latin typeface="+mn-lt"/>
                          <a:ea typeface="Times New Roman" charset="0"/>
                          <a:cs typeface="Times New Roman" charset="0"/>
                        </a:rPr>
                        <a:t>Impaired milk ejection</a:t>
                      </a:r>
                      <a:r>
                        <a:rPr lang="en-US" altLang="en-US" sz="1400" b="0" dirty="0" smtClean="0">
                          <a:latin typeface="+mn-lt"/>
                          <a:ea typeface="Times New Roman" charset="0"/>
                          <a:cs typeface="Times New Roman" charset="0"/>
                        </a:rPr>
                        <a:t>: One puff in each nostril 2-3 min before nursing</a:t>
                      </a:r>
                    </a:p>
                  </a:txBody>
                  <a:tcPr>
                    <a:lnR w="12700" cap="flat" cmpd="sng" algn="ctr">
                      <a:noFill/>
                      <a:prstDash val="solid"/>
                      <a:round/>
                      <a:headEnd type="none" w="med" len="med"/>
                      <a:tailEnd type="none" w="med" len="med"/>
                    </a:lnR>
                    <a:solidFill>
                      <a:schemeClr val="bg1"/>
                    </a:solidFill>
                  </a:tcPr>
                </a:tc>
              </a:tr>
              <a:tr h="1008492">
                <a:tc>
                  <a:txBody>
                    <a:bodyPr/>
                    <a:lstStyle/>
                    <a:p>
                      <a:pPr algn="ctr"/>
                      <a:r>
                        <a:rPr lang="en-US" sz="1600" dirty="0" smtClean="0">
                          <a:solidFill>
                            <a:schemeClr val="tx1"/>
                          </a:solidFill>
                        </a:rPr>
                        <a:t>Side effects</a:t>
                      </a:r>
                      <a:endParaRPr lang="en-US" sz="1600" dirty="0">
                        <a:solidFill>
                          <a:schemeClr val="tx1"/>
                        </a:solidFill>
                      </a:endParaRPr>
                    </a:p>
                  </a:txBody>
                  <a:tcPr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50000"/>
                        </a:lnSpc>
                        <a:spcBef>
                          <a:spcPts val="0"/>
                        </a:spcBef>
                        <a:spcAft>
                          <a:spcPts val="0"/>
                        </a:spcAft>
                        <a:buClr>
                          <a:srgbClr val="00B0F0"/>
                        </a:buClr>
                        <a:buSzPct val="125000"/>
                        <a:buFont typeface="Arial" charset="0"/>
                        <a:buChar char="•"/>
                        <a:tabLst/>
                        <a:defRPr/>
                      </a:pPr>
                      <a:r>
                        <a:rPr lang="en-US" altLang="en-US" sz="1400" b="0" dirty="0" smtClean="0">
                          <a:latin typeface="+mn-lt"/>
                          <a:ea typeface="Times New Roman" charset="0"/>
                          <a:cs typeface="Times New Roman" charset="0"/>
                        </a:rPr>
                        <a:t>Maternal death due to hypertension </a:t>
                      </a:r>
                      <a:r>
                        <a:rPr lang="en-US" altLang="en-US" sz="1200" b="0" dirty="0" smtClean="0">
                          <a:solidFill>
                            <a:srgbClr val="008F00"/>
                          </a:solidFill>
                          <a:latin typeface="+mn-lt"/>
                          <a:ea typeface="Times New Roman" charset="0"/>
                          <a:cs typeface="Times New Roman" charset="0"/>
                        </a:rPr>
                        <a:t>(rare,</a:t>
                      </a:r>
                      <a:r>
                        <a:rPr lang="en-US" altLang="en-US" sz="1200" b="0" baseline="0" dirty="0" smtClean="0">
                          <a:solidFill>
                            <a:srgbClr val="008F00"/>
                          </a:solidFill>
                          <a:latin typeface="+mn-lt"/>
                          <a:ea typeface="Times New Roman" charset="0"/>
                          <a:cs typeface="Times New Roman" charset="0"/>
                        </a:rPr>
                        <a:t> specially in good hospitals)</a:t>
                      </a:r>
                      <a:endParaRPr lang="en-US" altLang="en-US" sz="1200" b="0" dirty="0" smtClean="0">
                        <a:solidFill>
                          <a:srgbClr val="008F00"/>
                        </a:solidFill>
                        <a:latin typeface="+mn-lt"/>
                        <a:ea typeface="Times New Roman" charset="0"/>
                        <a:cs typeface="Times New Roman" charset="0"/>
                      </a:endParaRPr>
                    </a:p>
                    <a:p>
                      <a:pPr marL="285750" marR="0" indent="-285750" algn="l" defTabSz="685800" rtl="0" eaLnBrk="1" fontAlgn="auto" latinLnBrk="0" hangingPunct="1">
                        <a:lnSpc>
                          <a:spcPct val="150000"/>
                        </a:lnSpc>
                        <a:spcBef>
                          <a:spcPts val="0"/>
                        </a:spcBef>
                        <a:spcAft>
                          <a:spcPts val="0"/>
                        </a:spcAft>
                        <a:buClr>
                          <a:srgbClr val="00B0F0"/>
                        </a:buClr>
                        <a:buSzPct val="125000"/>
                        <a:buFont typeface="Arial" charset="0"/>
                        <a:buChar char="•"/>
                        <a:tabLst/>
                        <a:defRPr/>
                      </a:pPr>
                      <a:r>
                        <a:rPr lang="en-US" altLang="en-US" sz="1400" b="1" dirty="0" smtClean="0">
                          <a:latin typeface="+mn-lt"/>
                          <a:ea typeface="Times New Roman" charset="0"/>
                          <a:cs typeface="Times New Roman" charset="0"/>
                        </a:rPr>
                        <a:t>Uterine rupture </a:t>
                      </a:r>
                      <a:r>
                        <a:rPr lang="en-US" altLang="en-US" sz="1200" b="0" dirty="0" smtClean="0">
                          <a:solidFill>
                            <a:srgbClr val="008F00"/>
                          </a:solidFill>
                          <a:latin typeface="+mn-lt"/>
                          <a:ea typeface="Times New Roman" charset="0"/>
                          <a:cs typeface="Times New Roman" charset="0"/>
                        </a:rPr>
                        <a:t>(most dangerous side effect)</a:t>
                      </a:r>
                    </a:p>
                    <a:p>
                      <a:pPr marL="285750" marR="0" indent="-285750" algn="l" defTabSz="685800" rtl="0" eaLnBrk="1" fontAlgn="auto" latinLnBrk="0" hangingPunct="1">
                        <a:lnSpc>
                          <a:spcPct val="150000"/>
                        </a:lnSpc>
                        <a:spcBef>
                          <a:spcPts val="0"/>
                        </a:spcBef>
                        <a:spcAft>
                          <a:spcPts val="0"/>
                        </a:spcAft>
                        <a:buClr>
                          <a:srgbClr val="00B0F0"/>
                        </a:buClr>
                        <a:buSzPct val="125000"/>
                        <a:buFont typeface="Arial" charset="0"/>
                        <a:buChar char="•"/>
                        <a:tabLst/>
                        <a:defRPr/>
                      </a:pPr>
                      <a:r>
                        <a:rPr lang="en-US" altLang="en-US" sz="1400" b="0" dirty="0" smtClean="0">
                          <a:latin typeface="+mn-lt"/>
                          <a:ea typeface="Times New Roman" charset="0"/>
                          <a:cs typeface="Times New Roman" charset="0"/>
                        </a:rPr>
                        <a:t>Fetal death (ischemia</a:t>
                      </a:r>
                      <a:r>
                        <a:rPr lang="en-US" altLang="en-US" sz="1400" b="0" dirty="0" smtClean="0">
                          <a:solidFill>
                            <a:srgbClr val="008F00"/>
                          </a:solidFill>
                          <a:latin typeface="+mn-lt"/>
                          <a:ea typeface="Times New Roman" charset="0"/>
                          <a:cs typeface="Times New Roman" charset="0"/>
                        </a:rPr>
                        <a:t>),</a:t>
                      </a:r>
                      <a:r>
                        <a:rPr lang="en-US" altLang="en-US" sz="1400" b="0" baseline="0" dirty="0" smtClean="0">
                          <a:solidFill>
                            <a:srgbClr val="008F00"/>
                          </a:solidFill>
                          <a:latin typeface="+mn-lt"/>
                          <a:ea typeface="Times New Roman" charset="0"/>
                          <a:cs typeface="Times New Roman" charset="0"/>
                        </a:rPr>
                        <a:t> so whenever we give oxytocin we should monitor the baby,</a:t>
                      </a:r>
                      <a:r>
                        <a:rPr lang="en-US" altLang="en-US" sz="1400" b="0" baseline="0" dirty="0" smtClean="0">
                          <a:latin typeface="+mn-lt"/>
                          <a:ea typeface="Times New Roman" charset="0"/>
                          <a:cs typeface="Times New Roman" charset="0"/>
                        </a:rPr>
                        <a:t> </a:t>
                      </a:r>
                      <a:r>
                        <a:rPr lang="en-US" altLang="en-US" sz="1400" b="0" baseline="0" dirty="0" smtClean="0">
                          <a:solidFill>
                            <a:schemeClr val="bg1">
                              <a:lumMod val="50000"/>
                            </a:schemeClr>
                          </a:solidFill>
                          <a:latin typeface="+mn-lt"/>
                          <a:ea typeface="Times New Roman" charset="0"/>
                          <a:cs typeface="Times New Roman" charset="0"/>
                        </a:rPr>
                        <a:t>bc the contraction may decrease the blood supply  to  the baby</a:t>
                      </a:r>
                      <a:endParaRPr lang="en-US" altLang="en-US" sz="1400" b="0" dirty="0" smtClean="0">
                        <a:solidFill>
                          <a:schemeClr val="bg1">
                            <a:lumMod val="50000"/>
                          </a:schemeClr>
                        </a:solidFill>
                        <a:latin typeface="+mn-lt"/>
                        <a:ea typeface="Times New Roman" charset="0"/>
                        <a:cs typeface="Times New Roman" charset="0"/>
                      </a:endParaRPr>
                    </a:p>
                    <a:p>
                      <a:pPr marL="285750" indent="-285750" algn="l" rtl="0" eaLnBrk="1" hangingPunct="1">
                        <a:lnSpc>
                          <a:spcPct val="150000"/>
                        </a:lnSpc>
                        <a:buClr>
                          <a:srgbClr val="00B0F0"/>
                        </a:buClr>
                        <a:buSzPct val="125000"/>
                        <a:buFont typeface="Arial" charset="0"/>
                        <a:buChar char="•"/>
                      </a:pPr>
                      <a:r>
                        <a:rPr lang="en-US" altLang="en-US" sz="1400" b="0" dirty="0" smtClean="0">
                          <a:latin typeface="+mn-lt"/>
                          <a:ea typeface="Times New Roman" charset="0"/>
                          <a:cs typeface="Times New Roman" charset="0"/>
                        </a:rPr>
                        <a:t>Water intoxication</a:t>
                      </a:r>
                      <a:r>
                        <a:rPr lang="en-US" altLang="en-US" sz="1400" b="0" baseline="30000" dirty="0" smtClean="0">
                          <a:latin typeface="+mn-lt"/>
                          <a:ea typeface="Times New Roman" charset="0"/>
                          <a:cs typeface="Times New Roman" charset="0"/>
                        </a:rPr>
                        <a:t>6 </a:t>
                      </a:r>
                      <a:r>
                        <a:rPr lang="en-US" altLang="en-US" sz="1400" b="0" dirty="0" smtClean="0">
                          <a:latin typeface="+mn-lt"/>
                          <a:ea typeface="Times New Roman" charset="0"/>
                          <a:cs typeface="Times New Roman" charset="0"/>
                        </a:rPr>
                        <a:t>if  oxytocin is given</a:t>
                      </a:r>
                      <a:r>
                        <a:rPr lang="en-US" altLang="en-US" sz="1400" b="0" baseline="0" dirty="0" smtClean="0">
                          <a:latin typeface="+mn-lt"/>
                          <a:ea typeface="Times New Roman" charset="0"/>
                          <a:cs typeface="Times New Roman" charset="0"/>
                        </a:rPr>
                        <a:t> </a:t>
                      </a:r>
                      <a:r>
                        <a:rPr lang="en-US" altLang="en-US" sz="1400" b="0" dirty="0" smtClean="0">
                          <a:latin typeface="+mn-lt"/>
                          <a:ea typeface="Times New Roman" charset="0"/>
                          <a:cs typeface="Times New Roman" charset="0"/>
                        </a:rPr>
                        <a:t>with relatively large volumes of electrolyte-free aqueous fluid intravenously</a:t>
                      </a:r>
                      <a:endParaRPr lang="en-US" sz="1400" b="0" dirty="0">
                        <a:latin typeface="+mn-lt"/>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r>
            </a:tbl>
          </a:graphicData>
        </a:graphic>
      </p:graphicFrame>
      <p:sp>
        <p:nvSpPr>
          <p:cNvPr id="9" name="TextBox 8"/>
          <p:cNvSpPr txBox="1"/>
          <p:nvPr/>
        </p:nvSpPr>
        <p:spPr>
          <a:xfrm>
            <a:off x="-1" y="8892920"/>
            <a:ext cx="6844226" cy="1015663"/>
          </a:xfrm>
          <a:prstGeom prst="rect">
            <a:avLst/>
          </a:prstGeom>
          <a:noFill/>
        </p:spPr>
        <p:txBody>
          <a:bodyPr wrap="square" rtlCol="0">
            <a:spAutoFit/>
          </a:bodyPr>
          <a:lstStyle/>
          <a:p>
            <a:r>
              <a:rPr lang="en-US" altLang="en-US" sz="1200" baseline="30000" dirty="0" smtClean="0"/>
              <a:t>4</a:t>
            </a:r>
            <a:r>
              <a:rPr lang="en-US" altLang="en-US" sz="1200" dirty="0" smtClean="0"/>
              <a:t> It </a:t>
            </a:r>
            <a:r>
              <a:rPr lang="en-US" altLang="en-US" sz="1200" dirty="0"/>
              <a:t>is used to cause contraction of the uterus in order to start labor or increase the speed of labor, and to stop bleeding following </a:t>
            </a:r>
            <a:r>
              <a:rPr lang="en-US" altLang="en-US" sz="1200" dirty="0" smtClean="0"/>
              <a:t>delivery.</a:t>
            </a:r>
          </a:p>
          <a:p>
            <a:r>
              <a:rPr lang="en-US" altLang="en-US" sz="1200" baseline="30000" dirty="0" smtClean="0">
                <a:solidFill>
                  <a:srgbClr val="008F00"/>
                </a:solidFill>
              </a:rPr>
              <a:t>5</a:t>
            </a:r>
            <a:r>
              <a:rPr lang="en-US" altLang="en-US" sz="1200" dirty="0" smtClean="0">
                <a:solidFill>
                  <a:srgbClr val="008F00"/>
                </a:solidFill>
              </a:rPr>
              <a:t> </a:t>
            </a:r>
            <a:r>
              <a:rPr lang="en-US" altLang="en-US" sz="1200" dirty="0" err="1" smtClean="0">
                <a:solidFill>
                  <a:srgbClr val="008F00"/>
                </a:solidFill>
              </a:rPr>
              <a:t>cuz</a:t>
            </a:r>
            <a:r>
              <a:rPr lang="en-US" altLang="en-US" sz="1200" dirty="0" smtClean="0">
                <a:solidFill>
                  <a:srgbClr val="008F00"/>
                </a:solidFill>
              </a:rPr>
              <a:t> </a:t>
            </a:r>
            <a:r>
              <a:rPr lang="en-US" altLang="en-US" sz="1200" dirty="0">
                <a:solidFill>
                  <a:srgbClr val="008F00"/>
                </a:solidFill>
              </a:rPr>
              <a:t>contraction of the uterus will </a:t>
            </a:r>
            <a:r>
              <a:rPr lang="en-US" altLang="en-US" sz="1200" dirty="0" smtClean="0">
                <a:solidFill>
                  <a:srgbClr val="008F00"/>
                </a:solidFill>
              </a:rPr>
              <a:t>contract </a:t>
            </a:r>
            <a:r>
              <a:rPr lang="en-US" altLang="en-US" sz="1200" dirty="0">
                <a:solidFill>
                  <a:srgbClr val="008F00"/>
                </a:solidFill>
              </a:rPr>
              <a:t>the blood vessels </a:t>
            </a:r>
            <a:r>
              <a:rPr lang="en-US" altLang="en-US" sz="1200" dirty="0" smtClean="0">
                <a:solidFill>
                  <a:srgbClr val="008F00"/>
                </a:solidFill>
              </a:rPr>
              <a:t>→ </a:t>
            </a:r>
            <a:r>
              <a:rPr lang="en-US" altLang="en-US" sz="1200" dirty="0">
                <a:solidFill>
                  <a:srgbClr val="008F00"/>
                </a:solidFill>
              </a:rPr>
              <a:t>stop the bleeding</a:t>
            </a:r>
            <a:endParaRPr lang="en-US" altLang="en-US" sz="1200" dirty="0" smtClean="0">
              <a:solidFill>
                <a:srgbClr val="008F00"/>
              </a:solidFill>
            </a:endParaRPr>
          </a:p>
          <a:p>
            <a:r>
              <a:rPr lang="en-US" altLang="en-US" sz="1200" baseline="30000" dirty="0" smtClean="0">
                <a:solidFill>
                  <a:srgbClr val="008F00"/>
                </a:solidFill>
                <a:ea typeface="Arial" charset="0"/>
              </a:rPr>
              <a:t>6</a:t>
            </a:r>
            <a:r>
              <a:rPr lang="en-US" altLang="en-US" sz="1200" dirty="0" smtClean="0">
                <a:solidFill>
                  <a:srgbClr val="008F00"/>
                </a:solidFill>
                <a:ea typeface="Arial" charset="0"/>
              </a:rPr>
              <a:t> </a:t>
            </a:r>
            <a:r>
              <a:rPr lang="en-US" altLang="en-US" sz="1200" dirty="0">
                <a:solidFill>
                  <a:srgbClr val="008F00"/>
                </a:solidFill>
                <a:ea typeface="Arial" charset="0"/>
              </a:rPr>
              <a:t>O</a:t>
            </a:r>
            <a:r>
              <a:rPr lang="en-US" sz="1200" dirty="0" smtClean="0">
                <a:solidFill>
                  <a:srgbClr val="008F00"/>
                </a:solidFill>
              </a:rPr>
              <a:t>xytocin induce short action then it become contaminated with vasopressin (antidiuretic)</a:t>
            </a:r>
            <a:r>
              <a:rPr lang="en-US" sz="1200" dirty="0" smtClean="0"/>
              <a:t> </a:t>
            </a:r>
            <a:r>
              <a:rPr lang="en-US" sz="1200" dirty="0" smtClean="0">
                <a:solidFill>
                  <a:schemeClr val="bg1">
                    <a:lumMod val="50000"/>
                  </a:schemeClr>
                </a:solidFill>
              </a:rPr>
              <a:t>in other word, oxytocin may </a:t>
            </a:r>
            <a:r>
              <a:rPr lang="en-US" sz="1200" dirty="0">
                <a:solidFill>
                  <a:schemeClr val="bg1">
                    <a:lumMod val="50000"/>
                  </a:schemeClr>
                </a:solidFill>
              </a:rPr>
              <a:t>cause water intoxication via an anti-diuretic hormone-like </a:t>
            </a:r>
            <a:r>
              <a:rPr lang="en-US" sz="1200" dirty="0" smtClean="0">
                <a:solidFill>
                  <a:schemeClr val="bg1">
                    <a:lumMod val="50000"/>
                  </a:schemeClr>
                </a:solidFill>
              </a:rPr>
              <a:t>activity</a:t>
            </a:r>
            <a:endParaRPr lang="ar-SA" altLang="en-US" sz="1200" dirty="0">
              <a:solidFill>
                <a:schemeClr val="bg1">
                  <a:lumMod val="50000"/>
                </a:schemeClr>
              </a:solidFill>
              <a:ea typeface="Arial" charset="0"/>
            </a:endParaRPr>
          </a:p>
        </p:txBody>
      </p:sp>
    </p:spTree>
    <p:extLst>
      <p:ext uri="{BB962C8B-B14F-4D97-AF65-F5344CB8AC3E}">
        <p14:creationId xmlns:p14="http://schemas.microsoft.com/office/powerpoint/2010/main" val="115546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2802038"/>
              </p:ext>
            </p:extLst>
          </p:nvPr>
        </p:nvGraphicFramePr>
        <p:xfrm>
          <a:off x="141027" y="1062746"/>
          <a:ext cx="6562170" cy="3506206"/>
        </p:xfrm>
        <a:graphic>
          <a:graphicData uri="http://schemas.openxmlformats.org/drawingml/2006/table">
            <a:tbl>
              <a:tblPr firstRow="1" bandRow="1">
                <a:tableStyleId>{5940675A-B579-460E-94D1-54222C63F5DA}</a:tableStyleId>
              </a:tblPr>
              <a:tblGrid>
                <a:gridCol w="595787"/>
                <a:gridCol w="5966383"/>
              </a:tblGrid>
              <a:tr h="579600">
                <a:tc gridSpan="2">
                  <a:txBody>
                    <a:bodyPr/>
                    <a:lstStyle/>
                    <a:p>
                      <a:pPr algn="ctr"/>
                      <a:r>
                        <a:rPr lang="en-US" sz="1600" dirty="0" smtClean="0"/>
                        <a:t>Oxytocin </a:t>
                      </a:r>
                    </a:p>
                    <a:p>
                      <a:pPr algn="ctr"/>
                      <a:r>
                        <a:rPr lang="en-US" sz="1600" dirty="0" smtClean="0"/>
                        <a:t>e.g. </a:t>
                      </a:r>
                      <a:r>
                        <a:rPr lang="en-US" altLang="en-US" sz="1600" b="1" dirty="0" smtClean="0">
                          <a:solidFill>
                            <a:srgbClr val="0432FF"/>
                          </a:solidFill>
                          <a:ea typeface="Times New Roman" charset="0"/>
                          <a:cs typeface="Times New Roman" charset="0"/>
                        </a:rPr>
                        <a:t>Syntocinon</a:t>
                      </a:r>
                      <a:endParaRPr lang="en-US" sz="1600" dirty="0" smtClean="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hMerge="1">
                  <a:txBody>
                    <a:bodyPr/>
                    <a:lstStyle/>
                    <a:p>
                      <a:pPr marL="342900" indent="-342900" algn="l" rtl="0" eaLnBrk="1" hangingPunct="1">
                        <a:lnSpc>
                          <a:spcPct val="90000"/>
                        </a:lnSpc>
                        <a:buClr>
                          <a:srgbClr val="00B0F0"/>
                        </a:buClr>
                        <a:buSzPct val="125000"/>
                        <a:buFont typeface="Arial" charset="0"/>
                        <a:buChar char="•"/>
                        <a:defRPr/>
                      </a:pPr>
                      <a:endParaRPr lang="en-US" sz="1400" b="0" dirty="0">
                        <a:latin typeface="+mn-lt"/>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r>
              <a:tr h="1008492">
                <a:tc>
                  <a:txBody>
                    <a:bodyPr/>
                    <a:lstStyle/>
                    <a:p>
                      <a:pPr algn="ctr"/>
                      <a:r>
                        <a:rPr lang="en-US" sz="1600" dirty="0" smtClean="0">
                          <a:solidFill>
                            <a:schemeClr val="tx1"/>
                          </a:solidFill>
                        </a:rPr>
                        <a:t>C.I</a:t>
                      </a:r>
                      <a:endParaRPr lang="en-US" sz="16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342900" indent="-342900" algn="l" rtl="0" eaLnBrk="1" hangingPunct="1">
                        <a:lnSpc>
                          <a:spcPct val="150000"/>
                        </a:lnSpc>
                        <a:buClr>
                          <a:srgbClr val="00B0F0"/>
                        </a:buClr>
                        <a:buSzPct val="125000"/>
                        <a:buFont typeface="Arial" charset="0"/>
                        <a:buChar char="•"/>
                        <a:defRPr/>
                      </a:pPr>
                      <a:r>
                        <a:rPr lang="en-US" sz="1400" b="0" dirty="0" smtClean="0">
                          <a:latin typeface="+mn-lt"/>
                          <a:ea typeface="+mn-ea"/>
                          <a:cs typeface="Times New Roman" pitchFamily="18" charset="0"/>
                        </a:rPr>
                        <a:t>Hypersensitivity</a:t>
                      </a:r>
                    </a:p>
                    <a:p>
                      <a:pPr marL="342900" indent="-342900" algn="l" rtl="0" eaLnBrk="1" hangingPunct="1">
                        <a:lnSpc>
                          <a:spcPct val="150000"/>
                        </a:lnSpc>
                        <a:buClr>
                          <a:srgbClr val="00B0F0"/>
                        </a:buClr>
                        <a:buSzPct val="125000"/>
                        <a:buFont typeface="Arial" charset="0"/>
                        <a:buChar char="•"/>
                        <a:defRPr/>
                      </a:pPr>
                      <a:r>
                        <a:rPr lang="en-US" sz="1400" b="0" dirty="0" smtClean="0">
                          <a:latin typeface="+mn-lt"/>
                          <a:ea typeface="+mn-ea"/>
                          <a:cs typeface="Times New Roman" pitchFamily="18" charset="0"/>
                        </a:rPr>
                        <a:t>Prematurity of the uterus </a:t>
                      </a:r>
                      <a:r>
                        <a:rPr lang="en-US" sz="1200" b="0" dirty="0" smtClean="0">
                          <a:solidFill>
                            <a:srgbClr val="008F00"/>
                          </a:solidFill>
                          <a:latin typeface="+mn-lt"/>
                          <a:ea typeface="+mn-ea"/>
                          <a:cs typeface="Times New Roman" pitchFamily="18" charset="0"/>
                        </a:rPr>
                        <a:t>(before labor, the cervix is not relax)</a:t>
                      </a:r>
                    </a:p>
                    <a:p>
                      <a:pPr marL="342900" indent="-342900" algn="l" rtl="0" eaLnBrk="1" hangingPunct="1">
                        <a:lnSpc>
                          <a:spcPct val="150000"/>
                        </a:lnSpc>
                        <a:buClr>
                          <a:srgbClr val="00B0F0"/>
                        </a:buClr>
                        <a:buSzPct val="125000"/>
                        <a:buFont typeface="Arial" charset="0"/>
                        <a:buChar char="•"/>
                        <a:defRPr/>
                      </a:pPr>
                      <a:r>
                        <a:rPr lang="en-US" sz="1400" b="0" dirty="0" smtClean="0">
                          <a:latin typeface="+mn-lt"/>
                          <a:ea typeface="+mn-ea"/>
                          <a:cs typeface="Times New Roman" pitchFamily="18" charset="0"/>
                        </a:rPr>
                        <a:t>Abnormal fetal position</a:t>
                      </a:r>
                    </a:p>
                    <a:p>
                      <a:pPr marL="342900" indent="-342900" algn="l" rtl="0" eaLnBrk="1" hangingPunct="1">
                        <a:lnSpc>
                          <a:spcPct val="90000"/>
                        </a:lnSpc>
                        <a:buClr>
                          <a:srgbClr val="00B0F0"/>
                        </a:buClr>
                        <a:buSzPct val="125000"/>
                        <a:buFont typeface="Arial" charset="0"/>
                        <a:buChar char="•"/>
                        <a:defRPr/>
                      </a:pPr>
                      <a:r>
                        <a:rPr lang="en-US" sz="1400" b="0" dirty="0" smtClean="0">
                          <a:latin typeface="+mn-lt"/>
                          <a:ea typeface="+mn-ea"/>
                          <a:cs typeface="Times New Roman" pitchFamily="18" charset="0"/>
                        </a:rPr>
                        <a:t>Evidence of fetal distress </a:t>
                      </a:r>
                      <a:r>
                        <a:rPr lang="en-US" sz="1400" b="0" dirty="0" smtClean="0">
                          <a:solidFill>
                            <a:schemeClr val="bg1">
                              <a:lumMod val="50000"/>
                            </a:schemeClr>
                          </a:solidFill>
                          <a:latin typeface="+mn-lt"/>
                          <a:ea typeface="+mn-ea"/>
                          <a:cs typeface="Times New Roman" pitchFamily="18" charset="0"/>
                        </a:rPr>
                        <a:t>(we will see the HR of the baby dropping)</a:t>
                      </a:r>
                    </a:p>
                    <a:p>
                      <a:pPr marL="342900" indent="-342900" algn="l" rtl="0" eaLnBrk="1" hangingPunct="1">
                        <a:lnSpc>
                          <a:spcPct val="150000"/>
                        </a:lnSpc>
                        <a:buClr>
                          <a:srgbClr val="00B0F0"/>
                        </a:buClr>
                        <a:buSzPct val="125000"/>
                        <a:buFont typeface="Arial" charset="0"/>
                        <a:buChar char="•"/>
                        <a:defRPr/>
                      </a:pPr>
                      <a:r>
                        <a:rPr lang="en-US" sz="1400" b="0" dirty="0" err="1" smtClean="0">
                          <a:latin typeface="+mn-lt"/>
                          <a:ea typeface="+mn-ea"/>
                          <a:cs typeface="Times New Roman" pitchFamily="18" charset="0"/>
                        </a:rPr>
                        <a:t>Cephalopelvic</a:t>
                      </a:r>
                      <a:r>
                        <a:rPr lang="en-US" sz="1400" b="0" dirty="0" smtClean="0">
                          <a:latin typeface="+mn-lt"/>
                          <a:ea typeface="+mn-ea"/>
                          <a:cs typeface="Times New Roman" pitchFamily="18" charset="0"/>
                        </a:rPr>
                        <a:t> disproportion </a:t>
                      </a:r>
                      <a:r>
                        <a:rPr lang="ar-SA" sz="1400" b="0" dirty="0" smtClean="0">
                          <a:solidFill>
                            <a:srgbClr val="008F00"/>
                          </a:solidFill>
                          <a:latin typeface="Al Tarikh" charset="-78"/>
                          <a:ea typeface="Al Tarikh" charset="-78"/>
                          <a:cs typeface="Al Tarikh" charset="-78"/>
                        </a:rPr>
                        <a:t>رأس </a:t>
                      </a:r>
                      <a:r>
                        <a:rPr lang="ar-SA" sz="1400" b="0" dirty="0" err="1" smtClean="0">
                          <a:solidFill>
                            <a:srgbClr val="008F00"/>
                          </a:solidFill>
                          <a:latin typeface="Al Tarikh" charset="-78"/>
                          <a:ea typeface="Al Tarikh" charset="-78"/>
                          <a:cs typeface="Al Tarikh" charset="-78"/>
                        </a:rPr>
                        <a:t>البيبي</a:t>
                      </a:r>
                      <a:r>
                        <a:rPr lang="ar-SA" sz="1400" b="0" dirty="0" smtClean="0">
                          <a:solidFill>
                            <a:srgbClr val="008F00"/>
                          </a:solidFill>
                          <a:latin typeface="Al Tarikh" charset="-78"/>
                          <a:ea typeface="Al Tarikh" charset="-78"/>
                          <a:cs typeface="Al Tarikh" charset="-78"/>
                        </a:rPr>
                        <a:t> والحوض غير متوافقين يا الراس كبير أو الحوض صغير </a:t>
                      </a:r>
                      <a:endParaRPr lang="en-US" sz="1400" b="0" dirty="0" smtClean="0">
                        <a:solidFill>
                          <a:srgbClr val="008F00"/>
                        </a:solidFill>
                        <a:latin typeface="Al Tarikh" charset="-78"/>
                        <a:ea typeface="Al Tarikh" charset="-78"/>
                        <a:cs typeface="Al Tarikh" charset="-78"/>
                      </a:endParaRPr>
                    </a:p>
                    <a:p>
                      <a:pPr marL="342900" indent="-342900" algn="l" rtl="0" eaLnBrk="1" hangingPunct="1">
                        <a:lnSpc>
                          <a:spcPct val="100000"/>
                        </a:lnSpc>
                        <a:buClr>
                          <a:srgbClr val="00B0F0"/>
                        </a:buClr>
                        <a:buSzPct val="125000"/>
                        <a:buFont typeface="Arial" charset="0"/>
                        <a:buChar char="•"/>
                        <a:defRPr/>
                      </a:pPr>
                      <a:r>
                        <a:rPr lang="en-US" sz="1400" b="0" dirty="0" smtClean="0">
                          <a:latin typeface="+mn-lt"/>
                          <a:ea typeface="+mn-ea"/>
                          <a:cs typeface="Times New Roman" pitchFamily="18" charset="0"/>
                        </a:rPr>
                        <a:t>Incompletely dilated cervix</a:t>
                      </a:r>
                      <a:endParaRPr lang="en-US" sz="1400" b="0" dirty="0">
                        <a:latin typeface="+mn-lt"/>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9622">
                <a:tc>
                  <a:txBody>
                    <a:bodyPr/>
                    <a:lstStyle/>
                    <a:p>
                      <a:pPr algn="ctr"/>
                      <a:r>
                        <a:rPr lang="en-US" sz="1600" dirty="0" smtClean="0">
                          <a:solidFill>
                            <a:schemeClr val="tx1"/>
                          </a:solidFill>
                        </a:rPr>
                        <a:t>Precaution</a:t>
                      </a:r>
                      <a:endParaRPr lang="en-US" sz="16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342900" indent="-342900" algn="l" rtl="0" eaLnBrk="1" hangingPunct="1">
                        <a:lnSpc>
                          <a:spcPct val="150000"/>
                        </a:lnSpc>
                        <a:buClr>
                          <a:srgbClr val="00B0F0"/>
                        </a:buClr>
                        <a:buFont typeface="+mj-lt"/>
                        <a:buAutoNum type="arabicPeriod"/>
                        <a:defRPr/>
                      </a:pPr>
                      <a:r>
                        <a:rPr lang="en-US" sz="1400" b="0" dirty="0" smtClean="0">
                          <a:latin typeface="+mn-lt"/>
                          <a:ea typeface="+mn-ea"/>
                          <a:cs typeface="Times New Roman" pitchFamily="18" charset="0"/>
                        </a:rPr>
                        <a:t>Multiple pregnancy</a:t>
                      </a:r>
                    </a:p>
                    <a:p>
                      <a:pPr marL="342900" indent="-342900" algn="l" rtl="0" eaLnBrk="1" hangingPunct="1">
                        <a:lnSpc>
                          <a:spcPct val="150000"/>
                        </a:lnSpc>
                        <a:buClr>
                          <a:srgbClr val="00B0F0"/>
                        </a:buClr>
                        <a:buFont typeface="+mj-lt"/>
                        <a:buAutoNum type="arabicPeriod"/>
                        <a:defRPr/>
                      </a:pPr>
                      <a:r>
                        <a:rPr lang="en-US" sz="1400" b="0" dirty="0" smtClean="0">
                          <a:latin typeface="+mn-lt"/>
                          <a:ea typeface="+mn-ea"/>
                          <a:cs typeface="Times New Roman" pitchFamily="18" charset="0"/>
                        </a:rPr>
                        <a:t>Previous C-section</a:t>
                      </a:r>
                      <a:r>
                        <a:rPr lang="en-US" sz="1200" b="0" dirty="0" smtClean="0">
                          <a:solidFill>
                            <a:schemeClr val="bg1">
                              <a:lumMod val="50000"/>
                            </a:schemeClr>
                          </a:solidFill>
                          <a:latin typeface="+mn-lt"/>
                          <a:ea typeface="+mn-ea"/>
                          <a:cs typeface="Times New Roman" pitchFamily="18" charset="0"/>
                        </a:rPr>
                        <a:t> (</a:t>
                      </a:r>
                      <a:r>
                        <a:rPr lang="en-US" sz="1200" b="0" i="0" kern="1200" dirty="0" smtClean="0">
                          <a:solidFill>
                            <a:schemeClr val="bg1">
                              <a:lumMod val="50000"/>
                            </a:schemeClr>
                          </a:solidFill>
                          <a:effectLst/>
                          <a:latin typeface="+mn-lt"/>
                          <a:ea typeface="+mn-ea"/>
                          <a:cs typeface="+mn-cs"/>
                        </a:rPr>
                        <a:t>is the use of surgery to deliver one or more babies.)</a:t>
                      </a:r>
                      <a:r>
                        <a:rPr lang="en-US" sz="1200" b="0" dirty="0" smtClean="0">
                          <a:solidFill>
                            <a:schemeClr val="bg1">
                              <a:lumMod val="50000"/>
                            </a:schemeClr>
                          </a:solidFill>
                          <a:latin typeface="+mn-lt"/>
                          <a:ea typeface="+mn-ea"/>
                          <a:cs typeface="Times New Roman" pitchFamily="18" charset="0"/>
                        </a:rPr>
                        <a:t> </a:t>
                      </a:r>
                    </a:p>
                    <a:p>
                      <a:pPr marL="342900" indent="-342900" algn="l" rtl="0" eaLnBrk="1" hangingPunct="1">
                        <a:lnSpc>
                          <a:spcPct val="150000"/>
                        </a:lnSpc>
                        <a:buClr>
                          <a:srgbClr val="00B0F0"/>
                        </a:buClr>
                        <a:buFont typeface="+mj-lt"/>
                        <a:buAutoNum type="arabicPeriod"/>
                        <a:defRPr/>
                      </a:pPr>
                      <a:r>
                        <a:rPr lang="en-US" sz="1400" b="0" dirty="0" smtClean="0">
                          <a:latin typeface="+mn-lt"/>
                          <a:ea typeface="+mn-ea"/>
                          <a:cs typeface="Times New Roman" pitchFamily="18" charset="0"/>
                        </a:rPr>
                        <a:t>Hypertension </a:t>
                      </a:r>
                      <a:r>
                        <a:rPr lang="en-US" sz="1200" b="0" dirty="0" smtClean="0">
                          <a:solidFill>
                            <a:srgbClr val="008F00"/>
                          </a:solidFill>
                          <a:latin typeface="+mn-lt"/>
                          <a:ea typeface="+mn-ea"/>
                          <a:cs typeface="Times New Roman" pitchFamily="18" charset="0"/>
                        </a:rPr>
                        <a:t>(this kind of drug cause hypertension, why? it causes vasoconstriction)</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3"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6" name="TextBox 5"/>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Oxytocin</a:t>
            </a:r>
            <a:endParaRPr lang="en-US" sz="2400" dirty="0">
              <a:latin typeface="American Typewriter" charset="0"/>
              <a:ea typeface="American Typewriter" charset="0"/>
              <a:cs typeface="American Typewriter" charset="0"/>
            </a:endParaRPr>
          </a:p>
        </p:txBody>
      </p:sp>
      <p:cxnSp>
        <p:nvCxnSpPr>
          <p:cNvPr id="10" name="Straight Connector 9"/>
          <p:cNvCxnSpPr/>
          <p:nvPr/>
        </p:nvCxnSpPr>
        <p:spPr>
          <a:xfrm flipV="1">
            <a:off x="1332616" y="5468251"/>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1003622" y="4959833"/>
            <a:ext cx="5250451" cy="461665"/>
          </a:xfrm>
          <a:prstGeom prst="rect">
            <a:avLst/>
          </a:prstGeom>
          <a:noFill/>
        </p:spPr>
        <p:txBody>
          <a:bodyPr wrap="square" rtlCol="0">
            <a:spAutoFit/>
          </a:bodyPr>
          <a:lstStyle/>
          <a:p>
            <a:pPr algn="ctr"/>
            <a:r>
              <a:rPr lang="en-US" altLang="en-US" sz="2400" dirty="0">
                <a:latin typeface="American Typewriter" charset="0"/>
                <a:ea typeface="American Typewriter" charset="0"/>
                <a:cs typeface="American Typewriter" charset="0"/>
              </a:rPr>
              <a:t>Ergot Alkaloids</a:t>
            </a:r>
            <a:endParaRPr lang="en-US" sz="2400" dirty="0">
              <a:latin typeface="American Typewriter" charset="0"/>
              <a:ea typeface="American Typewriter" charset="0"/>
              <a:cs typeface="American Typewriter"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667677975"/>
              </p:ext>
            </p:extLst>
          </p:nvPr>
        </p:nvGraphicFramePr>
        <p:xfrm>
          <a:off x="147662" y="5708635"/>
          <a:ext cx="6562677" cy="3870960"/>
        </p:xfrm>
        <a:graphic>
          <a:graphicData uri="http://schemas.openxmlformats.org/drawingml/2006/table">
            <a:tbl>
              <a:tblPr firstRow="1" bandRow="1">
                <a:tableStyleId>{5940675A-B579-460E-94D1-54222C63F5DA}</a:tableStyleId>
              </a:tblPr>
              <a:tblGrid>
                <a:gridCol w="546170">
                  <a:extLst>
                    <a:ext uri="{9D8B030D-6E8A-4147-A177-3AD203B41FA5}">
                      <a16:colId xmlns:a16="http://schemas.microsoft.com/office/drawing/2014/main" xmlns="" val="2548034649"/>
                    </a:ext>
                  </a:extLst>
                </a:gridCol>
                <a:gridCol w="3008254">
                  <a:extLst>
                    <a:ext uri="{9D8B030D-6E8A-4147-A177-3AD203B41FA5}">
                      <a16:colId xmlns:a16="http://schemas.microsoft.com/office/drawing/2014/main" xmlns="" val="2180430497"/>
                    </a:ext>
                  </a:extLst>
                </a:gridCol>
                <a:gridCol w="3008253"/>
              </a:tblGrid>
              <a:tr h="473419">
                <a:tc>
                  <a:txBody>
                    <a:bodyPr/>
                    <a:lstStyle/>
                    <a:p>
                      <a:pPr algn="ctr"/>
                      <a:endParaRPr lang="en-US" sz="1400" dirty="0" smtClean="0">
                        <a:latin typeface="+mn-lt"/>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r>
                        <a:rPr lang="en-US" sz="1600" dirty="0" smtClean="0">
                          <a:ea typeface="+mn-ea"/>
                        </a:rPr>
                        <a:t>Natural</a:t>
                      </a:r>
                    </a:p>
                    <a:p>
                      <a:pPr algn="ctr"/>
                      <a:r>
                        <a:rPr lang="en-US" sz="1600" b="0" dirty="0" smtClean="0">
                          <a:solidFill>
                            <a:schemeClr val="tx1"/>
                          </a:solidFill>
                          <a:ea typeface="+mn-ea"/>
                        </a:rPr>
                        <a:t>e.g.</a:t>
                      </a:r>
                      <a:r>
                        <a:rPr lang="en-US" sz="1600" b="0" baseline="0" dirty="0" smtClean="0">
                          <a:solidFill>
                            <a:schemeClr val="tx1"/>
                          </a:solidFill>
                          <a:ea typeface="+mn-ea"/>
                        </a:rPr>
                        <a:t> </a:t>
                      </a:r>
                      <a:r>
                        <a:rPr lang="en-US" sz="1600" b="1" dirty="0" smtClean="0">
                          <a:solidFill>
                            <a:srgbClr val="0432FF"/>
                          </a:solidFill>
                          <a:ea typeface="+mn-ea"/>
                        </a:rPr>
                        <a:t>Ergometrine </a:t>
                      </a:r>
                      <a:endParaRPr lang="en-US" sz="1600" b="1" dirty="0" smtClean="0">
                        <a:solidFill>
                          <a:srgbClr val="0432FF"/>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4">
                        <a:alpha val="50196"/>
                      </a:srgbClr>
                    </a:solidFill>
                  </a:tcPr>
                </a:tc>
                <a:tc>
                  <a:txBody>
                    <a:bodyPr/>
                    <a:lstStyle/>
                    <a:p>
                      <a:pPr algn="ctr"/>
                      <a:r>
                        <a:rPr lang="en-US" sz="1400" dirty="0" smtClean="0">
                          <a:ea typeface="+mn-ea"/>
                        </a:rPr>
                        <a:t>Synthetics</a:t>
                      </a:r>
                    </a:p>
                    <a:p>
                      <a:pPr algn="ctr"/>
                      <a:r>
                        <a:rPr lang="en-US" sz="1400" b="0" dirty="0" smtClean="0">
                          <a:solidFill>
                            <a:schemeClr val="tx1"/>
                          </a:solidFill>
                          <a:ea typeface="+mn-ea"/>
                        </a:rPr>
                        <a:t>e.g. </a:t>
                      </a:r>
                      <a:r>
                        <a:rPr lang="en-US" sz="1400" b="1" dirty="0" smtClean="0">
                          <a:solidFill>
                            <a:srgbClr val="0432FF"/>
                          </a:solidFill>
                          <a:ea typeface="+mn-ea"/>
                        </a:rPr>
                        <a:t>Methyl ergometrine </a:t>
                      </a:r>
                      <a:endParaRPr lang="en-US" sz="1400" b="1" baseline="30000" dirty="0" smtClean="0">
                        <a:solidFill>
                          <a:srgbClr val="0432FF"/>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alpha val="50196"/>
                      </a:srgbClr>
                    </a:solidFill>
                  </a:tcPr>
                </a:tc>
              </a:tr>
              <a:tr h="1585091">
                <a:tc>
                  <a:txBody>
                    <a:bodyPr/>
                    <a:lstStyle/>
                    <a:p>
                      <a:pPr algn="ctr"/>
                      <a:r>
                        <a:rPr lang="en-US" sz="1600" dirty="0">
                          <a:solidFill>
                            <a:schemeClr val="tx1"/>
                          </a:solidFill>
                        </a:rPr>
                        <a:t>M.O.A</a:t>
                      </a:r>
                    </a:p>
                  </a:txBody>
                  <a:tcPr vert="vert27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gridSpan="2">
                  <a:txBody>
                    <a:bodyPr/>
                    <a:lstStyle/>
                    <a:p>
                      <a:pPr marL="285750" marR="0" indent="-285750" algn="l" defTabSz="685800" rtl="0" eaLnBrk="1" fontAlgn="auto" latinLnBrk="0" hangingPunct="1">
                        <a:lnSpc>
                          <a:spcPct val="100000"/>
                        </a:lnSpc>
                        <a:spcBef>
                          <a:spcPts val="0"/>
                        </a:spcBef>
                        <a:spcAft>
                          <a:spcPts val="0"/>
                        </a:spcAft>
                        <a:buClr>
                          <a:schemeClr val="accent6"/>
                        </a:buClr>
                        <a:buSzPct val="125000"/>
                        <a:buFont typeface="Arial" charset="0"/>
                        <a:buChar char="•"/>
                        <a:tabLst/>
                        <a:defRPr/>
                      </a:pPr>
                      <a:r>
                        <a:rPr lang="en-US" altLang="en-US" sz="1400" b="0" dirty="0" smtClean="0">
                          <a:solidFill>
                            <a:srgbClr val="FF0000"/>
                          </a:solidFill>
                          <a:latin typeface="+mn-lt"/>
                          <a:ea typeface="Times New Roman" charset="0"/>
                          <a:cs typeface="Times New Roman" charset="0"/>
                        </a:rPr>
                        <a:t>Ergot alkaloids induce TETANIC CONTRACTION of uterus without relaxation in between (not like normal physiological contractions)</a:t>
                      </a:r>
                    </a:p>
                    <a:p>
                      <a:pPr marL="285750" indent="-285750">
                        <a:lnSpc>
                          <a:spcPct val="100000"/>
                        </a:lnSpc>
                        <a:buClr>
                          <a:schemeClr val="accent6"/>
                        </a:buClr>
                        <a:buSzPct val="125000"/>
                        <a:buFont typeface="Arial" charset="0"/>
                        <a:buChar char="•"/>
                      </a:pPr>
                      <a:endParaRPr lang="en-US" sz="1400" b="0" dirty="0" smtClean="0">
                        <a:solidFill>
                          <a:schemeClr val="tx1"/>
                        </a:solidFill>
                        <a:latin typeface="+mn-lt"/>
                      </a:endParaRPr>
                    </a:p>
                    <a:p>
                      <a:pPr marL="285750" indent="-285750">
                        <a:lnSpc>
                          <a:spcPct val="100000"/>
                        </a:lnSpc>
                        <a:buClr>
                          <a:schemeClr val="accent6"/>
                        </a:buClr>
                        <a:buSzPct val="125000"/>
                        <a:buFont typeface="Arial" charset="0"/>
                        <a:buChar char="•"/>
                      </a:pPr>
                      <a:endParaRPr lang="en-US" sz="1400" b="0" dirty="0" smtClean="0">
                        <a:solidFill>
                          <a:schemeClr val="tx1"/>
                        </a:solidFill>
                        <a:latin typeface="+mn-lt"/>
                      </a:endParaRPr>
                    </a:p>
                    <a:p>
                      <a:pPr marL="285750" indent="-285750">
                        <a:lnSpc>
                          <a:spcPct val="100000"/>
                        </a:lnSpc>
                        <a:buClr>
                          <a:schemeClr val="accent6"/>
                        </a:buClr>
                        <a:buSzPct val="125000"/>
                        <a:buFont typeface="Arial" charset="0"/>
                        <a:buChar char="•"/>
                      </a:pPr>
                      <a:endParaRPr lang="en-US" sz="1400" b="0" dirty="0" smtClean="0">
                        <a:solidFill>
                          <a:schemeClr val="tx1"/>
                        </a:solidFill>
                        <a:latin typeface="+mn-lt"/>
                      </a:endParaRPr>
                    </a:p>
                    <a:p>
                      <a:pPr marL="285750" indent="-285750">
                        <a:lnSpc>
                          <a:spcPct val="100000"/>
                        </a:lnSpc>
                        <a:buClr>
                          <a:schemeClr val="accent6"/>
                        </a:buClr>
                        <a:buSzPct val="125000"/>
                        <a:buFont typeface="Arial" charset="0"/>
                        <a:buChar char="•"/>
                      </a:pPr>
                      <a:r>
                        <a:rPr lang="en-US" altLang="en-US" sz="1400" b="0" dirty="0" smtClean="0">
                          <a:solidFill>
                            <a:schemeClr val="tx1"/>
                          </a:solidFill>
                          <a:latin typeface="+mn-lt"/>
                          <a:ea typeface="Times New Roman" charset="0"/>
                          <a:cs typeface="Times New Roman" charset="0"/>
                        </a:rPr>
                        <a:t>It causes contractions of uterus as a whole i.e. fundus and cervix (tend to compress rather than to expel the fetus)</a:t>
                      </a:r>
                      <a:r>
                        <a:rPr lang="en-US" sz="1400" b="0" dirty="0" smtClean="0">
                          <a:solidFill>
                            <a:schemeClr val="tx1"/>
                          </a:solidFill>
                          <a:latin typeface="+mn-lt"/>
                        </a:rPr>
                        <a:t>. </a:t>
                      </a:r>
                      <a:r>
                        <a:rPr lang="en-US" sz="1400" b="1" dirty="0" smtClean="0">
                          <a:solidFill>
                            <a:srgbClr val="008F00"/>
                          </a:solidFill>
                          <a:latin typeface="+mn-lt"/>
                        </a:rPr>
                        <a:t>SO WE DON’T GIVE IT DURING LABOR</a:t>
                      </a:r>
                    </a:p>
                    <a:p>
                      <a:pPr marL="285750" indent="-285750">
                        <a:buClr>
                          <a:schemeClr val="accent6"/>
                        </a:buClr>
                        <a:buSzPct val="125000"/>
                        <a:buFont typeface="Arial" charset="0"/>
                        <a:buChar char="•"/>
                      </a:pPr>
                      <a:r>
                        <a:rPr lang="en-US" sz="1400" b="0" kern="1200" dirty="0" smtClean="0">
                          <a:solidFill>
                            <a:schemeClr val="tx1"/>
                          </a:solidFill>
                          <a:effectLst/>
                          <a:latin typeface="+mn-lt"/>
                          <a:ea typeface="+mn-ea"/>
                          <a:cs typeface="+mn-cs"/>
                        </a:rPr>
                        <a:t>Main differences between oxytocin &amp; ergots? </a:t>
                      </a:r>
                      <a:endParaRPr lang="en-US" sz="1400" b="0" dirty="0" smtClean="0">
                        <a:latin typeface="+mn-lt"/>
                      </a:endParaRPr>
                    </a:p>
                    <a:p>
                      <a:pPr marL="685800" lvl="1" indent="-342900">
                        <a:buClr>
                          <a:schemeClr val="accent6"/>
                        </a:buClr>
                        <a:buFont typeface="+mj-lt"/>
                        <a:buAutoNum type="arabicPeriod"/>
                      </a:pPr>
                      <a:r>
                        <a:rPr lang="en-US" sz="1400" b="0" kern="1200" dirty="0" smtClean="0">
                          <a:solidFill>
                            <a:srgbClr val="008F00"/>
                          </a:solidFill>
                          <a:effectLst/>
                          <a:latin typeface="+mn-lt"/>
                          <a:ea typeface="+mn-ea"/>
                          <a:cs typeface="+mn-cs"/>
                        </a:rPr>
                        <a:t>Type of contraction: </a:t>
                      </a:r>
                    </a:p>
                    <a:p>
                      <a:pPr marL="971550" lvl="2" indent="-285750">
                        <a:buClr>
                          <a:schemeClr val="accent6"/>
                        </a:buClr>
                        <a:buFont typeface="Arial" charset="0"/>
                        <a:buChar char="•"/>
                      </a:pPr>
                      <a:r>
                        <a:rPr lang="en-US" sz="1400" b="0" kern="1200" dirty="0" smtClean="0">
                          <a:solidFill>
                            <a:srgbClr val="008F00"/>
                          </a:solidFill>
                          <a:effectLst/>
                          <a:latin typeface="+mn-lt"/>
                          <a:ea typeface="+mn-ea"/>
                          <a:cs typeface="+mn-cs"/>
                        </a:rPr>
                        <a:t>Oxytocin: contraction followed by relaxation </a:t>
                      </a:r>
                    </a:p>
                    <a:p>
                      <a:pPr marL="971550" lvl="2" indent="-285750">
                        <a:buClr>
                          <a:schemeClr val="accent6"/>
                        </a:buClr>
                        <a:buFont typeface="Arial" charset="0"/>
                        <a:buChar char="•"/>
                      </a:pPr>
                      <a:r>
                        <a:rPr lang="en-US" sz="1400" b="0" kern="1200" dirty="0" smtClean="0">
                          <a:solidFill>
                            <a:srgbClr val="008F00"/>
                          </a:solidFill>
                          <a:effectLst/>
                          <a:latin typeface="+mn-lt"/>
                          <a:ea typeface="+mn-ea"/>
                          <a:cs typeface="+mn-cs"/>
                        </a:rPr>
                        <a:t>Ergot: contraction without relaxation </a:t>
                      </a:r>
                    </a:p>
                    <a:p>
                      <a:pPr marL="685800" lvl="1" indent="-342900">
                        <a:buClr>
                          <a:schemeClr val="accent6"/>
                        </a:buClr>
                        <a:buFont typeface="+mj-lt"/>
                        <a:buAutoNum type="arabicPeriod"/>
                      </a:pPr>
                      <a:r>
                        <a:rPr lang="en-US" sz="1400" b="0" kern="1200" dirty="0" smtClean="0">
                          <a:solidFill>
                            <a:srgbClr val="008F00"/>
                          </a:solidFill>
                          <a:effectLst/>
                          <a:latin typeface="+mn-lt"/>
                          <a:ea typeface="+mn-ea"/>
                          <a:cs typeface="+mn-cs"/>
                        </a:rPr>
                        <a:t>Place of contraction: </a:t>
                      </a:r>
                    </a:p>
                    <a:p>
                      <a:pPr marL="971550" lvl="2" indent="-285750">
                        <a:buClr>
                          <a:schemeClr val="accent6"/>
                        </a:buClr>
                        <a:buFont typeface="Arial" charset="0"/>
                        <a:buChar char="•"/>
                      </a:pPr>
                      <a:r>
                        <a:rPr lang="en-US" sz="1400" b="0" kern="1200" dirty="0" smtClean="0">
                          <a:solidFill>
                            <a:srgbClr val="008F00"/>
                          </a:solidFill>
                          <a:effectLst/>
                          <a:latin typeface="+mn-lt"/>
                          <a:ea typeface="+mn-ea"/>
                          <a:cs typeface="+mn-cs"/>
                        </a:rPr>
                        <a:t>Oxytocin: only fundus.</a:t>
                      </a:r>
                    </a:p>
                    <a:p>
                      <a:pPr marL="971550" lvl="2" indent="-285750">
                        <a:buClr>
                          <a:schemeClr val="accent6"/>
                        </a:buClr>
                        <a:buFont typeface="Arial" charset="0"/>
                        <a:buChar char="•"/>
                      </a:pPr>
                      <a:r>
                        <a:rPr lang="en-US" sz="1400" b="0" kern="1200" dirty="0" smtClean="0">
                          <a:solidFill>
                            <a:srgbClr val="008F00"/>
                          </a:solidFill>
                          <a:effectLst/>
                          <a:latin typeface="+mn-lt"/>
                          <a:ea typeface="+mn-ea"/>
                          <a:cs typeface="+mn-cs"/>
                        </a:rPr>
                        <a:t>Ergot: the whole uterus. </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400" b="0" dirty="0">
                        <a:effectLs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89517245"/>
                  </a:ext>
                </a:extLst>
              </a:tr>
            </a:tbl>
          </a:graphicData>
        </a:graphic>
      </p:graphicFrame>
      <mc:AlternateContent xmlns:mc="http://schemas.openxmlformats.org/markup-compatibility/2006" xmlns:p14="http://schemas.microsoft.com/office/powerpoint/2010/main">
        <mc:Choice Requires="p14">
          <p:contentPart p14:bwMode="auto" r:id="rId2">
            <p14:nvContentPartPr>
              <p14:cNvPr id="13" name="Ink 3"/>
              <p14:cNvContentPartPr>
                <a14:cpLocks xmlns:a14="http://schemas.microsoft.com/office/drawing/2010/main" noRot="1" noChangeAspect="1" noEditPoints="1" noChangeArrowheads="1" noChangeShapeType="1"/>
              </p14:cNvContentPartPr>
              <p14:nvPr/>
            </p14:nvContentPartPr>
            <p14:xfrm>
              <a:off x="2908556" y="6865344"/>
              <a:ext cx="1027112" cy="476536"/>
            </p14:xfrm>
          </p:contentPart>
        </mc:Choice>
        <mc:Fallback xmlns="">
          <p:pic>
            <p:nvPicPr>
              <p:cNvPr id="13" name="Ink 3"/>
              <p:cNvPicPr>
                <a:picLocks noRot="1" noChangeAspect="1" noEditPoints="1" noChangeArrowheads="1" noChangeShapeType="1"/>
              </p:cNvPicPr>
              <p:nvPr/>
            </p:nvPicPr>
            <p:blipFill>
              <a:blip r:embed="rId3"/>
              <a:stretch>
                <a:fillRect/>
              </a:stretch>
            </p:blipFill>
            <p:spPr>
              <a:xfrm>
                <a:off x="2899196" y="6855986"/>
                <a:ext cx="1045833" cy="495252"/>
              </a:xfrm>
              <a:prstGeom prst="rect">
                <a:avLst/>
              </a:prstGeom>
            </p:spPr>
          </p:pic>
        </mc:Fallback>
      </mc:AlternateContent>
    </p:spTree>
    <p:extLst>
      <p:ext uri="{BB962C8B-B14F-4D97-AF65-F5344CB8AC3E}">
        <p14:creationId xmlns:p14="http://schemas.microsoft.com/office/powerpoint/2010/main" val="90817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6" y="197806"/>
            <a:ext cx="5250451" cy="461665"/>
          </a:xfrm>
          <a:prstGeom prst="rect">
            <a:avLst/>
          </a:prstGeom>
          <a:noFill/>
        </p:spPr>
        <p:txBody>
          <a:bodyPr wrap="square" rtlCol="0">
            <a:spAutoFit/>
          </a:bodyPr>
          <a:lstStyle/>
          <a:p>
            <a:pPr algn="ctr"/>
            <a:r>
              <a:rPr lang="en-US" altLang="en-US" sz="2400" dirty="0">
                <a:latin typeface="American Typewriter" charset="0"/>
                <a:ea typeface="American Typewriter" charset="0"/>
                <a:cs typeface="American Typewriter" charset="0"/>
              </a:rPr>
              <a:t>Ergot </a:t>
            </a:r>
            <a:r>
              <a:rPr lang="en-US" altLang="en-US" sz="2400" dirty="0" smtClean="0">
                <a:latin typeface="American Typewriter" charset="0"/>
                <a:ea typeface="American Typewriter" charset="0"/>
                <a:cs typeface="American Typewriter" charset="0"/>
              </a:rPr>
              <a:t>Alkaloids</a:t>
            </a:r>
            <a:endParaRPr lang="en-US" sz="2400" dirty="0">
              <a:latin typeface="American Typewriter" charset="0"/>
              <a:ea typeface="American Typewriter" charset="0"/>
              <a:cs typeface="American Typewriter"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42925127"/>
              </p:ext>
            </p:extLst>
          </p:nvPr>
        </p:nvGraphicFramePr>
        <p:xfrm>
          <a:off x="147662" y="939009"/>
          <a:ext cx="6562677" cy="4347340"/>
        </p:xfrm>
        <a:graphic>
          <a:graphicData uri="http://schemas.openxmlformats.org/drawingml/2006/table">
            <a:tbl>
              <a:tblPr firstRow="1" bandRow="1">
                <a:tableStyleId>{5940675A-B579-460E-94D1-54222C63F5DA}</a:tableStyleId>
              </a:tblPr>
              <a:tblGrid>
                <a:gridCol w="546170">
                  <a:extLst>
                    <a:ext uri="{9D8B030D-6E8A-4147-A177-3AD203B41FA5}">
                      <a16:colId xmlns:a16="http://schemas.microsoft.com/office/drawing/2014/main" xmlns="" val="2548034649"/>
                    </a:ext>
                  </a:extLst>
                </a:gridCol>
                <a:gridCol w="3008254">
                  <a:extLst>
                    <a:ext uri="{9D8B030D-6E8A-4147-A177-3AD203B41FA5}">
                      <a16:colId xmlns:a16="http://schemas.microsoft.com/office/drawing/2014/main" xmlns="" val="2180430497"/>
                    </a:ext>
                  </a:extLst>
                </a:gridCol>
                <a:gridCol w="3008253"/>
              </a:tblGrid>
              <a:tr h="473419">
                <a:tc>
                  <a:txBody>
                    <a:bodyPr/>
                    <a:lstStyle/>
                    <a:p>
                      <a:pPr algn="ctr"/>
                      <a:endParaRPr lang="en-US" sz="1400" dirty="0" smtClean="0">
                        <a:latin typeface="+mn-lt"/>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r>
                        <a:rPr lang="en-US" sz="1600" dirty="0" smtClean="0">
                          <a:ea typeface="+mn-ea"/>
                        </a:rPr>
                        <a:t>Natural</a:t>
                      </a:r>
                    </a:p>
                    <a:p>
                      <a:pPr algn="ctr"/>
                      <a:r>
                        <a:rPr lang="en-US" sz="1600" b="0" dirty="0" smtClean="0">
                          <a:solidFill>
                            <a:schemeClr val="tx1"/>
                          </a:solidFill>
                          <a:ea typeface="+mn-ea"/>
                        </a:rPr>
                        <a:t>e.g.</a:t>
                      </a:r>
                      <a:r>
                        <a:rPr lang="en-US" sz="1600" b="0" baseline="0" dirty="0" smtClean="0">
                          <a:solidFill>
                            <a:schemeClr val="tx1"/>
                          </a:solidFill>
                          <a:ea typeface="+mn-ea"/>
                        </a:rPr>
                        <a:t> </a:t>
                      </a:r>
                      <a:r>
                        <a:rPr lang="en-US" sz="1600" b="1" dirty="0" smtClean="0">
                          <a:solidFill>
                            <a:srgbClr val="0432FF"/>
                          </a:solidFill>
                          <a:ea typeface="+mn-ea"/>
                        </a:rPr>
                        <a:t>Ergometrine </a:t>
                      </a:r>
                      <a:endParaRPr lang="en-US" sz="1600" b="1" dirty="0" smtClean="0">
                        <a:solidFill>
                          <a:srgbClr val="0432FF"/>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4">
                        <a:alpha val="50196"/>
                      </a:srgbClr>
                    </a:solidFill>
                  </a:tcPr>
                </a:tc>
                <a:tc>
                  <a:txBody>
                    <a:bodyPr/>
                    <a:lstStyle/>
                    <a:p>
                      <a:pPr algn="ctr"/>
                      <a:r>
                        <a:rPr lang="en-US" sz="1600" dirty="0" smtClean="0">
                          <a:ea typeface="+mn-ea"/>
                        </a:rPr>
                        <a:t>Synthetics</a:t>
                      </a:r>
                    </a:p>
                    <a:p>
                      <a:pPr algn="ctr"/>
                      <a:r>
                        <a:rPr lang="en-US" sz="1600" b="0" dirty="0" smtClean="0">
                          <a:solidFill>
                            <a:schemeClr val="tx1"/>
                          </a:solidFill>
                          <a:ea typeface="+mn-ea"/>
                        </a:rPr>
                        <a:t>e.g. </a:t>
                      </a:r>
                      <a:r>
                        <a:rPr lang="en-US" sz="1600" b="1" dirty="0" smtClean="0">
                          <a:solidFill>
                            <a:srgbClr val="0432FF"/>
                          </a:solidFill>
                          <a:ea typeface="+mn-ea"/>
                        </a:rPr>
                        <a:t>Methyl ergometrine </a:t>
                      </a:r>
                      <a:endParaRPr lang="en-US" sz="1600" b="1" baseline="30000" dirty="0" smtClean="0">
                        <a:solidFill>
                          <a:srgbClr val="0432FF"/>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alpha val="50196"/>
                      </a:srgbClr>
                    </a:solidFill>
                  </a:tcPr>
                </a:tc>
              </a:tr>
              <a:tr h="749518">
                <a:tc>
                  <a:txBody>
                    <a:bodyPr/>
                    <a:lstStyle/>
                    <a:p>
                      <a:pPr algn="ctr"/>
                      <a:r>
                        <a:rPr lang="en-US" sz="1600" dirty="0" smtClean="0">
                          <a:solidFill>
                            <a:schemeClr val="tx1"/>
                          </a:solidFill>
                        </a:rPr>
                        <a:t>P.K</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285750" marR="0" indent="-285750" algn="l" defTabSz="685800" rtl="0" eaLnBrk="1" fontAlgn="auto" latinLnBrk="0" hangingPunct="1">
                        <a:lnSpc>
                          <a:spcPct val="100000"/>
                        </a:lnSpc>
                        <a:spcBef>
                          <a:spcPts val="0"/>
                        </a:spcBef>
                        <a:spcAft>
                          <a:spcPts val="0"/>
                        </a:spcAft>
                        <a:buClr>
                          <a:schemeClr val="accent6"/>
                        </a:buClr>
                        <a:buSzPct val="125000"/>
                        <a:buFont typeface="Arial" charset="0"/>
                        <a:buChar char="•"/>
                        <a:tabLst/>
                        <a:defRPr/>
                      </a:pPr>
                      <a:r>
                        <a:rPr lang="en-US" altLang="en-US" sz="1400" b="0" dirty="0" smtClean="0">
                          <a:latin typeface="+mn-lt"/>
                          <a:ea typeface="+mn-ea"/>
                          <a:cs typeface="Times New Roman" pitchFamily="18" charset="0"/>
                        </a:rPr>
                        <a:t>Usually given I.M </a:t>
                      </a:r>
                      <a:r>
                        <a:rPr lang="en-US" altLang="en-US" sz="1200" b="0" dirty="0" smtClean="0">
                          <a:solidFill>
                            <a:srgbClr val="008F00"/>
                          </a:solidFill>
                          <a:latin typeface="+mn-lt"/>
                          <a:ea typeface="+mn-ea"/>
                          <a:cs typeface="Times New Roman" pitchFamily="18" charset="0"/>
                        </a:rPr>
                        <a:t>(if we give IV they will cause powerful hypertension)</a:t>
                      </a:r>
                    </a:p>
                    <a:p>
                      <a:pPr marL="285750" marR="0" indent="-285750" algn="l" defTabSz="685800" rtl="0" eaLnBrk="1" fontAlgn="auto" latinLnBrk="0" hangingPunct="1">
                        <a:lnSpc>
                          <a:spcPct val="100000"/>
                        </a:lnSpc>
                        <a:spcBef>
                          <a:spcPts val="0"/>
                        </a:spcBef>
                        <a:spcAft>
                          <a:spcPts val="0"/>
                        </a:spcAft>
                        <a:buClr>
                          <a:schemeClr val="accent6"/>
                        </a:buClr>
                        <a:buSzPct val="125000"/>
                        <a:buFont typeface="Arial" charset="0"/>
                        <a:buChar char="•"/>
                        <a:tabLst/>
                        <a:defRPr/>
                      </a:pPr>
                      <a:r>
                        <a:rPr lang="en-US" altLang="en-US" sz="1400" b="0" dirty="0" smtClean="0">
                          <a:latin typeface="+mn-lt"/>
                          <a:ea typeface="+mn-ea"/>
                          <a:cs typeface="Times New Roman" pitchFamily="18" charset="0"/>
                        </a:rPr>
                        <a:t>Extensively metabolized in liver</a:t>
                      </a:r>
                    </a:p>
                    <a:p>
                      <a:pPr marL="285750" marR="0" indent="-285750" algn="l" defTabSz="685800" rtl="0" eaLnBrk="1" fontAlgn="auto" latinLnBrk="0" hangingPunct="1">
                        <a:lnSpc>
                          <a:spcPct val="100000"/>
                        </a:lnSpc>
                        <a:spcBef>
                          <a:spcPts val="0"/>
                        </a:spcBef>
                        <a:spcAft>
                          <a:spcPts val="0"/>
                        </a:spcAft>
                        <a:buClr>
                          <a:schemeClr val="accent6"/>
                        </a:buClr>
                        <a:buSzPct val="125000"/>
                        <a:buFont typeface="Arial" charset="0"/>
                        <a:buChar char="•"/>
                        <a:tabLst/>
                        <a:defRPr/>
                      </a:pPr>
                      <a:r>
                        <a:rPr lang="en-US" altLang="en-US" sz="1400" b="0" dirty="0" smtClean="0">
                          <a:latin typeface="+mn-lt"/>
                          <a:ea typeface="+mn-ea"/>
                          <a:cs typeface="Times New Roman" pitchFamily="18" charset="0"/>
                        </a:rPr>
                        <a:t>90% of  metabolites are excreted in bile</a:t>
                      </a:r>
                      <a:endParaRPr lang="en-US" sz="1400" b="0" kern="1200" dirty="0" smtClean="0">
                        <a:solidFill>
                          <a:srgbClr val="008F00"/>
                        </a:solidFill>
                        <a:effectLst/>
                        <a:latin typeface="+mn-lt"/>
                        <a:ea typeface="+mn-ea"/>
                        <a:cs typeface="+mn-cs"/>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b="0" dirty="0">
                        <a:effectLs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89517245"/>
                  </a:ext>
                </a:extLst>
              </a:tr>
              <a:tr h="788276">
                <a:tc>
                  <a:txBody>
                    <a:bodyPr/>
                    <a:lstStyle/>
                    <a:p>
                      <a:pPr algn="ctr"/>
                      <a:r>
                        <a:rPr lang="en-US" sz="1600" dirty="0" smtClean="0">
                          <a:solidFill>
                            <a:schemeClr val="tx1"/>
                          </a:solidFill>
                        </a:rPr>
                        <a:t>Uses</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285750" marR="0" indent="-285750" algn="l" defTabSz="685800" rtl="0" eaLnBrk="1" fontAlgn="auto" latinLnBrk="0" hangingPunct="1">
                        <a:lnSpc>
                          <a:spcPct val="100000"/>
                        </a:lnSpc>
                        <a:spcBef>
                          <a:spcPts val="0"/>
                        </a:spcBef>
                        <a:spcAft>
                          <a:spcPts val="0"/>
                        </a:spcAft>
                        <a:buClr>
                          <a:schemeClr val="accent6"/>
                        </a:buClr>
                        <a:buSzPct val="125000"/>
                        <a:buFont typeface="Arial" charset="0"/>
                        <a:buChar char="•"/>
                        <a:tabLst/>
                        <a:defRPr/>
                      </a:pPr>
                      <a:r>
                        <a:rPr lang="en-US" altLang="en-US" sz="1400" b="0" dirty="0" smtClean="0">
                          <a:solidFill>
                            <a:srgbClr val="C00000"/>
                          </a:solidFill>
                          <a:latin typeface="+mn-lt"/>
                          <a:ea typeface="Times New Roman" charset="0"/>
                          <a:cs typeface="Times New Roman" charset="0"/>
                        </a:rPr>
                        <a:t>Post partum hemorrhage </a:t>
                      </a:r>
                      <a:r>
                        <a:rPr lang="en-US" altLang="en-US" sz="1400" b="0" dirty="0" smtClean="0">
                          <a:solidFill>
                            <a:schemeClr val="tx1"/>
                          </a:solidFill>
                          <a:latin typeface="+mn-lt"/>
                          <a:ea typeface="Times New Roman" charset="0"/>
                          <a:cs typeface="Times New Roman" charset="0"/>
                        </a:rPr>
                        <a:t>(3</a:t>
                      </a:r>
                      <a:r>
                        <a:rPr lang="en-US" altLang="en-US" sz="1400" b="0" baseline="30000" dirty="0" smtClean="0">
                          <a:solidFill>
                            <a:schemeClr val="tx1"/>
                          </a:solidFill>
                          <a:latin typeface="+mn-lt"/>
                          <a:ea typeface="Times New Roman" charset="0"/>
                          <a:cs typeface="Times New Roman" charset="0"/>
                        </a:rPr>
                        <a:t>rd</a:t>
                      </a:r>
                      <a:r>
                        <a:rPr lang="en-US" altLang="en-US" sz="1400" b="0" dirty="0" smtClean="0">
                          <a:solidFill>
                            <a:schemeClr val="tx1"/>
                          </a:solidFill>
                          <a:latin typeface="+mn-lt"/>
                          <a:ea typeface="Times New Roman" charset="0"/>
                          <a:cs typeface="Times New Roman" charset="0"/>
                        </a:rPr>
                        <a:t> stage of labor) </a:t>
                      </a:r>
                      <a:r>
                        <a:rPr lang="en-US" altLang="en-US" sz="1200" b="0" dirty="0" smtClean="0">
                          <a:solidFill>
                            <a:srgbClr val="008F00"/>
                          </a:solidFill>
                          <a:latin typeface="+mn-lt"/>
                          <a:ea typeface="Times New Roman" charset="0"/>
                          <a:cs typeface="Times New Roman" charset="0"/>
                        </a:rPr>
                        <a:t>DON’T inject until you see the head of the baby</a:t>
                      </a:r>
                    </a:p>
                    <a:p>
                      <a:pPr marL="285750" marR="0" indent="-285750" algn="l" defTabSz="685800" rtl="0" eaLnBrk="1" fontAlgn="auto" latinLnBrk="0" hangingPunct="1">
                        <a:lnSpc>
                          <a:spcPct val="100000"/>
                        </a:lnSpc>
                        <a:spcBef>
                          <a:spcPts val="0"/>
                        </a:spcBef>
                        <a:spcAft>
                          <a:spcPts val="0"/>
                        </a:spcAft>
                        <a:buClr>
                          <a:schemeClr val="accent6"/>
                        </a:buClr>
                        <a:buSzPct val="125000"/>
                        <a:buFont typeface="Arial" charset="0"/>
                        <a:buChar char="•"/>
                        <a:tabLst/>
                        <a:defRPr/>
                      </a:pPr>
                      <a:r>
                        <a:rPr lang="en-US" altLang="en-US" sz="1400" b="1" dirty="0" smtClean="0">
                          <a:solidFill>
                            <a:schemeClr val="tx1"/>
                          </a:solidFill>
                          <a:latin typeface="+mn-lt"/>
                          <a:ea typeface="Times New Roman" charset="0"/>
                          <a:cs typeface="Times New Roman" charset="0"/>
                        </a:rPr>
                        <a:t>Preparations:</a:t>
                      </a:r>
                      <a:r>
                        <a:rPr lang="en-US" altLang="en-US" sz="1400" b="0" baseline="0" dirty="0" smtClean="0">
                          <a:solidFill>
                            <a:schemeClr val="tx1"/>
                          </a:solidFill>
                          <a:latin typeface="+mn-lt"/>
                          <a:ea typeface="Times New Roman" charset="0"/>
                          <a:cs typeface="Times New Roman" charset="0"/>
                        </a:rPr>
                        <a:t> </a:t>
                      </a:r>
                      <a:r>
                        <a:rPr lang="en-US" altLang="en-US" sz="1400" b="0" dirty="0" smtClean="0">
                          <a:solidFill>
                            <a:srgbClr val="0432FF"/>
                          </a:solidFill>
                          <a:latin typeface="+mn-lt"/>
                          <a:ea typeface="Times New Roman" charset="0"/>
                          <a:cs typeface="Times New Roman" charset="0"/>
                        </a:rPr>
                        <a:t>Syntometrine </a:t>
                      </a:r>
                      <a:r>
                        <a:rPr lang="en-US" altLang="en-US" sz="1400" b="0" dirty="0" smtClean="0">
                          <a:solidFill>
                            <a:schemeClr val="tx1"/>
                          </a:solidFill>
                          <a:latin typeface="+mn-lt"/>
                          <a:ea typeface="Times New Roman" charset="0"/>
                          <a:cs typeface="Times New Roman" charset="0"/>
                        </a:rPr>
                        <a:t>(</a:t>
                      </a:r>
                      <a:r>
                        <a:rPr lang="en-US" altLang="en-US" sz="1400" b="0" dirty="0" smtClean="0">
                          <a:solidFill>
                            <a:srgbClr val="0432FF"/>
                          </a:solidFill>
                          <a:latin typeface="+mn-lt"/>
                          <a:ea typeface="Times New Roman" charset="0"/>
                          <a:cs typeface="Times New Roman" charset="0"/>
                        </a:rPr>
                        <a:t>ergometrine</a:t>
                      </a:r>
                      <a:r>
                        <a:rPr lang="en-US" altLang="en-US" sz="1400" b="0" dirty="0" smtClean="0">
                          <a:solidFill>
                            <a:schemeClr val="tx1"/>
                          </a:solidFill>
                          <a:latin typeface="+mn-lt"/>
                          <a:ea typeface="Times New Roman" charset="0"/>
                          <a:cs typeface="Times New Roman" charset="0"/>
                        </a:rPr>
                        <a:t>  0.5 mg  + oxytocin 5.0 I.U) ,  I.M.</a:t>
                      </a:r>
                      <a:r>
                        <a:rPr lang="en-US" altLang="en-US" sz="1400" b="0" baseline="30000" dirty="0" smtClean="0">
                          <a:solidFill>
                            <a:schemeClr val="tx1"/>
                          </a:solidFill>
                          <a:latin typeface="+mn-lt"/>
                          <a:ea typeface="Times New Roman" charset="0"/>
                          <a:cs typeface="Times New Roman" charset="0"/>
                        </a:rPr>
                        <a:t>7</a:t>
                      </a:r>
                      <a:r>
                        <a:rPr lang="en-US" altLang="en-US" sz="1400" b="0" baseline="0" dirty="0" smtClean="0">
                          <a:solidFill>
                            <a:schemeClr val="tx1"/>
                          </a:solidFill>
                          <a:latin typeface="+mn-lt"/>
                          <a:ea typeface="Times New Roman" charset="0"/>
                          <a:cs typeface="Times New Roman" charset="0"/>
                        </a:rPr>
                        <a:t> </a:t>
                      </a:r>
                      <a:r>
                        <a:rPr lang="en-US" sz="1400" b="1" u="sng" kern="1200" dirty="0" smtClean="0">
                          <a:solidFill>
                            <a:srgbClr val="FF0000"/>
                          </a:solidFill>
                          <a:effectLst/>
                          <a:latin typeface="+mn-lt"/>
                          <a:ea typeface="+mn-ea"/>
                          <a:cs typeface="+mn-cs"/>
                        </a:rPr>
                        <a:t>When to give it?</a:t>
                      </a:r>
                      <a:r>
                        <a:rPr lang="en-US" sz="1400" b="0" u="none" kern="1200" dirty="0" smtClean="0">
                          <a:solidFill>
                            <a:srgbClr val="FF0000"/>
                          </a:solidFill>
                          <a:effectLst/>
                          <a:latin typeface="+mn-lt"/>
                          <a:ea typeface="+mn-ea"/>
                          <a:cs typeface="+mn-cs"/>
                        </a:rPr>
                        <a:t> </a:t>
                      </a:r>
                      <a:r>
                        <a:rPr lang="en-US" sz="1400" kern="1200" dirty="0" smtClean="0">
                          <a:solidFill>
                            <a:srgbClr val="FF0000"/>
                          </a:solidFill>
                          <a:effectLst/>
                          <a:latin typeface="+mn-lt"/>
                          <a:ea typeface="+mn-ea"/>
                          <a:cs typeface="+mn-cs"/>
                        </a:rPr>
                        <a:t>After birth, 3</a:t>
                      </a:r>
                      <a:r>
                        <a:rPr lang="en-US" sz="1400" kern="1200" baseline="30000" dirty="0" smtClean="0">
                          <a:solidFill>
                            <a:srgbClr val="FF0000"/>
                          </a:solidFill>
                          <a:effectLst/>
                          <a:latin typeface="+mn-lt"/>
                          <a:ea typeface="+mn-ea"/>
                          <a:cs typeface="+mn-cs"/>
                        </a:rPr>
                        <a:t>rd</a:t>
                      </a:r>
                      <a:r>
                        <a:rPr lang="en-US" sz="1400" kern="1200" dirty="0" smtClean="0">
                          <a:solidFill>
                            <a:srgbClr val="FF0000"/>
                          </a:solidFill>
                          <a:effectLst/>
                          <a:latin typeface="+mn-lt"/>
                          <a:ea typeface="+mn-ea"/>
                          <a:cs typeface="+mn-cs"/>
                        </a:rPr>
                        <a:t> stage of labor </a:t>
                      </a:r>
                      <a:endParaRPr lang="en-US" altLang="en-US" sz="1400" b="0" dirty="0" smtClean="0">
                        <a:solidFill>
                          <a:srgbClr val="FF0000"/>
                        </a:solidFill>
                        <a:latin typeface="+mn-lt"/>
                        <a:ea typeface="Times New Roman" charset="0"/>
                        <a:cs typeface="Times New Roman"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788276">
                <a:tc>
                  <a:txBody>
                    <a:bodyPr/>
                    <a:lstStyle/>
                    <a:p>
                      <a:pPr algn="ctr"/>
                      <a:r>
                        <a:rPr lang="en-US" sz="1600" dirty="0" smtClean="0">
                          <a:solidFill>
                            <a:schemeClr val="tx1"/>
                          </a:solidFill>
                        </a:rPr>
                        <a:t>ADRs</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285750" marR="0" indent="-285750" algn="l" defTabSz="685800" rtl="0" eaLnBrk="1" fontAlgn="auto" latinLnBrk="0" hangingPunct="1">
                        <a:lnSpc>
                          <a:spcPct val="100000"/>
                        </a:lnSpc>
                        <a:spcBef>
                          <a:spcPts val="0"/>
                        </a:spcBef>
                        <a:spcAft>
                          <a:spcPts val="0"/>
                        </a:spcAft>
                        <a:buClrTx/>
                        <a:buSzTx/>
                        <a:buFontTx/>
                        <a:buBlip>
                          <a:blip r:embed="rId2"/>
                        </a:buBlip>
                        <a:tabLst/>
                        <a:defRPr/>
                      </a:pPr>
                      <a:r>
                        <a:rPr lang="en-US" altLang="en-US" sz="1400" b="0" dirty="0" smtClean="0">
                          <a:solidFill>
                            <a:srgbClr val="C00000"/>
                          </a:solidFill>
                          <a:latin typeface="+mn-lt"/>
                          <a:ea typeface="Times New Roman" charset="0"/>
                          <a:cs typeface="Times New Roman" charset="0"/>
                        </a:rPr>
                        <a:t>Vasoconstriction of peripheral blood vessels ( toes &amp; fingers)</a:t>
                      </a:r>
                    </a:p>
                    <a:p>
                      <a:pPr marL="285750" indent="-285750" algn="l" rtl="0" eaLnBrk="1" hangingPunct="1">
                        <a:lnSpc>
                          <a:spcPct val="100000"/>
                        </a:lnSpc>
                        <a:buFontTx/>
                        <a:buBlip>
                          <a:blip r:embed="rId3"/>
                        </a:buBlip>
                      </a:pPr>
                      <a:r>
                        <a:rPr lang="en-US" altLang="en-US" sz="1400" b="0" dirty="0" smtClean="0">
                          <a:solidFill>
                            <a:srgbClr val="C00000"/>
                          </a:solidFill>
                          <a:latin typeface="+mn-lt"/>
                          <a:ea typeface="Times New Roman" charset="0"/>
                          <a:cs typeface="Times New Roman" charset="0"/>
                        </a:rPr>
                        <a:t>Gangrene </a:t>
                      </a:r>
                      <a:r>
                        <a:rPr lang="en-US" altLang="en-US" sz="1200" b="0" dirty="0" smtClean="0">
                          <a:solidFill>
                            <a:srgbClr val="008F00"/>
                          </a:solidFill>
                          <a:latin typeface="+mn-lt"/>
                          <a:ea typeface="Times New Roman" charset="0"/>
                          <a:cs typeface="Times New Roman" charset="0"/>
                        </a:rPr>
                        <a:t>(due to Vasoconstriction of peripheral blood vessels ‘rare’)</a:t>
                      </a:r>
                    </a:p>
                    <a:p>
                      <a:pPr marL="285750" indent="-285750" algn="l" rtl="0" eaLnBrk="1" hangingPunct="1">
                        <a:lnSpc>
                          <a:spcPct val="100000"/>
                        </a:lnSpc>
                        <a:buFontTx/>
                        <a:buBlip>
                          <a:blip r:embed="rId4"/>
                        </a:buBlip>
                      </a:pPr>
                      <a:r>
                        <a:rPr lang="en-US" altLang="en-US" sz="1400" b="0" dirty="0" smtClean="0">
                          <a:latin typeface="+mn-lt"/>
                          <a:ea typeface="Times New Roman" charset="0"/>
                          <a:cs typeface="Times New Roman" charset="0"/>
                        </a:rPr>
                        <a:t>Nausea, vomiting, diarrhea</a:t>
                      </a:r>
                    </a:p>
                    <a:p>
                      <a:pPr marL="285750" marR="0" indent="-285750" algn="l" defTabSz="685800" rtl="0" eaLnBrk="1" fontAlgn="auto" latinLnBrk="0" hangingPunct="1">
                        <a:lnSpc>
                          <a:spcPct val="100000"/>
                        </a:lnSpc>
                        <a:spcBef>
                          <a:spcPts val="0"/>
                        </a:spcBef>
                        <a:spcAft>
                          <a:spcPts val="0"/>
                        </a:spcAft>
                        <a:buClrTx/>
                        <a:buSzTx/>
                        <a:buFontTx/>
                        <a:buBlip>
                          <a:blip r:embed="rId5"/>
                        </a:buBlip>
                        <a:tabLst/>
                        <a:defRPr/>
                      </a:pPr>
                      <a:r>
                        <a:rPr lang="en-US" altLang="en-US" sz="1400" b="0" dirty="0" smtClean="0">
                          <a:latin typeface="+mn-lt"/>
                          <a:ea typeface="Times New Roman" charset="0"/>
                          <a:cs typeface="Times New Roman" charset="0"/>
                        </a:rPr>
                        <a:t>Hypertension </a:t>
                      </a:r>
                      <a:r>
                        <a:rPr lang="en-US" altLang="en-US" sz="1100" b="0" dirty="0" smtClean="0">
                          <a:solidFill>
                            <a:srgbClr val="008F00"/>
                          </a:solidFill>
                          <a:latin typeface="+mn-lt"/>
                          <a:ea typeface="Times New Roman" charset="0"/>
                          <a:cs typeface="Times New Roman" charset="0"/>
                        </a:rPr>
                        <a:t>(sever) </a:t>
                      </a:r>
                      <a:r>
                        <a:rPr lang="en-US" altLang="en-US" sz="1100" b="0" dirty="0" err="1" smtClean="0">
                          <a:solidFill>
                            <a:srgbClr val="0432FF"/>
                          </a:solidFill>
                          <a:latin typeface="+mn-lt"/>
                          <a:ea typeface="Times New Roman" charset="0"/>
                          <a:cs typeface="Times New Roman" charset="0"/>
                        </a:rPr>
                        <a:t>ergometrin</a:t>
                      </a:r>
                      <a:r>
                        <a:rPr lang="en-US" altLang="en-US" sz="1100" b="0" baseline="0" dirty="0" smtClean="0">
                          <a:solidFill>
                            <a:srgbClr val="0432FF"/>
                          </a:solidFill>
                          <a:latin typeface="+mn-lt"/>
                          <a:ea typeface="Times New Roman" charset="0"/>
                          <a:cs typeface="Times New Roman" charset="0"/>
                        </a:rPr>
                        <a:t> </a:t>
                      </a:r>
                      <a:r>
                        <a:rPr lang="en-US" altLang="en-US" sz="1100" b="0" baseline="0" dirty="0" smtClean="0">
                          <a:solidFill>
                            <a:srgbClr val="008F00"/>
                          </a:solidFill>
                          <a:latin typeface="+mn-lt"/>
                          <a:ea typeface="Times New Roman" charset="0"/>
                          <a:cs typeface="Times New Roman" charset="0"/>
                        </a:rPr>
                        <a:t>cause less hypertension compare to </a:t>
                      </a:r>
                      <a:r>
                        <a:rPr lang="en-US" sz="1100" b="0" dirty="0" smtClean="0">
                          <a:solidFill>
                            <a:srgbClr val="0432FF"/>
                          </a:solidFill>
                          <a:ea typeface="+mn-ea"/>
                        </a:rPr>
                        <a:t>Methyl ergometrine </a:t>
                      </a:r>
                      <a:endParaRPr lang="en-US" sz="1100" b="0" baseline="30000" dirty="0" smtClean="0">
                        <a:solidFill>
                          <a:srgbClr val="0432FF"/>
                        </a:solidFill>
                        <a:latin typeface="+mn-lt"/>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85750" indent="-285750" algn="l" rtl="0" eaLnBrk="1" hangingPunct="1">
                        <a:lnSpc>
                          <a:spcPct val="100000"/>
                        </a:lnSpc>
                        <a:buFontTx/>
                        <a:buBlip>
                          <a:blip r:embed="rId5"/>
                        </a:buBlip>
                      </a:pPr>
                      <a:endParaRPr lang="en-US" altLang="en-US" sz="1400" b="0" dirty="0" smtClean="0">
                        <a:latin typeface="+mn-lt"/>
                        <a:ea typeface="Times New Roman" charset="0"/>
                        <a:cs typeface="Times New Roman"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9422">
                <a:tc>
                  <a:txBody>
                    <a:bodyPr/>
                    <a:lstStyle/>
                    <a:p>
                      <a:pPr algn="ctr"/>
                      <a:r>
                        <a:rPr lang="en-US" sz="1600" dirty="0" smtClean="0">
                          <a:solidFill>
                            <a:schemeClr val="tx1"/>
                          </a:solidFill>
                        </a:rPr>
                        <a:t>C.I</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gridSpan="2">
                  <a:txBody>
                    <a:bodyPr/>
                    <a:lstStyle/>
                    <a:p>
                      <a:pPr marL="285750" indent="-285750" algn="l" rtl="0" eaLnBrk="1" hangingPunct="1">
                        <a:lnSpc>
                          <a:spcPct val="100000"/>
                        </a:lnSpc>
                        <a:buClr>
                          <a:schemeClr val="accent6"/>
                        </a:buClr>
                        <a:buSzPct val="125000"/>
                        <a:buFont typeface="Arial" charset="0"/>
                        <a:buChar char="•"/>
                      </a:pPr>
                      <a:r>
                        <a:rPr lang="en-US" altLang="en-US" sz="1400" b="0" u="none" dirty="0" smtClean="0">
                          <a:latin typeface="+mn-lt"/>
                          <a:ea typeface="Times New Roman" charset="0"/>
                          <a:cs typeface="Times New Roman" charset="0"/>
                        </a:rPr>
                        <a:t>Induction of labor:</a:t>
                      </a:r>
                      <a:r>
                        <a:rPr lang="en-US" altLang="en-US" sz="1400" b="0" u="none" baseline="0" dirty="0" smtClean="0">
                          <a:latin typeface="+mn-lt"/>
                          <a:ea typeface="Times New Roman" charset="0"/>
                          <a:cs typeface="Times New Roman" charset="0"/>
                        </a:rPr>
                        <a:t> </a:t>
                      </a:r>
                      <a:r>
                        <a:rPr lang="en-US" altLang="en-US" sz="1400" b="0" dirty="0" smtClean="0">
                          <a:solidFill>
                            <a:srgbClr val="C00000"/>
                          </a:solidFill>
                          <a:latin typeface="+mn-lt"/>
                          <a:ea typeface="Times New Roman" charset="0"/>
                          <a:cs typeface="Times New Roman" charset="0"/>
                        </a:rPr>
                        <a:t>1</a:t>
                      </a:r>
                      <a:r>
                        <a:rPr lang="en-US" altLang="en-US" sz="1400" b="0" baseline="30000" dirty="0" smtClean="0">
                          <a:solidFill>
                            <a:srgbClr val="C00000"/>
                          </a:solidFill>
                          <a:latin typeface="+mn-lt"/>
                          <a:ea typeface="Times New Roman" charset="0"/>
                          <a:cs typeface="Times New Roman" charset="0"/>
                        </a:rPr>
                        <a:t>st</a:t>
                      </a:r>
                      <a:r>
                        <a:rPr lang="en-US" altLang="en-US" sz="1400" b="0" dirty="0" smtClean="0">
                          <a:solidFill>
                            <a:srgbClr val="C00000"/>
                          </a:solidFill>
                          <a:latin typeface="+mn-lt"/>
                          <a:ea typeface="Times New Roman" charset="0"/>
                          <a:cs typeface="Times New Roman" charset="0"/>
                        </a:rPr>
                        <a:t> and 2</a:t>
                      </a:r>
                      <a:r>
                        <a:rPr lang="en-US" altLang="en-US" sz="1400" b="0" baseline="30000" dirty="0" smtClean="0">
                          <a:solidFill>
                            <a:srgbClr val="C00000"/>
                          </a:solidFill>
                          <a:latin typeface="+mn-lt"/>
                          <a:ea typeface="Times New Roman" charset="0"/>
                          <a:cs typeface="Times New Roman" charset="0"/>
                        </a:rPr>
                        <a:t>nd</a:t>
                      </a:r>
                      <a:r>
                        <a:rPr lang="en-US" altLang="en-US" sz="1400" b="0" dirty="0" smtClean="0">
                          <a:solidFill>
                            <a:srgbClr val="C00000"/>
                          </a:solidFill>
                          <a:latin typeface="+mn-lt"/>
                          <a:ea typeface="Times New Roman" charset="0"/>
                          <a:cs typeface="Times New Roman" charset="0"/>
                        </a:rPr>
                        <a:t> stage of labor</a:t>
                      </a:r>
                    </a:p>
                    <a:p>
                      <a:pPr marL="285750" marR="0" indent="-285750" algn="l" defTabSz="685800" rtl="0" eaLnBrk="1" fontAlgn="auto" latinLnBrk="0" hangingPunct="1">
                        <a:lnSpc>
                          <a:spcPct val="100000"/>
                        </a:lnSpc>
                        <a:spcBef>
                          <a:spcPts val="0"/>
                        </a:spcBef>
                        <a:spcAft>
                          <a:spcPts val="0"/>
                        </a:spcAft>
                        <a:buClr>
                          <a:schemeClr val="accent6"/>
                        </a:buClr>
                        <a:buSzPct val="125000"/>
                        <a:buFont typeface="Arial" charset="0"/>
                        <a:buChar char="•"/>
                        <a:tabLst/>
                        <a:defRPr/>
                      </a:pPr>
                      <a:r>
                        <a:rPr lang="en-US" altLang="en-US" sz="1400" b="0" dirty="0" smtClean="0">
                          <a:latin typeface="+mn-lt"/>
                          <a:ea typeface="Times New Roman" charset="0"/>
                          <a:cs typeface="Times New Roman" charset="0"/>
                        </a:rPr>
                        <a:t>vascular disease</a:t>
                      </a:r>
                    </a:p>
                    <a:p>
                      <a:pPr marL="285750" marR="0" indent="-285750" algn="l" defTabSz="685800" rtl="0" eaLnBrk="1" fontAlgn="auto" latinLnBrk="0" hangingPunct="1">
                        <a:lnSpc>
                          <a:spcPct val="100000"/>
                        </a:lnSpc>
                        <a:spcBef>
                          <a:spcPts val="0"/>
                        </a:spcBef>
                        <a:spcAft>
                          <a:spcPts val="0"/>
                        </a:spcAft>
                        <a:buClr>
                          <a:schemeClr val="accent6"/>
                        </a:buClr>
                        <a:buSzPct val="125000"/>
                        <a:buFont typeface="Arial" charset="0"/>
                        <a:buChar char="•"/>
                        <a:tabLst/>
                        <a:defRPr/>
                      </a:pPr>
                      <a:r>
                        <a:rPr lang="en-US" altLang="en-US" sz="1400" b="0" dirty="0" smtClean="0">
                          <a:latin typeface="+mn-lt"/>
                          <a:ea typeface="Times New Roman" charset="0"/>
                          <a:cs typeface="Times New Roman" charset="0"/>
                        </a:rPr>
                        <a:t>Severe hepatic and renal impairment</a:t>
                      </a:r>
                    </a:p>
                    <a:p>
                      <a:pPr marL="285750" indent="-285750" algn="l" rtl="0" eaLnBrk="1" hangingPunct="1">
                        <a:lnSpc>
                          <a:spcPct val="100000"/>
                        </a:lnSpc>
                        <a:buClr>
                          <a:schemeClr val="accent6"/>
                        </a:buClr>
                        <a:buSzPct val="125000"/>
                        <a:buFont typeface="Arial" charset="0"/>
                        <a:buChar char="•"/>
                      </a:pPr>
                      <a:r>
                        <a:rPr lang="en-US" altLang="en-US" sz="1400" b="0" dirty="0" smtClean="0">
                          <a:latin typeface="+mn-lt"/>
                          <a:ea typeface="Times New Roman" charset="0"/>
                          <a:cs typeface="Times New Roman" charset="0"/>
                        </a:rPr>
                        <a:t>Severe hypertension</a:t>
                      </a:r>
                      <a:endParaRPr lang="en-US" altLang="en-US" sz="1400" b="0" dirty="0" smtClean="0">
                        <a:solidFill>
                          <a:schemeClr val="tx1"/>
                        </a:solidFill>
                        <a:latin typeface="+mn-lt"/>
                        <a:ea typeface="Times New Roman" charset="0"/>
                        <a:cs typeface="Times New Roman"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bl>
          </a:graphicData>
        </a:graphic>
      </p:graphicFrame>
      <p:cxnSp>
        <p:nvCxnSpPr>
          <p:cNvPr id="9" name="Straight Connector 8"/>
          <p:cNvCxnSpPr/>
          <p:nvPr/>
        </p:nvCxnSpPr>
        <p:spPr>
          <a:xfrm flipV="1">
            <a:off x="1097541" y="5904013"/>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852684" y="5364924"/>
            <a:ext cx="5250451" cy="461665"/>
          </a:xfrm>
          <a:prstGeom prst="rect">
            <a:avLst/>
          </a:prstGeom>
          <a:noFill/>
        </p:spPr>
        <p:txBody>
          <a:bodyPr wrap="square" rtlCol="0">
            <a:spAutoFit/>
          </a:bodyPr>
          <a:lstStyle/>
          <a:p>
            <a:pPr algn="ctr"/>
            <a:r>
              <a:rPr lang="en-US" altLang="en-US" sz="2400" dirty="0">
                <a:latin typeface="American Typewriter" charset="0"/>
                <a:ea typeface="American Typewriter" charset="0"/>
                <a:cs typeface="American Typewriter" charset="0"/>
              </a:rPr>
              <a:t>Oxytocin </a:t>
            </a:r>
            <a:r>
              <a:rPr lang="en-US" altLang="en-US" sz="2400" dirty="0" smtClean="0">
                <a:latin typeface="American Typewriter" charset="0"/>
                <a:ea typeface="American Typewriter" charset="0"/>
                <a:cs typeface="American Typewriter" charset="0"/>
              </a:rPr>
              <a:t>Vs </a:t>
            </a:r>
            <a:r>
              <a:rPr lang="en-US" altLang="en-US" sz="2400" dirty="0">
                <a:latin typeface="American Typewriter" charset="0"/>
                <a:ea typeface="American Typewriter" charset="0"/>
                <a:cs typeface="American Typewriter" charset="0"/>
              </a:rPr>
              <a:t>Ergometrine</a:t>
            </a:r>
            <a:endParaRPr lang="en-US" sz="2400" dirty="0">
              <a:latin typeface="American Typewriter" charset="0"/>
              <a:ea typeface="American Typewriter" charset="0"/>
              <a:cs typeface="American Typewriter"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038131349"/>
              </p:ext>
            </p:extLst>
          </p:nvPr>
        </p:nvGraphicFramePr>
        <p:xfrm>
          <a:off x="147665" y="6098246"/>
          <a:ext cx="6562674" cy="2879717"/>
        </p:xfrm>
        <a:graphic>
          <a:graphicData uri="http://schemas.openxmlformats.org/drawingml/2006/table">
            <a:tbl>
              <a:tblPr firstRow="1" bandRow="1">
                <a:tableStyleId>{5940675A-B579-460E-94D1-54222C63F5DA}</a:tableStyleId>
              </a:tblPr>
              <a:tblGrid>
                <a:gridCol w="1512693">
                  <a:extLst>
                    <a:ext uri="{9D8B030D-6E8A-4147-A177-3AD203B41FA5}">
                      <a16:colId xmlns:a16="http://schemas.microsoft.com/office/drawing/2014/main" xmlns="" val="2548034649"/>
                    </a:ext>
                  </a:extLst>
                </a:gridCol>
                <a:gridCol w="2430379"/>
                <a:gridCol w="2619602"/>
              </a:tblGrid>
              <a:tr h="473419">
                <a:tc>
                  <a:txBody>
                    <a:bodyPr/>
                    <a:lstStyle/>
                    <a:p>
                      <a:pPr algn="ctr"/>
                      <a:endParaRPr lang="en-US" sz="1400" baseline="30000" dirty="0" smtClean="0">
                        <a:latin typeface="+mn-lt"/>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r>
                        <a:rPr lang="en-US" sz="1600" baseline="0" dirty="0" smtClean="0">
                          <a:latin typeface="+mn-lt"/>
                        </a:rPr>
                        <a:t>Oxytocin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alpha val="69804"/>
                      </a:srgbClr>
                    </a:solidFill>
                  </a:tcPr>
                </a:tc>
                <a:tc>
                  <a:txBody>
                    <a:bodyPr/>
                    <a:lstStyle/>
                    <a:p>
                      <a:pPr algn="ctr"/>
                      <a:r>
                        <a:rPr lang="en-US" altLang="en-US" sz="1600" dirty="0" smtClean="0">
                          <a:solidFill>
                            <a:srgbClr val="0432FF"/>
                          </a:solidFill>
                          <a:latin typeface="+mn-lt"/>
                          <a:ea typeface="American Typewriter" charset="0"/>
                          <a:cs typeface="American Typewriter" charset="0"/>
                        </a:rPr>
                        <a:t>Ergometrine</a:t>
                      </a:r>
                      <a:endParaRPr lang="en-US" sz="1600" strike="noStrike" baseline="0" dirty="0" smtClean="0">
                        <a:solidFill>
                          <a:srgbClr val="0432FF"/>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alpha val="50196"/>
                      </a:srgbClr>
                    </a:solidFill>
                  </a:tcPr>
                </a:tc>
              </a:tr>
              <a:tr h="749518">
                <a:tc>
                  <a:txBody>
                    <a:bodyPr/>
                    <a:lstStyle/>
                    <a:p>
                      <a:pPr algn="ctr"/>
                      <a:r>
                        <a:rPr kumimoji="0" lang="en-US" sz="1600" b="0" i="0" u="none" strike="noStrike" cap="none" normalizeH="0" baseline="0" dirty="0" smtClean="0">
                          <a:ln>
                            <a:noFill/>
                          </a:ln>
                          <a:solidFill>
                            <a:schemeClr val="tx1"/>
                          </a:solidFill>
                          <a:effectLst/>
                          <a:latin typeface="+mn-lt"/>
                          <a:cs typeface="Times New Roman" pitchFamily="18" charset="0"/>
                        </a:rPr>
                        <a:t>Contractions</a:t>
                      </a:r>
                      <a:endParaRPr lang="en-US" sz="1600" b="0" kern="1200" dirty="0" smtClean="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kumimoji="0" lang="en-US" sz="1400" b="0" i="0" u="none" strike="noStrike" cap="none" normalizeH="0" baseline="0" dirty="0" smtClean="0">
                          <a:ln>
                            <a:noFill/>
                          </a:ln>
                          <a:solidFill>
                            <a:schemeClr val="tx1"/>
                          </a:solidFill>
                          <a:effectLst/>
                          <a:latin typeface="+mn-lt"/>
                          <a:cs typeface="Times New Roman" pitchFamily="18" charset="0"/>
                        </a:rPr>
                        <a:t>Resembles normal physiological contractions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solidFill>
                          <a:effectLst/>
                          <a:latin typeface="+mn-lt"/>
                          <a:cs typeface="Times New Roman" pitchFamily="18" charset="0"/>
                        </a:rPr>
                        <a:t>Tetanic contraction, doesn't resemble normal physiological contractions </a:t>
                      </a:r>
                      <a:r>
                        <a:rPr kumimoji="0" lang="en-US" sz="1200" b="0" i="0" u="none" strike="noStrike" cap="none" normalizeH="0" baseline="0" dirty="0" smtClean="0">
                          <a:ln>
                            <a:noFill/>
                          </a:ln>
                          <a:solidFill>
                            <a:srgbClr val="008F00"/>
                          </a:solidFill>
                          <a:effectLst/>
                          <a:latin typeface="+mn-lt"/>
                          <a:cs typeface="Times New Roman" pitchFamily="18" charset="0"/>
                        </a:rPr>
                        <a:t>(without relaxation in between and causes the contraction of the uterus as a whole )</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9517245"/>
                  </a:ext>
                </a:extLst>
              </a:tr>
              <a:tr h="656909">
                <a:tc>
                  <a:txBody>
                    <a:bodyPr/>
                    <a:lstStyle/>
                    <a:p>
                      <a:pPr algn="ctr"/>
                      <a:r>
                        <a:rPr kumimoji="0" lang="en-US" sz="1600" b="0" i="0" u="none" strike="noStrike" cap="none" normalizeH="0" baseline="0" dirty="0" smtClean="0">
                          <a:ln>
                            <a:noFill/>
                          </a:ln>
                          <a:solidFill>
                            <a:schemeClr val="tx1"/>
                          </a:solidFill>
                          <a:effectLst/>
                          <a:latin typeface="+mn-lt"/>
                          <a:cs typeface="Times New Roman" pitchFamily="18" charset="0"/>
                        </a:rPr>
                        <a:t>Uses</a:t>
                      </a:r>
                      <a:endParaRPr lang="en-US" altLang="en-US" sz="1600" b="0" dirty="0" smtClean="0">
                        <a:solidFill>
                          <a:schemeClr val="tx1"/>
                        </a:solidFill>
                        <a:latin typeface="+mn-lt"/>
                        <a:ea typeface="Times New Roman" charset="0"/>
                        <a:cs typeface="Times New Roman"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marR="0" lvl="0" indent="-285750" algn="l" defTabSz="914400" rtl="0" eaLnBrk="1" fontAlgn="base" latinLnBrk="0" hangingPunct="1">
                        <a:lnSpc>
                          <a:spcPct val="100000"/>
                        </a:lnSpc>
                        <a:spcBef>
                          <a:spcPct val="20000"/>
                        </a:spcBef>
                        <a:spcAft>
                          <a:spcPct val="0"/>
                        </a:spcAft>
                        <a:buClr>
                          <a:srgbClr val="00B0F0"/>
                        </a:buClr>
                        <a:buSzTx/>
                        <a:buFont typeface="Arial" charset="0"/>
                        <a:buChar char="•"/>
                        <a:tabLst/>
                      </a:pPr>
                      <a:r>
                        <a:rPr kumimoji="0" lang="en-US" sz="1400" b="0" i="0" u="none" strike="noStrike" cap="none" normalizeH="0" baseline="0" dirty="0" smtClean="0">
                          <a:ln>
                            <a:noFill/>
                          </a:ln>
                          <a:solidFill>
                            <a:schemeClr val="tx1"/>
                          </a:solidFill>
                          <a:effectLst/>
                          <a:latin typeface="+mn-lt"/>
                          <a:cs typeface="Times New Roman" pitchFamily="18" charset="0"/>
                        </a:rPr>
                        <a:t>To induce &amp;augment labor.</a:t>
                      </a:r>
                    </a:p>
                    <a:p>
                      <a:pPr marL="285750" marR="0" lvl="0" indent="-285750" algn="l" defTabSz="914400" rtl="0" eaLnBrk="1" fontAlgn="base" latinLnBrk="0" hangingPunct="1">
                        <a:lnSpc>
                          <a:spcPct val="100000"/>
                        </a:lnSpc>
                        <a:spcBef>
                          <a:spcPct val="20000"/>
                        </a:spcBef>
                        <a:spcAft>
                          <a:spcPct val="0"/>
                        </a:spcAft>
                        <a:buClr>
                          <a:srgbClr val="00B0F0"/>
                        </a:buClr>
                        <a:buSzTx/>
                        <a:buFont typeface="Arial" charset="0"/>
                        <a:buChar char="•"/>
                        <a:tabLst/>
                      </a:pPr>
                      <a:r>
                        <a:rPr kumimoji="0" lang="en-US" sz="1400" b="0" i="0" u="none" strike="noStrike" cap="none" normalizeH="0" baseline="0" dirty="0" smtClean="0">
                          <a:ln>
                            <a:noFill/>
                          </a:ln>
                          <a:solidFill>
                            <a:schemeClr val="tx1"/>
                          </a:solidFill>
                          <a:effectLst/>
                          <a:latin typeface="+mn-lt"/>
                          <a:cs typeface="Times New Roman" pitchFamily="18" charset="0"/>
                        </a:rPr>
                        <a:t>Post partum hemorrhage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C00000"/>
                          </a:solidFill>
                          <a:effectLst/>
                          <a:latin typeface="+mn-lt"/>
                          <a:cs typeface="Times New Roman" pitchFamily="18" charset="0"/>
                        </a:rPr>
                        <a:t>Only in </a:t>
                      </a:r>
                      <a:r>
                        <a:rPr lang="en-US" altLang="en-US" sz="1400" b="0" dirty="0" smtClean="0">
                          <a:solidFill>
                            <a:srgbClr val="C00000"/>
                          </a:solidFill>
                          <a:latin typeface="+mn-lt"/>
                          <a:ea typeface="Times New Roman" charset="0"/>
                          <a:cs typeface="Times New Roman" charset="0"/>
                        </a:rPr>
                        <a:t>Post partum </a:t>
                      </a:r>
                      <a:r>
                        <a:rPr kumimoji="0" lang="en-US" sz="1400" b="0" i="0" u="none" strike="noStrike" cap="none" normalizeH="0" baseline="0" dirty="0" smtClean="0">
                          <a:ln>
                            <a:noFill/>
                          </a:ln>
                          <a:solidFill>
                            <a:srgbClr val="C00000"/>
                          </a:solidFill>
                          <a:effectLst/>
                          <a:latin typeface="+mn-lt"/>
                          <a:cs typeface="Times New Roman" pitchFamily="18" charset="0"/>
                        </a:rPr>
                        <a:t>hemorrhage</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210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cs typeface="Times New Roman" pitchFamily="18" charset="0"/>
                        </a:rPr>
                        <a:t>Onset and Duration</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285750" indent="-285750">
                        <a:buClr>
                          <a:srgbClr val="00B0F0"/>
                        </a:buClr>
                        <a:buFont typeface="Arial" charset="0"/>
                        <a:buChar char="•"/>
                      </a:pPr>
                      <a:r>
                        <a:rPr lang="en-US" sz="1400" b="0" dirty="0" smtClean="0">
                          <a:solidFill>
                            <a:schemeClr val="tx1"/>
                          </a:solidFill>
                          <a:latin typeface="+mn-lt"/>
                        </a:rPr>
                        <a:t>Rapid onset</a:t>
                      </a:r>
                    </a:p>
                    <a:p>
                      <a:pPr marL="285750" indent="-285750">
                        <a:buClr>
                          <a:srgbClr val="00B0F0"/>
                        </a:buClr>
                        <a:buFont typeface="Arial" charset="0"/>
                        <a:buChar char="•"/>
                      </a:pPr>
                      <a:r>
                        <a:rPr lang="en-US" sz="1400" b="0" dirty="0" smtClean="0">
                          <a:solidFill>
                            <a:schemeClr val="tx1"/>
                          </a:solidFill>
                          <a:latin typeface="+mn-lt"/>
                        </a:rPr>
                        <a:t>Shorter</a:t>
                      </a:r>
                      <a:r>
                        <a:rPr lang="en-US" sz="1400" b="0" baseline="0" dirty="0" smtClean="0">
                          <a:solidFill>
                            <a:schemeClr val="tx1"/>
                          </a:solidFill>
                          <a:latin typeface="+mn-lt"/>
                        </a:rPr>
                        <a:t> duration of action</a:t>
                      </a:r>
                      <a:endParaRPr lang="en-US" sz="14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285750" marR="0" lvl="0" indent="-285750" algn="l" defTabSz="914400" rtl="0" eaLnBrk="1" fontAlgn="base" latinLnBrk="0" hangingPunct="1">
                        <a:lnSpc>
                          <a:spcPct val="100000"/>
                        </a:lnSpc>
                        <a:spcBef>
                          <a:spcPct val="20000"/>
                        </a:spcBef>
                        <a:spcAft>
                          <a:spcPct val="0"/>
                        </a:spcAft>
                        <a:buClr>
                          <a:schemeClr val="accent6"/>
                        </a:buClr>
                        <a:buSzTx/>
                        <a:buFont typeface="Arial" charset="0"/>
                        <a:buChar char="•"/>
                        <a:tabLst/>
                      </a:pPr>
                      <a:r>
                        <a:rPr kumimoji="0" lang="en-US" sz="1400" b="0" i="0" u="none" strike="noStrike" cap="none" normalizeH="0" baseline="0" dirty="0" smtClean="0">
                          <a:ln>
                            <a:noFill/>
                          </a:ln>
                          <a:solidFill>
                            <a:schemeClr val="tx1"/>
                          </a:solidFill>
                          <a:effectLst/>
                          <a:latin typeface="+mn-lt"/>
                          <a:cs typeface="Times New Roman" pitchFamily="18" charset="0"/>
                        </a:rPr>
                        <a:t>Moderate onset</a:t>
                      </a:r>
                    </a:p>
                    <a:p>
                      <a:pPr marL="285750" marR="0" lvl="0" indent="-285750" algn="l" defTabSz="914400" rtl="0" eaLnBrk="1" fontAlgn="base" latinLnBrk="0" hangingPunct="1">
                        <a:lnSpc>
                          <a:spcPct val="100000"/>
                        </a:lnSpc>
                        <a:spcBef>
                          <a:spcPct val="20000"/>
                        </a:spcBef>
                        <a:spcAft>
                          <a:spcPct val="0"/>
                        </a:spcAft>
                        <a:buClr>
                          <a:schemeClr val="accent6"/>
                        </a:buClr>
                        <a:buSzTx/>
                        <a:buFont typeface="Arial" charset="0"/>
                        <a:buChar char="•"/>
                        <a:tabLst/>
                      </a:pPr>
                      <a:r>
                        <a:rPr kumimoji="0" lang="en-US" sz="1400" b="0" i="0" u="none" strike="noStrike" cap="none" normalizeH="0" baseline="0" dirty="0" smtClean="0">
                          <a:ln>
                            <a:noFill/>
                          </a:ln>
                          <a:solidFill>
                            <a:schemeClr val="tx1"/>
                          </a:solidFill>
                          <a:effectLst/>
                          <a:latin typeface="+mn-lt"/>
                          <a:cs typeface="Times New Roman" pitchFamily="18" charset="0"/>
                        </a:rPr>
                        <a:t>Longer duration of action</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TextBox 5"/>
          <p:cNvSpPr txBox="1"/>
          <p:nvPr/>
        </p:nvSpPr>
        <p:spPr>
          <a:xfrm>
            <a:off x="0" y="9249218"/>
            <a:ext cx="6858000" cy="646331"/>
          </a:xfrm>
          <a:prstGeom prst="rect">
            <a:avLst/>
          </a:prstGeom>
          <a:noFill/>
        </p:spPr>
        <p:txBody>
          <a:bodyPr wrap="square" rtlCol="0">
            <a:spAutoFit/>
          </a:bodyPr>
          <a:lstStyle/>
          <a:p>
            <a:r>
              <a:rPr lang="en-US" sz="1200" baseline="30000" dirty="0" smtClean="0">
                <a:solidFill>
                  <a:srgbClr val="008F00"/>
                </a:solidFill>
              </a:rPr>
              <a:t>7</a:t>
            </a:r>
            <a:r>
              <a:rPr lang="en-US" sz="1200" dirty="0" smtClean="0"/>
              <a:t> </a:t>
            </a:r>
            <a:r>
              <a:rPr lang="en-US" altLang="en-US" sz="1200" dirty="0">
                <a:solidFill>
                  <a:srgbClr val="008F00"/>
                </a:solidFill>
                <a:ea typeface="Times New Roman" charset="0"/>
                <a:cs typeface="Times New Roman" charset="0"/>
              </a:rPr>
              <a:t>Although</a:t>
            </a:r>
            <a:r>
              <a:rPr lang="en-US" altLang="en-US" sz="1200" dirty="0">
                <a:solidFill>
                  <a:srgbClr val="0432FF"/>
                </a:solidFill>
                <a:ea typeface="Times New Roman" charset="0"/>
                <a:cs typeface="Times New Roman" charset="0"/>
              </a:rPr>
              <a:t> ergo </a:t>
            </a:r>
            <a:r>
              <a:rPr lang="en-US" altLang="en-US" sz="1200" dirty="0">
                <a:solidFill>
                  <a:srgbClr val="008F00"/>
                </a:solidFill>
                <a:ea typeface="Times New Roman" charset="0"/>
                <a:cs typeface="Times New Roman" charset="0"/>
              </a:rPr>
              <a:t>have a long duration ,because it is given I.M it will activate after 7 min. which is a very long period for a bleeding women, thus we </a:t>
            </a:r>
            <a:r>
              <a:rPr lang="en-US" altLang="en-US" sz="1200" dirty="0" smtClean="0">
                <a:solidFill>
                  <a:srgbClr val="008F00"/>
                </a:solidFill>
                <a:ea typeface="Times New Roman" charset="0"/>
                <a:cs typeface="Times New Roman" charset="0"/>
              </a:rPr>
              <a:t>combine </a:t>
            </a:r>
            <a:r>
              <a:rPr lang="en-US" altLang="en-US" sz="1200" dirty="0">
                <a:solidFill>
                  <a:srgbClr val="008F00"/>
                </a:solidFill>
                <a:ea typeface="Times New Roman" charset="0"/>
                <a:cs typeface="Times New Roman" charset="0"/>
              </a:rPr>
              <a:t>it with </a:t>
            </a:r>
            <a:r>
              <a:rPr lang="en-US" altLang="en-US" sz="1200" dirty="0">
                <a:solidFill>
                  <a:srgbClr val="0432FF"/>
                </a:solidFill>
                <a:ea typeface="Times New Roman" charset="0"/>
                <a:cs typeface="Times New Roman" charset="0"/>
              </a:rPr>
              <a:t>oxytocin</a:t>
            </a:r>
            <a:r>
              <a:rPr lang="en-US" altLang="en-US" sz="1200" dirty="0">
                <a:solidFill>
                  <a:schemeClr val="accent6"/>
                </a:solidFill>
                <a:ea typeface="Times New Roman" charset="0"/>
                <a:cs typeface="Times New Roman" charset="0"/>
              </a:rPr>
              <a:t> </a:t>
            </a:r>
            <a:r>
              <a:rPr lang="en-US" altLang="en-US" sz="1200" dirty="0">
                <a:solidFill>
                  <a:srgbClr val="008F00"/>
                </a:solidFill>
                <a:ea typeface="Times New Roman" charset="0"/>
                <a:cs typeface="Times New Roman" charset="0"/>
              </a:rPr>
              <a:t>which has a </a:t>
            </a:r>
            <a:r>
              <a:rPr lang="en-US" altLang="en-US" sz="1200" b="1" dirty="0">
                <a:solidFill>
                  <a:srgbClr val="008F00"/>
                </a:solidFill>
                <a:ea typeface="Times New Roman" charset="0"/>
                <a:cs typeface="Times New Roman" charset="0"/>
              </a:rPr>
              <a:t>faster</a:t>
            </a:r>
            <a:r>
              <a:rPr lang="en-US" altLang="en-US" sz="1200" dirty="0">
                <a:solidFill>
                  <a:srgbClr val="008F00"/>
                </a:solidFill>
                <a:ea typeface="Times New Roman" charset="0"/>
                <a:cs typeface="Times New Roman" charset="0"/>
              </a:rPr>
              <a:t> but  </a:t>
            </a:r>
            <a:r>
              <a:rPr lang="en-US" altLang="en-US" sz="1200" b="1" dirty="0">
                <a:solidFill>
                  <a:srgbClr val="008F00"/>
                </a:solidFill>
                <a:ea typeface="Times New Roman" charset="0"/>
                <a:cs typeface="Times New Roman" charset="0"/>
              </a:rPr>
              <a:t>shorter</a:t>
            </a:r>
            <a:r>
              <a:rPr lang="en-US" altLang="en-US" sz="1200" dirty="0">
                <a:solidFill>
                  <a:srgbClr val="008F00"/>
                </a:solidFill>
                <a:ea typeface="Times New Roman" charset="0"/>
                <a:cs typeface="Times New Roman" charset="0"/>
              </a:rPr>
              <a:t> duration of action to help in giving a drug that </a:t>
            </a:r>
            <a:r>
              <a:rPr lang="en-US" altLang="en-US" sz="1200" dirty="0" smtClean="0">
                <a:solidFill>
                  <a:srgbClr val="008F00"/>
                </a:solidFill>
                <a:ea typeface="Times New Roman" charset="0"/>
                <a:cs typeface="Times New Roman" charset="0"/>
              </a:rPr>
              <a:t>has </a:t>
            </a:r>
            <a:r>
              <a:rPr lang="en-US" altLang="en-US" sz="1200" dirty="0">
                <a:solidFill>
                  <a:srgbClr val="008F00"/>
                </a:solidFill>
                <a:ea typeface="Times New Roman" charset="0"/>
                <a:cs typeface="Times New Roman" charset="0"/>
              </a:rPr>
              <a:t>a </a:t>
            </a:r>
            <a:r>
              <a:rPr lang="en-US" altLang="en-US" sz="1200" dirty="0" smtClean="0">
                <a:solidFill>
                  <a:srgbClr val="008F00"/>
                </a:solidFill>
                <a:ea typeface="Times New Roman" charset="0"/>
                <a:cs typeface="Times New Roman" charset="0"/>
              </a:rPr>
              <a:t>fast </a:t>
            </a:r>
            <a:r>
              <a:rPr lang="en-US" altLang="en-US" sz="1200" dirty="0">
                <a:solidFill>
                  <a:schemeClr val="bg1">
                    <a:lumMod val="50000"/>
                  </a:schemeClr>
                </a:solidFill>
                <a:ea typeface="Times New Roman" charset="0"/>
                <a:cs typeface="Times New Roman" charset="0"/>
              </a:rPr>
              <a:t>onset </a:t>
            </a:r>
            <a:r>
              <a:rPr lang="en-US" altLang="en-US" sz="1200" dirty="0" smtClean="0">
                <a:solidFill>
                  <a:schemeClr val="bg1">
                    <a:lumMod val="50000"/>
                  </a:schemeClr>
                </a:solidFill>
                <a:ea typeface="Times New Roman" charset="0"/>
                <a:cs typeface="Times New Roman" charset="0"/>
              </a:rPr>
              <a:t>of </a:t>
            </a:r>
            <a:r>
              <a:rPr lang="en-US" altLang="en-US" sz="1200" dirty="0" smtClean="0">
                <a:solidFill>
                  <a:srgbClr val="008F00"/>
                </a:solidFill>
                <a:ea typeface="Times New Roman" charset="0"/>
                <a:cs typeface="Times New Roman" charset="0"/>
              </a:rPr>
              <a:t>action  ( </a:t>
            </a:r>
            <a:r>
              <a:rPr lang="en-US" altLang="en-US" sz="1200" dirty="0">
                <a:solidFill>
                  <a:srgbClr val="008F00"/>
                </a:solidFill>
                <a:ea typeface="Times New Roman" charset="0"/>
                <a:cs typeface="Times New Roman" charset="0"/>
              </a:rPr>
              <a:t>within 2-3 min </a:t>
            </a:r>
            <a:r>
              <a:rPr lang="en-US" altLang="en-US" sz="1200" dirty="0" smtClean="0">
                <a:solidFill>
                  <a:srgbClr val="008F00"/>
                </a:solidFill>
                <a:ea typeface="Times New Roman" charset="0"/>
                <a:cs typeface="Times New Roman" charset="0"/>
              </a:rPr>
              <a:t>) and long duration.</a:t>
            </a:r>
            <a:endParaRPr lang="en-US" altLang="en-US" sz="1200" dirty="0">
              <a:solidFill>
                <a:srgbClr val="008F00"/>
              </a:solidFill>
              <a:ea typeface="Times New Roman" charset="0"/>
              <a:cs typeface="Times New Roman" charset="0"/>
            </a:endParaRPr>
          </a:p>
        </p:txBody>
      </p:sp>
    </p:spTree>
    <p:extLst>
      <p:ext uri="{BB962C8B-B14F-4D97-AF65-F5344CB8AC3E}">
        <p14:creationId xmlns:p14="http://schemas.microsoft.com/office/powerpoint/2010/main" val="181264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p:cNvCxnSpPr/>
          <p:nvPr/>
        </p:nvCxnSpPr>
        <p:spPr>
          <a:xfrm flipV="1">
            <a:off x="1227910" y="530472"/>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6" y="8626"/>
            <a:ext cx="5250451" cy="461665"/>
          </a:xfrm>
          <a:prstGeom prst="rect">
            <a:avLst/>
          </a:prstGeom>
          <a:noFill/>
        </p:spPr>
        <p:txBody>
          <a:bodyPr wrap="square" rtlCol="0">
            <a:spAutoFit/>
          </a:bodyPr>
          <a:lstStyle/>
          <a:p>
            <a:pPr algn="ctr"/>
            <a:r>
              <a:rPr lang="en-US" altLang="en-US" sz="2400" dirty="0">
                <a:latin typeface="American Typewriter" charset="0"/>
                <a:ea typeface="American Typewriter" charset="0"/>
                <a:cs typeface="American Typewriter" charset="0"/>
              </a:rPr>
              <a:t>Prostaglandins</a:t>
            </a:r>
            <a:endParaRPr lang="en-US" sz="2400" dirty="0">
              <a:latin typeface="American Typewriter" charset="0"/>
              <a:ea typeface="American Typewriter" charset="0"/>
              <a:cs typeface="American Typewriter"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03061820"/>
              </p:ext>
            </p:extLst>
          </p:nvPr>
        </p:nvGraphicFramePr>
        <p:xfrm>
          <a:off x="147662" y="778972"/>
          <a:ext cx="6562677" cy="8570976"/>
        </p:xfrm>
        <a:graphic>
          <a:graphicData uri="http://schemas.openxmlformats.org/drawingml/2006/table">
            <a:tbl>
              <a:tblPr firstRow="1" bandRow="1">
                <a:tableStyleId>{5940675A-B579-460E-94D1-54222C63F5DA}</a:tableStyleId>
              </a:tblPr>
              <a:tblGrid>
                <a:gridCol w="546170">
                  <a:extLst>
                    <a:ext uri="{9D8B030D-6E8A-4147-A177-3AD203B41FA5}">
                      <a16:colId xmlns:a16="http://schemas.microsoft.com/office/drawing/2014/main" xmlns="" val="2548034649"/>
                    </a:ext>
                  </a:extLst>
                </a:gridCol>
                <a:gridCol w="2005502">
                  <a:extLst>
                    <a:ext uri="{9D8B030D-6E8A-4147-A177-3AD203B41FA5}">
                      <a16:colId xmlns:a16="http://schemas.microsoft.com/office/drawing/2014/main" xmlns="" val="2180430497"/>
                    </a:ext>
                  </a:extLst>
                </a:gridCol>
                <a:gridCol w="2005503"/>
                <a:gridCol w="2005502"/>
              </a:tblGrid>
              <a:tr h="524385">
                <a:tc>
                  <a:txBody>
                    <a:bodyPr/>
                    <a:lstStyle/>
                    <a:p>
                      <a:pPr algn="ctr"/>
                      <a:endParaRPr lang="en-US" sz="1400" dirty="0" smtClean="0">
                        <a:latin typeface="+mn-lt"/>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r>
                        <a:rPr lang="en-US" altLang="en-US" sz="1600" b="0" dirty="0" smtClean="0">
                          <a:solidFill>
                            <a:schemeClr val="tx1"/>
                          </a:solidFill>
                          <a:latin typeface="+mn-lt"/>
                          <a:ea typeface="Times New Roman" charset="0"/>
                          <a:cs typeface="Times New Roman" charset="0"/>
                        </a:rPr>
                        <a:t>PG</a:t>
                      </a:r>
                      <a:r>
                        <a:rPr lang="en-US" altLang="en-US" sz="1600" b="0" u="sng" dirty="0" smtClean="0">
                          <a:solidFill>
                            <a:schemeClr val="tx1"/>
                          </a:solidFill>
                          <a:latin typeface="+mn-lt"/>
                          <a:ea typeface="Times New Roman" charset="0"/>
                          <a:cs typeface="Times New Roman" charset="0"/>
                        </a:rPr>
                        <a:t>E</a:t>
                      </a:r>
                      <a:r>
                        <a:rPr lang="en-US" altLang="en-US" sz="1600" b="0" dirty="0" smtClean="0">
                          <a:solidFill>
                            <a:schemeClr val="tx1"/>
                          </a:solidFill>
                          <a:latin typeface="+mn-lt"/>
                          <a:ea typeface="Times New Roman" charset="0"/>
                          <a:cs typeface="Times New Roman" charset="0"/>
                        </a:rPr>
                        <a:t>2</a:t>
                      </a:r>
                    </a:p>
                    <a:p>
                      <a:pPr algn="ctr"/>
                      <a:r>
                        <a:rPr lang="en-US" sz="1400" b="0" baseline="0" dirty="0" smtClean="0">
                          <a:solidFill>
                            <a:schemeClr val="tx1"/>
                          </a:solidFill>
                          <a:latin typeface="+mn-lt"/>
                          <a:ea typeface="Times New Roman" charset="0"/>
                          <a:cs typeface="Times New Roman" charset="0"/>
                        </a:rPr>
                        <a:t>e.g.</a:t>
                      </a:r>
                      <a:r>
                        <a:rPr lang="en-US" sz="1400" b="0" baseline="30000" dirty="0" smtClean="0">
                          <a:solidFill>
                            <a:schemeClr val="tx1"/>
                          </a:solidFill>
                          <a:latin typeface="+mn-lt"/>
                          <a:ea typeface="Times New Roman" charset="0"/>
                          <a:cs typeface="Times New Roman" charset="0"/>
                        </a:rPr>
                        <a:t> </a:t>
                      </a:r>
                      <a:r>
                        <a:rPr lang="en-US" altLang="en-US" sz="1400" b="1" dirty="0" smtClean="0">
                          <a:solidFill>
                            <a:srgbClr val="0432FF"/>
                          </a:solidFill>
                          <a:ea typeface="Times New Roman" charset="0"/>
                          <a:cs typeface="Times New Roman" charset="0"/>
                        </a:rPr>
                        <a:t>Dinoprostone</a:t>
                      </a:r>
                      <a:endParaRPr lang="en-US" sz="1400" b="0" baseline="3000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alpha val="50196"/>
                      </a:schemeClr>
                    </a:solidFill>
                  </a:tcPr>
                </a:tc>
                <a:tc>
                  <a:txBody>
                    <a:bodyPr/>
                    <a:lstStyle/>
                    <a:p>
                      <a:pPr algn="ctr"/>
                      <a:r>
                        <a:rPr lang="en-US" altLang="en-US" sz="1600" b="0" dirty="0" smtClean="0">
                          <a:solidFill>
                            <a:schemeClr val="tx1"/>
                          </a:solidFill>
                          <a:latin typeface="+mn-lt"/>
                          <a:ea typeface="Times New Roman" charset="0"/>
                          <a:cs typeface="Times New Roman" charset="0"/>
                        </a:rPr>
                        <a:t>PGF2</a:t>
                      </a:r>
                      <a:r>
                        <a:rPr lang="el-GR" altLang="en-US" sz="1600" b="0" dirty="0" smtClean="0">
                          <a:solidFill>
                            <a:schemeClr val="tx1"/>
                          </a:solidFill>
                          <a:latin typeface="+mn-lt"/>
                          <a:ea typeface="Times New Roman" charset="0"/>
                          <a:cs typeface="Times New Roman" charset="0"/>
                        </a:rPr>
                        <a:t>α</a:t>
                      </a:r>
                      <a:endParaRPr lang="en-US" altLang="en-US" sz="1600" b="0" dirty="0" smtClean="0">
                        <a:solidFill>
                          <a:schemeClr val="tx1"/>
                        </a:solidFill>
                        <a:latin typeface="+mn-lt"/>
                        <a:ea typeface="Times New Roman" charset="0"/>
                        <a:cs typeface="Times New Roman" charset="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latin typeface="+mn-lt"/>
                          <a:ea typeface="Times New Roman" charset="0"/>
                          <a:cs typeface="Times New Roman" charset="0"/>
                        </a:rPr>
                        <a:t>e.g. </a:t>
                      </a:r>
                      <a:r>
                        <a:rPr lang="en-US" altLang="en-US" sz="1400" b="1" dirty="0" smtClean="0">
                          <a:solidFill>
                            <a:srgbClr val="0432FF"/>
                          </a:solidFill>
                          <a:ea typeface="Times New Roman" charset="0"/>
                          <a:cs typeface="Times New Roman" charset="0"/>
                        </a:rPr>
                        <a:t>Dinoprost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50196"/>
                      </a:schemeClr>
                    </a:solidFill>
                  </a:tcPr>
                </a:tc>
                <a:tc>
                  <a:txBody>
                    <a:bodyPr/>
                    <a:lstStyle/>
                    <a:p>
                      <a:pPr algn="ctr"/>
                      <a:r>
                        <a:rPr lang="en-US" altLang="en-US" sz="1600" b="0" dirty="0" smtClean="0">
                          <a:solidFill>
                            <a:schemeClr val="tx1"/>
                          </a:solidFill>
                          <a:latin typeface="+mn-lt"/>
                          <a:ea typeface="Times New Roman" charset="0"/>
                          <a:cs typeface="Times New Roman" charset="0"/>
                        </a:rPr>
                        <a:t>synthetic PGE1</a:t>
                      </a:r>
                    </a:p>
                    <a:p>
                      <a:pPr algn="ctr"/>
                      <a:r>
                        <a:rPr lang="en-US" sz="1400" b="0" baseline="0" dirty="0" smtClean="0">
                          <a:solidFill>
                            <a:schemeClr val="tx1"/>
                          </a:solidFill>
                          <a:latin typeface="+mn-lt"/>
                          <a:ea typeface="Times New Roman" charset="0"/>
                          <a:cs typeface="Times New Roman" charset="0"/>
                        </a:rPr>
                        <a:t>e.g. </a:t>
                      </a:r>
                      <a:r>
                        <a:rPr lang="en-US" altLang="en-US" sz="1400" b="1" dirty="0" smtClean="0">
                          <a:solidFill>
                            <a:srgbClr val="0432FF"/>
                          </a:solidFill>
                          <a:ea typeface="Times New Roman" charset="0"/>
                          <a:cs typeface="Times New Roman" charset="0"/>
                        </a:rPr>
                        <a:t>Misoprostol </a:t>
                      </a:r>
                      <a:endParaRPr lang="en-US" sz="1400" b="0" baseline="0" dirty="0" smtClean="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50196"/>
                      </a:srgbClr>
                    </a:solidFill>
                  </a:tcPr>
                </a:tc>
              </a:tr>
              <a:tr h="643561">
                <a:tc>
                  <a:txBody>
                    <a:bodyPr/>
                    <a:lstStyle/>
                    <a:p>
                      <a:pPr algn="ctr"/>
                      <a:r>
                        <a:rPr lang="en-US" sz="1600" dirty="0" smtClean="0">
                          <a:solidFill>
                            <a:schemeClr val="tx1"/>
                          </a:solidFill>
                        </a:rPr>
                        <a:t>Admin.</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4"/>
                        </a:buClr>
                        <a:buSzPct val="100000"/>
                        <a:buFont typeface="Arial" charset="0"/>
                        <a:buChar char="•"/>
                        <a:tabLst/>
                        <a:defRPr/>
                      </a:pPr>
                      <a:r>
                        <a:rPr lang="en-US" altLang="en-US" sz="1400" b="0" dirty="0" smtClean="0">
                          <a:solidFill>
                            <a:schemeClr val="tx1"/>
                          </a:solidFill>
                          <a:latin typeface="+mn-lt"/>
                          <a:ea typeface="Times New Roman" charset="0"/>
                          <a:cs typeface="Times New Roman" charset="0"/>
                        </a:rPr>
                        <a:t>Vaginal suppository</a:t>
                      </a:r>
                    </a:p>
                    <a:p>
                      <a:pPr marL="285750" marR="0" indent="-285750" algn="l" defTabSz="685800" rtl="0" eaLnBrk="1" fontAlgn="auto" latinLnBrk="0" hangingPunct="1">
                        <a:lnSpc>
                          <a:spcPct val="100000"/>
                        </a:lnSpc>
                        <a:spcBef>
                          <a:spcPts val="0"/>
                        </a:spcBef>
                        <a:spcAft>
                          <a:spcPts val="0"/>
                        </a:spcAft>
                        <a:buClr>
                          <a:schemeClr val="accent4"/>
                        </a:buClr>
                        <a:buSzPct val="100000"/>
                        <a:buFont typeface="Arial" charset="0"/>
                        <a:buChar char="•"/>
                        <a:tabLst/>
                        <a:defRPr/>
                      </a:pPr>
                      <a:r>
                        <a:rPr lang="en-US" altLang="en-US" sz="1400" b="0" u="sng" dirty="0" smtClean="0">
                          <a:solidFill>
                            <a:schemeClr val="tx1"/>
                          </a:solidFill>
                          <a:latin typeface="+mn-lt"/>
                          <a:ea typeface="Times New Roman" charset="0"/>
                          <a:cs typeface="Times New Roman" charset="0"/>
                        </a:rPr>
                        <a:t>E</a:t>
                      </a:r>
                      <a:r>
                        <a:rPr lang="en-US" altLang="en-US" sz="1400" b="0" dirty="0" smtClean="0">
                          <a:solidFill>
                            <a:schemeClr val="tx1"/>
                          </a:solidFill>
                          <a:latin typeface="+mn-lt"/>
                          <a:ea typeface="Times New Roman" charset="0"/>
                          <a:cs typeface="Times New Roman" charset="0"/>
                        </a:rPr>
                        <a:t>xtra- amniotic solution</a:t>
                      </a:r>
                      <a:endParaRPr lang="en-US" sz="1400" b="0" kern="1200" dirty="0" smtClean="0">
                        <a:solidFill>
                          <a:schemeClr val="tx1"/>
                        </a:solidFill>
                        <a:effectLst/>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
                          <a:schemeClr val="accent4"/>
                        </a:buClr>
                        <a:buSzPct val="125000"/>
                        <a:buFont typeface="Arial" charset="0"/>
                        <a:buNone/>
                        <a:tabLst/>
                        <a:defRPr/>
                      </a:pPr>
                      <a:r>
                        <a:rPr lang="en-US" altLang="en-US" sz="1400" b="1" dirty="0" smtClean="0">
                          <a:solidFill>
                            <a:schemeClr val="tx1"/>
                          </a:solidFill>
                          <a:latin typeface="Times New Roman" charset="0"/>
                          <a:ea typeface="Times New Roman" charset="0"/>
                          <a:cs typeface="Times New Roman" charset="0"/>
                        </a:rPr>
                        <a:t> </a:t>
                      </a:r>
                      <a:r>
                        <a:rPr lang="en-US" altLang="en-US" sz="1400" b="0" dirty="0" smtClean="0">
                          <a:solidFill>
                            <a:schemeClr val="tx1"/>
                          </a:solidFill>
                          <a:latin typeface="+mn-lt"/>
                          <a:ea typeface="Times New Roman" charset="0"/>
                          <a:cs typeface="Times New Roman" charset="0"/>
                        </a:rPr>
                        <a:t>Intra-amniotic injection</a:t>
                      </a:r>
                      <a:endParaRPr lang="en-US" sz="1400" b="0" kern="1200" dirty="0" smtClean="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685800" rtl="0" eaLnBrk="1" fontAlgn="auto" latinLnBrk="0" hangingPunct="1">
                        <a:lnSpc>
                          <a:spcPct val="100000"/>
                        </a:lnSpc>
                        <a:spcBef>
                          <a:spcPts val="0"/>
                        </a:spcBef>
                        <a:spcAft>
                          <a:spcPts val="0"/>
                        </a:spcAft>
                        <a:buClr>
                          <a:schemeClr val="accent6"/>
                        </a:buClr>
                        <a:buSzPct val="125000"/>
                        <a:buFont typeface="Arial" charset="0"/>
                        <a:buChar char="•"/>
                        <a:tabLst/>
                        <a:defRPr/>
                      </a:pPr>
                      <a:endParaRPr lang="en-US" sz="1400" b="0" kern="1200" dirty="0" smtClean="0">
                        <a:solidFill>
                          <a:srgbClr val="008F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3561">
                <a:tc>
                  <a:txBody>
                    <a:bodyPr/>
                    <a:lstStyle/>
                    <a:p>
                      <a:pPr algn="ctr"/>
                      <a:r>
                        <a:rPr lang="en-US" sz="1600" dirty="0" smtClean="0">
                          <a:solidFill>
                            <a:schemeClr val="tx1"/>
                          </a:solidFill>
                        </a:rPr>
                        <a:t>Uses</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marL="285750" marR="0" indent="-285750" algn="l" defTabSz="685800" rtl="0" eaLnBrk="1" fontAlgn="auto" latinLnBrk="0" hangingPunct="1">
                        <a:lnSpc>
                          <a:spcPct val="150000"/>
                        </a:lnSpc>
                        <a:spcBef>
                          <a:spcPts val="0"/>
                        </a:spcBef>
                        <a:spcAft>
                          <a:spcPts val="0"/>
                        </a:spcAft>
                        <a:buClr>
                          <a:schemeClr val="accent4"/>
                        </a:buClr>
                        <a:buSzPct val="100000"/>
                        <a:buFont typeface="Arial" charset="0"/>
                        <a:buChar char="•"/>
                        <a:tabLst/>
                        <a:defRPr/>
                      </a:pPr>
                      <a:r>
                        <a:rPr lang="en-US" altLang="en-US" sz="1400" b="0" dirty="0" smtClean="0">
                          <a:latin typeface="+mn-lt"/>
                          <a:ea typeface="Times New Roman" charset="0"/>
                          <a:cs typeface="Times New Roman" charset="0"/>
                        </a:rPr>
                        <a:t>Induction of abortion (pathological) </a:t>
                      </a:r>
                      <a:r>
                        <a:rPr lang="ar-SA" altLang="en-US" sz="1200" b="0" dirty="0" smtClean="0">
                          <a:solidFill>
                            <a:srgbClr val="008F00"/>
                          </a:solidFill>
                          <a:latin typeface="Al Tarikh" charset="-78"/>
                          <a:ea typeface="Al Tarikh" charset="-78"/>
                          <a:cs typeface="Al Tarikh" charset="-78"/>
                        </a:rPr>
                        <a:t>إذا كان فيه مرض للطفل أو فيه مرض عند الأم وما يصلح تكمل الحمل</a:t>
                      </a:r>
                      <a:endParaRPr lang="en-US" altLang="en-US" sz="1200" b="0" dirty="0" smtClean="0">
                        <a:solidFill>
                          <a:srgbClr val="008F00"/>
                        </a:solidFill>
                        <a:latin typeface="Al Tarikh" charset="-78"/>
                        <a:ea typeface="Al Tarikh" charset="-78"/>
                        <a:cs typeface="Al Tarikh" charset="-78"/>
                      </a:endParaRPr>
                    </a:p>
                    <a:p>
                      <a:pPr marL="285750" marR="0" indent="-285750" algn="l" defTabSz="685800" rtl="0" eaLnBrk="1" fontAlgn="auto" latinLnBrk="0" hangingPunct="1">
                        <a:lnSpc>
                          <a:spcPct val="100000"/>
                        </a:lnSpc>
                        <a:spcBef>
                          <a:spcPts val="0"/>
                        </a:spcBef>
                        <a:spcAft>
                          <a:spcPts val="0"/>
                        </a:spcAft>
                        <a:buClr>
                          <a:schemeClr val="accent4"/>
                        </a:buClr>
                        <a:buSzPct val="100000"/>
                        <a:buFont typeface="Arial" charset="0"/>
                        <a:buChar char="•"/>
                        <a:tabLst/>
                        <a:defRPr/>
                      </a:pPr>
                      <a:r>
                        <a:rPr lang="en-US" altLang="en-US" sz="1400" b="0" dirty="0" smtClean="0">
                          <a:latin typeface="+mn-lt"/>
                          <a:ea typeface="Times New Roman" charset="0"/>
                          <a:cs typeface="Times New Roman" charset="0"/>
                        </a:rPr>
                        <a:t>Induction of labor (fetal death in utero)</a:t>
                      </a:r>
                    </a:p>
                    <a:p>
                      <a:pPr marL="285750" indent="-285750" algn="l" rtl="0" eaLnBrk="1" hangingPunct="1">
                        <a:lnSpc>
                          <a:spcPct val="150000"/>
                        </a:lnSpc>
                        <a:buClr>
                          <a:schemeClr val="accent4"/>
                        </a:buClr>
                        <a:buFont typeface="Arial" charset="0"/>
                        <a:buChar char="•"/>
                      </a:pPr>
                      <a:r>
                        <a:rPr lang="en-US" altLang="en-US" sz="1400" b="0" dirty="0" smtClean="0">
                          <a:latin typeface="+mn-lt"/>
                          <a:ea typeface="Times New Roman" charset="0"/>
                          <a:cs typeface="Times New Roman" charset="0"/>
                        </a:rPr>
                        <a:t>Postpartum hemorrhage</a:t>
                      </a:r>
                      <a:endParaRPr lang="en-US" altLang="en-US" sz="1400" b="0" dirty="0">
                        <a:latin typeface="+mn-lt"/>
                        <a:ea typeface="Times New Roman" charset="0"/>
                        <a:cs typeface="Times New Roman"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43561">
                <a:tc>
                  <a:txBody>
                    <a:bodyPr/>
                    <a:lstStyle/>
                    <a:p>
                      <a:pPr algn="ctr"/>
                      <a:r>
                        <a:rPr lang="en-US" sz="1600" dirty="0" smtClean="0">
                          <a:solidFill>
                            <a:schemeClr val="tx1"/>
                          </a:solidFill>
                        </a:rPr>
                        <a:t>ADRs</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marL="457200" marR="0" lvl="0" indent="-457200" algn="l" defTabSz="685800" rtl="0" eaLnBrk="1" fontAlgn="auto" latinLnBrk="0" hangingPunct="1">
                        <a:lnSpc>
                          <a:spcPct val="100000"/>
                        </a:lnSpc>
                        <a:spcBef>
                          <a:spcPts val="0"/>
                        </a:spcBef>
                        <a:spcAft>
                          <a:spcPts val="0"/>
                        </a:spcAft>
                        <a:buClr>
                          <a:schemeClr val="accent4"/>
                        </a:buClr>
                        <a:buSzTx/>
                        <a:buFont typeface="Arial" charset="0"/>
                        <a:buChar char="•"/>
                        <a:tabLst/>
                        <a:defRPr/>
                      </a:pPr>
                      <a:r>
                        <a:rPr lang="en-US" altLang="en-US" sz="1400" b="0" dirty="0" smtClean="0">
                          <a:solidFill>
                            <a:srgbClr val="C00000"/>
                          </a:solidFill>
                          <a:latin typeface="+mn-lt"/>
                          <a:ea typeface="Times New Roman" charset="0"/>
                          <a:cs typeface="Times New Roman" charset="0"/>
                        </a:rPr>
                        <a:t>Bronchospasm  (PGF2</a:t>
                      </a:r>
                      <a:r>
                        <a:rPr lang="el-GR" altLang="en-US" sz="1400" b="0" dirty="0" smtClean="0">
                          <a:solidFill>
                            <a:srgbClr val="C00000"/>
                          </a:solidFill>
                          <a:latin typeface="+mn-lt"/>
                          <a:ea typeface="Times New Roman" charset="0"/>
                          <a:cs typeface="Times New Roman" charset="0"/>
                        </a:rPr>
                        <a:t>α</a:t>
                      </a:r>
                      <a:r>
                        <a:rPr lang="en-US" altLang="en-US" sz="1400" b="0" dirty="0" smtClean="0">
                          <a:solidFill>
                            <a:srgbClr val="C00000"/>
                          </a:solidFill>
                          <a:latin typeface="+mn-lt"/>
                          <a:ea typeface="Times New Roman" charset="0"/>
                          <a:cs typeface="Times New Roman" charset="0"/>
                        </a:rPr>
                        <a:t>)</a:t>
                      </a:r>
                    </a:p>
                    <a:p>
                      <a:pPr marL="457200" marR="0" lvl="0" indent="-457200" algn="l" defTabSz="685800" rtl="0" eaLnBrk="1" fontAlgn="auto" latinLnBrk="0" hangingPunct="1">
                        <a:lnSpc>
                          <a:spcPct val="100000"/>
                        </a:lnSpc>
                        <a:spcBef>
                          <a:spcPts val="0"/>
                        </a:spcBef>
                        <a:spcAft>
                          <a:spcPts val="0"/>
                        </a:spcAft>
                        <a:buClr>
                          <a:schemeClr val="accent4"/>
                        </a:buClr>
                        <a:buSzTx/>
                        <a:buFont typeface="Arial" charset="0"/>
                        <a:buChar char="•"/>
                        <a:tabLst/>
                        <a:defRPr/>
                      </a:pPr>
                      <a:r>
                        <a:rPr lang="en-US" altLang="en-US" sz="1400" b="0" dirty="0" smtClean="0">
                          <a:solidFill>
                            <a:srgbClr val="FF0000"/>
                          </a:solidFill>
                          <a:latin typeface="+mn-lt"/>
                          <a:ea typeface="Times New Roman" charset="0"/>
                          <a:cs typeface="Times New Roman" charset="0"/>
                        </a:rPr>
                        <a:t>Flushing</a:t>
                      </a:r>
                      <a:r>
                        <a:rPr lang="en-US" altLang="en-US" sz="1400" b="0" dirty="0" smtClean="0">
                          <a:latin typeface="+mn-lt"/>
                          <a:ea typeface="Times New Roman" charset="0"/>
                          <a:cs typeface="Times New Roman" charset="0"/>
                        </a:rPr>
                        <a:t> </a:t>
                      </a:r>
                      <a:r>
                        <a:rPr lang="en-US" altLang="en-US" sz="1200" b="0" dirty="0" smtClean="0">
                          <a:solidFill>
                            <a:srgbClr val="008F00"/>
                          </a:solidFill>
                          <a:latin typeface="+mn-lt"/>
                          <a:ea typeface="Times New Roman" charset="0"/>
                          <a:cs typeface="Times New Roman" charset="0"/>
                        </a:rPr>
                        <a:t>of the face and chest  </a:t>
                      </a:r>
                      <a:r>
                        <a:rPr lang="en-US" altLang="en-US" sz="1400" b="0" dirty="0" smtClean="0">
                          <a:latin typeface="+mn-lt"/>
                          <a:ea typeface="Times New Roman" charset="0"/>
                          <a:cs typeface="Times New Roman" charset="0"/>
                        </a:rPr>
                        <a:t>(PGE2) </a:t>
                      </a:r>
                      <a:r>
                        <a:rPr lang="en-US" altLang="en-US" sz="1200" b="0" dirty="0" smtClean="0">
                          <a:solidFill>
                            <a:srgbClr val="008F00"/>
                          </a:solidFill>
                          <a:latin typeface="+mn-lt"/>
                          <a:ea typeface="Times New Roman" charset="0"/>
                          <a:cs typeface="Times New Roman" charset="0"/>
                        </a:rPr>
                        <a:t>bc it causes vasodilatation</a:t>
                      </a:r>
                    </a:p>
                    <a:p>
                      <a:pPr marL="457200" marR="0" lvl="0" indent="-457200" algn="l" defTabSz="685800" rtl="0" eaLnBrk="1" fontAlgn="auto" latinLnBrk="0" hangingPunct="1">
                        <a:lnSpc>
                          <a:spcPct val="100000"/>
                        </a:lnSpc>
                        <a:spcBef>
                          <a:spcPts val="0"/>
                        </a:spcBef>
                        <a:spcAft>
                          <a:spcPts val="0"/>
                        </a:spcAft>
                        <a:buClr>
                          <a:schemeClr val="accent4"/>
                        </a:buClr>
                        <a:buSzTx/>
                        <a:buFont typeface="Arial" charset="0"/>
                        <a:buChar char="•"/>
                        <a:tabLst/>
                        <a:defRPr/>
                      </a:pPr>
                      <a:r>
                        <a:rPr lang="en-US" altLang="en-US" sz="1400" b="0" dirty="0" smtClean="0">
                          <a:latin typeface="+mn-lt"/>
                          <a:ea typeface="Times New Roman" charset="0"/>
                          <a:cs typeface="Times New Roman" charset="0"/>
                        </a:rPr>
                        <a:t>Nausea , vomiting</a:t>
                      </a:r>
                    </a:p>
                    <a:p>
                      <a:pPr marL="457200" lvl="0" indent="-457200" algn="l" rtl="0" eaLnBrk="1" hangingPunct="1">
                        <a:lnSpc>
                          <a:spcPct val="100000"/>
                        </a:lnSpc>
                        <a:buClr>
                          <a:schemeClr val="accent4"/>
                        </a:buClr>
                        <a:buFont typeface="Arial" charset="0"/>
                        <a:buChar char="•"/>
                      </a:pPr>
                      <a:r>
                        <a:rPr lang="en-US" altLang="en-US" sz="1400" b="0" dirty="0" smtClean="0">
                          <a:latin typeface="+mn-lt"/>
                          <a:ea typeface="Times New Roman" charset="0"/>
                          <a:cs typeface="Times New Roman" charset="0"/>
                        </a:rPr>
                        <a:t>Abdominal pain</a:t>
                      </a:r>
                    </a:p>
                    <a:p>
                      <a:pPr marL="457200" lvl="0" indent="-457200" algn="l" rtl="0" eaLnBrk="1" hangingPunct="1">
                        <a:lnSpc>
                          <a:spcPct val="100000"/>
                        </a:lnSpc>
                        <a:buClr>
                          <a:schemeClr val="accent4"/>
                        </a:buClr>
                        <a:buFont typeface="Arial" charset="0"/>
                        <a:buChar char="•"/>
                      </a:pPr>
                      <a:r>
                        <a:rPr lang="en-US" altLang="en-US" sz="1400" b="0" dirty="0" smtClean="0">
                          <a:latin typeface="+mn-lt"/>
                          <a:ea typeface="Times New Roman" charset="0"/>
                          <a:cs typeface="Times New Roman" charset="0"/>
                        </a:rPr>
                        <a:t>Diarrhea</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43561">
                <a:tc>
                  <a:txBody>
                    <a:bodyPr/>
                    <a:lstStyle/>
                    <a:p>
                      <a:pPr algn="ctr"/>
                      <a:r>
                        <a:rPr lang="en-US" sz="1600" dirty="0" smtClean="0">
                          <a:solidFill>
                            <a:schemeClr val="tx1"/>
                          </a:solidFill>
                        </a:rPr>
                        <a:t>C.I.</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marL="342900" indent="-342900" algn="l" rtl="0" eaLnBrk="1" hangingPunct="1">
                        <a:buClr>
                          <a:schemeClr val="accent4"/>
                        </a:buClr>
                        <a:buFont typeface="Arial" charset="0"/>
                        <a:buChar char="•"/>
                      </a:pPr>
                      <a:r>
                        <a:rPr lang="en-US" altLang="en-US" sz="1400" b="0" i="0" dirty="0" smtClean="0">
                          <a:latin typeface="+mn-lt"/>
                          <a:ea typeface="Times New Roman" charset="0"/>
                          <a:cs typeface="Times New Roman" charset="0"/>
                        </a:rPr>
                        <a:t>Mechanical obstruction of delivery, </a:t>
                      </a:r>
                      <a:r>
                        <a:rPr lang="en-US" altLang="en-US" sz="1200" b="0" i="0" dirty="0" smtClean="0">
                          <a:solidFill>
                            <a:srgbClr val="008F00"/>
                          </a:solidFill>
                          <a:latin typeface="+mn-lt"/>
                          <a:ea typeface="Times New Roman" charset="0"/>
                          <a:cs typeface="Times New Roman" charset="0"/>
                        </a:rPr>
                        <a:t>e.g. placenta Previa or the umbilical cord surround the baby</a:t>
                      </a:r>
                    </a:p>
                    <a:p>
                      <a:pPr marL="342900" indent="-342900" algn="l" rtl="0" eaLnBrk="1" hangingPunct="1">
                        <a:lnSpc>
                          <a:spcPct val="100000"/>
                        </a:lnSpc>
                        <a:buClr>
                          <a:schemeClr val="accent4"/>
                        </a:buClr>
                        <a:buFont typeface="Arial" charset="0"/>
                        <a:buChar char="•"/>
                      </a:pPr>
                      <a:r>
                        <a:rPr lang="en-US" altLang="en-US" sz="1400" b="0" i="0" dirty="0" smtClean="0">
                          <a:latin typeface="+mn-lt"/>
                          <a:ea typeface="Times New Roman" charset="0"/>
                          <a:cs typeface="Times New Roman" charset="0"/>
                        </a:rPr>
                        <a:t>Fetal distress</a:t>
                      </a:r>
                    </a:p>
                    <a:p>
                      <a:pPr marL="342900" indent="-342900" algn="l" rtl="0" eaLnBrk="1" hangingPunct="1">
                        <a:buClr>
                          <a:schemeClr val="accent4"/>
                        </a:buClr>
                        <a:buFont typeface="Arial" charset="0"/>
                        <a:buChar char="•"/>
                      </a:pPr>
                      <a:r>
                        <a:rPr lang="en-US" altLang="en-US" sz="1400" b="0" i="0" dirty="0" smtClean="0">
                          <a:latin typeface="+mn-lt"/>
                          <a:ea typeface="Times New Roman" charset="0"/>
                          <a:cs typeface="Times New Roman" charset="0"/>
                        </a:rPr>
                        <a:t>Predisposition to uterine rupture</a:t>
                      </a:r>
                      <a:endParaRPr lang="en-US" altLang="en-US" sz="1400" b="0" i="0" dirty="0">
                        <a:latin typeface="+mn-lt"/>
                        <a:ea typeface="Times New Roman" charset="0"/>
                        <a:cs typeface="Times New Roman"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685800" rtl="0" eaLnBrk="1" fontAlgn="auto" latinLnBrk="0" hangingPunct="1">
                        <a:lnSpc>
                          <a:spcPct val="100000"/>
                        </a:lnSpc>
                        <a:spcBef>
                          <a:spcPts val="0"/>
                        </a:spcBef>
                        <a:spcAft>
                          <a:spcPts val="0"/>
                        </a:spcAft>
                        <a:buClr>
                          <a:schemeClr val="accent4"/>
                        </a:buClr>
                        <a:buSzPct val="125000"/>
                        <a:buFont typeface="Arial" charset="0"/>
                        <a:buNone/>
                        <a:tabLst/>
                        <a:defRPr/>
                      </a:pPr>
                      <a:endParaRPr lang="en-US" sz="1400" b="0" kern="1200" dirty="0" smtClean="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85750" marR="0" indent="-285750" algn="l" defTabSz="685800" rtl="0" eaLnBrk="1" fontAlgn="auto" latinLnBrk="0" hangingPunct="1">
                        <a:lnSpc>
                          <a:spcPct val="100000"/>
                        </a:lnSpc>
                        <a:spcBef>
                          <a:spcPts val="0"/>
                        </a:spcBef>
                        <a:spcAft>
                          <a:spcPts val="0"/>
                        </a:spcAft>
                        <a:buClr>
                          <a:schemeClr val="accent6"/>
                        </a:buClr>
                        <a:buSzPct val="125000"/>
                        <a:buFont typeface="Arial" charset="0"/>
                        <a:buChar char="•"/>
                        <a:tabLst/>
                        <a:defRPr/>
                      </a:pPr>
                      <a:endParaRPr lang="en-US" sz="1400" b="0" kern="1200" dirty="0" smtClean="0">
                        <a:solidFill>
                          <a:srgbClr val="008F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517245"/>
                  </a:ext>
                </a:extLst>
              </a:tr>
              <a:tr h="873138">
                <a:tc>
                  <a:txBody>
                    <a:bodyPr/>
                    <a:lstStyle/>
                    <a:p>
                      <a:pPr algn="ctr"/>
                      <a:r>
                        <a:rPr lang="en-US" sz="1400" dirty="0" smtClean="0">
                          <a:solidFill>
                            <a:schemeClr val="tx1"/>
                          </a:solidFill>
                        </a:rPr>
                        <a:t>Precaution</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marL="342900" indent="-342900" algn="l" rtl="0" eaLnBrk="1" hangingPunct="1">
                        <a:buClr>
                          <a:schemeClr val="accent4"/>
                        </a:buClr>
                        <a:buFont typeface="Arial" charset="0"/>
                        <a:buChar char="•"/>
                      </a:pPr>
                      <a:r>
                        <a:rPr lang="en-US" altLang="en-US" sz="1400" b="0" dirty="0" smtClean="0">
                          <a:solidFill>
                            <a:srgbClr val="C00000"/>
                          </a:solidFill>
                          <a:latin typeface="+mn-lt"/>
                          <a:ea typeface="Times New Roman" charset="0"/>
                          <a:cs typeface="Times New Roman" charset="0"/>
                        </a:rPr>
                        <a:t>Asthma</a:t>
                      </a:r>
                    </a:p>
                    <a:p>
                      <a:pPr marL="342900" indent="-342900" algn="l" rtl="0" eaLnBrk="1" hangingPunct="1">
                        <a:buClr>
                          <a:schemeClr val="accent4"/>
                        </a:buClr>
                        <a:buFont typeface="Arial" charset="0"/>
                        <a:buChar char="•"/>
                      </a:pPr>
                      <a:r>
                        <a:rPr lang="en-US" altLang="en-US" sz="1400" b="0" dirty="0" smtClean="0">
                          <a:solidFill>
                            <a:schemeClr val="tx1"/>
                          </a:solidFill>
                          <a:latin typeface="+mn-lt"/>
                          <a:ea typeface="Times New Roman" charset="0"/>
                          <a:cs typeface="Times New Roman" charset="0"/>
                        </a:rPr>
                        <a:t>Multiple pregnancy</a:t>
                      </a:r>
                    </a:p>
                    <a:p>
                      <a:pPr marL="342900" indent="-342900" algn="l" rtl="0" eaLnBrk="1" hangingPunct="1">
                        <a:buClr>
                          <a:schemeClr val="accent4"/>
                        </a:buClr>
                        <a:buFont typeface="Arial" charset="0"/>
                        <a:buChar char="•"/>
                      </a:pPr>
                      <a:r>
                        <a:rPr lang="en-US" altLang="en-US" sz="1400" b="0" dirty="0" smtClean="0">
                          <a:solidFill>
                            <a:schemeClr val="tx1"/>
                          </a:solidFill>
                          <a:latin typeface="+mn-lt"/>
                          <a:ea typeface="Times New Roman" charset="0"/>
                          <a:cs typeface="Times New Roman" charset="0"/>
                        </a:rPr>
                        <a:t>Glaucoma </a:t>
                      </a:r>
                      <a:r>
                        <a:rPr lang="en-US" altLang="en-US" sz="1200" b="0" dirty="0" smtClean="0">
                          <a:solidFill>
                            <a:srgbClr val="008F00"/>
                          </a:solidFill>
                          <a:latin typeface="+mn-lt"/>
                          <a:ea typeface="Times New Roman" charset="0"/>
                          <a:cs typeface="Times New Roman" charset="0"/>
                        </a:rPr>
                        <a:t>(PG increase the formation of aqueous humorous, so increase IOP)</a:t>
                      </a:r>
                    </a:p>
                    <a:p>
                      <a:pPr marL="342900" indent="-342900" algn="l" rtl="0" eaLnBrk="1" hangingPunct="1">
                        <a:buClr>
                          <a:schemeClr val="accent4"/>
                        </a:buClr>
                        <a:buFont typeface="Arial" charset="0"/>
                        <a:buChar char="•"/>
                      </a:pPr>
                      <a:r>
                        <a:rPr lang="en-US" altLang="en-US" sz="1400" b="0" dirty="0" smtClean="0">
                          <a:solidFill>
                            <a:schemeClr val="tx1"/>
                          </a:solidFill>
                          <a:latin typeface="+mn-lt"/>
                          <a:ea typeface="Times New Roman" charset="0"/>
                          <a:cs typeface="Times New Roman" charset="0"/>
                        </a:rPr>
                        <a:t>Uterine rupture</a:t>
                      </a:r>
                      <a:endParaRPr lang="en-US" altLang="en-US" sz="1400" b="0" dirty="0">
                        <a:solidFill>
                          <a:schemeClr val="tx1"/>
                        </a:solidFill>
                        <a:latin typeface="+mn-lt"/>
                        <a:ea typeface="Times New Roman" charset="0"/>
                        <a:cs typeface="Times New Roman"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46601">
                <a:tc>
                  <a:txBody>
                    <a:bodyPr/>
                    <a:lstStyle/>
                    <a:p>
                      <a:pPr algn="ctr"/>
                      <a:r>
                        <a:rPr lang="en-US" sz="1600" dirty="0" smtClean="0">
                          <a:solidFill>
                            <a:schemeClr val="tx1"/>
                          </a:solidFill>
                        </a:rPr>
                        <a:t>PG</a:t>
                      </a:r>
                      <a:r>
                        <a:rPr lang="en-US" sz="1600" baseline="0" dirty="0" smtClean="0">
                          <a:solidFill>
                            <a:schemeClr val="tx1"/>
                          </a:solidFill>
                        </a:rPr>
                        <a:t> vs oxytocin</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gridSpan="3">
                  <a:txBody>
                    <a:bodyPr/>
                    <a:lstStyle/>
                    <a:p>
                      <a:pPr marL="457200" lvl="0" indent="-457200" algn="l" rtl="0" eaLnBrk="1" hangingPunct="1">
                        <a:lnSpc>
                          <a:spcPct val="90000"/>
                        </a:lnSpc>
                        <a:buClr>
                          <a:schemeClr val="accent4"/>
                        </a:buClr>
                        <a:buFont typeface="Wingdings" charset="2"/>
                        <a:buChar char="v"/>
                      </a:pPr>
                      <a:r>
                        <a:rPr lang="en-US" altLang="en-US" sz="1600" b="1" u="sng" dirty="0" smtClean="0">
                          <a:solidFill>
                            <a:schemeClr val="tx1"/>
                          </a:solidFill>
                          <a:latin typeface="+mn-lt"/>
                          <a:ea typeface="Times New Roman" charset="0"/>
                          <a:cs typeface="Times New Roman" charset="0"/>
                        </a:rPr>
                        <a:t>Contraction:</a:t>
                      </a:r>
                    </a:p>
                    <a:p>
                      <a:pPr marL="800100" marR="0" lvl="1" indent="-457200" algn="l" defTabSz="685800" rtl="0" eaLnBrk="1" fontAlgn="auto" latinLnBrk="0" hangingPunct="1">
                        <a:lnSpc>
                          <a:spcPct val="90000"/>
                        </a:lnSpc>
                        <a:spcBef>
                          <a:spcPts val="0"/>
                        </a:spcBef>
                        <a:spcAft>
                          <a:spcPts val="0"/>
                        </a:spcAft>
                        <a:buClr>
                          <a:schemeClr val="accent4"/>
                        </a:buClr>
                        <a:buSzTx/>
                        <a:buFont typeface="Arial" charset="0"/>
                        <a:buChar char="•"/>
                        <a:tabLst/>
                        <a:defRPr/>
                      </a:pPr>
                      <a:r>
                        <a:rPr lang="en-US" altLang="en-US" sz="1400" b="0" dirty="0" smtClean="0">
                          <a:solidFill>
                            <a:schemeClr val="tx1"/>
                          </a:solidFill>
                          <a:latin typeface="+mn-lt"/>
                          <a:ea typeface="Times New Roman" charset="0"/>
                          <a:cs typeface="Times New Roman" charset="0"/>
                        </a:rPr>
                        <a:t>Oxytocin: </a:t>
                      </a:r>
                      <a:r>
                        <a:rPr kumimoji="0" lang="en-US" sz="1400" b="0" i="0" u="none" strike="noStrike" cap="none" normalizeH="0" baseline="0" dirty="0" smtClean="0">
                          <a:ln>
                            <a:noFill/>
                          </a:ln>
                          <a:solidFill>
                            <a:schemeClr val="tx1"/>
                          </a:solidFill>
                          <a:effectLst/>
                          <a:latin typeface="+mn-lt"/>
                          <a:cs typeface="Times New Roman" pitchFamily="18" charset="0"/>
                        </a:rPr>
                        <a:t>Only at term</a:t>
                      </a:r>
                    </a:p>
                    <a:p>
                      <a:pPr marL="800100" marR="0" lvl="1" indent="-457200" algn="l" defTabSz="685800" rtl="0" eaLnBrk="1" fontAlgn="auto" latinLnBrk="0" hangingPunct="1">
                        <a:lnSpc>
                          <a:spcPct val="90000"/>
                        </a:lnSpc>
                        <a:spcBef>
                          <a:spcPts val="0"/>
                        </a:spcBef>
                        <a:spcAft>
                          <a:spcPts val="0"/>
                        </a:spcAft>
                        <a:buClr>
                          <a:schemeClr val="accent4"/>
                        </a:buClr>
                        <a:buSzTx/>
                        <a:buFont typeface="Arial" charset="0"/>
                        <a:buChar char="•"/>
                        <a:tabLst/>
                        <a:defRPr/>
                      </a:pPr>
                      <a:r>
                        <a:rPr lang="en-US" altLang="en-US" sz="1400" b="0" dirty="0" smtClean="0">
                          <a:solidFill>
                            <a:schemeClr val="tx1"/>
                          </a:solidFill>
                          <a:latin typeface="+mn-lt"/>
                          <a:ea typeface="Times New Roman" charset="0"/>
                          <a:cs typeface="Times New Roman" charset="0"/>
                        </a:rPr>
                        <a:t>Prostaglandin: </a:t>
                      </a:r>
                      <a:r>
                        <a:rPr kumimoji="0" lang="en-US" sz="1400" b="0" i="0" u="none" strike="noStrike" cap="none" normalizeH="0" baseline="0" dirty="0" smtClean="0">
                          <a:ln>
                            <a:noFill/>
                          </a:ln>
                          <a:solidFill>
                            <a:schemeClr val="tx1"/>
                          </a:solidFill>
                          <a:effectLst/>
                          <a:latin typeface="+mn-lt"/>
                          <a:cs typeface="Times New Roman" pitchFamily="18" charset="0"/>
                        </a:rPr>
                        <a:t>Contraction through out pregnancy</a:t>
                      </a:r>
                      <a:r>
                        <a:rPr kumimoji="0" lang="en-US" sz="1400" b="0" i="0" u="none" strike="noStrike" cap="none" normalizeH="0" baseline="30000" dirty="0" smtClean="0">
                          <a:ln>
                            <a:noFill/>
                          </a:ln>
                          <a:solidFill>
                            <a:schemeClr val="tx1"/>
                          </a:solidFill>
                          <a:effectLst/>
                          <a:latin typeface="+mn-lt"/>
                          <a:cs typeface="Times New Roman" pitchFamily="18" charset="0"/>
                        </a:rPr>
                        <a:t>8</a:t>
                      </a:r>
                    </a:p>
                    <a:p>
                      <a:pPr marL="457200" lvl="0" indent="-457200" algn="l" rtl="0" eaLnBrk="1" hangingPunct="1">
                        <a:lnSpc>
                          <a:spcPct val="150000"/>
                        </a:lnSpc>
                        <a:buClr>
                          <a:schemeClr val="accent4"/>
                        </a:buClr>
                        <a:buFont typeface="Wingdings" charset="2"/>
                        <a:buChar char="v"/>
                      </a:pPr>
                      <a:r>
                        <a:rPr lang="en-US" altLang="en-US" sz="1600" b="1" u="sng" dirty="0" smtClean="0">
                          <a:solidFill>
                            <a:schemeClr val="tx1"/>
                          </a:solidFill>
                          <a:latin typeface="+mn-lt"/>
                          <a:ea typeface="Times New Roman" charset="0"/>
                          <a:cs typeface="Times New Roman" charset="0"/>
                        </a:rPr>
                        <a:t>Cervix:</a:t>
                      </a:r>
                    </a:p>
                    <a:p>
                      <a:pPr marL="800100" marR="0" lvl="1" indent="-457200" algn="l" defTabSz="685800" rtl="0" eaLnBrk="1" fontAlgn="auto" latinLnBrk="0" hangingPunct="1">
                        <a:lnSpc>
                          <a:spcPct val="90000"/>
                        </a:lnSpc>
                        <a:spcBef>
                          <a:spcPts val="0"/>
                        </a:spcBef>
                        <a:spcAft>
                          <a:spcPts val="0"/>
                        </a:spcAft>
                        <a:buClr>
                          <a:schemeClr val="accent4"/>
                        </a:buClr>
                        <a:buSzTx/>
                        <a:buFont typeface="Arial" charset="0"/>
                        <a:buChar char="•"/>
                        <a:tabLst/>
                        <a:defRPr/>
                      </a:pPr>
                      <a:r>
                        <a:rPr lang="en-US" altLang="en-US" sz="1400" b="1" dirty="0" smtClean="0">
                          <a:solidFill>
                            <a:schemeClr val="tx1"/>
                          </a:solidFill>
                          <a:latin typeface="+mn-lt"/>
                          <a:ea typeface="Times New Roman" charset="0"/>
                          <a:cs typeface="Times New Roman" charset="0"/>
                        </a:rPr>
                        <a:t>Oxytocin:</a:t>
                      </a:r>
                      <a:r>
                        <a:rPr lang="en-US" altLang="en-US" sz="1400" b="0" dirty="0" smtClean="0">
                          <a:solidFill>
                            <a:schemeClr val="tx1"/>
                          </a:solidFill>
                          <a:latin typeface="+mn-lt"/>
                          <a:ea typeface="Times New Roman" charset="0"/>
                          <a:cs typeface="Times New Roman" charset="0"/>
                        </a:rPr>
                        <a:t> </a:t>
                      </a:r>
                      <a:r>
                        <a:rPr kumimoji="0" lang="en-US" sz="1400" b="0" i="0" u="none" strike="noStrike" cap="none" normalizeH="0" baseline="0" dirty="0" smtClean="0">
                          <a:ln>
                            <a:noFill/>
                          </a:ln>
                          <a:solidFill>
                            <a:schemeClr val="tx1"/>
                          </a:solidFill>
                          <a:effectLst/>
                          <a:latin typeface="+mn-lt"/>
                          <a:cs typeface="Times New Roman" pitchFamily="18" charset="0"/>
                        </a:rPr>
                        <a:t>Does not soften the cervix</a:t>
                      </a:r>
                    </a:p>
                    <a:p>
                      <a:pPr marL="800100" marR="0" lvl="1" indent="-457200" algn="l" defTabSz="685800" rtl="0" eaLnBrk="1" fontAlgn="auto" latinLnBrk="0" hangingPunct="1">
                        <a:lnSpc>
                          <a:spcPct val="90000"/>
                        </a:lnSpc>
                        <a:spcBef>
                          <a:spcPts val="0"/>
                        </a:spcBef>
                        <a:spcAft>
                          <a:spcPts val="0"/>
                        </a:spcAft>
                        <a:buClr>
                          <a:schemeClr val="accent4"/>
                        </a:buClr>
                        <a:buSzTx/>
                        <a:buFont typeface="Arial" charset="0"/>
                        <a:buChar char="•"/>
                        <a:tabLst/>
                        <a:defRPr/>
                      </a:pPr>
                      <a:r>
                        <a:rPr lang="en-US" altLang="en-US" sz="1400" b="1" dirty="0" smtClean="0">
                          <a:solidFill>
                            <a:schemeClr val="tx1"/>
                          </a:solidFill>
                          <a:latin typeface="+mn-lt"/>
                          <a:ea typeface="Times New Roman" charset="0"/>
                          <a:cs typeface="Times New Roman" charset="0"/>
                        </a:rPr>
                        <a:t>Prostaglandin:</a:t>
                      </a:r>
                      <a:r>
                        <a:rPr kumimoji="0" lang="en-US" sz="1400" b="0" i="0" u="none" strike="noStrike" cap="none" normalizeH="0" baseline="0" dirty="0" smtClean="0">
                          <a:ln>
                            <a:noFill/>
                          </a:ln>
                          <a:solidFill>
                            <a:schemeClr val="tx1"/>
                          </a:solidFill>
                          <a:effectLst/>
                          <a:latin typeface="+mn-lt"/>
                          <a:cs typeface="Times New Roman" pitchFamily="18" charset="0"/>
                        </a:rPr>
                        <a:t> soften the cervix</a:t>
                      </a:r>
                    </a:p>
                    <a:p>
                      <a:pPr marL="457200" marR="0" lvl="0" indent="-457200" algn="l" defTabSz="685800" rtl="0" eaLnBrk="1" fontAlgn="auto" latinLnBrk="0" hangingPunct="1">
                        <a:lnSpc>
                          <a:spcPct val="150000"/>
                        </a:lnSpc>
                        <a:spcBef>
                          <a:spcPts val="0"/>
                        </a:spcBef>
                        <a:spcAft>
                          <a:spcPts val="0"/>
                        </a:spcAft>
                        <a:buClr>
                          <a:schemeClr val="accent4"/>
                        </a:buClr>
                        <a:buSzTx/>
                        <a:buFont typeface="Wingdings" charset="2"/>
                        <a:buChar char="v"/>
                        <a:tabLst/>
                        <a:defRPr/>
                      </a:pPr>
                      <a:r>
                        <a:rPr kumimoji="0" lang="en-US" altLang="en-US" sz="1600" b="1" i="0" u="sng" strike="noStrike" cap="none" normalizeH="0" baseline="0" dirty="0" smtClean="0">
                          <a:ln>
                            <a:noFill/>
                          </a:ln>
                          <a:solidFill>
                            <a:schemeClr val="tx1"/>
                          </a:solidFill>
                          <a:effectLst/>
                          <a:latin typeface="+mn-lt"/>
                          <a:ea typeface="Times New Roman" charset="0"/>
                          <a:cs typeface="Times New Roman" charset="0"/>
                        </a:rPr>
                        <a:t>Duration of action:</a:t>
                      </a:r>
                    </a:p>
                    <a:p>
                      <a:pPr marL="800100" marR="0" lvl="1" indent="-457200" algn="l" defTabSz="685800" rtl="0" eaLnBrk="1" fontAlgn="auto" latinLnBrk="0" hangingPunct="1">
                        <a:lnSpc>
                          <a:spcPct val="90000"/>
                        </a:lnSpc>
                        <a:spcBef>
                          <a:spcPts val="0"/>
                        </a:spcBef>
                        <a:spcAft>
                          <a:spcPts val="0"/>
                        </a:spcAft>
                        <a:buClr>
                          <a:schemeClr val="accent4"/>
                        </a:buClr>
                        <a:buSzTx/>
                        <a:buFont typeface="Arial" charset="0"/>
                        <a:buChar char="•"/>
                        <a:tabLst/>
                        <a:defRPr/>
                      </a:pPr>
                      <a:r>
                        <a:rPr kumimoji="0" lang="en-US" altLang="en-US" sz="1400" b="1" i="0" u="none" strike="noStrike" cap="none" normalizeH="0" baseline="0" dirty="0" smtClean="0">
                          <a:ln>
                            <a:noFill/>
                          </a:ln>
                          <a:solidFill>
                            <a:schemeClr val="tx1"/>
                          </a:solidFill>
                          <a:effectLst/>
                          <a:latin typeface="+mn-lt"/>
                          <a:ea typeface="Times New Roman" charset="0"/>
                          <a:cs typeface="Times New Roman" charset="0"/>
                        </a:rPr>
                        <a:t>Oxytocin:</a:t>
                      </a:r>
                      <a:r>
                        <a:rPr kumimoji="0" lang="en-US" altLang="en-US" sz="1400" b="0" i="0" u="none" strike="noStrike" cap="none" normalizeH="0" baseline="0" dirty="0" smtClean="0">
                          <a:ln>
                            <a:noFill/>
                          </a:ln>
                          <a:solidFill>
                            <a:schemeClr val="tx1"/>
                          </a:solidFill>
                          <a:effectLst/>
                          <a:latin typeface="+mn-lt"/>
                          <a:ea typeface="Times New Roman" charset="0"/>
                          <a:cs typeface="Times New Roman" charset="0"/>
                        </a:rPr>
                        <a:t> Shorter</a:t>
                      </a:r>
                    </a:p>
                    <a:p>
                      <a:pPr marL="800100" marR="0" lvl="1" indent="-457200" algn="l" defTabSz="685800" rtl="0" eaLnBrk="1" fontAlgn="auto" latinLnBrk="0" hangingPunct="1">
                        <a:lnSpc>
                          <a:spcPct val="90000"/>
                        </a:lnSpc>
                        <a:spcBef>
                          <a:spcPts val="0"/>
                        </a:spcBef>
                        <a:spcAft>
                          <a:spcPts val="0"/>
                        </a:spcAft>
                        <a:buClr>
                          <a:schemeClr val="accent4"/>
                        </a:buClr>
                        <a:buSzTx/>
                        <a:buFont typeface="Arial" charset="0"/>
                        <a:buChar char="•"/>
                        <a:tabLst/>
                        <a:defRPr/>
                      </a:pPr>
                      <a:r>
                        <a:rPr lang="en-US" altLang="en-US" sz="1400" b="1" dirty="0" smtClean="0">
                          <a:solidFill>
                            <a:schemeClr val="tx1"/>
                          </a:solidFill>
                          <a:latin typeface="+mn-lt"/>
                          <a:ea typeface="Times New Roman" charset="0"/>
                          <a:cs typeface="Times New Roman" charset="0"/>
                        </a:rPr>
                        <a:t>Prostaglandin:</a:t>
                      </a:r>
                      <a:r>
                        <a:rPr kumimoji="0" lang="en-US" sz="1400" b="0" i="0" u="none" strike="noStrike" cap="none" normalizeH="0" baseline="0" dirty="0" smtClean="0">
                          <a:ln>
                            <a:noFill/>
                          </a:ln>
                          <a:solidFill>
                            <a:schemeClr val="tx1"/>
                          </a:solidFill>
                          <a:effectLst/>
                          <a:latin typeface="+mn-lt"/>
                          <a:cs typeface="Times New Roman" pitchFamily="18" charset="0"/>
                        </a:rPr>
                        <a:t> longer</a:t>
                      </a:r>
                    </a:p>
                    <a:p>
                      <a:pPr marL="457200" marR="0" lvl="0" indent="-457200" algn="l" defTabSz="685800" rtl="0" eaLnBrk="1" fontAlgn="auto" latinLnBrk="0" hangingPunct="1">
                        <a:lnSpc>
                          <a:spcPct val="150000"/>
                        </a:lnSpc>
                        <a:spcBef>
                          <a:spcPts val="0"/>
                        </a:spcBef>
                        <a:spcAft>
                          <a:spcPts val="0"/>
                        </a:spcAft>
                        <a:buClr>
                          <a:schemeClr val="accent4"/>
                        </a:buClr>
                        <a:buSzTx/>
                        <a:buFont typeface="Wingdings" charset="2"/>
                        <a:buChar char="v"/>
                        <a:tabLst/>
                        <a:defRPr/>
                      </a:pPr>
                      <a:r>
                        <a:rPr kumimoji="0" lang="en-US" sz="1600" b="1" i="0" u="sng" strike="noStrike" cap="none" normalizeH="0" baseline="0" dirty="0" smtClean="0">
                          <a:ln>
                            <a:noFill/>
                          </a:ln>
                          <a:solidFill>
                            <a:schemeClr val="tx1"/>
                          </a:solidFill>
                          <a:effectLst/>
                          <a:latin typeface="+mn-lt"/>
                          <a:cs typeface="Times New Roman" pitchFamily="18" charset="0"/>
                        </a:rPr>
                        <a:t>Uses:</a:t>
                      </a:r>
                    </a:p>
                    <a:p>
                      <a:pPr marL="800100" marR="0" lvl="1" indent="-457200" algn="l" defTabSz="685800" rtl="0" eaLnBrk="1" fontAlgn="auto" latinLnBrk="0" hangingPunct="1">
                        <a:lnSpc>
                          <a:spcPct val="90000"/>
                        </a:lnSpc>
                        <a:spcBef>
                          <a:spcPts val="0"/>
                        </a:spcBef>
                        <a:spcAft>
                          <a:spcPts val="0"/>
                        </a:spcAft>
                        <a:buClr>
                          <a:schemeClr val="accent4"/>
                        </a:buClr>
                        <a:buSzTx/>
                        <a:buFont typeface="Arial" charset="0"/>
                        <a:buChar char="•"/>
                        <a:tabLst/>
                        <a:defRPr/>
                      </a:pPr>
                      <a:r>
                        <a:rPr kumimoji="0" lang="en-US" sz="1400" b="1" i="0" u="none" strike="noStrike" cap="none" normalizeH="0" baseline="0" dirty="0" smtClean="0">
                          <a:ln>
                            <a:noFill/>
                          </a:ln>
                          <a:solidFill>
                            <a:schemeClr val="tx1"/>
                          </a:solidFill>
                          <a:effectLst/>
                          <a:latin typeface="+mn-lt"/>
                          <a:cs typeface="Times New Roman" pitchFamily="18" charset="0"/>
                        </a:rPr>
                        <a:t>Oxytocin:</a:t>
                      </a:r>
                      <a:r>
                        <a:rPr kumimoji="0" lang="en-US" sz="1400" b="0" i="0" u="none" strike="noStrike" cap="none" normalizeH="0" baseline="0" dirty="0" smtClean="0">
                          <a:ln>
                            <a:noFill/>
                          </a:ln>
                          <a:solidFill>
                            <a:schemeClr val="tx1"/>
                          </a:solidFill>
                          <a:effectLst/>
                          <a:latin typeface="+mn-lt"/>
                          <a:cs typeface="Times New Roman" pitchFamily="18" charset="0"/>
                        </a:rPr>
                        <a:t> </a:t>
                      </a:r>
                      <a:r>
                        <a:rPr kumimoji="0" lang="en-US" altLang="en-US" sz="1400" b="0" i="0" u="none" strike="noStrike" cap="none" normalizeH="0" baseline="0" dirty="0" smtClean="0">
                          <a:ln>
                            <a:noFill/>
                          </a:ln>
                          <a:solidFill>
                            <a:schemeClr val="tx1"/>
                          </a:solidFill>
                          <a:effectLst/>
                          <a:latin typeface="+mn-lt"/>
                          <a:ea typeface="Times New Roman" charset="0"/>
                          <a:cs typeface="Times New Roman" charset="0"/>
                        </a:rPr>
                        <a:t>Induce and augment labor and post partum hemorrhage</a:t>
                      </a:r>
                    </a:p>
                    <a:p>
                      <a:pPr marL="800100" marR="0" lvl="1" indent="-457200" algn="l" defTabSz="685800" rtl="0" eaLnBrk="1" fontAlgn="auto" latinLnBrk="0" hangingPunct="1">
                        <a:lnSpc>
                          <a:spcPct val="90000"/>
                        </a:lnSpc>
                        <a:spcBef>
                          <a:spcPts val="0"/>
                        </a:spcBef>
                        <a:spcAft>
                          <a:spcPts val="0"/>
                        </a:spcAft>
                        <a:buClr>
                          <a:schemeClr val="accent4"/>
                        </a:buClr>
                        <a:buSzTx/>
                        <a:buFont typeface="Arial" charset="0"/>
                        <a:buChar char="•"/>
                        <a:tabLst/>
                        <a:defRPr/>
                      </a:pPr>
                      <a:r>
                        <a:rPr lang="en-US" altLang="en-US" sz="1400" b="1" dirty="0" smtClean="0">
                          <a:solidFill>
                            <a:schemeClr val="tx1"/>
                          </a:solidFill>
                          <a:latin typeface="+mn-lt"/>
                          <a:ea typeface="Times New Roman" charset="0"/>
                          <a:cs typeface="Times New Roman" charset="0"/>
                        </a:rPr>
                        <a:t>Prostaglandin:</a:t>
                      </a:r>
                      <a:r>
                        <a:rPr lang="en-US" altLang="en-US" sz="1400" b="0" dirty="0" smtClean="0">
                          <a:solidFill>
                            <a:schemeClr val="tx1"/>
                          </a:solidFill>
                          <a:latin typeface="+mn-lt"/>
                          <a:ea typeface="Times New Roman" charset="0"/>
                          <a:cs typeface="Times New Roman" charset="0"/>
                        </a:rPr>
                        <a:t> </a:t>
                      </a:r>
                      <a:r>
                        <a:rPr kumimoji="0" lang="en-US" altLang="en-US" sz="1400" b="0" i="0" u="none" strike="noStrike" cap="none" normalizeH="0" baseline="0" dirty="0" smtClean="0">
                          <a:ln>
                            <a:noFill/>
                          </a:ln>
                          <a:solidFill>
                            <a:schemeClr val="tx1"/>
                          </a:solidFill>
                          <a:effectLst/>
                          <a:latin typeface="+mn-lt"/>
                          <a:ea typeface="Times New Roman" charset="0"/>
                          <a:cs typeface="Times New Roman" charset="0"/>
                        </a:rPr>
                        <a:t>Induce abortion in 2</a:t>
                      </a:r>
                      <a:r>
                        <a:rPr kumimoji="0" lang="en-US" altLang="en-US" sz="1400" b="0" i="0" u="none" strike="noStrike" cap="none" normalizeH="0" baseline="30000" dirty="0" smtClean="0">
                          <a:ln>
                            <a:noFill/>
                          </a:ln>
                          <a:solidFill>
                            <a:schemeClr val="tx1"/>
                          </a:solidFill>
                          <a:effectLst/>
                          <a:latin typeface="+mn-lt"/>
                          <a:ea typeface="Times New Roman" charset="0"/>
                          <a:cs typeface="Times New Roman" charset="0"/>
                        </a:rPr>
                        <a:t>nd</a:t>
                      </a:r>
                      <a:r>
                        <a:rPr kumimoji="0" lang="en-US" altLang="en-US" sz="1400" b="0" i="0" u="none" strike="noStrike" cap="none" normalizeH="0" baseline="0" dirty="0" smtClean="0">
                          <a:ln>
                            <a:noFill/>
                          </a:ln>
                          <a:solidFill>
                            <a:schemeClr val="tx1"/>
                          </a:solidFill>
                          <a:effectLst/>
                          <a:latin typeface="+mn-lt"/>
                          <a:ea typeface="Times New Roman" charset="0"/>
                          <a:cs typeface="Times New Roman" charset="0"/>
                        </a:rPr>
                        <a:t> trimester of pregnancy, Used as vaginal suppository for induction of labor </a:t>
                      </a:r>
                      <a:r>
                        <a:rPr kumimoji="0" lang="en-US" altLang="en-US" sz="1400" b="0" i="0" u="none" strike="noStrike" cap="none" normalizeH="0" baseline="0" dirty="0" smtClean="0">
                          <a:ln>
                            <a:noFill/>
                          </a:ln>
                          <a:solidFill>
                            <a:srgbClr val="008F00"/>
                          </a:solidFill>
                          <a:effectLst/>
                          <a:latin typeface="+mn-lt"/>
                          <a:ea typeface="Times New Roman" charset="0"/>
                          <a:cs typeface="Times New Roman" charset="0"/>
                        </a:rPr>
                        <a:t>and Postpartum hemorrhage</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9" name="TextBox 8"/>
          <p:cNvSpPr txBox="1"/>
          <p:nvPr/>
        </p:nvSpPr>
        <p:spPr>
          <a:xfrm>
            <a:off x="0" y="9624268"/>
            <a:ext cx="6858000" cy="276999"/>
          </a:xfrm>
          <a:prstGeom prst="rect">
            <a:avLst/>
          </a:prstGeom>
          <a:noFill/>
        </p:spPr>
        <p:txBody>
          <a:bodyPr wrap="square" rtlCol="0">
            <a:spAutoFit/>
          </a:bodyPr>
          <a:lstStyle/>
          <a:p>
            <a:r>
              <a:rPr lang="en-US" sz="1200" baseline="30000" dirty="0" smtClean="0"/>
              <a:t>8</a:t>
            </a:r>
            <a:r>
              <a:rPr lang="en-US" sz="1200" dirty="0" smtClean="0"/>
              <a:t> </a:t>
            </a:r>
            <a:r>
              <a:rPr lang="en-US" altLang="en-US" sz="1200" dirty="0">
                <a:ea typeface="Times New Roman" charset="0"/>
                <a:cs typeface="Times New Roman" charset="0"/>
              </a:rPr>
              <a:t>PGs contract uterine smooth muscle not only at </a:t>
            </a:r>
            <a:r>
              <a:rPr lang="en-US" altLang="en-US" sz="1200" dirty="0" smtClean="0">
                <a:ea typeface="Times New Roman" charset="0"/>
                <a:cs typeface="Times New Roman" charset="0"/>
              </a:rPr>
              <a:t>term</a:t>
            </a:r>
            <a:r>
              <a:rPr lang="ar-SA" altLang="en-US" sz="1200" dirty="0" smtClean="0">
                <a:ea typeface="Times New Roman" charset="0"/>
                <a:cs typeface="Times New Roman" charset="0"/>
              </a:rPr>
              <a:t> </a:t>
            </a:r>
            <a:r>
              <a:rPr lang="en-US" altLang="en-US" sz="1200" dirty="0" smtClean="0">
                <a:ea typeface="Times New Roman" charset="0"/>
                <a:cs typeface="Times New Roman" charset="0"/>
              </a:rPr>
              <a:t>(</a:t>
            </a:r>
            <a:r>
              <a:rPr lang="en-US" altLang="en-US" sz="1200" dirty="0">
                <a:ea typeface="Times New Roman" charset="0"/>
                <a:cs typeface="Times New Roman" charset="0"/>
              </a:rPr>
              <a:t>as with oxytocin), but throughout pregnancy</a:t>
            </a:r>
            <a:endParaRPr lang="en-US" sz="1200" dirty="0"/>
          </a:p>
        </p:txBody>
      </p:sp>
      <p:sp>
        <p:nvSpPr>
          <p:cNvPr id="8" name="مستطيل مستدير الزوايا 7"/>
          <p:cNvSpPr/>
          <p:nvPr/>
        </p:nvSpPr>
        <p:spPr>
          <a:xfrm>
            <a:off x="3066459" y="3073180"/>
            <a:ext cx="2388492" cy="172044"/>
          </a:xfrm>
          <a:prstGeom prst="roundRect">
            <a:avLst/>
          </a:prstGeom>
          <a:ln w="19050">
            <a:solidFill>
              <a:srgbClr val="4EB7BA"/>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marL="0" algn="ctr" defTabSz="914400" rtl="1" eaLnBrk="1" latinLnBrk="0" hangingPunct="1"/>
            <a:r>
              <a:rPr lang="en-US" sz="800" b="1" u="sng" dirty="0" smtClean="0">
                <a:solidFill>
                  <a:srgbClr val="009193"/>
                </a:solidFill>
              </a:rPr>
              <a:t>PGF2a</a:t>
            </a:r>
            <a:r>
              <a:rPr lang="en-US" sz="800" dirty="0" smtClean="0">
                <a:solidFill>
                  <a:srgbClr val="009193"/>
                </a:solidFill>
              </a:rPr>
              <a:t> </a:t>
            </a:r>
            <a:r>
              <a:rPr lang="en-US" sz="800" b="1" u="sng" dirty="0" smtClean="0">
                <a:solidFill>
                  <a:srgbClr val="009193"/>
                </a:solidFill>
              </a:rPr>
              <a:t>CI</a:t>
            </a:r>
            <a:r>
              <a:rPr lang="en-US" sz="800" dirty="0" smtClean="0">
                <a:solidFill>
                  <a:srgbClr val="009193"/>
                </a:solidFill>
              </a:rPr>
              <a:t> in </a:t>
            </a:r>
            <a:r>
              <a:rPr lang="en-US" sz="800" b="1" u="sng" dirty="0" smtClean="0">
                <a:solidFill>
                  <a:srgbClr val="009193"/>
                </a:solidFill>
              </a:rPr>
              <a:t>Asthmatic</a:t>
            </a:r>
            <a:r>
              <a:rPr lang="en-US" sz="800" dirty="0" smtClean="0">
                <a:solidFill>
                  <a:srgbClr val="009193"/>
                </a:solidFill>
              </a:rPr>
              <a:t> pregnant = </a:t>
            </a:r>
            <a:r>
              <a:rPr lang="en-US" sz="800" b="1" u="sng" dirty="0" smtClean="0">
                <a:solidFill>
                  <a:srgbClr val="009193"/>
                </a:solidFill>
              </a:rPr>
              <a:t>Fetus</a:t>
            </a:r>
            <a:r>
              <a:rPr lang="en-US" sz="800" dirty="0" smtClean="0">
                <a:solidFill>
                  <a:srgbClr val="009193"/>
                </a:solidFill>
              </a:rPr>
              <a:t> has </a:t>
            </a:r>
            <a:r>
              <a:rPr lang="en-US" sz="800" b="1" u="sng" dirty="0" smtClean="0">
                <a:solidFill>
                  <a:srgbClr val="009193"/>
                </a:solidFill>
              </a:rPr>
              <a:t>Asthma</a:t>
            </a:r>
          </a:p>
        </p:txBody>
      </p:sp>
    </p:spTree>
    <p:extLst>
      <p:ext uri="{BB962C8B-B14F-4D97-AF65-F5344CB8AC3E}">
        <p14:creationId xmlns:p14="http://schemas.microsoft.com/office/powerpoint/2010/main" val="1333572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p:cNvCxnSpPr/>
          <p:nvPr/>
        </p:nvCxnSpPr>
        <p:spPr>
          <a:xfrm flipV="1">
            <a:off x="1196380" y="757126"/>
            <a:ext cx="4536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6" y="197806"/>
            <a:ext cx="5250451" cy="461665"/>
          </a:xfrm>
          <a:prstGeom prst="rect">
            <a:avLst/>
          </a:prstGeom>
          <a:noFill/>
        </p:spPr>
        <p:txBody>
          <a:bodyPr wrap="square" rtlCol="0">
            <a:spAutoFit/>
          </a:bodyPr>
          <a:lstStyle/>
          <a:p>
            <a:pPr algn="ctr"/>
            <a:r>
              <a:rPr lang="en-US" altLang="en-US" sz="2400" dirty="0" smtClean="0">
                <a:latin typeface="American Typewriter" charset="0"/>
                <a:ea typeface="American Typewriter" charset="0"/>
                <a:cs typeface="American Typewriter" charset="0"/>
              </a:rPr>
              <a:t>Uterine </a:t>
            </a:r>
            <a:r>
              <a:rPr lang="en-US" altLang="en-US" sz="2400" dirty="0">
                <a:latin typeface="American Typewriter" charset="0"/>
                <a:ea typeface="American Typewriter" charset="0"/>
                <a:cs typeface="American Typewriter" charset="0"/>
              </a:rPr>
              <a:t>Relaxants (</a:t>
            </a:r>
            <a:r>
              <a:rPr lang="en-US" altLang="en-US" sz="2400" dirty="0" smtClean="0">
                <a:latin typeface="American Typewriter" charset="0"/>
                <a:ea typeface="American Typewriter" charset="0"/>
                <a:cs typeface="American Typewriter" charset="0"/>
              </a:rPr>
              <a:t>tocolytic)*</a:t>
            </a:r>
            <a:endParaRPr lang="en-US" altLang="en-US" sz="2400" dirty="0">
              <a:latin typeface="American Typewriter" charset="0"/>
              <a:ea typeface="American Typewriter" charset="0"/>
              <a:cs typeface="American Typewriter" charset="0"/>
            </a:endParaRPr>
          </a:p>
        </p:txBody>
      </p:sp>
      <p:grpSp>
        <p:nvGrpSpPr>
          <p:cNvPr id="8" name="Group 7"/>
          <p:cNvGrpSpPr/>
          <p:nvPr/>
        </p:nvGrpSpPr>
        <p:grpSpPr>
          <a:xfrm>
            <a:off x="171392" y="1328637"/>
            <a:ext cx="6531805" cy="1251278"/>
            <a:chOff x="164007" y="1396543"/>
            <a:chExt cx="6531805" cy="1250540"/>
          </a:xfrm>
        </p:grpSpPr>
        <p:grpSp>
          <p:nvGrpSpPr>
            <p:cNvPr id="9" name="Group 8"/>
            <p:cNvGrpSpPr/>
            <p:nvPr/>
          </p:nvGrpSpPr>
          <p:grpSpPr>
            <a:xfrm>
              <a:off x="164007" y="1396543"/>
              <a:ext cx="2016000" cy="1250539"/>
              <a:chOff x="154954" y="3407832"/>
              <a:chExt cx="2016000" cy="1250539"/>
            </a:xfrm>
          </p:grpSpPr>
          <p:sp>
            <p:nvSpPr>
              <p:cNvPr id="16" name="Rectangle 15"/>
              <p:cNvSpPr/>
              <p:nvPr/>
            </p:nvSpPr>
            <p:spPr>
              <a:xfrm>
                <a:off x="154954" y="3870959"/>
                <a:ext cx="2016000" cy="787412"/>
              </a:xfrm>
              <a:prstGeom prst="rect">
                <a:avLst/>
              </a:prstGeom>
              <a:solidFill>
                <a:schemeClr val="bg1"/>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en-US" sz="1600" b="1" u="sng" dirty="0" smtClean="0">
                    <a:solidFill>
                      <a:srgbClr val="0432FF"/>
                    </a:solidFill>
                    <a:ea typeface="Times New Roman" charset="0"/>
                    <a:cs typeface="Times New Roman" charset="0"/>
                  </a:rPr>
                  <a:t>R</a:t>
                </a:r>
                <a:r>
                  <a:rPr lang="en-US" altLang="en-US" sz="1600" b="1" dirty="0" smtClean="0">
                    <a:solidFill>
                      <a:srgbClr val="0432FF"/>
                    </a:solidFill>
                    <a:ea typeface="Times New Roman" charset="0"/>
                    <a:cs typeface="Times New Roman" charset="0"/>
                  </a:rPr>
                  <a:t>i</a:t>
                </a:r>
                <a:r>
                  <a:rPr lang="en-US" altLang="en-US" sz="1600" b="1" u="sng" dirty="0" smtClean="0">
                    <a:solidFill>
                      <a:srgbClr val="0432FF"/>
                    </a:solidFill>
                    <a:ea typeface="Times New Roman" charset="0"/>
                    <a:cs typeface="Times New Roman" charset="0"/>
                  </a:rPr>
                  <a:t>to</a:t>
                </a:r>
                <a:r>
                  <a:rPr lang="en-US" altLang="en-US" sz="1600" b="1" dirty="0" smtClean="0">
                    <a:solidFill>
                      <a:srgbClr val="0432FF"/>
                    </a:solidFill>
                    <a:ea typeface="Times New Roman" charset="0"/>
                    <a:cs typeface="Times New Roman" charset="0"/>
                  </a:rPr>
                  <a:t>drine</a:t>
                </a:r>
              </a:p>
              <a:p>
                <a:pPr algn="ctr"/>
                <a:r>
                  <a:rPr lang="en-US" altLang="en-US" sz="1400" dirty="0" smtClean="0">
                    <a:solidFill>
                      <a:srgbClr val="008F00"/>
                    </a:solidFill>
                    <a:ea typeface="Times New Roman" charset="0"/>
                    <a:cs typeface="Times New Roman" charset="0"/>
                  </a:rPr>
                  <a:t>(1</a:t>
                </a:r>
                <a:r>
                  <a:rPr lang="en-US" altLang="en-US" sz="1400" baseline="30000" dirty="0" smtClean="0">
                    <a:solidFill>
                      <a:srgbClr val="008F00"/>
                    </a:solidFill>
                    <a:ea typeface="Times New Roman" charset="0"/>
                    <a:cs typeface="Times New Roman" charset="0"/>
                  </a:rPr>
                  <a:t>st</a:t>
                </a:r>
                <a:r>
                  <a:rPr lang="en-US" altLang="en-US" sz="1400" dirty="0" smtClean="0">
                    <a:solidFill>
                      <a:srgbClr val="008F00"/>
                    </a:solidFill>
                    <a:ea typeface="Times New Roman" charset="0"/>
                    <a:cs typeface="Times New Roman" charset="0"/>
                  </a:rPr>
                  <a:t> choice)</a:t>
                </a:r>
                <a:endParaRPr lang="en-US" sz="1400" dirty="0">
                  <a:solidFill>
                    <a:srgbClr val="008F00"/>
                  </a:solidFill>
                </a:endParaRPr>
              </a:p>
            </p:txBody>
          </p:sp>
          <p:sp>
            <p:nvSpPr>
              <p:cNvPr id="17" name="Round Same Side Corner Rectangle 16"/>
              <p:cNvSpPr/>
              <p:nvPr/>
            </p:nvSpPr>
            <p:spPr>
              <a:xfrm>
                <a:off x="154954" y="3407832"/>
                <a:ext cx="2016000" cy="463127"/>
              </a:xfrm>
              <a:prstGeom prst="round2SameRect">
                <a:avLst/>
              </a:prstGeom>
              <a:solidFill>
                <a:schemeClr val="accent2">
                  <a:lumMod val="20000"/>
                  <a:lumOff val="80000"/>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n-US" sz="1400" dirty="0" smtClean="0">
                    <a:solidFill>
                      <a:schemeClr val="tx1"/>
                    </a:solidFill>
                    <a:ea typeface="Times New Roman" charset="0"/>
                    <a:cs typeface="Times New Roman" charset="0"/>
                  </a:rPr>
                  <a:t>β</a:t>
                </a:r>
                <a:r>
                  <a:rPr lang="en-US" altLang="en-US" sz="1400" baseline="-25000" dirty="0" smtClean="0">
                    <a:solidFill>
                      <a:schemeClr val="tx1"/>
                    </a:solidFill>
                    <a:ea typeface="Times New Roman" charset="0"/>
                    <a:cs typeface="Times New Roman" charset="0"/>
                  </a:rPr>
                  <a:t>2</a:t>
                </a:r>
                <a:r>
                  <a:rPr lang="en-US" altLang="en-US" sz="1400" dirty="0" smtClean="0">
                    <a:solidFill>
                      <a:schemeClr val="tx1"/>
                    </a:solidFill>
                    <a:ea typeface="Times New Roman" charset="0"/>
                    <a:cs typeface="Times New Roman" charset="0"/>
                  </a:rPr>
                  <a:t>-Adrenoceptor agonists</a:t>
                </a:r>
                <a:endParaRPr lang="en-US" sz="1200" dirty="0">
                  <a:solidFill>
                    <a:schemeClr val="tx1"/>
                  </a:solidFill>
                </a:endParaRPr>
              </a:p>
            </p:txBody>
          </p:sp>
        </p:grpSp>
        <p:grpSp>
          <p:nvGrpSpPr>
            <p:cNvPr id="10" name="Group 9"/>
            <p:cNvGrpSpPr/>
            <p:nvPr/>
          </p:nvGrpSpPr>
          <p:grpSpPr>
            <a:xfrm>
              <a:off x="2424876" y="1399430"/>
              <a:ext cx="2016001" cy="1247653"/>
              <a:chOff x="2555933" y="3407832"/>
              <a:chExt cx="2016001" cy="1247653"/>
            </a:xfrm>
          </p:grpSpPr>
          <p:sp>
            <p:nvSpPr>
              <p:cNvPr id="14" name="Rectangle 13"/>
              <p:cNvSpPr/>
              <p:nvPr/>
            </p:nvSpPr>
            <p:spPr>
              <a:xfrm>
                <a:off x="2555934" y="3868072"/>
                <a:ext cx="2016000" cy="787413"/>
              </a:xfrm>
              <a:prstGeom prst="rect">
                <a:avLst/>
              </a:prstGeom>
              <a:solidFill>
                <a:schemeClr val="bg1"/>
              </a:solidFill>
              <a:ln w="19050">
                <a:solidFill>
                  <a:srgbClr val="FDD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r>
                  <a:rPr lang="en-US" altLang="en-US" sz="1600" b="1" dirty="0" smtClean="0">
                    <a:solidFill>
                      <a:srgbClr val="0432FF"/>
                    </a:solidFill>
                    <a:ea typeface="Times New Roman" charset="0"/>
                    <a:cs typeface="Times New Roman" charset="0"/>
                  </a:rPr>
                  <a:t>Nifedipine</a:t>
                </a:r>
                <a:endParaRPr lang="en-US" altLang="en-US" sz="1600" b="1" dirty="0">
                  <a:solidFill>
                    <a:srgbClr val="0432FF"/>
                  </a:solidFill>
                  <a:ea typeface="Times New Roman" charset="0"/>
                  <a:cs typeface="Times New Roman" charset="0"/>
                </a:endParaRPr>
              </a:p>
              <a:p>
                <a:pPr algn="ctr">
                  <a:buClr>
                    <a:schemeClr val="accent6"/>
                  </a:buClr>
                  <a:defRPr/>
                </a:pPr>
                <a:r>
                  <a:rPr lang="en-US" altLang="en-US" sz="1400" dirty="0" smtClean="0">
                    <a:solidFill>
                      <a:srgbClr val="008F00"/>
                    </a:solidFill>
                    <a:ea typeface="Times New Roman" charset="0"/>
                    <a:cs typeface="Times New Roman" charset="0"/>
                  </a:rPr>
                  <a:t>(2</a:t>
                </a:r>
                <a:r>
                  <a:rPr lang="en-US" altLang="en-US" sz="1400" baseline="30000" dirty="0" smtClean="0">
                    <a:solidFill>
                      <a:srgbClr val="008F00"/>
                    </a:solidFill>
                    <a:ea typeface="Times New Roman" charset="0"/>
                    <a:cs typeface="Times New Roman" charset="0"/>
                  </a:rPr>
                  <a:t>nd</a:t>
                </a:r>
                <a:r>
                  <a:rPr lang="en-US" altLang="en-US" sz="1400" dirty="0" smtClean="0">
                    <a:solidFill>
                      <a:srgbClr val="008F00"/>
                    </a:solidFill>
                    <a:ea typeface="Times New Roman" charset="0"/>
                    <a:cs typeface="Times New Roman" charset="0"/>
                  </a:rPr>
                  <a:t> </a:t>
                </a:r>
                <a:r>
                  <a:rPr lang="en-US" altLang="en-US" sz="1400" dirty="0">
                    <a:solidFill>
                      <a:srgbClr val="008F00"/>
                    </a:solidFill>
                    <a:ea typeface="Times New Roman" charset="0"/>
                    <a:cs typeface="Times New Roman" charset="0"/>
                  </a:rPr>
                  <a:t>choice</a:t>
                </a:r>
                <a:r>
                  <a:rPr lang="en-US" altLang="en-US" sz="1400" dirty="0" smtClean="0">
                    <a:solidFill>
                      <a:srgbClr val="008F00"/>
                    </a:solidFill>
                    <a:ea typeface="Times New Roman" charset="0"/>
                    <a:cs typeface="Times New Roman" charset="0"/>
                  </a:rPr>
                  <a:t>)</a:t>
                </a:r>
                <a:endParaRPr lang="en-US" sz="1600" dirty="0">
                  <a:solidFill>
                    <a:srgbClr val="008F00"/>
                  </a:solidFill>
                </a:endParaRPr>
              </a:p>
            </p:txBody>
          </p:sp>
          <p:sp>
            <p:nvSpPr>
              <p:cNvPr id="15" name="Round Same Side Corner Rectangle 14"/>
              <p:cNvSpPr/>
              <p:nvPr/>
            </p:nvSpPr>
            <p:spPr>
              <a:xfrm>
                <a:off x="2555933" y="3407832"/>
                <a:ext cx="2016001" cy="463127"/>
              </a:xfrm>
              <a:prstGeom prst="round2SameRect">
                <a:avLst/>
              </a:prstGeom>
              <a:solidFill>
                <a:srgbClr val="FDDFE6"/>
              </a:solidFill>
              <a:ln w="19050">
                <a:solidFill>
                  <a:srgbClr val="FDD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dirty="0" smtClean="0">
                    <a:solidFill>
                      <a:schemeClr val="tx1"/>
                    </a:solidFill>
                    <a:ea typeface="Times New Roman" charset="0"/>
                    <a:cs typeface="Times New Roman" charset="0"/>
                  </a:rPr>
                  <a:t>Calcium Channel Blockers</a:t>
                </a:r>
                <a:endParaRPr lang="en-US" altLang="en-US" sz="1400" dirty="0">
                  <a:solidFill>
                    <a:schemeClr val="tx1"/>
                  </a:solidFill>
                  <a:ea typeface="Times New Roman" charset="0"/>
                  <a:cs typeface="Times New Roman" charset="0"/>
                </a:endParaRPr>
              </a:p>
            </p:txBody>
          </p:sp>
        </p:grpSp>
        <p:grpSp>
          <p:nvGrpSpPr>
            <p:cNvPr id="11" name="Group 10"/>
            <p:cNvGrpSpPr/>
            <p:nvPr/>
          </p:nvGrpSpPr>
          <p:grpSpPr>
            <a:xfrm>
              <a:off x="4699148" y="1396543"/>
              <a:ext cx="1996664" cy="1250539"/>
              <a:chOff x="4949505" y="3407832"/>
              <a:chExt cx="1996664" cy="1250539"/>
            </a:xfrm>
          </p:grpSpPr>
          <p:sp>
            <p:nvSpPr>
              <p:cNvPr id="12" name="Rectangle 11"/>
              <p:cNvSpPr/>
              <p:nvPr/>
            </p:nvSpPr>
            <p:spPr>
              <a:xfrm>
                <a:off x="4949505" y="3870959"/>
                <a:ext cx="1996664" cy="787412"/>
              </a:xfrm>
              <a:prstGeom prst="rect">
                <a:avLst/>
              </a:prstGeom>
              <a:solidFill>
                <a:schemeClr val="bg1"/>
              </a:solidFill>
              <a:ln w="19050">
                <a:solidFill>
                  <a:srgbClr val="94209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4"/>
                  </a:buClr>
                </a:pPr>
                <a:r>
                  <a:rPr lang="en-US" altLang="en-US" sz="1600" b="1" dirty="0">
                    <a:solidFill>
                      <a:srgbClr val="0432FF"/>
                    </a:solidFill>
                  </a:rPr>
                  <a:t>Atosiban</a:t>
                </a:r>
                <a:endParaRPr lang="en-US" sz="1600" b="1" dirty="0">
                  <a:solidFill>
                    <a:srgbClr val="0432FF"/>
                  </a:solidFill>
                </a:endParaRPr>
              </a:p>
            </p:txBody>
          </p:sp>
          <p:sp>
            <p:nvSpPr>
              <p:cNvPr id="13" name="Round Same Side Corner Rectangle 12"/>
              <p:cNvSpPr/>
              <p:nvPr/>
            </p:nvSpPr>
            <p:spPr>
              <a:xfrm>
                <a:off x="4949505" y="3407832"/>
                <a:ext cx="1996664" cy="463127"/>
              </a:xfrm>
              <a:prstGeom prst="round2SameRect">
                <a:avLst/>
              </a:prstGeom>
              <a:solidFill>
                <a:srgbClr val="942093">
                  <a:alpha val="20000"/>
                </a:srgbClr>
              </a:solidFill>
              <a:ln w="19050">
                <a:solidFill>
                  <a:srgbClr val="94209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dirty="0">
                    <a:solidFill>
                      <a:schemeClr val="tx1"/>
                    </a:solidFill>
                  </a:rPr>
                  <a:t>Compete with </a:t>
                </a:r>
                <a:r>
                  <a:rPr lang="en-US" altLang="en-US" sz="1400" dirty="0" smtClean="0">
                    <a:solidFill>
                      <a:schemeClr val="tx1"/>
                    </a:solidFill>
                  </a:rPr>
                  <a:t>oxytocin</a:t>
                </a:r>
                <a:r>
                  <a:rPr lang="en-US" altLang="en-US" sz="1400" dirty="0">
                    <a:solidFill>
                      <a:schemeClr val="tx1"/>
                    </a:solidFill>
                  </a:rPr>
                  <a:t> </a:t>
                </a:r>
                <a:r>
                  <a:rPr lang="en-US" altLang="en-US" sz="1400" dirty="0" smtClean="0">
                    <a:solidFill>
                      <a:schemeClr val="tx1"/>
                    </a:solidFill>
                  </a:rPr>
                  <a:t>receptors</a:t>
                </a:r>
                <a:endParaRPr lang="en-US" sz="1200" dirty="0">
                  <a:solidFill>
                    <a:schemeClr val="tx1"/>
                  </a:solidFill>
                </a:endParaRPr>
              </a:p>
            </p:txBody>
          </p:sp>
        </p:grpSp>
      </p:grpSp>
      <p:cxnSp>
        <p:nvCxnSpPr>
          <p:cNvPr id="18" name="Straight Connector 17"/>
          <p:cNvCxnSpPr/>
          <p:nvPr/>
        </p:nvCxnSpPr>
        <p:spPr>
          <a:xfrm>
            <a:off x="153464" y="3243369"/>
            <a:ext cx="2033928"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1392" y="2843259"/>
            <a:ext cx="2016000" cy="400110"/>
          </a:xfrm>
          <a:prstGeom prst="rect">
            <a:avLst/>
          </a:prstGeom>
          <a:noFill/>
          <a:ln>
            <a:noFill/>
          </a:ln>
        </p:spPr>
        <p:txBody>
          <a:bodyPr wrap="square" rtlCol="0">
            <a:spAutoFit/>
          </a:bodyPr>
          <a:lstStyle/>
          <a:p>
            <a:r>
              <a:rPr lang="en-US" sz="2000" dirty="0" smtClean="0">
                <a:latin typeface="Al Tarikh" charset="-78"/>
                <a:ea typeface="Al Tarikh" charset="-78"/>
                <a:cs typeface="Al Tarikh" charset="-78"/>
              </a:rPr>
              <a:t>Action and uses</a:t>
            </a:r>
            <a:endParaRPr lang="en-US" sz="2000" dirty="0">
              <a:latin typeface="Al Tarikh" charset="-78"/>
              <a:ea typeface="Al Tarikh" charset="-78"/>
              <a:cs typeface="Al Tarikh" charset="-78"/>
            </a:endParaRPr>
          </a:p>
        </p:txBody>
      </p:sp>
      <p:sp>
        <p:nvSpPr>
          <p:cNvPr id="20" name="TextBox 19"/>
          <p:cNvSpPr txBox="1"/>
          <p:nvPr/>
        </p:nvSpPr>
        <p:spPr>
          <a:xfrm>
            <a:off x="141028" y="3392411"/>
            <a:ext cx="6562169" cy="338554"/>
          </a:xfrm>
          <a:prstGeom prst="rect">
            <a:avLst/>
          </a:prstGeom>
          <a:noFill/>
        </p:spPr>
        <p:txBody>
          <a:bodyPr wrap="square" rtlCol="0">
            <a:spAutoFit/>
          </a:bodyPr>
          <a:lstStyle/>
          <a:p>
            <a:pPr marL="0" lvl="1"/>
            <a:r>
              <a:rPr lang="en-US" altLang="en-US" sz="1600" b="1" u="sng" dirty="0" smtClean="0">
                <a:solidFill>
                  <a:schemeClr val="accent1"/>
                </a:solidFill>
                <a:ea typeface="Times New Roman" charset="0"/>
                <a:cs typeface="Times New Roman" charset="0"/>
              </a:rPr>
              <a:t>Use:</a:t>
            </a:r>
            <a:r>
              <a:rPr lang="en-US" altLang="en-US" sz="1400" dirty="0" smtClean="0">
                <a:ea typeface="Times New Roman" charset="0"/>
                <a:cs typeface="Times New Roman" charset="0"/>
              </a:rPr>
              <a:t> Relax </a:t>
            </a:r>
            <a:r>
              <a:rPr lang="en-US" altLang="en-US" sz="1400" dirty="0">
                <a:ea typeface="Times New Roman" charset="0"/>
                <a:cs typeface="Times New Roman" charset="0"/>
              </a:rPr>
              <a:t>the uterus and arrest threatened abortion or delay premature labor</a:t>
            </a:r>
            <a:r>
              <a:rPr lang="en-US" altLang="en-US" sz="1400" dirty="0" smtClean="0">
                <a:ea typeface="Times New Roman" charset="0"/>
                <a:cs typeface="Times New Roman" charset="0"/>
              </a:rPr>
              <a:t>.</a:t>
            </a:r>
            <a:endParaRPr lang="en-US" altLang="en-US" sz="1400" dirty="0">
              <a:ea typeface="Times New Roman" charset="0"/>
              <a:cs typeface="Times New Roman"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1786192288"/>
              </p:ext>
            </p:extLst>
          </p:nvPr>
        </p:nvGraphicFramePr>
        <p:xfrm>
          <a:off x="141029" y="3956423"/>
          <a:ext cx="6562167" cy="5523480"/>
        </p:xfrm>
        <a:graphic>
          <a:graphicData uri="http://schemas.openxmlformats.org/drawingml/2006/table">
            <a:tbl>
              <a:tblPr firstRow="1" bandRow="1">
                <a:tableStyleId>{5940675A-B579-460E-94D1-54222C63F5DA}</a:tableStyleId>
              </a:tblPr>
              <a:tblGrid>
                <a:gridCol w="648315"/>
                <a:gridCol w="1971284"/>
                <a:gridCol w="1971284"/>
                <a:gridCol w="1971284"/>
              </a:tblGrid>
              <a:tr h="5400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en-US" sz="1600" b="1" dirty="0" smtClean="0">
                          <a:solidFill>
                            <a:srgbClr val="0432FF"/>
                          </a:solidFill>
                          <a:ea typeface="Times New Roman" charset="0"/>
                          <a:cs typeface="Times New Roman" charset="0"/>
                        </a:rPr>
                        <a:t>Ritodrine</a:t>
                      </a:r>
                      <a:endParaRPr lang="en-US" sz="16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2">
                        <a:lumMod val="20000"/>
                        <a:lumOff val="80000"/>
                      </a:schemeClr>
                    </a:solidFill>
                  </a:tcPr>
                </a:tc>
                <a:tc>
                  <a:txBody>
                    <a:bodyPr/>
                    <a:lstStyle/>
                    <a:p>
                      <a:pPr algn="ctr"/>
                      <a:r>
                        <a:rPr lang="en-US" altLang="en-US" sz="1600" b="1" dirty="0" smtClean="0">
                          <a:solidFill>
                            <a:srgbClr val="0432FF"/>
                          </a:solidFill>
                          <a:ea typeface="Times New Roman" charset="0"/>
                          <a:cs typeface="Times New Roman" charset="0"/>
                        </a:rPr>
                        <a:t>Nifedipine</a:t>
                      </a:r>
                      <a:endParaRPr lang="en-US" sz="1600" dirty="0"/>
                    </a:p>
                  </a:txBody>
                  <a:tcPr anchor="ctr">
                    <a:lnT w="12700" cap="flat" cmpd="sng" algn="ctr">
                      <a:noFill/>
                      <a:prstDash val="solid"/>
                      <a:round/>
                      <a:headEnd type="none" w="med" len="med"/>
                      <a:tailEnd type="none" w="med" len="med"/>
                    </a:lnT>
                    <a:solidFill>
                      <a:srgbClr val="FDDFE6"/>
                    </a:solidFill>
                  </a:tcPr>
                </a:tc>
                <a:tc>
                  <a:txBody>
                    <a:bodyPr/>
                    <a:lstStyle/>
                    <a:p>
                      <a:pPr algn="ctr"/>
                      <a:r>
                        <a:rPr lang="en-US" altLang="en-US" sz="1600" b="1" dirty="0" smtClean="0">
                          <a:solidFill>
                            <a:srgbClr val="0432FF"/>
                          </a:solidFill>
                        </a:rPr>
                        <a:t>Atosiban</a:t>
                      </a:r>
                      <a:endParaRPr lang="en-US" sz="16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tr>
              <a:tr h="1642107">
                <a:tc>
                  <a:txBody>
                    <a:bodyPr/>
                    <a:lstStyle/>
                    <a:p>
                      <a:pPr algn="ctr"/>
                      <a:r>
                        <a:rPr lang="en-US" sz="1600" dirty="0" smtClean="0">
                          <a:solidFill>
                            <a:schemeClr val="tx1"/>
                          </a:solidFill>
                        </a:rPr>
                        <a:t>Mechanism of action</a:t>
                      </a:r>
                      <a:endParaRPr lang="en-US" sz="1600" dirty="0">
                        <a:solidFill>
                          <a:schemeClr val="tx1"/>
                        </a:solidFill>
                      </a:endParaRPr>
                    </a:p>
                  </a:txBody>
                  <a:tcPr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2">
                            <a:lumMod val="40000"/>
                            <a:lumOff val="60000"/>
                          </a:schemeClr>
                        </a:buClr>
                        <a:buSzTx/>
                        <a:buFont typeface="Arial" charset="0"/>
                        <a:buChar char="•"/>
                        <a:tabLst/>
                        <a:defRPr/>
                      </a:pPr>
                      <a:r>
                        <a:rPr lang="en-US" altLang="en-US" sz="1400" b="0" dirty="0" smtClean="0">
                          <a:solidFill>
                            <a:srgbClr val="C00000"/>
                          </a:solidFill>
                          <a:latin typeface="+mn-lt"/>
                          <a:ea typeface="Times New Roman" charset="0"/>
                          <a:cs typeface="Times New Roman" charset="0"/>
                        </a:rPr>
                        <a:t>Selective </a:t>
                      </a:r>
                      <a:r>
                        <a:rPr lang="el-GR" altLang="en-US" sz="1400" b="0" dirty="0" smtClean="0">
                          <a:solidFill>
                            <a:srgbClr val="C00000"/>
                          </a:solidFill>
                          <a:latin typeface="+mn-lt"/>
                          <a:ea typeface="Times New Roman" charset="0"/>
                          <a:cs typeface="Times New Roman" charset="0"/>
                        </a:rPr>
                        <a:t>β</a:t>
                      </a:r>
                      <a:r>
                        <a:rPr lang="en-US" altLang="en-US" sz="1400" b="0" baseline="-25000" dirty="0" smtClean="0">
                          <a:solidFill>
                            <a:srgbClr val="C00000"/>
                          </a:solidFill>
                          <a:latin typeface="+mn-lt"/>
                          <a:ea typeface="Times New Roman" charset="0"/>
                          <a:cs typeface="Times New Roman" charset="0"/>
                        </a:rPr>
                        <a:t>2</a:t>
                      </a:r>
                      <a:r>
                        <a:rPr lang="en-US" altLang="en-US" sz="1400" b="0" dirty="0" smtClean="0">
                          <a:solidFill>
                            <a:srgbClr val="C00000"/>
                          </a:solidFill>
                          <a:latin typeface="+mn-lt"/>
                          <a:ea typeface="Times New Roman" charset="0"/>
                          <a:cs typeface="Times New Roman" charset="0"/>
                        </a:rPr>
                        <a:t> receptor agonist</a:t>
                      </a:r>
                      <a:r>
                        <a:rPr lang="en-US" altLang="en-US" sz="1400" b="0" dirty="0" smtClean="0">
                          <a:solidFill>
                            <a:schemeClr val="tx1"/>
                          </a:solidFill>
                          <a:latin typeface="+mn-lt"/>
                          <a:ea typeface="Times New Roman" charset="0"/>
                          <a:cs typeface="Times New Roman" charset="0"/>
                        </a:rPr>
                        <a:t> used specifically as a uterine relaxant.</a:t>
                      </a:r>
                      <a:endParaRPr lang="el-GR" altLang="en-US" sz="1400" b="0" dirty="0" smtClean="0">
                        <a:solidFill>
                          <a:schemeClr val="tx1"/>
                        </a:solidFill>
                        <a:latin typeface="+mn-lt"/>
                        <a:ea typeface="Times New Roman" charset="0"/>
                        <a:cs typeface="Times New Roman" charset="0"/>
                      </a:endParaRPr>
                    </a:p>
                    <a:p>
                      <a:pPr marL="285750" marR="0" indent="-285750" algn="l" defTabSz="685800" rtl="0" eaLnBrk="1" fontAlgn="auto" latinLnBrk="0" hangingPunct="1">
                        <a:lnSpc>
                          <a:spcPct val="100000"/>
                        </a:lnSpc>
                        <a:spcBef>
                          <a:spcPts val="0"/>
                        </a:spcBef>
                        <a:spcAft>
                          <a:spcPts val="0"/>
                        </a:spcAft>
                        <a:buClr>
                          <a:schemeClr val="accent2">
                            <a:lumMod val="40000"/>
                            <a:lumOff val="60000"/>
                          </a:schemeClr>
                        </a:buClr>
                        <a:buSzTx/>
                        <a:buFont typeface="Arial" charset="0"/>
                        <a:buChar char="•"/>
                        <a:tabLst/>
                        <a:defRPr/>
                      </a:pPr>
                      <a:r>
                        <a:rPr lang="en-US" altLang="en-US" sz="1400" b="0" dirty="0" smtClean="0">
                          <a:solidFill>
                            <a:schemeClr val="tx1"/>
                          </a:solidFill>
                          <a:latin typeface="+mn-lt"/>
                          <a:ea typeface="Times New Roman" charset="0"/>
                          <a:cs typeface="Times New Roman" charset="0"/>
                        </a:rPr>
                        <a:t>Bind to </a:t>
                      </a:r>
                      <a:r>
                        <a:rPr lang="el-GR" altLang="en-US" sz="1400" b="0" dirty="0" smtClean="0">
                          <a:solidFill>
                            <a:schemeClr val="tx1"/>
                          </a:solidFill>
                          <a:latin typeface="+mn-lt"/>
                          <a:ea typeface="Times New Roman" charset="0"/>
                          <a:cs typeface="Times New Roman" charset="0"/>
                        </a:rPr>
                        <a:t>β</a:t>
                      </a:r>
                      <a:r>
                        <a:rPr lang="en-US" altLang="en-US" sz="1400" b="0" dirty="0" smtClean="0">
                          <a:solidFill>
                            <a:schemeClr val="tx1"/>
                          </a:solidFill>
                          <a:latin typeface="+mn-lt"/>
                          <a:ea typeface="Times New Roman" charset="0"/>
                          <a:cs typeface="Times New Roman" charset="0"/>
                        </a:rPr>
                        <a:t>-adrenoceptors → activate enzyme Adenylate cyclase → increase in the level of cAMP → reducing intracellular calcium level.</a:t>
                      </a:r>
                      <a:endParaRPr lang="el-GR" altLang="en-US" sz="1400" b="0" dirty="0" smtClean="0">
                        <a:solidFill>
                          <a:schemeClr val="tx1"/>
                        </a:solidFill>
                        <a:latin typeface="+mn-lt"/>
                        <a:ea typeface="Times New Roman" charset="0"/>
                        <a:cs typeface="Times New Roman" charset="0"/>
                      </a:endParaRPr>
                    </a:p>
                  </a:txBody>
                  <a:tcPr/>
                </a:tc>
                <a:tc>
                  <a:txBody>
                    <a:bodyPr/>
                    <a:lstStyle/>
                    <a:p>
                      <a:pPr marL="285750" marR="0" indent="-285750" algn="l" defTabSz="685800" rtl="0" eaLnBrk="1" fontAlgn="auto" latinLnBrk="0" hangingPunct="1">
                        <a:lnSpc>
                          <a:spcPct val="150000"/>
                        </a:lnSpc>
                        <a:spcBef>
                          <a:spcPts val="0"/>
                        </a:spcBef>
                        <a:spcAft>
                          <a:spcPts val="0"/>
                        </a:spcAft>
                        <a:buClr>
                          <a:srgbClr val="FF99CC"/>
                        </a:buClr>
                        <a:buSzTx/>
                        <a:buFont typeface="Arial" charset="0"/>
                        <a:buChar char="•"/>
                        <a:tabLst/>
                        <a:defRPr/>
                      </a:pPr>
                      <a:r>
                        <a:rPr lang="en-US" altLang="en-US" sz="1400" b="0" dirty="0" smtClean="0">
                          <a:latin typeface="+mn-lt"/>
                          <a:ea typeface="Times New Roman" charset="0"/>
                          <a:cs typeface="Times New Roman" charset="0"/>
                        </a:rPr>
                        <a:t>Markedly inhibits the amplitude of spontaneous and oxytocin-induced contractions</a:t>
                      </a:r>
                    </a:p>
                    <a:p>
                      <a:pPr marL="285750" marR="0" indent="-285750" algn="l" defTabSz="685800" rtl="0" eaLnBrk="1" fontAlgn="auto" latinLnBrk="0" hangingPunct="1">
                        <a:lnSpc>
                          <a:spcPct val="150000"/>
                        </a:lnSpc>
                        <a:spcBef>
                          <a:spcPts val="0"/>
                        </a:spcBef>
                        <a:spcAft>
                          <a:spcPts val="0"/>
                        </a:spcAft>
                        <a:buClr>
                          <a:srgbClr val="FF99CC"/>
                        </a:buClr>
                        <a:buSzTx/>
                        <a:buFont typeface="Arial" charset="0"/>
                        <a:buChar char="•"/>
                        <a:tabLst/>
                        <a:defRPr/>
                      </a:pPr>
                      <a:r>
                        <a:rPr lang="en-US" altLang="en-US" sz="1400" b="0" dirty="0" smtClean="0">
                          <a:latin typeface="+mn-lt"/>
                          <a:ea typeface="Times New Roman" charset="0"/>
                          <a:cs typeface="Times New Roman" charset="0"/>
                        </a:rPr>
                        <a:t>Causes relaxation of myometrium</a:t>
                      </a:r>
                    </a:p>
                    <a:p>
                      <a:pPr>
                        <a:lnSpc>
                          <a:spcPct val="150000"/>
                        </a:lnSpc>
                      </a:pPr>
                      <a:endParaRPr lang="en-US" dirty="0"/>
                    </a:p>
                  </a:txBody>
                  <a:tcPr/>
                </a:tc>
                <a:tc>
                  <a:txBody>
                    <a:bodyPr/>
                    <a:lstStyle/>
                    <a:p>
                      <a:pPr marL="285750" indent="-285750">
                        <a:lnSpc>
                          <a:spcPct val="150000"/>
                        </a:lnSpc>
                        <a:buClr>
                          <a:srgbClr val="DD36DC"/>
                        </a:buClr>
                        <a:buFont typeface="Arial" charset="0"/>
                        <a:buChar char="•"/>
                      </a:pPr>
                      <a:r>
                        <a:rPr lang="en-US" altLang="en-US" sz="1400" b="0" dirty="0" smtClean="0">
                          <a:solidFill>
                            <a:srgbClr val="C00000"/>
                          </a:solidFill>
                          <a:ea typeface="+mn-ea"/>
                        </a:rPr>
                        <a:t>Compete with oxytocin at its receptors on the  uterus.</a:t>
                      </a:r>
                    </a:p>
                    <a:p>
                      <a:pPr marL="285750" marR="0" indent="-285750" algn="l" defTabSz="685800" rtl="0" eaLnBrk="1" fontAlgn="auto" latinLnBrk="0" hangingPunct="1">
                        <a:lnSpc>
                          <a:spcPct val="150000"/>
                        </a:lnSpc>
                        <a:spcBef>
                          <a:spcPts val="0"/>
                        </a:spcBef>
                        <a:spcAft>
                          <a:spcPts val="0"/>
                        </a:spcAft>
                        <a:buClr>
                          <a:srgbClr val="DD36DC"/>
                        </a:buClr>
                        <a:buSzTx/>
                        <a:buFont typeface="Arial" charset="0"/>
                        <a:buChar char="•"/>
                        <a:tabLst/>
                        <a:defRPr/>
                      </a:pPr>
                      <a:r>
                        <a:rPr lang="en-US" altLang="en-US" sz="1400" b="0" dirty="0" smtClean="0">
                          <a:ea typeface="+mn-ea"/>
                        </a:rPr>
                        <a:t>New tocolytic agent </a:t>
                      </a:r>
                    </a:p>
                    <a:p>
                      <a:pPr marL="285750" marR="0" indent="-285750" algn="l" defTabSz="685800" rtl="0" eaLnBrk="1" fontAlgn="auto" latinLnBrk="0" hangingPunct="1">
                        <a:lnSpc>
                          <a:spcPct val="150000"/>
                        </a:lnSpc>
                        <a:spcBef>
                          <a:spcPts val="0"/>
                        </a:spcBef>
                        <a:spcAft>
                          <a:spcPts val="0"/>
                        </a:spcAft>
                        <a:buClr>
                          <a:srgbClr val="DD36DC"/>
                        </a:buClr>
                        <a:buSzTx/>
                        <a:buFont typeface="Arial" charset="0"/>
                        <a:buChar char="•"/>
                        <a:tabLst/>
                        <a:defRPr/>
                      </a:pPr>
                      <a:r>
                        <a:rPr lang="en-US" altLang="en-US" sz="1400" b="0" dirty="0" smtClean="0">
                          <a:ea typeface="+mn-ea"/>
                        </a:rPr>
                        <a:t>Given by IV infusion for 48 hrs</a:t>
                      </a:r>
                    </a:p>
                  </a:txBody>
                  <a:tcPr>
                    <a:lnR w="12700" cap="flat" cmpd="sng" algn="ctr">
                      <a:noFill/>
                      <a:prstDash val="solid"/>
                      <a:round/>
                      <a:headEnd type="none" w="med" len="med"/>
                      <a:tailEnd type="none" w="med" len="med"/>
                    </a:lnR>
                  </a:tcPr>
                </a:tc>
              </a:tr>
              <a:tr h="1642107">
                <a:tc>
                  <a:txBody>
                    <a:bodyPr/>
                    <a:lstStyle/>
                    <a:p>
                      <a:pPr algn="ctr"/>
                      <a:r>
                        <a:rPr lang="en-US" sz="1600" dirty="0" smtClean="0">
                          <a:solidFill>
                            <a:schemeClr val="tx1"/>
                          </a:solidFill>
                        </a:rPr>
                        <a:t>Adverse effects</a:t>
                      </a:r>
                      <a:endParaRPr lang="en-US" sz="1600" dirty="0">
                        <a:solidFill>
                          <a:schemeClr val="tx1"/>
                        </a:solidFill>
                      </a:endParaRPr>
                    </a:p>
                  </a:txBody>
                  <a:tcPr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2"/>
                    </a:solidFill>
                  </a:tcPr>
                </a:tc>
                <a:tc>
                  <a:txBody>
                    <a:bodyPr/>
                    <a:lstStyle/>
                    <a:p>
                      <a:pPr marL="285750" indent="-285750" algn="l" rtl="0" eaLnBrk="1" hangingPunct="1">
                        <a:lnSpc>
                          <a:spcPct val="90000"/>
                        </a:lnSpc>
                        <a:buClr>
                          <a:schemeClr val="accent2">
                            <a:lumMod val="40000"/>
                            <a:lumOff val="60000"/>
                          </a:schemeClr>
                        </a:buClr>
                        <a:buFont typeface="Arial" charset="0"/>
                        <a:buChar char="•"/>
                        <a:defRPr/>
                      </a:pPr>
                      <a:r>
                        <a:rPr lang="en-US" altLang="en-US" sz="1400" b="1" dirty="0" smtClean="0">
                          <a:solidFill>
                            <a:schemeClr val="tx1"/>
                          </a:solidFill>
                          <a:latin typeface="+mn-lt"/>
                          <a:ea typeface="+mn-ea"/>
                          <a:cs typeface="Times New Roman" pitchFamily="18" charset="0"/>
                        </a:rPr>
                        <a:t>Hyperglycemia</a:t>
                      </a:r>
                    </a:p>
                    <a:p>
                      <a:pPr marL="285750" indent="-285750" algn="l" rtl="0" eaLnBrk="1" hangingPunct="1">
                        <a:lnSpc>
                          <a:spcPct val="150000"/>
                        </a:lnSpc>
                        <a:buClr>
                          <a:schemeClr val="accent2">
                            <a:lumMod val="40000"/>
                            <a:lumOff val="60000"/>
                          </a:schemeClr>
                        </a:buClr>
                        <a:buFont typeface="Arial" charset="0"/>
                        <a:buChar char="•"/>
                        <a:defRPr/>
                      </a:pPr>
                      <a:r>
                        <a:rPr lang="en-US" altLang="en-US" sz="1400" b="1" dirty="0" smtClean="0">
                          <a:solidFill>
                            <a:schemeClr val="tx1"/>
                          </a:solidFill>
                          <a:latin typeface="+mn-lt"/>
                          <a:ea typeface="+mn-ea"/>
                          <a:cs typeface="Times New Roman" pitchFamily="18" charset="0"/>
                        </a:rPr>
                        <a:t>Hypokalemia</a:t>
                      </a:r>
                      <a:endParaRPr lang="en-US" altLang="en-US" sz="1400" b="0" dirty="0" smtClean="0">
                        <a:solidFill>
                          <a:schemeClr val="tx1"/>
                        </a:solidFill>
                        <a:latin typeface="+mn-lt"/>
                        <a:ea typeface="+mn-ea"/>
                        <a:cs typeface="Times New Roman" pitchFamily="18" charset="0"/>
                      </a:endParaRPr>
                    </a:p>
                    <a:p>
                      <a:pPr marL="285750" indent="-285750" algn="l" rtl="0" eaLnBrk="1" hangingPunct="1">
                        <a:lnSpc>
                          <a:spcPct val="90000"/>
                        </a:lnSpc>
                        <a:buClr>
                          <a:schemeClr val="accent2">
                            <a:lumMod val="40000"/>
                            <a:lumOff val="60000"/>
                          </a:schemeClr>
                        </a:buClr>
                        <a:buFont typeface="Arial" charset="0"/>
                        <a:buChar char="•"/>
                        <a:defRPr/>
                      </a:pPr>
                      <a:r>
                        <a:rPr lang="en-US" altLang="en-US" sz="1400" b="0" dirty="0" smtClean="0">
                          <a:solidFill>
                            <a:schemeClr val="tx1"/>
                          </a:solidFill>
                          <a:latin typeface="+mn-lt"/>
                          <a:ea typeface="+mn-ea"/>
                          <a:cs typeface="Times New Roman" pitchFamily="18" charset="0"/>
                        </a:rPr>
                        <a:t>Tremor</a:t>
                      </a:r>
                      <a:endParaRPr lang="en-US" altLang="en-US" sz="1400" b="0" baseline="0" dirty="0" smtClean="0">
                        <a:solidFill>
                          <a:schemeClr val="tx1"/>
                        </a:solidFill>
                        <a:latin typeface="+mn-lt"/>
                        <a:ea typeface="+mn-ea"/>
                        <a:cs typeface="Times New Roman" pitchFamily="18" charset="0"/>
                      </a:endParaRPr>
                    </a:p>
                    <a:p>
                      <a:pPr marL="285750" indent="-285750" algn="l" rtl="0" eaLnBrk="1" hangingPunct="1">
                        <a:lnSpc>
                          <a:spcPct val="150000"/>
                        </a:lnSpc>
                        <a:buClr>
                          <a:schemeClr val="accent2">
                            <a:lumMod val="40000"/>
                            <a:lumOff val="60000"/>
                          </a:schemeClr>
                        </a:buClr>
                        <a:buFont typeface="Arial" charset="0"/>
                        <a:buChar char="•"/>
                        <a:defRPr/>
                      </a:pPr>
                      <a:r>
                        <a:rPr lang="en-US" altLang="en-US" sz="1400" b="0" dirty="0" smtClean="0">
                          <a:solidFill>
                            <a:schemeClr val="tx1"/>
                          </a:solidFill>
                          <a:latin typeface="+mn-lt"/>
                          <a:ea typeface="+mn-ea"/>
                          <a:cs typeface="Times New Roman" pitchFamily="18" charset="0"/>
                        </a:rPr>
                        <a:t>Nausea , vomiting</a:t>
                      </a:r>
                    </a:p>
                    <a:p>
                      <a:pPr marL="285750" indent="-285750" algn="l" rtl="0" eaLnBrk="1" hangingPunct="1">
                        <a:lnSpc>
                          <a:spcPct val="90000"/>
                        </a:lnSpc>
                        <a:buClr>
                          <a:schemeClr val="accent2">
                            <a:lumMod val="40000"/>
                            <a:lumOff val="60000"/>
                          </a:schemeClr>
                        </a:buClr>
                        <a:buFont typeface="Arial" charset="0"/>
                        <a:buChar char="•"/>
                        <a:defRPr/>
                      </a:pPr>
                      <a:r>
                        <a:rPr lang="en-US" altLang="en-US" sz="1400" b="0" dirty="0" smtClean="0">
                          <a:solidFill>
                            <a:schemeClr val="tx1"/>
                          </a:solidFill>
                          <a:latin typeface="+mn-lt"/>
                          <a:ea typeface="+mn-ea"/>
                          <a:cs typeface="Times New Roman" pitchFamily="18" charset="0"/>
                        </a:rPr>
                        <a:t>Flushing</a:t>
                      </a:r>
                    </a:p>
                    <a:p>
                      <a:pPr marL="285750" indent="-285750" algn="l" rtl="0" eaLnBrk="1" hangingPunct="1">
                        <a:lnSpc>
                          <a:spcPct val="150000"/>
                        </a:lnSpc>
                        <a:buClr>
                          <a:schemeClr val="accent2">
                            <a:lumMod val="40000"/>
                            <a:lumOff val="60000"/>
                          </a:schemeClr>
                        </a:buClr>
                        <a:buFont typeface="Arial" charset="0"/>
                        <a:buChar char="•"/>
                        <a:defRPr/>
                      </a:pPr>
                      <a:r>
                        <a:rPr lang="en-US" altLang="en-US" sz="1400" b="0" dirty="0" smtClean="0">
                          <a:solidFill>
                            <a:schemeClr val="tx1"/>
                          </a:solidFill>
                          <a:latin typeface="+mn-lt"/>
                          <a:ea typeface="+mn-ea"/>
                          <a:cs typeface="Times New Roman" pitchFamily="18" charset="0"/>
                        </a:rPr>
                        <a:t>Sweating</a:t>
                      </a:r>
                    </a:p>
                    <a:p>
                      <a:pPr marL="285750" indent="-285750" algn="l" rtl="0" eaLnBrk="1" hangingPunct="1">
                        <a:lnSpc>
                          <a:spcPct val="90000"/>
                        </a:lnSpc>
                        <a:buClr>
                          <a:schemeClr val="accent2">
                            <a:lumMod val="40000"/>
                            <a:lumOff val="60000"/>
                          </a:schemeClr>
                        </a:buClr>
                        <a:buFont typeface="Arial" charset="0"/>
                        <a:buChar char="•"/>
                        <a:defRPr/>
                      </a:pPr>
                      <a:r>
                        <a:rPr lang="en-US" altLang="en-US" sz="1400" b="0" dirty="0" smtClean="0">
                          <a:solidFill>
                            <a:srgbClr val="008F00"/>
                          </a:solidFill>
                          <a:latin typeface="+mn-lt"/>
                          <a:ea typeface="+mn-ea"/>
                          <a:cs typeface="Times New Roman" pitchFamily="18" charset="0"/>
                        </a:rPr>
                        <a:t>Reflex</a:t>
                      </a:r>
                      <a:r>
                        <a:rPr lang="en-US" altLang="en-US" sz="1400" b="0" dirty="0" smtClean="0">
                          <a:solidFill>
                            <a:schemeClr val="tx1"/>
                          </a:solidFill>
                          <a:latin typeface="+mn-lt"/>
                          <a:ea typeface="+mn-ea"/>
                          <a:cs typeface="Times New Roman" pitchFamily="18" charset="0"/>
                        </a:rPr>
                        <a:t> Tachycardia (high dose)</a:t>
                      </a:r>
                    </a:p>
                    <a:p>
                      <a:pPr marL="285750" indent="-285750" algn="l" rtl="0" eaLnBrk="1" hangingPunct="1">
                        <a:lnSpc>
                          <a:spcPct val="150000"/>
                        </a:lnSpc>
                        <a:buClr>
                          <a:schemeClr val="accent2">
                            <a:lumMod val="40000"/>
                            <a:lumOff val="60000"/>
                          </a:schemeClr>
                        </a:buClr>
                        <a:buFont typeface="Arial" charset="0"/>
                        <a:buChar char="•"/>
                        <a:defRPr/>
                      </a:pPr>
                      <a:r>
                        <a:rPr lang="en-US" altLang="en-US" sz="1400" b="0" dirty="0" smtClean="0">
                          <a:solidFill>
                            <a:schemeClr val="tx1"/>
                          </a:solidFill>
                          <a:latin typeface="+mn-lt"/>
                          <a:ea typeface="+mn-ea"/>
                          <a:cs typeface="Times New Roman" pitchFamily="18" charset="0"/>
                        </a:rPr>
                        <a:t>Hypotension</a:t>
                      </a:r>
                    </a:p>
                  </a:txBody>
                  <a:tcPr>
                    <a:lnB w="12700" cap="flat" cmpd="sng" algn="ctr">
                      <a:noFill/>
                      <a:prstDash val="solid"/>
                      <a:round/>
                      <a:headEnd type="none" w="med" len="med"/>
                      <a:tailEnd type="none" w="med" len="med"/>
                    </a:lnB>
                  </a:tcPr>
                </a:tc>
                <a:tc>
                  <a:txBody>
                    <a:bodyPr/>
                    <a:lstStyle/>
                    <a:p>
                      <a:pPr marL="285750" marR="0" indent="-285750" algn="l" defTabSz="685800" rtl="0" eaLnBrk="1" fontAlgn="auto" latinLnBrk="0" hangingPunct="1">
                        <a:lnSpc>
                          <a:spcPct val="150000"/>
                        </a:lnSpc>
                        <a:spcBef>
                          <a:spcPts val="0"/>
                        </a:spcBef>
                        <a:spcAft>
                          <a:spcPts val="0"/>
                        </a:spcAft>
                        <a:buClr>
                          <a:srgbClr val="FF99CC"/>
                        </a:buClr>
                        <a:buSzTx/>
                        <a:buFont typeface="Arial" charset="0"/>
                        <a:buChar char="•"/>
                        <a:tabLst/>
                        <a:defRPr/>
                      </a:pPr>
                      <a:r>
                        <a:rPr lang="en-US" altLang="en-US" sz="1400" b="0" dirty="0" smtClean="0">
                          <a:solidFill>
                            <a:srgbClr val="FF0000"/>
                          </a:solidFill>
                          <a:latin typeface="+mn-lt"/>
                          <a:ea typeface="Times New Roman" charset="0"/>
                          <a:cs typeface="Times New Roman" charset="0"/>
                        </a:rPr>
                        <a:t>Ankle edema</a:t>
                      </a:r>
                    </a:p>
                    <a:p>
                      <a:pPr marL="285750" indent="-285750" algn="l" rtl="0" eaLnBrk="1" hangingPunct="1">
                        <a:lnSpc>
                          <a:spcPct val="100000"/>
                        </a:lnSpc>
                        <a:buClr>
                          <a:srgbClr val="FF99CC"/>
                        </a:buClr>
                        <a:buFont typeface="Arial" charset="0"/>
                        <a:buChar char="•"/>
                      </a:pPr>
                      <a:r>
                        <a:rPr lang="en-US" altLang="en-US" sz="1400" b="0" dirty="0" smtClean="0">
                          <a:solidFill>
                            <a:srgbClr val="FF0000"/>
                          </a:solidFill>
                          <a:latin typeface="+mn-lt"/>
                          <a:ea typeface="Times New Roman" charset="0"/>
                          <a:cs typeface="Times New Roman" charset="0"/>
                        </a:rPr>
                        <a:t>Flushing</a:t>
                      </a:r>
                    </a:p>
                    <a:p>
                      <a:pPr marL="285750" indent="-285750" algn="l" rtl="0" eaLnBrk="1" hangingPunct="1">
                        <a:lnSpc>
                          <a:spcPct val="150000"/>
                        </a:lnSpc>
                        <a:buClr>
                          <a:srgbClr val="FF99CC"/>
                        </a:buClr>
                        <a:buFont typeface="Arial" charset="0"/>
                        <a:buChar char="•"/>
                      </a:pPr>
                      <a:r>
                        <a:rPr lang="en-US" altLang="en-US" sz="1400" b="0" dirty="0" smtClean="0">
                          <a:latin typeface="+mn-lt"/>
                          <a:ea typeface="Times New Roman" charset="0"/>
                          <a:cs typeface="Times New Roman" charset="0"/>
                        </a:rPr>
                        <a:t>Headache, dizziness</a:t>
                      </a:r>
                    </a:p>
                    <a:p>
                      <a:pPr marL="285750" indent="-285750" algn="l" rtl="0" eaLnBrk="1" hangingPunct="1">
                        <a:buClr>
                          <a:srgbClr val="FF99CC"/>
                        </a:buClr>
                        <a:buFont typeface="Arial" charset="0"/>
                        <a:buChar char="•"/>
                      </a:pPr>
                      <a:r>
                        <a:rPr lang="en-US" altLang="en-US" sz="1400" b="0" dirty="0" smtClean="0">
                          <a:latin typeface="+mn-lt"/>
                          <a:ea typeface="Times New Roman" charset="0"/>
                          <a:cs typeface="Times New Roman" charset="0"/>
                        </a:rPr>
                        <a:t>Hypotension </a:t>
                      </a:r>
                    </a:p>
                    <a:p>
                      <a:pPr marL="285750" indent="-285750" algn="l" rtl="0" eaLnBrk="1" hangingPunct="1">
                        <a:lnSpc>
                          <a:spcPct val="150000"/>
                        </a:lnSpc>
                        <a:buClr>
                          <a:srgbClr val="FF99CC"/>
                        </a:buClr>
                        <a:buFont typeface="Arial" charset="0"/>
                        <a:buChar char="•"/>
                      </a:pPr>
                      <a:r>
                        <a:rPr lang="en-US" altLang="en-US" sz="1400" b="0" dirty="0" smtClean="0">
                          <a:latin typeface="+mn-lt"/>
                          <a:ea typeface="Times New Roman" charset="0"/>
                          <a:cs typeface="Times New Roman" charset="0"/>
                        </a:rPr>
                        <a:t>Constipation</a:t>
                      </a:r>
                    </a:p>
                    <a:p>
                      <a:pPr marL="285750" indent="-285750" algn="l" rtl="0" eaLnBrk="1" hangingPunct="1">
                        <a:buClr>
                          <a:srgbClr val="FF99CC"/>
                        </a:buClr>
                        <a:buFont typeface="Arial" charset="0"/>
                        <a:buChar char="•"/>
                      </a:pPr>
                      <a:r>
                        <a:rPr lang="en-US" altLang="en-US" sz="1400" b="0" dirty="0" smtClean="0">
                          <a:latin typeface="+mn-lt"/>
                          <a:ea typeface="Times New Roman" charset="0"/>
                          <a:cs typeface="Times New Roman" charset="0"/>
                        </a:rPr>
                        <a:t>Coughing</a:t>
                      </a:r>
                    </a:p>
                    <a:p>
                      <a:pPr marL="285750" indent="-285750" algn="l" rtl="0" eaLnBrk="1" hangingPunct="1">
                        <a:lnSpc>
                          <a:spcPct val="150000"/>
                        </a:lnSpc>
                        <a:buClr>
                          <a:srgbClr val="FF99CC"/>
                        </a:buClr>
                        <a:buFont typeface="Arial" charset="0"/>
                        <a:buChar char="•"/>
                      </a:pPr>
                      <a:r>
                        <a:rPr lang="en-US" altLang="en-US" sz="1400" b="0" dirty="0" smtClean="0">
                          <a:latin typeface="+mn-lt"/>
                          <a:ea typeface="Times New Roman" charset="0"/>
                          <a:cs typeface="Times New Roman" charset="0"/>
                        </a:rPr>
                        <a:t>Wheezing</a:t>
                      </a:r>
                    </a:p>
                    <a:p>
                      <a:pPr marL="285750" indent="-285750" algn="l" rtl="0" eaLnBrk="1" hangingPunct="1">
                        <a:buClr>
                          <a:srgbClr val="FF99CC"/>
                        </a:buClr>
                        <a:buFont typeface="Arial" charset="0"/>
                        <a:buChar char="•"/>
                      </a:pPr>
                      <a:r>
                        <a:rPr lang="en-US" altLang="en-US" sz="1400" b="0" dirty="0" smtClean="0">
                          <a:solidFill>
                            <a:srgbClr val="008F00"/>
                          </a:solidFill>
                          <a:latin typeface="+mn-lt"/>
                          <a:ea typeface="Times New Roman" charset="0"/>
                          <a:cs typeface="Times New Roman" charset="0"/>
                        </a:rPr>
                        <a:t>Reflex</a:t>
                      </a:r>
                      <a:r>
                        <a:rPr lang="en-US" altLang="en-US" sz="1400" b="0" dirty="0" smtClean="0">
                          <a:latin typeface="+mn-lt"/>
                          <a:ea typeface="Times New Roman" charset="0"/>
                          <a:cs typeface="Times New Roman" charset="0"/>
                        </a:rPr>
                        <a:t> tachycardia</a:t>
                      </a:r>
                    </a:p>
                  </a:txBody>
                  <a:tcPr>
                    <a:lnB w="12700" cap="flat" cmpd="sng" algn="ctr">
                      <a:no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rgbClr val="008F00"/>
                          </a:solidFill>
                        </a:rPr>
                        <a:t>Doesn't have</a:t>
                      </a:r>
                      <a:r>
                        <a:rPr lang="en-US" sz="1400" baseline="0" dirty="0" smtClean="0">
                          <a:solidFill>
                            <a:srgbClr val="008F00"/>
                          </a:solidFill>
                        </a:rPr>
                        <a:t> the cardio vascular side affects </a:t>
                      </a:r>
                      <a:endParaRPr lang="en-US" sz="1400" dirty="0" smtClean="0">
                        <a:solidFill>
                          <a:srgbClr val="008F00"/>
                        </a:solidFill>
                      </a:endParaRP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6" name="TextBox 5"/>
          <p:cNvSpPr txBox="1"/>
          <p:nvPr/>
        </p:nvSpPr>
        <p:spPr>
          <a:xfrm>
            <a:off x="0" y="9595942"/>
            <a:ext cx="6858000" cy="307777"/>
          </a:xfrm>
          <a:prstGeom prst="rect">
            <a:avLst/>
          </a:prstGeom>
          <a:noFill/>
        </p:spPr>
        <p:txBody>
          <a:bodyPr wrap="square" rtlCol="0">
            <a:spAutoFit/>
          </a:bodyPr>
          <a:lstStyle/>
          <a:p>
            <a:pPr algn="r" rtl="1"/>
            <a:r>
              <a:rPr lang="ar-SA" sz="1400" dirty="0" smtClean="0">
                <a:solidFill>
                  <a:srgbClr val="008F00"/>
                </a:solidFill>
              </a:rPr>
              <a:t>* أهم </a:t>
            </a:r>
            <a:r>
              <a:rPr lang="ar-SA" sz="1400" dirty="0" err="1" smtClean="0">
                <a:solidFill>
                  <a:srgbClr val="008F00"/>
                </a:solidFill>
              </a:rPr>
              <a:t>شي</a:t>
            </a:r>
            <a:r>
              <a:rPr lang="ar-SA" sz="1400" dirty="0" smtClean="0">
                <a:solidFill>
                  <a:srgbClr val="008F00"/>
                </a:solidFill>
              </a:rPr>
              <a:t> تعرفوا الأسماء </a:t>
            </a:r>
            <a:r>
              <a:rPr lang="ar-SA" sz="1400" dirty="0" err="1" smtClean="0">
                <a:solidFill>
                  <a:srgbClr val="008F00"/>
                </a:solidFill>
              </a:rPr>
              <a:t>والميكانزم</a:t>
            </a:r>
            <a:r>
              <a:rPr lang="ar-SA" sz="1400" dirty="0" smtClean="0">
                <a:solidFill>
                  <a:srgbClr val="008F00"/>
                </a:solidFill>
              </a:rPr>
              <a:t> </a:t>
            </a:r>
            <a:r>
              <a:rPr lang="ar-SA" sz="1400" dirty="0" smtClean="0">
                <a:solidFill>
                  <a:schemeClr val="bg1">
                    <a:lumMod val="50000"/>
                  </a:schemeClr>
                </a:solidFill>
              </a:rPr>
              <a:t>(اللي موجودة في المربعات هي أهم </a:t>
            </a:r>
            <a:r>
              <a:rPr lang="ar-SA" sz="1400" dirty="0" err="1" smtClean="0">
                <a:solidFill>
                  <a:schemeClr val="bg1">
                    <a:lumMod val="50000"/>
                  </a:schemeClr>
                </a:solidFill>
              </a:rPr>
              <a:t>شي</a:t>
            </a:r>
            <a:r>
              <a:rPr lang="ar-SA" sz="1400" dirty="0" smtClean="0">
                <a:solidFill>
                  <a:schemeClr val="bg1">
                    <a:lumMod val="50000"/>
                  </a:schemeClr>
                </a:solidFill>
              </a:rPr>
              <a:t>)</a:t>
            </a:r>
            <a:endParaRPr lang="en-US" sz="1400" dirty="0">
              <a:solidFill>
                <a:schemeClr val="bg1">
                  <a:lumMod val="50000"/>
                </a:schemeClr>
              </a:solidFill>
            </a:endParaRPr>
          </a:p>
        </p:txBody>
      </p:sp>
      <p:sp>
        <p:nvSpPr>
          <p:cNvPr id="22" name="مستطيل مستدير الزوايا 21"/>
          <p:cNvSpPr/>
          <p:nvPr/>
        </p:nvSpPr>
        <p:spPr>
          <a:xfrm>
            <a:off x="171392" y="1808435"/>
            <a:ext cx="730500" cy="216006"/>
          </a:xfrm>
          <a:prstGeom prst="roundRect">
            <a:avLst/>
          </a:prstGeom>
          <a:ln w="19050">
            <a:solidFill>
              <a:srgbClr val="4EB7BA"/>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marL="0" algn="ctr" defTabSz="914400" rtl="0" eaLnBrk="1" latinLnBrk="0" hangingPunct="1"/>
            <a:r>
              <a:rPr lang="en-US" sz="700" b="1" u="sng" dirty="0" smtClean="0">
                <a:solidFill>
                  <a:srgbClr val="009193"/>
                </a:solidFill>
              </a:rPr>
              <a:t>R look like B</a:t>
            </a:r>
          </a:p>
          <a:p>
            <a:pPr marL="0" algn="ctr" defTabSz="914400" rtl="0" eaLnBrk="1" latinLnBrk="0" hangingPunct="1"/>
            <a:r>
              <a:rPr lang="en-US" sz="700" b="1" u="sng" dirty="0" smtClean="0">
                <a:solidFill>
                  <a:srgbClr val="009193"/>
                </a:solidFill>
              </a:rPr>
              <a:t>To = 2</a:t>
            </a:r>
          </a:p>
        </p:txBody>
      </p:sp>
      <p:sp>
        <p:nvSpPr>
          <p:cNvPr id="23" name="مستطيل مستدير الزوايا 22"/>
          <p:cNvSpPr/>
          <p:nvPr/>
        </p:nvSpPr>
        <p:spPr>
          <a:xfrm>
            <a:off x="2825894" y="1823650"/>
            <a:ext cx="1215481" cy="135532"/>
          </a:xfrm>
          <a:prstGeom prst="roundRect">
            <a:avLst/>
          </a:prstGeom>
          <a:ln w="19050">
            <a:solidFill>
              <a:srgbClr val="4EB7BA"/>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marL="0" algn="ctr" defTabSz="914400" rtl="1" eaLnBrk="1" latinLnBrk="0" hangingPunct="1"/>
            <a:r>
              <a:rPr lang="ar-SA" sz="700" b="1" u="sng" dirty="0" smtClean="0">
                <a:solidFill>
                  <a:srgbClr val="009193"/>
                </a:solidFill>
              </a:rPr>
              <a:t>نايف </a:t>
            </a:r>
            <a:r>
              <a:rPr lang="ar-SA" sz="700" b="1" u="sng" dirty="0" err="1" smtClean="0">
                <a:solidFill>
                  <a:srgbClr val="009193"/>
                </a:solidFill>
              </a:rPr>
              <a:t>دا</a:t>
            </a:r>
            <a:r>
              <a:rPr lang="ar-SA" sz="700" b="1" u="sng" dirty="0" smtClean="0">
                <a:solidFill>
                  <a:srgbClr val="009193"/>
                </a:solidFill>
              </a:rPr>
              <a:t> باين </a:t>
            </a:r>
            <a:r>
              <a:rPr lang="ar-SA" sz="700" dirty="0" smtClean="0">
                <a:solidFill>
                  <a:srgbClr val="009193"/>
                </a:solidFill>
              </a:rPr>
              <a:t>يحب</a:t>
            </a:r>
            <a:r>
              <a:rPr lang="ar-SA" sz="700" b="1" u="sng" dirty="0" smtClean="0">
                <a:solidFill>
                  <a:srgbClr val="009193"/>
                </a:solidFill>
              </a:rPr>
              <a:t> الحليب(كالسيوم)</a:t>
            </a:r>
            <a:endParaRPr lang="en-US" sz="700" b="1" u="sng" dirty="0" smtClean="0">
              <a:solidFill>
                <a:srgbClr val="009193"/>
              </a:solidFill>
            </a:endParaRPr>
          </a:p>
        </p:txBody>
      </p:sp>
      <p:sp>
        <p:nvSpPr>
          <p:cNvPr id="24" name="مستطيل مستدير الزوايا 23"/>
          <p:cNvSpPr/>
          <p:nvPr/>
        </p:nvSpPr>
        <p:spPr>
          <a:xfrm>
            <a:off x="5358491" y="2377152"/>
            <a:ext cx="1344705" cy="149235"/>
          </a:xfrm>
          <a:prstGeom prst="roundRect">
            <a:avLst/>
          </a:prstGeom>
          <a:ln w="19050">
            <a:solidFill>
              <a:srgbClr val="4EB7BA"/>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marL="0" algn="ctr" defTabSz="914400" rtl="1" eaLnBrk="1" latinLnBrk="0" hangingPunct="1"/>
            <a:r>
              <a:rPr lang="ar-SA" sz="700" dirty="0" smtClean="0">
                <a:solidFill>
                  <a:srgbClr val="009193"/>
                </a:solidFill>
              </a:rPr>
              <a:t>ممكن يقرأ </a:t>
            </a:r>
            <a:r>
              <a:rPr lang="ar-SA" sz="700" b="1" u="sng" dirty="0" smtClean="0">
                <a:solidFill>
                  <a:srgbClr val="009193"/>
                </a:solidFill>
              </a:rPr>
              <a:t>عطوا الشيبان</a:t>
            </a:r>
            <a:r>
              <a:rPr lang="en-US" sz="700" b="1" u="sng" dirty="0">
                <a:solidFill>
                  <a:srgbClr val="009193"/>
                </a:solidFill>
              </a:rPr>
              <a:t> </a:t>
            </a:r>
            <a:r>
              <a:rPr lang="en-US" sz="700" b="1" u="sng" dirty="0" smtClean="0">
                <a:solidFill>
                  <a:srgbClr val="009193"/>
                </a:solidFill>
              </a:rPr>
              <a:t>Ato-siban= </a:t>
            </a:r>
          </a:p>
        </p:txBody>
      </p:sp>
      <p:sp>
        <p:nvSpPr>
          <p:cNvPr id="25" name="مستطيل مستدير الزوايا 24"/>
          <p:cNvSpPr/>
          <p:nvPr/>
        </p:nvSpPr>
        <p:spPr>
          <a:xfrm>
            <a:off x="4706532" y="1844506"/>
            <a:ext cx="1996664" cy="143864"/>
          </a:xfrm>
          <a:prstGeom prst="roundRect">
            <a:avLst/>
          </a:prstGeom>
          <a:ln w="19050">
            <a:solidFill>
              <a:srgbClr val="4EB7BA"/>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marL="0" algn="ctr" defTabSz="914400" rtl="1" eaLnBrk="1" latinLnBrk="0" hangingPunct="1"/>
            <a:r>
              <a:rPr lang="en-US" sz="700" b="1" u="sng" dirty="0" smtClean="0">
                <a:solidFill>
                  <a:srgbClr val="009193"/>
                </a:solidFill>
              </a:rPr>
              <a:t>(At)</a:t>
            </a:r>
            <a:r>
              <a:rPr lang="en-US" sz="700" b="1" u="sng" dirty="0" err="1" smtClean="0">
                <a:solidFill>
                  <a:srgbClr val="009193"/>
                </a:solidFill>
              </a:rPr>
              <a:t>osiban</a:t>
            </a:r>
            <a:r>
              <a:rPr lang="en-US" sz="700" b="1" u="sng" dirty="0" smtClean="0">
                <a:solidFill>
                  <a:srgbClr val="009193"/>
                </a:solidFill>
              </a:rPr>
              <a:t>= Antagonize oxytocin (AT) receptors </a:t>
            </a:r>
          </a:p>
        </p:txBody>
      </p:sp>
      <p:sp>
        <p:nvSpPr>
          <p:cNvPr id="26" name="مستطيل مستدير الزوايا 25"/>
          <p:cNvSpPr/>
          <p:nvPr/>
        </p:nvSpPr>
        <p:spPr>
          <a:xfrm>
            <a:off x="4733427" y="2027935"/>
            <a:ext cx="578115" cy="339240"/>
          </a:xfrm>
          <a:prstGeom prst="roundRect">
            <a:avLst/>
          </a:prstGeom>
          <a:ln w="19050">
            <a:solidFill>
              <a:srgbClr val="4EB7BA"/>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marL="0" algn="ctr" defTabSz="914400" rtl="1" eaLnBrk="1" latinLnBrk="0" hangingPunct="1"/>
            <a:r>
              <a:rPr lang="en-US" sz="600" b="1" u="sng" dirty="0" smtClean="0">
                <a:solidFill>
                  <a:srgbClr val="009193"/>
                </a:solidFill>
              </a:rPr>
              <a:t>A(</a:t>
            </a:r>
            <a:r>
              <a:rPr lang="en-US" sz="600" b="1" u="sng" dirty="0" err="1" smtClean="0">
                <a:solidFill>
                  <a:srgbClr val="009193"/>
                </a:solidFill>
              </a:rPr>
              <a:t>tosi</a:t>
            </a:r>
            <a:r>
              <a:rPr lang="en-US" sz="600" b="1" u="sng" dirty="0" smtClean="0">
                <a:solidFill>
                  <a:srgbClr val="009193"/>
                </a:solidFill>
              </a:rPr>
              <a:t>)ban</a:t>
            </a:r>
          </a:p>
          <a:p>
            <a:pPr marL="0" algn="ctr" defTabSz="914400" rtl="1" eaLnBrk="1" latinLnBrk="0" hangingPunct="1"/>
            <a:r>
              <a:rPr lang="en-US" sz="600" b="1" dirty="0" smtClean="0">
                <a:solidFill>
                  <a:srgbClr val="009193"/>
                </a:solidFill>
              </a:rPr>
              <a:t>=</a:t>
            </a:r>
          </a:p>
          <a:p>
            <a:pPr marL="0" algn="ctr" defTabSz="914400" rtl="1" eaLnBrk="1" latinLnBrk="0" hangingPunct="1"/>
            <a:r>
              <a:rPr lang="en-US" sz="600" b="1" u="sng" dirty="0" smtClean="0">
                <a:solidFill>
                  <a:srgbClr val="009193"/>
                </a:solidFill>
              </a:rPr>
              <a:t> oxy(</a:t>
            </a:r>
            <a:r>
              <a:rPr lang="en-US" sz="600" b="1" u="sng" dirty="0" err="1" smtClean="0">
                <a:solidFill>
                  <a:srgbClr val="009193"/>
                </a:solidFill>
              </a:rPr>
              <a:t>toci</a:t>
            </a:r>
            <a:r>
              <a:rPr lang="en-US" sz="600" b="1" u="sng" dirty="0" smtClean="0">
                <a:solidFill>
                  <a:srgbClr val="009193"/>
                </a:solidFill>
              </a:rPr>
              <a:t>)n </a:t>
            </a:r>
          </a:p>
        </p:txBody>
      </p:sp>
    </p:spTree>
    <p:extLst>
      <p:ext uri="{BB962C8B-B14F-4D97-AF65-F5344CB8AC3E}">
        <p14:creationId xmlns:p14="http://schemas.microsoft.com/office/powerpoint/2010/main" val="2061506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p:cNvCxnSpPr/>
          <p:nvPr/>
        </p:nvCxnSpPr>
        <p:spPr>
          <a:xfrm flipV="1">
            <a:off x="1196380" y="757126"/>
            <a:ext cx="4536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6" y="197806"/>
            <a:ext cx="5250451" cy="461665"/>
          </a:xfrm>
          <a:prstGeom prst="rect">
            <a:avLst/>
          </a:prstGeom>
          <a:noFill/>
        </p:spPr>
        <p:txBody>
          <a:bodyPr wrap="square" rtlCol="0">
            <a:spAutoFit/>
          </a:bodyPr>
          <a:lstStyle/>
          <a:p>
            <a:pPr algn="ctr"/>
            <a:r>
              <a:rPr lang="en-US" altLang="en-US" sz="2400" dirty="0" smtClean="0">
                <a:latin typeface="American Typewriter" charset="0"/>
                <a:ea typeface="American Typewriter" charset="0"/>
                <a:cs typeface="American Typewriter" charset="0"/>
              </a:rPr>
              <a:t>Summary</a:t>
            </a:r>
            <a:endParaRPr lang="en-US" altLang="en-US" sz="2400" dirty="0">
              <a:latin typeface="American Typewriter" charset="0"/>
              <a:ea typeface="American Typewriter" charset="0"/>
              <a:cs typeface="American Typewriter" charset="0"/>
            </a:endParaRPr>
          </a:p>
        </p:txBody>
      </p:sp>
      <p:graphicFrame>
        <p:nvGraphicFramePr>
          <p:cNvPr id="6" name="Table 5">
            <a:extLst>
              <a:ext uri="{FF2B5EF4-FFF2-40B4-BE49-F238E27FC236}">
                <a16:creationId xmlns:a16="http://schemas.microsoft.com/office/drawing/2014/main" xmlns="" id="{771A73E5-9D88-6F44-908B-B8F22F2EC409}"/>
              </a:ext>
            </a:extLst>
          </p:cNvPr>
          <p:cNvGraphicFramePr>
            <a:graphicFrameLocks noGrp="1"/>
          </p:cNvGraphicFramePr>
          <p:nvPr>
            <p:extLst>
              <p:ext uri="{D42A27DB-BD31-4B8C-83A1-F6EECF244321}">
                <p14:modId xmlns:p14="http://schemas.microsoft.com/office/powerpoint/2010/main" val="1000981418"/>
              </p:ext>
            </p:extLst>
          </p:nvPr>
        </p:nvGraphicFramePr>
        <p:xfrm>
          <a:off x="138336" y="979309"/>
          <a:ext cx="6575282" cy="2311202"/>
        </p:xfrm>
        <a:graphic>
          <a:graphicData uri="http://schemas.openxmlformats.org/drawingml/2006/table">
            <a:tbl>
              <a:tblPr firstRow="1" bandRow="1">
                <a:tableStyleId>{5940675A-B579-460E-94D1-54222C63F5DA}</a:tableStyleId>
              </a:tblPr>
              <a:tblGrid>
                <a:gridCol w="368981">
                  <a:extLst>
                    <a:ext uri="{9D8B030D-6E8A-4147-A177-3AD203B41FA5}">
                      <a16:colId xmlns:a16="http://schemas.microsoft.com/office/drawing/2014/main" xmlns="" val="350216773"/>
                    </a:ext>
                  </a:extLst>
                </a:gridCol>
                <a:gridCol w="1329778"/>
                <a:gridCol w="4876523">
                  <a:extLst>
                    <a:ext uri="{9D8B030D-6E8A-4147-A177-3AD203B41FA5}">
                      <a16:colId xmlns:a16="http://schemas.microsoft.com/office/drawing/2014/main" xmlns="" val="4162819401"/>
                    </a:ext>
                  </a:extLst>
                </a:gridCol>
              </a:tblGrid>
              <a:tr h="311352">
                <a:tc gridSpan="3">
                  <a:txBody>
                    <a:bodyPr/>
                    <a:lstStyle/>
                    <a:p>
                      <a:pPr marL="0" indent="0" algn="ctr" rtl="0" eaLnBrk="1" hangingPunct="1">
                        <a:lnSpc>
                          <a:spcPct val="80000"/>
                        </a:lnSpc>
                        <a:buFontTx/>
                        <a:buNone/>
                      </a:pPr>
                      <a:r>
                        <a:rPr lang="en-US" altLang="en-US" sz="1400" b="1" kern="1200" dirty="0" smtClean="0">
                          <a:solidFill>
                            <a:schemeClr val="tx1"/>
                          </a:solidFill>
                          <a:latin typeface="+mn-lt"/>
                          <a:ea typeface="+mn-ea"/>
                          <a:cs typeface="+mn-cs"/>
                        </a:rPr>
                        <a:t>1- OXYTOCIN </a:t>
                      </a:r>
                      <a:r>
                        <a:rPr lang="en-US" altLang="en-US" sz="1350" kern="1200" dirty="0" smtClean="0">
                          <a:solidFill>
                            <a:srgbClr val="0432FF"/>
                          </a:solidFill>
                          <a:latin typeface="+mn-lt"/>
                          <a:ea typeface="+mn-ea"/>
                          <a:cs typeface="+mn-cs"/>
                        </a:rPr>
                        <a:t>(</a:t>
                      </a:r>
                      <a:r>
                        <a:rPr lang="en-US" altLang="en-US" sz="1400" b="1" dirty="0" smtClean="0">
                          <a:solidFill>
                            <a:srgbClr val="0432FF"/>
                          </a:solidFill>
                          <a:ea typeface="Times New Roman" charset="0"/>
                          <a:cs typeface="Times New Roman" charset="0"/>
                        </a:rPr>
                        <a:t>Syntocinon)</a:t>
                      </a:r>
                      <a:endParaRPr lang="en-US" altLang="en-US" sz="1350" kern="1200" dirty="0" smtClean="0">
                        <a:solidFill>
                          <a:srgbClr val="FF0000"/>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rtl="1"/>
                      <a:endParaRPr lang="ar-SA"/>
                    </a:p>
                  </a:txBody>
                  <a:tcPr/>
                </a:tc>
                <a:tc hMerge="1">
                  <a:txBody>
                    <a:bodyPr/>
                    <a:lstStyle/>
                    <a:p>
                      <a:pPr algn="l"/>
                      <a:endParaRPr lang="en-US" dirty="0"/>
                    </a:p>
                  </a:txBody>
                  <a:tcPr anchor="ctr"/>
                </a:tc>
                <a:extLst>
                  <a:ext uri="{0D108BD9-81ED-4DB2-BD59-A6C34878D82A}">
                    <a16:rowId xmlns:a16="http://schemas.microsoft.com/office/drawing/2014/main" xmlns="" val="4062364415"/>
                  </a:ext>
                </a:extLst>
              </a:tr>
              <a:tr h="897553">
                <a:tc rowSpan="2">
                  <a:txBody>
                    <a:bodyPr/>
                    <a:lstStyle/>
                    <a:p>
                      <a:pPr algn="ctr"/>
                      <a:r>
                        <a:rPr lang="en-US" altLang="en-US" sz="1200" b="0" kern="1200" dirty="0" smtClean="0">
                          <a:solidFill>
                            <a:schemeClr val="tx1"/>
                          </a:solidFill>
                          <a:latin typeface="+mn-lt"/>
                          <a:ea typeface="+mn-ea"/>
                          <a:cs typeface="+mn-cs"/>
                        </a:rPr>
                        <a:t>Role</a:t>
                      </a:r>
                      <a:r>
                        <a:rPr lang="en-US" altLang="en-US" sz="1400" b="0" dirty="0" smtClean="0">
                          <a:solidFill>
                            <a:srgbClr val="3BE9ED"/>
                          </a:solidFill>
                          <a:latin typeface="Times New Roman" panose="02020603050405020304" pitchFamily="18" charset="0"/>
                          <a:cs typeface="Times New Roman" panose="02020603050405020304" pitchFamily="18" charset="0"/>
                        </a:rPr>
                        <a:t> </a:t>
                      </a:r>
                      <a:endParaRPr lang="en-US" sz="1400" b="0"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altLang="en-US" sz="1200" b="1" dirty="0" smtClean="0">
                          <a:solidFill>
                            <a:schemeClr val="tx1"/>
                          </a:solidFill>
                        </a:rPr>
                        <a:t>On</a:t>
                      </a:r>
                      <a:r>
                        <a:rPr lang="en-US" altLang="en-US" sz="1200" b="1" baseline="0" dirty="0" smtClean="0">
                          <a:solidFill>
                            <a:schemeClr val="tx1"/>
                          </a:solidFill>
                        </a:rPr>
                        <a:t> u</a:t>
                      </a:r>
                      <a:r>
                        <a:rPr lang="en-US" altLang="en-US" sz="1200" b="1" dirty="0" smtClean="0">
                          <a:solidFill>
                            <a:schemeClr val="tx1"/>
                          </a:solidFill>
                        </a:rPr>
                        <a:t>terus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
                          <a:schemeClr val="accent4"/>
                        </a:buClr>
                        <a:buSzTx/>
                        <a:buFont typeface="+mj-lt"/>
                        <a:buNone/>
                        <a:tabLst/>
                        <a:defRPr/>
                      </a:pPr>
                      <a:r>
                        <a:rPr lang="en-US" altLang="en-US" sz="1100" kern="1200" dirty="0" smtClean="0">
                          <a:solidFill>
                            <a:schemeClr val="tx1"/>
                          </a:solidFill>
                          <a:latin typeface="+mn-lt"/>
                          <a:ea typeface="+mn-ea"/>
                          <a:cs typeface="+mn-cs"/>
                        </a:rPr>
                        <a:t>Stimulates both the frequency and force of uterine contractility particularly of the fundus segment of the uterus</a:t>
                      </a:r>
                      <a:r>
                        <a:rPr lang="en-US" altLang="en-US" sz="1100" kern="1200" baseline="0" dirty="0" smtClean="0">
                          <a:solidFill>
                            <a:schemeClr val="tx1"/>
                          </a:solidFill>
                          <a:latin typeface="+mn-lt"/>
                          <a:ea typeface="+mn-ea"/>
                          <a:cs typeface="+mn-cs"/>
                        </a:rPr>
                        <a:t> and t</a:t>
                      </a:r>
                      <a:r>
                        <a:rPr lang="en-US" altLang="en-US" sz="1100" kern="1200" dirty="0" smtClean="0">
                          <a:solidFill>
                            <a:schemeClr val="tx1"/>
                          </a:solidFill>
                          <a:latin typeface="+mn-lt"/>
                          <a:ea typeface="+mn-ea"/>
                          <a:cs typeface="+mn-cs"/>
                        </a:rPr>
                        <a:t>hese contractions </a:t>
                      </a:r>
                      <a:r>
                        <a:rPr lang="en-US" altLang="en-US" sz="1100" kern="1200" dirty="0" smtClean="0">
                          <a:solidFill>
                            <a:srgbClr val="C00000"/>
                          </a:solidFill>
                          <a:latin typeface="+mn-lt"/>
                          <a:ea typeface="+mn-ea"/>
                          <a:cs typeface="+mn-cs"/>
                        </a:rPr>
                        <a:t>resemble the normal physiological contractions of uterus (contractions followed by</a:t>
                      </a:r>
                      <a:r>
                        <a:rPr lang="en-US" altLang="en-US" sz="1100" kern="1200" baseline="0" dirty="0" smtClean="0">
                          <a:solidFill>
                            <a:srgbClr val="C00000"/>
                          </a:solidFill>
                          <a:latin typeface="+mn-lt"/>
                          <a:ea typeface="+mn-ea"/>
                          <a:cs typeface="+mn-cs"/>
                        </a:rPr>
                        <a:t> </a:t>
                      </a:r>
                      <a:r>
                        <a:rPr lang="en-US" altLang="en-US" sz="1100" kern="1200" dirty="0" smtClean="0">
                          <a:solidFill>
                            <a:srgbClr val="C00000"/>
                          </a:solidFill>
                          <a:latin typeface="+mn-lt"/>
                          <a:ea typeface="+mn-ea"/>
                          <a:cs typeface="+mn-cs"/>
                        </a:rPr>
                        <a:t>relaxation) .</a:t>
                      </a:r>
                    </a:p>
                    <a:p>
                      <a:pPr marL="171450" marR="0" lvl="0" indent="-171450" algn="l" defTabSz="685800" rtl="0" eaLnBrk="1" fontAlgn="auto" latinLnBrk="0" hangingPunct="1">
                        <a:lnSpc>
                          <a:spcPct val="100000"/>
                        </a:lnSpc>
                        <a:spcBef>
                          <a:spcPts val="0"/>
                        </a:spcBef>
                        <a:spcAft>
                          <a:spcPts val="0"/>
                        </a:spcAft>
                        <a:buClr>
                          <a:schemeClr val="accent1">
                            <a:lumMod val="60000"/>
                            <a:lumOff val="40000"/>
                          </a:schemeClr>
                        </a:buClr>
                        <a:buSzTx/>
                        <a:buFont typeface="Arial" panose="020B0604020202020204" pitchFamily="34" charset="0"/>
                        <a:buChar char="•"/>
                        <a:tabLst/>
                        <a:defRPr/>
                      </a:pPr>
                      <a:r>
                        <a:rPr lang="en-US" altLang="en-US" sz="1100" b="0" dirty="0" smtClean="0">
                          <a:solidFill>
                            <a:srgbClr val="C00000"/>
                          </a:solidFill>
                          <a:latin typeface="+mn-lt"/>
                          <a:cs typeface="Times New Roman" panose="02020603050405020304" pitchFamily="18" charset="0"/>
                        </a:rPr>
                        <a:t>Contract uterine smooth muscle only at term.</a:t>
                      </a:r>
                    </a:p>
                    <a:p>
                      <a:pPr marL="171450" marR="0" lvl="0" indent="-171450" algn="l" defTabSz="685800" rtl="0" eaLnBrk="1" fontAlgn="auto" latinLnBrk="0" hangingPunct="1">
                        <a:lnSpc>
                          <a:spcPct val="100000"/>
                        </a:lnSpc>
                        <a:spcBef>
                          <a:spcPts val="0"/>
                        </a:spcBef>
                        <a:spcAft>
                          <a:spcPts val="0"/>
                        </a:spcAft>
                        <a:buClr>
                          <a:schemeClr val="accent1">
                            <a:lumMod val="60000"/>
                            <a:lumOff val="40000"/>
                          </a:schemeClr>
                        </a:buClr>
                        <a:buSzTx/>
                        <a:buFont typeface="Arial" panose="020B0604020202020204" pitchFamily="34" charset="0"/>
                        <a:buChar char="•"/>
                        <a:tabLst/>
                        <a:defRPr/>
                      </a:pPr>
                      <a:r>
                        <a:rPr lang="en-US" altLang="en-US" sz="1100" b="0" dirty="0" smtClean="0">
                          <a:solidFill>
                            <a:srgbClr val="C00000"/>
                          </a:solidFill>
                          <a:latin typeface="+mn-lt"/>
                          <a:cs typeface="Times New Roman" panose="02020603050405020304" pitchFamily="18" charset="0"/>
                        </a:rPr>
                        <a:t>Clinically oxytocin is given only when uterine cervix is soft and  dilated.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92387740"/>
                  </a:ext>
                </a:extLst>
              </a:tr>
              <a:tr h="465309">
                <a:tc vMerge="1">
                  <a:txBody>
                    <a:bodyPr/>
                    <a:lstStyle/>
                    <a:p>
                      <a:pPr rtl="1"/>
                      <a:endParaRPr lang="ar-SA"/>
                    </a:p>
                  </a:txBody>
                  <a:tcPr/>
                </a:tc>
                <a:tc>
                  <a:txBody>
                    <a:bodyPr/>
                    <a:lstStyle/>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altLang="en-US" sz="1200" b="1" kern="1200" dirty="0" smtClean="0">
                          <a:solidFill>
                            <a:schemeClr val="tx1"/>
                          </a:solidFill>
                          <a:latin typeface="+mn-lt"/>
                          <a:ea typeface="+mn-ea"/>
                          <a:cs typeface="+mn-cs"/>
                        </a:rPr>
                        <a:t>On</a:t>
                      </a:r>
                      <a:r>
                        <a:rPr lang="en-US" altLang="en-US" sz="1200" b="1" kern="1200" baseline="0" dirty="0" smtClean="0">
                          <a:solidFill>
                            <a:schemeClr val="tx1"/>
                          </a:solidFill>
                          <a:latin typeface="+mn-lt"/>
                          <a:ea typeface="+mn-ea"/>
                          <a:cs typeface="+mn-cs"/>
                        </a:rPr>
                        <a:t> m</a:t>
                      </a:r>
                      <a:r>
                        <a:rPr lang="en-US" altLang="en-US" sz="1200" b="1" kern="1200" dirty="0" smtClean="0">
                          <a:solidFill>
                            <a:schemeClr val="tx1"/>
                          </a:solidFill>
                          <a:latin typeface="+mn-lt"/>
                          <a:ea typeface="+mn-ea"/>
                          <a:cs typeface="+mn-cs"/>
                        </a:rPr>
                        <a:t>yoepithelial cells</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
                          <a:schemeClr val="accent4"/>
                        </a:buClr>
                        <a:buSzTx/>
                        <a:buFont typeface="+mj-lt"/>
                        <a:buNone/>
                        <a:tabLst/>
                        <a:defRPr/>
                      </a:pPr>
                      <a:r>
                        <a:rPr lang="en-US" altLang="en-US" sz="1100" dirty="0" smtClean="0"/>
                        <a:t>Oxytocin contracts myoepithelial cells surrounding mammary alveoli in the breast &amp; leads to milk ejection.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4901">
                <a:tc>
                  <a:txBody>
                    <a:bodyPr/>
                    <a:lstStyle/>
                    <a:p>
                      <a:pPr algn="ctr"/>
                      <a:r>
                        <a:rPr lang="en-US" sz="1200" dirty="0" smtClean="0"/>
                        <a:t>Uses</a:t>
                      </a:r>
                      <a:endParaRPr lang="en-US"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gridSpan="2">
                  <a:txBody>
                    <a:bodyPr/>
                    <a:lstStyle/>
                    <a:p>
                      <a:pPr marL="228600" marR="0" lvl="0" indent="-228600" algn="l" defTabSz="685800" rtl="0" eaLnBrk="1" fontAlgn="auto" latinLnBrk="0" hangingPunct="1">
                        <a:lnSpc>
                          <a:spcPct val="100000"/>
                        </a:lnSpc>
                        <a:spcBef>
                          <a:spcPts val="0"/>
                        </a:spcBef>
                        <a:spcAft>
                          <a:spcPts val="0"/>
                        </a:spcAft>
                        <a:buClr>
                          <a:schemeClr val="accent1">
                            <a:lumMod val="60000"/>
                            <a:lumOff val="40000"/>
                          </a:schemeClr>
                        </a:buClr>
                        <a:buSzTx/>
                        <a:buFont typeface="+mj-lt"/>
                        <a:buAutoNum type="arabicPeriod"/>
                        <a:tabLst/>
                        <a:defRPr/>
                      </a:pPr>
                      <a:r>
                        <a:rPr lang="en-US" sz="1100" b="0" dirty="0" smtClean="0">
                          <a:latin typeface="+mn-lt"/>
                          <a:cs typeface="Times New Roman" pitchFamily="18" charset="0"/>
                        </a:rPr>
                        <a:t>Induction &amp; augmentation of labor (slow I.V infusion) . </a:t>
                      </a:r>
                      <a:r>
                        <a:rPr lang="en-US" sz="1100" b="0" dirty="0" err="1" smtClean="0">
                          <a:solidFill>
                            <a:srgbClr val="0432FF"/>
                          </a:solidFill>
                          <a:latin typeface="+mn-lt"/>
                          <a:cs typeface="Times New Roman" pitchFamily="18" charset="0"/>
                        </a:rPr>
                        <a:t>syntocinon</a:t>
                      </a:r>
                      <a:r>
                        <a:rPr lang="en-US" sz="1100" b="0" dirty="0" smtClean="0">
                          <a:solidFill>
                            <a:srgbClr val="0432FF"/>
                          </a:solidFill>
                          <a:latin typeface="+mn-lt"/>
                          <a:cs typeface="Times New Roman" pitchFamily="18" charset="0"/>
                        </a:rPr>
                        <a:t> </a:t>
                      </a:r>
                      <a:r>
                        <a:rPr lang="en-US" sz="1100" b="0" dirty="0" smtClean="0">
                          <a:solidFill>
                            <a:schemeClr val="tx1"/>
                          </a:solidFill>
                          <a:latin typeface="+mn-lt"/>
                          <a:cs typeface="Times New Roman" pitchFamily="18" charset="0"/>
                        </a:rPr>
                        <a:t>are preferred.</a:t>
                      </a:r>
                    </a:p>
                    <a:p>
                      <a:pPr marL="228600" marR="0" lvl="0" indent="-228600" algn="l" defTabSz="685800" rtl="0" eaLnBrk="1" fontAlgn="auto" latinLnBrk="0" hangingPunct="1">
                        <a:lnSpc>
                          <a:spcPct val="100000"/>
                        </a:lnSpc>
                        <a:spcBef>
                          <a:spcPts val="0"/>
                        </a:spcBef>
                        <a:spcAft>
                          <a:spcPts val="0"/>
                        </a:spcAft>
                        <a:buClr>
                          <a:schemeClr val="accent1">
                            <a:lumMod val="60000"/>
                            <a:lumOff val="40000"/>
                          </a:schemeClr>
                        </a:buClr>
                        <a:buSzTx/>
                        <a:buFont typeface="+mj-lt"/>
                        <a:buAutoNum type="arabicPeriod"/>
                        <a:tabLst/>
                        <a:defRPr/>
                      </a:pPr>
                      <a:r>
                        <a:rPr lang="en-US" altLang="en-US" sz="1100" b="0" kern="1200" dirty="0" smtClean="0">
                          <a:solidFill>
                            <a:schemeClr val="tx1"/>
                          </a:solidFill>
                          <a:latin typeface="+mn-lt"/>
                          <a:ea typeface="+mn-ea"/>
                          <a:cs typeface="Times New Roman" pitchFamily="18" charset="0"/>
                        </a:rPr>
                        <a:t>Post partum uterine hemorrhage (I.V drip) . </a:t>
                      </a:r>
                      <a:r>
                        <a:rPr lang="en-US" altLang="en-US" sz="1100" b="0" dirty="0" smtClean="0">
                          <a:latin typeface="+mn-lt"/>
                          <a:cs typeface="Times New Roman" panose="02020603050405020304" pitchFamily="18" charset="0"/>
                        </a:rPr>
                        <a:t>ergometrine is often used.</a:t>
                      </a:r>
                      <a:endParaRPr lang="en-US" altLang="en-US" sz="1100" b="0" kern="1200" dirty="0" smtClean="0">
                        <a:solidFill>
                          <a:schemeClr val="tx1"/>
                        </a:solidFill>
                        <a:latin typeface="+mn-lt"/>
                        <a:ea typeface="+mn-ea"/>
                        <a:cs typeface="Times New Roman" pitchFamily="18" charset="0"/>
                      </a:endParaRPr>
                    </a:p>
                    <a:p>
                      <a:pPr marL="228600" marR="0" lvl="0" indent="-228600" algn="l" defTabSz="685800" rtl="0" eaLnBrk="1" fontAlgn="auto" latinLnBrk="0" hangingPunct="1">
                        <a:lnSpc>
                          <a:spcPct val="100000"/>
                        </a:lnSpc>
                        <a:spcBef>
                          <a:spcPts val="0"/>
                        </a:spcBef>
                        <a:spcAft>
                          <a:spcPts val="0"/>
                        </a:spcAft>
                        <a:buClr>
                          <a:schemeClr val="accent1">
                            <a:lumMod val="60000"/>
                            <a:lumOff val="40000"/>
                          </a:schemeClr>
                        </a:buClr>
                        <a:buSzTx/>
                        <a:buFont typeface="+mj-lt"/>
                        <a:buAutoNum type="arabicPeriod"/>
                        <a:tabLst/>
                        <a:defRPr/>
                      </a:pPr>
                      <a:r>
                        <a:rPr lang="en-US" altLang="en-US" sz="1100" b="0" dirty="0" smtClean="0">
                          <a:latin typeface="+mn-lt"/>
                          <a:cs typeface="Times New Roman" panose="02020603050405020304" pitchFamily="18" charset="0"/>
                        </a:rPr>
                        <a:t>Impaired milk ejection .</a:t>
                      </a:r>
                      <a:r>
                        <a:rPr lang="en-US" altLang="en-US" sz="1100" b="0" baseline="0" dirty="0" smtClean="0">
                          <a:latin typeface="+mn-lt"/>
                          <a:cs typeface="Times New Roman" pitchFamily="18" charset="0"/>
                        </a:rPr>
                        <a:t> (</a:t>
                      </a:r>
                      <a:r>
                        <a:rPr lang="en-US" altLang="en-US" sz="1100" b="0" kern="1200" dirty="0" smtClean="0">
                          <a:solidFill>
                            <a:schemeClr val="tx1"/>
                          </a:solidFill>
                          <a:latin typeface="+mn-lt"/>
                          <a:ea typeface="+mn-ea"/>
                          <a:cs typeface="Times New Roman" panose="02020603050405020304" pitchFamily="18" charset="0"/>
                        </a:rPr>
                        <a:t>One puff in each nostril 2-3 min before nursing)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228600" indent="-228600">
                        <a:buClr>
                          <a:schemeClr val="accent4"/>
                        </a:buClr>
                        <a:buFont typeface="Arial" panose="020B0604020202020204" pitchFamily="34" charset="0"/>
                        <a:buChar char="•"/>
                      </a:pPr>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562569625"/>
                  </a:ext>
                </a:extLst>
              </a:tr>
            </a:tbl>
          </a:graphicData>
        </a:graphic>
      </p:graphicFrame>
      <p:graphicFrame>
        <p:nvGraphicFramePr>
          <p:cNvPr id="7" name="Table 6">
            <a:extLst>
              <a:ext uri="{FF2B5EF4-FFF2-40B4-BE49-F238E27FC236}">
                <a16:creationId xmlns:a16="http://schemas.microsoft.com/office/drawing/2014/main" xmlns="" id="{771A73E5-9D88-6F44-908B-B8F22F2EC409}"/>
              </a:ext>
            </a:extLst>
          </p:cNvPr>
          <p:cNvGraphicFramePr>
            <a:graphicFrameLocks noGrp="1"/>
          </p:cNvGraphicFramePr>
          <p:nvPr>
            <p:extLst>
              <p:ext uri="{D42A27DB-BD31-4B8C-83A1-F6EECF244321}">
                <p14:modId xmlns:p14="http://schemas.microsoft.com/office/powerpoint/2010/main" val="2001618981"/>
              </p:ext>
            </p:extLst>
          </p:nvPr>
        </p:nvGraphicFramePr>
        <p:xfrm>
          <a:off x="138336" y="3288133"/>
          <a:ext cx="6575283" cy="1554337"/>
        </p:xfrm>
        <a:graphic>
          <a:graphicData uri="http://schemas.openxmlformats.org/drawingml/2006/table">
            <a:tbl>
              <a:tblPr firstRow="1" bandRow="1">
                <a:tableStyleId>{5940675A-B579-460E-94D1-54222C63F5DA}</a:tableStyleId>
              </a:tblPr>
              <a:tblGrid>
                <a:gridCol w="363508">
                  <a:extLst>
                    <a:ext uri="{9D8B030D-6E8A-4147-A177-3AD203B41FA5}">
                      <a16:colId xmlns:a16="http://schemas.microsoft.com/office/drawing/2014/main" xmlns="" val="350216773"/>
                    </a:ext>
                  </a:extLst>
                </a:gridCol>
                <a:gridCol w="2070592"/>
                <a:gridCol w="2070591"/>
                <a:gridCol w="2070592"/>
              </a:tblGrid>
              <a:tr h="265598">
                <a:tc gridSpan="4">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altLang="en-US" sz="1400" b="1" kern="1200" dirty="0" smtClean="0">
                          <a:solidFill>
                            <a:schemeClr val="tx1"/>
                          </a:solidFill>
                          <a:latin typeface="+mn-lt"/>
                          <a:ea typeface="+mn-ea"/>
                          <a:cs typeface="+mn-cs"/>
                        </a:rPr>
                        <a:t>2- ERGOT ALKALOIDS</a:t>
                      </a:r>
                      <a:r>
                        <a:rPr lang="en-US" sz="1400" b="1" dirty="0" smtClean="0">
                          <a:solidFill>
                            <a:schemeClr val="tx1"/>
                          </a:solidFill>
                        </a:rPr>
                        <a:t> </a:t>
                      </a:r>
                      <a:r>
                        <a:rPr lang="en-US" b="1" dirty="0" smtClean="0">
                          <a:solidFill>
                            <a:schemeClr val="tx1"/>
                          </a:solidFill>
                        </a:rPr>
                        <a:t>(</a:t>
                      </a:r>
                      <a:r>
                        <a:rPr lang="en-US" sz="1400" b="1" dirty="0" smtClean="0">
                          <a:solidFill>
                            <a:srgbClr val="0432FF"/>
                          </a:solidFill>
                        </a:rPr>
                        <a:t>Ergometrine, Methyl ergometrine</a:t>
                      </a:r>
                      <a:r>
                        <a:rPr lang="en-US" sz="1400" b="1" dirty="0" smtClean="0">
                          <a:solidFill>
                            <a:schemeClr val="tx1"/>
                          </a:solidFill>
                        </a:rPr>
                        <a:t>)</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rtl="1"/>
                      <a:endParaRPr lang="ar-S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62364415"/>
                  </a:ext>
                </a:extLst>
              </a:tr>
              <a:tr h="759754">
                <a:tc>
                  <a:txBody>
                    <a:bodyPr/>
                    <a:lstStyle/>
                    <a:p>
                      <a:pPr algn="ctr"/>
                      <a:r>
                        <a:rPr lang="en-US" altLang="en-US" sz="1200" b="0" kern="1200" dirty="0" smtClean="0">
                          <a:solidFill>
                            <a:schemeClr val="tx1"/>
                          </a:solidFill>
                          <a:latin typeface="+mn-lt"/>
                          <a:ea typeface="+mn-ea"/>
                          <a:cs typeface="+mn-cs"/>
                        </a:rPr>
                        <a:t>Role</a:t>
                      </a:r>
                      <a:r>
                        <a:rPr lang="en-US" altLang="en-US" sz="1400" b="0" dirty="0" smtClean="0">
                          <a:solidFill>
                            <a:srgbClr val="3BE9ED"/>
                          </a:solidFill>
                          <a:latin typeface="Times New Roman" panose="02020603050405020304" pitchFamily="18" charset="0"/>
                          <a:cs typeface="Times New Roman" panose="02020603050405020304" pitchFamily="18" charset="0"/>
                        </a:rPr>
                        <a:t> </a:t>
                      </a:r>
                      <a:endParaRPr lang="en-US" sz="1400" b="0"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lvl="0" indent="0" algn="l" defTabSz="685800" rtl="0" eaLnBrk="1" fontAlgn="auto" latinLnBrk="0" hangingPunct="1">
                        <a:lnSpc>
                          <a:spcPct val="100000"/>
                        </a:lnSpc>
                        <a:spcBef>
                          <a:spcPts val="0"/>
                        </a:spcBef>
                        <a:spcAft>
                          <a:spcPts val="0"/>
                        </a:spcAft>
                        <a:buClr>
                          <a:schemeClr val="accent4"/>
                        </a:buClr>
                        <a:buSzTx/>
                        <a:buFont typeface="+mj-lt"/>
                        <a:buNone/>
                        <a:tabLst/>
                        <a:defRPr/>
                      </a:pPr>
                      <a:r>
                        <a:rPr lang="en-US" altLang="en-US" sz="1100" kern="1200" dirty="0" smtClean="0">
                          <a:solidFill>
                            <a:schemeClr val="tx1"/>
                          </a:solidFill>
                          <a:latin typeface="+mn-lt"/>
                          <a:ea typeface="+mn-ea"/>
                          <a:cs typeface="+mn-cs"/>
                        </a:rPr>
                        <a:t>Induce </a:t>
                      </a:r>
                      <a:r>
                        <a:rPr lang="en-US" altLang="en-US" sz="1100" kern="1200" dirty="0" smtClean="0">
                          <a:solidFill>
                            <a:srgbClr val="FF0000"/>
                          </a:solidFill>
                          <a:latin typeface="+mn-lt"/>
                          <a:ea typeface="+mn-ea"/>
                          <a:cs typeface="+mn-cs"/>
                        </a:rPr>
                        <a:t>TETANIC CONTRACTION</a:t>
                      </a:r>
                      <a:r>
                        <a:rPr lang="en-US" altLang="en-US" sz="1100" kern="1200" dirty="0" smtClean="0">
                          <a:solidFill>
                            <a:schemeClr val="tx1"/>
                          </a:solidFill>
                          <a:latin typeface="+mn-lt"/>
                          <a:ea typeface="+mn-ea"/>
                          <a:cs typeface="+mn-cs"/>
                        </a:rPr>
                        <a:t> of uterus without relaxation in between(not like normal physiological contractions).</a:t>
                      </a:r>
                      <a:r>
                        <a:rPr lang="en-US" altLang="en-US" sz="1100" kern="1200" baseline="0" dirty="0" smtClean="0">
                          <a:solidFill>
                            <a:schemeClr val="tx1"/>
                          </a:solidFill>
                          <a:latin typeface="+mn-lt"/>
                          <a:ea typeface="+mn-ea"/>
                          <a:cs typeface="+mn-cs"/>
                        </a:rPr>
                        <a:t> </a:t>
                      </a:r>
                      <a:r>
                        <a:rPr lang="en-US" altLang="en-US" sz="1100" kern="1200" dirty="0" smtClean="0">
                          <a:solidFill>
                            <a:schemeClr val="tx1"/>
                          </a:solidFill>
                          <a:latin typeface="+mn-lt"/>
                          <a:ea typeface="+mn-ea"/>
                          <a:cs typeface="+mn-cs"/>
                        </a:rPr>
                        <a:t>It causes contractions of uterus as a whole i.e. fundus and cervix (tend to compress rather than to expel the fetus)</a:t>
                      </a:r>
                    </a:p>
                    <a:p>
                      <a:pPr marL="0" marR="0" lvl="0" indent="0" algn="l" defTabSz="685800" rtl="0" eaLnBrk="1" fontAlgn="auto" latinLnBrk="0" hangingPunct="1">
                        <a:lnSpc>
                          <a:spcPct val="100000"/>
                        </a:lnSpc>
                        <a:spcBef>
                          <a:spcPts val="0"/>
                        </a:spcBef>
                        <a:spcAft>
                          <a:spcPts val="0"/>
                        </a:spcAft>
                        <a:buClr>
                          <a:schemeClr val="accent4"/>
                        </a:buClr>
                        <a:buSzTx/>
                        <a:buFont typeface="+mj-lt"/>
                        <a:buNone/>
                        <a:tabLst/>
                        <a:defRPr/>
                      </a:pPr>
                      <a:r>
                        <a:rPr lang="en-US" altLang="en-US" sz="1100" b="1" dirty="0" smtClean="0">
                          <a:solidFill>
                            <a:schemeClr val="tx1"/>
                          </a:solidFill>
                          <a:latin typeface="+mn-lt"/>
                          <a:ea typeface="Times New Roman" charset="0"/>
                          <a:cs typeface="Times New Roman" charset="0"/>
                        </a:rPr>
                        <a:t>Preparations:</a:t>
                      </a:r>
                      <a:r>
                        <a:rPr lang="en-US" altLang="en-US" sz="1100" b="0" baseline="0" dirty="0" smtClean="0">
                          <a:solidFill>
                            <a:schemeClr val="tx1"/>
                          </a:solidFill>
                          <a:latin typeface="+mn-lt"/>
                          <a:ea typeface="Times New Roman" charset="0"/>
                          <a:cs typeface="Times New Roman" charset="0"/>
                        </a:rPr>
                        <a:t> </a:t>
                      </a:r>
                      <a:r>
                        <a:rPr lang="en-US" altLang="en-US" sz="1100" b="0" dirty="0" smtClean="0">
                          <a:solidFill>
                            <a:srgbClr val="0432FF"/>
                          </a:solidFill>
                          <a:latin typeface="+mn-lt"/>
                          <a:ea typeface="Times New Roman" charset="0"/>
                          <a:cs typeface="Times New Roman" charset="0"/>
                        </a:rPr>
                        <a:t>Syntometrine </a:t>
                      </a:r>
                      <a:r>
                        <a:rPr lang="en-US" altLang="en-US" sz="1100" b="0" dirty="0" smtClean="0">
                          <a:solidFill>
                            <a:schemeClr val="tx1"/>
                          </a:solidFill>
                          <a:latin typeface="+mn-lt"/>
                          <a:ea typeface="Times New Roman" charset="0"/>
                          <a:cs typeface="Times New Roman" charset="0"/>
                        </a:rPr>
                        <a:t>(</a:t>
                      </a:r>
                      <a:r>
                        <a:rPr lang="en-US" altLang="en-US" sz="1100" b="0" dirty="0" smtClean="0">
                          <a:solidFill>
                            <a:srgbClr val="0432FF"/>
                          </a:solidFill>
                          <a:latin typeface="+mn-lt"/>
                          <a:ea typeface="Times New Roman" charset="0"/>
                          <a:cs typeface="Times New Roman" charset="0"/>
                        </a:rPr>
                        <a:t>ergometrine+ </a:t>
                      </a:r>
                      <a:r>
                        <a:rPr lang="en-US" altLang="en-US" sz="1100" b="0" dirty="0" smtClean="0">
                          <a:solidFill>
                            <a:schemeClr val="tx1"/>
                          </a:solidFill>
                          <a:latin typeface="+mn-lt"/>
                          <a:ea typeface="Times New Roman" charset="0"/>
                          <a:cs typeface="Times New Roman" charset="0"/>
                        </a:rPr>
                        <a:t>oxytocin IM)</a:t>
                      </a:r>
                      <a:r>
                        <a:rPr lang="en-US" altLang="en-US" sz="1100" b="0" baseline="0" dirty="0" smtClean="0">
                          <a:solidFill>
                            <a:schemeClr val="tx1"/>
                          </a:solidFill>
                          <a:latin typeface="+mn-lt"/>
                          <a:ea typeface="Times New Roman" charset="0"/>
                          <a:cs typeface="Times New Roman" charset="0"/>
                        </a:rPr>
                        <a:t> </a:t>
                      </a:r>
                      <a:r>
                        <a:rPr lang="en-US" sz="1100" b="0" u="none" kern="1200" dirty="0" smtClean="0">
                          <a:solidFill>
                            <a:srgbClr val="FF0000"/>
                          </a:solidFill>
                          <a:effectLst/>
                          <a:latin typeface="+mn-lt"/>
                          <a:ea typeface="+mn-ea"/>
                          <a:cs typeface="+mn-cs"/>
                        </a:rPr>
                        <a:t>give it </a:t>
                      </a:r>
                      <a:r>
                        <a:rPr lang="en-US" sz="1100" kern="1200" dirty="0" smtClean="0">
                          <a:solidFill>
                            <a:srgbClr val="FF0000"/>
                          </a:solidFill>
                          <a:effectLst/>
                          <a:latin typeface="+mn-lt"/>
                          <a:ea typeface="+mn-ea"/>
                          <a:cs typeface="+mn-cs"/>
                        </a:rPr>
                        <a:t>After birth, 3</a:t>
                      </a:r>
                      <a:r>
                        <a:rPr lang="en-US" sz="1100" kern="1200" baseline="30000" dirty="0" smtClean="0">
                          <a:solidFill>
                            <a:srgbClr val="FF0000"/>
                          </a:solidFill>
                          <a:effectLst/>
                          <a:latin typeface="+mn-lt"/>
                          <a:ea typeface="+mn-ea"/>
                          <a:cs typeface="+mn-cs"/>
                        </a:rPr>
                        <a:t>rd</a:t>
                      </a:r>
                      <a:r>
                        <a:rPr lang="en-US" sz="1100" kern="1200" dirty="0" smtClean="0">
                          <a:solidFill>
                            <a:srgbClr val="FF0000"/>
                          </a:solidFill>
                          <a:effectLst/>
                          <a:latin typeface="+mn-lt"/>
                          <a:ea typeface="+mn-ea"/>
                          <a:cs typeface="+mn-cs"/>
                        </a:rPr>
                        <a:t> stage of labor </a:t>
                      </a:r>
                      <a:endParaRPr lang="en-US" altLang="en-US" sz="1100" b="0" dirty="0" smtClean="0">
                        <a:solidFill>
                          <a:srgbClr val="FF0000"/>
                        </a:solidFill>
                        <a:latin typeface="+mn-lt"/>
                        <a:ea typeface="Times New Roman" charset="0"/>
                        <a:cs typeface="Times New Roman"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292387740"/>
                  </a:ext>
                </a:extLst>
              </a:tr>
              <a:tr h="525954">
                <a:tc>
                  <a:txBody>
                    <a:bodyPr/>
                    <a:lstStyle/>
                    <a:p>
                      <a:pPr algn="ctr"/>
                      <a:r>
                        <a:rPr lang="en-US" sz="1400" b="0" dirty="0" smtClean="0"/>
                        <a:t>ADRs</a:t>
                      </a:r>
                      <a:endParaRPr lang="en-US" sz="1400" b="0"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6"/>
                        </a:buClr>
                        <a:buSzTx/>
                        <a:buFont typeface="Arial" charset="0"/>
                        <a:buChar char="•"/>
                        <a:tabLst/>
                        <a:defRPr/>
                      </a:pPr>
                      <a:r>
                        <a:rPr lang="en-US" altLang="en-US" sz="1100" b="0" dirty="0" smtClean="0">
                          <a:solidFill>
                            <a:srgbClr val="C00000"/>
                          </a:solidFill>
                          <a:latin typeface="+mn-lt"/>
                          <a:ea typeface="Times New Roman" charset="0"/>
                          <a:cs typeface="Times New Roman" charset="0"/>
                        </a:rPr>
                        <a:t>Vasoconstriction of peripheral blood vessels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marR="0" lvl="0" indent="-171450" algn="l" defTabSz="685800" rtl="0" eaLnBrk="1" fontAlgn="auto" latinLnBrk="0" hangingPunct="1">
                        <a:lnSpc>
                          <a:spcPct val="100000"/>
                        </a:lnSpc>
                        <a:spcBef>
                          <a:spcPts val="0"/>
                        </a:spcBef>
                        <a:spcAft>
                          <a:spcPts val="0"/>
                        </a:spcAft>
                        <a:buClr>
                          <a:schemeClr val="accent6"/>
                        </a:buClr>
                        <a:buSzTx/>
                        <a:buFont typeface="Arial" charset="0"/>
                        <a:buChar char="•"/>
                        <a:tabLst/>
                        <a:defRPr/>
                      </a:pPr>
                      <a:r>
                        <a:rPr lang="en-US" altLang="en-US" sz="1100" b="0" dirty="0" smtClean="0">
                          <a:solidFill>
                            <a:srgbClr val="C00000"/>
                          </a:solidFill>
                          <a:latin typeface="+mn-lt"/>
                          <a:ea typeface="Times New Roman" charset="0"/>
                          <a:cs typeface="Times New Roman" charset="0"/>
                        </a:rPr>
                        <a:t>Gangrene </a:t>
                      </a:r>
                      <a:endParaRPr lang="en-US" altLang="en-US" sz="1100" b="0" dirty="0" smtClean="0">
                        <a:solidFill>
                          <a:srgbClr val="FF0000"/>
                        </a:solidFill>
                        <a:latin typeface="+mn-lt"/>
                        <a:ea typeface="Times New Roman" charset="0"/>
                        <a:cs typeface="Times New Roman"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marR="0" lvl="0" indent="-171450" algn="l" defTabSz="685800" rtl="0" eaLnBrk="1" fontAlgn="auto" latinLnBrk="0" hangingPunct="1">
                        <a:lnSpc>
                          <a:spcPct val="100000"/>
                        </a:lnSpc>
                        <a:spcBef>
                          <a:spcPts val="0"/>
                        </a:spcBef>
                        <a:spcAft>
                          <a:spcPts val="0"/>
                        </a:spcAft>
                        <a:buClr>
                          <a:schemeClr val="accent6"/>
                        </a:buClr>
                        <a:buSzTx/>
                        <a:buFont typeface="Arial" charset="0"/>
                        <a:buChar char="•"/>
                        <a:tabLst/>
                        <a:defRPr/>
                      </a:pPr>
                      <a:r>
                        <a:rPr lang="en-US" altLang="en-US" sz="1100" b="0" dirty="0" smtClean="0">
                          <a:latin typeface="+mn-lt"/>
                          <a:ea typeface="Times New Roman" charset="0"/>
                          <a:cs typeface="Times New Roman" charset="0"/>
                        </a:rPr>
                        <a:t>Hypertension </a:t>
                      </a:r>
                      <a:endParaRPr lang="en-US" altLang="en-US" sz="1100" b="0" dirty="0" smtClean="0">
                        <a:solidFill>
                          <a:srgbClr val="FF0000"/>
                        </a:solidFill>
                        <a:latin typeface="+mn-lt"/>
                        <a:ea typeface="Times New Roman" charset="0"/>
                        <a:cs typeface="Times New Roman"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8" name="Table 7">
            <a:extLst>
              <a:ext uri="{FF2B5EF4-FFF2-40B4-BE49-F238E27FC236}">
                <a16:creationId xmlns:a16="http://schemas.microsoft.com/office/drawing/2014/main" xmlns="" id="{771A73E5-9D88-6F44-908B-B8F22F2EC409}"/>
              </a:ext>
            </a:extLst>
          </p:cNvPr>
          <p:cNvGraphicFramePr>
            <a:graphicFrameLocks noGrp="1"/>
          </p:cNvGraphicFramePr>
          <p:nvPr>
            <p:extLst>
              <p:ext uri="{D42A27DB-BD31-4B8C-83A1-F6EECF244321}">
                <p14:modId xmlns:p14="http://schemas.microsoft.com/office/powerpoint/2010/main" val="1099756579"/>
              </p:ext>
            </p:extLst>
          </p:nvPr>
        </p:nvGraphicFramePr>
        <p:xfrm>
          <a:off x="138336" y="4842472"/>
          <a:ext cx="6575283" cy="1517284"/>
        </p:xfrm>
        <a:graphic>
          <a:graphicData uri="http://schemas.openxmlformats.org/drawingml/2006/table">
            <a:tbl>
              <a:tblPr firstRow="1" bandRow="1">
                <a:tableStyleId>{5940675A-B579-460E-94D1-54222C63F5DA}</a:tableStyleId>
              </a:tblPr>
              <a:tblGrid>
                <a:gridCol w="345244">
                  <a:extLst>
                    <a:ext uri="{9D8B030D-6E8A-4147-A177-3AD203B41FA5}">
                      <a16:colId xmlns:a16="http://schemas.microsoft.com/office/drawing/2014/main" xmlns="" val="350216773"/>
                    </a:ext>
                  </a:extLst>
                </a:gridCol>
                <a:gridCol w="1682121"/>
                <a:gridCol w="284441"/>
                <a:gridCol w="1360539"/>
                <a:gridCol w="936374"/>
                <a:gridCol w="625402"/>
                <a:gridCol w="1341162"/>
              </a:tblGrid>
              <a:tr h="299247">
                <a:tc gridSpan="7">
                  <a:txBody>
                    <a:bodyPr/>
                    <a:lstStyle/>
                    <a:p>
                      <a:pPr algn="ctr"/>
                      <a:r>
                        <a:rPr lang="en-US" altLang="en-US" sz="1400" b="1" kern="1200" dirty="0" smtClean="0">
                          <a:solidFill>
                            <a:schemeClr val="tx1"/>
                          </a:solidFill>
                          <a:latin typeface="+mn-lt"/>
                          <a:ea typeface="+mn-ea"/>
                          <a:cs typeface="+mn-cs"/>
                        </a:rPr>
                        <a:t>3-PROSTAGLANDINS</a:t>
                      </a:r>
                      <a:endParaRPr lang="en-US" sz="14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xmlns="" val="4062364415"/>
                  </a:ext>
                </a:extLst>
              </a:tr>
              <a:tr h="342151">
                <a:tc>
                  <a:txBody>
                    <a:bodyPr/>
                    <a:lstStyle/>
                    <a:p>
                      <a:pPr marL="0" algn="ctr" defTabSz="685800" rtl="1" eaLnBrk="1" latinLnBrk="0" hangingPunct="1"/>
                      <a:r>
                        <a:rPr lang="en-US" sz="1000" b="0" dirty="0" smtClean="0"/>
                        <a:t>Drug</a:t>
                      </a:r>
                      <a:endParaRPr lang="en-US" sz="1050" b="0"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sz="1100" b="1" dirty="0" smtClean="0"/>
                        <a:t>PGE2 (</a:t>
                      </a:r>
                      <a:r>
                        <a:rPr lang="en-US" sz="1100" b="1" dirty="0" smtClean="0">
                          <a:solidFill>
                            <a:srgbClr val="0432FF"/>
                          </a:solidFill>
                        </a:rPr>
                        <a:t>Dinoprostone</a:t>
                      </a:r>
                      <a:r>
                        <a:rPr lang="en-US" sz="1100" b="1" dirty="0" smtClean="0">
                          <a:solidFill>
                            <a:schemeClr val="tx1"/>
                          </a:solidFill>
                        </a:rPr>
                        <a:t>)</a:t>
                      </a:r>
                      <a:r>
                        <a:rPr lang="en-US" sz="1100" dirty="0" smtClean="0"/>
                        <a:t> </a:t>
                      </a:r>
                      <a:endParaRPr lang="en-US" altLang="en-US" sz="1100"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rtl="1"/>
                      <a:endParaRPr lang="ar-SA"/>
                    </a:p>
                  </a:txBody>
                  <a:tcPr/>
                </a:tc>
                <a:tc gridSpan="2">
                  <a:txBody>
                    <a:bodyPr/>
                    <a:lstStyle/>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sz="1100" b="1" dirty="0" smtClean="0"/>
                        <a:t>PGF2</a:t>
                      </a:r>
                      <a:r>
                        <a:rPr lang="el-GR" sz="1100" b="1" dirty="0" smtClean="0"/>
                        <a:t>α</a:t>
                      </a:r>
                      <a:r>
                        <a:rPr lang="en-US" sz="1100" b="1" dirty="0" smtClean="0"/>
                        <a:t> (</a:t>
                      </a:r>
                      <a:r>
                        <a:rPr lang="en-US" sz="1100" b="1" dirty="0" smtClean="0">
                          <a:solidFill>
                            <a:srgbClr val="0432FF"/>
                          </a:solidFill>
                        </a:rPr>
                        <a:t>Dinoprost</a:t>
                      </a:r>
                      <a:r>
                        <a:rPr lang="en-US" sz="1100" b="1" dirty="0" smtClean="0"/>
                        <a:t>, </a:t>
                      </a:r>
                      <a:r>
                        <a:rPr lang="en-US" sz="1100" b="1" dirty="0" smtClean="0">
                          <a:solidFill>
                            <a:srgbClr val="0432FF"/>
                          </a:solidFill>
                        </a:rPr>
                        <a:t>Carboprost</a:t>
                      </a:r>
                      <a:r>
                        <a:rPr lang="en-US" sz="1100" b="1" dirty="0" smtClean="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rtl="1"/>
                      <a:endParaRPr lang="ar-SA"/>
                    </a:p>
                  </a:txBody>
                  <a:tcPr/>
                </a:tc>
                <a:tc gridSpan="2">
                  <a:txBody>
                    <a:bodyPr/>
                    <a:lstStyle/>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sz="1100" b="1" dirty="0" smtClean="0"/>
                        <a:t>Synthetic PGE1 (</a:t>
                      </a:r>
                      <a:r>
                        <a:rPr lang="en-US" sz="1100" b="1" dirty="0" smtClean="0">
                          <a:solidFill>
                            <a:srgbClr val="0432FF"/>
                          </a:solidFill>
                        </a:rPr>
                        <a:t>Misoprostol</a:t>
                      </a:r>
                      <a:r>
                        <a:rPr lang="en-US" sz="1100" b="1" dirty="0" smtClean="0"/>
                        <a:t> )</a:t>
                      </a:r>
                      <a:endParaRPr lang="en-US" altLang="en-US" sz="11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rtl="1"/>
                      <a:endParaRPr lang="ar-SA"/>
                    </a:p>
                  </a:txBody>
                  <a:tcPr/>
                </a:tc>
                <a:extLst>
                  <a:ext uri="{0D108BD9-81ED-4DB2-BD59-A6C34878D82A}">
                    <a16:rowId xmlns:a16="http://schemas.microsoft.com/office/drawing/2014/main" xmlns="" val="4292387740"/>
                  </a:ext>
                </a:extLst>
              </a:tr>
              <a:tr h="440995">
                <a:tc>
                  <a:txBody>
                    <a:bodyPr/>
                    <a:lstStyle/>
                    <a:p>
                      <a:pPr algn="ctr"/>
                      <a:r>
                        <a:rPr lang="en-US" sz="1050" dirty="0" smtClean="0"/>
                        <a:t>ADRs</a:t>
                      </a:r>
                      <a:endParaRPr lang="en-US" sz="900"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28600" marR="0" lvl="0" indent="-228600" algn="l" defTabSz="6858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altLang="en-US" sz="1100" kern="1200" dirty="0" smtClean="0">
                          <a:solidFill>
                            <a:srgbClr val="C00000"/>
                          </a:solidFill>
                          <a:latin typeface="+mn-lt"/>
                          <a:ea typeface="+mn-ea"/>
                          <a:cs typeface="+mn-cs"/>
                        </a:rPr>
                        <a:t>Bronchospasm  </a:t>
                      </a:r>
                      <a:r>
                        <a:rPr lang="en-US" altLang="en-US" sz="1100" kern="1200" dirty="0" smtClean="0">
                          <a:solidFill>
                            <a:schemeClr val="tx1"/>
                          </a:solidFill>
                          <a:latin typeface="+mn-lt"/>
                          <a:ea typeface="+mn-ea"/>
                          <a:cs typeface="+mn-cs"/>
                        </a:rPr>
                        <a:t>(PGF2</a:t>
                      </a:r>
                      <a:r>
                        <a:rPr lang="el-GR" altLang="en-US" sz="1100" kern="1200" dirty="0" smtClean="0">
                          <a:solidFill>
                            <a:schemeClr val="tx1"/>
                          </a:solidFill>
                          <a:latin typeface="+mn-lt"/>
                          <a:ea typeface="+mn-ea"/>
                          <a:cs typeface="+mn-cs"/>
                        </a:rPr>
                        <a:t>α</a:t>
                      </a:r>
                      <a:r>
                        <a:rPr lang="en-US" altLang="en-US" sz="1100" kern="1200" dirty="0" smtClean="0">
                          <a:solidFill>
                            <a:schemeClr val="tx1"/>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gridSpan="2">
                  <a:txBody>
                    <a:bodyPr/>
                    <a:lstStyle/>
                    <a:p>
                      <a:pPr marL="228600" marR="0" lvl="0" indent="-228600" algn="l" defTabSz="685800" rtl="0" eaLnBrk="1" fontAlgn="auto" latinLnBrk="0" hangingPunct="1">
                        <a:lnSpc>
                          <a:spcPct val="100000"/>
                        </a:lnSpc>
                        <a:spcBef>
                          <a:spcPts val="1200"/>
                        </a:spcBef>
                        <a:spcAft>
                          <a:spcPts val="0"/>
                        </a:spcAft>
                        <a:buClr>
                          <a:schemeClr val="accent4"/>
                        </a:buClr>
                        <a:buSzTx/>
                        <a:buFont typeface="Arial" panose="020B0604020202020204" pitchFamily="34" charset="0"/>
                        <a:buChar char="•"/>
                        <a:tabLst/>
                        <a:defRPr/>
                      </a:pPr>
                      <a:r>
                        <a:rPr lang="en-US" altLang="en-US" sz="1100" kern="1200" dirty="0" smtClean="0">
                          <a:solidFill>
                            <a:srgbClr val="FF0000"/>
                          </a:solidFill>
                          <a:latin typeface="+mn-lt"/>
                          <a:ea typeface="+mn-ea"/>
                          <a:cs typeface="+mn-cs"/>
                        </a:rPr>
                        <a:t>Flushing (PGE2)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marL="228600" marR="0" lvl="0" indent="-228600" algn="l" defTabSz="685800" rtl="0" eaLnBrk="1" fontAlgn="auto" latinLnBrk="0" hangingPunct="1">
                        <a:lnSpc>
                          <a:spcPct val="100000"/>
                        </a:lnSpc>
                        <a:spcBef>
                          <a:spcPts val="1200"/>
                        </a:spcBef>
                        <a:spcAft>
                          <a:spcPts val="0"/>
                        </a:spcAft>
                        <a:buClr>
                          <a:schemeClr val="accent4"/>
                        </a:buClr>
                        <a:buSzTx/>
                        <a:buFont typeface="Arial" panose="020B0604020202020204" pitchFamily="34" charset="0"/>
                        <a:buChar char="•"/>
                        <a:tabLst/>
                        <a:defRPr/>
                      </a:pPr>
                      <a:endParaRPr lang="en-US" altLang="en-US" sz="1100" kern="1200" dirty="0" smtClean="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gridSpan="2">
                  <a:txBody>
                    <a:bodyPr/>
                    <a:lstStyle/>
                    <a:p>
                      <a:pPr marL="228600" marR="0" lvl="0" indent="-228600" algn="l" defTabSz="685800" rtl="0" eaLnBrk="1" fontAlgn="auto" latinLnBrk="0" hangingPunct="1">
                        <a:lnSpc>
                          <a:spcPct val="100000"/>
                        </a:lnSpc>
                        <a:spcBef>
                          <a:spcPts val="1200"/>
                        </a:spcBef>
                        <a:spcAft>
                          <a:spcPts val="0"/>
                        </a:spcAft>
                        <a:buClr>
                          <a:schemeClr val="accent4"/>
                        </a:buClr>
                        <a:buSzTx/>
                        <a:buFont typeface="Arial" panose="020B0604020202020204" pitchFamily="34" charset="0"/>
                        <a:buChar char="•"/>
                        <a:tabLst/>
                        <a:defRPr/>
                      </a:pPr>
                      <a:r>
                        <a:rPr lang="en-US" altLang="en-US" sz="1100" kern="1200" dirty="0" smtClean="0">
                          <a:solidFill>
                            <a:schemeClr val="tx1"/>
                          </a:solidFill>
                          <a:latin typeface="+mn-lt"/>
                          <a:ea typeface="+mn-ea"/>
                          <a:cs typeface="+mn-cs"/>
                        </a:rPr>
                        <a:t>Nausea, vomiting, diarrhea.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rtl="1"/>
                      <a:endParaRPr lang="ar-SA"/>
                    </a:p>
                  </a:txBody>
                  <a:tcPr/>
                </a:tc>
                <a:tc>
                  <a:txBody>
                    <a:bodyPr/>
                    <a:lstStyle/>
                    <a:p>
                      <a:pPr marL="228600" marR="0" lvl="0" indent="-228600" algn="l" defTabSz="685800" rtl="0" eaLnBrk="1" fontAlgn="auto" latinLnBrk="0" hangingPunct="1">
                        <a:lnSpc>
                          <a:spcPct val="100000"/>
                        </a:lnSpc>
                        <a:spcBef>
                          <a:spcPts val="1200"/>
                        </a:spcBef>
                        <a:spcAft>
                          <a:spcPts val="0"/>
                        </a:spcAft>
                        <a:buClr>
                          <a:schemeClr val="accent4"/>
                        </a:buClr>
                        <a:buSzTx/>
                        <a:buFont typeface="Arial" panose="020B0604020202020204" pitchFamily="34" charset="0"/>
                        <a:buChar char="•"/>
                        <a:tabLst/>
                        <a:defRPr/>
                      </a:pPr>
                      <a:r>
                        <a:rPr lang="en-US" altLang="en-US" sz="1100" kern="1200" dirty="0" smtClean="0">
                          <a:solidFill>
                            <a:schemeClr val="tx1"/>
                          </a:solidFill>
                          <a:latin typeface="+mn-lt"/>
                          <a:ea typeface="+mn-ea"/>
                          <a:cs typeface="+mn-cs"/>
                        </a:rPr>
                        <a:t>Abdominal pain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73528427"/>
                  </a:ext>
                </a:extLst>
              </a:tr>
              <a:tr h="429338">
                <a:tc>
                  <a:txBody>
                    <a:bodyPr/>
                    <a:lstStyle/>
                    <a:p>
                      <a:pPr algn="ctr"/>
                      <a:r>
                        <a:rPr lang="en-US" sz="1200" dirty="0" smtClean="0"/>
                        <a:t>Prec.</a:t>
                      </a:r>
                      <a:endParaRPr lang="en-US" sz="1200" kern="1200" dirty="0">
                        <a:solidFill>
                          <a:schemeClr val="tx1"/>
                        </a:solidFill>
                        <a:latin typeface="+mn-lt"/>
                        <a:ea typeface="+mn-ea"/>
                        <a:cs typeface="+mn-cs"/>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228600" indent="-228600" algn="l" defTabSz="685800" rtl="0" eaLnBrk="1" latinLnBrk="0" hangingPunct="1">
                        <a:lnSpc>
                          <a:spcPct val="100000"/>
                        </a:lnSpc>
                        <a:spcBef>
                          <a:spcPts val="1200"/>
                        </a:spcBef>
                        <a:buClr>
                          <a:schemeClr val="accent4"/>
                        </a:buClr>
                        <a:buFont typeface="Arial" panose="020B0604020202020204" pitchFamily="34" charset="0"/>
                        <a:buChar char="•"/>
                        <a:defRPr/>
                      </a:pPr>
                      <a:r>
                        <a:rPr lang="en-US" altLang="en-US" sz="1100" kern="1200" dirty="0" smtClean="0">
                          <a:solidFill>
                            <a:srgbClr val="C00000"/>
                          </a:solidFill>
                          <a:latin typeface="+mn-lt"/>
                          <a:ea typeface="+mn-ea"/>
                          <a:cs typeface="+mn-cs"/>
                        </a:rPr>
                        <a:t>Asthma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gridSpan="2">
                  <a:txBody>
                    <a:bodyPr/>
                    <a:lstStyle/>
                    <a:p>
                      <a:pPr marL="228600" marR="0" lvl="0" indent="-228600" algn="l" defTabSz="685800" rtl="0" eaLnBrk="1" fontAlgn="auto" latinLnBrk="0" hangingPunct="1">
                        <a:lnSpc>
                          <a:spcPct val="100000"/>
                        </a:lnSpc>
                        <a:spcBef>
                          <a:spcPts val="1200"/>
                        </a:spcBef>
                        <a:spcAft>
                          <a:spcPts val="0"/>
                        </a:spcAft>
                        <a:buClr>
                          <a:schemeClr val="accent4"/>
                        </a:buClr>
                        <a:buSzTx/>
                        <a:buFont typeface="Arial" panose="020B0604020202020204" pitchFamily="34" charset="0"/>
                        <a:buChar char="•"/>
                        <a:tabLst/>
                        <a:defRPr/>
                      </a:pPr>
                      <a:r>
                        <a:rPr lang="en-US" altLang="en-US" sz="1100" kern="1200" dirty="0" smtClean="0">
                          <a:solidFill>
                            <a:schemeClr val="tx1"/>
                          </a:solidFill>
                          <a:latin typeface="+mn-lt"/>
                          <a:ea typeface="+mn-ea"/>
                          <a:cs typeface="+mn-cs"/>
                        </a:rPr>
                        <a:t>Multiple pregnancy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pPr marL="228600" marR="0" lvl="0" indent="-228600" algn="l" defTabSz="685800" rtl="0" eaLnBrk="1" fontAlgn="auto" latinLnBrk="0" hangingPunct="1">
                        <a:lnSpc>
                          <a:spcPct val="100000"/>
                        </a:lnSpc>
                        <a:spcBef>
                          <a:spcPts val="1200"/>
                        </a:spcBef>
                        <a:spcAft>
                          <a:spcPts val="0"/>
                        </a:spcAft>
                        <a:buClr>
                          <a:schemeClr val="accent4"/>
                        </a:buClr>
                        <a:buSzTx/>
                        <a:buFont typeface="Arial" panose="020B0604020202020204" pitchFamily="34" charset="0"/>
                        <a:buChar char="•"/>
                        <a:tabLst/>
                        <a:defRPr/>
                      </a:pPr>
                      <a:endParaRPr lang="en-US" altLang="en-US" sz="1100" b="1" dirty="0" smtClean="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gridSpan="2">
                  <a:txBody>
                    <a:bodyPr/>
                    <a:lstStyle/>
                    <a:p>
                      <a:pPr marL="228600" indent="-228600" algn="l" defTabSz="685800" rtl="0" eaLnBrk="1" latinLnBrk="0" hangingPunct="1">
                        <a:lnSpc>
                          <a:spcPct val="100000"/>
                        </a:lnSpc>
                        <a:spcBef>
                          <a:spcPts val="1200"/>
                        </a:spcBef>
                        <a:buClr>
                          <a:schemeClr val="accent4"/>
                        </a:buClr>
                        <a:buFont typeface="Arial" panose="020B0604020202020204" pitchFamily="34" charset="0"/>
                        <a:buChar char="•"/>
                        <a:defRPr/>
                      </a:pPr>
                      <a:r>
                        <a:rPr lang="en-US" altLang="en-US" sz="1100" kern="1200" dirty="0" smtClean="0">
                          <a:solidFill>
                            <a:schemeClr val="tx1"/>
                          </a:solidFill>
                          <a:latin typeface="+mn-lt"/>
                          <a:ea typeface="+mn-ea"/>
                          <a:cs typeface="+mn-cs"/>
                        </a:rPr>
                        <a:t>Glaucoma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pPr rtl="1"/>
                      <a:endParaRPr lang="ar-SA"/>
                    </a:p>
                  </a:txBody>
                  <a:tcPr/>
                </a:tc>
                <a:tc>
                  <a:txBody>
                    <a:bodyPr/>
                    <a:lstStyle/>
                    <a:p>
                      <a:pPr marL="228600" marR="0" lvl="0" indent="-228600" algn="l" defTabSz="685800" rtl="0" eaLnBrk="1" fontAlgn="auto" latinLnBrk="0" hangingPunct="1">
                        <a:lnSpc>
                          <a:spcPct val="100000"/>
                        </a:lnSpc>
                        <a:spcBef>
                          <a:spcPts val="1200"/>
                        </a:spcBef>
                        <a:spcAft>
                          <a:spcPts val="0"/>
                        </a:spcAft>
                        <a:buClr>
                          <a:schemeClr val="accent4"/>
                        </a:buClr>
                        <a:buSzTx/>
                        <a:buFont typeface="Arial" panose="020B0604020202020204" pitchFamily="34" charset="0"/>
                        <a:buChar char="•"/>
                        <a:tabLst/>
                        <a:defRPr/>
                      </a:pPr>
                      <a:r>
                        <a:rPr lang="en-US" altLang="en-US" sz="1100" kern="1200" dirty="0" smtClean="0">
                          <a:solidFill>
                            <a:schemeClr val="tx1"/>
                          </a:solidFill>
                          <a:latin typeface="+mn-lt"/>
                          <a:ea typeface="+mn-ea"/>
                          <a:cs typeface="+mn-cs"/>
                        </a:rPr>
                        <a:t>Uterine rupture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9" name="Table 8">
            <a:extLst>
              <a:ext uri="{FF2B5EF4-FFF2-40B4-BE49-F238E27FC236}">
                <a16:creationId xmlns:a16="http://schemas.microsoft.com/office/drawing/2014/main" xmlns="" id="{771A73E5-9D88-6F44-908B-B8F22F2EC409}"/>
              </a:ext>
            </a:extLst>
          </p:cNvPr>
          <p:cNvGraphicFramePr>
            <a:graphicFrameLocks noGrp="1"/>
          </p:cNvGraphicFramePr>
          <p:nvPr>
            <p:extLst>
              <p:ext uri="{D42A27DB-BD31-4B8C-83A1-F6EECF244321}">
                <p14:modId xmlns:p14="http://schemas.microsoft.com/office/powerpoint/2010/main" val="65613070"/>
              </p:ext>
            </p:extLst>
          </p:nvPr>
        </p:nvGraphicFramePr>
        <p:xfrm>
          <a:off x="138337" y="6320110"/>
          <a:ext cx="6575282" cy="2362200"/>
        </p:xfrm>
        <a:graphic>
          <a:graphicData uri="http://schemas.openxmlformats.org/drawingml/2006/table">
            <a:tbl>
              <a:tblPr firstRow="1" bandRow="1">
                <a:tableStyleId>{5940675A-B579-460E-94D1-54222C63F5DA}</a:tableStyleId>
              </a:tblPr>
              <a:tblGrid>
                <a:gridCol w="973147">
                  <a:extLst>
                    <a:ext uri="{9D8B030D-6E8A-4147-A177-3AD203B41FA5}">
                      <a16:colId xmlns:a16="http://schemas.microsoft.com/office/drawing/2014/main" xmlns="" val="350216773"/>
                    </a:ext>
                  </a:extLst>
                </a:gridCol>
                <a:gridCol w="1588001"/>
                <a:gridCol w="1943543"/>
                <a:gridCol w="2070591"/>
              </a:tblGrid>
              <a:tr h="235280">
                <a:tc gridSpan="4">
                  <a:txBody>
                    <a:bodyPr/>
                    <a:lstStyle/>
                    <a:p>
                      <a:pPr algn="ctr"/>
                      <a:r>
                        <a:rPr lang="en-US" altLang="en-US" sz="1400" kern="1200" dirty="0" smtClean="0">
                          <a:solidFill>
                            <a:schemeClr val="tx1"/>
                          </a:solidFill>
                          <a:latin typeface="+mn-lt"/>
                          <a:ea typeface="+mn-ea"/>
                          <a:cs typeface="+mn-cs"/>
                        </a:rPr>
                        <a:t>Difference b/w Oxytocin , Ergometrine , and Prostaglandins</a:t>
                      </a:r>
                      <a:endParaRPr lang="en-US" sz="14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xmlns="" val="4062364415"/>
                  </a:ext>
                </a:extLst>
              </a:tr>
              <a:tr h="217131">
                <a:tc>
                  <a:txBody>
                    <a:bodyPr/>
                    <a:lstStyle/>
                    <a:p>
                      <a:pPr algn="ctr"/>
                      <a:r>
                        <a:rPr lang="en-US" sz="1200" dirty="0" smtClean="0"/>
                        <a:t>Character</a:t>
                      </a:r>
                      <a:endParaRPr 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altLang="en-US" sz="1200" kern="1200" dirty="0" smtClean="0">
                          <a:solidFill>
                            <a:schemeClr val="tx1"/>
                          </a:solidFill>
                          <a:latin typeface="+mn-lt"/>
                          <a:ea typeface="+mn-ea"/>
                          <a:cs typeface="+mn-cs"/>
                        </a:rPr>
                        <a:t>Oxytocin </a:t>
                      </a:r>
                      <a:endParaRPr lang="en-US" altLang="en-US" sz="1100"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1200"/>
                        </a:spcBef>
                        <a:spcAft>
                          <a:spcPts val="0"/>
                        </a:spcAft>
                        <a:buClr>
                          <a:schemeClr val="accent4"/>
                        </a:buClr>
                        <a:buSzTx/>
                        <a:buFont typeface="Arial" panose="020B0604020202020204" pitchFamily="34" charset="0"/>
                        <a:buNone/>
                        <a:tabLst/>
                        <a:defRPr/>
                      </a:pPr>
                      <a:r>
                        <a:rPr lang="en-US" altLang="en-US" sz="1200" kern="1200" dirty="0" smtClean="0">
                          <a:solidFill>
                            <a:schemeClr val="tx1"/>
                          </a:solidFill>
                          <a:latin typeface="+mn-lt"/>
                          <a:ea typeface="+mn-ea"/>
                          <a:cs typeface="+mn-cs"/>
                        </a:rPr>
                        <a:t>Ergometrine </a:t>
                      </a:r>
                      <a:endParaRPr lang="en-US" altLang="en-US" sz="1100"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1200"/>
                        </a:spcBef>
                        <a:spcAft>
                          <a:spcPts val="0"/>
                        </a:spcAft>
                        <a:buClr>
                          <a:schemeClr val="accent4"/>
                        </a:buClr>
                        <a:buSzTx/>
                        <a:buFont typeface="Arial" panose="020B0604020202020204" pitchFamily="34" charset="0"/>
                        <a:buNone/>
                        <a:tabLst/>
                        <a:defRPr/>
                      </a:pPr>
                      <a:r>
                        <a:rPr lang="en-US" altLang="en-US" sz="1200" kern="1200" dirty="0" smtClean="0">
                          <a:solidFill>
                            <a:schemeClr val="tx1"/>
                          </a:solidFill>
                          <a:latin typeface="+mn-lt"/>
                          <a:ea typeface="+mn-ea"/>
                          <a:cs typeface="+mn-cs"/>
                        </a:rPr>
                        <a:t>Prostaglandins</a:t>
                      </a:r>
                      <a:endParaRPr lang="en-US" altLang="en-US" sz="1100"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4292387740"/>
                  </a:ext>
                </a:extLst>
              </a:tr>
              <a:tr h="470450">
                <a:tc>
                  <a:txBody>
                    <a:bodyPr/>
                    <a:lstStyle/>
                    <a:p>
                      <a:pPr algn="ctr"/>
                      <a:r>
                        <a:rPr lang="en-US" sz="1200" dirty="0" smtClean="0"/>
                        <a:t>Contractions</a:t>
                      </a:r>
                      <a:endParaRPr 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smtClean="0">
                          <a:solidFill>
                            <a:srgbClr val="FF0000"/>
                          </a:solidFill>
                          <a:latin typeface="+mn-lt"/>
                          <a:ea typeface="+mn-ea"/>
                          <a:cs typeface="+mn-cs"/>
                        </a:rPr>
                        <a:t>Only at term and it resembles normal physiological contractions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smtClean="0">
                          <a:solidFill>
                            <a:srgbClr val="FF0000"/>
                          </a:solidFill>
                          <a:latin typeface="+mn-lt"/>
                          <a:ea typeface="+mn-ea"/>
                          <a:cs typeface="+mn-cs"/>
                        </a:rPr>
                        <a:t>Tetanic contraction ; doesn't resemble normal physiological contractions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smtClean="0">
                          <a:solidFill>
                            <a:srgbClr val="FF0000"/>
                          </a:solidFill>
                          <a:latin typeface="+mn-lt"/>
                          <a:ea typeface="+mn-ea"/>
                          <a:cs typeface="+mn-cs"/>
                        </a:rPr>
                        <a:t>Contraction through out pregnancy</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697">
                <a:tc>
                  <a:txBody>
                    <a:bodyPr/>
                    <a:lstStyle/>
                    <a:p>
                      <a:pPr algn="ctr"/>
                      <a:r>
                        <a:rPr lang="en-US" sz="1200" kern="1200" dirty="0" smtClean="0">
                          <a:solidFill>
                            <a:schemeClr val="tx1"/>
                          </a:solidFill>
                          <a:latin typeface="+mn-lt"/>
                          <a:ea typeface="+mn-ea"/>
                          <a:cs typeface="+mn-cs"/>
                        </a:rPr>
                        <a:t>Cervix</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lang="en-US" sz="14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smtClean="0">
                          <a:solidFill>
                            <a:srgbClr val="FF0000"/>
                          </a:solidFill>
                          <a:latin typeface="+mn-lt"/>
                          <a:ea typeface="+mn-ea"/>
                          <a:cs typeface="+mn-cs"/>
                        </a:rPr>
                        <a:t>Does not soften the cervix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a:t>
                      </a:r>
                      <a:endParaRPr lang="ar-SA" sz="11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smtClean="0">
                          <a:solidFill>
                            <a:srgbClr val="FF0000"/>
                          </a:solidFill>
                          <a:latin typeface="+mn-lt"/>
                          <a:ea typeface="+mn-ea"/>
                          <a:cs typeface="+mn-cs"/>
                        </a:rPr>
                        <a:t> soften the cervix</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450">
                <a:tc>
                  <a:txBody>
                    <a:bodyPr/>
                    <a:lstStyle/>
                    <a:p>
                      <a:pPr algn="ctr"/>
                      <a:r>
                        <a:rPr lang="en-US" sz="1200" dirty="0" smtClean="0"/>
                        <a:t>Uses</a:t>
                      </a:r>
                      <a:endParaRPr lang="en-US" sz="14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smtClean="0">
                          <a:solidFill>
                            <a:srgbClr val="FF0000"/>
                          </a:solidFill>
                          <a:latin typeface="+mn-lt"/>
                          <a:ea typeface="+mn-ea"/>
                          <a:cs typeface="+mn-cs"/>
                        </a:rPr>
                        <a:t>Induce and augment labor and postpartum hemorrhage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smtClean="0">
                          <a:solidFill>
                            <a:srgbClr val="C00000"/>
                          </a:solidFill>
                          <a:latin typeface="+mn-lt"/>
                          <a:ea typeface="+mn-ea"/>
                          <a:cs typeface="+mn-cs"/>
                        </a:rPr>
                        <a:t>Only in postpartum hemorrhage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smtClean="0">
                          <a:solidFill>
                            <a:srgbClr val="FF0000"/>
                          </a:solidFill>
                          <a:latin typeface="+mn-lt"/>
                          <a:ea typeface="+mn-ea"/>
                          <a:cs typeface="+mn-cs"/>
                        </a:rPr>
                        <a:t>Induce abortion in 2nd trimester of pregnancy and used for induction of labor</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10" name="Table 9">
            <a:extLst>
              <a:ext uri="{FF2B5EF4-FFF2-40B4-BE49-F238E27FC236}">
                <a16:creationId xmlns:a16="http://schemas.microsoft.com/office/drawing/2014/main" xmlns="" id="{771A73E5-9D88-6F44-908B-B8F22F2EC409}"/>
              </a:ext>
            </a:extLst>
          </p:cNvPr>
          <p:cNvGraphicFramePr>
            <a:graphicFrameLocks noGrp="1"/>
          </p:cNvGraphicFramePr>
          <p:nvPr>
            <p:extLst>
              <p:ext uri="{D42A27DB-BD31-4B8C-83A1-F6EECF244321}">
                <p14:modId xmlns:p14="http://schemas.microsoft.com/office/powerpoint/2010/main" val="601304436"/>
              </p:ext>
            </p:extLst>
          </p:nvPr>
        </p:nvGraphicFramePr>
        <p:xfrm>
          <a:off x="138338" y="8683561"/>
          <a:ext cx="6575281" cy="1036320"/>
        </p:xfrm>
        <a:graphic>
          <a:graphicData uri="http://schemas.openxmlformats.org/drawingml/2006/table">
            <a:tbl>
              <a:tblPr firstRow="1" bandRow="1">
                <a:tableStyleId>{5940675A-B579-460E-94D1-54222C63F5DA}</a:tableStyleId>
              </a:tblPr>
              <a:tblGrid>
                <a:gridCol w="340837">
                  <a:extLst>
                    <a:ext uri="{9D8B030D-6E8A-4147-A177-3AD203B41FA5}">
                      <a16:colId xmlns:a16="http://schemas.microsoft.com/office/drawing/2014/main" xmlns="" val="350216773"/>
                    </a:ext>
                  </a:extLst>
                </a:gridCol>
                <a:gridCol w="2243439"/>
                <a:gridCol w="1753106"/>
                <a:gridCol w="2237899"/>
              </a:tblGrid>
              <a:tr h="240522">
                <a:tc gridSpan="4">
                  <a:txBody>
                    <a:bodyPr/>
                    <a:lstStyle/>
                    <a:p>
                      <a:pPr marL="0" algn="ctr" defTabSz="685800" rtl="0" eaLnBrk="1" latinLnBrk="0" hangingPunct="1"/>
                      <a:r>
                        <a:rPr lang="en-US" altLang="en-US" sz="1200" b="1" kern="1200" dirty="0" smtClean="0">
                          <a:solidFill>
                            <a:schemeClr val="tx1"/>
                          </a:solidFill>
                          <a:latin typeface="+mn-lt"/>
                          <a:ea typeface="+mn-ea"/>
                          <a:cs typeface="+mn-cs"/>
                        </a:rPr>
                        <a:t>DRUGS PRODUCING UTERINE RELAXATION( Tocolytic Drugs )</a:t>
                      </a:r>
                      <a:endParaRPr lang="en-US" sz="12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xmlns="" val="4062364415"/>
                  </a:ext>
                </a:extLst>
              </a:tr>
              <a:tr h="694517">
                <a:tc>
                  <a:txBody>
                    <a:bodyPr/>
                    <a:lstStyle/>
                    <a:p>
                      <a:pPr algn="ctr"/>
                      <a:r>
                        <a:rPr lang="en-US" sz="1200" dirty="0" smtClean="0"/>
                        <a:t>Types</a:t>
                      </a:r>
                      <a:endParaRPr lang="en-US" sz="1400" b="0"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sz="1100" b="1" kern="1200" dirty="0" smtClean="0">
                          <a:solidFill>
                            <a:srgbClr val="C00000"/>
                          </a:solidFill>
                          <a:latin typeface="+mn-lt"/>
                          <a:ea typeface="+mn-ea"/>
                          <a:cs typeface="+mn-cs"/>
                        </a:rPr>
                        <a:t>1.β-adrenoceptor agonists </a:t>
                      </a:r>
                    </a:p>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sz="1100" dirty="0" smtClean="0">
                          <a:solidFill>
                            <a:srgbClr val="0432FF"/>
                          </a:solidFill>
                        </a:rPr>
                        <a:t>Ritodrine</a:t>
                      </a:r>
                    </a:p>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sz="1100" dirty="0" smtClean="0">
                          <a:solidFill>
                            <a:srgbClr val="C00000"/>
                          </a:solidFill>
                        </a:rPr>
                        <a:t>selective </a:t>
                      </a:r>
                      <a:r>
                        <a:rPr lang="en-US" sz="1100" b="0" kern="1200" dirty="0" smtClean="0">
                          <a:solidFill>
                            <a:srgbClr val="C00000"/>
                          </a:solidFill>
                          <a:latin typeface="+mn-lt"/>
                          <a:ea typeface="+mn-ea"/>
                          <a:cs typeface="+mn-cs"/>
                        </a:rPr>
                        <a:t>β</a:t>
                      </a:r>
                      <a:r>
                        <a:rPr lang="en-US" sz="1100" baseline="-25000" dirty="0" smtClean="0">
                          <a:solidFill>
                            <a:srgbClr val="C00000"/>
                          </a:solidFill>
                        </a:rPr>
                        <a:t>2</a:t>
                      </a:r>
                      <a:r>
                        <a:rPr lang="en-US" sz="1100" dirty="0" smtClean="0">
                          <a:solidFill>
                            <a:srgbClr val="C00000"/>
                          </a:solidFill>
                        </a:rPr>
                        <a:t> receptor agonist used specifically as a uterine relaxant.</a:t>
                      </a:r>
                      <a:endParaRPr lang="en-US" altLang="en-US" sz="1100" kern="1200" dirty="0" smtClean="0">
                        <a:solidFill>
                          <a:srgbClr val="C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sz="1100" b="1" kern="1200" dirty="0" smtClean="0">
                          <a:solidFill>
                            <a:srgbClr val="C00000"/>
                          </a:solidFill>
                          <a:latin typeface="+mn-lt"/>
                          <a:ea typeface="+mn-ea"/>
                          <a:cs typeface="+mn-cs"/>
                        </a:rPr>
                        <a:t>2. Calcium channel blockers</a:t>
                      </a:r>
                    </a:p>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sz="1100" dirty="0" smtClean="0"/>
                        <a:t> </a:t>
                      </a:r>
                      <a:r>
                        <a:rPr lang="en-US" sz="1100" dirty="0" err="1" smtClean="0"/>
                        <a:t>e.g</a:t>
                      </a:r>
                      <a:r>
                        <a:rPr lang="en-US" sz="1100" dirty="0" smtClean="0"/>
                        <a:t>: </a:t>
                      </a:r>
                      <a:r>
                        <a:rPr lang="en-US" sz="1100" dirty="0" smtClean="0">
                          <a:solidFill>
                            <a:srgbClr val="0432FF"/>
                          </a:solidFill>
                        </a:rPr>
                        <a:t>Nifedipine</a:t>
                      </a:r>
                      <a:endParaRPr lang="en-US" altLang="en-US" sz="1100" kern="1200" dirty="0" smtClean="0">
                        <a:solidFill>
                          <a:srgbClr val="0432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sz="1100" b="1" kern="1200" dirty="0" smtClean="0">
                          <a:solidFill>
                            <a:schemeClr val="tx1"/>
                          </a:solidFill>
                          <a:latin typeface="+mn-lt"/>
                          <a:ea typeface="+mn-ea"/>
                          <a:cs typeface="+mn-cs"/>
                        </a:rPr>
                        <a:t>3. </a:t>
                      </a:r>
                      <a:r>
                        <a:rPr lang="en-US" sz="1100" b="1" kern="1200" dirty="0" smtClean="0">
                          <a:solidFill>
                            <a:srgbClr val="0432FF"/>
                          </a:solidFill>
                          <a:latin typeface="+mn-lt"/>
                          <a:ea typeface="+mn-ea"/>
                          <a:cs typeface="+mn-cs"/>
                        </a:rPr>
                        <a:t>Atosiban</a:t>
                      </a:r>
                    </a:p>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altLang="en-US" sz="1100" dirty="0" smtClean="0">
                          <a:solidFill>
                            <a:srgbClr val="C00000"/>
                          </a:solidFill>
                        </a:rPr>
                        <a:t>Compete with oxytocin receptors</a:t>
                      </a:r>
                    </a:p>
                    <a:p>
                      <a:pPr marL="0" marR="0" lvl="0" indent="0" algn="ctr" defTabSz="685800" rtl="0" eaLnBrk="1" fontAlgn="auto" latinLnBrk="0" hangingPunct="1">
                        <a:lnSpc>
                          <a:spcPct val="100000"/>
                        </a:lnSpc>
                        <a:spcBef>
                          <a:spcPts val="0"/>
                        </a:spcBef>
                        <a:spcAft>
                          <a:spcPts val="0"/>
                        </a:spcAft>
                        <a:buClr>
                          <a:schemeClr val="accent4"/>
                        </a:buClr>
                        <a:buSzTx/>
                        <a:buFont typeface="+mj-lt"/>
                        <a:buNone/>
                        <a:tabLst/>
                        <a:defRPr/>
                      </a:pPr>
                      <a:r>
                        <a:rPr lang="en-US" sz="1200" dirty="0" smtClean="0">
                          <a:solidFill>
                            <a:schemeClr val="bg1">
                              <a:lumMod val="50000"/>
                            </a:schemeClr>
                          </a:solidFill>
                        </a:rPr>
                        <a:t>(</a:t>
                      </a:r>
                      <a:r>
                        <a:rPr lang="en-US" altLang="en-US" sz="1200" dirty="0" smtClean="0">
                          <a:solidFill>
                            <a:schemeClr val="bg1">
                              <a:lumMod val="50000"/>
                            </a:schemeClr>
                          </a:solidFill>
                        </a:rPr>
                        <a:t>oxytocin receptors</a:t>
                      </a:r>
                      <a:r>
                        <a:rPr lang="en-US" altLang="en-US" sz="1200" baseline="0" dirty="0" smtClean="0">
                          <a:solidFill>
                            <a:schemeClr val="bg1">
                              <a:lumMod val="50000"/>
                            </a:schemeClr>
                          </a:solidFill>
                        </a:rPr>
                        <a:t> antagonist)</a:t>
                      </a:r>
                      <a:endParaRPr lang="en-US" sz="1200" dirty="0" smtClean="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292387740"/>
                  </a:ext>
                </a:extLst>
              </a:tr>
            </a:tbl>
          </a:graphicData>
        </a:graphic>
      </p:graphicFrame>
    </p:spTree>
    <p:extLst>
      <p:ext uri="{BB962C8B-B14F-4D97-AF65-F5344CB8AC3E}">
        <p14:creationId xmlns:p14="http://schemas.microsoft.com/office/powerpoint/2010/main" val="1474207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5165700" y="98070"/>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9" y="89719"/>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2"/>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MCQs</a:t>
            </a:r>
            <a:endParaRPr lang="en-US" sz="2400" dirty="0">
              <a:latin typeface="American Typewriter" charset="0"/>
              <a:ea typeface="American Typewriter" charset="0"/>
              <a:cs typeface="American Typewriter" charset="0"/>
            </a:endParaRPr>
          </a:p>
        </p:txBody>
      </p:sp>
      <p:cxnSp>
        <p:nvCxnSpPr>
          <p:cNvPr id="13" name="Straight Connector 1"/>
          <p:cNvCxnSpPr/>
          <p:nvPr/>
        </p:nvCxnSpPr>
        <p:spPr>
          <a:xfrm flipV="1">
            <a:off x="963001" y="720115"/>
            <a:ext cx="493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2" name="مربع نص 1"/>
          <p:cNvSpPr txBox="1"/>
          <p:nvPr/>
        </p:nvSpPr>
        <p:spPr>
          <a:xfrm>
            <a:off x="-837" y="800417"/>
            <a:ext cx="6844225" cy="9110186"/>
          </a:xfrm>
          <a:prstGeom prst="rect">
            <a:avLst/>
          </a:prstGeom>
          <a:noFill/>
        </p:spPr>
        <p:txBody>
          <a:bodyPr wrap="square" rtlCol="1">
            <a:spAutoFit/>
          </a:bodyPr>
          <a:lstStyle/>
          <a:p>
            <a:r>
              <a:rPr lang="en-US" sz="1000" b="1" u="sng" dirty="0" smtClean="0"/>
              <a:t>Q1: Syntocinon can be used in which of the following situation ? </a:t>
            </a:r>
            <a:endParaRPr lang="en-US" sz="1000" b="1" u="sng" dirty="0"/>
          </a:p>
          <a:p>
            <a:r>
              <a:rPr lang="en-US" sz="800" dirty="0" smtClean="0"/>
              <a:t>A. To induce labor in uterus of pregnant at term.                                            B. To induce </a:t>
            </a:r>
            <a:r>
              <a:rPr lang="en-US" altLang="en-US" sz="800" dirty="0"/>
              <a:t>milk </a:t>
            </a:r>
            <a:r>
              <a:rPr lang="en-US" altLang="en-US" sz="800" dirty="0" smtClean="0"/>
              <a:t>ejection in breastfeeding women.</a:t>
            </a:r>
            <a:r>
              <a:rPr lang="en-US" altLang="en-US" sz="800" dirty="0"/>
              <a:t> </a:t>
            </a:r>
            <a:r>
              <a:rPr lang="en-US" altLang="en-US" sz="800" dirty="0" smtClean="0"/>
              <a:t>   </a:t>
            </a:r>
          </a:p>
          <a:p>
            <a:r>
              <a:rPr lang="en-US" sz="800" dirty="0" smtClean="0"/>
              <a:t>C.</a:t>
            </a:r>
            <a:r>
              <a:rPr lang="en-US" altLang="en-US" sz="800" dirty="0"/>
              <a:t> </a:t>
            </a:r>
            <a:r>
              <a:rPr lang="en-US" altLang="en-US" sz="800" dirty="0" smtClean="0"/>
              <a:t>Pregnant women with soft and dilated cervix.                                             </a:t>
            </a:r>
            <a:r>
              <a:rPr lang="en-US" sz="800" dirty="0" smtClean="0"/>
              <a:t>D. All of them </a:t>
            </a:r>
          </a:p>
          <a:p>
            <a:endParaRPr lang="ar-SA" sz="1050" dirty="0" smtClean="0"/>
          </a:p>
          <a:p>
            <a:endParaRPr lang="en-US" sz="1050" dirty="0" smtClean="0"/>
          </a:p>
          <a:p>
            <a:r>
              <a:rPr lang="en-US" sz="1000" b="1" u="sng" dirty="0" smtClean="0"/>
              <a:t>Q2: Which of the following can be used in case of breastfeeding women who can not nursing her newborn due to impaired milk ejection ? </a:t>
            </a:r>
            <a:endParaRPr lang="en-US" sz="1000" b="1" u="sng" dirty="0"/>
          </a:p>
          <a:p>
            <a:r>
              <a:rPr lang="en-US" sz="800" dirty="0" smtClean="0"/>
              <a:t>A. Oral Oxytocin.                 B. Nasal spray Ritodrine .                       </a:t>
            </a:r>
            <a:r>
              <a:rPr lang="en-US" sz="800" dirty="0"/>
              <a:t>C. </a:t>
            </a:r>
            <a:r>
              <a:rPr lang="en-US" sz="800" dirty="0" smtClean="0"/>
              <a:t>Oral Dinoprostone.                             </a:t>
            </a:r>
            <a:r>
              <a:rPr lang="en-US" sz="800" dirty="0"/>
              <a:t>D. Nasal spray </a:t>
            </a:r>
            <a:r>
              <a:rPr lang="en-US" sz="800" dirty="0" smtClean="0"/>
              <a:t>Syntocinon.</a:t>
            </a:r>
            <a:endParaRPr lang="en-US" sz="800" dirty="0"/>
          </a:p>
          <a:p>
            <a:endParaRPr lang="en-US" sz="1050" dirty="0" smtClean="0"/>
          </a:p>
          <a:p>
            <a:endParaRPr lang="en-US" sz="1050" dirty="0"/>
          </a:p>
          <a:p>
            <a:r>
              <a:rPr lang="en-US" sz="1000" b="1" u="sng" dirty="0" smtClean="0"/>
              <a:t>Q3: Women finish 42 weeks of pregnancy and does not show any sign of labor. So her doctor decide to induce the labor, which one of the following is drug of choice? </a:t>
            </a:r>
          </a:p>
          <a:p>
            <a:r>
              <a:rPr lang="en-US" sz="800" dirty="0"/>
              <a:t>A. </a:t>
            </a:r>
            <a:r>
              <a:rPr lang="en-US" sz="800" dirty="0" smtClean="0"/>
              <a:t>IV </a:t>
            </a:r>
            <a:r>
              <a:rPr lang="en-US" sz="800" dirty="0"/>
              <a:t>Syntocinon.                  B. Nasal spray Atosiban</a:t>
            </a:r>
            <a:r>
              <a:rPr lang="en-US" sz="800" dirty="0" smtClean="0"/>
              <a:t>.                       </a:t>
            </a:r>
            <a:r>
              <a:rPr lang="en-US" sz="800" dirty="0"/>
              <a:t>C. </a:t>
            </a:r>
            <a:r>
              <a:rPr lang="en-US" sz="800" dirty="0" smtClean="0"/>
              <a:t>IM methyl-ergometrine.                             </a:t>
            </a:r>
            <a:r>
              <a:rPr lang="en-US" sz="800" dirty="0"/>
              <a:t>D. Nasal spray Oxytocin.</a:t>
            </a:r>
          </a:p>
          <a:p>
            <a:r>
              <a:rPr lang="en-US" sz="1000" b="1" u="sng" dirty="0" smtClean="0"/>
              <a:t> </a:t>
            </a:r>
          </a:p>
          <a:p>
            <a:endParaRPr lang="en-US" sz="1000" b="1" u="sng" dirty="0" smtClean="0"/>
          </a:p>
          <a:p>
            <a:r>
              <a:rPr lang="en-US" sz="1000" b="1" u="sng" dirty="0" smtClean="0"/>
              <a:t>Q4: </a:t>
            </a:r>
            <a:r>
              <a:rPr lang="en-US" sz="1000" b="1" u="sng" dirty="0"/>
              <a:t>Which of the following can be used to </a:t>
            </a:r>
            <a:r>
              <a:rPr lang="en-US" sz="1000" b="1" u="sng" dirty="0" smtClean="0"/>
              <a:t>induce labor especially in diabetic pregnant and her cervix is soft and dilated  ? </a:t>
            </a:r>
            <a:endParaRPr lang="en-US" sz="1000" b="1" u="sng" dirty="0"/>
          </a:p>
          <a:p>
            <a:r>
              <a:rPr lang="en-US" sz="800" dirty="0"/>
              <a:t>A. IV </a:t>
            </a:r>
            <a:r>
              <a:rPr lang="en-US" sz="800" dirty="0" smtClean="0"/>
              <a:t>Syntocinon.                  </a:t>
            </a:r>
            <a:r>
              <a:rPr lang="en-US" sz="800" dirty="0"/>
              <a:t>B. Nasal spray Atosiban.                       C. IM methyl-ergometrine.                             D. Nasal spray Oxytocin.</a:t>
            </a:r>
          </a:p>
          <a:p>
            <a:endParaRPr lang="en-US" sz="1000" b="1" u="sng" dirty="0" smtClean="0"/>
          </a:p>
          <a:p>
            <a:endParaRPr lang="en-US" sz="1000" b="1" u="sng" dirty="0"/>
          </a:p>
          <a:p>
            <a:pPr lvl="0"/>
            <a:r>
              <a:rPr lang="en-US" sz="1000" b="1" u="sng" dirty="0"/>
              <a:t>Q5:31 years old women who suffer from </a:t>
            </a:r>
            <a:r>
              <a:rPr lang="en-US" altLang="en-US" sz="1000" b="1" u="sng" dirty="0"/>
              <a:t>Post partum </a:t>
            </a:r>
            <a:r>
              <a:rPr lang="en-US" sz="1000" b="1" u="sng" dirty="0"/>
              <a:t>hemorrhage after she deliver her child. Which one of the following can be used to stop the bleeding in her case ?</a:t>
            </a:r>
          </a:p>
          <a:p>
            <a:r>
              <a:rPr lang="en-US" sz="800" dirty="0"/>
              <a:t>A. IV </a:t>
            </a:r>
            <a:r>
              <a:rPr lang="en-US" sz="800" dirty="0" smtClean="0"/>
              <a:t>Syntometrine.                  </a:t>
            </a:r>
            <a:r>
              <a:rPr lang="en-US" sz="800" dirty="0"/>
              <a:t>B. Nasal spray Atosiban.                       C. IM methyl-ergometrine.                             D. </a:t>
            </a:r>
            <a:r>
              <a:rPr lang="en-US" sz="800" dirty="0" smtClean="0"/>
              <a:t>Both A &amp; C.</a:t>
            </a:r>
            <a:endParaRPr lang="en-US" sz="800" dirty="0"/>
          </a:p>
          <a:p>
            <a:endParaRPr lang="ar-SA" sz="1000" b="1" u="sng" dirty="0"/>
          </a:p>
          <a:p>
            <a:endParaRPr lang="en-US" sz="1000" b="1" u="sng" dirty="0" smtClean="0"/>
          </a:p>
          <a:p>
            <a:r>
              <a:rPr lang="en-US" sz="1000" b="1" u="sng" dirty="0" smtClean="0"/>
              <a:t>Q6: A 20 weeks pregnant lady knows recently that she has teratogenic baby, so she and her husband decide to induce abortion and terminate the pregnancy. Which of the following the doctor can use in her case ?</a:t>
            </a:r>
          </a:p>
          <a:p>
            <a:r>
              <a:rPr lang="en-US" sz="800" dirty="0"/>
              <a:t>A. </a:t>
            </a:r>
            <a:r>
              <a:rPr lang="en-US" sz="800" dirty="0" smtClean="0"/>
              <a:t>IV Oxytocin</a:t>
            </a:r>
            <a:r>
              <a:rPr lang="en-US" sz="800" dirty="0"/>
              <a:t>.                 </a:t>
            </a:r>
            <a:r>
              <a:rPr lang="en-US" sz="800" dirty="0" smtClean="0"/>
              <a:t>B. </a:t>
            </a:r>
            <a:r>
              <a:rPr lang="en-US" sz="800" dirty="0"/>
              <a:t>Oral </a:t>
            </a:r>
            <a:r>
              <a:rPr lang="en-US" sz="800" dirty="0" smtClean="0"/>
              <a:t>Misoprostol.                       </a:t>
            </a:r>
            <a:r>
              <a:rPr lang="en-US" sz="800" dirty="0"/>
              <a:t>C. . Nasal spray Atosiban</a:t>
            </a:r>
            <a:r>
              <a:rPr lang="en-US" sz="800" dirty="0" smtClean="0"/>
              <a:t>.                             </a:t>
            </a:r>
            <a:r>
              <a:rPr lang="en-US" sz="800" dirty="0"/>
              <a:t>D. . IM methyl-ergometrine. </a:t>
            </a:r>
            <a:r>
              <a:rPr lang="en-US" sz="800" dirty="0" smtClean="0"/>
              <a:t>.</a:t>
            </a:r>
            <a:endParaRPr lang="en-US" sz="800" dirty="0"/>
          </a:p>
          <a:p>
            <a:endParaRPr lang="en-US" sz="1000" b="1" u="sng" dirty="0" smtClean="0"/>
          </a:p>
          <a:p>
            <a:endParaRPr lang="en-US" sz="1000" b="1" u="sng" dirty="0" smtClean="0"/>
          </a:p>
          <a:p>
            <a:r>
              <a:rPr lang="en-US" sz="1000" b="1" u="sng" dirty="0" smtClean="0"/>
              <a:t>Q7: Asthmatic pregnant lady want to terminate her 15 weeks pregnancy, which one of the following is highly </a:t>
            </a:r>
            <a:r>
              <a:rPr lang="en-US" sz="1000" b="1" u="sng" dirty="0"/>
              <a:t>contraindicated? </a:t>
            </a:r>
          </a:p>
          <a:p>
            <a:r>
              <a:rPr lang="en-US" sz="800" dirty="0"/>
              <a:t>A. </a:t>
            </a:r>
            <a:r>
              <a:rPr lang="en-US" sz="800" dirty="0" smtClean="0"/>
              <a:t>Dinoprostone.                 </a:t>
            </a:r>
            <a:r>
              <a:rPr lang="en-US" sz="800" dirty="0"/>
              <a:t>B. </a:t>
            </a:r>
            <a:r>
              <a:rPr lang="en-US" sz="800" dirty="0" smtClean="0"/>
              <a:t>Misoprostol</a:t>
            </a:r>
            <a:r>
              <a:rPr lang="en-US" sz="800" dirty="0"/>
              <a:t>.                       C. . </a:t>
            </a:r>
            <a:r>
              <a:rPr lang="en-US" sz="800" dirty="0" smtClean="0"/>
              <a:t>Dinoprost.                             </a:t>
            </a:r>
            <a:r>
              <a:rPr lang="en-US" sz="800" dirty="0"/>
              <a:t>D. </a:t>
            </a:r>
            <a:r>
              <a:rPr lang="en-US" sz="800" dirty="0" smtClean="0"/>
              <a:t>Atosiban</a:t>
            </a:r>
            <a:endParaRPr lang="en-US" sz="800" dirty="0"/>
          </a:p>
          <a:p>
            <a:endParaRPr lang="en-US" sz="1000" b="1" u="sng" dirty="0" smtClean="0"/>
          </a:p>
          <a:p>
            <a:endParaRPr lang="en-US" sz="1000" b="1" u="sng" dirty="0" smtClean="0"/>
          </a:p>
          <a:p>
            <a:pPr marL="0" lvl="1"/>
            <a:r>
              <a:rPr lang="en-US" sz="1000" b="1" u="sng" dirty="0" smtClean="0"/>
              <a:t>Q8:Which of the following  can be used to </a:t>
            </a:r>
            <a:r>
              <a:rPr lang="en-US" altLang="en-US" sz="1000" b="1" u="sng" dirty="0" smtClean="0"/>
              <a:t>delay premature labor in pregnant lady ?</a:t>
            </a:r>
            <a:endParaRPr lang="en-US" sz="1000" b="1" u="sng" dirty="0"/>
          </a:p>
          <a:p>
            <a:r>
              <a:rPr lang="en-US" sz="800" dirty="0"/>
              <a:t>A. </a:t>
            </a:r>
            <a:r>
              <a:rPr lang="en-US" sz="800" dirty="0" smtClean="0"/>
              <a:t>Dinoprostone.                 </a:t>
            </a:r>
            <a:r>
              <a:rPr lang="en-US" sz="800" dirty="0"/>
              <a:t>B. Syntocinon</a:t>
            </a:r>
            <a:r>
              <a:rPr lang="en-US" sz="800" dirty="0" smtClean="0"/>
              <a:t>.                       </a:t>
            </a:r>
            <a:r>
              <a:rPr lang="en-US" sz="800" dirty="0"/>
              <a:t>C. . </a:t>
            </a:r>
            <a:r>
              <a:rPr lang="en-US" sz="800" dirty="0" smtClean="0"/>
              <a:t>methyl-ergometrine.                             </a:t>
            </a:r>
            <a:r>
              <a:rPr lang="en-US" sz="800" dirty="0"/>
              <a:t>D. </a:t>
            </a:r>
            <a:r>
              <a:rPr lang="en-US" sz="800" dirty="0" smtClean="0"/>
              <a:t>Ritodrine.</a:t>
            </a:r>
            <a:endParaRPr lang="en-US" sz="800" dirty="0"/>
          </a:p>
          <a:p>
            <a:endParaRPr lang="ar-SA" sz="1000" b="1" u="sng" dirty="0" smtClean="0"/>
          </a:p>
          <a:p>
            <a:endParaRPr lang="en-US" sz="1000" b="1" u="sng" dirty="0" smtClean="0"/>
          </a:p>
          <a:p>
            <a:pPr marL="0" lvl="1"/>
            <a:r>
              <a:rPr lang="en-US" sz="1000" b="1" u="sng" dirty="0"/>
              <a:t>Q9: A 35 weeks pregnant lady who has unstable pregnancy and has high risk of abortion. Which of the following the doctor can use in her case to </a:t>
            </a:r>
            <a:r>
              <a:rPr lang="en-US" altLang="en-US" sz="1000" b="1" u="sng" dirty="0"/>
              <a:t>arrest threatened abortion ?</a:t>
            </a:r>
            <a:endParaRPr lang="en-US" sz="1000" b="1" u="sng" dirty="0"/>
          </a:p>
          <a:p>
            <a:r>
              <a:rPr lang="en-US" sz="800" dirty="0" smtClean="0"/>
              <a:t>A. Atosiban.                         </a:t>
            </a:r>
            <a:r>
              <a:rPr lang="en-US" sz="800" dirty="0"/>
              <a:t>B. Syntocinon.                       C. . methyl-ergometrine.                             </a:t>
            </a:r>
            <a:r>
              <a:rPr lang="en-US" sz="800" dirty="0" smtClean="0"/>
              <a:t>D.</a:t>
            </a:r>
            <a:r>
              <a:rPr lang="en-US" sz="800" dirty="0"/>
              <a:t> </a:t>
            </a:r>
            <a:r>
              <a:rPr lang="en-US" sz="800" dirty="0" smtClean="0"/>
              <a:t>Dinoprostone.</a:t>
            </a:r>
          </a:p>
          <a:p>
            <a:pPr marL="228600" indent="-228600">
              <a:buAutoNum type="alphaUcPeriod"/>
            </a:pPr>
            <a:endParaRPr lang="ar-SA" sz="800" dirty="0" smtClean="0"/>
          </a:p>
          <a:p>
            <a:pPr marL="228600" indent="-228600">
              <a:buAutoNum type="alphaUcPeriod"/>
            </a:pPr>
            <a:endParaRPr lang="en-US" sz="800" dirty="0"/>
          </a:p>
          <a:p>
            <a:r>
              <a:rPr lang="en-US" sz="1000" b="1" u="sng" dirty="0"/>
              <a:t>Q10: Which one of the following act as beta  adrenoceptors agonist  to relax uterine </a:t>
            </a:r>
            <a:r>
              <a:rPr lang="en-US" sz="1000" b="1" u="sng" dirty="0" smtClean="0"/>
              <a:t>muscles and delay premature labor ? </a:t>
            </a:r>
            <a:endParaRPr lang="en-US" sz="1000" b="1" u="sng" dirty="0"/>
          </a:p>
          <a:p>
            <a:r>
              <a:rPr lang="en-US" sz="800" dirty="0"/>
              <a:t>A. Atosiban</a:t>
            </a:r>
            <a:r>
              <a:rPr lang="en-US" sz="800" dirty="0" smtClean="0"/>
              <a:t>.                              B</a:t>
            </a:r>
            <a:r>
              <a:rPr lang="en-US" sz="800" dirty="0"/>
              <a:t>. Syntocinon.                       C. </a:t>
            </a:r>
            <a:r>
              <a:rPr lang="en-US" sz="800" dirty="0" smtClean="0"/>
              <a:t>.</a:t>
            </a:r>
            <a:r>
              <a:rPr lang="en-US" sz="800" dirty="0"/>
              <a:t>N</a:t>
            </a:r>
            <a:r>
              <a:rPr lang="en-US" sz="800" dirty="0" smtClean="0"/>
              <a:t>ifedipine.                                                </a:t>
            </a:r>
            <a:r>
              <a:rPr lang="en-US" sz="800" dirty="0"/>
              <a:t>D. Ritodrine.</a:t>
            </a:r>
          </a:p>
          <a:p>
            <a:endParaRPr lang="en-US" sz="1000" b="1" u="sng" dirty="0" smtClean="0"/>
          </a:p>
          <a:p>
            <a:endParaRPr lang="en-US" sz="1000" b="1" u="sng" dirty="0"/>
          </a:p>
          <a:p>
            <a:r>
              <a:rPr lang="en-US" sz="1000" b="1" u="sng" dirty="0" smtClean="0"/>
              <a:t>Q11: </a:t>
            </a:r>
            <a:r>
              <a:rPr lang="en-US" sz="1000" b="1" u="sng" dirty="0"/>
              <a:t>Which one of the following act as </a:t>
            </a:r>
            <a:r>
              <a:rPr lang="en-US" sz="1000" b="1" u="sng" dirty="0" smtClean="0"/>
              <a:t>oxytocin antagonist on its receptors  </a:t>
            </a:r>
            <a:r>
              <a:rPr lang="en-US" sz="1000" b="1" u="sng" dirty="0"/>
              <a:t>to relax </a:t>
            </a:r>
            <a:r>
              <a:rPr lang="en-US" sz="1000" b="1" u="sng" dirty="0" smtClean="0"/>
              <a:t>uterus and </a:t>
            </a:r>
            <a:r>
              <a:rPr lang="en-US" sz="1000" b="1" u="sng" dirty="0"/>
              <a:t>delay premature labor ? </a:t>
            </a:r>
          </a:p>
          <a:p>
            <a:r>
              <a:rPr lang="en-US" sz="800" dirty="0"/>
              <a:t>A. Atosiban.               </a:t>
            </a:r>
            <a:r>
              <a:rPr lang="en-US" sz="800" dirty="0" smtClean="0"/>
              <a:t>               </a:t>
            </a:r>
            <a:r>
              <a:rPr lang="en-US" sz="800" dirty="0"/>
              <a:t>B. Syntocinon.                       C. .Nifedipine.                           </a:t>
            </a:r>
            <a:r>
              <a:rPr lang="en-US" sz="800" dirty="0" smtClean="0"/>
              <a:t>                     </a:t>
            </a:r>
            <a:r>
              <a:rPr lang="en-US" sz="800" dirty="0"/>
              <a:t>D. Ritodrine.</a:t>
            </a:r>
          </a:p>
          <a:p>
            <a:endParaRPr lang="en-US" sz="1100" b="1" u="sng" dirty="0" smtClean="0"/>
          </a:p>
          <a:p>
            <a:endParaRPr lang="en-US" sz="1100" b="1" u="sng" dirty="0"/>
          </a:p>
          <a:p>
            <a:r>
              <a:rPr lang="en-US" sz="1000" b="1" dirty="0" smtClean="0"/>
              <a:t>Q12: </a:t>
            </a:r>
            <a:r>
              <a:rPr lang="en-US" sz="1000" b="1" dirty="0"/>
              <a:t>Which one of the following act as </a:t>
            </a:r>
            <a:r>
              <a:rPr lang="en-US" sz="1000" b="1" dirty="0" smtClean="0"/>
              <a:t>calcium channel blocker to </a:t>
            </a:r>
            <a:r>
              <a:rPr lang="en-US" sz="1000" b="1" dirty="0"/>
              <a:t>relax uterine muscles and delay premature labor ? </a:t>
            </a:r>
          </a:p>
          <a:p>
            <a:r>
              <a:rPr lang="en-US" sz="800" dirty="0"/>
              <a:t>A. Atosiban.                              B. Syntocinon.                       C. .Nifedipine.                                                D. Ritodrine.</a:t>
            </a:r>
          </a:p>
          <a:p>
            <a:endParaRPr lang="en-US" sz="1400" b="1" u="sng" dirty="0" smtClean="0"/>
          </a:p>
          <a:p>
            <a:endParaRPr lang="en-US" sz="1400" b="1" u="sng" dirty="0"/>
          </a:p>
          <a:p>
            <a:r>
              <a:rPr lang="en-US" sz="1000" b="1" u="sng" dirty="0" smtClean="0"/>
              <a:t>Q13: </a:t>
            </a:r>
            <a:r>
              <a:rPr lang="en-US" sz="1000" b="1" u="sng" dirty="0"/>
              <a:t>W</a:t>
            </a:r>
            <a:r>
              <a:rPr lang="en-US" sz="1000" b="1" u="sng" dirty="0" smtClean="0"/>
              <a:t>hich of the following is the drug of choice to induce labor ? </a:t>
            </a:r>
          </a:p>
          <a:p>
            <a:r>
              <a:rPr lang="en-US" sz="800" dirty="0"/>
              <a:t>A. </a:t>
            </a:r>
            <a:r>
              <a:rPr lang="en-US" sz="800" dirty="0" smtClean="0"/>
              <a:t>Misoprostol</a:t>
            </a:r>
            <a:r>
              <a:rPr lang="en-US" sz="800" dirty="0"/>
              <a:t>.</a:t>
            </a:r>
            <a:r>
              <a:rPr lang="en-US" sz="800" dirty="0" smtClean="0"/>
              <a:t>                       </a:t>
            </a:r>
            <a:r>
              <a:rPr lang="en-US" sz="800" dirty="0"/>
              <a:t>B. Syntocinon.                    </a:t>
            </a:r>
            <a:r>
              <a:rPr lang="en-US" sz="800" dirty="0" smtClean="0"/>
              <a:t>    </a:t>
            </a:r>
            <a:r>
              <a:rPr lang="en-US" sz="800" dirty="0"/>
              <a:t>C. . methyl-ergometrine.                </a:t>
            </a:r>
            <a:r>
              <a:rPr lang="en-US" sz="800" dirty="0" smtClean="0"/>
              <a:t>               </a:t>
            </a:r>
            <a:r>
              <a:rPr lang="en-US" sz="800" dirty="0"/>
              <a:t>D. Ritodrine.</a:t>
            </a:r>
          </a:p>
          <a:p>
            <a:endParaRPr lang="en-US" sz="1000" b="1" u="sng" dirty="0"/>
          </a:p>
          <a:p>
            <a:endParaRPr lang="en-US" sz="1000" b="1" u="sng" dirty="0" smtClean="0"/>
          </a:p>
          <a:p>
            <a:endParaRPr lang="en-US" sz="1000" b="1" u="sng" dirty="0" smtClean="0"/>
          </a:p>
          <a:p>
            <a:pPr marL="228600" indent="-228600">
              <a:buAutoNum type="alphaUcPeriod"/>
            </a:pPr>
            <a:endParaRPr lang="en-US" sz="800" spc="-40" dirty="0" smtClean="0"/>
          </a:p>
          <a:p>
            <a:pPr marL="228600" indent="-228600">
              <a:buAutoNum type="alphaUcPeriod"/>
            </a:pPr>
            <a:endParaRPr lang="en-US" sz="800" spc="-40" dirty="0"/>
          </a:p>
        </p:txBody>
      </p:sp>
      <p:sp>
        <p:nvSpPr>
          <p:cNvPr id="5" name="مستطيل مستدير الزوايا 4"/>
          <p:cNvSpPr/>
          <p:nvPr/>
        </p:nvSpPr>
        <p:spPr>
          <a:xfrm rot="10800000">
            <a:off x="5078986" y="9402854"/>
            <a:ext cx="1701479" cy="423709"/>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vert="vert" rtlCol="1" anchor="ctr"/>
          <a:lstStyle/>
          <a:p>
            <a:pPr algn="l"/>
            <a:r>
              <a:rPr lang="en-US" sz="800" dirty="0" smtClean="0">
                <a:solidFill>
                  <a:schemeClr val="bg1">
                    <a:lumMod val="50000"/>
                  </a:schemeClr>
                </a:solidFill>
              </a:rPr>
              <a:t>1) D.</a:t>
            </a:r>
          </a:p>
          <a:p>
            <a:pPr algn="l"/>
            <a:r>
              <a:rPr lang="en-US" sz="800" dirty="0" smtClean="0">
                <a:solidFill>
                  <a:schemeClr val="bg1">
                    <a:lumMod val="50000"/>
                  </a:schemeClr>
                </a:solidFill>
              </a:rPr>
              <a:t>2) D.</a:t>
            </a:r>
          </a:p>
          <a:p>
            <a:pPr algn="l"/>
            <a:r>
              <a:rPr lang="en-US" sz="800" dirty="0" smtClean="0">
                <a:solidFill>
                  <a:schemeClr val="bg1">
                    <a:lumMod val="50000"/>
                  </a:schemeClr>
                </a:solidFill>
              </a:rPr>
              <a:t>3) A.</a:t>
            </a:r>
          </a:p>
          <a:p>
            <a:pPr algn="l"/>
            <a:r>
              <a:rPr lang="en-US" sz="800" dirty="0" smtClean="0">
                <a:solidFill>
                  <a:schemeClr val="bg1">
                    <a:lumMod val="50000"/>
                  </a:schemeClr>
                </a:solidFill>
              </a:rPr>
              <a:t>4) A.</a:t>
            </a:r>
          </a:p>
          <a:p>
            <a:pPr algn="l"/>
            <a:r>
              <a:rPr lang="en-US" sz="800" dirty="0" smtClean="0">
                <a:solidFill>
                  <a:schemeClr val="bg1">
                    <a:lumMod val="50000"/>
                  </a:schemeClr>
                </a:solidFill>
              </a:rPr>
              <a:t>5) D.</a:t>
            </a:r>
          </a:p>
          <a:p>
            <a:pPr algn="l"/>
            <a:r>
              <a:rPr lang="en-US" sz="800" dirty="0" smtClean="0">
                <a:solidFill>
                  <a:schemeClr val="bg1">
                    <a:lumMod val="50000"/>
                  </a:schemeClr>
                </a:solidFill>
              </a:rPr>
              <a:t>6) B.</a:t>
            </a:r>
          </a:p>
          <a:p>
            <a:pPr algn="l"/>
            <a:r>
              <a:rPr lang="en-US" sz="800" dirty="0" smtClean="0">
                <a:solidFill>
                  <a:schemeClr val="bg1">
                    <a:lumMod val="50000"/>
                  </a:schemeClr>
                </a:solidFill>
              </a:rPr>
              <a:t>7) C.</a:t>
            </a:r>
          </a:p>
          <a:p>
            <a:pPr algn="l"/>
            <a:r>
              <a:rPr lang="en-US" sz="800" dirty="0" smtClean="0">
                <a:solidFill>
                  <a:schemeClr val="bg1">
                    <a:lumMod val="50000"/>
                  </a:schemeClr>
                </a:solidFill>
              </a:rPr>
              <a:t>8) D.</a:t>
            </a:r>
          </a:p>
          <a:p>
            <a:pPr algn="l"/>
            <a:r>
              <a:rPr lang="en-US" sz="800" dirty="0" smtClean="0">
                <a:solidFill>
                  <a:schemeClr val="bg1">
                    <a:lumMod val="50000"/>
                  </a:schemeClr>
                </a:solidFill>
              </a:rPr>
              <a:t>9) A.</a:t>
            </a:r>
          </a:p>
          <a:p>
            <a:pPr algn="l"/>
            <a:r>
              <a:rPr lang="en-US" sz="800" dirty="0" smtClean="0">
                <a:solidFill>
                  <a:schemeClr val="bg1">
                    <a:lumMod val="50000"/>
                  </a:schemeClr>
                </a:solidFill>
              </a:rPr>
              <a:t>10) D.</a:t>
            </a:r>
          </a:p>
          <a:p>
            <a:pPr algn="l"/>
            <a:r>
              <a:rPr lang="en-US" sz="800" dirty="0" smtClean="0">
                <a:solidFill>
                  <a:schemeClr val="bg1">
                    <a:lumMod val="50000"/>
                  </a:schemeClr>
                </a:solidFill>
              </a:rPr>
              <a:t>11) A. </a:t>
            </a:r>
          </a:p>
          <a:p>
            <a:pPr algn="l"/>
            <a:r>
              <a:rPr lang="en-US" sz="800" dirty="0" smtClean="0">
                <a:solidFill>
                  <a:schemeClr val="bg1">
                    <a:lumMod val="50000"/>
                  </a:schemeClr>
                </a:solidFill>
              </a:rPr>
              <a:t>12) C.</a:t>
            </a:r>
          </a:p>
          <a:p>
            <a:pPr algn="l"/>
            <a:r>
              <a:rPr lang="en-US" sz="800" dirty="0" smtClean="0">
                <a:solidFill>
                  <a:schemeClr val="bg1">
                    <a:lumMod val="50000"/>
                  </a:schemeClr>
                </a:solidFill>
              </a:rPr>
              <a:t>13) B.</a:t>
            </a:r>
          </a:p>
        </p:txBody>
      </p:sp>
    </p:spTree>
    <p:extLst>
      <p:ext uri="{BB962C8B-B14F-4D97-AF65-F5344CB8AC3E}">
        <p14:creationId xmlns:p14="http://schemas.microsoft.com/office/powerpoint/2010/main" val="1749808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2402</TotalTime>
  <Words>2549</Words>
  <Application>Microsoft Macintosh PowerPoint</Application>
  <PresentationFormat>Custom</PresentationFormat>
  <Paragraphs>384</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.LucidaGrandeUI</vt:lpstr>
      <vt:lpstr>Al Tarikh</vt:lpstr>
      <vt:lpstr>American Typewriter</vt:lpstr>
      <vt:lpstr>Calibri</vt:lpstr>
      <vt:lpstr>Calibri Light</vt:lpstr>
      <vt:lpstr>Goudy Old Style</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اللؤلؤ الصليهم</dc:creator>
  <cp:lastModifiedBy>اللؤلؤ الصليهم</cp:lastModifiedBy>
  <cp:revision>148</cp:revision>
  <cp:lastPrinted>2018-04-26T21:30:19Z</cp:lastPrinted>
  <dcterms:created xsi:type="dcterms:W3CDTF">2018-03-08T13:29:29Z</dcterms:created>
  <dcterms:modified xsi:type="dcterms:W3CDTF">2018-04-26T21:30:21Z</dcterms:modified>
</cp:coreProperties>
</file>