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1" r:id="rId2"/>
    <p:sldId id="260" r:id="rId3"/>
    <p:sldId id="270" r:id="rId4"/>
    <p:sldId id="264" r:id="rId5"/>
    <p:sldId id="265" r:id="rId6"/>
    <p:sldId id="266" r:id="rId7"/>
    <p:sldId id="267" r:id="rId8"/>
    <p:sldId id="271" r:id="rId9"/>
    <p:sldId id="268" r:id="rId10"/>
    <p:sldId id="272" r:id="rId11"/>
    <p:sldId id="273" r:id="rId12"/>
    <p:sldId id="269" r:id="rId13"/>
  </p:sldIdLst>
  <p:sldSz cx="6858000" cy="9907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7BA"/>
    <a:srgbClr val="0432FF"/>
    <a:srgbClr val="008F00"/>
    <a:srgbClr val="FF99CC"/>
    <a:srgbClr val="FF7E79"/>
    <a:srgbClr val="941651"/>
    <a:srgbClr val="942093"/>
    <a:srgbClr val="FFF2CC"/>
    <a:srgbClr val="FF0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/>
    <p:restoredTop sz="94693"/>
  </p:normalViewPr>
  <p:slideViewPr>
    <p:cSldViewPr snapToGrid="0" snapToObjects="1">
      <p:cViewPr>
        <p:scale>
          <a:sx n="110" d="100"/>
          <a:sy n="110" d="100"/>
        </p:scale>
        <p:origin x="23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2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4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6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0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2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3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3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BACB6-91DF-414B-BB49-556528C76BD3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C1CFE-DC0D-E649-9C87-8740A3E6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5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docs.google.com/presentation/d/1_-g1vol4eBWPet5xVCkuTGFvvnhFF3PJmU0tWtEEw_o/edit?usp=sharing" TargetMode="External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hyperlink" Target="https://docs.google.com/presentation/d/1lObVGYFZFUZUxoWRdV56FHWqgjTOZSOyLVqD5nL-mNQ/edit?usp=sharing" TargetMode="External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tiff"/><Relationship Id="rId5" Type="http://schemas.openxmlformats.org/officeDocument/2006/relationships/hyperlink" Target="https://docs.google.com/forms/d/e/1FAIpQLSc57qjDXLPcQLYftI27W91gCKD2RgH0OzQDdDxsiLYmH9DKtw/viewform" TargetMode="External"/><Relationship Id="rId6" Type="http://schemas.openxmlformats.org/officeDocument/2006/relationships/image" Target="../media/image17.tiff"/><Relationship Id="rId7" Type="http://schemas.openxmlformats.org/officeDocument/2006/relationships/hyperlink" Target="https://docs.google.com/forms/d/e/1FAIpQLSeR09YDqj3t6EipoBfWqUQ3MSK8YOB4OY5qRkg329YJBt2YZQ/viewform?usp=sf_link" TargetMode="External"/><Relationship Id="rId8" Type="http://schemas.openxmlformats.org/officeDocument/2006/relationships/hyperlink" Target="https://twitter.com/pharma436" TargetMode="External"/><Relationship Id="rId9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emf"/><Relationship Id="rId5" Type="http://schemas.openxmlformats.org/officeDocument/2006/relationships/hyperlink" Target="https://www.youtube.com/watch?v=I9ecUB2ljxU" TargetMode="External"/><Relationship Id="rId6" Type="http://schemas.openxmlformats.org/officeDocument/2006/relationships/image" Target="../media/image9.jpeg"/><Relationship Id="rId7" Type="http://schemas.openxmlformats.org/officeDocument/2006/relationships/hyperlink" Target="https://www.youtube.com/watch?v=Xn14B8gFaYY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1944" r="17500" b="14514"/>
          <a:stretch/>
        </p:blipFill>
        <p:spPr>
          <a:xfrm>
            <a:off x="315970" y="267886"/>
            <a:ext cx="1247003" cy="1027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4123" r="2846" b="6720"/>
          <a:stretch/>
        </p:blipFill>
        <p:spPr>
          <a:xfrm>
            <a:off x="5239956" y="267886"/>
            <a:ext cx="1345852" cy="85286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664" y="4638241"/>
            <a:ext cx="164592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8309" y="4255116"/>
            <a:ext cx="1309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Objectives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24176" y="7514809"/>
            <a:ext cx="164592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5596" y="7114699"/>
            <a:ext cx="1407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Color index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3552199"/>
            <a:ext cx="6844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9193"/>
                </a:solidFill>
                <a:latin typeface="Goudy Old Style" charset="0"/>
                <a:ea typeface="Goudy Old Style" charset="0"/>
                <a:cs typeface="Goudy Old Style" charset="0"/>
              </a:rPr>
              <a:t>5:</a:t>
            </a:r>
            <a:r>
              <a:rPr lang="en-US" sz="2800" b="1" smtClean="0"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sz="2800" b="1" dirty="0" smtClean="0">
                <a:solidFill>
                  <a:srgbClr val="941651"/>
                </a:solidFill>
                <a:latin typeface="Goudy Old Style" charset="0"/>
                <a:ea typeface="Goudy Old Style" charset="0"/>
                <a:cs typeface="Goudy Old Style" charset="0"/>
              </a:rPr>
              <a:t>Pharmacology Of Contraception</a:t>
            </a:r>
            <a:endParaRPr lang="en-US" sz="2800" b="1" dirty="0">
              <a:solidFill>
                <a:srgbClr val="941651"/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596" y="4791697"/>
            <a:ext cx="6411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600" dirty="0"/>
              <a:t>Perceive the different contraceptive utilities available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600" dirty="0"/>
              <a:t>Classify them according to their site and  mechanism of action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600" dirty="0"/>
              <a:t>Justify the existing hormonal contraceptives present </a:t>
            </a:r>
          </a:p>
          <a:p>
            <a:pPr marL="342900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600" dirty="0"/>
              <a:t>Compare between the types of oral contraceptives pills with respect </a:t>
            </a:r>
            <a:br>
              <a:rPr lang="en-US" sz="1600" dirty="0"/>
            </a:br>
            <a:r>
              <a:rPr lang="en-US" sz="1600" dirty="0"/>
              <a:t>    to mechanism of action, formulations, indications, adverse effects, </a:t>
            </a:r>
            <a:br>
              <a:rPr lang="en-US" sz="1600" dirty="0"/>
            </a:br>
            <a:r>
              <a:rPr lang="en-US" sz="1600" dirty="0"/>
              <a:t>    contraindications and possible interactions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600" dirty="0"/>
              <a:t>Hint on characteristics &amp; efficacies of other hormonal modalities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5970" y="7589652"/>
            <a:ext cx="3534567" cy="1541888"/>
            <a:chOff x="6432027" y="8493574"/>
            <a:chExt cx="3534567" cy="1541888"/>
          </a:xfrm>
        </p:grpSpPr>
        <p:sp>
          <p:nvSpPr>
            <p:cNvPr id="15" name="Oval 14"/>
            <p:cNvSpPr/>
            <p:nvPr/>
          </p:nvSpPr>
          <p:spPr>
            <a:xfrm flipV="1">
              <a:off x="6433275" y="9178908"/>
              <a:ext cx="191187" cy="17425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flipV="1">
              <a:off x="6432633" y="9486869"/>
              <a:ext cx="191187" cy="1742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flipV="1">
              <a:off x="6432027" y="8560337"/>
              <a:ext cx="191187" cy="174253"/>
            </a:xfrm>
            <a:prstGeom prst="ellipse">
              <a:avLst/>
            </a:prstGeom>
            <a:solidFill>
              <a:srgbClr val="008F00"/>
            </a:solidFill>
            <a:ln>
              <a:solidFill>
                <a:srgbClr val="00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V="1">
              <a:off x="6433534" y="8871331"/>
              <a:ext cx="191187" cy="174253"/>
            </a:xfrm>
            <a:prstGeom prst="ellipse">
              <a:avLst/>
            </a:prstGeom>
            <a:solidFill>
              <a:srgbClr val="0432FF"/>
            </a:solidFill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flipV="1">
              <a:off x="6432633" y="9799301"/>
              <a:ext cx="191187" cy="174253"/>
            </a:xfrm>
            <a:prstGeom prst="ellipse">
              <a:avLst/>
            </a:prstGeom>
            <a:solidFill>
              <a:srgbClr val="009193"/>
            </a:solidFill>
            <a:ln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24461" y="9112337"/>
              <a:ext cx="3342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</a:rPr>
                <a:t>Extra</a:t>
              </a:r>
              <a:r>
                <a:rPr lang="en-US" sz="1400" dirty="0"/>
                <a:t> </a:t>
              </a: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</a:rPr>
                <a:t>information and further explanation 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28867" y="9420106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Important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3820" y="8493574"/>
              <a:ext cx="12623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8F00"/>
                  </a:solidFill>
                </a:rPr>
                <a:t>Doctors’ notes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25705" y="8804568"/>
              <a:ext cx="1148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432FF"/>
                  </a:solidFill>
                </a:rPr>
                <a:t>Drugs names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23820" y="9727685"/>
              <a:ext cx="109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9193"/>
                  </a:solidFill>
                </a:rPr>
                <a:t>Mnemonics</a:t>
              </a:r>
            </a:p>
          </p:txBody>
        </p:sp>
      </p:grpSp>
      <p:pic>
        <p:nvPicPr>
          <p:cNvPr id="29" name="Picture 2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664" y="9249586"/>
            <a:ext cx="557784" cy="55778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499093" y="1380873"/>
            <a:ext cx="3724149" cy="202139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77629" y="9406977"/>
            <a:ext cx="450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8"/>
              </a:rPr>
              <a:t>Kindly check the editing file before studying this document  </a:t>
            </a:r>
            <a:endParaRPr lang="en-US" sz="1400" dirty="0"/>
          </a:p>
        </p:txBody>
      </p:sp>
      <p:sp>
        <p:nvSpPr>
          <p:cNvPr id="31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35" y="7744712"/>
            <a:ext cx="1393146" cy="12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165700" y="98070"/>
            <a:ext cx="264920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3329" y="89719"/>
            <a:ext cx="247045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/>
          </p:nvPr>
        </p:nvGraphicFramePr>
        <p:xfrm>
          <a:off x="171449" y="900381"/>
          <a:ext cx="6503670" cy="59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1835"/>
                <a:gridCol w="32518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Estrogen :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Ethinyl </a:t>
                      </a:r>
                      <a:r>
                        <a:rPr lang="en-US" sz="11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estradiol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  <a:r>
                        <a:rPr lang="en-US" sz="11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mestranol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 prodrug converted to </a:t>
                      </a:r>
                      <a:r>
                        <a:rPr lang="en-US" sz="11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ethinyl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estradiol)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Progestins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</a:p>
                    <a:p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 systemic androgenic effect: </a:t>
                      </a:r>
                      <a:r>
                        <a:rPr lang="en-US" sz="11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Levonorgestrel</a:t>
                      </a:r>
                    </a:p>
                    <a:p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 no systemic androgenic effect: </a:t>
                      </a:r>
                      <a:r>
                        <a:rPr lang="en-US" sz="11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Norgestimate</a:t>
                      </a:r>
                      <a:endParaRPr lang="en-US" sz="1100" dirty="0">
                        <a:solidFill>
                          <a:srgbClr val="0432FF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2093">
                        <a:alpha val="9804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/>
          </p:nvPr>
        </p:nvGraphicFramePr>
        <p:xfrm>
          <a:off x="171449" y="1503092"/>
          <a:ext cx="6503670" cy="392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6032"/>
                <a:gridCol w="559763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effectLst/>
                        </a:rPr>
                        <a:t>Combined pills (COC) Contains estrogen &amp; progestin (100% effective) :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Mechanism of action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rtl="0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Inhibit Ovulation by Suppressing The Release Of Gonadotrophins (FSH &amp; LH) (main action)</a:t>
                      </a:r>
                      <a:endParaRPr lang="ar-SA" sz="1100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viscosity of the cervical mucus</a:t>
                      </a:r>
                    </a:p>
                    <a:p>
                      <a:pPr marL="285750" lvl="0" indent="-285750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Inhibit IMPLANTATION by causing abnormal contraction of the fallopian tubes &amp; uterine musculature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pills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Pills are better taken same time of day. </a:t>
                      </a:r>
                      <a:r>
                        <a:rPr lang="en-US" sz="11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For 21 days: </a:t>
                      </a:r>
                      <a:r>
                        <a:rPr lang="en-US" sz="1100" b="0" u="sng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starting on day 5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IMPROVE COMPLIANCE: The first 21 pills are of multiphasic formulation followed by the last 7 pills are actually placebo.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Seasonally pills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i="0" u="none" dirty="0" smtClean="0">
                          <a:solidFill>
                            <a:schemeClr val="tx1"/>
                          </a:solidFill>
                          <a:latin typeface="+mn-lt"/>
                          <a:sym typeface="Wingdings 3"/>
                        </a:rPr>
                        <a:t>Cover 91 days schedule</a:t>
                      </a:r>
                      <a:r>
                        <a:rPr lang="en-US" sz="11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,</a:t>
                      </a:r>
                      <a:r>
                        <a:rPr lang="en-US" sz="11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 </a:t>
                      </a:r>
                      <a:r>
                        <a:rPr lang="en-US" sz="1100" b="0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Taken continuously for 84 days, break for 7 days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chemeClr val="accent4"/>
                        </a:buClr>
                        <a:buFont typeface="Wingdings" charset="2"/>
                        <a:buChar char="v"/>
                      </a:pPr>
                      <a:r>
                        <a:rPr lang="en-US" sz="1100" b="1" i="0" u="sng" dirty="0" smtClean="0">
                          <a:solidFill>
                            <a:srgbClr val="C00000"/>
                          </a:solidFill>
                          <a:latin typeface="+mn-lt"/>
                        </a:rPr>
                        <a:t>Benefit:</a:t>
                      </a:r>
                    </a:p>
                    <a:p>
                      <a:pPr marL="628650" lvl="1" indent="-285750">
                        <a:lnSpc>
                          <a:spcPct val="100000"/>
                        </a:lnSpc>
                        <a:buClr>
                          <a:schemeClr val="accent4"/>
                        </a:buClr>
                        <a:buFont typeface=".LucidaGrandeUI" charset="0"/>
                        <a:buChar char="✓"/>
                      </a:pPr>
                      <a:r>
                        <a:rPr lang="en-US" sz="1100" b="0" i="0" u="none" dirty="0" smtClean="0">
                          <a:solidFill>
                            <a:srgbClr val="C00000"/>
                          </a:solidFill>
                          <a:latin typeface="+mn-lt"/>
                        </a:rPr>
                        <a:t>It lessens menstrual periods to 4 times a  year</a:t>
                      </a:r>
                      <a:r>
                        <a:rPr lang="en-US" sz="1100" b="0" i="0" u="none" dirty="0" smtClean="0">
                          <a:solidFill>
                            <a:srgbClr val="C00000"/>
                          </a:solidFill>
                          <a:latin typeface="+mn-lt"/>
                          <a:sym typeface="Wingdings 3"/>
                        </a:rPr>
                        <a:t>.</a:t>
                      </a:r>
                    </a:p>
                    <a:p>
                      <a:pPr marL="628650" lvl="1" indent="-285750">
                        <a:lnSpc>
                          <a:spcPct val="100000"/>
                        </a:lnSpc>
                        <a:buClr>
                          <a:schemeClr val="accent4"/>
                        </a:buClr>
                        <a:buFont typeface=".LucidaGrandeUI" charset="0"/>
                        <a:buChar char="✓"/>
                      </a:pPr>
                      <a:r>
                        <a:rPr lang="en-US" sz="1100" b="0" i="0" u="none" dirty="0" smtClean="0">
                          <a:solidFill>
                            <a:srgbClr val="C00000"/>
                          </a:solidFill>
                          <a:latin typeface="+mn-lt"/>
                          <a:sym typeface="Wingdings 3"/>
                        </a:rPr>
                        <a:t>Useful in those who have menstrual or menstrual disorders, and in </a:t>
                      </a:r>
                      <a:r>
                        <a:rPr lang="en-US" sz="1100" b="0" i="0" u="none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perimenopausal</a:t>
                      </a:r>
                      <a:r>
                        <a:rPr lang="en-US" sz="1100" b="0" i="0" u="none" dirty="0" smtClean="0">
                          <a:solidFill>
                            <a:srgbClr val="C00000"/>
                          </a:solidFill>
                          <a:latin typeface="+mn-lt"/>
                        </a:rPr>
                        <a:t> women with vasomotor symptoms. 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Disadvantages: Higher incidence of breakthrough bleeding &amp; </a:t>
                      </a:r>
                      <a:r>
                        <a:rPr lang="en-US" sz="1100" b="0" i="0" u="none" dirty="0" smtClean="0">
                          <a:solidFill>
                            <a:srgbClr val="C00000"/>
                          </a:solidFill>
                          <a:latin typeface="+mn-lt"/>
                        </a:rPr>
                        <a:t>spotting during early use.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4"/>
                        </a:buClr>
                        <a:buFont typeface="Arial" charset="0"/>
                        <a:buChar char="•"/>
                      </a:pPr>
                      <a:r>
                        <a:rPr lang="en-US" sz="11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Medications that cause contraceptive failure: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Microsomal enzyme inducers </a:t>
                      </a:r>
                      <a:r>
                        <a:rPr lang="en-US" sz="11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phenytoin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1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phenobarbitone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1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rifampin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100" kern="1200" baseline="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antibiotics.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Medications that is altered in clearance by COC :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Increase in their toxicity. </a:t>
                      </a:r>
                      <a:r>
                        <a:rPr lang="en-US" sz="11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Warfarin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1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cyclosporine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1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theophyline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Medications that increase COC toxicity: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Microsomal enzyme inhibitors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toxicity e.g.: </a:t>
                      </a:r>
                      <a:r>
                        <a:rPr lang="en-US" sz="11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acetaminophen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1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erythromycin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1449" y="5584872"/>
            <a:ext cx="2960371" cy="3937864"/>
          </a:xfrm>
          <a:prstGeom prst="rect">
            <a:avLst/>
          </a:prstGeom>
          <a:ln w="19050">
            <a:solidFill>
              <a:srgbClr val="FF99CC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FF99CC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Mini pills (POP), contains only a progestin (97% effective</a:t>
            </a:r>
            <a:r>
              <a:rPr lang="en-US" sz="1400" dirty="0" smtClean="0">
                <a:solidFill>
                  <a:srgbClr val="FF99CC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solidFill>
                <a:srgbClr val="FF99CC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Mechanism of action:</a:t>
            </a:r>
            <a:endParaRPr lang="en-US" sz="105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dirty="0">
                <a:ea typeface="Calibri" panose="020F0502020204030204" pitchFamily="34" charset="0"/>
                <a:cs typeface="Arial" panose="020B0604020202020204" pitchFamily="34" charset="0"/>
              </a:rPr>
              <a:t>The main effect is increase cervical mucus, so no sperm penetration and therefore, no fertilization</a:t>
            </a:r>
            <a:r>
              <a:rPr lang="en-US" sz="105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050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Contains </a:t>
            </a:r>
            <a:r>
              <a:rPr lang="en-US" sz="10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only </a:t>
            </a:r>
            <a:r>
              <a:rPr lang="en-US" sz="105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progestin </a:t>
            </a:r>
            <a:r>
              <a:rPr lang="en-US" sz="10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en-US" sz="1050" dirty="0">
                <a:solidFill>
                  <a:srgbClr val="0432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norethindrone </a:t>
            </a:r>
            <a:r>
              <a:rPr lang="en-US" sz="10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sz="1050" dirty="0" err="1" smtClean="0">
                <a:solidFill>
                  <a:srgbClr val="0432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desogestrel</a:t>
            </a:r>
            <a:endParaRPr lang="en-US" sz="1050" dirty="0" smtClean="0">
              <a:solidFill>
                <a:srgbClr val="0432FF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Indications :</a:t>
            </a:r>
            <a:endParaRPr lang="en-US" sz="1000" dirty="0">
              <a:solidFill>
                <a:srgbClr val="C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Are alternative when estrogen is contraindicated (e.g.; during breast feeding, hypertension, cancer, smokers over the age of 35</a:t>
            </a:r>
            <a:r>
              <a:rPr lang="en-US" sz="1050" dirty="0" smtClea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ar-SA" sz="1050" dirty="0" smtClea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بليز مره مهم تعرفون </a:t>
            </a:r>
            <a:r>
              <a:rPr lang="ar-SA" sz="1050" dirty="0" err="1" smtClea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هالنقطة</a:t>
            </a:r>
            <a:r>
              <a:rPr lang="ar-SA" sz="1050" dirty="0" smtClea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050" dirty="0">
              <a:solidFill>
                <a:srgbClr val="C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P.K</a:t>
            </a:r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05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Should be taken every day, the same time, all year round. I.M injection e.g. medroxy progesterone acetate 150 mg every 3 months</a:t>
            </a:r>
            <a:r>
              <a:rPr lang="en-US" sz="105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05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91840" y="5584872"/>
            <a:ext cx="3383279" cy="3937864"/>
          </a:xfrm>
          <a:prstGeom prst="rect">
            <a:avLst/>
          </a:prstGeom>
          <a:ln w="19050">
            <a:solidFill>
              <a:srgbClr val="FF7E79">
                <a:alpha val="50196"/>
              </a:srgbClr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400" dirty="0">
                <a:solidFill>
                  <a:srgbClr val="FF7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Morning-after </a:t>
            </a:r>
            <a:r>
              <a:rPr lang="en-US" sz="1400" dirty="0" smtClean="0">
                <a:solidFill>
                  <a:srgbClr val="FF7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Pills</a:t>
            </a:r>
            <a:endParaRPr lang="en-US" sz="1400" dirty="0" smtClean="0">
              <a:solidFill>
                <a:srgbClr val="FF7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Mechanism of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 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Emergency 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contraception Contraception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instantaneous demand, 2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ry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unprotected sexual 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intercourse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Important: </a:t>
            </a:r>
            <a:endParaRPr lang="en-US" sz="1600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rgbClr val="0432FF"/>
                </a:solidFill>
              </a:rPr>
              <a:t>Ethinyl </a:t>
            </a:r>
            <a:r>
              <a:rPr lang="en-US" sz="1400" b="1" dirty="0" err="1" smtClean="0">
                <a:solidFill>
                  <a:srgbClr val="0432FF"/>
                </a:solidFill>
              </a:rPr>
              <a:t>estadiol</a:t>
            </a:r>
            <a:r>
              <a:rPr lang="en-US" sz="1400" dirty="0" smtClean="0">
                <a:solidFill>
                  <a:srgbClr val="0432FF"/>
                </a:solidFill>
              </a:rPr>
              <a:t> </a:t>
            </a:r>
            <a:r>
              <a:rPr lang="en-US" sz="1400" dirty="0"/>
              <a:t>+ </a:t>
            </a:r>
            <a:r>
              <a:rPr lang="en-US" sz="1400" b="1" dirty="0" smtClean="0">
                <a:solidFill>
                  <a:srgbClr val="0432FF"/>
                </a:solidFill>
              </a:rPr>
              <a:t>Levonorgestrel</a:t>
            </a:r>
            <a:r>
              <a:rPr lang="en-US" sz="1400" dirty="0" smtClean="0"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400" dirty="0"/>
              <a:t>2 tablets twice with 12 hrs in between*</a:t>
            </a:r>
            <a:endParaRPr lang="en-US" sz="1400" b="1" dirty="0">
              <a:solidFill>
                <a:schemeClr val="tx1"/>
              </a:solidFill>
              <a:cs typeface="Times New Roman" pitchFamily="18" charset="0"/>
            </a:endParaRPr>
          </a:p>
          <a:p>
            <a:pPr fontAlgn="base"/>
            <a:r>
              <a:rPr lang="en-US" sz="1400" dirty="0"/>
              <a:t>High-dose </a:t>
            </a:r>
            <a:r>
              <a:rPr lang="en-US" sz="1400" dirty="0" smtClean="0"/>
              <a:t>only </a:t>
            </a:r>
            <a:r>
              <a:rPr lang="en-US" sz="1400" b="1" dirty="0" smtClean="0">
                <a:solidFill>
                  <a:srgbClr val="0432FF"/>
                </a:solidFill>
              </a:rPr>
              <a:t>Ethinyl </a:t>
            </a:r>
            <a:r>
              <a:rPr lang="en-US" sz="1400" b="1" dirty="0" err="1" smtClean="0">
                <a:solidFill>
                  <a:srgbClr val="0432FF"/>
                </a:solidFill>
              </a:rPr>
              <a:t>estadiol</a:t>
            </a:r>
            <a:r>
              <a:rPr lang="en-US" sz="1400" b="1" dirty="0" smtClean="0"/>
              <a:t>: </a:t>
            </a:r>
            <a:r>
              <a:rPr lang="en-US" sz="1400" dirty="0" smtClean="0"/>
              <a:t>Twice </a:t>
            </a:r>
            <a:r>
              <a:rPr lang="en-US" sz="1400" dirty="0"/>
              <a:t>daily for 5 </a:t>
            </a:r>
            <a:r>
              <a:rPr lang="en-US" sz="1400" dirty="0" smtClean="0"/>
              <a:t>days</a:t>
            </a:r>
            <a:endParaRPr lang="en-US" sz="1400" b="1" baseline="30000" dirty="0" smtClean="0">
              <a:solidFill>
                <a:srgbClr val="0432FF"/>
              </a:solidFill>
              <a:cs typeface="Times New Roman" pitchFamily="18" charset="0"/>
            </a:endParaRPr>
          </a:p>
          <a:p>
            <a:pPr fontAlgn="base"/>
            <a:r>
              <a:rPr lang="en-US" sz="1400" dirty="0"/>
              <a:t>High dose only </a:t>
            </a:r>
            <a:r>
              <a:rPr lang="en-US" sz="1400" b="1" dirty="0" smtClean="0">
                <a:solidFill>
                  <a:srgbClr val="0432FF"/>
                </a:solidFill>
              </a:rPr>
              <a:t>levonorgestrel</a:t>
            </a:r>
            <a:r>
              <a:rPr lang="en-US" sz="1400" b="1" dirty="0" smtClean="0"/>
              <a:t>: </a:t>
            </a:r>
            <a:r>
              <a:rPr lang="en-US" sz="1400" dirty="0" smtClean="0"/>
              <a:t>Twice </a:t>
            </a:r>
            <a:r>
              <a:rPr lang="en-US" sz="1400" dirty="0"/>
              <a:t>daily for 5 days</a:t>
            </a:r>
          </a:p>
          <a:p>
            <a:pPr lvl="0" fontAlgn="ctr"/>
            <a:r>
              <a:rPr lang="en-US" sz="1400" b="1" dirty="0" smtClean="0">
                <a:solidFill>
                  <a:srgbClr val="0432FF"/>
                </a:solidFill>
              </a:rPr>
              <a:t>Mifepristone </a:t>
            </a:r>
            <a:r>
              <a:rPr lang="en-US" sz="1400" b="1" dirty="0"/>
              <a:t>± </a:t>
            </a:r>
            <a:r>
              <a:rPr lang="en-US" sz="1400" b="1" dirty="0" smtClean="0">
                <a:solidFill>
                  <a:srgbClr val="0432FF"/>
                </a:solidFill>
              </a:rPr>
              <a:t>Misoprostol</a:t>
            </a:r>
            <a:r>
              <a:rPr lang="en-US" sz="1400" dirty="0" smtClean="0"/>
              <a:t>: </a:t>
            </a:r>
            <a:r>
              <a:rPr lang="en-US" sz="1400" dirty="0" smtClean="0">
                <a:solidFill>
                  <a:srgbClr val="C00000"/>
                </a:solidFill>
              </a:rPr>
              <a:t>A </a:t>
            </a:r>
            <a:r>
              <a:rPr lang="en-US" sz="1400" dirty="0">
                <a:solidFill>
                  <a:srgbClr val="C00000"/>
                </a:solidFill>
              </a:rPr>
              <a:t>single </a:t>
            </a:r>
            <a:r>
              <a:rPr lang="en-US" sz="1400" dirty="0" smtClean="0">
                <a:solidFill>
                  <a:srgbClr val="C00000"/>
                </a:solidFill>
              </a:rPr>
              <a:t>dose</a:t>
            </a:r>
            <a:r>
              <a:rPr lang="en-US" sz="1400" dirty="0" smtClean="0"/>
              <a:t>, </a:t>
            </a:r>
            <a:r>
              <a:rPr lang="en-US" sz="1400" b="1" dirty="0">
                <a:solidFill>
                  <a:srgbClr val="008F00"/>
                </a:solidFill>
              </a:rPr>
              <a:t>Very effective </a:t>
            </a:r>
            <a:endParaRPr lang="en-US" sz="1400" dirty="0"/>
          </a:p>
          <a:p>
            <a:pPr fontAlgn="base"/>
            <a:endParaRPr lang="en-US" sz="1100" dirty="0"/>
          </a:p>
        </p:txBody>
      </p:sp>
      <p:sp>
        <p:nvSpPr>
          <p:cNvPr id="12" name="TextBox 2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Summary</a:t>
            </a:r>
          </a:p>
        </p:txBody>
      </p:sp>
      <p:cxnSp>
        <p:nvCxnSpPr>
          <p:cNvPr id="13" name="Straight Connector 1"/>
          <p:cNvCxnSpPr/>
          <p:nvPr/>
        </p:nvCxnSpPr>
        <p:spPr>
          <a:xfrm flipV="1">
            <a:off x="963001" y="720115"/>
            <a:ext cx="4932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6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165700" y="98070"/>
            <a:ext cx="264920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3329" y="89719"/>
            <a:ext cx="247045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MCQs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3" name="Straight Connector 1"/>
          <p:cNvCxnSpPr/>
          <p:nvPr/>
        </p:nvCxnSpPr>
        <p:spPr>
          <a:xfrm flipV="1">
            <a:off x="963001" y="720115"/>
            <a:ext cx="4932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مربع نص 1"/>
          <p:cNvSpPr txBox="1"/>
          <p:nvPr/>
        </p:nvSpPr>
        <p:spPr>
          <a:xfrm>
            <a:off x="13775" y="724750"/>
            <a:ext cx="6844225" cy="89870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b="1" u="sng" dirty="0" smtClean="0"/>
              <a:t>Q1: </a:t>
            </a:r>
            <a:r>
              <a:rPr lang="en-US" sz="1000" b="1" u="sng" dirty="0"/>
              <a:t>Which of the following is the most appropriate oral contraceptive for a patient with moderate acne? </a:t>
            </a:r>
          </a:p>
          <a:p>
            <a:r>
              <a:rPr lang="en-US" sz="800" dirty="0" smtClean="0"/>
              <a:t>A. Ethinyl estradiol/levonorgestrel.</a:t>
            </a:r>
            <a:r>
              <a:rPr lang="en-US" sz="800" dirty="0"/>
              <a:t> </a:t>
            </a:r>
            <a:r>
              <a:rPr lang="en-US" sz="800" dirty="0" smtClean="0"/>
              <a:t>   B. Ethinyl estradiol/norethindrone.   C</a:t>
            </a:r>
            <a:r>
              <a:rPr lang="en-US" sz="800" dirty="0"/>
              <a:t>. Ethinyl </a:t>
            </a:r>
            <a:r>
              <a:rPr lang="en-US" sz="800" dirty="0" smtClean="0"/>
              <a:t>estradiol/norgestimate.    D. </a:t>
            </a:r>
            <a:r>
              <a:rPr lang="en-US" sz="800" dirty="0"/>
              <a:t>Ethinyl </a:t>
            </a:r>
            <a:r>
              <a:rPr lang="en-US" sz="800" dirty="0" smtClean="0"/>
              <a:t>estradiol/medroxyprogesterone acetate.</a:t>
            </a:r>
            <a:endParaRPr lang="en-US" sz="800" dirty="0"/>
          </a:p>
          <a:p>
            <a:endParaRPr lang="en-US" sz="1050" dirty="0" smtClean="0"/>
          </a:p>
          <a:p>
            <a:endParaRPr lang="en-US" sz="1050" dirty="0" smtClean="0"/>
          </a:p>
          <a:p>
            <a:r>
              <a:rPr lang="en-US" sz="1000" b="1" u="sng" dirty="0" smtClean="0"/>
              <a:t>Q2: </a:t>
            </a:r>
            <a:r>
              <a:rPr lang="en-US" sz="1000" b="1" u="sng" dirty="0"/>
              <a:t>Which of the following </a:t>
            </a:r>
            <a:r>
              <a:rPr lang="en-US" sz="1000" b="1" u="sng" dirty="0" smtClean="0"/>
              <a:t>progestin is not preferable to be used in COC due to its systemic androgenic effects? </a:t>
            </a:r>
            <a:endParaRPr lang="en-US" sz="1000" b="1" u="sng" dirty="0"/>
          </a:p>
          <a:p>
            <a:r>
              <a:rPr lang="en-US" sz="800" dirty="0"/>
              <a:t>A. </a:t>
            </a:r>
            <a:r>
              <a:rPr lang="en-US" sz="800" dirty="0" smtClean="0"/>
              <a:t>Desogestrel</a:t>
            </a:r>
            <a:r>
              <a:rPr lang="en-US" sz="800" dirty="0"/>
              <a:t>.   </a:t>
            </a:r>
            <a:r>
              <a:rPr lang="en-US" sz="800" dirty="0" smtClean="0"/>
              <a:t>                            </a:t>
            </a:r>
            <a:r>
              <a:rPr lang="en-US" sz="800" dirty="0"/>
              <a:t>B. N</a:t>
            </a:r>
            <a:r>
              <a:rPr lang="en-US" sz="800" dirty="0" smtClean="0"/>
              <a:t>orethindrone</a:t>
            </a:r>
            <a:r>
              <a:rPr lang="en-US" sz="800" dirty="0"/>
              <a:t>.    </a:t>
            </a:r>
            <a:r>
              <a:rPr lang="en-US" sz="800" dirty="0" smtClean="0"/>
              <a:t>                  C</a:t>
            </a:r>
            <a:r>
              <a:rPr lang="en-US" sz="800" dirty="0"/>
              <a:t>. N</a:t>
            </a:r>
            <a:r>
              <a:rPr lang="en-US" sz="800" dirty="0" smtClean="0"/>
              <a:t>orgestimate</a:t>
            </a:r>
            <a:r>
              <a:rPr lang="en-US" sz="800" dirty="0"/>
              <a:t>.    </a:t>
            </a:r>
            <a:r>
              <a:rPr lang="en-US" sz="800" dirty="0" smtClean="0"/>
              <a:t>                    </a:t>
            </a:r>
            <a:r>
              <a:rPr lang="en-US" sz="800" dirty="0"/>
              <a:t>D. </a:t>
            </a:r>
            <a:r>
              <a:rPr lang="en-US" sz="800" dirty="0" smtClean="0"/>
              <a:t>Drospirenone</a:t>
            </a:r>
            <a:endParaRPr lang="en-US" sz="800" dirty="0"/>
          </a:p>
          <a:p>
            <a:endParaRPr lang="en-US" sz="1050" dirty="0" smtClean="0"/>
          </a:p>
          <a:p>
            <a:endParaRPr lang="en-US" sz="1050" dirty="0"/>
          </a:p>
          <a:p>
            <a:r>
              <a:rPr lang="en-US" sz="1000" b="1" u="sng" dirty="0" smtClean="0"/>
              <a:t>Q3: 38 years old female who is obese and heavy smoker</a:t>
            </a:r>
            <a:r>
              <a:rPr lang="en-US" sz="1000" b="1" u="sng" dirty="0"/>
              <a:t> wants to control her birth</a:t>
            </a:r>
            <a:r>
              <a:rPr lang="en-US" sz="1000" b="1" u="sng" dirty="0" smtClean="0"/>
              <a:t>. Which type of oral contraceptive would be suitable in her case ?</a:t>
            </a:r>
          </a:p>
          <a:p>
            <a:r>
              <a:rPr lang="en-US" sz="800" dirty="0" smtClean="0"/>
              <a:t>A. Triphasic combined pills.                         B. Seasonal combined Pills.                     C. progestin only pills. </a:t>
            </a:r>
            <a:endParaRPr lang="en-US" sz="800" dirty="0"/>
          </a:p>
          <a:p>
            <a:r>
              <a:rPr lang="en-US" sz="1000" b="1" u="sng" dirty="0" smtClean="0"/>
              <a:t> </a:t>
            </a:r>
          </a:p>
          <a:p>
            <a:endParaRPr lang="en-US" sz="1000" b="1" u="sng" dirty="0"/>
          </a:p>
          <a:p>
            <a:r>
              <a:rPr lang="en-US" sz="1000" b="1" u="sng" dirty="0" smtClean="0"/>
              <a:t>Q4: </a:t>
            </a:r>
            <a:r>
              <a:rPr lang="en-US" sz="1000" b="1" u="sng" dirty="0"/>
              <a:t>29 years old female who has </a:t>
            </a:r>
            <a:r>
              <a:rPr lang="en-US" sz="1000" b="1" u="sng" dirty="0" smtClean="0"/>
              <a:t>menorrhagia&amp;Dysmenorrhea</a:t>
            </a:r>
            <a:r>
              <a:rPr lang="en-US" sz="1000" b="1" u="sng" dirty="0"/>
              <a:t>, Which type of oral contraceptive would be helpful in her </a:t>
            </a:r>
            <a:r>
              <a:rPr lang="en-US" sz="1000" b="1" u="sng" dirty="0" smtClean="0"/>
              <a:t>case?</a:t>
            </a:r>
            <a:endParaRPr lang="en-US" sz="1000" b="1" u="sng" dirty="0"/>
          </a:p>
          <a:p>
            <a:r>
              <a:rPr lang="en-US" sz="800" dirty="0"/>
              <a:t>A. Triphasic combined pills.                     </a:t>
            </a:r>
            <a:r>
              <a:rPr lang="en-US" sz="800" dirty="0" smtClean="0"/>
              <a:t>   </a:t>
            </a:r>
            <a:r>
              <a:rPr lang="en-US" sz="800" dirty="0"/>
              <a:t>B. Seasonal combined Pills.                     C. progestin only pills. </a:t>
            </a:r>
          </a:p>
          <a:p>
            <a:endParaRPr lang="en-US" sz="1000" b="1" u="sng" dirty="0" smtClean="0"/>
          </a:p>
          <a:p>
            <a:endParaRPr lang="en-US" sz="1000" b="1" u="sng" dirty="0" smtClean="0"/>
          </a:p>
          <a:p>
            <a:r>
              <a:rPr lang="en-US" sz="1000" b="1" u="sng" dirty="0" smtClean="0"/>
              <a:t>Q5: </a:t>
            </a:r>
            <a:r>
              <a:rPr lang="en-US" sz="1000" b="1" u="sng" dirty="0"/>
              <a:t>Which of the following best describes the main mechanism of mini pills as contraceptive ?</a:t>
            </a:r>
          </a:p>
          <a:p>
            <a:r>
              <a:rPr lang="en-US" sz="800" dirty="0"/>
              <a:t>A. Inhibit ovulation by exhibiting negative feedback on pituitary. </a:t>
            </a:r>
          </a:p>
          <a:p>
            <a:r>
              <a:rPr lang="en-US" sz="800" dirty="0"/>
              <a:t>B. Inhibit implantation by decreasing endometrial thickening. </a:t>
            </a:r>
          </a:p>
          <a:p>
            <a:r>
              <a:rPr lang="en-US" sz="800" dirty="0"/>
              <a:t>C. Inhibit </a:t>
            </a:r>
            <a:r>
              <a:rPr lang="en-US" sz="800" dirty="0">
                <a:sym typeface="Wingdings 3"/>
              </a:rPr>
              <a:t>sperm penetration by </a:t>
            </a:r>
            <a:r>
              <a:rPr lang="en-US" sz="800" dirty="0"/>
              <a:t>increasing cervical mucus. </a:t>
            </a:r>
          </a:p>
          <a:p>
            <a:endParaRPr lang="en-US" sz="1000" b="1" u="sng" dirty="0" smtClean="0"/>
          </a:p>
          <a:p>
            <a:endParaRPr lang="en-US" sz="1000" b="1" u="sng" dirty="0" smtClean="0"/>
          </a:p>
          <a:p>
            <a:r>
              <a:rPr lang="en-US" sz="1000" b="1" u="sng" dirty="0"/>
              <a:t>Q6: 19-year-old female was raped before four days came to ER, What can be used in her case to prevent </a:t>
            </a:r>
            <a:r>
              <a:rPr lang="en-US" sz="1000" b="1" u="sng" dirty="0" smtClean="0"/>
              <a:t>her to </a:t>
            </a:r>
            <a:r>
              <a:rPr lang="en-US" sz="1000" b="1" u="sng" dirty="0"/>
              <a:t>get pregnant ? </a:t>
            </a:r>
          </a:p>
          <a:p>
            <a:r>
              <a:rPr lang="en-US" sz="800" dirty="0"/>
              <a:t>A. High-dose of combined oral contraceptive.                 B. Mifepristone ± Misoprostol</a:t>
            </a:r>
            <a:r>
              <a:rPr lang="en-US" sz="800" baseline="30000" dirty="0"/>
              <a:t>.</a:t>
            </a:r>
            <a:r>
              <a:rPr lang="en-US" sz="800" dirty="0"/>
              <a:t>     </a:t>
            </a:r>
            <a:r>
              <a:rPr lang="en-US" sz="800" dirty="0" smtClean="0"/>
              <a:t>             C</a:t>
            </a:r>
            <a:r>
              <a:rPr lang="en-US" sz="800" dirty="0"/>
              <a:t>. High-dose of mini pills. </a:t>
            </a:r>
          </a:p>
          <a:p>
            <a:endParaRPr lang="en-US" sz="1000" b="1" u="sng" dirty="0" smtClean="0"/>
          </a:p>
          <a:p>
            <a:endParaRPr lang="en-US" sz="1000" b="1" u="sng" dirty="0" smtClean="0"/>
          </a:p>
          <a:p>
            <a:r>
              <a:rPr lang="en-US" sz="1000" b="1" u="sng" dirty="0" smtClean="0"/>
              <a:t>Q7: </a:t>
            </a:r>
            <a:r>
              <a:rPr lang="en-US" sz="1000" b="1" u="sng" dirty="0"/>
              <a:t>Which of the following best describes the main and most important mechanism of Combined oral contraceptive pills?</a:t>
            </a:r>
          </a:p>
          <a:p>
            <a:r>
              <a:rPr lang="en-US" sz="800" dirty="0"/>
              <a:t>A. Inhibit ovulation by exhibiting negative feedback on anterior pituitary. </a:t>
            </a:r>
          </a:p>
          <a:p>
            <a:r>
              <a:rPr lang="en-US" sz="800" dirty="0"/>
              <a:t>B. Inhibit implantation by decreasing endometrial thickening. </a:t>
            </a:r>
          </a:p>
          <a:p>
            <a:r>
              <a:rPr lang="en-US" sz="800" dirty="0"/>
              <a:t>C. Inhibit </a:t>
            </a:r>
            <a:r>
              <a:rPr lang="en-US" sz="800" dirty="0">
                <a:sym typeface="Wingdings 3"/>
              </a:rPr>
              <a:t>sperm penetration by </a:t>
            </a:r>
            <a:r>
              <a:rPr lang="en-US" sz="800" dirty="0"/>
              <a:t>increasing cervical mucus. </a:t>
            </a:r>
          </a:p>
          <a:p>
            <a:endParaRPr lang="en-US" sz="1000" b="1" u="sng" dirty="0" smtClean="0"/>
          </a:p>
          <a:p>
            <a:endParaRPr lang="en-US" sz="1000" b="1" u="sng" dirty="0" smtClean="0"/>
          </a:p>
          <a:p>
            <a:r>
              <a:rPr lang="en-US" sz="1000" b="1" u="sng" dirty="0" smtClean="0"/>
              <a:t>Q8: 32 years old female who gave birth recently. She breastfeed her child now, and does not want to get pregnant. </a:t>
            </a:r>
            <a:r>
              <a:rPr lang="en-US" sz="1000" b="1" u="sng" dirty="0"/>
              <a:t>Which type of oral contraceptive would be suitable in her </a:t>
            </a:r>
            <a:r>
              <a:rPr lang="en-US" sz="1000" b="1" u="sng" dirty="0" smtClean="0"/>
              <a:t>case and will not affect her milk’s volume ?</a:t>
            </a:r>
          </a:p>
          <a:p>
            <a:r>
              <a:rPr lang="en-US" sz="800" dirty="0"/>
              <a:t>A. Triphasic combined pills.                         B. Seasonal combined Pills.                     C. progestin only pills. </a:t>
            </a:r>
          </a:p>
          <a:p>
            <a:endParaRPr lang="en-US" sz="1000" b="1" u="sng" dirty="0" smtClean="0"/>
          </a:p>
          <a:p>
            <a:endParaRPr lang="en-US" sz="1000" b="1" u="sng" dirty="0" smtClean="0"/>
          </a:p>
          <a:p>
            <a:r>
              <a:rPr lang="en-US" sz="1000" b="1" u="sng" dirty="0" smtClean="0"/>
              <a:t>Q9: </a:t>
            </a:r>
            <a:r>
              <a:rPr lang="en-US" sz="1000" b="1" u="sng" dirty="0"/>
              <a:t>A 26-year-old female is using combined oral contraceptive as a method of contraception. Which of the following is the most serious adverse effects is a concern if she wishes to use this therapy long-term? </a:t>
            </a:r>
          </a:p>
          <a:p>
            <a:r>
              <a:rPr lang="en-US" sz="800" dirty="0"/>
              <a:t>A. Breast tenderness.               B. </a:t>
            </a:r>
            <a:r>
              <a:rPr lang="en-US" sz="800" dirty="0">
                <a:cs typeface="Times New Roman" pitchFamily="18" charset="0"/>
              </a:rPr>
              <a:t>Ectopic pregnancy.</a:t>
            </a:r>
            <a:r>
              <a:rPr lang="en-US" sz="800" dirty="0"/>
              <a:t>              C. </a:t>
            </a:r>
            <a:r>
              <a:rPr lang="en-US" sz="800" dirty="0">
                <a:cs typeface="Times New Roman" pitchFamily="18" charset="0"/>
              </a:rPr>
              <a:t>Impair glucose tolerance </a:t>
            </a:r>
            <a:r>
              <a:rPr lang="en-US" sz="800" dirty="0"/>
              <a:t>.     D. Venous thrombosis.                  </a:t>
            </a:r>
            <a:endParaRPr lang="ar-SA" sz="1050" dirty="0"/>
          </a:p>
          <a:p>
            <a:endParaRPr lang="en-US" sz="1000" b="1" u="sng" dirty="0" smtClean="0"/>
          </a:p>
          <a:p>
            <a:endParaRPr lang="en-US" sz="1000" b="1" u="sng" dirty="0" smtClean="0"/>
          </a:p>
          <a:p>
            <a:r>
              <a:rPr lang="en-US" sz="1000" b="1" u="sng" dirty="0" smtClean="0"/>
              <a:t>Q10: 28 </a:t>
            </a:r>
            <a:r>
              <a:rPr lang="en-US" sz="1000" b="1" u="sng" dirty="0"/>
              <a:t>years old female who </a:t>
            </a:r>
            <a:r>
              <a:rPr lang="en-US" sz="1000" b="1" u="sng" dirty="0" smtClean="0"/>
              <a:t>has family history of breast cancer. She is married and does </a:t>
            </a:r>
            <a:r>
              <a:rPr lang="en-US" sz="1000" b="1" u="sng" dirty="0"/>
              <a:t>not want to get pregnant. Which type of oral contraceptive would be suitable in her </a:t>
            </a:r>
            <a:r>
              <a:rPr lang="en-US" sz="1000" b="1" u="sng" dirty="0" smtClean="0"/>
              <a:t>case ?</a:t>
            </a:r>
            <a:endParaRPr lang="en-US" sz="1000" b="1" u="sng" dirty="0"/>
          </a:p>
          <a:p>
            <a:r>
              <a:rPr lang="en-US" sz="800" dirty="0"/>
              <a:t>A. Triphasic combined pills.                         B. Seasonal combined Pills.                     C. progestin only pills. </a:t>
            </a:r>
          </a:p>
          <a:p>
            <a:pPr marL="228600" indent="-228600">
              <a:buAutoNum type="alphaUcPeriod"/>
            </a:pPr>
            <a:endParaRPr lang="en-US" sz="800" spc="-40" dirty="0" smtClean="0"/>
          </a:p>
          <a:p>
            <a:pPr marL="228600" indent="-228600">
              <a:buAutoNum type="alphaUcPeriod"/>
            </a:pPr>
            <a:endParaRPr lang="en-US" sz="800" spc="-40" dirty="0"/>
          </a:p>
          <a:p>
            <a:r>
              <a:rPr lang="en-US" sz="1000" b="1" u="sng" spc="-40" dirty="0" smtClean="0"/>
              <a:t>Q11: 34  years old female  who is on warfarin, she decide to control her birth by taking combined oral contraceptive</a:t>
            </a:r>
            <a:r>
              <a:rPr lang="en-US" sz="1000" b="1" u="sng" spc="-40" dirty="0"/>
              <a:t>. What will we expect to </a:t>
            </a:r>
            <a:r>
              <a:rPr lang="en-US" sz="1000" b="1" u="sng" spc="-40" dirty="0" smtClean="0"/>
              <a:t>happen in her case ?</a:t>
            </a:r>
          </a:p>
          <a:p>
            <a:r>
              <a:rPr lang="en-US" sz="800" dirty="0" smtClean="0"/>
              <a:t>A. Contraceptive </a:t>
            </a:r>
            <a:r>
              <a:rPr lang="en-US" sz="800" dirty="0"/>
              <a:t>thereby </a:t>
            </a:r>
            <a:r>
              <a:rPr lang="en-US" sz="800" dirty="0" smtClean="0"/>
              <a:t>failure &amp; she get pregnant.       B</a:t>
            </a:r>
            <a:r>
              <a:rPr lang="en-US" sz="800" dirty="0"/>
              <a:t>. potentate COC </a:t>
            </a:r>
            <a:r>
              <a:rPr lang="en-US" sz="800" dirty="0" smtClean="0"/>
              <a:t>toxicity &amp; she develop gall stone.    C. Potentate Warfarin toxicity &amp; she start bleeding. </a:t>
            </a:r>
            <a:endParaRPr lang="en-US" sz="800" dirty="0"/>
          </a:p>
          <a:p>
            <a:endParaRPr lang="en-US" sz="1000" spc="-40" dirty="0" smtClean="0"/>
          </a:p>
          <a:p>
            <a:endParaRPr lang="en-US" sz="1000" spc="-40" dirty="0" smtClean="0"/>
          </a:p>
          <a:p>
            <a:r>
              <a:rPr lang="en-US" sz="1000" b="1" u="sng" spc="-40" dirty="0" smtClean="0"/>
              <a:t>Q12: </a:t>
            </a:r>
            <a:r>
              <a:rPr lang="en-US" sz="1000" b="1" u="sng" spc="-40" dirty="0"/>
              <a:t>34  years old female  who is on </a:t>
            </a:r>
            <a:r>
              <a:rPr lang="en-US" sz="1000" b="1" u="sng" spc="-40" dirty="0" smtClean="0"/>
              <a:t>phenytoin, </a:t>
            </a:r>
            <a:r>
              <a:rPr lang="en-US" sz="1000" b="1" u="sng" spc="-40" dirty="0"/>
              <a:t>she decide to control her birth by taking combined oral contraceptive. What will we expect to happen in her case ?</a:t>
            </a:r>
          </a:p>
          <a:p>
            <a:r>
              <a:rPr lang="en-US" sz="800" dirty="0" smtClean="0"/>
              <a:t>A. Contraceptive </a:t>
            </a:r>
            <a:r>
              <a:rPr lang="en-US" sz="800" dirty="0"/>
              <a:t>thereby failure &amp; she get pregnant.  </a:t>
            </a:r>
            <a:r>
              <a:rPr lang="en-US" sz="800" dirty="0" smtClean="0"/>
              <a:t>    B</a:t>
            </a:r>
            <a:r>
              <a:rPr lang="en-US" sz="800" dirty="0"/>
              <a:t>. potentate COC toxicity &amp; she develop gall stone. </a:t>
            </a:r>
            <a:r>
              <a:rPr lang="en-US" sz="800" dirty="0" smtClean="0"/>
              <a:t>    C</a:t>
            </a:r>
            <a:r>
              <a:rPr lang="en-US" sz="800" dirty="0"/>
              <a:t>. Potentate </a:t>
            </a:r>
            <a:r>
              <a:rPr lang="en-US" sz="800" dirty="0" smtClean="0"/>
              <a:t>Phenytoin toxicity.</a:t>
            </a:r>
          </a:p>
          <a:p>
            <a:pPr marL="228600" indent="-228600">
              <a:buAutoNum type="alphaUcPeriod"/>
            </a:pPr>
            <a:endParaRPr lang="en-US" sz="800" dirty="0"/>
          </a:p>
          <a:p>
            <a:r>
              <a:rPr lang="en-US" sz="1000" b="1" u="sng" dirty="0" smtClean="0"/>
              <a:t>Q13: 27-year-old </a:t>
            </a:r>
            <a:r>
              <a:rPr lang="en-US" sz="1000" b="1" u="sng" dirty="0"/>
              <a:t>female was </a:t>
            </a:r>
            <a:r>
              <a:rPr lang="en-US" sz="1000" b="1" u="sng" dirty="0" smtClean="0"/>
              <a:t>given live attenuated vaccine, </a:t>
            </a:r>
            <a:r>
              <a:rPr lang="en-US" sz="1000" b="1" u="sng" dirty="0"/>
              <a:t>What can be used in her case to prevent her to get pregnant </a:t>
            </a:r>
            <a:r>
              <a:rPr lang="en-US" sz="1000" b="1" u="sng" dirty="0" smtClean="0"/>
              <a:t> ? </a:t>
            </a:r>
            <a:endParaRPr lang="en-US" sz="1000" b="1" u="sng" dirty="0"/>
          </a:p>
          <a:p>
            <a:r>
              <a:rPr lang="en-US" sz="800" dirty="0"/>
              <a:t>A. High-dose of combined oral contraceptive.                 B. Mifepristone ± Misoprostol</a:t>
            </a:r>
            <a:r>
              <a:rPr lang="en-US" sz="800" baseline="30000" dirty="0"/>
              <a:t>.</a:t>
            </a:r>
            <a:r>
              <a:rPr lang="en-US" sz="800" dirty="0"/>
              <a:t>                  C.</a:t>
            </a:r>
            <a:r>
              <a:rPr lang="en-US" sz="800" b="1" dirty="0"/>
              <a:t> </a:t>
            </a:r>
            <a:r>
              <a:rPr lang="en-US" sz="800" dirty="0"/>
              <a:t>High-dose of mini pills. </a:t>
            </a:r>
          </a:p>
          <a:p>
            <a:r>
              <a:rPr lang="en-US" sz="800" dirty="0" smtClean="0"/>
              <a:t> </a:t>
            </a:r>
            <a:endParaRPr lang="en-US" sz="800" dirty="0"/>
          </a:p>
        </p:txBody>
      </p:sp>
      <p:sp>
        <p:nvSpPr>
          <p:cNvPr id="5" name="مستطيل مستدير الزوايا 4"/>
          <p:cNvSpPr/>
          <p:nvPr/>
        </p:nvSpPr>
        <p:spPr>
          <a:xfrm rot="10800000">
            <a:off x="5130975" y="9489813"/>
            <a:ext cx="1658993" cy="349288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1" anchor="ctr"/>
          <a:lstStyle/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1) C.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2) B.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3) C.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4) B.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5) C.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6) B.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7) A.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8) C.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9) D.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10)C. 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11)C.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12)A.</a:t>
            </a:r>
          </a:p>
          <a:p>
            <a:pPr algn="l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13)B. </a:t>
            </a:r>
          </a:p>
        </p:txBody>
      </p:sp>
    </p:spTree>
    <p:extLst>
      <p:ext uri="{BB962C8B-B14F-4D97-AF65-F5344CB8AC3E}">
        <p14:creationId xmlns:p14="http://schemas.microsoft.com/office/powerpoint/2010/main" val="119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942093">
                <a:tint val="45000"/>
                <a:satMod val="400000"/>
              </a:srgbClr>
            </a:duotone>
          </a:blip>
          <a:srcRect l="44792" t="46423" r="12083" b="5293"/>
          <a:stretch/>
        </p:blipFill>
        <p:spPr>
          <a:xfrm>
            <a:off x="2711487" y="2671026"/>
            <a:ext cx="2235970" cy="38886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098212" y="3118987"/>
            <a:ext cx="5300421" cy="0"/>
          </a:xfrm>
          <a:prstGeom prst="line">
            <a:avLst/>
          </a:prstGeom>
          <a:ln w="38100">
            <a:solidFill>
              <a:srgbClr val="00CC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0682" y="7489100"/>
            <a:ext cx="602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41651"/>
                </a:solidFill>
              </a:rPr>
              <a:t>References :</a:t>
            </a:r>
          </a:p>
          <a:p>
            <a:r>
              <a:rPr lang="en-US" sz="1600" dirty="0">
                <a:solidFill>
                  <a:srgbClr val="941651"/>
                </a:solidFill>
              </a:rPr>
              <a:t>1-</a:t>
            </a:r>
            <a:r>
              <a:rPr lang="en-US" sz="1600" dirty="0"/>
              <a:t> </a:t>
            </a:r>
            <a:r>
              <a:rPr lang="en-US" sz="1600" dirty="0" smtClean="0"/>
              <a:t>436 </a:t>
            </a:r>
            <a:r>
              <a:rPr lang="en-US" sz="1600" dirty="0" smtClean="0"/>
              <a:t>Doctors’ </a:t>
            </a:r>
            <a:r>
              <a:rPr lang="en-US" sz="1600" dirty="0" smtClean="0"/>
              <a:t>slides and notes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47458" y="866565"/>
            <a:ext cx="1451175" cy="2143038"/>
            <a:chOff x="4947458" y="643045"/>
            <a:chExt cx="1451175" cy="214303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99" t="7748" r="21891" b="8503"/>
            <a:stretch/>
          </p:blipFill>
          <p:spPr>
            <a:xfrm>
              <a:off x="4947458" y="643045"/>
              <a:ext cx="1451175" cy="2143038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5883329" y="1794673"/>
              <a:ext cx="452927" cy="6093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996720" y="1896024"/>
              <a:ext cx="495656" cy="42728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120156" y="1305834"/>
              <a:ext cx="323960" cy="2322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>
            <a:off x="5165700" y="98070"/>
            <a:ext cx="264920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3329" y="89719"/>
            <a:ext cx="247045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60209" y="9147483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@pharma436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83" y="9102566"/>
            <a:ext cx="447779" cy="44777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4091" y="9147483"/>
            <a:ext cx="221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pharma436@outlook.com</a:t>
            </a:r>
          </a:p>
        </p:txBody>
      </p:sp>
      <p:pic>
        <p:nvPicPr>
          <p:cNvPr id="24" name="Picture 23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39538" t="24554" r="39740" b="42737"/>
          <a:stretch/>
        </p:blipFill>
        <p:spPr>
          <a:xfrm>
            <a:off x="4723573" y="9040774"/>
            <a:ext cx="441083" cy="4632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12149" y="9118979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linkClick r:id="rId7"/>
              </a:rPr>
              <a:t>Your feedback </a:t>
            </a:r>
            <a:endParaRPr lang="en-US" sz="1400" b="1" dirty="0"/>
          </a:p>
        </p:txBody>
      </p:sp>
      <p:pic>
        <p:nvPicPr>
          <p:cNvPr id="26" name="Picture 25">
            <a:hlinkClick r:id="rId8"/>
          </p:cNvPr>
          <p:cNvPicPr>
            <a:picLocks noChangeAspect="1"/>
          </p:cNvPicPr>
          <p:nvPr/>
        </p:nvPicPr>
        <p:blipFill rotWithShape="1">
          <a:blip r:embed="rId9"/>
          <a:srcRect t="11672" b="10049"/>
          <a:stretch/>
        </p:blipFill>
        <p:spPr>
          <a:xfrm>
            <a:off x="2967775" y="9076819"/>
            <a:ext cx="573552" cy="448968"/>
          </a:xfrm>
          <a:prstGeom prst="rect">
            <a:avLst/>
          </a:prstGeom>
        </p:spPr>
      </p:pic>
      <p:sp>
        <p:nvSpPr>
          <p:cNvPr id="19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8211" y="3212591"/>
            <a:ext cx="530042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قادة فريق علم الأدوية :</a:t>
            </a:r>
          </a:p>
          <a:p>
            <a:pPr algn="ctr" defTabSz="663123" rtl="1">
              <a:lnSpc>
                <a:spcPct val="150000"/>
              </a:lnSpc>
            </a:pPr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اللولو  الصليهم    </a:t>
            </a:r>
            <a:r>
              <a:rPr lang="en-US" sz="2800" b="1" dirty="0">
                <a:latin typeface="Al Tarikh" charset="-78"/>
                <a:ea typeface="Al Tarikh" charset="-78"/>
                <a:cs typeface="Al Tarikh" charset="-78"/>
              </a:rPr>
              <a:t>    </a:t>
            </a:r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  </a:t>
            </a:r>
            <a:r>
              <a:rPr lang="en-US" sz="28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  </a:t>
            </a:r>
            <a:r>
              <a:rPr lang="en-US" sz="2800" b="1" dirty="0">
                <a:latin typeface="Al Tarikh" charset="-78"/>
                <a:ea typeface="Al Tarikh" charset="-78"/>
                <a:cs typeface="Al Tarikh" charset="-78"/>
              </a:rPr>
              <a:t>          </a:t>
            </a:r>
            <a:r>
              <a:rPr lang="en-US" sz="28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&amp; </a:t>
            </a:r>
            <a:r>
              <a:rPr lang="en-US" sz="28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   فارس النفيسة</a:t>
            </a:r>
          </a:p>
          <a:p>
            <a:pPr marL="0" algn="ctr" defTabSz="663123" rtl="1" eaLnBrk="1" latinLnBrk="0" hangingPunct="1">
              <a:lnSpc>
                <a:spcPct val="150000"/>
              </a:lnSpc>
            </a:pPr>
            <a:r>
              <a:rPr lang="ar-SA" sz="2400" b="1" dirty="0" smtClean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الشكر </a:t>
            </a:r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موصول لأعضاء الفريق المتميزين : </a:t>
            </a:r>
          </a:p>
          <a:p>
            <a:pPr marL="0" algn="ctr" defTabSz="663123" rtl="1" eaLnBrk="1" latinLnBrk="0" hangingPunct="1"/>
            <a:r>
              <a:rPr lang="ar-SA" sz="2800" b="1" dirty="0" smtClean="0">
                <a:latin typeface="Al Tarikh" charset="-78"/>
                <a:ea typeface="Al Tarikh" charset="-78"/>
                <a:cs typeface="Al Tarikh" charset="-78"/>
              </a:rPr>
              <a:t>روان سعد القحطاني</a:t>
            </a:r>
          </a:p>
          <a:p>
            <a:pPr marL="0" algn="ctr" defTabSz="663123" rtl="1" eaLnBrk="1" latinLnBrk="0" hangingPunct="1"/>
            <a:r>
              <a:rPr lang="ar-SA" sz="2800" b="1" dirty="0" smtClean="0">
                <a:latin typeface="Al Tarikh" charset="-78"/>
                <a:ea typeface="Al Tarikh" charset="-78"/>
                <a:cs typeface="Al Tarikh" charset="-78"/>
              </a:rPr>
              <a:t>وجدان الزيد</a:t>
            </a:r>
            <a:endParaRPr lang="en-US" sz="2800" b="1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algn="ctr" defTabSz="663123" rtl="1" eaLnBrk="1" latinLnBrk="0" hangingPunct="1"/>
            <a:r>
              <a:rPr lang="ar-SA" sz="2800" b="1" dirty="0" smtClean="0">
                <a:latin typeface="Al Tarikh" charset="-78"/>
                <a:ea typeface="Al Tarikh" charset="-78"/>
                <a:cs typeface="Al Tarikh" charset="-78"/>
              </a:rPr>
              <a:t>سعد الرشود</a:t>
            </a:r>
          </a:p>
          <a:p>
            <a:pPr marL="0" algn="ctr" defTabSz="663123" rtl="1" eaLnBrk="1" latinLnBrk="0" hangingPunct="1"/>
            <a:r>
              <a:rPr lang="ar-SA" sz="2800" b="1" dirty="0" err="1" smtClean="0">
                <a:latin typeface="Al Tarikh" charset="-78"/>
                <a:ea typeface="Al Tarikh" charset="-78"/>
                <a:cs typeface="Al Tarikh" charset="-78"/>
              </a:rPr>
              <a:t>منيال</a:t>
            </a:r>
            <a:r>
              <a:rPr lang="ar-SA" sz="2800" b="1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ar-SA" sz="2800" b="1" dirty="0" err="1" smtClean="0">
                <a:latin typeface="Al Tarikh" charset="-78"/>
                <a:ea typeface="Al Tarikh" charset="-78"/>
                <a:cs typeface="Al Tarikh" charset="-78"/>
              </a:rPr>
              <a:t>باوزير</a:t>
            </a:r>
            <a:endParaRPr lang="ar-SA" sz="2800" b="1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algn="ctr" defTabSz="663123" rtl="1" eaLnBrk="1" latinLnBrk="0" hangingPunct="1"/>
            <a:r>
              <a:rPr lang="ar-SA" sz="2800" b="1" dirty="0" smtClean="0">
                <a:latin typeface="Al Tarikh" charset="-78"/>
                <a:ea typeface="Al Tarikh" charset="-78"/>
                <a:cs typeface="Al Tarikh" charset="-78"/>
              </a:rPr>
              <a:t>عبدالله هاشم</a:t>
            </a:r>
            <a:endParaRPr lang="en-US" sz="2800" b="1" dirty="0">
              <a:latin typeface="Al Tarikh" charset="-78"/>
              <a:ea typeface="Al Tarikh" charset="-78"/>
              <a:cs typeface="Al Tarikh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12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227910" y="686006"/>
            <a:ext cx="4500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3776" y="12668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Introduction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4437" y="1266144"/>
            <a:ext cx="14400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2365" y="866034"/>
            <a:ext cx="16557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Definitions</a:t>
            </a:r>
            <a:endParaRPr lang="en-US" sz="2000" dirty="0"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402" y="1355352"/>
            <a:ext cx="656369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accent1"/>
                </a:solidFill>
              </a:rPr>
              <a:t>Conception:</a:t>
            </a:r>
            <a:r>
              <a:rPr lang="en-US" sz="1400" dirty="0" smtClean="0"/>
              <a:t> </a:t>
            </a:r>
            <a:r>
              <a:rPr lang="en-US" sz="1400" dirty="0"/>
              <a:t>there is  fusion of the sperm &amp; ovum to produce a new organism</a:t>
            </a:r>
            <a:r>
              <a:rPr lang="en-US" sz="1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accent1"/>
                </a:solidFill>
              </a:rPr>
              <a:t>Contraception:</a:t>
            </a:r>
            <a:r>
              <a:rPr lang="en-US" sz="1400" dirty="0" smtClean="0"/>
              <a:t> </a:t>
            </a:r>
            <a:r>
              <a:rPr lang="en-US" sz="1400" dirty="0"/>
              <a:t>we are preventing this fusion to </a:t>
            </a:r>
            <a:r>
              <a:rPr lang="en-US" sz="1400" dirty="0" smtClean="0"/>
              <a:t>occur</a:t>
            </a:r>
            <a:endParaRPr lang="en-US" sz="1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4723" y="2741391"/>
            <a:ext cx="17640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2171" y="2341281"/>
            <a:ext cx="16557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Contraception </a:t>
            </a:r>
            <a:endParaRPr lang="en-US" sz="2000" dirty="0">
              <a:latin typeface="Al Tarikh" charset="-78"/>
              <a:ea typeface="Al Tarikh" charset="-78"/>
              <a:cs typeface="Al Tarikh" charset="-78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54954" y="6856793"/>
            <a:ext cx="21600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2402" y="6456683"/>
            <a:ext cx="201515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Physiology review</a:t>
            </a:r>
            <a:endParaRPr lang="en-US" sz="2000" dirty="0"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83992" y="7069794"/>
            <a:ext cx="2481868" cy="207225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959" t="-9188" r="-7384" b="-388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78898" y="7069794"/>
            <a:ext cx="1557235" cy="20722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2322600" y="9154391"/>
            <a:ext cx="2543260" cy="62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5000"/>
              </a:lnSpc>
              <a:spcBef>
                <a:spcPct val="20000"/>
              </a:spcBef>
            </a:pPr>
            <a:r>
              <a:rPr lang="en-US" sz="1200" dirty="0">
                <a:cs typeface="Times New Roman" pitchFamily="18" charset="0"/>
              </a:rPr>
              <a:t>Plasma concentrations of the gonadotropins &amp; ovarian hormones during the normal female sexual cycle 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272226" y="9154873"/>
            <a:ext cx="1820429" cy="46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5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Hypothalamic pituitary gonadal axis</a:t>
            </a: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5078898" y="9154390"/>
            <a:ext cx="1511061" cy="4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5000"/>
              </a:lnSpc>
              <a:spcBef>
                <a:spcPct val="20000"/>
              </a:spcBef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Early development of the fetus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4954" y="2945433"/>
            <a:ext cx="2651170" cy="3383547"/>
            <a:chOff x="154954" y="3290618"/>
            <a:chExt cx="2651170" cy="2828808"/>
          </a:xfrm>
        </p:grpSpPr>
        <p:sp>
          <p:nvSpPr>
            <p:cNvPr id="34" name="Rectangle 33"/>
            <p:cNvSpPr/>
            <p:nvPr/>
          </p:nvSpPr>
          <p:spPr>
            <a:xfrm>
              <a:off x="154954" y="3297388"/>
              <a:ext cx="2651170" cy="28220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charset="0"/>
                <a:buChar char="•"/>
              </a:pPr>
              <a:endParaRPr lang="en-US" sz="1400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 charset="0"/>
                <a:buChar char="•"/>
              </a:pPr>
              <a:endParaRPr lang="en-US" sz="1400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accent1"/>
                  </a:solidFill>
                </a:rPr>
                <a:t>Hormone therapy:</a:t>
              </a:r>
            </a:p>
            <a:p>
              <a:pPr marL="285750" indent="-285750">
                <a:buClr>
                  <a:schemeClr val="accent1">
                    <a:lumMod val="40000"/>
                    <a:lumOff val="60000"/>
                  </a:schemeClr>
                </a:buClr>
                <a:buFont typeface="Arial" charset="0"/>
                <a:buChar char="•"/>
              </a:pPr>
              <a:r>
                <a:rPr lang="en-US" sz="1400" dirty="0" smtClean="0">
                  <a:solidFill>
                    <a:srgbClr val="FF0000"/>
                  </a:solidFill>
                </a:rPr>
                <a:t>Oral contraceptive pill</a:t>
              </a:r>
              <a:r>
                <a:rPr lang="en-US" sz="1400" dirty="0">
                  <a:solidFill>
                    <a:srgbClr val="FF0000"/>
                  </a:solidFill>
                </a:rPr>
                <a:t> </a:t>
              </a:r>
              <a:r>
                <a:rPr lang="en-US" sz="1200" dirty="0" smtClean="0">
                  <a:solidFill>
                    <a:srgbClr val="008F00"/>
                  </a:solidFill>
                </a:rPr>
                <a:t>(birth controlling pills)</a:t>
              </a:r>
            </a:p>
            <a:p>
              <a:pPr marL="285750" indent="-285750">
                <a:buClr>
                  <a:schemeClr val="accent1">
                    <a:lumMod val="40000"/>
                    <a:lumOff val="60000"/>
                  </a:schemeClr>
                </a:buClr>
                <a:buFont typeface="Arial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Contraceptive Patches </a:t>
              </a:r>
              <a:r>
                <a:rPr lang="en-US" sz="1200" dirty="0">
                  <a:solidFill>
                    <a:srgbClr val="008F00"/>
                  </a:solidFill>
                </a:rPr>
                <a:t>(causing slow hormone release </a:t>
              </a:r>
              <a:r>
                <a:rPr lang="en-US" sz="1200" dirty="0" smtClean="0">
                  <a:solidFill>
                    <a:srgbClr val="008F00"/>
                  </a:solidFill>
                </a:rPr>
                <a:t>‘use </a:t>
              </a:r>
              <a:r>
                <a:rPr lang="en-US" sz="1200" dirty="0">
                  <a:solidFill>
                    <a:srgbClr val="008F00"/>
                  </a:solidFill>
                </a:rPr>
                <a:t>for long </a:t>
              </a:r>
              <a:r>
                <a:rPr lang="en-US" sz="1200" dirty="0" smtClean="0">
                  <a:solidFill>
                    <a:srgbClr val="008F00"/>
                  </a:solidFill>
                </a:rPr>
                <a:t>time’)</a:t>
              </a:r>
              <a:endParaRPr lang="en-US" sz="1200" dirty="0">
                <a:solidFill>
                  <a:srgbClr val="008F00"/>
                </a:solidFill>
              </a:endParaRPr>
            </a:p>
            <a:p>
              <a:pPr marL="285750" indent="-285750">
                <a:buClr>
                  <a:schemeClr val="accent1">
                    <a:lumMod val="40000"/>
                    <a:lumOff val="60000"/>
                  </a:schemeClr>
                </a:buClr>
                <a:buFont typeface="Arial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Vaginal rings</a:t>
              </a:r>
            </a:p>
            <a:p>
              <a:pPr marL="285750" indent="-285750">
                <a:buClr>
                  <a:schemeClr val="accent1">
                    <a:lumMod val="40000"/>
                    <a:lumOff val="60000"/>
                  </a:schemeClr>
                </a:buClr>
                <a:buFont typeface="Arial" charset="0"/>
                <a:buChar char="•"/>
              </a:pPr>
              <a:r>
                <a:rPr lang="en-US" sz="1400" dirty="0" smtClean="0">
                  <a:solidFill>
                    <a:schemeClr val="tx1"/>
                  </a:solidFill>
                </a:rPr>
                <a:t>Injectable</a:t>
              </a:r>
            </a:p>
            <a:p>
              <a:pPr marL="285750" indent="-285750">
                <a:buClr>
                  <a:schemeClr val="accent1">
                    <a:lumMod val="40000"/>
                    <a:lumOff val="60000"/>
                  </a:schemeClr>
                </a:buClr>
                <a:buFont typeface="Arial" charset="0"/>
                <a:buChar char="•"/>
              </a:pPr>
              <a:r>
                <a:rPr lang="en-US" sz="1400" dirty="0" err="1">
                  <a:solidFill>
                    <a:schemeClr val="tx1"/>
                  </a:solidFill>
                </a:rPr>
                <a:t>IntraUterine</a:t>
              </a:r>
              <a:r>
                <a:rPr lang="en-US" sz="1400" dirty="0">
                  <a:solidFill>
                    <a:schemeClr val="tx1"/>
                  </a:solidFill>
                </a:rPr>
                <a:t> Device </a:t>
              </a:r>
              <a:r>
                <a:rPr lang="en-US" sz="1400" dirty="0" smtClean="0">
                  <a:solidFill>
                    <a:schemeClr val="tx1"/>
                  </a:solidFill>
                </a:rPr>
                <a:t>‘IUD’ </a:t>
              </a:r>
              <a:r>
                <a:rPr lang="en-US" sz="1400" dirty="0">
                  <a:solidFill>
                    <a:schemeClr val="tx1"/>
                  </a:solidFill>
                </a:rPr>
                <a:t>(with hormone</a:t>
              </a:r>
              <a:r>
                <a:rPr lang="en-US" sz="1400" dirty="0" smtClean="0">
                  <a:solidFill>
                    <a:schemeClr val="tx1"/>
                  </a:solidFill>
                </a:rPr>
                <a:t>) </a:t>
              </a:r>
              <a:r>
                <a:rPr lang="en-US" sz="1200" dirty="0" smtClean="0">
                  <a:solidFill>
                    <a:srgbClr val="008F00"/>
                  </a:solidFill>
                </a:rPr>
                <a:t>a device inserted in uterus and secrete hormones which make the uterus contracted ‘no good environment for implantation’</a:t>
              </a:r>
              <a:endParaRPr lang="en-US" sz="1200" dirty="0">
                <a:solidFill>
                  <a:srgbClr val="008F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4954" y="3290618"/>
              <a:ext cx="2651170" cy="3724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Inhibit the normal </a:t>
              </a:r>
              <a:r>
                <a:rPr lang="en-US" sz="1400" dirty="0">
                  <a:solidFill>
                    <a:schemeClr val="tx1"/>
                  </a:solidFill>
                </a:rPr>
                <a:t>process of </a:t>
              </a:r>
              <a:r>
                <a:rPr lang="en-US" sz="1400" dirty="0" smtClean="0">
                  <a:solidFill>
                    <a:schemeClr val="tx1"/>
                  </a:solidFill>
                </a:rPr>
                <a:t>ovulation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971750" y="2953530"/>
            <a:ext cx="1647984" cy="3375449"/>
            <a:chOff x="2923950" y="3294503"/>
            <a:chExt cx="1647984" cy="3375449"/>
          </a:xfrm>
        </p:grpSpPr>
        <p:sp>
          <p:nvSpPr>
            <p:cNvPr id="37" name="Rectangle 36"/>
            <p:cNvSpPr/>
            <p:nvPr/>
          </p:nvSpPr>
          <p:spPr>
            <a:xfrm>
              <a:off x="2923950" y="3306843"/>
              <a:ext cx="1647984" cy="33631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</a:rPr>
                <a:t>IntraUterine</a:t>
              </a:r>
              <a:r>
                <a:rPr lang="en-US" sz="2000" dirty="0" smtClean="0">
                  <a:solidFill>
                    <a:schemeClr val="tx1"/>
                  </a:solidFill>
                </a:rPr>
                <a:t> device ‘IUD’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(copper </a:t>
              </a:r>
              <a:r>
                <a:rPr lang="en-US" dirty="0">
                  <a:solidFill>
                    <a:schemeClr val="tx1"/>
                  </a:solidFill>
                </a:rPr>
                <a:t>T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  <a:p>
              <a:pPr algn="ctr"/>
              <a:r>
                <a:rPr lang="en-US" sz="1200" dirty="0">
                  <a:solidFill>
                    <a:srgbClr val="008F00"/>
                  </a:solidFill>
                </a:rPr>
                <a:t>the uterus see this loop as foreign body, so it will contract which expel the </a:t>
              </a:r>
              <a:r>
                <a:rPr lang="en-US" sz="1200" dirty="0" smtClean="0">
                  <a:solidFill>
                    <a:srgbClr val="008F00"/>
                  </a:solidFill>
                </a:rPr>
                <a:t>fertilized </a:t>
              </a:r>
              <a:r>
                <a:rPr lang="en-US" sz="1200" dirty="0">
                  <a:solidFill>
                    <a:srgbClr val="008F00"/>
                  </a:solidFill>
                </a:rPr>
                <a:t>ovum </a:t>
              </a:r>
              <a:r>
                <a:rPr lang="en-US" sz="1200" dirty="0" smtClean="0">
                  <a:solidFill>
                    <a:srgbClr val="008F00"/>
                  </a:solidFill>
                </a:rPr>
                <a:t>(</a:t>
              </a:r>
              <a:r>
                <a:rPr lang="en-US" sz="1200" dirty="0" err="1" smtClean="0">
                  <a:solidFill>
                    <a:srgbClr val="008F00"/>
                  </a:solidFill>
                </a:rPr>
                <a:t>spermacidal</a:t>
              </a:r>
              <a:r>
                <a:rPr lang="en-US" sz="1200" dirty="0" smtClean="0">
                  <a:solidFill>
                    <a:srgbClr val="008F00"/>
                  </a:solidFill>
                </a:rPr>
                <a:t>)</a:t>
              </a:r>
              <a:endParaRPr lang="en-US" sz="1200" dirty="0">
                <a:solidFill>
                  <a:srgbClr val="008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923950" y="3294503"/>
              <a:ext cx="1647984" cy="4602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Implantation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785359" y="2965871"/>
            <a:ext cx="1920736" cy="3363108"/>
            <a:chOff x="5044769" y="3309729"/>
            <a:chExt cx="1920736" cy="3363108"/>
          </a:xfrm>
        </p:grpSpPr>
        <p:sp>
          <p:nvSpPr>
            <p:cNvPr id="40" name="Rectangle 39"/>
            <p:cNvSpPr/>
            <p:nvPr/>
          </p:nvSpPr>
          <p:spPr>
            <a:xfrm>
              <a:off x="5044769" y="3309729"/>
              <a:ext cx="1920735" cy="33631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 smtClean="0">
                <a:solidFill>
                  <a:schemeClr val="accent1"/>
                </a:solidFill>
              </a:endParaRPr>
            </a:p>
            <a:p>
              <a:endParaRPr lang="en-US" sz="1400" dirty="0" smtClean="0">
                <a:solidFill>
                  <a:schemeClr val="accent1"/>
                </a:solidFill>
              </a:endParaRPr>
            </a:p>
            <a:p>
              <a:r>
                <a:rPr lang="en-US" sz="1400" dirty="0" smtClean="0">
                  <a:solidFill>
                    <a:schemeClr val="accent1"/>
                  </a:solidFill>
                </a:rPr>
                <a:t>Killing sperms (</a:t>
              </a:r>
              <a:r>
                <a:rPr lang="en-US" sz="1400" dirty="0" err="1" smtClean="0">
                  <a:solidFill>
                    <a:schemeClr val="accent1"/>
                  </a:solidFill>
                </a:rPr>
                <a:t>spermicidals</a:t>
              </a:r>
              <a:r>
                <a:rPr lang="en-US" sz="1400" dirty="0" smtClean="0">
                  <a:solidFill>
                    <a:schemeClr val="accent1"/>
                  </a:solidFill>
                </a:rPr>
                <a:t>):</a:t>
              </a:r>
            </a:p>
            <a:p>
              <a:pPr marL="285750" indent="-285750">
                <a:buClr>
                  <a:schemeClr val="accent4"/>
                </a:buClr>
                <a:buFont typeface=".LucidaGrandeUI" charset="0"/>
                <a:buChar char="✓"/>
              </a:pPr>
              <a:r>
                <a:rPr lang="en-US" sz="1400" dirty="0" smtClean="0">
                  <a:solidFill>
                    <a:schemeClr val="tx1"/>
                  </a:solidFill>
                </a:rPr>
                <a:t>Jells</a:t>
              </a:r>
            </a:p>
            <a:p>
              <a:pPr marL="285750" indent="-285750">
                <a:buClr>
                  <a:schemeClr val="accent4"/>
                </a:buClr>
                <a:buFont typeface=".LucidaGrandeUI" charset="0"/>
                <a:buChar char="✓"/>
              </a:pPr>
              <a:r>
                <a:rPr lang="en-US" sz="1400" dirty="0" smtClean="0">
                  <a:solidFill>
                    <a:schemeClr val="tx1"/>
                  </a:solidFill>
                </a:rPr>
                <a:t>Foams</a:t>
              </a:r>
            </a:p>
            <a:p>
              <a:r>
                <a:rPr lang="en-US" sz="1400" dirty="0">
                  <a:solidFill>
                    <a:schemeClr val="accent1"/>
                  </a:solidFill>
                </a:rPr>
                <a:t>Interruption by a </a:t>
              </a:r>
              <a:r>
                <a:rPr lang="en-US" sz="1400" dirty="0" smtClean="0">
                  <a:solidFill>
                    <a:schemeClr val="accent1"/>
                  </a:solidFill>
                </a:rPr>
                <a:t>barrier:</a:t>
              </a:r>
            </a:p>
            <a:p>
              <a:pPr marL="285750" indent="-285750">
                <a:buClr>
                  <a:schemeClr val="accent4"/>
                </a:buClr>
                <a:buFont typeface=".LucidaGrandeUI" charset="0"/>
                <a:buChar char="✓"/>
              </a:pPr>
              <a:r>
                <a:rPr lang="en-US" sz="1400" dirty="0" smtClean="0">
                  <a:solidFill>
                    <a:schemeClr val="tx1"/>
                  </a:solidFill>
                </a:rPr>
                <a:t>Condoms</a:t>
              </a:r>
            </a:p>
            <a:p>
              <a:pPr marL="285750" indent="-285750">
                <a:buClr>
                  <a:schemeClr val="accent4"/>
                </a:buClr>
                <a:buFont typeface=".LucidaGrandeUI" charset="0"/>
                <a:buChar char="✓"/>
              </a:pPr>
              <a:r>
                <a:rPr lang="en-US" sz="1400" dirty="0" smtClean="0">
                  <a:solidFill>
                    <a:schemeClr val="tx1"/>
                  </a:solidFill>
                </a:rPr>
                <a:t>Cervical caps</a:t>
              </a:r>
            </a:p>
            <a:p>
              <a:pPr marL="285750" indent="-285750">
                <a:buClr>
                  <a:schemeClr val="accent4"/>
                </a:buClr>
                <a:buFont typeface=".LucidaGrandeUI" charset="0"/>
                <a:buChar char="✓"/>
              </a:pPr>
              <a:r>
                <a:rPr lang="en-US" sz="1400" dirty="0" smtClean="0">
                  <a:solidFill>
                    <a:schemeClr val="tx1"/>
                  </a:solidFill>
                </a:rPr>
                <a:t>Diaphragm</a:t>
              </a:r>
            </a:p>
            <a:p>
              <a:pPr marL="285750" indent="-285750">
                <a:buClr>
                  <a:schemeClr val="accent4"/>
                </a:buClr>
                <a:buFont typeface=".LucidaGrandeUI" charset="0"/>
                <a:buChar char="✓"/>
              </a:pPr>
              <a:r>
                <a:rPr lang="en-US" sz="1400" dirty="0" smtClean="0">
                  <a:solidFill>
                    <a:schemeClr val="tx1"/>
                  </a:solidFill>
                </a:rPr>
                <a:t>Thin films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44770" y="3309731"/>
              <a:ext cx="1920735" cy="4478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Preventing sperm from fertilizing the </a:t>
              </a:r>
              <a:r>
                <a:rPr lang="en-US" sz="1400" dirty="0" smtClean="0">
                  <a:solidFill>
                    <a:schemeClr val="tx1"/>
                  </a:solidFill>
                </a:rPr>
                <a:t>ovum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Half Frame 6"/>
          <p:cNvSpPr/>
          <p:nvPr/>
        </p:nvSpPr>
        <p:spPr>
          <a:xfrm rot="16200000" flipH="1">
            <a:off x="267789" y="-255316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1682" y="8617160"/>
            <a:ext cx="175613" cy="121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83999" y="8600772"/>
            <a:ext cx="50043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smtClean="0">
                <a:solidFill>
                  <a:srgbClr val="FF0000"/>
                </a:solidFill>
              </a:rPr>
              <a:t>Progesterone</a:t>
            </a:r>
            <a:endParaRPr lang="en-US" sz="8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71" y="7084183"/>
            <a:ext cx="2028783" cy="2084596"/>
          </a:xfrm>
          <a:prstGeom prst="rect">
            <a:avLst/>
          </a:prstGeom>
        </p:spPr>
      </p:pic>
      <p:sp>
        <p:nvSpPr>
          <p:cNvPr id="10" name="AutoShape 4" descr="Image result for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Related im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21554" y="741106"/>
            <a:ext cx="745351" cy="67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Related image">
            <a:hlinkClick r:id="rId7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19305" y="747382"/>
            <a:ext cx="745351" cy="67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5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227910" y="757126"/>
            <a:ext cx="4500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Physiology review*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8135" y="1019324"/>
            <a:ext cx="6578131" cy="8277076"/>
            <a:chOff x="82551" y="1790289"/>
            <a:chExt cx="6578131" cy="81172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016"/>
            <a:stretch/>
          </p:blipFill>
          <p:spPr>
            <a:xfrm>
              <a:off x="82551" y="1790289"/>
              <a:ext cx="6512547" cy="212717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562" r="8772" b="1"/>
            <a:stretch/>
          </p:blipFill>
          <p:spPr>
            <a:xfrm>
              <a:off x="148135" y="6882694"/>
              <a:ext cx="6512547" cy="302489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-1" y="9599811"/>
            <a:ext cx="6845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400" dirty="0" smtClean="0">
                <a:solidFill>
                  <a:schemeClr val="bg1">
                    <a:lumMod val="50000"/>
                  </a:schemeClr>
                </a:solidFill>
              </a:rPr>
              <a:t>* الدكتور شرحهم باستفاضة، أنتوا </a:t>
            </a:r>
            <a:r>
              <a:rPr lang="ar-SA" sz="1400" dirty="0" err="1" smtClean="0">
                <a:solidFill>
                  <a:schemeClr val="bg1">
                    <a:lumMod val="50000"/>
                  </a:schemeClr>
                </a:solidFill>
              </a:rPr>
              <a:t>دارسينها</a:t>
            </a:r>
            <a:r>
              <a:rPr lang="ar-SA" sz="1400" dirty="0" smtClean="0">
                <a:solidFill>
                  <a:schemeClr val="bg1">
                    <a:lumMod val="50000"/>
                  </a:schemeClr>
                </a:solidFill>
              </a:rPr>
              <a:t> من أيام المد إذا ناسين </a:t>
            </a:r>
            <a:r>
              <a:rPr lang="ar-SA" sz="1400" dirty="0" err="1" smtClean="0">
                <a:solidFill>
                  <a:schemeClr val="bg1">
                    <a:lumMod val="50000"/>
                  </a:schemeClr>
                </a:solidFill>
              </a:rPr>
              <a:t>شي</a:t>
            </a:r>
            <a:r>
              <a:rPr lang="ar-SA" sz="1400" dirty="0" smtClean="0">
                <a:solidFill>
                  <a:schemeClr val="bg1">
                    <a:lumMod val="50000"/>
                  </a:schemeClr>
                </a:solidFill>
              </a:rPr>
              <a:t> أقروها تسوي </a:t>
            </a:r>
            <a:r>
              <a:rPr lang="ar-SA" sz="1400" dirty="0" err="1" smtClean="0">
                <a:solidFill>
                  <a:schemeClr val="bg1">
                    <a:lumMod val="50000"/>
                  </a:schemeClr>
                </a:solidFill>
              </a:rPr>
              <a:t>ريفريش</a:t>
            </a:r>
            <a:r>
              <a:rPr lang="ar-SA" sz="1400" dirty="0" smtClean="0">
                <a:solidFill>
                  <a:schemeClr val="bg1">
                    <a:lumMod val="50000"/>
                  </a:schemeClr>
                </a:solidFill>
              </a:rPr>
              <a:t> لذاكرتكم </a:t>
            </a:r>
            <a:r>
              <a:rPr lang="ar-SA" sz="14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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536" y="3276589"/>
            <a:ext cx="1686806" cy="293537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beginning of the cycle the </a:t>
            </a:r>
            <a:r>
              <a:rPr lang="en-US" sz="1200" dirty="0">
                <a:solidFill>
                  <a:srgbClr val="942093"/>
                </a:solidFill>
              </a:rPr>
              <a:t>FSH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increase, with a modest increase in </a:t>
            </a:r>
            <a:r>
              <a:rPr lang="en-US" sz="1200" dirty="0">
                <a:solidFill>
                  <a:srgbClr val="00B050"/>
                </a:solidFill>
              </a:rPr>
              <a:t>LH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;and that is to prepare the follicle that will contain the oocyte ,at the same time we see an increase in </a:t>
            </a:r>
            <a:r>
              <a:rPr lang="en-US" sz="1200" dirty="0">
                <a:solidFill>
                  <a:schemeClr val="accent4"/>
                </a:solidFill>
              </a:rPr>
              <a:t>estrogen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that helps in producing the perfect environment for the embryo in the uterus by  increasing the vascularity and thickness of the endometrium  </a:t>
            </a:r>
          </a:p>
        </p:txBody>
      </p:sp>
      <p:sp>
        <p:nvSpPr>
          <p:cNvPr id="8" name="Oval 7"/>
          <p:cNvSpPr/>
          <p:nvPr/>
        </p:nvSpPr>
        <p:spPr>
          <a:xfrm>
            <a:off x="693025" y="1469982"/>
            <a:ext cx="260163" cy="2732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59675" y="6866806"/>
            <a:ext cx="260163" cy="2732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47249" y="3291833"/>
            <a:ext cx="1034721" cy="293537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days before the ovulation at 12</a:t>
            </a:r>
            <a:r>
              <a:rPr lang="en-US" sz="14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day : the LH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surge then LH will drop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,as well as the </a:t>
            </a:r>
            <a:r>
              <a:rPr lang="en-US" sz="1400" dirty="0">
                <a:solidFill>
                  <a:schemeClr val="accent4"/>
                </a:solidFill>
              </a:rPr>
              <a:t>Estrogen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,and this will lead to ovulation </a:t>
            </a:r>
          </a:p>
        </p:txBody>
      </p:sp>
      <p:sp>
        <p:nvSpPr>
          <p:cNvPr id="21" name="Oval 20"/>
          <p:cNvSpPr/>
          <p:nvPr/>
        </p:nvSpPr>
        <p:spPr>
          <a:xfrm>
            <a:off x="3125179" y="931108"/>
            <a:ext cx="260163" cy="2732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034396" y="6262301"/>
            <a:ext cx="260163" cy="2732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44738" y="3296358"/>
            <a:ext cx="1493541" cy="2935374"/>
          </a:xfrm>
          <a:prstGeom prst="rect">
            <a:avLst/>
          </a:prstGeom>
          <a:solidFill>
            <a:schemeClr val="bg1"/>
          </a:solidFill>
          <a:ln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After the ovulation the corpus luteum  will secrets </a:t>
            </a:r>
            <a:r>
              <a:rPr lang="en-US" sz="1200" dirty="0">
                <a:solidFill>
                  <a:srgbClr val="0432FF"/>
                </a:solidFill>
              </a:rPr>
              <a:t>progesterone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high amount of </a:t>
            </a:r>
            <a:r>
              <a:rPr lang="en-US" sz="1200" dirty="0">
                <a:solidFill>
                  <a:srgbClr val="FFC000"/>
                </a:solidFill>
              </a:rPr>
              <a:t>estrogen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prevent the formation of a new ovum  by causing a negative feedback to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GnRH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thus preventing the secretion of </a:t>
            </a:r>
            <a:r>
              <a:rPr lang="en-US" sz="1200" dirty="0">
                <a:solidFill>
                  <a:srgbClr val="7030A0"/>
                </a:solidFill>
              </a:rPr>
              <a:t>FSH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n-US" sz="1200" dirty="0" smtClean="0">
                <a:solidFill>
                  <a:srgbClr val="00B050"/>
                </a:solidFill>
              </a:rPr>
              <a:t>LH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38250" y="1501324"/>
            <a:ext cx="260163" cy="273214"/>
          </a:xfrm>
          <a:prstGeom prst="ellipse">
            <a:avLst/>
          </a:prstGeom>
          <a:solidFill>
            <a:srgbClr val="942093">
              <a:alpha val="14902"/>
            </a:srgbClr>
          </a:solidFill>
          <a:ln>
            <a:solidFill>
              <a:srgbClr val="942093">
                <a:alpha val="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534805" y="6408320"/>
            <a:ext cx="260163" cy="273214"/>
          </a:xfrm>
          <a:prstGeom prst="ellipse">
            <a:avLst/>
          </a:prstGeom>
          <a:solidFill>
            <a:srgbClr val="942093">
              <a:alpha val="14902"/>
            </a:srgbClr>
          </a:solidFill>
          <a:ln>
            <a:solidFill>
              <a:srgbClr val="942093">
                <a:alpha val="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69201" y="3276587"/>
            <a:ext cx="1831718" cy="293537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ovum is fertilized in the fallopian tube it will implant in endometrium but if not at the 26</a:t>
            </a:r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day the corpus luteum will loose it’s secretion (no estrogen and progesterone ) and become corpus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albican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will cause the shedding of the endometrium +the cassation of the –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feedback → repeated cycle </a:t>
            </a:r>
          </a:p>
        </p:txBody>
      </p:sp>
      <p:sp>
        <p:nvSpPr>
          <p:cNvPr id="26" name="Oval 25"/>
          <p:cNvSpPr/>
          <p:nvPr/>
        </p:nvSpPr>
        <p:spPr>
          <a:xfrm>
            <a:off x="5887075" y="1573390"/>
            <a:ext cx="260163" cy="2732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86968" y="6700740"/>
            <a:ext cx="260163" cy="2732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7694" y="3102428"/>
            <a:ext cx="472489" cy="174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25829" y="3117671"/>
            <a:ext cx="472489" cy="174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2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53914" y="3122196"/>
            <a:ext cx="472489" cy="174160"/>
          </a:xfrm>
          <a:prstGeom prst="rect">
            <a:avLst/>
          </a:prstGeom>
          <a:solidFill>
            <a:srgbClr val="942093">
              <a:alpha val="20000"/>
            </a:srgbClr>
          </a:solidFill>
          <a:ln>
            <a:solidFill>
              <a:srgbClr val="942093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48815" y="3102425"/>
            <a:ext cx="472489" cy="174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4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227910" y="757126"/>
            <a:ext cx="4500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Overview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513" y="8891960"/>
            <a:ext cx="6858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/>
              <a:t> 100% </a:t>
            </a:r>
            <a:r>
              <a:rPr lang="en-US" sz="1200" dirty="0" smtClean="0">
                <a:cs typeface="Times New Roman" pitchFamily="18" charset="0"/>
              </a:rPr>
              <a:t>effective</a:t>
            </a:r>
          </a:p>
          <a:p>
            <a:r>
              <a:rPr lang="en-US" sz="1200" baseline="30000" dirty="0" smtClean="0">
                <a:solidFill>
                  <a:srgbClr val="C00000"/>
                </a:solidFill>
                <a:cs typeface="Times New Roman" pitchFamily="18" charset="0"/>
              </a:rPr>
              <a:t>2</a:t>
            </a:r>
            <a:r>
              <a:rPr lang="en-US" sz="1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C00000"/>
                </a:solidFill>
              </a:rPr>
              <a:t>Has systemic androgenic effect; acne, hirsutism, weight gain. </a:t>
            </a:r>
            <a:r>
              <a:rPr lang="ar-SA" sz="1200" dirty="0" err="1" smtClean="0">
                <a:solidFill>
                  <a:srgbClr val="008F00"/>
                </a:solidFill>
              </a:rPr>
              <a:t>جى</a:t>
            </a:r>
            <a:r>
              <a:rPr lang="ar-SA" sz="1200" dirty="0" smtClean="0">
                <a:solidFill>
                  <a:srgbClr val="008F00"/>
                </a:solidFill>
              </a:rPr>
              <a:t> في اختبار في سنة من السنوات</a:t>
            </a:r>
            <a:endParaRPr lang="en-US" sz="1200" dirty="0">
              <a:solidFill>
                <a:srgbClr val="008F00"/>
              </a:solidFill>
            </a:endParaRPr>
          </a:p>
          <a:p>
            <a:pPr lvl="0"/>
            <a:r>
              <a:rPr lang="en-US" sz="1200" baseline="30000" dirty="0" smtClean="0">
                <a:solidFill>
                  <a:srgbClr val="C00000"/>
                </a:solidFill>
                <a:cs typeface="Times New Roman" pitchFamily="18" charset="0"/>
              </a:rPr>
              <a:t>3</a:t>
            </a:r>
            <a:r>
              <a:rPr lang="en-US" sz="1200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C00000"/>
                </a:solidFill>
              </a:rPr>
              <a:t>Has no systemic androgenic </a:t>
            </a:r>
            <a:r>
              <a:rPr lang="en-US" sz="1200" dirty="0" smtClean="0">
                <a:solidFill>
                  <a:srgbClr val="C00000"/>
                </a:solidFill>
              </a:rPr>
              <a:t>effect</a:t>
            </a:r>
            <a:endParaRPr lang="en-US" sz="12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en-US" sz="1200" spc="-50" baseline="30000" dirty="0" smtClean="0"/>
              <a:t>4</a:t>
            </a:r>
            <a:r>
              <a:rPr lang="en-US" sz="1200" spc="-50" dirty="0" smtClean="0"/>
              <a:t> Currently </a:t>
            </a:r>
            <a:r>
              <a:rPr lang="en-US" sz="1200" spc="-50" dirty="0"/>
              <a:t>concentration used now is very low to minimize estrogen </a:t>
            </a:r>
            <a:r>
              <a:rPr lang="en-US" sz="1200" spc="-50" dirty="0" smtClean="0"/>
              <a:t>hazards</a:t>
            </a:r>
            <a:endParaRPr lang="en-US" sz="1200" dirty="0" smtClean="0"/>
          </a:p>
          <a:p>
            <a:r>
              <a:rPr lang="en-US" sz="1200" baseline="30000" dirty="0" smtClean="0"/>
              <a:t>5</a:t>
            </a:r>
            <a:r>
              <a:rPr lang="en-US" sz="1200" dirty="0" smtClean="0"/>
              <a:t> a “prodrug” converted to </a:t>
            </a:r>
            <a:r>
              <a:rPr lang="en-US" sz="1200" dirty="0" err="1" smtClean="0"/>
              <a:t>ethinyl</a:t>
            </a:r>
            <a:r>
              <a:rPr lang="en-US" sz="1200" dirty="0" smtClean="0"/>
              <a:t> estradiol</a:t>
            </a:r>
          </a:p>
        </p:txBody>
      </p:sp>
      <p:grpSp>
        <p:nvGrpSpPr>
          <p:cNvPr id="177" name="Group 176"/>
          <p:cNvGrpSpPr/>
          <p:nvPr/>
        </p:nvGrpSpPr>
        <p:grpSpPr>
          <a:xfrm>
            <a:off x="508598" y="928443"/>
            <a:ext cx="5892201" cy="7844544"/>
            <a:chOff x="536907" y="785665"/>
            <a:chExt cx="5892201" cy="8342406"/>
          </a:xfrm>
        </p:grpSpPr>
        <p:grpSp>
          <p:nvGrpSpPr>
            <p:cNvPr id="165" name="Group 164"/>
            <p:cNvGrpSpPr/>
            <p:nvPr/>
          </p:nvGrpSpPr>
          <p:grpSpPr>
            <a:xfrm>
              <a:off x="536907" y="785665"/>
              <a:ext cx="5892201" cy="8342406"/>
              <a:chOff x="536907" y="785665"/>
              <a:chExt cx="5892201" cy="8342406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536907" y="785665"/>
                <a:ext cx="5892201" cy="8115800"/>
                <a:chOff x="536907" y="785665"/>
                <a:chExt cx="5892201" cy="8115800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536907" y="785665"/>
                  <a:ext cx="5892201" cy="8115800"/>
                  <a:chOff x="536907" y="785665"/>
                  <a:chExt cx="5892201" cy="8115800"/>
                </a:xfrm>
              </p:grpSpPr>
              <p:cxnSp>
                <p:nvCxnSpPr>
                  <p:cNvPr id="91" name="Straight Connector 90"/>
                  <p:cNvCxnSpPr>
                    <a:stCxn id="70" idx="2"/>
                  </p:cNvCxnSpPr>
                  <p:nvPr/>
                </p:nvCxnSpPr>
                <p:spPr>
                  <a:xfrm>
                    <a:off x="3723833" y="2465899"/>
                    <a:ext cx="14667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3" name="Group 102"/>
                  <p:cNvGrpSpPr/>
                  <p:nvPr/>
                </p:nvGrpSpPr>
                <p:grpSpPr>
                  <a:xfrm>
                    <a:off x="536907" y="785665"/>
                    <a:ext cx="5892201" cy="8115800"/>
                    <a:chOff x="665594" y="702538"/>
                    <a:chExt cx="5892201" cy="8115800"/>
                  </a:xfrm>
                </p:grpSpPr>
                <p:grpSp>
                  <p:nvGrpSpPr>
                    <p:cNvPr id="88" name="Group 87"/>
                    <p:cNvGrpSpPr/>
                    <p:nvPr/>
                  </p:nvGrpSpPr>
                  <p:grpSpPr>
                    <a:xfrm>
                      <a:off x="665594" y="702538"/>
                      <a:ext cx="5892201" cy="8115800"/>
                      <a:chOff x="665594" y="702538"/>
                      <a:chExt cx="5892201" cy="8115800"/>
                    </a:xfrm>
                  </p:grpSpPr>
                  <p:grpSp>
                    <p:nvGrpSpPr>
                      <p:cNvPr id="86" name="Group 85"/>
                      <p:cNvGrpSpPr/>
                      <p:nvPr/>
                    </p:nvGrpSpPr>
                    <p:grpSpPr>
                      <a:xfrm>
                        <a:off x="665594" y="702538"/>
                        <a:ext cx="5892201" cy="8115800"/>
                        <a:chOff x="665594" y="702538"/>
                        <a:chExt cx="5892201" cy="8115800"/>
                      </a:xfrm>
                    </p:grpSpPr>
                    <p:grpSp>
                      <p:nvGrpSpPr>
                        <p:cNvPr id="8" name="Group 7"/>
                        <p:cNvGrpSpPr/>
                        <p:nvPr/>
                      </p:nvGrpSpPr>
                      <p:grpSpPr>
                        <a:xfrm>
                          <a:off x="665594" y="702538"/>
                          <a:ext cx="5892200" cy="8115800"/>
                          <a:chOff x="430460" y="725398"/>
                          <a:chExt cx="5892200" cy="8115800"/>
                        </a:xfrm>
                      </p:grpSpPr>
                      <p:cxnSp>
                        <p:nvCxnSpPr>
                          <p:cNvPr id="11" name="Straight Connector 10"/>
                          <p:cNvCxnSpPr>
                            <a:stCxn id="38" idx="2"/>
                            <a:endCxn id="87" idx="1"/>
                          </p:cNvCxnSpPr>
                          <p:nvPr/>
                        </p:nvCxnSpPr>
                        <p:spPr>
                          <a:xfrm>
                            <a:off x="2494701" y="6359648"/>
                            <a:ext cx="1564830" cy="2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5" name="Group 14"/>
                          <p:cNvGrpSpPr/>
                          <p:nvPr/>
                        </p:nvGrpSpPr>
                        <p:grpSpPr>
                          <a:xfrm>
                            <a:off x="430460" y="725398"/>
                            <a:ext cx="5892200" cy="8115800"/>
                            <a:chOff x="430460" y="725398"/>
                            <a:chExt cx="5892200" cy="8115800"/>
                          </a:xfrm>
                        </p:grpSpPr>
                        <p:sp>
                          <p:nvSpPr>
                            <p:cNvPr id="17" name="Rectangle 16"/>
                            <p:cNvSpPr/>
                            <p:nvPr/>
                          </p:nvSpPr>
                          <p:spPr>
                            <a:xfrm rot="16200000">
                              <a:off x="2592830" y="4246247"/>
                              <a:ext cx="1414398" cy="663889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28575">
                              <a:solidFill>
                                <a:schemeClr val="accent4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sz="1600" dirty="0" smtClean="0">
                                  <a:solidFill>
                                    <a:schemeClr val="tx1"/>
                                  </a:solidFill>
                                </a:rPr>
                                <a:t>Estrogen</a:t>
                              </a:r>
                              <a:r>
                                <a:rPr lang="en-US" sz="1600" baseline="30000" dirty="0" smtClean="0">
                                  <a:solidFill>
                                    <a:schemeClr val="tx1"/>
                                  </a:solidFill>
                                </a:rPr>
                                <a:t>4</a:t>
                              </a:r>
                              <a:endParaRPr lang="en-US" sz="1600" baseline="30000" dirty="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8" name="Rectangle 17"/>
                            <p:cNvSpPr/>
                            <p:nvPr/>
                          </p:nvSpPr>
                          <p:spPr>
                            <a:xfrm>
                              <a:off x="4065310" y="3980375"/>
                              <a:ext cx="2257349" cy="506949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28575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sz="1600" dirty="0">
                                  <a:solidFill>
                                    <a:srgbClr val="0432FF"/>
                                  </a:solidFill>
                                </a:rPr>
                                <a:t>Ethinyl </a:t>
                              </a:r>
                              <a:r>
                                <a:rPr lang="en-US" sz="1600" dirty="0" smtClean="0">
                                  <a:solidFill>
                                    <a:srgbClr val="0432FF"/>
                                  </a:solidFill>
                                </a:rPr>
                                <a:t>estradiol</a:t>
                              </a:r>
                              <a:endParaRPr lang="hr-HR" sz="1600" baseline="30000" dirty="0">
                                <a:solidFill>
                                  <a:srgbClr val="0432FF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9" name="Rectangle 18"/>
                            <p:cNvSpPr/>
                            <p:nvPr/>
                          </p:nvSpPr>
                          <p:spPr>
                            <a:xfrm>
                              <a:off x="4065309" y="4668909"/>
                              <a:ext cx="2257350" cy="50400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28575">
                              <a:solidFill>
                                <a:schemeClr val="accent4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sz="1600" dirty="0" smtClean="0">
                                  <a:solidFill>
                                    <a:srgbClr val="0432FF"/>
                                  </a:solidFill>
                                </a:rPr>
                                <a:t>Mestranol</a:t>
                              </a:r>
                              <a:r>
                                <a:rPr lang="en-US" sz="1600" baseline="30000" dirty="0" smtClean="0">
                                  <a:solidFill>
                                    <a:srgbClr val="0432FF"/>
                                  </a:solidFill>
                                </a:rPr>
                                <a:t>5</a:t>
                              </a:r>
                              <a:endParaRPr lang="en-US" sz="1400" baseline="30000" dirty="0">
                                <a:solidFill>
                                  <a:srgbClr val="0432FF"/>
                                </a:solidFill>
                              </a:endParaRPr>
                            </a:p>
                          </p:txBody>
                        </p:sp>
                        <p:cxnSp>
                          <p:nvCxnSpPr>
                            <p:cNvPr id="20" name="Straight Connector 19"/>
                            <p:cNvCxnSpPr/>
                            <p:nvPr/>
                          </p:nvCxnSpPr>
                          <p:spPr>
                            <a:xfrm flipH="1">
                              <a:off x="3833446" y="4273316"/>
                              <a:ext cx="231864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1" name="Straight Connector 20"/>
                            <p:cNvCxnSpPr/>
                            <p:nvPr/>
                          </p:nvCxnSpPr>
                          <p:spPr>
                            <a:xfrm flipH="1" flipV="1">
                              <a:off x="3833446" y="4880451"/>
                              <a:ext cx="231863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2" name="Straight Connector 21"/>
                            <p:cNvCxnSpPr/>
                            <p:nvPr/>
                          </p:nvCxnSpPr>
                          <p:spPr>
                            <a:xfrm>
                              <a:off x="3833446" y="4273316"/>
                              <a:ext cx="0" cy="607135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3" name="Straight Connector 22"/>
                            <p:cNvCxnSpPr>
                              <a:stCxn id="17" idx="2"/>
                            </p:cNvCxnSpPr>
                            <p:nvPr/>
                          </p:nvCxnSpPr>
                          <p:spPr>
                            <a:xfrm>
                              <a:off x="3631974" y="4578192"/>
                              <a:ext cx="201472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24" name="Group 23"/>
                            <p:cNvGrpSpPr/>
                            <p:nvPr/>
                          </p:nvGrpSpPr>
                          <p:grpSpPr>
                            <a:xfrm>
                              <a:off x="430460" y="725398"/>
                              <a:ext cx="5892200" cy="8115800"/>
                              <a:chOff x="430460" y="725398"/>
                              <a:chExt cx="5892200" cy="8115800"/>
                            </a:xfrm>
                          </p:grpSpPr>
                          <p:cxnSp>
                            <p:nvCxnSpPr>
                              <p:cNvPr id="26" name="Straight Connector 25"/>
                              <p:cNvCxnSpPr>
                                <a:stCxn id="17" idx="0"/>
                              </p:cNvCxnSpPr>
                              <p:nvPr/>
                            </p:nvCxnSpPr>
                            <p:spPr>
                              <a:xfrm flipH="1" flipV="1">
                                <a:off x="2640670" y="4576403"/>
                                <a:ext cx="327415" cy="1789"/>
                              </a:xfrm>
                              <a:prstGeom prst="line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27" name="Group 26"/>
                              <p:cNvGrpSpPr/>
                              <p:nvPr/>
                            </p:nvGrpSpPr>
                            <p:grpSpPr>
                              <a:xfrm>
                                <a:off x="430460" y="725398"/>
                                <a:ext cx="5892200" cy="8115800"/>
                                <a:chOff x="430460" y="725398"/>
                                <a:chExt cx="5892200" cy="8115800"/>
                              </a:xfrm>
                            </p:grpSpPr>
                            <p:cxnSp>
                              <p:nvCxnSpPr>
                                <p:cNvPr id="28" name="Straight Connector 27"/>
                                <p:cNvCxnSpPr>
                                  <a:stCxn id="70" idx="0"/>
                                </p:cNvCxnSpPr>
                                <p:nvPr/>
                              </p:nvCxnSpPr>
                              <p:spPr>
                                <a:xfrm flipH="1">
                                  <a:off x="2647011" y="2405632"/>
                                  <a:ext cx="306482" cy="0"/>
                                </a:xfrm>
                                <a:prstGeom prst="line">
                                  <a:avLst/>
                                </a:prstGeom>
                                <a:ln w="127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grpSp>
                              <p:nvGrpSpPr>
                                <p:cNvPr id="29" name="Group 28"/>
                                <p:cNvGrpSpPr/>
                                <p:nvPr/>
                              </p:nvGrpSpPr>
                              <p:grpSpPr>
                                <a:xfrm>
                                  <a:off x="430460" y="725398"/>
                                  <a:ext cx="5892200" cy="8115800"/>
                                  <a:chOff x="430460" y="725398"/>
                                  <a:chExt cx="5892200" cy="8115800"/>
                                </a:xfrm>
                              </p:grpSpPr>
                              <p:cxnSp>
                                <p:nvCxnSpPr>
                                  <p:cNvPr id="31" name="Straight Connector 30"/>
                                  <p:cNvCxnSpPr/>
                                  <p:nvPr/>
                                </p:nvCxnSpPr>
                                <p:spPr>
                                  <a:xfrm>
                                    <a:off x="3764056" y="887398"/>
                                    <a:ext cx="0" cy="2623624"/>
                                  </a:xfrm>
                                  <a:prstGeom prst="line">
                                    <a:avLst/>
                                  </a:prstGeom>
                                  <a:ln w="127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2" name="Straight Connector 31"/>
                                  <p:cNvCxnSpPr/>
                                  <p:nvPr/>
                                </p:nvCxnSpPr>
                                <p:spPr>
                                  <a:xfrm flipH="1" flipV="1">
                                    <a:off x="3764056" y="897705"/>
                                    <a:ext cx="301316" cy="3377"/>
                                  </a:xfrm>
                                  <a:prstGeom prst="line">
                                    <a:avLst/>
                                  </a:prstGeom>
                                  <a:ln w="12700"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grpSp>
                                <p:nvGrpSpPr>
                                  <p:cNvPr id="37" name="Group 36"/>
                                  <p:cNvGrpSpPr/>
                                  <p:nvPr/>
                                </p:nvGrpSpPr>
                                <p:grpSpPr>
                                  <a:xfrm>
                                    <a:off x="430460" y="725398"/>
                                    <a:ext cx="5892200" cy="8115800"/>
                                    <a:chOff x="113634" y="682904"/>
                                    <a:chExt cx="5892200" cy="8115800"/>
                                  </a:xfrm>
                                </p:grpSpPr>
                                <p:sp>
                                  <p:nvSpPr>
                                    <p:cNvPr id="38" name="Rectangle 37"/>
                                    <p:cNvSpPr/>
                                    <p:nvPr/>
                                  </p:nvSpPr>
                                  <p:spPr>
                                    <a:xfrm rot="16200000">
                                      <a:off x="1063969" y="5883064"/>
                                      <a:ext cx="1359631" cy="868181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CC3399">
                                        <a:alpha val="20000"/>
                                      </a:srgbClr>
                                    </a:solidFill>
                                    <a:ln w="28575">
                                      <a:solidFill>
                                        <a:srgbClr val="CC3399">
                                          <a:alpha val="9804"/>
                                        </a:srgbClr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>
                                        <a:spcBef>
                                          <a:spcPct val="0"/>
                                        </a:spcBef>
                                      </a:pPr>
                                      <a:r>
                                        <a:rPr lang="en-US" altLang="en-US" sz="1400" dirty="0">
                                          <a:solidFill>
                                            <a:schemeClr val="tx1"/>
                                          </a:solidFill>
                                        </a:rPr>
                                        <a:t>Mini Pills or Progesterone Only Pills (POP)</a:t>
                                      </a:r>
                                    </a:p>
                                  </p:txBody>
                                </p:sp>
                                <p:grpSp>
                                  <p:nvGrpSpPr>
                                    <p:cNvPr id="40" name="Group 3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13634" y="682904"/>
                                      <a:ext cx="5892200" cy="8115800"/>
                                      <a:chOff x="113634" y="682904"/>
                                      <a:chExt cx="5892200" cy="8115800"/>
                                    </a:xfrm>
                                  </p:grpSpPr>
                                  <p:cxnSp>
                                    <p:nvCxnSpPr>
                                      <p:cNvPr id="41" name="Straight Connector 40"/>
                                      <p:cNvCxnSpPr>
                                        <a:stCxn id="76" idx="2"/>
                                        <a:endCxn id="56" idx="0"/>
                                      </p:cNvCxnSpPr>
                                      <p:nvPr/>
                                    </p:nvCxnSpPr>
                                    <p:spPr>
                                      <a:xfrm flipV="1">
                                        <a:off x="2156592" y="8171825"/>
                                        <a:ext cx="190117" cy="1"/>
                                      </a:xfrm>
                                      <a:prstGeom prst="line">
                                        <a:avLst/>
                                      </a:prstGeom>
                                      <a:ln w="12700"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grpSp>
                                    <p:nvGrpSpPr>
                                      <p:cNvPr id="42" name="Group 4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13634" y="682904"/>
                                        <a:ext cx="5892200" cy="8115800"/>
                                        <a:chOff x="113634" y="682904"/>
                                        <a:chExt cx="5892200" cy="8115800"/>
                                      </a:xfrm>
                                    </p:grpSpPr>
                                    <p:cxnSp>
                                      <p:nvCxnSpPr>
                                        <p:cNvPr id="43" name="Straight Connector 42"/>
                                        <p:cNvCxnSpPr>
                                          <a:stCxn id="76" idx="0"/>
                                        </p:cNvCxnSpPr>
                                        <p:nvPr/>
                                      </p:nvCxnSpPr>
                                      <p:spPr>
                                        <a:xfrm flipH="1" flipV="1">
                                          <a:off x="953451" y="8171824"/>
                                          <a:ext cx="323356" cy="2"/>
                                        </a:xfrm>
                                        <a:prstGeom prst="line">
                                          <a:avLst/>
                                        </a:prstGeom>
                                        <a:ln w="12700">
                                          <a:solidFill>
                                            <a:schemeClr val="tx1"/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grpSp>
                                      <p:nvGrpSpPr>
                                        <p:cNvPr id="44" name="Group 43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13634" y="682904"/>
                                          <a:ext cx="5892200" cy="8115800"/>
                                          <a:chOff x="113634" y="682904"/>
                                          <a:chExt cx="5892200" cy="8115800"/>
                                        </a:xfrm>
                                      </p:grpSpPr>
                                      <p:cxnSp>
                                        <p:nvCxnSpPr>
                                          <p:cNvPr id="45" name="Straight Connector 44"/>
                                          <p:cNvCxnSpPr/>
                                          <p:nvPr/>
                                        </p:nvCxnSpPr>
                                        <p:spPr>
                                          <a:xfrm flipH="1">
                                            <a:off x="964602" y="6317154"/>
                                            <a:ext cx="345410" cy="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2700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  <p:grpSp>
                                        <p:nvGrpSpPr>
                                          <p:cNvPr id="46" name="Group 45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13634" y="682904"/>
                                            <a:ext cx="5892200" cy="8115800"/>
                                            <a:chOff x="113634" y="682904"/>
                                            <a:chExt cx="5892200" cy="8115800"/>
                                          </a:xfrm>
                                        </p:grpSpPr>
                                        <p:cxnSp>
                                          <p:nvCxnSpPr>
                                            <p:cNvPr id="47" name="Straight Connector 46"/>
                                            <p:cNvCxnSpPr>
                                              <a:stCxn id="80" idx="0"/>
                                            </p:cNvCxnSpPr>
                                            <p:nvPr/>
                                          </p:nvCxnSpPr>
                                          <p:spPr>
                                            <a:xfrm flipH="1">
                                              <a:off x="953451" y="1949714"/>
                                              <a:ext cx="323355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ln w="12700"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cxnSp>
                                          <p:nvCxnSpPr>
                                            <p:cNvPr id="48" name="Straight Connector 47"/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2156591" y="2371409"/>
                                              <a:ext cx="173594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ln w="12700"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cxnSp>
                                          <p:nvCxnSpPr>
                                            <p:cNvPr id="49" name="Straight Connector 48"/>
                                            <p:cNvCxnSpPr/>
                                            <p:nvPr/>
                                          </p:nvCxnSpPr>
                                          <p:spPr>
                                            <a:xfrm flipH="1">
                                              <a:off x="2323845" y="2363138"/>
                                              <a:ext cx="11507" cy="2170771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ln w="12700"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grpSp>
                                          <p:nvGrpSpPr>
                                            <p:cNvPr id="50" name="Group 49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13634" y="682904"/>
                                              <a:ext cx="5892200" cy="8115800"/>
                                              <a:chOff x="113634" y="682904"/>
                                              <a:chExt cx="5892200" cy="8115800"/>
                                            </a:xfrm>
                                          </p:grpSpPr>
                                          <p:sp>
                                            <p:nvSpPr>
                                              <p:cNvPr id="56" name="Rectangle 55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rot="16200000">
                                                <a:off x="2247038" y="7644617"/>
                                                <a:ext cx="1253756" cy="1054415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chemeClr val="bg1"/>
                                              </a:solidFill>
                                              <a:ln w="28575">
                                                <a:solidFill>
                                                  <a:srgbClr val="FF7E79">
                                                    <a:alpha val="80000"/>
                                                  </a:srgbClr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r>
                                                  <a:rPr lang="en-US" sz="1400" dirty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</a:rPr>
                                                  <a:t>Contain both hormones or each one alone</a:t>
                                                </a:r>
                                                <a:endParaRPr lang="en-US" sz="1400" dirty="0">
                                                  <a:solidFill>
                                                    <a:schemeClr val="tx1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59" name="Group 58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113634" y="682904"/>
                                                <a:ext cx="5892200" cy="8115800"/>
                                                <a:chOff x="113634" y="682904"/>
                                                <a:chExt cx="5892200" cy="811580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60" name="Group 59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113634" y="682904"/>
                                                  <a:ext cx="5892200" cy="8115800"/>
                                                  <a:chOff x="368541" y="731569"/>
                                                  <a:chExt cx="5892200" cy="811580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68" name="Group 67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368541" y="1148449"/>
                                                    <a:ext cx="2042957" cy="7698920"/>
                                                    <a:chOff x="825741" y="1125164"/>
                                                    <a:chExt cx="2042957" cy="769892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75" name="Group 74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825741" y="1125164"/>
                                                      <a:ext cx="2042956" cy="7072040"/>
                                                      <a:chOff x="825741" y="1125164"/>
                                                      <a:chExt cx="2042956" cy="707204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77" name="Group 76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825741" y="1125164"/>
                                                        <a:ext cx="2042956" cy="7072040"/>
                                                        <a:chOff x="232909" y="1164074"/>
                                                        <a:chExt cx="2042956" cy="7072040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79" name="Rectangle 78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232909" y="1714181"/>
                                                          <a:ext cx="570301" cy="6400800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solidFill>
                                                          <a:schemeClr val="accent6">
                                                            <a:lumMod val="20000"/>
                                                            <a:lumOff val="80000"/>
                                                          </a:schemeClr>
                                                        </a:solidFill>
                                                        <a:ln w="28575">
                                                          <a:solidFill>
                                                            <a:schemeClr val="accent6">
                                                              <a:lumMod val="20000"/>
                                                              <a:lumOff val="80000"/>
                                                            </a:schemeClr>
                                                          </a:solidFill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vert="vert270"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r>
                                                            <a:rPr lang="en-US" altLang="en-US" sz="2000" dirty="0" smtClean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</a:rPr>
                                                            <a:t>Oral Contraceptive Pills</a:t>
                                                          </a:r>
                                                          <a:endParaRPr lang="en-US" sz="2000" dirty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80" name="Rectangle 79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 rot="16200000">
                                                          <a:off x="986043" y="1574112"/>
                                                          <a:ext cx="1699860" cy="879784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solidFill>
                                                          <a:schemeClr val="bg1">
                                                            <a:lumMod val="95000"/>
                                                          </a:schemeClr>
                                                        </a:solidFill>
                                                        <a:ln w="28575">
                                                          <a:solidFill>
                                                            <a:schemeClr val="bg1">
                                                              <a:lumMod val="95000"/>
                                                              <a:alpha val="50196"/>
                                                            </a:schemeClr>
                                                          </a:solidFill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>
                                                            <a:spcBef>
                                                              <a:spcPct val="0"/>
                                                            </a:spcBef>
                                                            <a:buFont typeface="Wingdings" panose="05000000000000000000" pitchFamily="2" charset="2"/>
                                                            <a:buNone/>
                                                          </a:pPr>
                                                          <a:r>
                                                            <a:rPr lang="en-US" altLang="en-US" sz="1600" dirty="0" smtClean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</a:rPr>
                                                            <a:t>Combined Pills (COC)</a:t>
                                                          </a:r>
                                                          <a:r>
                                                            <a:rPr lang="en-US" altLang="en-US" sz="1600" baseline="30000" dirty="0" smtClean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</a:rPr>
                                                            <a:t>1</a:t>
                                                          </a:r>
                                                          <a:endParaRPr lang="en-US" altLang="en-US" sz="1600" baseline="30000" dirty="0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cxnSp>
                                                      <p:nvCxnSpPr>
                                                        <p:cNvPr id="81" name="Straight Connector 80"/>
                                                        <p:cNvCxnSpPr/>
                                                        <p:nvPr/>
                                                      </p:nvCxnSpPr>
                                                      <p:spPr>
                                                        <a:xfrm flipH="1">
                                                          <a:off x="1075112" y="2014004"/>
                                                          <a:ext cx="0" cy="6222110"/>
                                                        </a:xfrm>
                                                        <a:prstGeom prst="line">
                                                          <a:avLst/>
                                                        </a:prstGeom>
                                                        <a:ln w="127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</a:ln>
                                                      </p:spPr>
                                                      <p:style>
                                                        <a:lnRef idx="1">
                                                          <a:schemeClr val="accent1"/>
                                                        </a:lnRef>
                                                        <a:fillRef idx="0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tx1"/>
                                                        </a:fontRef>
                                                      </p:style>
                                                    </p:cxnSp>
                                                  </p:grpSp>
                                                  <p:cxnSp>
                                                    <p:nvCxnSpPr>
                                                      <p:cNvPr id="78" name="Straight Connector 77"/>
                                                      <p:cNvCxnSpPr/>
                                                      <p:nvPr/>
                                                    </p:nvCxnSpPr>
                                                    <p:spPr>
                                                      <a:xfrm flipV="1">
                                                        <a:off x="1396607" y="4728009"/>
                                                        <a:ext cx="280102" cy="0"/>
                                                      </a:xfrm>
                                                      <a:prstGeom prst="line">
                                                        <a:avLst/>
                                                      </a:prstGeom>
                                                      <a:ln w="127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</a:ln>
                                                    </p:spPr>
                                                    <p:style>
                                                      <a:lnRef idx="1">
                                                        <a:schemeClr val="accent1"/>
                                                      </a:lnRef>
                                                      <a:fillRef idx="0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tx1"/>
                                                      </a:fontRef>
                                                    </p:style>
                                                  </p:cxnSp>
                                                </p:grpSp>
                                                <p:sp>
                                                  <p:nvSpPr>
                                                    <p:cNvPr id="76" name="Rectangle 75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 rot="16200000">
                                                      <a:off x="1801928" y="7757313"/>
                                                      <a:ext cx="1253756" cy="879785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solidFill>
                                                      <a:schemeClr val="accent1">
                                                        <a:lumMod val="20000"/>
                                                        <a:lumOff val="80000"/>
                                                      </a:schemeClr>
                                                    </a:solidFill>
                                                    <a:ln w="28575">
                                                      <a:solidFill>
                                                        <a:schemeClr val="accent1">
                                                          <a:lumMod val="20000"/>
                                                          <a:lumOff val="80000"/>
                                                          <a:alpha val="50196"/>
                                                        </a:schemeClr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>
                                                        <a:spcBef>
                                                          <a:spcPct val="0"/>
                                                        </a:spcBef>
                                                        <a:buClr>
                                                          <a:srgbClr val="0033CC"/>
                                                        </a:buClr>
                                                        <a:defRPr/>
                                                      </a:pPr>
                                                      <a:r>
                                                        <a:rPr lang="en-US" altLang="en-US" sz="1600" dirty="0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</a:rPr>
                                                        <a:t>Morning-after pills</a:t>
                                                      </a:r>
                                                      <a:endParaRPr lang="en-US" altLang="en-US" sz="1600" dirty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grpSp>
                                                <p:nvGrpSpPr>
                                                  <p:cNvPr id="69" name="Group 68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2891573" y="731569"/>
                                                    <a:ext cx="3369168" cy="2385648"/>
                                                    <a:chOff x="2891573" y="731569"/>
                                                    <a:chExt cx="3369168" cy="2385648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70" name="Rectangle 69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 rot="16200000">
                                                      <a:off x="2518108" y="2079858"/>
                                                      <a:ext cx="1410824" cy="663893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solidFill>
                                                      <a:schemeClr val="bg1"/>
                                                    </a:solidFill>
                                                    <a:ln w="28575">
                                                      <a:solidFill>
                                                        <a:srgbClr val="7030A0"/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r>
                                                        <a:rPr lang="en-US" altLang="en-US" sz="1600" dirty="0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</a:rPr>
                                                        <a:t>Progestin</a:t>
                                                      </a:r>
                                                      <a:endParaRPr lang="en-US" sz="1600" baseline="30000" dirty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72" name="Rectangle 71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4003452" y="731569"/>
                                                      <a:ext cx="2257289" cy="324000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solidFill>
                                                      <a:schemeClr val="bg1"/>
                                                    </a:solidFill>
                                                    <a:ln w="28575">
                                                      <a:solidFill>
                                                        <a:srgbClr val="9437FF"/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r>
                                                        <a:rPr lang="en-US" sz="1400" dirty="0" smtClean="0">
                                                          <a:solidFill>
                                                            <a:srgbClr val="0432FF"/>
                                                          </a:solidFill>
                                                        </a:rPr>
                                                        <a:t>Noreth</a:t>
                                                      </a:r>
                                                      <a:r>
                                                        <a:rPr lang="en-US" sz="1400" u="sng" dirty="0" smtClean="0">
                                                          <a:solidFill>
                                                            <a:srgbClr val="0432FF"/>
                                                          </a:solidFill>
                                                        </a:rPr>
                                                        <a:t>indrone</a:t>
                                                      </a:r>
                                                      <a:r>
                                                        <a:rPr lang="en-US" sz="1600" dirty="0" smtClean="0">
                                                          <a:solidFill>
                                                            <a:srgbClr val="0432FF"/>
                                                          </a:solidFill>
                                                        </a:rPr>
                                                        <a:t> </a:t>
                                                      </a:r>
                                                      <a:r>
                                                        <a:rPr lang="en-US" altLang="en-US" sz="1200" dirty="0" smtClean="0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</a:rPr>
                                                        <a:t>(</a:t>
                                                      </a:r>
                                                      <a:r>
                                                        <a:rPr lang="en-US" sz="1200" dirty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</a:rPr>
                                                        <a:t>Progestins </a:t>
                                                      </a:r>
                                                      <a:r>
                                                        <a:rPr lang="en-US" altLang="en-US" sz="1200" dirty="0" smtClean="0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</a:rPr>
                                                        <a:t>)</a:t>
                                                      </a:r>
                                                      <a:r>
                                                        <a:rPr lang="en-US" altLang="en-US" sz="1200" baseline="30000" dirty="0" smtClean="0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</a:rPr>
                                                        <a:t>2</a:t>
                                                      </a:r>
                                                      <a:endParaRPr lang="en-US" sz="1400" baseline="30000" dirty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74" name="Rectangle 73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4011056" y="2597358"/>
                                                      <a:ext cx="2249684" cy="324000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solidFill>
                                                      <a:schemeClr val="bg1"/>
                                                    </a:solidFill>
                                                    <a:ln w="28575">
                                                      <a:solidFill>
                                                        <a:srgbClr val="D883FF"/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r>
                                                        <a:rPr lang="en-US" sz="1600" dirty="0" smtClean="0">
                                                          <a:solidFill>
                                                            <a:srgbClr val="0432FF"/>
                                                          </a:solidFill>
                                                        </a:rPr>
                                                        <a:t>Norgestimate </a:t>
                                                      </a:r>
                                                      <a:r>
                                                        <a:rPr lang="en-US" altLang="en-US" sz="1400" dirty="0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</a:rPr>
                                                        <a:t>(</a:t>
                                                      </a:r>
                                                      <a:r>
                                                        <a:rPr lang="en-US" altLang="en-US" sz="1400" dirty="0" err="1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</a:rPr>
                                                        <a:t>cuurent</a:t>
                                                      </a:r>
                                                      <a:r>
                                                        <a:rPr lang="en-US" altLang="en-US" sz="1400" dirty="0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</a:rPr>
                                                        <a:t>)</a:t>
                                                      </a:r>
                                                      <a:r>
                                                        <a:rPr lang="en-US" altLang="en-US" sz="1400" baseline="30000" dirty="0" smtClean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</a:rPr>
                                                        <a:t>3</a:t>
                                                      </a:r>
                                                      <a:endParaRPr lang="en-US" sz="1600" baseline="30000" dirty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</p:grpSp>
                                            <p:cxnSp>
                                              <p:nvCxnSpPr>
                                                <p:cNvPr id="64" name="Straight Connector 63"/>
                                                <p:cNvCxnSpPr>
                                                  <a:stCxn id="56" idx="2"/>
                                                  <a:endCxn id="156" idx="1"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>
                                                  <a:off x="3401124" y="8171825"/>
                                                  <a:ext cx="347357" cy="3729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  <a:ln w="12700"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  <p:sp>
                      <p:nvSpPr>
                        <p:cNvPr id="82" name="Rectangle 81"/>
                        <p:cNvSpPr/>
                        <p:nvPr/>
                      </p:nvSpPr>
                      <p:spPr>
                        <a:xfrm>
                          <a:off x="4294664" y="1211186"/>
                          <a:ext cx="2263131" cy="324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7A81F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400" u="sng" dirty="0">
                              <a:solidFill>
                                <a:srgbClr val="0432FF"/>
                              </a:solidFill>
                            </a:rPr>
                            <a:t>Levono</a:t>
                          </a:r>
                          <a:r>
                            <a:rPr lang="en-US" sz="1400" dirty="0">
                              <a:solidFill>
                                <a:srgbClr val="0432FF"/>
                              </a:solidFill>
                            </a:rPr>
                            <a:t>rgestrel</a:t>
                          </a:r>
                          <a:r>
                            <a:rPr lang="en-US" altLang="en-US" sz="1400" b="1" dirty="0" smtClean="0">
                              <a:solidFill>
                                <a:srgbClr val="0432FF"/>
                              </a:solidFill>
                            </a:rPr>
                            <a:t> </a:t>
                          </a:r>
                          <a:r>
                            <a:rPr lang="en-US" altLang="en-US" sz="1400" dirty="0" smtClean="0">
                              <a:solidFill>
                                <a:sysClr val="windowText" lastClr="000000"/>
                              </a:solidFill>
                            </a:rPr>
                            <a:t>(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Progestins </a:t>
                          </a:r>
                          <a:r>
                            <a:rPr lang="en-US" altLang="en-US" sz="1400" dirty="0" smtClean="0">
                              <a:solidFill>
                                <a:sysClr val="windowText" lastClr="000000"/>
                              </a:solidFill>
                            </a:rPr>
                            <a:t>)</a:t>
                          </a:r>
                          <a:r>
                            <a:rPr lang="en-US" altLang="en-US" sz="1400" baseline="30000" dirty="0" smtClean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  <a:endParaRPr lang="en-US" sz="1400" baseline="300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3" name="Rectangle 82"/>
                        <p:cNvSpPr/>
                        <p:nvPr/>
                      </p:nvSpPr>
                      <p:spPr>
                        <a:xfrm>
                          <a:off x="4308109" y="3372702"/>
                          <a:ext cx="2249684" cy="324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E8E0FF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0432FF"/>
                              </a:solidFill>
                            </a:rPr>
                            <a:t>Drospirenone </a:t>
                          </a:r>
                          <a:r>
                            <a:rPr lang="en-US" altLang="en-US" sz="1400" dirty="0" smtClean="0">
                              <a:solidFill>
                                <a:sysClr val="windowText" lastClr="000000"/>
                              </a:solidFill>
                            </a:rPr>
                            <a:t>(current)</a:t>
                          </a:r>
                          <a:r>
                            <a:rPr lang="en-US" altLang="en-US" sz="1400" baseline="30000" dirty="0" smtClean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  <a:endParaRPr lang="en-US" sz="1400" baseline="300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4" name="Rectangle 83"/>
                        <p:cNvSpPr/>
                        <p:nvPr/>
                      </p:nvSpPr>
                      <p:spPr>
                        <a:xfrm>
                          <a:off x="4300442" y="1731936"/>
                          <a:ext cx="2257351" cy="51126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94209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600" u="sng" dirty="0" smtClean="0">
                              <a:solidFill>
                                <a:srgbClr val="0432FF"/>
                              </a:solidFill>
                            </a:rPr>
                            <a:t>Medro</a:t>
                          </a:r>
                          <a:r>
                            <a:rPr lang="en-US" sz="1600" dirty="0" smtClean="0">
                              <a:solidFill>
                                <a:srgbClr val="0432FF"/>
                              </a:solidFill>
                            </a:rPr>
                            <a:t>xyprogesterone acetate </a:t>
                          </a:r>
                          <a:r>
                            <a:rPr lang="en-US" altLang="en-US" sz="1400" dirty="0" smtClean="0">
                              <a:solidFill>
                                <a:sysClr val="windowText" lastClr="000000"/>
                              </a:solidFill>
                            </a:rPr>
                            <a:t>(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Progestins </a:t>
                          </a:r>
                          <a:r>
                            <a:rPr lang="en-US" altLang="en-US" sz="1400" dirty="0" smtClean="0">
                              <a:solidFill>
                                <a:sysClr val="windowText" lastClr="000000"/>
                              </a:solidFill>
                            </a:rPr>
                            <a:t>)</a:t>
                          </a:r>
                          <a:r>
                            <a:rPr lang="en-US" altLang="en-US" sz="1400" baseline="30000" dirty="0" smtClean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  <a:endParaRPr lang="en-US" sz="1400" baseline="300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5" name="Rectangle 84"/>
                        <p:cNvSpPr/>
                        <p:nvPr/>
                      </p:nvSpPr>
                      <p:spPr>
                        <a:xfrm>
                          <a:off x="4310397" y="2960793"/>
                          <a:ext cx="2247396" cy="3240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rgbClr val="942093">
                              <a:alpha val="34118"/>
                            </a:srgb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sz="1600" dirty="0" err="1" smtClean="0">
                              <a:solidFill>
                                <a:srgbClr val="0432FF"/>
                              </a:solidFill>
                            </a:rPr>
                            <a:t>Desogestre</a:t>
                          </a:r>
                          <a:r>
                            <a:rPr lang="en-US" sz="1600" b="1" dirty="0" err="1" smtClean="0">
                              <a:solidFill>
                                <a:schemeClr val="bg1"/>
                              </a:solidFill>
                              <a:latin typeface="Arial Narrow" pitchFamily="34" charset="0"/>
                            </a:rPr>
                            <a:t>l</a:t>
                          </a:r>
                          <a:r>
                            <a:rPr lang="en-US" altLang="en-US" sz="1400" dirty="0" smtClean="0">
                              <a:solidFill>
                                <a:sysClr val="windowText" lastClr="000000"/>
                              </a:solidFill>
                            </a:rPr>
                            <a:t>(current)</a:t>
                          </a:r>
                          <a:r>
                            <a:rPr lang="en-US" altLang="en-US" sz="1400" baseline="30000" dirty="0" smtClean="0">
                              <a:solidFill>
                                <a:sysClr val="windowText" lastClr="000000"/>
                              </a:solidFill>
                            </a:rPr>
                            <a:t>3</a:t>
                          </a:r>
                          <a:endParaRPr lang="en-US" sz="1400" baseline="30000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87" name="Rectangle 86"/>
                      <p:cNvSpPr/>
                      <p:nvPr/>
                    </p:nvSpPr>
                    <p:spPr>
                      <a:xfrm>
                        <a:off x="4294665" y="5656974"/>
                        <a:ext cx="2263128" cy="13596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929000">
                            <a:alpha val="40000"/>
                          </a:srgb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>
                            <a:solidFill>
                              <a:schemeClr val="tx1"/>
                            </a:solidFill>
                            <a:cs typeface="Times New Roman" pitchFamily="18" charset="0"/>
                          </a:rPr>
                          <a:t>Contain only a </a:t>
                        </a:r>
                        <a:r>
                          <a:rPr lang="en-US" sz="1400" dirty="0" smtClean="0">
                            <a:solidFill>
                              <a:schemeClr val="tx1"/>
                            </a:solidFill>
                            <a:cs typeface="Times New Roman" pitchFamily="18" charset="0"/>
                          </a:rPr>
                          <a:t>progestin (</a:t>
                        </a:r>
                        <a:r>
                          <a:rPr lang="en-US" sz="1400" dirty="0">
                            <a:solidFill>
                              <a:schemeClr val="tx1"/>
                            </a:solidFill>
                            <a:cs typeface="Times New Roman" pitchFamily="18" charset="0"/>
                          </a:rPr>
                          <a:t>97%effective) 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93" name="Straight Connector 92"/>
                    <p:cNvCxnSpPr>
                      <a:stCxn id="82" idx="1"/>
                    </p:cNvCxnSpPr>
                    <p:nvPr/>
                  </p:nvCxnSpPr>
                  <p:spPr>
                    <a:xfrm flipH="1">
                      <a:off x="3999190" y="1373186"/>
                      <a:ext cx="295474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/>
                    <p:cNvCxnSpPr>
                      <a:stCxn id="84" idx="1"/>
                    </p:cNvCxnSpPr>
                    <p:nvPr/>
                  </p:nvCxnSpPr>
                  <p:spPr>
                    <a:xfrm flipH="1" flipV="1">
                      <a:off x="3999190" y="1985245"/>
                      <a:ext cx="301252" cy="2325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>
                      <a:stCxn id="74" idx="1"/>
                    </p:cNvCxnSpPr>
                    <p:nvPr/>
                  </p:nvCxnSpPr>
                  <p:spPr>
                    <a:xfrm flipH="1">
                      <a:off x="3999191" y="2730325"/>
                      <a:ext cx="308918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traight Connector 98"/>
                    <p:cNvCxnSpPr>
                      <a:stCxn id="85" idx="1"/>
                    </p:cNvCxnSpPr>
                    <p:nvPr/>
                  </p:nvCxnSpPr>
                  <p:spPr>
                    <a:xfrm flipH="1">
                      <a:off x="3999191" y="3122793"/>
                      <a:ext cx="311206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Straight Connector 100"/>
                    <p:cNvCxnSpPr>
                      <a:stCxn id="83" idx="1"/>
                    </p:cNvCxnSpPr>
                    <p:nvPr/>
                  </p:nvCxnSpPr>
                  <p:spPr>
                    <a:xfrm flipH="1" flipV="1">
                      <a:off x="3999191" y="3527094"/>
                      <a:ext cx="308918" cy="760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55" name="Rectangle 154"/>
                <p:cNvSpPr/>
                <p:nvPr/>
              </p:nvSpPr>
              <p:spPr>
                <a:xfrm>
                  <a:off x="4171754" y="7428559"/>
                  <a:ext cx="2257352" cy="506949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C00000">
                      <a:alpha val="5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rgbClr val="0432FF"/>
                      </a:solidFill>
                      <a:cs typeface="Times New Roman" pitchFamily="18" charset="0"/>
                    </a:rPr>
                    <a:t>Ethinyl </a:t>
                  </a:r>
                  <a:r>
                    <a:rPr lang="en-US" sz="1600" dirty="0" err="1" smtClean="0">
                      <a:solidFill>
                        <a:srgbClr val="0432FF"/>
                      </a:solidFill>
                      <a:cs typeface="Times New Roman" pitchFamily="18" charset="0"/>
                    </a:rPr>
                    <a:t>estadiol</a:t>
                  </a:r>
                  <a:endParaRPr lang="ar-SA" sz="1600" dirty="0" smtClean="0">
                    <a:solidFill>
                      <a:srgbClr val="0432FF"/>
                    </a:solidFill>
                    <a:cs typeface="Times New Roman" pitchFamily="18" charset="0"/>
                  </a:endParaRPr>
                </a:p>
                <a:p>
                  <a:pPr algn="ctr"/>
                  <a:r>
                    <a:rPr lang="en-US" sz="1400" dirty="0" smtClean="0">
                      <a:solidFill>
                        <a:schemeClr val="bg1">
                          <a:lumMod val="50000"/>
                        </a:schemeClr>
                      </a:solidFill>
                      <a:cs typeface="Times New Roman" pitchFamily="18" charset="0"/>
                    </a:rPr>
                    <a:t> (in high dose)</a:t>
                  </a:r>
                  <a:endParaRPr lang="hr-HR" sz="1400" baseline="30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4171754" y="8026315"/>
                  <a:ext cx="2257352" cy="504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rgbClr val="0432FF"/>
                      </a:solidFill>
                      <a:cs typeface="Times New Roman" pitchFamily="18" charset="0"/>
                    </a:rPr>
                    <a:t>Levonorgestrel</a:t>
                  </a:r>
                  <a:r>
                    <a:rPr lang="en-US" sz="1400" dirty="0" smtClean="0">
                      <a:solidFill>
                        <a:schemeClr val="bg1">
                          <a:lumMod val="50000"/>
                        </a:schemeClr>
                      </a:solidFill>
                      <a:cs typeface="Times New Roman" pitchFamily="18" charset="0"/>
                    </a:rPr>
                    <a:t> </a:t>
                  </a:r>
                </a:p>
                <a:p>
                  <a:pPr algn="ctr"/>
                  <a:r>
                    <a:rPr lang="en-US" sz="1400" dirty="0">
                      <a:solidFill>
                        <a:schemeClr val="bg1">
                          <a:lumMod val="50000"/>
                        </a:schemeClr>
                      </a:solidFill>
                      <a:cs typeface="Times New Roman" pitchFamily="18" charset="0"/>
                    </a:rPr>
                    <a:t>(</a:t>
                  </a:r>
                  <a:r>
                    <a:rPr lang="en-US" sz="1400" dirty="0" smtClean="0">
                      <a:solidFill>
                        <a:schemeClr val="bg1">
                          <a:lumMod val="50000"/>
                        </a:schemeClr>
                      </a:solidFill>
                      <a:cs typeface="Times New Roman" pitchFamily="18" charset="0"/>
                    </a:rPr>
                    <a:t>in </a:t>
                  </a:r>
                  <a:r>
                    <a:rPr lang="en-US" sz="1400" dirty="0">
                      <a:solidFill>
                        <a:schemeClr val="bg1">
                          <a:lumMod val="50000"/>
                        </a:schemeClr>
                      </a:solidFill>
                      <a:cs typeface="Times New Roman" pitchFamily="18" charset="0"/>
                    </a:rPr>
                    <a:t>high </a:t>
                  </a:r>
                  <a:r>
                    <a:rPr lang="en-US" sz="1400" dirty="0" smtClean="0">
                      <a:solidFill>
                        <a:schemeClr val="bg1">
                          <a:lumMod val="50000"/>
                        </a:schemeClr>
                      </a:solidFill>
                      <a:cs typeface="Times New Roman" pitchFamily="18" charset="0"/>
                    </a:rPr>
                    <a:t>dose)</a:t>
                  </a:r>
                  <a:endParaRPr lang="hr-HR" sz="1400" baseline="30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59" name="Straight Connector 158"/>
                <p:cNvCxnSpPr/>
                <p:nvPr/>
              </p:nvCxnSpPr>
              <p:spPr>
                <a:xfrm flipH="1">
                  <a:off x="3997788" y="7682031"/>
                  <a:ext cx="287" cy="119109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" name="Rectangle 163"/>
              <p:cNvSpPr/>
              <p:nvPr/>
            </p:nvSpPr>
            <p:spPr>
              <a:xfrm>
                <a:off x="4171754" y="8621122"/>
                <a:ext cx="2257352" cy="50694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7E79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spc="-50" dirty="0">
                    <a:solidFill>
                      <a:srgbClr val="0432FF"/>
                    </a:solidFill>
                    <a:cs typeface="Times New Roman" pitchFamily="18" charset="0"/>
                  </a:rPr>
                  <a:t>Mifepristone </a:t>
                </a:r>
                <a:r>
                  <a:rPr lang="en-US" sz="1600" dirty="0">
                    <a:solidFill>
                      <a:schemeClr val="tx1"/>
                    </a:solidFill>
                  </a:rPr>
                  <a:t>±</a:t>
                </a:r>
                <a:r>
                  <a:rPr lang="en-US" sz="1600" spc="-50" dirty="0" smtClean="0">
                    <a:solidFill>
                      <a:srgbClr val="0432FF"/>
                    </a:solidFill>
                    <a:cs typeface="Times New Roman" pitchFamily="18" charset="0"/>
                  </a:rPr>
                  <a:t> Misoprostol</a:t>
                </a:r>
                <a:endParaRPr lang="en-US" sz="1400" baseline="30000" dirty="0">
                  <a:solidFill>
                    <a:srgbClr val="0432FF"/>
                  </a:solidFill>
                </a:endParaRPr>
              </a:p>
            </p:txBody>
          </p:sp>
        </p:grpSp>
        <p:cxnSp>
          <p:nvCxnSpPr>
            <p:cNvPr id="171" name="Straight Connector 170"/>
            <p:cNvCxnSpPr>
              <a:stCxn id="155" idx="1"/>
            </p:cNvCxnSpPr>
            <p:nvPr/>
          </p:nvCxnSpPr>
          <p:spPr>
            <a:xfrm flipH="1">
              <a:off x="3998364" y="7682033"/>
              <a:ext cx="17339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64" idx="1"/>
            </p:cNvCxnSpPr>
            <p:nvPr/>
          </p:nvCxnSpPr>
          <p:spPr>
            <a:xfrm flipH="1" flipV="1">
              <a:off x="3998364" y="8873123"/>
              <a:ext cx="173390" cy="14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949804" y="1202892"/>
            <a:ext cx="2652302" cy="160020"/>
          </a:xfrm>
          <a:prstGeom prst="roundRect">
            <a:avLst/>
          </a:prstGeom>
          <a:ln w="19050">
            <a:solidFill>
              <a:srgbClr val="4EB7BA"/>
            </a:solidFill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SA" sz="800" b="1" u="sng" dirty="0">
                <a:solidFill>
                  <a:srgbClr val="009193"/>
                </a:solidFill>
              </a:rPr>
              <a:t>أنا </a:t>
            </a:r>
            <a:r>
              <a:rPr lang="ar-SA" sz="800" b="1" u="sng" dirty="0" smtClean="0">
                <a:solidFill>
                  <a:srgbClr val="009193"/>
                </a:solidFill>
              </a:rPr>
              <a:t>أدري</a:t>
            </a:r>
            <a:r>
              <a:rPr lang="en-US" sz="800" b="1" dirty="0" smtClean="0">
                <a:solidFill>
                  <a:srgbClr val="009193"/>
                </a:solidFill>
              </a:rPr>
              <a:t>(</a:t>
            </a:r>
            <a:r>
              <a:rPr lang="en-US" sz="800" b="1" u="sng" dirty="0" smtClean="0">
                <a:solidFill>
                  <a:srgbClr val="009193"/>
                </a:solidFill>
              </a:rPr>
              <a:t>Androgenic) </a:t>
            </a:r>
            <a:r>
              <a:rPr lang="ar-SA" sz="800" dirty="0" smtClean="0">
                <a:solidFill>
                  <a:srgbClr val="009193"/>
                </a:solidFill>
              </a:rPr>
              <a:t> </a:t>
            </a:r>
            <a:r>
              <a:rPr lang="ar-SA" sz="800" b="1" u="sng" dirty="0" smtClean="0">
                <a:solidFill>
                  <a:srgbClr val="009193"/>
                </a:solidFill>
              </a:rPr>
              <a:t>إنك </a:t>
            </a:r>
            <a:r>
              <a:rPr lang="ar-SA" sz="800" b="1" u="sng" dirty="0">
                <a:solidFill>
                  <a:srgbClr val="009193"/>
                </a:solidFill>
              </a:rPr>
              <a:t>دكتور رقم واحد </a:t>
            </a:r>
            <a:r>
              <a:rPr lang="ar-SA" sz="800" dirty="0" smtClean="0">
                <a:solidFill>
                  <a:srgbClr val="009193"/>
                </a:solidFill>
              </a:rPr>
              <a:t>بتخصصك</a:t>
            </a:r>
            <a:r>
              <a:rPr lang="en-US" sz="800" dirty="0" smtClean="0">
                <a:solidFill>
                  <a:srgbClr val="009193"/>
                </a:solidFill>
              </a:rPr>
              <a:t>( </a:t>
            </a:r>
            <a:r>
              <a:rPr lang="en-US" sz="800" b="1" u="sng" dirty="0" smtClean="0">
                <a:solidFill>
                  <a:srgbClr val="009193"/>
                </a:solidFill>
              </a:rPr>
              <a:t>in.dr.one</a:t>
            </a:r>
            <a:r>
              <a:rPr lang="en-US" sz="800" dirty="0" smtClean="0">
                <a:solidFill>
                  <a:srgbClr val="009193"/>
                </a:solidFill>
              </a:rPr>
              <a:t> ) </a:t>
            </a:r>
            <a:r>
              <a:rPr lang="ar-SA" sz="800" dirty="0" smtClean="0">
                <a:solidFill>
                  <a:srgbClr val="009193"/>
                </a:solidFill>
              </a:rPr>
              <a:t>  </a:t>
            </a:r>
            <a:endParaRPr lang="ar-SA" sz="800" dirty="0">
              <a:solidFill>
                <a:srgbClr val="009193"/>
              </a:solidFill>
            </a:endParaRPr>
          </a:p>
        </p:txBody>
      </p:sp>
      <p:sp>
        <p:nvSpPr>
          <p:cNvPr id="92" name="مستطيل مستدير الزوايا 91"/>
          <p:cNvSpPr/>
          <p:nvPr/>
        </p:nvSpPr>
        <p:spPr>
          <a:xfrm>
            <a:off x="3984571" y="1658656"/>
            <a:ext cx="2576776" cy="160552"/>
          </a:xfrm>
          <a:prstGeom prst="roundRect">
            <a:avLst/>
          </a:prstGeom>
          <a:ln w="19050">
            <a:solidFill>
              <a:srgbClr val="4EB7BA"/>
            </a:solidFill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SA" sz="800" b="1" u="sng" dirty="0">
                <a:solidFill>
                  <a:srgbClr val="009193"/>
                </a:solidFill>
              </a:rPr>
              <a:t>أنا</a:t>
            </a:r>
            <a:r>
              <a:rPr lang="ar-SA" sz="800" dirty="0">
                <a:solidFill>
                  <a:srgbClr val="009193"/>
                </a:solidFill>
              </a:rPr>
              <a:t> </a:t>
            </a:r>
            <a:r>
              <a:rPr lang="ar-SA" sz="800" b="1" u="sng" dirty="0">
                <a:solidFill>
                  <a:srgbClr val="009193"/>
                </a:solidFill>
              </a:rPr>
              <a:t>أدري</a:t>
            </a:r>
            <a:r>
              <a:rPr lang="ar-SA" sz="800" dirty="0">
                <a:solidFill>
                  <a:srgbClr val="009193"/>
                </a:solidFill>
              </a:rPr>
              <a:t> </a:t>
            </a:r>
            <a:r>
              <a:rPr lang="en-US" sz="800" dirty="0">
                <a:solidFill>
                  <a:srgbClr val="009193"/>
                </a:solidFill>
              </a:rPr>
              <a:t> </a:t>
            </a:r>
            <a:r>
              <a:rPr lang="en-US" sz="800" b="1" u="sng" dirty="0" smtClean="0">
                <a:solidFill>
                  <a:srgbClr val="009193"/>
                </a:solidFill>
              </a:rPr>
              <a:t>(Androgenic)</a:t>
            </a:r>
            <a:r>
              <a:rPr lang="ar-SA" sz="800" dirty="0" smtClean="0">
                <a:solidFill>
                  <a:srgbClr val="009193"/>
                </a:solidFill>
              </a:rPr>
              <a:t>إنك </a:t>
            </a:r>
            <a:r>
              <a:rPr lang="ar-SA" sz="800" b="1" u="sng" dirty="0" smtClean="0">
                <a:solidFill>
                  <a:srgbClr val="009193"/>
                </a:solidFill>
              </a:rPr>
              <a:t>تحب</a:t>
            </a:r>
            <a:r>
              <a:rPr lang="ar-SA" sz="800" dirty="0" smtClean="0">
                <a:solidFill>
                  <a:srgbClr val="009193"/>
                </a:solidFill>
              </a:rPr>
              <a:t> تلعب </a:t>
            </a:r>
            <a:r>
              <a:rPr lang="ar-SA" sz="800" b="1" u="sng" dirty="0" smtClean="0">
                <a:solidFill>
                  <a:srgbClr val="009193"/>
                </a:solidFill>
              </a:rPr>
              <a:t>أونو</a:t>
            </a:r>
            <a:r>
              <a:rPr lang="ar-SA" sz="800" dirty="0" smtClean="0">
                <a:solidFill>
                  <a:srgbClr val="009193"/>
                </a:solidFill>
              </a:rPr>
              <a:t> </a:t>
            </a:r>
            <a:r>
              <a:rPr lang="en-US" sz="800" b="1" u="sng" dirty="0" smtClean="0">
                <a:solidFill>
                  <a:srgbClr val="009193"/>
                </a:solidFill>
              </a:rPr>
              <a:t>(love UNO=lev.ono)</a:t>
            </a:r>
            <a:endParaRPr lang="ar-SA" sz="800" b="1" u="sng" dirty="0">
              <a:solidFill>
                <a:srgbClr val="009193"/>
              </a:solidFill>
            </a:endParaRPr>
          </a:p>
        </p:txBody>
      </p:sp>
      <p:sp>
        <p:nvSpPr>
          <p:cNvPr id="94" name="مستطيل مستدير الزوايا 93"/>
          <p:cNvSpPr/>
          <p:nvPr/>
        </p:nvSpPr>
        <p:spPr>
          <a:xfrm>
            <a:off x="4359417" y="2354878"/>
            <a:ext cx="1918476" cy="157258"/>
          </a:xfrm>
          <a:prstGeom prst="roundRect">
            <a:avLst/>
          </a:prstGeom>
          <a:ln w="19050">
            <a:solidFill>
              <a:srgbClr val="4EB7BA"/>
            </a:solidFill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800" b="1" u="sng" dirty="0">
                <a:solidFill>
                  <a:srgbClr val="009193"/>
                </a:solidFill>
              </a:rPr>
              <a:t>أنا </a:t>
            </a:r>
            <a:r>
              <a:rPr lang="ar-SA" sz="800" b="1" u="sng" dirty="0" smtClean="0">
                <a:solidFill>
                  <a:srgbClr val="009193"/>
                </a:solidFill>
              </a:rPr>
              <a:t>أدري</a:t>
            </a:r>
            <a:r>
              <a:rPr lang="en-US" sz="800" dirty="0" smtClean="0">
                <a:solidFill>
                  <a:srgbClr val="009193"/>
                </a:solidFill>
              </a:rPr>
              <a:t> </a:t>
            </a:r>
            <a:r>
              <a:rPr lang="en-US" sz="800" b="1" u="sng" dirty="0" smtClean="0">
                <a:solidFill>
                  <a:srgbClr val="009193"/>
                </a:solidFill>
              </a:rPr>
              <a:t>(Androgenic) </a:t>
            </a:r>
            <a:r>
              <a:rPr lang="ar-SA" sz="800" dirty="0" smtClean="0">
                <a:solidFill>
                  <a:srgbClr val="009193"/>
                </a:solidFill>
              </a:rPr>
              <a:t> إنهم </a:t>
            </a:r>
            <a:r>
              <a:rPr lang="ar-SA" sz="800" b="1" u="sng" dirty="0" smtClean="0">
                <a:solidFill>
                  <a:srgbClr val="009193"/>
                </a:solidFill>
              </a:rPr>
              <a:t>ما يدروا</a:t>
            </a:r>
            <a:r>
              <a:rPr lang="en-US" sz="800" b="1" u="sng" dirty="0" smtClean="0">
                <a:solidFill>
                  <a:srgbClr val="009193"/>
                </a:solidFill>
              </a:rPr>
              <a:t> (Medro) </a:t>
            </a:r>
            <a:endParaRPr lang="ar-SA" sz="800" b="1" u="sng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17290"/>
              </p:ext>
            </p:extLst>
          </p:nvPr>
        </p:nvGraphicFramePr>
        <p:xfrm>
          <a:off x="150935" y="1305742"/>
          <a:ext cx="6562677" cy="807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170">
                  <a:extLst>
                    <a:ext uri="{9D8B030D-6E8A-4147-A177-3AD203B41FA5}">
                      <a16:colId xmlns:a16="http://schemas.microsoft.com/office/drawing/2014/main" xmlns="" val="2548034649"/>
                    </a:ext>
                  </a:extLst>
                </a:gridCol>
                <a:gridCol w="3008254">
                  <a:extLst>
                    <a:ext uri="{9D8B030D-6E8A-4147-A177-3AD203B41FA5}">
                      <a16:colId xmlns:a16="http://schemas.microsoft.com/office/drawing/2014/main" xmlns="" val="2180430497"/>
                    </a:ext>
                  </a:extLst>
                </a:gridCol>
                <a:gridCol w="3008253"/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Estrogen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dirty="0" smtClean="0">
                          <a:solidFill>
                            <a:schemeClr val="tx1"/>
                          </a:solidFill>
                        </a:rPr>
                        <a:t>Progestin</a:t>
                      </a:r>
                      <a:endParaRPr lang="en-US" sz="1600" baseline="300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2093">
                        <a:alpha val="20000"/>
                      </a:srgb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M.O.A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Clr>
                          <a:schemeClr val="accent4"/>
                        </a:buClr>
                        <a:buSzPct val="125000"/>
                        <a:buFont typeface="Arial" charset="0"/>
                        <a:buChar char="•"/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INHIBIT OVULATION by SUPPRESSING THE RELEASE OF GONADOTROPHINS (FSH &amp; LH)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sym typeface="Wingdings 3"/>
                        </a:rPr>
                        <a:t>→ no action on the ovary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sym typeface="Wingdings 3"/>
                        </a:rPr>
                        <a:t>→ ovulation is prevented.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25000"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Increase viscosity of the cervical mucus making it so viscous </a:t>
                      </a:r>
                      <a:r>
                        <a:rPr lang="en-US" sz="1400" b="0" dirty="0" smtClean="0">
                          <a:solidFill>
                            <a:srgbClr val="C00000"/>
                          </a:solidFill>
                          <a:latin typeface="+mn-lt"/>
                          <a:sym typeface="Wingdings 3"/>
                        </a:rPr>
                        <a:t>→ no sperm pass 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25000"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Inhibit  IMPLANTATION by causing abnormal contraction of the fallopian tubes &amp; uterine musculature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sym typeface="Wingdings 3"/>
                        </a:rPr>
                        <a:t>→ ovum will be expelled rather than implanted. </a:t>
                      </a:r>
                      <a:r>
                        <a:rPr lang="en-US" sz="1400" b="0" dirty="0" smtClean="0">
                          <a:solidFill>
                            <a:srgbClr val="008F00"/>
                          </a:solidFill>
                          <a:latin typeface="+mn-lt"/>
                          <a:sym typeface="Wingdings 3"/>
                        </a:rPr>
                        <a:t>(no</a:t>
                      </a:r>
                      <a:r>
                        <a:rPr lang="en-US" sz="1400" b="0" baseline="0" dirty="0" smtClean="0">
                          <a:solidFill>
                            <a:srgbClr val="008F00"/>
                          </a:solidFill>
                          <a:latin typeface="+mn-lt"/>
                          <a:sym typeface="Wingdings 3"/>
                        </a:rPr>
                        <a:t> good environment for implantation)</a:t>
                      </a:r>
                      <a:endParaRPr lang="en-US" sz="1400" b="0" dirty="0" smtClean="0">
                        <a:solidFill>
                          <a:srgbClr val="008F00"/>
                        </a:solidFill>
                        <a:latin typeface="+mn-lt"/>
                        <a:sym typeface="Wingdings 3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Clr>
                          <a:schemeClr val="accent4"/>
                        </a:buClr>
                        <a:buSzPct val="125000"/>
                        <a:buFont typeface="Arial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Abnormal transport time through the fallopian tubes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(the uterus is contracting and full of mucus so the sperm will take time to reach to the ovum)</a:t>
                      </a:r>
                      <a:endParaRPr lang="en-US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8951724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Monthly Pills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942093"/>
                        </a:buClr>
                        <a:buSzPct val="125000"/>
                        <a:buFont typeface="Arial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Pills are better taken same time of day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942093"/>
                        </a:buClr>
                        <a:buSzPct val="125000"/>
                        <a:buFont typeface="Arial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For 21 days: </a:t>
                      </a:r>
                      <a:r>
                        <a:rPr lang="en-US" sz="1400" b="0" u="sng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starting on day 5</a:t>
                      </a:r>
                      <a:r>
                        <a:rPr lang="en-US" sz="1400" b="0" u="non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u="none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ending at day 26.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942093"/>
                        </a:buClr>
                        <a:buSzPct val="125000"/>
                        <a:buFont typeface="Arial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This is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followed by a 7 day pill free period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ar-SA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سبع أيام ما </a:t>
                      </a:r>
                      <a:r>
                        <a:rPr lang="ar-SA" sz="14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تاخذ</a:t>
                      </a:r>
                      <a:r>
                        <a:rPr lang="ar-SA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الحبوب</a:t>
                      </a:r>
                      <a:endParaRPr lang="en-GB" sz="1400" b="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942093"/>
                        </a:buClr>
                        <a:buSzPct val="100000"/>
                        <a:buFont typeface="Wingdings" charset="2"/>
                        <a:buChar char="v"/>
                      </a:pPr>
                      <a:r>
                        <a:rPr lang="en-US" sz="1400" b="1" i="0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To improve compliance: a formulation of 28 pills:</a:t>
                      </a:r>
                    </a:p>
                    <a:p>
                      <a:pPr marL="628650" lvl="1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942093"/>
                        </a:buClr>
                        <a:buFont typeface=".LucidaGrandeUI" charset="0"/>
                        <a:buChar char="✓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The first 21 pills are of multiphasic formulation</a:t>
                      </a:r>
                    </a:p>
                    <a:p>
                      <a:pPr marL="628650" lvl="1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942093"/>
                        </a:buClr>
                        <a:buFont typeface=".LucidaGrandeUI" charset="0"/>
                        <a:buChar char="✓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Followed by the last 7 pills are actually placebo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42093"/>
                        </a:buClr>
                        <a:buSzPct val="125000"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Currently, their formulation is improved to mimic the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natural on going changes in hormonal profile. </a:t>
                      </a:r>
                      <a:r>
                        <a:rPr lang="ar-SA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الطريقة الأولى صارت تسبب لخبطة عند</a:t>
                      </a:r>
                      <a:r>
                        <a:rPr lang="ar-SA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 النساء من ناحية الحسبة وبعضهم صاروا ينسون يبدون يأخذون من جديد بعد السبع الأيام </a:t>
                      </a:r>
                      <a:r>
                        <a:rPr lang="ar-SA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، فراحوا سووا حبوب تأخذ</a:t>
                      </a:r>
                      <a:r>
                        <a:rPr lang="ar-SA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 المرأة حبة وحدة كل يوم</a:t>
                      </a:r>
                      <a:r>
                        <a:rPr lang="ar-SA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 لمدة ٢٨ يوم، ٢١ حبة تكون فيها الهرمونات لكن السبع الباقيات بلاسيبو مافيها هرمونات، </a:t>
                      </a:r>
                      <a:r>
                        <a:rPr lang="ar-SA" sz="1200" b="0" dirty="0" smtClean="0">
                          <a:solidFill>
                            <a:srgbClr val="008F00"/>
                          </a:solidFill>
                          <a:latin typeface="+mn-lt"/>
                          <a:cs typeface="+mn-cs"/>
                        </a:rPr>
                        <a:t>بعض الدول بدل ما يعطون بلاسيبو فاضي يحطون فيتامينات أو حديد</a:t>
                      </a:r>
                      <a:endParaRPr lang="en-US" sz="1200" b="0" dirty="0" smtClean="0">
                        <a:solidFill>
                          <a:srgbClr val="008F00"/>
                        </a:solidFill>
                        <a:latin typeface="+mn-lt"/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942093"/>
                        </a:buClr>
                        <a:buFont typeface="Wingdings" charset="2"/>
                        <a:buChar char="v"/>
                      </a:pP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  <a:latin typeface="+mn-lt"/>
                        </a:rPr>
                        <a:t>Accordingly we have now the phase formulations:</a:t>
                      </a:r>
                    </a:p>
                    <a:p>
                      <a:pPr marL="6286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42093"/>
                        </a:buClr>
                        <a:buSzTx/>
                        <a:buFont typeface=".LucidaGrandeUI" charset="0"/>
                        <a:buChar char="✓"/>
                        <a:tabLst/>
                        <a:defRPr/>
                      </a:pP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Monophasic: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 fixed amount of estrogen &amp; progestin</a:t>
                      </a:r>
                    </a:p>
                    <a:p>
                      <a:pPr marL="6286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42093"/>
                        </a:buClr>
                        <a:buSzTx/>
                        <a:buFont typeface=".LucidaGrandeUI" charset="0"/>
                        <a:buChar char="✓"/>
                        <a:tabLst/>
                        <a:defRPr/>
                      </a:pP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Biphasic </a:t>
                      </a: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  <a:latin typeface="+mn-lt"/>
                        </a:rPr>
                        <a:t>(2 doses)</a:t>
                      </a: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  <a:latin typeface="+mn-lt"/>
                          <a:sym typeface="Wingdings 3"/>
                        </a:rPr>
                        <a:t>: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sym typeface="Wingdings 3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 fixed amount of estrogen, while amount of progestin increases stepwise in the second half of the cycle</a:t>
                      </a:r>
                    </a:p>
                    <a:p>
                      <a:pPr marL="6286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42093"/>
                        </a:buClr>
                        <a:buSzTx/>
                        <a:buFont typeface=".LucidaGrandeUI" charset="0"/>
                        <a:buChar char="✓"/>
                        <a:tabLst/>
                        <a:defRPr/>
                      </a:pP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Triphasic </a:t>
                      </a: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  <a:latin typeface="+mn-lt"/>
                        </a:rPr>
                        <a:t>(3 doses)</a:t>
                      </a: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  <a:latin typeface="+mn-lt"/>
                          <a:sym typeface="Wingdings 3"/>
                        </a:rPr>
                        <a:t>:</a:t>
                      </a:r>
                      <a:r>
                        <a:rPr lang="en-US" sz="1400" b="0" u="none" baseline="0" dirty="0" smtClean="0">
                          <a:solidFill>
                            <a:schemeClr val="tx1"/>
                          </a:solidFill>
                          <a:latin typeface="+mn-lt"/>
                          <a:sym typeface="Wingdings 3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amount of estrogen; fixed or variable &amp; amount of progestin increases stepwise in 3 phases.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4706" y="1028741"/>
            <a:ext cx="3728906" cy="276999"/>
          </a:xfrm>
          <a:prstGeom prst="rect">
            <a:avLst/>
          </a:prstGeom>
          <a:solidFill>
            <a:srgbClr val="FDDFE6"/>
          </a:solidFill>
          <a:ln>
            <a:solidFill>
              <a:srgbClr val="FF0000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0" algn="r" defTabSz="663123" rtl="1" eaLnBrk="1" latinLnBrk="0" hangingPunct="1"/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المحاضرة شرحتها لنا 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</a:rPr>
              <a:t>بروف.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r-SA" sz="1200" dirty="0" smtClean="0">
                <a:solidFill>
                  <a:schemeClr val="bg1">
                    <a:lumMod val="50000"/>
                  </a:schemeClr>
                </a:solidFill>
              </a:rPr>
              <a:t>يلدز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</a:rPr>
              <a:t>، اللي ركزت عليه حطيناه لكم </a:t>
            </a:r>
            <a:r>
              <a:rPr lang="ar-SA" sz="1200" b="1" u="sng" dirty="0">
                <a:solidFill>
                  <a:srgbClr val="C00000"/>
                </a:solidFill>
              </a:rPr>
              <a:t>بالعنابي</a:t>
            </a:r>
            <a:endParaRPr lang="en-US" sz="12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227910" y="757126"/>
            <a:ext cx="4500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Combined Pills (COC</a:t>
            </a:r>
            <a:r>
              <a:rPr lang="en-US" alt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227910" y="757126"/>
            <a:ext cx="4500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Combined Pills (COC</a:t>
            </a:r>
            <a:r>
              <a:rPr lang="en-US" alt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34348"/>
              </p:ext>
            </p:extLst>
          </p:nvPr>
        </p:nvGraphicFramePr>
        <p:xfrm>
          <a:off x="156041" y="935364"/>
          <a:ext cx="6562677" cy="773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170">
                  <a:extLst>
                    <a:ext uri="{9D8B030D-6E8A-4147-A177-3AD203B41FA5}">
                      <a16:colId xmlns:a16="http://schemas.microsoft.com/office/drawing/2014/main" xmlns="" val="2548034649"/>
                    </a:ext>
                  </a:extLst>
                </a:gridCol>
                <a:gridCol w="3008254">
                  <a:extLst>
                    <a:ext uri="{9D8B030D-6E8A-4147-A177-3AD203B41FA5}">
                      <a16:colId xmlns:a16="http://schemas.microsoft.com/office/drawing/2014/main" xmlns="" val="2180430497"/>
                    </a:ext>
                  </a:extLst>
                </a:gridCol>
                <a:gridCol w="3008253"/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Estrogen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Progestin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2093">
                        <a:alpha val="20000"/>
                      </a:srgbClr>
                    </a:solidFill>
                  </a:tcPr>
                </a:tc>
              </a:tr>
              <a:tr h="2032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Combination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4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4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4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4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4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4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4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4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40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008F00"/>
                        </a:solidFill>
                        <a:latin typeface="+mn-lt"/>
                      </a:endParaRPr>
                    </a:p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ar-SA" sz="1200" dirty="0" smtClean="0">
                          <a:solidFill>
                            <a:srgbClr val="008F00"/>
                          </a:solidFill>
                          <a:latin typeface="+mn-lt"/>
                        </a:rPr>
                        <a:t>دكتور الأولاد ما تكلم عنها لكن بروف </a:t>
                      </a:r>
                      <a:r>
                        <a:rPr lang="ar-SA" sz="1200" dirty="0" err="1" smtClean="0">
                          <a:solidFill>
                            <a:srgbClr val="008F00"/>
                          </a:solidFill>
                          <a:latin typeface="+mn-lt"/>
                        </a:rPr>
                        <a:t>يلدز</a:t>
                      </a:r>
                      <a:r>
                        <a:rPr lang="ar-SA" sz="1200" dirty="0" smtClean="0">
                          <a:solidFill>
                            <a:srgbClr val="008F00"/>
                          </a:solidFill>
                          <a:latin typeface="+mn-lt"/>
                        </a:rPr>
                        <a:t> قالت بس اعرفوا نفس ما كتبنا إن في </a:t>
                      </a:r>
                      <a:r>
                        <a:rPr lang="ar-SA" sz="1200" dirty="0" err="1" smtClean="0">
                          <a:solidFill>
                            <a:srgbClr val="008F00"/>
                          </a:solidFill>
                          <a:latin typeface="+mn-lt"/>
                        </a:rPr>
                        <a:t>mono</a:t>
                      </a:r>
                      <a:r>
                        <a:rPr lang="ar-SA" sz="1200" dirty="0" smtClean="0">
                          <a:solidFill>
                            <a:srgbClr val="008F00"/>
                          </a:solidFill>
                          <a:latin typeface="+mn-lt"/>
                        </a:rPr>
                        <a:t> </a:t>
                      </a:r>
                      <a:r>
                        <a:rPr lang="ar-SA" sz="1200" dirty="0" err="1" smtClean="0">
                          <a:solidFill>
                            <a:srgbClr val="008F00"/>
                          </a:solidFill>
                          <a:latin typeface="+mn-lt"/>
                        </a:rPr>
                        <a:t>الإستروجين</a:t>
                      </a:r>
                      <a:r>
                        <a:rPr lang="ar-SA" sz="1200" dirty="0" smtClean="0">
                          <a:solidFill>
                            <a:srgbClr val="008F00"/>
                          </a:solidFill>
                          <a:latin typeface="+mn-lt"/>
                        </a:rPr>
                        <a:t> والبروجيستيرون ثابتين أما في </a:t>
                      </a:r>
                      <a:r>
                        <a:rPr lang="ar-SA" sz="1200" dirty="0" err="1" smtClean="0">
                          <a:solidFill>
                            <a:srgbClr val="008F00"/>
                          </a:solidFill>
                          <a:latin typeface="+mn-lt"/>
                        </a:rPr>
                        <a:t>bi</a:t>
                      </a:r>
                      <a:r>
                        <a:rPr lang="ar-SA" sz="1200" dirty="0" smtClean="0">
                          <a:solidFill>
                            <a:srgbClr val="008F00"/>
                          </a:solidFill>
                          <a:latin typeface="+mn-lt"/>
                        </a:rPr>
                        <a:t> يكون </a:t>
                      </a:r>
                      <a:r>
                        <a:rPr lang="ar-SA" sz="1200" dirty="0" err="1" smtClean="0">
                          <a:solidFill>
                            <a:srgbClr val="008F00"/>
                          </a:solidFill>
                          <a:latin typeface="+mn-lt"/>
                        </a:rPr>
                        <a:t>الإستروجين</a:t>
                      </a:r>
                      <a:r>
                        <a:rPr lang="ar-SA" sz="1200" dirty="0" smtClean="0">
                          <a:solidFill>
                            <a:srgbClr val="008F00"/>
                          </a:solidFill>
                          <a:latin typeface="+mn-lt"/>
                        </a:rPr>
                        <a:t> فقط الثابت والبروجسترون</a:t>
                      </a:r>
                      <a:r>
                        <a:rPr lang="ar-SA" sz="1200" baseline="0" dirty="0" smtClean="0">
                          <a:solidFill>
                            <a:srgbClr val="008F00"/>
                          </a:solidFill>
                          <a:latin typeface="+mn-lt"/>
                        </a:rPr>
                        <a:t> يتغير على فترتين </a:t>
                      </a:r>
                      <a:r>
                        <a:rPr lang="ar-SA" sz="1200" dirty="0" smtClean="0">
                          <a:solidFill>
                            <a:srgbClr val="008F00"/>
                          </a:solidFill>
                          <a:latin typeface="+mn-lt"/>
                        </a:rPr>
                        <a:t>، أما </a:t>
                      </a:r>
                      <a:r>
                        <a:rPr lang="ar-SA" sz="1200" dirty="0" err="1" smtClean="0">
                          <a:solidFill>
                            <a:srgbClr val="008F00"/>
                          </a:solidFill>
                          <a:latin typeface="+mn-lt"/>
                        </a:rPr>
                        <a:t>tri</a:t>
                      </a:r>
                      <a:r>
                        <a:rPr lang="ar-SA" sz="1200" dirty="0" smtClean="0">
                          <a:solidFill>
                            <a:srgbClr val="008F00"/>
                          </a:solidFill>
                          <a:latin typeface="+mn-lt"/>
                        </a:rPr>
                        <a:t> كلهم يتغيرون </a:t>
                      </a:r>
                      <a:r>
                        <a:rPr lang="ar-SA" sz="1200" dirty="0" err="1" smtClean="0">
                          <a:solidFill>
                            <a:srgbClr val="008F00"/>
                          </a:solidFill>
                          <a:latin typeface="+mn-lt"/>
                        </a:rPr>
                        <a:t>الإستروجين</a:t>
                      </a:r>
                      <a:r>
                        <a:rPr lang="ar-SA" sz="1200" dirty="0" smtClean="0">
                          <a:solidFill>
                            <a:srgbClr val="008F00"/>
                          </a:solidFill>
                          <a:latin typeface="+mn-lt"/>
                        </a:rPr>
                        <a:t> و خاصة البروجيستيرون</a:t>
                      </a:r>
                      <a:r>
                        <a:rPr lang="ar-SA" sz="1200" baseline="0" dirty="0" smtClean="0">
                          <a:solidFill>
                            <a:srgbClr val="008F00"/>
                          </a:solidFill>
                          <a:latin typeface="+mn-lt"/>
                        </a:rPr>
                        <a:t> يكون على ثلاث فترات</a:t>
                      </a:r>
                      <a:r>
                        <a:rPr lang="ar-SA" sz="1200" dirty="0" smtClean="0">
                          <a:solidFill>
                            <a:srgbClr val="008F0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ar-SA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إذا </a:t>
                      </a:r>
                      <a:r>
                        <a:rPr lang="ar-SA" sz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تلخبطتوا</a:t>
                      </a:r>
                      <a:r>
                        <a:rPr lang="ar-SA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اسحبوا عليه عادي الدكتورة قالت ما راح نسألكم عنها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91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Seasonal Pills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Clr>
                          <a:schemeClr val="accent4"/>
                        </a:buClr>
                        <a:buSzPct val="125000"/>
                        <a:buFont typeface="Arial" charset="0"/>
                        <a:buChar char="•"/>
                      </a:pP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Are known as  Continuous, Extended cycle,</a:t>
                      </a: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  <a:latin typeface="+mn-lt"/>
                          <a:sym typeface="Wingdings 3"/>
                        </a:rPr>
                        <a:t> Cover 91 days schedule</a:t>
                      </a:r>
                      <a:endParaRPr lang="en-US" sz="1400" b="0" i="0" u="non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Clr>
                          <a:schemeClr val="accent4"/>
                        </a:buClr>
                        <a:buSzPct val="125000"/>
                        <a:buFont typeface="Arial" charset="0"/>
                        <a:buChar char="•"/>
                      </a:pP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Taken </a:t>
                      </a:r>
                      <a:r>
                        <a:rPr lang="en-US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continuously</a:t>
                      </a: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 for </a:t>
                      </a:r>
                      <a:r>
                        <a:rPr lang="en-US" sz="1400" b="1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84 days</a:t>
                      </a: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, break for 7 days,</a:t>
                      </a: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i="0" u="none" baseline="0" dirty="0" smtClean="0">
                          <a:solidFill>
                            <a:srgbClr val="008F00"/>
                          </a:solidFill>
                          <a:latin typeface="+mn-lt"/>
                        </a:rPr>
                        <a:t>so she’s gonna have period every 3 months (during the 7 days break)</a:t>
                      </a:r>
                      <a:endParaRPr lang="en-US" sz="1400" b="0" i="0" u="none" dirty="0" smtClean="0">
                        <a:solidFill>
                          <a:srgbClr val="008F00"/>
                        </a:solidFill>
                        <a:latin typeface="+mn-lt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Clr>
                          <a:schemeClr val="accent4"/>
                        </a:buClr>
                        <a:buSzPct val="125000"/>
                        <a:buFont typeface="Arial" charset="0"/>
                        <a:buChar char="•"/>
                      </a:pP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Has very low doses of both estrogens and progestins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Clr>
                          <a:schemeClr val="accent4"/>
                        </a:buClr>
                        <a:buFont typeface="Wingdings" charset="2"/>
                        <a:buChar char="v"/>
                      </a:pPr>
                      <a:r>
                        <a:rPr lang="en-US" sz="1400" b="1" i="0" u="sng" dirty="0" smtClean="0">
                          <a:solidFill>
                            <a:srgbClr val="C00000"/>
                          </a:solidFill>
                          <a:latin typeface="+mn-lt"/>
                        </a:rPr>
                        <a:t>Benefit:</a:t>
                      </a:r>
                    </a:p>
                    <a:p>
                      <a:pPr marL="628650" lvl="1" indent="-285750">
                        <a:lnSpc>
                          <a:spcPct val="150000"/>
                        </a:lnSpc>
                        <a:buClr>
                          <a:schemeClr val="accent4"/>
                        </a:buClr>
                        <a:buFont typeface=".LucidaGrandeUI" charset="0"/>
                        <a:buChar char="✓"/>
                      </a:pPr>
                      <a:r>
                        <a:rPr lang="en-US" sz="1400" b="0" i="0" u="none" dirty="0" smtClean="0">
                          <a:solidFill>
                            <a:srgbClr val="C00000"/>
                          </a:solidFill>
                          <a:latin typeface="+mn-lt"/>
                        </a:rPr>
                        <a:t>It lessens menstrual periods to 4 times a  year</a:t>
                      </a:r>
                      <a:r>
                        <a:rPr lang="en-US" sz="1400" b="0" i="0" u="none" dirty="0" smtClean="0">
                          <a:solidFill>
                            <a:srgbClr val="C00000"/>
                          </a:solidFill>
                          <a:latin typeface="+mn-lt"/>
                          <a:sym typeface="Wingdings 3"/>
                        </a:rPr>
                        <a:t>.</a:t>
                      </a:r>
                    </a:p>
                    <a:p>
                      <a:pPr marL="628650" lvl="1" indent="-285750">
                        <a:lnSpc>
                          <a:spcPct val="150000"/>
                        </a:lnSpc>
                        <a:buClr>
                          <a:schemeClr val="accent4"/>
                        </a:buClr>
                        <a:buFont typeface=".LucidaGrandeUI" charset="0"/>
                        <a:buChar char="✓"/>
                      </a:pPr>
                      <a:r>
                        <a:rPr lang="en-US" sz="1400" b="0" i="0" u="none" dirty="0" smtClean="0">
                          <a:solidFill>
                            <a:srgbClr val="C00000"/>
                          </a:solidFill>
                          <a:latin typeface="+mn-lt"/>
                          <a:sym typeface="Wingdings 3"/>
                        </a:rPr>
                        <a:t>Useful in those who have </a:t>
                      </a:r>
                      <a:r>
                        <a:rPr lang="en-US" sz="1400" b="1" i="0" u="none" dirty="0" smtClean="0">
                          <a:solidFill>
                            <a:srgbClr val="C00000"/>
                          </a:solidFill>
                          <a:latin typeface="+mn-lt"/>
                          <a:sym typeface="Wingdings 3"/>
                        </a:rPr>
                        <a:t>menstrual pain</a:t>
                      </a:r>
                      <a:r>
                        <a:rPr lang="ar-SA" sz="1400" b="1" i="0" u="none" dirty="0" smtClean="0">
                          <a:solidFill>
                            <a:srgbClr val="C00000"/>
                          </a:solidFill>
                          <a:latin typeface="+mn-lt"/>
                          <a:sym typeface="Wingdings 3"/>
                        </a:rPr>
                        <a:t> </a:t>
                      </a:r>
                      <a:r>
                        <a:rPr lang="en-US" sz="1400" b="1" i="0" u="none" dirty="0" smtClean="0">
                          <a:solidFill>
                            <a:srgbClr val="C00000"/>
                          </a:solidFill>
                          <a:latin typeface="+mn-lt"/>
                          <a:sym typeface="Wingdings 3"/>
                        </a:rPr>
                        <a:t> </a:t>
                      </a:r>
                      <a:r>
                        <a:rPr lang="en-US" sz="1400" b="0" i="0" u="none" dirty="0" smtClean="0">
                          <a:solidFill>
                            <a:srgbClr val="C00000"/>
                          </a:solidFill>
                          <a:latin typeface="+mn-lt"/>
                          <a:sym typeface="Wingdings 3"/>
                        </a:rPr>
                        <a:t>or menstrual disorders such as endometriosis , and in </a:t>
                      </a:r>
                      <a:r>
                        <a:rPr lang="en-US" sz="1400" b="0" i="0" u="none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perimenopausal</a:t>
                      </a:r>
                      <a:r>
                        <a:rPr lang="en-US" sz="1400" b="0" i="0" u="none" dirty="0" smtClean="0">
                          <a:solidFill>
                            <a:srgbClr val="C00000"/>
                          </a:solidFill>
                          <a:latin typeface="+mn-lt"/>
                        </a:rPr>
                        <a:t> women with </a:t>
                      </a:r>
                      <a:r>
                        <a:rPr lang="en-US" sz="1400" b="1" i="0" u="none" dirty="0" smtClean="0">
                          <a:solidFill>
                            <a:srgbClr val="C00000"/>
                          </a:solidFill>
                          <a:latin typeface="+mn-lt"/>
                        </a:rPr>
                        <a:t>vasomotor symptoms</a:t>
                      </a:r>
                      <a:r>
                        <a:rPr lang="en-US" sz="1400" b="0" i="0" u="none" dirty="0" smtClean="0">
                          <a:solidFill>
                            <a:srgbClr val="C00000"/>
                          </a:solidFill>
                          <a:latin typeface="+mn-lt"/>
                        </a:rPr>
                        <a:t>. Can prevent migraine during period. 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Clr>
                          <a:schemeClr val="accent4"/>
                        </a:buClr>
                        <a:buSzPct val="125000"/>
                        <a:buFont typeface="Arial" charset="0"/>
                        <a:buChar char="•"/>
                      </a:pPr>
                      <a:r>
                        <a:rPr lang="en-US" sz="1400" b="0" i="0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Disadvantages: Higher incidence of breakthrough bleeding &amp; </a:t>
                      </a:r>
                      <a:r>
                        <a:rPr lang="en-US" sz="1400" b="0" i="0" u="none" dirty="0" smtClean="0">
                          <a:solidFill>
                            <a:srgbClr val="C00000"/>
                          </a:solidFill>
                          <a:latin typeface="+mn-lt"/>
                        </a:rPr>
                        <a:t>spotting during early use.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14" y="1460821"/>
            <a:ext cx="2791790" cy="2639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766" y="1460822"/>
            <a:ext cx="2710001" cy="26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227910" y="757126"/>
            <a:ext cx="4500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Combined Pills (COC</a:t>
            </a:r>
            <a:r>
              <a:rPr lang="en-US" alt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394690"/>
              </p:ext>
            </p:extLst>
          </p:nvPr>
        </p:nvGraphicFramePr>
        <p:xfrm>
          <a:off x="139847" y="979758"/>
          <a:ext cx="6574104" cy="7792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273">
                  <a:extLst>
                    <a:ext uri="{9D8B030D-6E8A-4147-A177-3AD203B41FA5}">
                      <a16:colId xmlns:a16="http://schemas.microsoft.com/office/drawing/2014/main" xmlns="" val="2548034649"/>
                    </a:ext>
                  </a:extLst>
                </a:gridCol>
                <a:gridCol w="2883976">
                  <a:extLst>
                    <a:ext uri="{9D8B030D-6E8A-4147-A177-3AD203B41FA5}">
                      <a16:colId xmlns:a16="http://schemas.microsoft.com/office/drawing/2014/main" xmlns="" val="2180430497"/>
                    </a:ext>
                  </a:extLst>
                </a:gridCol>
                <a:gridCol w="3060855"/>
              </a:tblGrid>
              <a:tr h="431947"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Estrogen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Progestin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42093">
                        <a:alpha val="20000"/>
                      </a:srgbClr>
                    </a:solidFill>
                  </a:tcPr>
                </a:tc>
              </a:tr>
              <a:tr h="2032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Adverse effects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Clr>
                          <a:schemeClr val="accent4"/>
                        </a:buClr>
                        <a:buSzPct val="125000"/>
                        <a:buFont typeface="Arial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Nausea and breast tenderness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Clr>
                          <a:schemeClr val="accent4"/>
                        </a:buClr>
                        <a:buSzPct val="125000"/>
                        <a:buFont typeface="Arial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Headache </a:t>
                      </a:r>
                    </a:p>
                    <a:p>
                      <a:pPr marL="285750" indent="-285750" algn="l">
                        <a:lnSpc>
                          <a:spcPct val="100000"/>
                        </a:lnSpc>
                        <a:buClr>
                          <a:schemeClr val="accent4"/>
                        </a:buClr>
                        <a:buSzPct val="125000"/>
                        <a:buFont typeface="Arial" charset="0"/>
                        <a:buChar char="•"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  <a:sym typeface="Wingdings 3"/>
                        </a:rPr>
                        <a:t>↑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Skin Pigmentation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chemeClr val="accent4"/>
                        </a:buClr>
                        <a:buSzPct val="125000"/>
                        <a:buFont typeface="Arial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Impair glucose tolerance (hyperglycemia)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chemeClr val="accent4"/>
                        </a:buClr>
                        <a:buSzPct val="125000"/>
                        <a:buFont typeface="Arial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itchFamily="18" charset="0"/>
                          <a:sym typeface="Wingdings 3"/>
                        </a:rPr>
                        <a:t>Increase </a:t>
                      </a:r>
                      <a:r>
                        <a:rPr lang="en-US" sz="1400" b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incidence of breast, vaginal &amp; cervical cancer </a:t>
                      </a:r>
                      <a:r>
                        <a:rPr 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(because </a:t>
                      </a:r>
                      <a:r>
                        <a:rPr lang="en-US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estrogen </a:t>
                      </a:r>
                      <a:r>
                        <a:rPr 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  <a:sym typeface="Wingdings 3"/>
                        </a:rPr>
                        <a:t>↑ the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proliferation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  <a:sym typeface="Wingdings 3"/>
                        </a:rPr>
                        <a:t>of endothelium cells)</a:t>
                      </a:r>
                      <a:endParaRPr lang="en-US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25000"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  <a:sym typeface="Wingdings 3"/>
                        </a:rPr>
                        <a:t>↑ f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requency of gall bladder disease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25000"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Cardiovascular (major concern): </a:t>
                      </a: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Thromboembolism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, Hypertension </a:t>
                      </a:r>
                      <a:r>
                        <a:rPr lang="en-US" sz="1200" b="0" dirty="0" err="1" smtClean="0">
                          <a:solidFill>
                            <a:srgbClr val="008F00"/>
                          </a:solidFill>
                          <a:latin typeface="+mn-lt"/>
                          <a:cs typeface="Times New Roman" pitchFamily="18" charset="0"/>
                        </a:rPr>
                        <a:t>cuz</a:t>
                      </a:r>
                      <a:r>
                        <a:rPr lang="en-US" sz="1200" b="0" dirty="0" smtClean="0">
                          <a:solidFill>
                            <a:srgbClr val="008F00"/>
                          </a:solidFill>
                          <a:latin typeface="+mn-lt"/>
                          <a:cs typeface="Times New Roman" pitchFamily="18" charset="0"/>
                        </a:rPr>
                        <a:t> estrogen increase the platelets</a:t>
                      </a:r>
                      <a:r>
                        <a:rPr lang="en-US" sz="1200" b="0" baseline="0" dirty="0" smtClean="0">
                          <a:solidFill>
                            <a:srgbClr val="008F00"/>
                          </a:solidFill>
                          <a:latin typeface="+mn-lt"/>
                          <a:cs typeface="Times New Roman" pitchFamily="18" charset="0"/>
                        </a:rPr>
                        <a:t> aggregation </a:t>
                      </a:r>
                      <a:r>
                        <a:rPr lang="en-US" sz="1200" b="0" dirty="0" smtClean="0">
                          <a:solidFill>
                            <a:srgbClr val="008F00"/>
                          </a:solidFill>
                          <a:latin typeface="+mn-lt"/>
                          <a:cs typeface="Times New Roman" pitchFamily="18" charset="0"/>
                        </a:rPr>
                        <a:t>and lipid con. and cause water retention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Clr>
                          <a:srgbClr val="942093"/>
                        </a:buClr>
                        <a:buSzPct val="125000"/>
                        <a:buFont typeface="Arial" charset="0"/>
                        <a:buChar char="•"/>
                      </a:pPr>
                      <a:r>
                        <a:rPr lang="en-US" sz="1400" b="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Weight gain</a:t>
                      </a:r>
                      <a:r>
                        <a:rPr lang="ar-SA" sz="1400" b="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*</a:t>
                      </a:r>
                      <a:endParaRPr lang="en-US" sz="1400" b="0" dirty="0" smtClean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Clr>
                          <a:srgbClr val="942093"/>
                        </a:buClr>
                        <a:buSzPct val="125000"/>
                        <a:buFont typeface="Arial" charset="0"/>
                        <a:buChar char="•"/>
                      </a:pPr>
                      <a:r>
                        <a:rPr lang="en-US" sz="1400" b="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Hirsutism</a:t>
                      </a:r>
                      <a:r>
                        <a:rPr lang="ar-SA" sz="1400" b="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*</a:t>
                      </a:r>
                      <a:endParaRPr lang="en-US" sz="1400" b="0" dirty="0" smtClean="0">
                        <a:solidFill>
                          <a:srgbClr val="C00000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lnSpc>
                          <a:spcPct val="150000"/>
                        </a:lnSpc>
                        <a:buClr>
                          <a:srgbClr val="942093"/>
                        </a:buClr>
                        <a:buSzPct val="125000"/>
                        <a:buFont typeface="Arial" charset="0"/>
                        <a:buChar char="•"/>
                      </a:pPr>
                      <a:r>
                        <a:rPr lang="en-US" sz="1400" b="0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Masculinization*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lang="en-US" sz="1400" b="0" dirty="0" smtClean="0">
                          <a:solidFill>
                            <a:srgbClr val="0432FF"/>
                          </a:solidFill>
                          <a:latin typeface="+mn-lt"/>
                          <a:cs typeface="Times New Roman" pitchFamily="18" charset="0"/>
                        </a:rPr>
                        <a:t>Noreth</a:t>
                      </a:r>
                      <a:r>
                        <a:rPr lang="en-US" sz="1400" b="0" u="sng" dirty="0" smtClean="0">
                          <a:solidFill>
                            <a:srgbClr val="0432FF"/>
                          </a:solidFill>
                          <a:latin typeface="+mn-lt"/>
                          <a:cs typeface="Times New Roman" pitchFamily="18" charset="0"/>
                        </a:rPr>
                        <a:t>indrone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42093"/>
                        </a:buClr>
                        <a:buSzPct val="125000"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Menstrual irregularities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Clr>
                          <a:srgbClr val="942093"/>
                        </a:buClr>
                        <a:buSzPct val="125000"/>
                        <a:buFont typeface="Arial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Nausea, vomiting &amp; headache 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42093"/>
                        </a:buClr>
                        <a:buSzPct val="125000"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Slightly higher failure rate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42093"/>
                        </a:buClr>
                        <a:buSzPct val="125000"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Fatigue, depression of mood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42093"/>
                        </a:buClr>
                        <a:buSzPct val="125000"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Ectopic pregnancy. </a:t>
                      </a:r>
                    </a:p>
                    <a:p>
                      <a:pPr marL="0" marR="0" indent="0" algn="r" defTabSz="6858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42093"/>
                        </a:buClr>
                        <a:buSzPct val="125000"/>
                        <a:buFont typeface="Arial" charset="0"/>
                        <a:buNone/>
                        <a:tabLst/>
                        <a:defRPr/>
                      </a:pPr>
                      <a:r>
                        <a:rPr lang="ar-SA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* إذا تتذكروا</a:t>
                      </a:r>
                      <a:r>
                        <a:rPr lang="ar-SA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 في محاضرة </a:t>
                      </a:r>
                      <a:r>
                        <a:rPr lang="ar-SA" sz="1200" b="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البايو</a:t>
                      </a:r>
                      <a:r>
                        <a:rPr lang="ar-SA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 الأولى كان البروجيستيرون </a:t>
                      </a:r>
                      <a:r>
                        <a:rPr lang="ar-SA" sz="1200" b="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بيتحول</a:t>
                      </a:r>
                      <a:r>
                        <a:rPr lang="ar-SA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 بعدين إلى أندروجين، </a:t>
                      </a:r>
                      <a:r>
                        <a:rPr lang="ar-SA" sz="1200" b="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هذول</a:t>
                      </a:r>
                      <a:r>
                        <a:rPr lang="ar-SA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cs typeface="+mn-cs"/>
                        </a:rPr>
                        <a:t> الآثار كلهم يحصلون لمن يتحول البروجيستيرون إلى أندروجين</a:t>
                      </a:r>
                      <a:endParaRPr lang="en-US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32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Contraindications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Bef>
                          <a:spcPts val="300"/>
                        </a:spcBef>
                        <a:buClr>
                          <a:srgbClr val="942093"/>
                        </a:buClr>
                        <a:buSzPct val="125000"/>
                        <a:buFont typeface="Arial" charset="0"/>
                        <a:buChar char="•"/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Lactating</a:t>
                      </a:r>
                      <a:r>
                        <a:rPr lang="en-US" sz="1400" b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mothers </a:t>
                      </a:r>
                      <a:r>
                        <a:rPr lang="en-US" sz="1400" b="0" u="none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E1F0"/>
                            </a:solidFill>
                          </a:uFill>
                          <a:latin typeface="+mn-lt"/>
                        </a:rPr>
                        <a:t>use progestin-only pills (</a:t>
                      </a:r>
                      <a:r>
                        <a:rPr lang="en-US" sz="1400" b="1" u="none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E1F0"/>
                            </a:solidFill>
                          </a:uFill>
                          <a:latin typeface="+mn-lt"/>
                        </a:rPr>
                        <a:t>mini pills</a:t>
                      </a:r>
                      <a:r>
                        <a:rPr lang="en-US" sz="1400" b="0" u="none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E1F0"/>
                            </a:solidFill>
                          </a:uFill>
                          <a:latin typeface="+mn-lt"/>
                        </a:rPr>
                        <a:t>) </a:t>
                      </a:r>
                      <a:r>
                        <a:rPr lang="en-US" sz="1400" b="0" u="none" dirty="0" smtClean="0">
                          <a:solidFill>
                            <a:srgbClr val="008F00"/>
                          </a:solidFill>
                          <a:uFill>
                            <a:solidFill>
                              <a:srgbClr val="FFE1F0"/>
                            </a:solidFill>
                          </a:uFill>
                          <a:latin typeface="+mn-lt"/>
                        </a:rPr>
                        <a:t>bc estrogen</a:t>
                      </a:r>
                      <a:r>
                        <a:rPr lang="en-US" sz="1400" b="0" u="none" baseline="0" dirty="0" smtClean="0">
                          <a:solidFill>
                            <a:srgbClr val="008F00"/>
                          </a:solidFill>
                          <a:uFill>
                            <a:solidFill>
                              <a:srgbClr val="FFE1F0"/>
                            </a:solidFill>
                          </a:uFill>
                          <a:latin typeface="+mn-lt"/>
                        </a:rPr>
                        <a:t> inhibit prolactin secretion</a:t>
                      </a:r>
                      <a:endParaRPr lang="en-US" sz="1400" b="0" u="none" dirty="0" smtClean="0">
                        <a:solidFill>
                          <a:srgbClr val="008F00"/>
                        </a:solidFill>
                        <a:uFill>
                          <a:solidFill>
                            <a:srgbClr val="FFE1F0"/>
                          </a:solidFill>
                        </a:uFill>
                        <a:latin typeface="+mn-lt"/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942093"/>
                        </a:buClr>
                        <a:buSzPct val="125000"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N.B.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Obese Females, smokers, Females  &gt; 35 years 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+mn-lt"/>
                        </a:rPr>
                        <a:t>better given progestin only pills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rgbClr val="008F00"/>
                          </a:solidFill>
                          <a:latin typeface="+mn-lt"/>
                        </a:rPr>
                        <a:t>(smoking cause atherosclerosis and vasoconstriction 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and estrogen its self cause cardio problem</a:t>
                      </a:r>
                      <a:r>
                        <a:rPr lang="en-US" sz="1400" baseline="0" dirty="0" smtClean="0">
                          <a:solidFill>
                            <a:srgbClr val="008F00"/>
                          </a:solidFill>
                          <a:latin typeface="+mn-lt"/>
                        </a:rPr>
                        <a:t>)</a:t>
                      </a:r>
                      <a:endParaRPr lang="en-US" sz="1400" b="1" u="sng" kern="1200" dirty="0" smtClean="0">
                        <a:solidFill>
                          <a:srgbClr val="008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942093"/>
                        </a:buClr>
                        <a:buSzPct val="125000"/>
                        <a:buFont typeface="Wingdings" charset="2"/>
                        <a:buChar char="v"/>
                        <a:tabLst/>
                        <a:defRPr/>
                      </a:pPr>
                      <a:r>
                        <a:rPr lang="en-US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Contraindications of Estrogen containing pills:</a:t>
                      </a:r>
                      <a:endParaRPr lang="en-US" sz="1400" b="1" u="sng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628650" lvl="1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buClr>
                          <a:srgbClr val="942093"/>
                        </a:buClr>
                        <a:buSzPct val="125000"/>
                        <a:buFont typeface=".LucidaGrandeUI" charset="0"/>
                        <a:buChar char="✓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Thrombophlebitis /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thromboembolic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disorders </a:t>
                      </a:r>
                    </a:p>
                    <a:p>
                      <a:pPr marL="628650" lvl="1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buClr>
                          <a:srgbClr val="942093"/>
                        </a:buClr>
                        <a:buSzPct val="125000"/>
                        <a:buFont typeface=".LucidaGrandeUI" charset="0"/>
                        <a:buChar char="✓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Chronic heart failure or other causes of edema</a:t>
                      </a:r>
                    </a:p>
                    <a:p>
                      <a:pPr marL="628650" lvl="1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buClr>
                          <a:srgbClr val="942093"/>
                        </a:buClr>
                        <a:buSzPct val="125000"/>
                        <a:buFont typeface=".LucidaGrandeUI" charset="0"/>
                        <a:buChar char="✓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Vaginal bleeding of undiagnosed etiology, </a:t>
                      </a:r>
                      <a:r>
                        <a:rPr lang="en-US" sz="1400" b="0" dirty="0" smtClean="0">
                          <a:solidFill>
                            <a:srgbClr val="008F00"/>
                          </a:solidFill>
                          <a:latin typeface="+mn-lt"/>
                        </a:rPr>
                        <a:t>because</a:t>
                      </a:r>
                      <a:r>
                        <a:rPr lang="en-US" sz="1400" b="0" baseline="0" dirty="0" smtClean="0">
                          <a:solidFill>
                            <a:srgbClr val="008F00"/>
                          </a:solidFill>
                          <a:latin typeface="+mn-lt"/>
                        </a:rPr>
                        <a:t> we suspect cancer </a:t>
                      </a:r>
                      <a:endParaRPr lang="en-US" sz="1400" b="0" dirty="0" smtClean="0">
                        <a:solidFill>
                          <a:srgbClr val="008F00"/>
                        </a:solidFill>
                        <a:latin typeface="+mn-lt"/>
                      </a:endParaRPr>
                    </a:p>
                    <a:p>
                      <a:pPr marL="628650" lvl="1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buClr>
                          <a:srgbClr val="942093"/>
                        </a:buClr>
                        <a:buSzPct val="125000"/>
                        <a:buFont typeface=".LucidaGrandeUI" charset="0"/>
                        <a:buChar char="✓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Known or suspected pregnancy, </a:t>
                      </a:r>
                      <a:r>
                        <a:rPr lang="en-US" sz="1400" b="0" kern="1200" dirty="0" smtClean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may lead to abortion</a:t>
                      </a:r>
                    </a:p>
                    <a:p>
                      <a:pPr marL="628650" lvl="1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buClr>
                          <a:srgbClr val="942093"/>
                        </a:buClr>
                        <a:buSzPct val="125000"/>
                        <a:buFont typeface=".LucidaGrandeUI" charset="0"/>
                        <a:buChar char="✓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Known or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suspected breast cancer,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or estrogen-dependent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neoplasms</a:t>
                      </a:r>
                    </a:p>
                    <a:p>
                      <a:pPr marL="628650" lvl="1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buClr>
                          <a:srgbClr val="942093"/>
                        </a:buClr>
                        <a:buSzPct val="125000"/>
                        <a:buFont typeface=".LucidaGrandeUI" charset="0"/>
                        <a:buChar char="✓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Impaired hepatic functions</a:t>
                      </a:r>
                    </a:p>
                    <a:p>
                      <a:pPr marL="628650" lvl="1" indent="-285750">
                        <a:lnSpc>
                          <a:spcPct val="100000"/>
                        </a:lnSpc>
                        <a:spcBef>
                          <a:spcPts val="300"/>
                        </a:spcBef>
                        <a:buClr>
                          <a:srgbClr val="942093"/>
                        </a:buClr>
                        <a:buSzPct val="125000"/>
                        <a:buFont typeface=".LucidaGrandeUI" charset="0"/>
                        <a:buChar char="✓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Dyslipidemia, diabetes, hypertension, migraine…..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592423" y="5822596"/>
            <a:ext cx="5688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63589" y="5263276"/>
            <a:ext cx="561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MINI Pills,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Progestin-Only Pills (POP</a:t>
            </a:r>
            <a:r>
              <a:rPr 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)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aphicFrame>
        <p:nvGraphicFramePr>
          <p:cNvPr id="4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88957"/>
              </p:ext>
            </p:extLst>
          </p:nvPr>
        </p:nvGraphicFramePr>
        <p:xfrm>
          <a:off x="351906" y="6001351"/>
          <a:ext cx="6166885" cy="3245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461">
                  <a:extLst>
                    <a:ext uri="{9D8B030D-6E8A-4147-A177-3AD203B41FA5}">
                      <a16:colId xmlns="" xmlns:a16="http://schemas.microsoft.com/office/drawing/2014/main" val="2548034649"/>
                    </a:ext>
                  </a:extLst>
                </a:gridCol>
                <a:gridCol w="5646424">
                  <a:extLst>
                    <a:ext uri="{9D8B030D-6E8A-4147-A177-3AD203B41FA5}">
                      <a16:colId xmlns="" xmlns:a16="http://schemas.microsoft.com/office/drawing/2014/main" val="2180430497"/>
                    </a:ext>
                  </a:extLst>
                </a:gridCol>
              </a:tblGrid>
              <a:tr h="351323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 smtClean="0">
                          <a:latin typeface="+mn-lt"/>
                          <a:ea typeface="American Typewriter" charset="0"/>
                          <a:cs typeface="American Typewriter" charset="0"/>
                        </a:rPr>
                        <a:t>MINI Pills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79">
                        <a:alpha val="2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8930147"/>
                  </a:ext>
                </a:extLst>
              </a:tr>
              <a:tr h="5448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Note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Contains only a progestin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  <a:sym typeface="Wingdings 3"/>
                        </a:rPr>
                        <a:t> as </a:t>
                      </a:r>
                      <a:r>
                        <a:rPr lang="en-US" sz="1400" b="0" dirty="0" smtClean="0">
                          <a:solidFill>
                            <a:srgbClr val="0432FF"/>
                          </a:solidFill>
                          <a:latin typeface="+mn-lt"/>
                          <a:cs typeface="Times New Roman" pitchFamily="18" charset="0"/>
                          <a:sym typeface="Wingdings 3"/>
                        </a:rPr>
                        <a:t>n</a:t>
                      </a:r>
                      <a:r>
                        <a:rPr lang="en-US" sz="1400" b="0" dirty="0" smtClean="0">
                          <a:solidFill>
                            <a:srgbClr val="0432FF"/>
                          </a:solidFill>
                          <a:latin typeface="+mn-lt"/>
                          <a:cs typeface="Times New Roman" pitchFamily="18" charset="0"/>
                        </a:rPr>
                        <a:t>orethindrone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or </a:t>
                      </a:r>
                      <a:r>
                        <a:rPr lang="en-US" sz="1400" b="0" dirty="0" err="1" smtClean="0">
                          <a:solidFill>
                            <a:srgbClr val="0432FF"/>
                          </a:solidFill>
                          <a:latin typeface="+mn-lt"/>
                        </a:rPr>
                        <a:t>desogestrel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….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39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M.O.A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FF7E79"/>
                        </a:buClr>
                        <a:buSzPct val="125000"/>
                        <a:buFont typeface="Arial" charset="0"/>
                        <a:buChar char="•"/>
                      </a:pPr>
                      <a:r>
                        <a:rPr lang="en-US" sz="1400" b="1" i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The main effect: increase cervical mucus, so </a:t>
                      </a:r>
                      <a:r>
                        <a:rPr lang="en-US" sz="1400" b="1" i="0" dirty="0" smtClean="0">
                          <a:solidFill>
                            <a:srgbClr val="C00000"/>
                          </a:solidFill>
                          <a:latin typeface="+mn-lt"/>
                          <a:sym typeface="Wingdings 3"/>
                        </a:rPr>
                        <a:t>no sperm penetration &amp; therefore, no fertilization.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Clr>
                          <a:srgbClr val="FF7E79"/>
                        </a:buClr>
                        <a:buSzPct val="125000"/>
                        <a:buFont typeface="Arial" charset="0"/>
                        <a:buChar char="•"/>
                      </a:pPr>
                      <a:r>
                        <a:rPr lang="en-US" sz="1400" b="0" i="0" dirty="0" smtClean="0">
                          <a:solidFill>
                            <a:srgbClr val="008F00"/>
                          </a:solidFill>
                          <a:latin typeface="+mn-lt"/>
                        </a:rPr>
                        <a:t>make the endometrium thin → hard implantation</a:t>
                      </a:r>
                      <a:endParaRPr lang="en-US" sz="1400" b="0" i="0" dirty="0">
                        <a:solidFill>
                          <a:srgbClr val="008F0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Uses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buClr>
                          <a:srgbClr val="FF7E79"/>
                        </a:buClr>
                        <a:buSzPct val="125000"/>
                        <a:buFont typeface="Arial" charset="0"/>
                        <a:buChar char="•"/>
                        <a:defRPr/>
                      </a:pPr>
                      <a:r>
                        <a:rPr lang="en-GB" sz="1400" b="0" i="0" spc="-40" dirty="0" smtClean="0">
                          <a:solidFill>
                            <a:srgbClr val="C00000"/>
                          </a:solidFill>
                          <a:latin typeface="+mn-lt"/>
                        </a:rPr>
                        <a:t>Are alternative when oestrogen is contraindicated (e.g.: </a:t>
                      </a:r>
                      <a:r>
                        <a:rPr lang="en-GB" sz="1400" b="1" i="0" spc="-40" dirty="0" smtClean="0">
                          <a:solidFill>
                            <a:srgbClr val="C00000"/>
                          </a:solidFill>
                          <a:latin typeface="+mn-lt"/>
                        </a:rPr>
                        <a:t>during breast feeding, </a:t>
                      </a:r>
                      <a:r>
                        <a:rPr lang="en-GB" sz="1400" b="0" i="0" spc="-40" dirty="0" smtClean="0">
                          <a:solidFill>
                            <a:srgbClr val="C00000"/>
                          </a:solidFill>
                          <a:latin typeface="+mn-lt"/>
                        </a:rPr>
                        <a:t>hypertension, </a:t>
                      </a:r>
                      <a:r>
                        <a:rPr lang="en-GB" sz="1400" b="1" i="0" spc="-40" dirty="0" smtClean="0">
                          <a:solidFill>
                            <a:srgbClr val="C00000"/>
                          </a:solidFill>
                          <a:latin typeface="+mn-lt"/>
                        </a:rPr>
                        <a:t>cancer</a:t>
                      </a:r>
                      <a:r>
                        <a:rPr lang="en-GB" sz="1400" b="0" i="0" spc="-40" dirty="0" smtClean="0">
                          <a:solidFill>
                            <a:srgbClr val="C00000"/>
                          </a:solidFill>
                          <a:latin typeface="+mn-lt"/>
                        </a:rPr>
                        <a:t>, </a:t>
                      </a:r>
                      <a:r>
                        <a:rPr lang="en-GB" sz="1400" b="1" i="0" spc="-40" dirty="0" smtClean="0">
                          <a:solidFill>
                            <a:srgbClr val="C00000"/>
                          </a:solidFill>
                          <a:latin typeface="+mn-lt"/>
                        </a:rPr>
                        <a:t>smokers over the age of 35</a:t>
                      </a:r>
                      <a:r>
                        <a:rPr lang="en-GB" sz="1400" b="0" i="0" spc="-40" dirty="0" smtClean="0">
                          <a:solidFill>
                            <a:srgbClr val="C00000"/>
                          </a:solidFill>
                          <a:latin typeface="+mn-lt"/>
                        </a:rPr>
                        <a:t>).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7E79"/>
                        </a:buClr>
                        <a:buSzPct val="125000"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Should be taken every day, the same time,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all year round </a:t>
                      </a:r>
                      <a:r>
                        <a:rPr lang="en-US" sz="1400" b="0" dirty="0" smtClean="0">
                          <a:solidFill>
                            <a:srgbClr val="008F00"/>
                          </a:solidFill>
                          <a:latin typeface="+mn-lt"/>
                          <a:cs typeface="Times New Roman" pitchFamily="18" charset="0"/>
                        </a:rPr>
                        <a:t>(it has higher failure rate,</a:t>
                      </a:r>
                      <a:r>
                        <a:rPr lang="en-US" sz="1400" b="0" baseline="0" dirty="0" smtClean="0">
                          <a:solidFill>
                            <a:srgbClr val="008F00"/>
                          </a:solidFill>
                          <a:latin typeface="+mn-lt"/>
                          <a:cs typeface="Times New Roman" pitchFamily="18" charset="0"/>
                        </a:rPr>
                        <a:t> if she miss the pill, pregnancy could happen)</a:t>
                      </a:r>
                      <a:endParaRPr lang="en-US" sz="1400" b="0" dirty="0" smtClean="0">
                        <a:solidFill>
                          <a:srgbClr val="008F00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475294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P.K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I.M injection e.g. </a:t>
                      </a:r>
                      <a:r>
                        <a:rPr lang="en-US" sz="1400" b="0" dirty="0" smtClean="0">
                          <a:solidFill>
                            <a:srgbClr val="0432FF"/>
                          </a:solidFill>
                          <a:latin typeface="+mn-lt"/>
                          <a:cs typeface="Times New Roman" pitchFamily="18" charset="0"/>
                        </a:rPr>
                        <a:t>medroxy progesterone acetate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150 mg every 3 months.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dirty="0" smtClean="0">
                          <a:solidFill>
                            <a:srgbClr val="008F00"/>
                          </a:solidFill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lang="en-US" sz="1200" b="0" baseline="0" dirty="0" smtClean="0">
                          <a:solidFill>
                            <a:srgbClr val="008F00"/>
                          </a:solidFill>
                          <a:latin typeface="+mn-lt"/>
                          <a:cs typeface="Times New Roman" pitchFamily="18" charset="0"/>
                        </a:rPr>
                        <a:t>it remains in the body for a long period of time, so it has long effect + should not be given to women who want to conceive because its effect)</a:t>
                      </a:r>
                      <a:endParaRPr lang="en-US" sz="1200" b="0" dirty="0" smtClean="0">
                        <a:solidFill>
                          <a:srgbClr val="008F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227910" y="757126"/>
            <a:ext cx="4500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Combined Pills (COC</a:t>
            </a:r>
            <a:r>
              <a:rPr lang="en-US" alt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590402"/>
              </p:ext>
            </p:extLst>
          </p:nvPr>
        </p:nvGraphicFramePr>
        <p:xfrm>
          <a:off x="141949" y="980046"/>
          <a:ext cx="6574104" cy="41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9273"/>
                <a:gridCol w="2883976"/>
                <a:gridCol w="3060855"/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Estrogen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Progestin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2093">
                        <a:alpha val="20000"/>
                      </a:srgbClr>
                    </a:solidFill>
                  </a:tcPr>
                </a:tc>
              </a:tr>
              <a:tr h="2032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Interactions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Clr>
                          <a:srgbClr val="942093"/>
                        </a:buClr>
                        <a:buFont typeface="Wingdings" charset="2"/>
                        <a:buChar char="v"/>
                      </a:pPr>
                      <a:r>
                        <a:rPr lang="en-US" sz="1400" b="1" u="sng" dirty="0" smtClean="0">
                          <a:solidFill>
                            <a:srgbClr val="942093"/>
                          </a:solidFill>
                          <a:latin typeface="+mn-lt"/>
                        </a:rPr>
                        <a:t>Medications that cause contraceptive failure :</a:t>
                      </a:r>
                      <a:endParaRPr lang="en-US" sz="1400" b="1" u="non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97155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50000"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1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Impairing absorption: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Antibiotics  that interfere with normal GI flora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sym typeface="Wingdings 3"/>
                        </a:rPr>
                        <a:t>→ decrease absorption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  <a:sym typeface="Wingdings 3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sym typeface="Wingdings 3"/>
                        </a:rPr>
                        <a:t>→ decrease its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bioavailability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(e.g. </a:t>
                      </a:r>
                      <a:r>
                        <a:rPr lang="en-US" sz="1400" b="0" baseline="0" dirty="0" smtClean="0">
                          <a:solidFill>
                            <a:srgbClr val="0432FF"/>
                          </a:solidFill>
                          <a:latin typeface="+mn-lt"/>
                        </a:rPr>
                        <a:t>ampicillin </a:t>
                      </a:r>
                      <a:r>
                        <a:rPr lang="en-US" sz="1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only male slide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97155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50000"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="1" u="none" spc="-40" dirty="0" smtClean="0">
                          <a:solidFill>
                            <a:schemeClr val="tx1"/>
                          </a:solidFill>
                          <a:latin typeface="+mn-lt"/>
                          <a:sym typeface="Wingdings 3"/>
                        </a:rPr>
                        <a:t>Microsomal Enzyme (</a:t>
                      </a:r>
                      <a:r>
                        <a:rPr lang="en-US" sz="1400" b="1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CYT P450 )</a:t>
                      </a:r>
                      <a:r>
                        <a:rPr lang="en-US" sz="1400" b="1" u="none" spc="-40" dirty="0" smtClean="0">
                          <a:solidFill>
                            <a:schemeClr val="tx1"/>
                          </a:solidFill>
                          <a:latin typeface="+mn-lt"/>
                          <a:sym typeface="Wingdings 3"/>
                        </a:rPr>
                        <a:t> Inducers :</a:t>
                      </a:r>
                      <a:r>
                        <a:rPr lang="en-US" sz="1400" b="1" spc="-40" dirty="0" smtClean="0">
                          <a:solidFill>
                            <a:schemeClr val="tx1"/>
                          </a:solidFill>
                          <a:latin typeface="+mn-lt"/>
                          <a:sym typeface="Wingdings 3"/>
                        </a:rPr>
                        <a:t> </a:t>
                      </a:r>
                      <a:r>
                        <a:rPr lang="en-US" sz="1400" b="0" spc="-40" dirty="0" smtClean="0">
                          <a:solidFill>
                            <a:schemeClr val="tx1"/>
                          </a:solidFill>
                          <a:latin typeface="+mn-lt"/>
                          <a:sym typeface="Wingdings 3"/>
                        </a:rPr>
                        <a:t>Increase catabolism </a:t>
                      </a:r>
                      <a:r>
                        <a:rPr lang="en-US" sz="1400" b="0" spc="-40" dirty="0" smtClean="0">
                          <a:solidFill>
                            <a:schemeClr val="tx1"/>
                          </a:solidFill>
                          <a:latin typeface="+mn-lt"/>
                        </a:rPr>
                        <a:t>of oral contraceptive</a:t>
                      </a:r>
                      <a:r>
                        <a:rPr lang="en-US" sz="1400" b="0" spc="-4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kumimoji="0" lang="en-US" sz="1400" b="0" i="0" u="none" strike="noStrike" kern="1200" cap="none" spc="-4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e.g. </a:t>
                      </a:r>
                      <a:r>
                        <a:rPr kumimoji="0" lang="en-US" sz="1400" b="1" i="0" u="none" strike="noStrike" kern="1200" cap="none" spc="-40" normalizeH="0" baseline="0" noProof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Phenytoin</a:t>
                      </a:r>
                      <a:r>
                        <a:rPr kumimoji="0" lang="en-US" sz="1400" b="0" i="0" u="none" strike="noStrike" kern="1200" cap="none" spc="-4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, </a:t>
                      </a:r>
                      <a:r>
                        <a:rPr kumimoji="0" lang="en-US" sz="1400" b="0" i="0" u="none" strike="noStrike" kern="1200" cap="none" spc="-40" normalizeH="0" baseline="0" noProof="0" dirty="0" err="1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Phenobarbitone</a:t>
                      </a:r>
                      <a:r>
                        <a:rPr lang="en-US" sz="1400" b="0" spc="-4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sz="1400" b="0" spc="-40" dirty="0" smtClean="0">
                          <a:solidFill>
                            <a:srgbClr val="0432FF"/>
                          </a:solidFill>
                          <a:latin typeface="+mn-lt"/>
                        </a:rPr>
                        <a:t>Rifampin</a:t>
                      </a:r>
                      <a:r>
                        <a:rPr lang="en-US" sz="1400" b="0" spc="-40" dirty="0" smtClean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n-US" sz="1400" b="0" spc="-4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spc="-40" baseline="0" dirty="0" smtClean="0">
                          <a:solidFill>
                            <a:srgbClr val="008F00"/>
                          </a:solidFill>
                          <a:latin typeface="+mn-lt"/>
                        </a:rPr>
                        <a:t>barbiturate)</a:t>
                      </a:r>
                      <a:endParaRPr lang="en-US" sz="1400" b="0" spc="-40" dirty="0" smtClean="0">
                        <a:solidFill>
                          <a:srgbClr val="008F00"/>
                        </a:solidFill>
                        <a:latin typeface="+mn-lt"/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42093"/>
                        </a:buClr>
                        <a:buSzTx/>
                        <a:buFont typeface="Wingdings" charset="2"/>
                        <a:buChar char="v"/>
                        <a:tabLst/>
                        <a:defRPr/>
                      </a:pPr>
                      <a:r>
                        <a:rPr kumimoji="0" lang="en-US" sz="1400" b="1" i="0" u="sng" strike="noStrike" kern="1200" cap="none" spc="-40" normalizeH="0" baseline="0" noProof="0" dirty="0" smtClean="0">
                          <a:ln>
                            <a:noFill/>
                          </a:ln>
                          <a:solidFill>
                            <a:srgbClr val="942093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Medications that increase combined oral contraceptive toxicity:</a:t>
                      </a: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97155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50000"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Microsomal Enzyme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</a:t>
                      </a:r>
                      <a:r>
                        <a:rPr kumimoji="0" lang="en-US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nhibitors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: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sym typeface="Wingdings 3"/>
                        </a:rPr>
                        <a:t>↓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sym typeface="Wingdings 3"/>
                        </a:rPr>
                        <a:t> metabolism of oral contraceptive </a:t>
                      </a:r>
                      <a:r>
                        <a:rPr lang="en-US" sz="1400" b="0" spc="-40" dirty="0" smtClean="0">
                          <a:solidFill>
                            <a:schemeClr val="tx1"/>
                          </a:solidFill>
                          <a:latin typeface="+mn-lt"/>
                          <a:sym typeface="Wingdings 3"/>
                        </a:rPr>
                        <a:t>which will ↑ toxicity (e.g.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Acetaminophen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,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Erythromycin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42093"/>
                        </a:buClr>
                        <a:buSzTx/>
                        <a:buFont typeface="Wingdings" charset="2"/>
                        <a:buChar char="v"/>
                        <a:tabLst/>
                        <a:defRPr/>
                      </a:pPr>
                      <a:r>
                        <a:rPr kumimoji="0" lang="en-US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42093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Medications altered in clearance of </a:t>
                      </a:r>
                      <a:r>
                        <a:rPr kumimoji="0" lang="en-US" sz="1400" b="1" i="0" u="sng" strike="noStrike" kern="1200" cap="none" spc="-40" normalizeH="0" baseline="0" noProof="0" dirty="0" smtClean="0">
                          <a:ln>
                            <a:noFill/>
                          </a:ln>
                          <a:solidFill>
                            <a:srgbClr val="942093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combined oral contraceptive </a:t>
                      </a:r>
                      <a:r>
                        <a:rPr kumimoji="0" lang="en-US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42093"/>
                          </a:solidFill>
                          <a:effectLst/>
                          <a:uLnTx/>
                          <a:uFillTx/>
                          <a:latin typeface="+mn-lt"/>
                        </a:rPr>
                        <a:t>which increase their toxicity</a:t>
                      </a:r>
                      <a:r>
                        <a:rPr kumimoji="0" lang="en-US" sz="1400" b="1" i="0" u="sng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942093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42093"/>
                          </a:solidFill>
                          <a:effectLst/>
                          <a:uLnTx/>
                          <a:uFillTx/>
                          <a:latin typeface="+mn-lt"/>
                        </a:rPr>
                        <a:t>: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97155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125000"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(e.g.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Warfarin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,</a:t>
                      </a:r>
                      <a:r>
                        <a:rPr kumimoji="0" lang="en-US" sz="14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Cyclosporine, 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Theophyline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).</a:t>
                      </a:r>
                      <a:endParaRPr kumimoji="0" lang="ar-S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r" defTabSz="6858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42093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ar-SA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ناخذ</a:t>
                      </a:r>
                      <a:r>
                        <a:rPr kumimoji="0" lang="ar-S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فكرة عنها، خصوصًا </a:t>
                      </a:r>
                      <a:r>
                        <a:rPr kumimoji="0" lang="ar-SA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الوارفارين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Clr>
                          <a:schemeClr val="accent4"/>
                        </a:buClr>
                        <a:buFont typeface="Arial" charset="0"/>
                        <a:buChar char="•"/>
                      </a:pP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9445923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solidFill>
                  <a:srgbClr val="008F00"/>
                </a:solidFill>
              </a:rPr>
              <a:t>6</a:t>
            </a:r>
            <a:r>
              <a:rPr lang="en-US" sz="1200" dirty="0" smtClean="0">
                <a:solidFill>
                  <a:srgbClr val="008F00"/>
                </a:solidFill>
              </a:rPr>
              <a:t> COC and these drugs excreted by </a:t>
            </a:r>
            <a:r>
              <a:rPr lang="en-US" sz="1200" dirty="0">
                <a:solidFill>
                  <a:srgbClr val="008F00"/>
                </a:solidFill>
              </a:rPr>
              <a:t>the same enzyme, so there is </a:t>
            </a:r>
            <a:r>
              <a:rPr lang="en-US" sz="1200" dirty="0" smtClean="0">
                <a:solidFill>
                  <a:srgbClr val="008F00"/>
                </a:solidFill>
              </a:rPr>
              <a:t>competition </a:t>
            </a:r>
            <a:r>
              <a:rPr lang="en-US" sz="1200" dirty="0">
                <a:solidFill>
                  <a:srgbClr val="008F00"/>
                </a:solidFill>
              </a:rPr>
              <a:t>which will decrease the </a:t>
            </a:r>
            <a:r>
              <a:rPr lang="en-US" sz="1200" dirty="0" smtClean="0">
                <a:solidFill>
                  <a:srgbClr val="008F00"/>
                </a:solidFill>
              </a:rPr>
              <a:t>excretion of </a:t>
            </a:r>
            <a:r>
              <a:rPr lang="en-US" sz="1200" dirty="0" smtClean="0">
                <a:solidFill>
                  <a:srgbClr val="008F00"/>
                </a:solidFill>
              </a:rPr>
              <a:t>these drugs (e.g. </a:t>
            </a:r>
            <a:r>
              <a:rPr lang="en-US" sz="1200" dirty="0" smtClean="0">
                <a:solidFill>
                  <a:srgbClr val="0432FF"/>
                </a:solidFill>
              </a:rPr>
              <a:t>Warfarin</a:t>
            </a:r>
            <a:r>
              <a:rPr lang="en-US" sz="1200" b="1" dirty="0" smtClean="0">
                <a:solidFill>
                  <a:srgbClr val="0432FF"/>
                </a:solidFill>
              </a:rPr>
              <a:t>) </a:t>
            </a:r>
            <a:r>
              <a:rPr lang="en-US" sz="1200" dirty="0" smtClean="0">
                <a:solidFill>
                  <a:srgbClr val="008F00"/>
                </a:solidFill>
              </a:rPr>
              <a:t>→ </a:t>
            </a:r>
            <a:r>
              <a:rPr lang="en-US" sz="1200" dirty="0">
                <a:solidFill>
                  <a:srgbClr val="0432FF"/>
                </a:solidFill>
              </a:rPr>
              <a:t>Warfarin</a:t>
            </a:r>
            <a:r>
              <a:rPr lang="en-US" sz="1200" b="1" dirty="0">
                <a:solidFill>
                  <a:srgbClr val="0432FF"/>
                </a:solidFill>
              </a:rPr>
              <a:t> </a:t>
            </a:r>
            <a:r>
              <a:rPr lang="en-US" sz="1200" dirty="0" smtClean="0">
                <a:solidFill>
                  <a:srgbClr val="008F00"/>
                </a:solidFill>
              </a:rPr>
              <a:t>toxicity</a:t>
            </a:r>
            <a:endParaRPr lang="en-US" sz="1200" dirty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4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757507"/>
              </p:ext>
            </p:extLst>
          </p:nvPr>
        </p:nvGraphicFramePr>
        <p:xfrm>
          <a:off x="301623" y="1101948"/>
          <a:ext cx="6245280" cy="27492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755">
                  <a:extLst>
                    <a:ext uri="{9D8B030D-6E8A-4147-A177-3AD203B41FA5}">
                      <a16:colId xmlns:a16="http://schemas.microsoft.com/office/drawing/2014/main" xmlns="" val="2548034649"/>
                    </a:ext>
                  </a:extLst>
                </a:gridCol>
                <a:gridCol w="5725525">
                  <a:extLst>
                    <a:ext uri="{9D8B030D-6E8A-4147-A177-3AD203B41FA5}">
                      <a16:colId xmlns:a16="http://schemas.microsoft.com/office/drawing/2014/main" xmlns="" val="2180430497"/>
                    </a:ext>
                  </a:extLst>
                </a:gridCol>
              </a:tblGrid>
              <a:tr h="47341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Post Coital Contraception</a:t>
                      </a:r>
                      <a:r>
                        <a:rPr lang="ar-SA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(</a:t>
                      </a:r>
                      <a:r>
                        <a:rPr lang="en-GB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Emergency Contraception) </a:t>
                      </a:r>
                      <a:endParaRPr lang="en-US" sz="16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>
                        <a:alpha val="29804"/>
                      </a:srgbClr>
                    </a:solidFill>
                  </a:tcPr>
                </a:tc>
              </a:tr>
              <a:tr h="224519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Indications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ct val="80000"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400" b="0" spc="-5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Contraception on instantaneous demand, 2</a:t>
                      </a:r>
                      <a:r>
                        <a:rPr lang="en-GB" sz="1400" b="0" spc="-5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ndry</a:t>
                      </a:r>
                      <a:r>
                        <a:rPr lang="en-GB" sz="1400" b="0" spc="-5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to unprotected</a:t>
                      </a:r>
                      <a:r>
                        <a:rPr lang="en-GB" sz="1400" b="0" spc="-5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GB" sz="1400" b="0" spc="-5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sexual intercourse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Clr>
                          <a:srgbClr val="FF99CC"/>
                        </a:buClr>
                        <a:buFont typeface="Wingdings" charset="2"/>
                        <a:buChar char="v"/>
                        <a:defRPr/>
                      </a:pP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When desirability for avoiding pregnancy is obvious :</a:t>
                      </a:r>
                    </a:p>
                    <a:p>
                      <a:pPr marL="628650" lvl="1" indent="-285750">
                        <a:lnSpc>
                          <a:spcPts val="2600"/>
                        </a:lnSpc>
                        <a:buClr>
                          <a:srgbClr val="FF99CC"/>
                        </a:buClr>
                        <a:buSzPct val="150000"/>
                        <a:buFont typeface="Arial" charset="0"/>
                        <a:buChar char="•"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Unsuccessful withdrawal before ejaculation</a:t>
                      </a:r>
                    </a:p>
                    <a:p>
                      <a:pPr marL="628650" lvl="1" indent="-285750">
                        <a:lnSpc>
                          <a:spcPts val="2600"/>
                        </a:lnSpc>
                        <a:buClr>
                          <a:srgbClr val="FF99CC"/>
                        </a:buClr>
                        <a:buSzPct val="150000"/>
                        <a:buFont typeface="Arial" charset="0"/>
                        <a:buChar char="•"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Torn, leaking condom</a:t>
                      </a:r>
                    </a:p>
                    <a:p>
                      <a:pPr marL="628650" lvl="1" indent="-285750">
                        <a:lnSpc>
                          <a:spcPts val="2600"/>
                        </a:lnSpc>
                        <a:buClr>
                          <a:srgbClr val="FF99CC"/>
                        </a:buClr>
                        <a:buSzPct val="150000"/>
                        <a:buFont typeface="Arial" charset="0"/>
                        <a:buChar char="•"/>
                        <a:defRPr/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Missed pills</a:t>
                      </a:r>
                    </a:p>
                    <a:p>
                      <a:pPr marL="628650" marR="0" lvl="1" indent="-285750" algn="l" defTabSz="6858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99CC"/>
                        </a:buClr>
                        <a:buSzPct val="150000"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Exposure to teratogen e.g. Live vaccine </a:t>
                      </a:r>
                      <a:r>
                        <a:rPr lang="en-GB" sz="1400" b="0" dirty="0" smtClean="0">
                          <a:solidFill>
                            <a:srgbClr val="008F00"/>
                          </a:solidFill>
                          <a:latin typeface="+mn-lt"/>
                          <a:cs typeface="+mn-cs"/>
                        </a:rPr>
                        <a:t>(</a:t>
                      </a:r>
                      <a:r>
                        <a:rPr lang="ar-SA" sz="1400" b="0" dirty="0" smtClean="0">
                          <a:solidFill>
                            <a:srgbClr val="008F00"/>
                          </a:solidFill>
                          <a:latin typeface="+mn-lt"/>
                          <a:cs typeface="+mn-cs"/>
                        </a:rPr>
                        <a:t>(لأنه هنا قد</a:t>
                      </a:r>
                      <a:r>
                        <a:rPr lang="ar-SA" sz="1400" b="0" baseline="0" dirty="0" smtClean="0">
                          <a:solidFill>
                            <a:srgbClr val="008F00"/>
                          </a:solidFill>
                          <a:latin typeface="+mn-lt"/>
                          <a:cs typeface="+mn-cs"/>
                        </a:rPr>
                        <a:t> يحصل تشوه للجنين </a:t>
                      </a:r>
                      <a:endParaRPr lang="en-GB" sz="1400" b="0" dirty="0" smtClean="0">
                        <a:solidFill>
                          <a:srgbClr val="008F00"/>
                        </a:solidFill>
                        <a:latin typeface="+mn-lt"/>
                        <a:cs typeface="+mn-cs"/>
                      </a:endParaRPr>
                    </a:p>
                    <a:p>
                      <a:pPr marL="628650" lvl="1" indent="-285750">
                        <a:lnSpc>
                          <a:spcPts val="2600"/>
                        </a:lnSpc>
                        <a:buClr>
                          <a:srgbClr val="FF99CC"/>
                        </a:buClr>
                        <a:buSzPct val="150000"/>
                        <a:buFont typeface="Arial" charset="0"/>
                        <a:buChar char="•"/>
                        <a:defRPr/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+mn-lt"/>
                          <a:cs typeface="Times New Roman" pitchFamily="18" charset="0"/>
                        </a:rPr>
                        <a:t>Rape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517245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1227910" y="757126"/>
            <a:ext cx="4500000" cy="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3776" y="197806"/>
            <a:ext cx="5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Morning-After Pills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8" name="Half Frame 6"/>
          <p:cNvSpPr/>
          <p:nvPr/>
        </p:nvSpPr>
        <p:spPr>
          <a:xfrm rot="5400000">
            <a:off x="5884105" y="-267790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6"/>
          <p:cNvSpPr/>
          <p:nvPr/>
        </p:nvSpPr>
        <p:spPr>
          <a:xfrm rot="16200000" flipH="1">
            <a:off x="267789" y="-267789"/>
            <a:ext cx="692331" cy="1227909"/>
          </a:xfrm>
          <a:custGeom>
            <a:avLst/>
            <a:gdLst>
              <a:gd name="connsiteX0" fmla="*/ 0 w 692331"/>
              <a:gd name="connsiteY0" fmla="*/ 0 h 1515292"/>
              <a:gd name="connsiteX1" fmla="*/ 692331 w 692331"/>
              <a:gd name="connsiteY1" fmla="*/ 0 h 1515292"/>
              <a:gd name="connsiteX2" fmla="*/ 627896 w 692331"/>
              <a:gd name="connsiteY2" fmla="*/ 141028 h 1515292"/>
              <a:gd name="connsiteX3" fmla="*/ 179494 w 692331"/>
              <a:gd name="connsiteY3" fmla="*/ 141028 h 1515292"/>
              <a:gd name="connsiteX4" fmla="*/ 179494 w 692331"/>
              <a:gd name="connsiteY4" fmla="*/ 1122437 h 1515292"/>
              <a:gd name="connsiteX5" fmla="*/ 0 w 692331"/>
              <a:gd name="connsiteY5" fmla="*/ 1515292 h 1515292"/>
              <a:gd name="connsiteX6" fmla="*/ 0 w 692331"/>
              <a:gd name="connsiteY6" fmla="*/ 0 h 1515292"/>
              <a:gd name="connsiteX0" fmla="*/ 0 w 692331"/>
              <a:gd name="connsiteY0" fmla="*/ 0 h 1227909"/>
              <a:gd name="connsiteX1" fmla="*/ 692331 w 692331"/>
              <a:gd name="connsiteY1" fmla="*/ 0 h 1227909"/>
              <a:gd name="connsiteX2" fmla="*/ 627896 w 692331"/>
              <a:gd name="connsiteY2" fmla="*/ 141028 h 1227909"/>
              <a:gd name="connsiteX3" fmla="*/ 179494 w 692331"/>
              <a:gd name="connsiteY3" fmla="*/ 141028 h 1227909"/>
              <a:gd name="connsiteX4" fmla="*/ 179494 w 692331"/>
              <a:gd name="connsiteY4" fmla="*/ 1122437 h 1227909"/>
              <a:gd name="connsiteX5" fmla="*/ 0 w 692331"/>
              <a:gd name="connsiteY5" fmla="*/ 1227909 h 1227909"/>
              <a:gd name="connsiteX6" fmla="*/ 0 w 692331"/>
              <a:gd name="connsiteY6" fmla="*/ 0 h 122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331" h="1227909">
                <a:moveTo>
                  <a:pt x="0" y="0"/>
                </a:moveTo>
                <a:lnTo>
                  <a:pt x="692331" y="0"/>
                </a:lnTo>
                <a:lnTo>
                  <a:pt x="627896" y="141028"/>
                </a:lnTo>
                <a:lnTo>
                  <a:pt x="179494" y="141028"/>
                </a:lnTo>
                <a:lnTo>
                  <a:pt x="179494" y="1122437"/>
                </a:lnTo>
                <a:lnTo>
                  <a:pt x="0" y="12279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3917" y="4537407"/>
            <a:ext cx="4442797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1364" y="4137297"/>
            <a:ext cx="445535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l Tarikh" charset="-78"/>
                <a:ea typeface="Al Tarikh" charset="-78"/>
                <a:cs typeface="Al Tarikh" charset="-78"/>
              </a:rPr>
              <a:t>Methods of Use </a:t>
            </a:r>
            <a:r>
              <a:rPr lang="ar-SA" sz="2000" dirty="0" smtClean="0">
                <a:solidFill>
                  <a:srgbClr val="008F00"/>
                </a:solidFill>
                <a:latin typeface="Al Tarikh" charset="-78"/>
                <a:ea typeface="Al Tarikh" charset="-78"/>
                <a:cs typeface="Al Tarikh" charset="-78"/>
              </a:rPr>
              <a:t>(ودا نركز عليه أوي يا بنات)</a:t>
            </a:r>
            <a:r>
              <a:rPr lang="en-US" sz="2000" dirty="0" smtClean="0">
                <a:solidFill>
                  <a:srgbClr val="008F00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endParaRPr lang="en-US" sz="2000" dirty="0">
              <a:solidFill>
                <a:srgbClr val="008F00"/>
              </a:solidFill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" y="8707259"/>
            <a:ext cx="685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solidFill>
                  <a:srgbClr val="008F00"/>
                </a:solidFill>
              </a:rPr>
              <a:t>7</a:t>
            </a:r>
            <a:r>
              <a:rPr lang="en-US" sz="1200" dirty="0" smtClean="0">
                <a:solidFill>
                  <a:srgbClr val="008F00"/>
                </a:solidFill>
              </a:rPr>
              <a:t> Interferes only with ovulation does not cause abortion</a:t>
            </a:r>
          </a:p>
          <a:p>
            <a:r>
              <a:rPr lang="en-US" sz="1200" baseline="30000" dirty="0" smtClean="0">
                <a:solidFill>
                  <a:srgbClr val="008F00"/>
                </a:solidFill>
              </a:rPr>
              <a:t>8</a:t>
            </a:r>
            <a:r>
              <a:rPr lang="en-US" sz="1200" dirty="0" smtClean="0">
                <a:solidFill>
                  <a:srgbClr val="008F00"/>
                </a:solidFill>
              </a:rPr>
              <a:t> causes abortion because it interferes with ovulation and implantation</a:t>
            </a:r>
          </a:p>
          <a:p>
            <a:pPr algn="r" rtl="1"/>
            <a:r>
              <a:rPr lang="ar-SA" sz="1200" dirty="0" smtClean="0">
                <a:solidFill>
                  <a:srgbClr val="008F00"/>
                </a:solidFill>
              </a:rPr>
              <a:t>* </a:t>
            </a:r>
            <a:r>
              <a:rPr lang="ar-SA" sz="1200" dirty="0" err="1" smtClean="0">
                <a:solidFill>
                  <a:srgbClr val="008F00"/>
                </a:solidFill>
              </a:rPr>
              <a:t>تاخد</a:t>
            </a:r>
            <a:r>
              <a:rPr lang="ar-SA" sz="1200" dirty="0" smtClean="0">
                <a:solidFill>
                  <a:srgbClr val="008F00"/>
                </a:solidFill>
              </a:rPr>
              <a:t> الست الحبة وبعد ١٢ ساعة </a:t>
            </a:r>
            <a:r>
              <a:rPr lang="ar-SA" sz="1200" dirty="0" err="1" smtClean="0">
                <a:solidFill>
                  <a:srgbClr val="008F00"/>
                </a:solidFill>
              </a:rPr>
              <a:t>بتأخذ</a:t>
            </a:r>
            <a:r>
              <a:rPr lang="ar-SA" sz="1200" dirty="0" smtClean="0">
                <a:solidFill>
                  <a:srgbClr val="008F00"/>
                </a:solidFill>
              </a:rPr>
              <a:t> الحبة مره تانية</a:t>
            </a:r>
            <a:endParaRPr lang="en-US" sz="1200" dirty="0" smtClean="0">
              <a:solidFill>
                <a:srgbClr val="008F00"/>
              </a:solidFill>
            </a:endParaRPr>
          </a:p>
          <a:p>
            <a:pPr lvl="0"/>
            <a:r>
              <a:rPr lang="en-US" sz="1200" baseline="30000" dirty="0" smtClean="0">
                <a:solidFill>
                  <a:srgbClr val="008F00"/>
                </a:solidFill>
              </a:rPr>
              <a:t>**</a:t>
            </a:r>
            <a:r>
              <a:rPr lang="en-US" sz="1200" dirty="0" smtClean="0">
                <a:solidFill>
                  <a:srgbClr val="008F00"/>
                </a:solidFill>
              </a:rPr>
              <a:t> </a:t>
            </a:r>
            <a:r>
              <a:rPr lang="en-US" sz="1200" dirty="0">
                <a:solidFill>
                  <a:srgbClr val="008F00"/>
                </a:solidFill>
                <a:cs typeface="Times New Roman" pitchFamily="18" charset="0"/>
              </a:rPr>
              <a:t>0 means after the emergency situation </a:t>
            </a:r>
            <a:r>
              <a:rPr lang="en-US" sz="1200" dirty="0" smtClean="0">
                <a:solidFill>
                  <a:srgbClr val="008F00"/>
                </a:solidFill>
                <a:cs typeface="Times New Roman" pitchFamily="18" charset="0"/>
              </a:rPr>
              <a:t>immediately</a:t>
            </a:r>
          </a:p>
          <a:p>
            <a:pPr lvl="0"/>
            <a:r>
              <a:rPr lang="en-US" sz="1200" baseline="30000" dirty="0" smtClean="0">
                <a:solidFill>
                  <a:srgbClr val="008F00"/>
                </a:solidFill>
                <a:cs typeface="Times New Roman" pitchFamily="18" charset="0"/>
              </a:rPr>
              <a:t>9 </a:t>
            </a:r>
            <a:r>
              <a:rPr lang="en-US" sz="1200" dirty="0" smtClean="0">
                <a:solidFill>
                  <a:srgbClr val="008F00"/>
                </a:solidFill>
                <a:cs typeface="Times New Roman" pitchFamily="18" charset="0"/>
              </a:rPr>
              <a:t>synthetic</a:t>
            </a:r>
            <a:r>
              <a:rPr lang="en-US" sz="1200" dirty="0"/>
              <a:t> </a:t>
            </a:r>
            <a:r>
              <a:rPr lang="en-US" sz="1200" dirty="0">
                <a:solidFill>
                  <a:srgbClr val="008F00"/>
                </a:solidFill>
              </a:rPr>
              <a:t>steroidal antiprogestogen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→ no progesterone → no good environment for implantation</a:t>
            </a:r>
          </a:p>
          <a:p>
            <a:pPr lvl="0"/>
            <a:r>
              <a:rPr lang="en-US" sz="1200" baseline="30000" dirty="0" smtClean="0">
                <a:solidFill>
                  <a:srgbClr val="008F00"/>
                </a:solidFill>
                <a:cs typeface="Times New Roman" pitchFamily="18" charset="0"/>
              </a:rPr>
              <a:t>10 </a:t>
            </a:r>
            <a:r>
              <a:rPr lang="en-US" sz="1200" dirty="0" smtClean="0">
                <a:solidFill>
                  <a:srgbClr val="008F00"/>
                </a:solidFill>
              </a:rPr>
              <a:t>prostaglandin</a:t>
            </a:r>
            <a:r>
              <a:rPr lang="en-US" sz="1200" dirty="0">
                <a:solidFill>
                  <a:srgbClr val="008F00"/>
                </a:solidFill>
              </a:rPr>
              <a:t> </a:t>
            </a:r>
            <a:r>
              <a:rPr lang="en-US" sz="1200" dirty="0" smtClean="0">
                <a:solidFill>
                  <a:srgbClr val="008F00"/>
                </a:solidFill>
              </a:rPr>
              <a:t>analog</a:t>
            </a:r>
            <a:r>
              <a:rPr lang="en-US" sz="1200" dirty="0">
                <a:solidFill>
                  <a:srgbClr val="008F00"/>
                </a:solidFill>
              </a:rPr>
              <a:t> → </a:t>
            </a:r>
            <a:r>
              <a:rPr lang="en-US" sz="1200" dirty="0" smtClean="0">
                <a:solidFill>
                  <a:srgbClr val="008F00"/>
                </a:solidFill>
              </a:rPr>
              <a:t>contraction of the uterus → abortion</a:t>
            </a:r>
            <a:endParaRPr lang="en-US" sz="1200" dirty="0">
              <a:solidFill>
                <a:srgbClr val="008F00"/>
              </a:solidFill>
              <a:cs typeface="Times New Roman" pitchFamily="18" charset="0"/>
            </a:endParaRPr>
          </a:p>
        </p:txBody>
      </p:sp>
      <p:graphicFrame>
        <p:nvGraphicFramePr>
          <p:cNvPr id="12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92589"/>
              </p:ext>
            </p:extLst>
          </p:nvPr>
        </p:nvGraphicFramePr>
        <p:xfrm>
          <a:off x="301623" y="4849066"/>
          <a:ext cx="6245280" cy="35701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38557"/>
                <a:gridCol w="1824287"/>
                <a:gridCol w="1814866"/>
                <a:gridCol w="1067570"/>
              </a:tblGrid>
              <a:tr h="545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Composition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Method of Administration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Timing of 1</a:t>
                      </a:r>
                      <a:r>
                        <a:rPr kumimoji="0" lang="en-US" sz="14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dose  After Intercourse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Reported Efficacy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nard MT Condensed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Ethinyl estadiol</a:t>
                      </a:r>
                      <a:r>
                        <a:rPr kumimoji="0" lang="en-US" sz="14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7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Levonorgestrel</a:t>
                      </a:r>
                      <a:r>
                        <a:rPr kumimoji="0" lang="en-US" sz="1400" b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8</a:t>
                      </a:r>
                      <a:endParaRPr kumimoji="0" lang="en-U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tablets twice with 12 hrs in between*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en-US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**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- 72hrs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High-dose only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Ethinyl </a:t>
                      </a: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estadiol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</a:rPr>
                        <a:t>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Twice daily for 5 days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0 - 72hrs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75 - 85%</a:t>
                      </a:r>
                    </a:p>
                  </a:txBody>
                  <a:tcPr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697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High dose only </a:t>
                      </a:r>
                      <a:r>
                        <a:rPr lang="en-US" sz="1400" b="1" dirty="0" smtClean="0">
                          <a:solidFill>
                            <a:srgbClr val="0432FF"/>
                          </a:solidFill>
                        </a:rPr>
                        <a:t>levonorgestrel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Twice daily for 5 days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0 - 72hrs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 – 75%</a:t>
                      </a:r>
                    </a:p>
                  </a:txBody>
                  <a:tcPr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Mifepristone</a:t>
                      </a:r>
                      <a:r>
                        <a:rPr lang="en-US" sz="1400" b="1" kern="1200" baseline="300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</a:t>
                      </a:r>
                      <a:endParaRPr lang="en-US" sz="1400" dirty="0" smtClean="0">
                        <a:effectLst/>
                      </a:endParaRPr>
                    </a:p>
                    <a:p>
                      <a:r>
                        <a:rPr lang="en-US" sz="1400" b="1" kern="12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Misoprostol</a:t>
                      </a:r>
                      <a:r>
                        <a:rPr lang="en-US" sz="1400" b="1" kern="1200" baseline="300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400" b="1" kern="1200" baseline="30000" dirty="0" smtClean="0">
                        <a:solidFill>
                          <a:srgbClr val="0432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single dose </a:t>
                      </a:r>
                      <a:endParaRPr lang="en-US" sz="1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0- 120 hrs </a:t>
                      </a:r>
                      <a:endParaRPr lang="de-DE" sz="1400" b="0" dirty="0" smtClean="0"/>
                    </a:p>
                  </a:txBody>
                  <a:tcPr anchor="ctr" horzOverflow="overflow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- 85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effective </a:t>
                      </a:r>
                      <a:endParaRPr lang="en-US" sz="1400" b="1" dirty="0" smtClean="0">
                        <a:solidFill>
                          <a:srgbClr val="008F00"/>
                        </a:solidFill>
                      </a:endParaRPr>
                    </a:p>
                  </a:txBody>
                  <a:tcPr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9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3080</TotalTime>
  <Words>2960</Words>
  <Application>Microsoft Macintosh PowerPoint</Application>
  <PresentationFormat>Custom</PresentationFormat>
  <Paragraphs>360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.LucidaGrandeUI</vt:lpstr>
      <vt:lpstr>Al Tarikh</vt:lpstr>
      <vt:lpstr>American Typewriter</vt:lpstr>
      <vt:lpstr>Arial Narrow</vt:lpstr>
      <vt:lpstr>Bernard MT Condensed</vt:lpstr>
      <vt:lpstr>Calibri</vt:lpstr>
      <vt:lpstr>Calibri Light</vt:lpstr>
      <vt:lpstr>Goudy Old Style</vt:lpstr>
      <vt:lpstr>Times New Roman</vt:lpstr>
      <vt:lpstr>Wingdings</vt:lpstr>
      <vt:lpstr>Wingdings 3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اللؤلؤ الصليهم</dc:creator>
  <cp:lastModifiedBy>اللؤلؤ الصليهم</cp:lastModifiedBy>
  <cp:revision>180</cp:revision>
  <cp:lastPrinted>2018-04-26T21:35:30Z</cp:lastPrinted>
  <dcterms:created xsi:type="dcterms:W3CDTF">2018-03-08T13:29:29Z</dcterms:created>
  <dcterms:modified xsi:type="dcterms:W3CDTF">2018-04-26T21:35:33Z</dcterms:modified>
</cp:coreProperties>
</file>