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1" r:id="rId2"/>
    <p:sldId id="265" r:id="rId3"/>
    <p:sldId id="266" r:id="rId4"/>
    <p:sldId id="267" r:id="rId5"/>
    <p:sldId id="268" r:id="rId6"/>
    <p:sldId id="269" r:id="rId7"/>
    <p:sldId id="270" r:id="rId8"/>
    <p:sldId id="264" r:id="rId9"/>
  </p:sldIdLst>
  <p:sldSz cx="6858000" cy="9907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0432FF"/>
    <a:srgbClr val="E82102"/>
    <a:srgbClr val="941651"/>
    <a:srgbClr val="DEEBF7"/>
    <a:srgbClr val="FF99CC"/>
    <a:srgbClr val="FFF2CC"/>
    <a:srgbClr val="CC3399"/>
    <a:srgbClr val="94209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75"/>
    <p:restoredTop sz="94693"/>
  </p:normalViewPr>
  <p:slideViewPr>
    <p:cSldViewPr snapToGrid="0" snapToObjects="1">
      <p:cViewPr>
        <p:scale>
          <a:sx n="113" d="100"/>
          <a:sy n="113" d="100"/>
        </p:scale>
        <p:origin x="224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47462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33454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1766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23750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CBACB6-91DF-414B-BB49-556528C76BD3}"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35892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22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CBACB6-91DF-414B-BB49-556528C76BD3}" type="datetimeFigureOut">
              <a:rPr lang="en-US" smtClean="0"/>
              <a:t>4/27/18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222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CBACB6-91DF-414B-BB49-556528C76BD3}" type="datetimeFigureOut">
              <a:rPr lang="en-US" smtClean="0"/>
              <a:t>4/27/18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0613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BACB6-91DF-414B-BB49-556528C76BD3}" type="datetimeFigureOut">
              <a:rPr lang="en-US" smtClean="0"/>
              <a:t>4/27/18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853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497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6521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a:solidFill>
                  <a:schemeClr val="tx1">
                    <a:tint val="75000"/>
                  </a:schemeClr>
                </a:solidFill>
              </a:defRPr>
            </a:lvl1pPr>
          </a:lstStyle>
          <a:p>
            <a:fld id="{32CBACB6-91DF-414B-BB49-556528C76BD3}" type="datetimeFigureOut">
              <a:rPr lang="en-US" smtClean="0"/>
              <a:t>4/27/18</a:t>
            </a:fld>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75000"/>
                  </a:schemeClr>
                </a:solidFill>
              </a:defRPr>
            </a:lvl1pPr>
          </a:lstStyle>
          <a:p>
            <a:fld id="{915C1CFE-DC0D-E649-9C87-8740A3E6C64C}" type="slidenum">
              <a:rPr lang="en-US" smtClean="0"/>
              <a:t>‹#›</a:t>
            </a:fld>
            <a:endParaRPr lang="en-US"/>
          </a:p>
        </p:txBody>
      </p:sp>
    </p:spTree>
    <p:extLst>
      <p:ext uri="{BB962C8B-B14F-4D97-AF65-F5344CB8AC3E}">
        <p14:creationId xmlns:p14="http://schemas.microsoft.com/office/powerpoint/2010/main" val="1267154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hyperlink" Target="https://docs.google.com/presentation/d/1lObVGYFZFUZUxoWRdV56FHWqgjTOZSOyLVqD5nL-mNQ/edit?usp=sharing" TargetMode="Externa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8.jpg"/><Relationship Id="rId6" Type="http://schemas.openxmlformats.org/officeDocument/2006/relationships/image" Target="../media/image12.jpg"/><Relationship Id="rId7" Type="http://schemas.openxmlformats.org/officeDocument/2006/relationships/image" Target="../media/image7.jpg"/><Relationship Id="rId8" Type="http://schemas.openxmlformats.org/officeDocument/2006/relationships/image" Target="../media/image13.jpg"/><Relationship Id="rId9" Type="http://schemas.openxmlformats.org/officeDocument/2006/relationships/image" Target="../media/image14.png"/><Relationship Id="rId10" Type="http://schemas.openxmlformats.org/officeDocument/2006/relationships/image" Target="../media/image15.tiff"/><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19.tiff"/><Relationship Id="rId7" Type="http://schemas.openxmlformats.org/officeDocument/2006/relationships/hyperlink" Target="https://docs.google.com/forms/d/e/1FAIpQLSeR09YDqj3t6EipoBfWqUQ3MSK8YOB4OY5qRkg329YJBt2YZQ/viewform?usp=sf_link" TargetMode="External"/><Relationship Id="rId8" Type="http://schemas.openxmlformats.org/officeDocument/2006/relationships/hyperlink" Target="https://twitter.com/pharma436" TargetMode="External"/><Relationship Id="rId9"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70" y="420286"/>
            <a:ext cx="1247003" cy="10271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63" t="4123" r="2846" b="6720"/>
          <a:stretch/>
        </p:blipFill>
        <p:spPr>
          <a:xfrm>
            <a:off x="5239956" y="549123"/>
            <a:ext cx="1345852" cy="852866"/>
          </a:xfrm>
          <a:prstGeom prst="rect">
            <a:avLst/>
          </a:prstGeom>
        </p:spPr>
      </p:pic>
      <p:cxnSp>
        <p:nvCxnSpPr>
          <p:cNvPr id="6" name="Straight Connector 5"/>
          <p:cNvCxnSpPr/>
          <p:nvPr/>
        </p:nvCxnSpPr>
        <p:spPr>
          <a:xfrm>
            <a:off x="174664" y="4638241"/>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8309" y="4255116"/>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43244" y="7142493"/>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4664" y="6742383"/>
            <a:ext cx="1407377" cy="400110"/>
          </a:xfrm>
          <a:prstGeom prst="rect">
            <a:avLst/>
          </a:prstGeom>
          <a:noFill/>
        </p:spPr>
        <p:txBody>
          <a:bodyPr wrap="square" rtlCol="0">
            <a:spAutoFit/>
          </a:bodyPr>
          <a:lstStyle/>
          <a:p>
            <a:r>
              <a:rPr lang="en-US" sz="2000" dirty="0"/>
              <a:t>Color index</a:t>
            </a:r>
          </a:p>
        </p:txBody>
      </p:sp>
      <p:sp>
        <p:nvSpPr>
          <p:cNvPr id="20" name="TextBox 19"/>
          <p:cNvSpPr txBox="1"/>
          <p:nvPr/>
        </p:nvSpPr>
        <p:spPr>
          <a:xfrm>
            <a:off x="0" y="3590299"/>
            <a:ext cx="6844226" cy="584775"/>
          </a:xfrm>
          <a:prstGeom prst="rect">
            <a:avLst/>
          </a:prstGeom>
          <a:noFill/>
        </p:spPr>
        <p:txBody>
          <a:bodyPr wrap="square" rtlCol="0">
            <a:spAutoFit/>
          </a:bodyPr>
          <a:lstStyle/>
          <a:p>
            <a:pPr algn="ctr"/>
            <a:r>
              <a:rPr lang="en-US" sz="3200" b="1" smtClean="0">
                <a:solidFill>
                  <a:srgbClr val="009193"/>
                </a:solidFill>
                <a:latin typeface="Goudy Old Style" charset="0"/>
                <a:ea typeface="Goudy Old Style" charset="0"/>
                <a:cs typeface="Goudy Old Style" charset="0"/>
              </a:rPr>
              <a:t>6:</a:t>
            </a:r>
            <a:r>
              <a:rPr lang="en-US" sz="2800" b="1" smtClean="0">
                <a:latin typeface="Goudy Old Style" charset="0"/>
                <a:ea typeface="Goudy Old Style" charset="0"/>
                <a:cs typeface="Goudy Old Style" charset="0"/>
              </a:rPr>
              <a:t> </a:t>
            </a:r>
            <a:r>
              <a:rPr lang="en-US" sz="2800" b="1" dirty="0" smtClean="0">
                <a:solidFill>
                  <a:srgbClr val="941651"/>
                </a:solidFill>
                <a:latin typeface="Goudy Old Style" charset="0"/>
                <a:ea typeface="Goudy Old Style" charset="0"/>
                <a:cs typeface="Goudy Old Style" charset="0"/>
              </a:rPr>
              <a:t>Drugs In Ovulation Induction</a:t>
            </a:r>
            <a:endParaRPr lang="en-US" sz="2800" b="1" dirty="0">
              <a:solidFill>
                <a:srgbClr val="941651"/>
              </a:solidFill>
              <a:latin typeface="Goudy Old Style" charset="0"/>
              <a:ea typeface="Goudy Old Style" charset="0"/>
              <a:cs typeface="Goudy Old Style" charset="0"/>
            </a:endParaRPr>
          </a:p>
        </p:txBody>
      </p:sp>
      <p:sp>
        <p:nvSpPr>
          <p:cNvPr id="2" name="TextBox 1"/>
          <p:cNvSpPr txBox="1"/>
          <p:nvPr/>
        </p:nvSpPr>
        <p:spPr>
          <a:xfrm>
            <a:off x="174664" y="4784829"/>
            <a:ext cx="6411144" cy="1959511"/>
          </a:xfrm>
          <a:prstGeom prst="rect">
            <a:avLst/>
          </a:prstGeom>
          <a:noFill/>
        </p:spPr>
        <p:txBody>
          <a:bodyPr wrap="square" rtlCol="0">
            <a:spAutoFit/>
          </a:bodyPr>
          <a:lstStyle/>
          <a:p>
            <a:pPr marL="342900" indent="-342900">
              <a:lnSpc>
                <a:spcPct val="150000"/>
              </a:lnSpc>
              <a:buClr>
                <a:schemeClr val="accent1">
                  <a:lumMod val="60000"/>
                  <a:lumOff val="40000"/>
                </a:schemeClr>
              </a:buClr>
              <a:buFont typeface="+mj-lt"/>
              <a:buAutoNum type="arabicPeriod"/>
            </a:pPr>
            <a:r>
              <a:rPr lang="en-US" sz="1600" dirty="0"/>
              <a:t>Recall how ovulation occurs and specify its hormonal regulation </a:t>
            </a:r>
          </a:p>
          <a:p>
            <a:pPr marL="342900" indent="-342900">
              <a:lnSpc>
                <a:spcPct val="150000"/>
              </a:lnSpc>
              <a:buClr>
                <a:schemeClr val="accent1">
                  <a:lumMod val="60000"/>
                  <a:lumOff val="40000"/>
                </a:schemeClr>
              </a:buClr>
              <a:buFont typeface="+mj-lt"/>
              <a:buAutoNum type="arabicPeriod"/>
            </a:pPr>
            <a:r>
              <a:rPr lang="en-US" sz="1600" dirty="0"/>
              <a:t>Classify ovulation inducing drugs in relevance to the existing deficits </a:t>
            </a:r>
          </a:p>
          <a:p>
            <a:pPr marL="342900" indent="-342900">
              <a:lnSpc>
                <a:spcPct val="150000"/>
              </a:lnSpc>
              <a:buClr>
                <a:schemeClr val="accent1">
                  <a:lumMod val="60000"/>
                  <a:lumOff val="40000"/>
                </a:schemeClr>
              </a:buClr>
              <a:buFont typeface="+mj-lt"/>
              <a:buAutoNum type="arabicPeriod"/>
            </a:pPr>
            <a:r>
              <a:rPr lang="en-US" sz="1600" dirty="0"/>
              <a:t>Expand on the pharmacology of each group with respect to </a:t>
            </a:r>
            <a:r>
              <a:rPr lang="en-US" sz="1600" dirty="0" smtClean="0"/>
              <a:t>mechanism </a:t>
            </a:r>
            <a:r>
              <a:rPr lang="en-US" sz="1600" dirty="0"/>
              <a:t>of action, protocol of administration,  indication, efficacy </a:t>
            </a:r>
            <a:r>
              <a:rPr lang="en-US" sz="1600" dirty="0" smtClean="0"/>
              <a:t>rate and </a:t>
            </a:r>
            <a:r>
              <a:rPr lang="en-US" sz="1600" dirty="0"/>
              <a:t>adverse effects.</a:t>
            </a:r>
          </a:p>
        </p:txBody>
      </p:sp>
      <p:grpSp>
        <p:nvGrpSpPr>
          <p:cNvPr id="13" name="Group 12"/>
          <p:cNvGrpSpPr/>
          <p:nvPr/>
        </p:nvGrpSpPr>
        <p:grpSpPr>
          <a:xfrm>
            <a:off x="315970" y="7298353"/>
            <a:ext cx="3534567" cy="1541888"/>
            <a:chOff x="6432027" y="8493574"/>
            <a:chExt cx="3534567" cy="1541888"/>
          </a:xfrm>
        </p:grpSpPr>
        <p:sp>
          <p:nvSpPr>
            <p:cNvPr id="15" name="Oval 14"/>
            <p:cNvSpPr/>
            <p:nvPr/>
          </p:nvSpPr>
          <p:spPr>
            <a:xfrm flipV="1">
              <a:off x="6433275" y="9178908"/>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Oval 20"/>
            <p:cNvSpPr/>
            <p:nvPr/>
          </p:nvSpPr>
          <p:spPr>
            <a:xfrm flipV="1">
              <a:off x="6432633" y="9486869"/>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flipV="1">
              <a:off x="6432027" y="8560337"/>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flipV="1">
              <a:off x="6433534" y="887133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flipV="1">
              <a:off x="6432633" y="979930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6624461" y="9112337"/>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6628867" y="9420106"/>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6623820" y="8493574"/>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6625705" y="880456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6623820" y="9727685"/>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74664" y="9096341"/>
            <a:ext cx="557784" cy="557784"/>
          </a:xfrm>
          <a:prstGeom prst="rect">
            <a:avLst/>
          </a:prstGeom>
        </p:spPr>
      </p:pic>
      <p:sp>
        <p:nvSpPr>
          <p:cNvPr id="32" name="Rectangle 31"/>
          <p:cNvSpPr/>
          <p:nvPr/>
        </p:nvSpPr>
        <p:spPr>
          <a:xfrm>
            <a:off x="1515807" y="1440096"/>
            <a:ext cx="3724149" cy="202139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7629" y="9253732"/>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sp>
        <p:nvSpPr>
          <p:cNvPr id="3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7" name="Picture 5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0835" y="7744712"/>
            <a:ext cx="1393146" cy="1234800"/>
          </a:xfrm>
          <a:prstGeom prst="rect">
            <a:avLst/>
          </a:prstGeom>
        </p:spPr>
      </p:pic>
    </p:spTree>
    <p:extLst>
      <p:ext uri="{BB962C8B-B14F-4D97-AF65-F5344CB8AC3E}">
        <p14:creationId xmlns:p14="http://schemas.microsoft.com/office/powerpoint/2010/main" val="143908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227910" y="672461"/>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13141"/>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Overview</a:t>
            </a:r>
            <a:endParaRPr lang="en-US" sz="2400" dirty="0">
              <a:latin typeface="American Typewriter" charset="0"/>
              <a:ea typeface="American Typewriter" charset="0"/>
              <a:cs typeface="American Typewriter" charset="0"/>
            </a:endParaRPr>
          </a:p>
        </p:txBody>
      </p:sp>
      <p:grpSp>
        <p:nvGrpSpPr>
          <p:cNvPr id="465" name="Group 464"/>
          <p:cNvGrpSpPr/>
          <p:nvPr/>
        </p:nvGrpSpPr>
        <p:grpSpPr>
          <a:xfrm>
            <a:off x="314202" y="900517"/>
            <a:ext cx="6327416" cy="4015118"/>
            <a:chOff x="319450" y="1399032"/>
            <a:chExt cx="6327416" cy="4015118"/>
          </a:xfrm>
        </p:grpSpPr>
        <p:grpSp>
          <p:nvGrpSpPr>
            <p:cNvPr id="376" name="Group 375"/>
            <p:cNvGrpSpPr/>
            <p:nvPr/>
          </p:nvGrpSpPr>
          <p:grpSpPr>
            <a:xfrm rot="5400000">
              <a:off x="1477141" y="241341"/>
              <a:ext cx="4012033" cy="6327416"/>
              <a:chOff x="565778" y="1022414"/>
              <a:chExt cx="4012033" cy="8482029"/>
            </a:xfrm>
          </p:grpSpPr>
          <p:sp>
            <p:nvSpPr>
              <p:cNvPr id="2" name="Rectangle 1"/>
              <p:cNvSpPr/>
              <p:nvPr/>
            </p:nvSpPr>
            <p:spPr>
              <a:xfrm>
                <a:off x="565778" y="1022414"/>
                <a:ext cx="438916" cy="8482029"/>
              </a:xfrm>
              <a:prstGeom prst="rect">
                <a:avLst/>
              </a:prstGeom>
              <a:solidFill>
                <a:srgbClr val="E2F0D9">
                  <a:alpha val="50196"/>
                </a:srgbClr>
              </a:solidFill>
              <a:ln>
                <a:solidFill>
                  <a:srgbClr val="E2F0D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tx1"/>
                    </a:solidFill>
                  </a:rPr>
                  <a:t>Drugs used to induce ovulation</a:t>
                </a:r>
                <a:r>
                  <a:rPr lang="en-US" baseline="30000" dirty="0" smtClean="0">
                    <a:solidFill>
                      <a:schemeClr val="tx1"/>
                    </a:solidFill>
                  </a:rPr>
                  <a:t>1</a:t>
                </a:r>
                <a:endParaRPr lang="en-US" baseline="30000" dirty="0">
                  <a:solidFill>
                    <a:schemeClr val="tx1"/>
                  </a:solidFill>
                </a:endParaRPr>
              </a:p>
            </p:txBody>
          </p:sp>
          <p:sp>
            <p:nvSpPr>
              <p:cNvPr id="3" name="Rectangle 2"/>
              <p:cNvSpPr/>
              <p:nvPr/>
            </p:nvSpPr>
            <p:spPr>
              <a:xfrm>
                <a:off x="1512454" y="8051383"/>
                <a:ext cx="1200623" cy="144923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tx1"/>
                    </a:solidFill>
                  </a:rPr>
                  <a:t>Antiestrogens </a:t>
                </a:r>
                <a:r>
                  <a:rPr lang="en-US" sz="1600" dirty="0" smtClean="0">
                    <a:solidFill>
                      <a:schemeClr val="tx1"/>
                    </a:solidFill>
                  </a:rPr>
                  <a:t>(SERMs</a:t>
                </a:r>
                <a:r>
                  <a:rPr lang="en-US" sz="1600" baseline="30000" dirty="0" smtClean="0">
                    <a:solidFill>
                      <a:schemeClr val="tx1"/>
                    </a:solidFill>
                  </a:rPr>
                  <a:t>2</a:t>
                </a:r>
                <a:r>
                  <a:rPr lang="en-US" sz="1600" dirty="0" smtClean="0">
                    <a:solidFill>
                      <a:schemeClr val="tx1"/>
                    </a:solidFill>
                  </a:rPr>
                  <a:t>)</a:t>
                </a:r>
                <a:endParaRPr lang="en-US" sz="1600" dirty="0">
                  <a:solidFill>
                    <a:schemeClr val="tx1"/>
                  </a:solidFill>
                </a:endParaRPr>
              </a:p>
            </p:txBody>
          </p:sp>
          <p:sp>
            <p:nvSpPr>
              <p:cNvPr id="25" name="Rectangle 24"/>
              <p:cNvSpPr/>
              <p:nvPr/>
            </p:nvSpPr>
            <p:spPr>
              <a:xfrm>
                <a:off x="1506203" y="6312814"/>
                <a:ext cx="1200627" cy="1449238"/>
              </a:xfrm>
              <a:prstGeom prst="rect">
                <a:avLst/>
              </a:prstGeom>
              <a:solidFill>
                <a:srgbClr val="942093">
                  <a:alpha val="20000"/>
                </a:srgbClr>
              </a:solidFill>
              <a:ln>
                <a:solidFill>
                  <a:srgbClr val="94209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smtClean="0">
                    <a:solidFill>
                      <a:schemeClr val="tx1"/>
                    </a:solidFill>
                  </a:rPr>
                  <a:t>GnRH-agonists</a:t>
                </a:r>
                <a:endParaRPr lang="de-DE" sz="1600" dirty="0">
                  <a:solidFill>
                    <a:schemeClr val="tx1"/>
                  </a:solidFill>
                </a:endParaRPr>
              </a:p>
            </p:txBody>
          </p:sp>
          <p:sp>
            <p:nvSpPr>
              <p:cNvPr id="34" name="Rectangle 33"/>
              <p:cNvSpPr/>
              <p:nvPr/>
            </p:nvSpPr>
            <p:spPr>
              <a:xfrm>
                <a:off x="1511795" y="2769870"/>
                <a:ext cx="1200627" cy="14492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chemeClr val="tx1"/>
                    </a:solidFill>
                  </a:rPr>
                  <a:t>D</a:t>
                </a:r>
                <a:r>
                  <a:rPr lang="en-US" sz="1600" baseline="-25000" dirty="0" smtClean="0">
                    <a:solidFill>
                      <a:schemeClr val="tx1"/>
                    </a:solidFill>
                  </a:rPr>
                  <a:t>2</a:t>
                </a:r>
                <a:r>
                  <a:rPr lang="en-US" sz="1600" dirty="0" smtClean="0">
                    <a:solidFill>
                      <a:schemeClr val="tx1"/>
                    </a:solidFill>
                  </a:rPr>
                  <a:t> receptors agonists </a:t>
                </a:r>
                <a:endParaRPr lang="en-US" sz="1600" dirty="0">
                  <a:solidFill>
                    <a:schemeClr val="tx1"/>
                  </a:solidFill>
                </a:endParaRPr>
              </a:p>
            </p:txBody>
          </p:sp>
          <p:sp>
            <p:nvSpPr>
              <p:cNvPr id="35" name="Rectangle 34"/>
              <p:cNvSpPr/>
              <p:nvPr/>
            </p:nvSpPr>
            <p:spPr>
              <a:xfrm>
                <a:off x="1510761" y="1022415"/>
                <a:ext cx="1200627" cy="14492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spc="-50" dirty="0" smtClean="0">
                    <a:solidFill>
                      <a:schemeClr val="tx1"/>
                    </a:solidFill>
                  </a:rPr>
                  <a:t>Treat polycystic ovarian syndrome</a:t>
                </a:r>
                <a:r>
                  <a:rPr lang="ar-SA" sz="1400" spc="-50" dirty="0" smtClean="0">
                    <a:solidFill>
                      <a:schemeClr val="tx1"/>
                    </a:solidFill>
                  </a:rPr>
                  <a:t> </a:t>
                </a:r>
                <a:r>
                  <a:rPr lang="en-US" sz="1400" spc="-50" dirty="0" smtClean="0">
                    <a:solidFill>
                      <a:schemeClr val="tx1"/>
                    </a:solidFill>
                  </a:rPr>
                  <a:t>(</a:t>
                </a:r>
                <a:r>
                  <a:rPr lang="en-US" sz="1400" spc="-50" dirty="0">
                    <a:solidFill>
                      <a:schemeClr val="tx1"/>
                    </a:solidFill>
                  </a:rPr>
                  <a:t>PCOS</a:t>
                </a:r>
                <a:r>
                  <a:rPr lang="en-US" sz="1400" spc="-50" dirty="0" smtClean="0">
                    <a:solidFill>
                      <a:schemeClr val="tx1"/>
                    </a:solidFill>
                  </a:rPr>
                  <a:t>)</a:t>
                </a:r>
                <a:endParaRPr lang="en-US" sz="1400" spc="-50" dirty="0">
                  <a:solidFill>
                    <a:schemeClr val="tx1"/>
                  </a:solidFill>
                </a:endParaRPr>
              </a:p>
            </p:txBody>
          </p:sp>
          <p:sp>
            <p:nvSpPr>
              <p:cNvPr id="36" name="Rectangle 35"/>
              <p:cNvSpPr/>
              <p:nvPr/>
            </p:nvSpPr>
            <p:spPr>
              <a:xfrm>
                <a:off x="1506205" y="4545843"/>
                <a:ext cx="1200627" cy="1449238"/>
              </a:xfrm>
              <a:prstGeom prst="rect">
                <a:avLst/>
              </a:prstGeom>
              <a:solidFill>
                <a:srgbClr val="FF99CC">
                  <a:alpha val="29804"/>
                </a:srgbClr>
              </a:solidFill>
              <a:ln>
                <a:solidFill>
                  <a:srgbClr val="FF99CC">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chemeClr val="tx1"/>
                    </a:solidFill>
                  </a:rPr>
                  <a:t>Gonadotrophins</a:t>
                </a:r>
                <a:r>
                  <a:rPr lang="en-US" sz="1600" baseline="30000" dirty="0" smtClean="0">
                    <a:solidFill>
                      <a:schemeClr val="tx1"/>
                    </a:solidFill>
                  </a:rPr>
                  <a:t>3</a:t>
                </a:r>
                <a:endParaRPr lang="en-US" sz="1600" baseline="30000" dirty="0">
                  <a:solidFill>
                    <a:schemeClr val="tx1"/>
                  </a:solidFill>
                </a:endParaRPr>
              </a:p>
            </p:txBody>
          </p:sp>
          <p:sp>
            <p:nvSpPr>
              <p:cNvPr id="43" name="Rectangle 42"/>
              <p:cNvSpPr/>
              <p:nvPr/>
            </p:nvSpPr>
            <p:spPr>
              <a:xfrm rot="16200000">
                <a:off x="3064718" y="958562"/>
                <a:ext cx="1449238" cy="1576949"/>
              </a:xfrm>
              <a:prstGeom prst="rect">
                <a:avLst/>
              </a:prstGeom>
              <a:solidFill>
                <a:schemeClr val="bg1"/>
              </a:solidFill>
              <a:ln w="28575">
                <a:solidFill>
                  <a:srgbClr val="929292">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929292"/>
                  </a:buClr>
                </a:pPr>
                <a:r>
                  <a:rPr lang="en-US" sz="1200" spc="-50" dirty="0" smtClean="0">
                    <a:solidFill>
                      <a:srgbClr val="929292"/>
                    </a:solidFill>
                  </a:rPr>
                  <a:t>*</a:t>
                </a:r>
                <a:r>
                  <a:rPr lang="en-US" sz="1200" spc="-50" dirty="0" smtClean="0">
                    <a:solidFill>
                      <a:schemeClr val="tx1"/>
                    </a:solidFill>
                  </a:rPr>
                  <a:t> Most </a:t>
                </a:r>
                <a:r>
                  <a:rPr lang="en-US" sz="1200" spc="-50" dirty="0">
                    <a:solidFill>
                      <a:schemeClr val="tx1"/>
                    </a:solidFill>
                  </a:rPr>
                  <a:t>common </a:t>
                </a:r>
                <a:r>
                  <a:rPr lang="en-US" sz="1200" spc="-50" dirty="0" smtClean="0">
                    <a:solidFill>
                      <a:schemeClr val="tx1"/>
                    </a:solidFill>
                  </a:rPr>
                  <a:t>cause </a:t>
                </a:r>
                <a:r>
                  <a:rPr lang="en-US" sz="1200" spc="-50" dirty="0">
                    <a:solidFill>
                      <a:schemeClr val="tx1"/>
                    </a:solidFill>
                  </a:rPr>
                  <a:t>of </a:t>
                </a:r>
                <a:r>
                  <a:rPr lang="en-US" sz="1200" spc="-50" dirty="0" smtClean="0">
                    <a:solidFill>
                      <a:schemeClr val="tx1"/>
                    </a:solidFill>
                  </a:rPr>
                  <a:t>infertility</a:t>
                </a:r>
              </a:p>
              <a:p>
                <a:pPr>
                  <a:buClr>
                    <a:srgbClr val="929292"/>
                  </a:buClr>
                </a:pPr>
                <a:r>
                  <a:rPr lang="en-US" sz="1200" spc="-50" dirty="0" smtClean="0">
                    <a:solidFill>
                      <a:srgbClr val="929292"/>
                    </a:solidFill>
                  </a:rPr>
                  <a:t>*</a:t>
                </a:r>
                <a:r>
                  <a:rPr lang="en-US" sz="1200" spc="-50" dirty="0" smtClean="0">
                    <a:solidFill>
                      <a:schemeClr val="tx1"/>
                    </a:solidFill>
                  </a:rPr>
                  <a:t> Insulin </a:t>
                </a:r>
                <a:r>
                  <a:rPr lang="en-US" sz="1200" spc="-50" dirty="0">
                    <a:solidFill>
                      <a:schemeClr val="tx1"/>
                    </a:solidFill>
                  </a:rPr>
                  <a:t>resistance may </a:t>
                </a:r>
                <a:r>
                  <a:rPr lang="en-US" sz="1200" spc="-50" dirty="0" smtClean="0">
                    <a:solidFill>
                      <a:schemeClr val="tx1"/>
                    </a:solidFill>
                  </a:rPr>
                  <a:t>play</a:t>
                </a:r>
              </a:p>
              <a:p>
                <a:pPr>
                  <a:buClr>
                    <a:srgbClr val="929292"/>
                  </a:buClr>
                </a:pPr>
                <a:r>
                  <a:rPr lang="en-US" sz="1200" spc="-50" dirty="0" smtClean="0">
                    <a:solidFill>
                      <a:schemeClr val="tx1"/>
                    </a:solidFill>
                  </a:rPr>
                  <a:t>a role ???</a:t>
                </a:r>
              </a:p>
              <a:p>
                <a:pPr>
                  <a:buClr>
                    <a:srgbClr val="929292"/>
                  </a:buClr>
                </a:pPr>
                <a:r>
                  <a:rPr lang="en-US" sz="1200" spc="-50" dirty="0" smtClean="0">
                    <a:solidFill>
                      <a:schemeClr val="tx1"/>
                    </a:solidFill>
                  </a:rPr>
                  <a:t>e.g. </a:t>
                </a:r>
                <a:r>
                  <a:rPr lang="en-US" sz="1200" spc="-50" dirty="0" smtClean="0">
                    <a:solidFill>
                      <a:srgbClr val="0432FF"/>
                    </a:solidFill>
                  </a:rPr>
                  <a:t>Metformin</a:t>
                </a:r>
                <a:r>
                  <a:rPr lang="en-US" sz="1200" spc="-50" baseline="30000" dirty="0" smtClean="0">
                    <a:solidFill>
                      <a:srgbClr val="0432FF"/>
                    </a:solidFill>
                  </a:rPr>
                  <a:t>6</a:t>
                </a:r>
                <a:r>
                  <a:rPr lang="en-US" sz="1200" spc="-50" dirty="0" smtClean="0">
                    <a:solidFill>
                      <a:srgbClr val="0432FF"/>
                    </a:solidFill>
                  </a:rPr>
                  <a:t>  </a:t>
                </a:r>
                <a:endParaRPr lang="en-US" sz="1200" spc="-50" dirty="0">
                  <a:solidFill>
                    <a:srgbClr val="0432FF"/>
                  </a:solidFill>
                </a:endParaRPr>
              </a:p>
            </p:txBody>
          </p:sp>
          <p:cxnSp>
            <p:nvCxnSpPr>
              <p:cNvPr id="15" name="Straight Connector 14"/>
              <p:cNvCxnSpPr/>
              <p:nvPr/>
            </p:nvCxnSpPr>
            <p:spPr>
              <a:xfrm rot="16200000" flipV="1">
                <a:off x="-2297433" y="5259545"/>
                <a:ext cx="7037852" cy="12835"/>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 idx="1"/>
              </p:cNvCxnSpPr>
              <p:nvPr/>
            </p:nvCxnSpPr>
            <p:spPr>
              <a:xfrm rot="16200000" flipV="1">
                <a:off x="1373302" y="8636852"/>
                <a:ext cx="1" cy="278298"/>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5" idx="1"/>
              </p:cNvCxnSpPr>
              <p:nvPr/>
            </p:nvCxnSpPr>
            <p:spPr>
              <a:xfrm rot="16200000" flipH="1" flipV="1">
                <a:off x="1362917" y="1599193"/>
                <a:ext cx="3" cy="295685"/>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5" idx="1"/>
              </p:cNvCxnSpPr>
              <p:nvPr/>
            </p:nvCxnSpPr>
            <p:spPr>
              <a:xfrm rot="16200000" flipV="1">
                <a:off x="1367057" y="6898287"/>
                <a:ext cx="0" cy="278292"/>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6" idx="1"/>
                <a:endCxn id="2" idx="3"/>
              </p:cNvCxnSpPr>
              <p:nvPr/>
            </p:nvCxnSpPr>
            <p:spPr>
              <a:xfrm rot="16200000" flipV="1">
                <a:off x="1255448" y="5019707"/>
                <a:ext cx="0" cy="501511"/>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4" idx="1"/>
              </p:cNvCxnSpPr>
              <p:nvPr/>
            </p:nvCxnSpPr>
            <p:spPr>
              <a:xfrm rot="16200000" flipH="1" flipV="1">
                <a:off x="1363604" y="3355165"/>
                <a:ext cx="0" cy="296381"/>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33" name="Rectangle 432"/>
            <p:cNvSpPr/>
            <p:nvPr/>
          </p:nvSpPr>
          <p:spPr>
            <a:xfrm>
              <a:off x="319450" y="3828898"/>
              <a:ext cx="1083953" cy="648000"/>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50" dirty="0">
                  <a:solidFill>
                    <a:srgbClr val="0432FF"/>
                  </a:solidFill>
                  <a:sym typeface="Symbol" pitchFamily="18" charset="2"/>
                </a:rPr>
                <a:t>Clomiphene</a:t>
              </a:r>
              <a:endParaRPr lang="en-US" sz="1400" dirty="0"/>
            </a:p>
          </p:txBody>
        </p:sp>
        <p:sp>
          <p:nvSpPr>
            <p:cNvPr id="434" name="Rectangle 433"/>
            <p:cNvSpPr/>
            <p:nvPr/>
          </p:nvSpPr>
          <p:spPr>
            <a:xfrm>
              <a:off x="319450" y="4763067"/>
              <a:ext cx="1083953" cy="648000"/>
            </a:xfrm>
            <a:prstGeom prst="rect">
              <a:avLst/>
            </a:prstGeom>
            <a:solidFill>
              <a:schemeClr val="bg1"/>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50" dirty="0">
                  <a:solidFill>
                    <a:srgbClr val="0432FF"/>
                  </a:solidFill>
                  <a:sym typeface="Symbol" pitchFamily="18" charset="2"/>
                </a:rPr>
                <a:t>Tamoxifen</a:t>
              </a:r>
              <a:endParaRPr lang="en-US" sz="1400" dirty="0"/>
            </a:p>
          </p:txBody>
        </p:sp>
        <p:sp>
          <p:nvSpPr>
            <p:cNvPr id="435" name="Rectangle 434"/>
            <p:cNvSpPr/>
            <p:nvPr/>
          </p:nvSpPr>
          <p:spPr>
            <a:xfrm>
              <a:off x="1624439" y="3834111"/>
              <a:ext cx="1083953" cy="648000"/>
            </a:xfrm>
            <a:prstGeom prst="rect">
              <a:avLst/>
            </a:prstGeom>
            <a:solidFill>
              <a:schemeClr val="bg1"/>
            </a:solidFill>
            <a:ln w="28575">
              <a:solidFill>
                <a:srgbClr val="94209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50" dirty="0" err="1">
                  <a:solidFill>
                    <a:srgbClr val="0432FF"/>
                  </a:solidFill>
                </a:rPr>
                <a:t>Leuprolin</a:t>
              </a:r>
              <a:endParaRPr lang="en-US" sz="1400" dirty="0"/>
            </a:p>
          </p:txBody>
        </p:sp>
        <p:sp>
          <p:nvSpPr>
            <p:cNvPr id="436" name="Rectangle 435"/>
            <p:cNvSpPr/>
            <p:nvPr/>
          </p:nvSpPr>
          <p:spPr>
            <a:xfrm>
              <a:off x="1627107" y="4763066"/>
              <a:ext cx="1083953" cy="648000"/>
            </a:xfrm>
            <a:prstGeom prst="rect">
              <a:avLst/>
            </a:prstGeom>
            <a:solidFill>
              <a:schemeClr val="bg1"/>
            </a:solidFill>
            <a:ln w="28575">
              <a:solidFill>
                <a:srgbClr val="E8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50" dirty="0" err="1">
                  <a:solidFill>
                    <a:srgbClr val="0432FF"/>
                  </a:solidFill>
                </a:rPr>
                <a:t>Goserelin</a:t>
              </a:r>
              <a:endParaRPr lang="en-US" sz="1400" dirty="0"/>
            </a:p>
          </p:txBody>
        </p:sp>
        <p:sp>
          <p:nvSpPr>
            <p:cNvPr id="437" name="Rectangle 436"/>
            <p:cNvSpPr/>
            <p:nvPr/>
          </p:nvSpPr>
          <p:spPr>
            <a:xfrm>
              <a:off x="2948307" y="3834110"/>
              <a:ext cx="1080000" cy="648000"/>
            </a:xfrm>
            <a:prstGeom prst="rect">
              <a:avLst/>
            </a:prstGeom>
            <a:solidFill>
              <a:schemeClr val="bg1"/>
            </a:solidFill>
            <a:ln w="28575">
              <a:solidFill>
                <a:srgbClr val="FDD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HMGs</a:t>
              </a:r>
              <a:r>
                <a:rPr lang="en-US" sz="1400" baseline="30000" dirty="0" smtClean="0">
                  <a:solidFill>
                    <a:schemeClr val="tx1"/>
                  </a:solidFill>
                </a:rPr>
                <a:t>4</a:t>
              </a:r>
              <a:r>
                <a:rPr lang="en-US" sz="1400" dirty="0" smtClean="0">
                  <a:solidFill>
                    <a:schemeClr val="tx1"/>
                  </a:solidFill>
                </a:rPr>
                <a:t>:</a:t>
              </a:r>
              <a:r>
                <a:rPr lang="en-US" sz="1400" spc="50" dirty="0" smtClean="0">
                  <a:solidFill>
                    <a:srgbClr val="0432FF"/>
                  </a:solidFill>
                  <a:sym typeface="Symbol" pitchFamily="18" charset="2"/>
                </a:rPr>
                <a:t> </a:t>
              </a:r>
              <a:r>
                <a:rPr lang="en-US" sz="1400" spc="-50" dirty="0" err="1">
                  <a:solidFill>
                    <a:srgbClr val="0432FF"/>
                  </a:solidFill>
                  <a:sym typeface="Symbol" pitchFamily="18" charset="2"/>
                </a:rPr>
                <a:t>Menotropin</a:t>
              </a:r>
              <a:r>
                <a:rPr lang="en-US" sz="1400" dirty="0">
                  <a:solidFill>
                    <a:srgbClr val="0432FF"/>
                  </a:solidFill>
                </a:rPr>
                <a:t> </a:t>
              </a:r>
            </a:p>
          </p:txBody>
        </p:sp>
        <p:sp>
          <p:nvSpPr>
            <p:cNvPr id="438" name="Rectangle 437"/>
            <p:cNvSpPr/>
            <p:nvPr/>
          </p:nvSpPr>
          <p:spPr>
            <a:xfrm>
              <a:off x="2938711" y="4766150"/>
              <a:ext cx="1091848" cy="648000"/>
            </a:xfrm>
            <a:prstGeom prst="rect">
              <a:avLst/>
            </a:prstGeom>
            <a:solidFill>
              <a:schemeClr val="bg1"/>
            </a:solidFill>
            <a:ln w="28575">
              <a:solidFill>
                <a:srgbClr val="FC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HCGs</a:t>
              </a:r>
              <a:r>
                <a:rPr lang="en-US" sz="1400" baseline="30000" dirty="0" smtClean="0">
                  <a:solidFill>
                    <a:schemeClr val="tx1"/>
                  </a:solidFill>
                </a:rPr>
                <a:t>5</a:t>
              </a:r>
              <a:r>
                <a:rPr lang="en-US" sz="1400" dirty="0" smtClean="0">
                  <a:solidFill>
                    <a:schemeClr val="tx1"/>
                  </a:solidFill>
                </a:rPr>
                <a:t>: </a:t>
              </a:r>
              <a:r>
                <a:rPr lang="en-US" sz="1400" spc="-50" dirty="0" err="1" smtClean="0">
                  <a:solidFill>
                    <a:srgbClr val="0432FF"/>
                  </a:solidFill>
                  <a:sym typeface="Symbol" pitchFamily="18" charset="2"/>
                </a:rPr>
                <a:t>Pregnyl</a:t>
              </a:r>
              <a:endParaRPr lang="en-US" sz="1400" spc="-50" dirty="0">
                <a:solidFill>
                  <a:srgbClr val="0432FF"/>
                </a:solidFill>
                <a:sym typeface="Symbol" pitchFamily="18" charset="2"/>
              </a:endParaRPr>
            </a:p>
          </p:txBody>
        </p:sp>
        <p:sp>
          <p:nvSpPr>
            <p:cNvPr id="439" name="Rectangle 438"/>
            <p:cNvSpPr/>
            <p:nvPr/>
          </p:nvSpPr>
          <p:spPr>
            <a:xfrm>
              <a:off x="4254158" y="3834111"/>
              <a:ext cx="1083953" cy="1576955"/>
            </a:xfrm>
            <a:prstGeom prst="rect">
              <a:avLst/>
            </a:prstGeom>
            <a:solidFill>
              <a:schemeClr val="bg1"/>
            </a:solidFill>
            <a:ln w="28575">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50" dirty="0" err="1">
                  <a:solidFill>
                    <a:srgbClr val="0432FF"/>
                  </a:solidFill>
                  <a:sym typeface="Symbol" pitchFamily="18" charset="2"/>
                </a:rPr>
                <a:t>Bromocreptine</a:t>
              </a:r>
              <a:endParaRPr lang="en-US" sz="1400" dirty="0">
                <a:solidFill>
                  <a:srgbClr val="0432FF"/>
                </a:solidFill>
              </a:endParaRPr>
            </a:p>
          </p:txBody>
        </p:sp>
        <p:cxnSp>
          <p:nvCxnSpPr>
            <p:cNvPr id="446" name="Straight Connector 445"/>
            <p:cNvCxnSpPr>
              <a:stCxn id="35" idx="3"/>
              <a:endCxn id="43" idx="0"/>
            </p:cNvCxnSpPr>
            <p:nvPr/>
          </p:nvCxnSpPr>
          <p:spPr>
            <a:xfrm flipH="1">
              <a:off x="6106313" y="3544642"/>
              <a:ext cx="1" cy="289475"/>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a:stCxn id="34" idx="3"/>
              <a:endCxn id="439" idx="0"/>
            </p:cNvCxnSpPr>
            <p:nvPr/>
          </p:nvCxnSpPr>
          <p:spPr>
            <a:xfrm flipH="1">
              <a:off x="4796135" y="3545676"/>
              <a:ext cx="0" cy="288435"/>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a:stCxn id="36" idx="3"/>
              <a:endCxn id="437" idx="0"/>
            </p:cNvCxnSpPr>
            <p:nvPr/>
          </p:nvCxnSpPr>
          <p:spPr>
            <a:xfrm>
              <a:off x="3477910" y="3540086"/>
              <a:ext cx="0" cy="294024"/>
            </a:xfrm>
            <a:prstGeom prst="line">
              <a:avLst/>
            </a:prstGeom>
            <a:ln w="12700">
              <a:solidFill>
                <a:srgbClr val="FF99CC">
                  <a:alpha val="29804"/>
                </a:srgb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a:stCxn id="437" idx="2"/>
              <a:endCxn id="438" idx="0"/>
            </p:cNvCxnSpPr>
            <p:nvPr/>
          </p:nvCxnSpPr>
          <p:spPr>
            <a:xfrm flipH="1">
              <a:off x="3484635" y="4482110"/>
              <a:ext cx="0" cy="284040"/>
            </a:xfrm>
            <a:prstGeom prst="line">
              <a:avLst/>
            </a:prstGeom>
            <a:ln w="12700">
              <a:solidFill>
                <a:srgbClr val="FF99CC">
                  <a:alpha val="29804"/>
                </a:srgb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a:stCxn id="25" idx="3"/>
              <a:endCxn id="435" idx="0"/>
            </p:cNvCxnSpPr>
            <p:nvPr/>
          </p:nvCxnSpPr>
          <p:spPr>
            <a:xfrm>
              <a:off x="2159787" y="3540084"/>
              <a:ext cx="0" cy="294027"/>
            </a:xfrm>
            <a:prstGeom prst="line">
              <a:avLst/>
            </a:prstGeom>
            <a:ln w="12700">
              <a:solidFill>
                <a:srgbClr val="942093">
                  <a:alpha val="20000"/>
                </a:srgb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a:stCxn id="435" idx="2"/>
              <a:endCxn id="436" idx="0"/>
            </p:cNvCxnSpPr>
            <p:nvPr/>
          </p:nvCxnSpPr>
          <p:spPr>
            <a:xfrm>
              <a:off x="2166416" y="4482111"/>
              <a:ext cx="0" cy="280955"/>
            </a:xfrm>
            <a:prstGeom prst="line">
              <a:avLst/>
            </a:prstGeom>
            <a:ln w="12700">
              <a:solidFill>
                <a:srgbClr val="942093">
                  <a:alpha val="20000"/>
                </a:srgb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3" idx="3"/>
              <a:endCxn id="433" idx="0"/>
            </p:cNvCxnSpPr>
            <p:nvPr/>
          </p:nvCxnSpPr>
          <p:spPr>
            <a:xfrm flipH="1">
              <a:off x="861427" y="3546331"/>
              <a:ext cx="1424" cy="282567"/>
            </a:xfrm>
            <a:prstGeom prst="line">
              <a:avLst/>
            </a:prstGeom>
            <a:ln w="127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a:stCxn id="433" idx="2"/>
              <a:endCxn id="434" idx="0"/>
            </p:cNvCxnSpPr>
            <p:nvPr/>
          </p:nvCxnSpPr>
          <p:spPr>
            <a:xfrm>
              <a:off x="861427" y="4476898"/>
              <a:ext cx="0" cy="286169"/>
            </a:xfrm>
            <a:prstGeom prst="line">
              <a:avLst/>
            </a:prstGeom>
            <a:ln w="127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73" name="Double Bracket 472"/>
          <p:cNvSpPr/>
          <p:nvPr/>
        </p:nvSpPr>
        <p:spPr>
          <a:xfrm>
            <a:off x="3608000" y="5321334"/>
            <a:ext cx="3033615" cy="2613798"/>
          </a:xfrm>
          <a:prstGeom prst="bracketPair">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lumMod val="50000"/>
                  </a:schemeClr>
                </a:solidFill>
              </a:rPr>
              <a:t>The hypothalamus produce GnRH to stimulate pituitary, which produce FSH + LH, they will go to the ovaries to stimulate them to produce estrogen + </a:t>
            </a:r>
            <a:r>
              <a:rPr lang="en-US" sz="1200" dirty="0" smtClean="0">
                <a:solidFill>
                  <a:schemeClr val="bg1">
                    <a:lumMod val="50000"/>
                  </a:schemeClr>
                </a:solidFill>
                <a:ea typeface="GungSeo" charset="-127"/>
                <a:cs typeface="GungSeo" charset="-127"/>
              </a:rPr>
              <a:t>Progestin which will give negative feedback to pituitary and hypothalamus</a:t>
            </a:r>
          </a:p>
          <a:p>
            <a:r>
              <a:rPr lang="en-US" sz="1200" dirty="0" smtClean="0">
                <a:solidFill>
                  <a:schemeClr val="bg1">
                    <a:lumMod val="50000"/>
                  </a:schemeClr>
                </a:solidFill>
                <a:ea typeface="GungSeo" charset="-127"/>
                <a:cs typeface="GungSeo" charset="-127"/>
              </a:rPr>
              <a:t>In ovulation we need more FSH &amp; LH, so we either give drugs that: (1) </a:t>
            </a:r>
            <a:r>
              <a:rPr lang="en-US" sz="1200" dirty="0">
                <a:solidFill>
                  <a:schemeClr val="bg1">
                    <a:lumMod val="50000"/>
                  </a:schemeClr>
                </a:solidFill>
              </a:rPr>
              <a:t>inhibit the negative feedback ‘Antiestrogens’ </a:t>
            </a:r>
            <a:r>
              <a:rPr lang="en-US" sz="1200" dirty="0" smtClean="0">
                <a:solidFill>
                  <a:schemeClr val="bg1">
                    <a:lumMod val="50000"/>
                  </a:schemeClr>
                </a:solidFill>
              </a:rPr>
              <a:t>or (2) </a:t>
            </a:r>
            <a:r>
              <a:rPr lang="en-US" sz="1200" dirty="0">
                <a:solidFill>
                  <a:schemeClr val="bg1">
                    <a:lumMod val="50000"/>
                  </a:schemeClr>
                </a:solidFill>
                <a:ea typeface="GungSeo" charset="-127"/>
                <a:cs typeface="GungSeo" charset="-127"/>
              </a:rPr>
              <a:t>stimulate GnRH release ‘</a:t>
            </a:r>
            <a:r>
              <a:rPr lang="de-DE" sz="1200" dirty="0" err="1">
                <a:solidFill>
                  <a:schemeClr val="bg1">
                    <a:lumMod val="50000"/>
                  </a:schemeClr>
                </a:solidFill>
              </a:rPr>
              <a:t>GnRH-agonists</a:t>
            </a:r>
            <a:r>
              <a:rPr lang="en-US" sz="1200" dirty="0">
                <a:solidFill>
                  <a:schemeClr val="bg1">
                    <a:lumMod val="50000"/>
                  </a:schemeClr>
                </a:solidFill>
              </a:rPr>
              <a:t>’ or </a:t>
            </a:r>
            <a:r>
              <a:rPr lang="en-US" sz="1200" dirty="0" smtClean="0">
                <a:solidFill>
                  <a:schemeClr val="bg1">
                    <a:lumMod val="50000"/>
                  </a:schemeClr>
                </a:solidFill>
              </a:rPr>
              <a:t>(3) mimic the FSH + LH ‘Gonadotrophins’ or (4) we will discuss them later </a:t>
            </a:r>
            <a:r>
              <a:rPr lang="en-US" sz="1200" dirty="0" smtClean="0">
                <a:solidFill>
                  <a:schemeClr val="bg1">
                    <a:lumMod val="50000"/>
                  </a:schemeClr>
                </a:solidFill>
                <a:sym typeface="Wingdings"/>
              </a:rPr>
              <a:t></a:t>
            </a:r>
            <a:endParaRPr lang="en-US" sz="1200" dirty="0">
              <a:solidFill>
                <a:schemeClr val="bg1">
                  <a:lumMod val="50000"/>
                </a:schemeClr>
              </a:solidFill>
            </a:endParaRPr>
          </a:p>
        </p:txBody>
      </p:sp>
      <p:grpSp>
        <p:nvGrpSpPr>
          <p:cNvPr id="483" name="Group 482"/>
          <p:cNvGrpSpPr/>
          <p:nvPr/>
        </p:nvGrpSpPr>
        <p:grpSpPr>
          <a:xfrm>
            <a:off x="176081" y="5321332"/>
            <a:ext cx="3224179" cy="2613799"/>
            <a:chOff x="1347821" y="5369437"/>
            <a:chExt cx="4162360" cy="2526686"/>
          </a:xfrm>
        </p:grpSpPr>
        <p:grpSp>
          <p:nvGrpSpPr>
            <p:cNvPr id="481" name="Group 480"/>
            <p:cNvGrpSpPr/>
            <p:nvPr/>
          </p:nvGrpSpPr>
          <p:grpSpPr>
            <a:xfrm>
              <a:off x="1347821" y="5369437"/>
              <a:ext cx="4162360" cy="2526686"/>
              <a:chOff x="1347821" y="5369437"/>
              <a:chExt cx="4162360" cy="2526686"/>
            </a:xfrm>
          </p:grpSpPr>
          <p:grpSp>
            <p:nvGrpSpPr>
              <p:cNvPr id="477" name="Group 476"/>
              <p:cNvGrpSpPr/>
              <p:nvPr/>
            </p:nvGrpSpPr>
            <p:grpSpPr>
              <a:xfrm>
                <a:off x="1347821" y="5369437"/>
                <a:ext cx="4162360" cy="2526686"/>
                <a:chOff x="1575088" y="5497986"/>
                <a:chExt cx="3707825" cy="2745498"/>
              </a:xfrm>
            </p:grpSpPr>
            <p:sp>
              <p:nvSpPr>
                <p:cNvPr id="28" name="Rectangle 27"/>
                <p:cNvSpPr/>
                <p:nvPr/>
              </p:nvSpPr>
              <p:spPr>
                <a:xfrm>
                  <a:off x="1575088" y="5497986"/>
                  <a:ext cx="3707825" cy="274549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extBox 474"/>
                <p:cNvSpPr txBox="1"/>
                <p:nvPr/>
              </p:nvSpPr>
              <p:spPr>
                <a:xfrm>
                  <a:off x="3647149" y="7799963"/>
                  <a:ext cx="334410" cy="194505"/>
                </a:xfrm>
                <a:prstGeom prst="rect">
                  <a:avLst/>
                </a:prstGeom>
                <a:solidFill>
                  <a:schemeClr val="bg1"/>
                </a:solidFill>
              </p:spPr>
              <p:txBody>
                <a:bodyPr wrap="square" rtlCol="0">
                  <a:spAutoFit/>
                </a:bodyPr>
                <a:lstStyle/>
                <a:p>
                  <a:endParaRPr lang="en-US" sz="200" dirty="0">
                    <a:solidFill>
                      <a:srgbClr val="FF0000"/>
                    </a:solidFill>
                  </a:endParaRPr>
                </a:p>
              </p:txBody>
            </p:sp>
            <p:sp>
              <p:nvSpPr>
                <p:cNvPr id="476" name="TextBox 475"/>
                <p:cNvSpPr txBox="1"/>
                <p:nvPr/>
              </p:nvSpPr>
              <p:spPr>
                <a:xfrm>
                  <a:off x="3402874" y="7753640"/>
                  <a:ext cx="761967" cy="230831"/>
                </a:xfrm>
                <a:prstGeom prst="rect">
                  <a:avLst/>
                </a:prstGeom>
                <a:noFill/>
              </p:spPr>
              <p:txBody>
                <a:bodyPr wrap="square" rtlCol="0">
                  <a:spAutoFit/>
                </a:bodyPr>
                <a:lstStyle/>
                <a:p>
                  <a:r>
                    <a:rPr lang="en-US" sz="900" b="1" dirty="0" smtClean="0">
                      <a:solidFill>
                        <a:srgbClr val="E82102"/>
                      </a:solidFill>
                      <a:latin typeface="GungSeo" charset="-127"/>
                      <a:ea typeface="GungSeo" charset="-127"/>
                      <a:cs typeface="GungSeo" charset="-127"/>
                    </a:rPr>
                    <a:t>Progestin</a:t>
                  </a:r>
                  <a:endParaRPr lang="en-US" sz="800" b="1" dirty="0">
                    <a:solidFill>
                      <a:srgbClr val="E82102"/>
                    </a:solidFill>
                    <a:latin typeface="GungSeo" charset="-127"/>
                    <a:ea typeface="GungSeo" charset="-127"/>
                    <a:cs typeface="GungSeo" charset="-127"/>
                  </a:endParaRPr>
                </a:p>
              </p:txBody>
            </p:sp>
          </p:grpSp>
          <p:sp>
            <p:nvSpPr>
              <p:cNvPr id="480" name="Rectangle 479"/>
              <p:cNvSpPr/>
              <p:nvPr/>
            </p:nvSpPr>
            <p:spPr>
              <a:xfrm>
                <a:off x="2850776" y="7482094"/>
                <a:ext cx="461042" cy="16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TextBox 481"/>
            <p:cNvSpPr txBox="1"/>
            <p:nvPr/>
          </p:nvSpPr>
          <p:spPr>
            <a:xfrm>
              <a:off x="2818517" y="7436121"/>
              <a:ext cx="855375" cy="230832"/>
            </a:xfrm>
            <a:prstGeom prst="rect">
              <a:avLst/>
            </a:prstGeom>
            <a:noFill/>
          </p:spPr>
          <p:txBody>
            <a:bodyPr wrap="square" rtlCol="0">
              <a:spAutoFit/>
            </a:bodyPr>
            <a:lstStyle/>
            <a:p>
              <a:r>
                <a:rPr lang="en-US" sz="900" b="1" dirty="0" smtClean="0">
                  <a:solidFill>
                    <a:srgbClr val="E82102"/>
                  </a:solidFill>
                  <a:latin typeface="GungSeo" charset="-127"/>
                  <a:ea typeface="GungSeo" charset="-127"/>
                  <a:cs typeface="GungSeo" charset="-127"/>
                </a:rPr>
                <a:t>Estrogen</a:t>
              </a:r>
              <a:endParaRPr lang="en-US" sz="800" b="1" dirty="0">
                <a:solidFill>
                  <a:srgbClr val="E82102"/>
                </a:solidFill>
                <a:latin typeface="GungSeo" charset="-127"/>
                <a:ea typeface="GungSeo" charset="-127"/>
                <a:cs typeface="GungSeo" charset="-127"/>
              </a:endParaRPr>
            </a:p>
          </p:txBody>
        </p:sp>
      </p:grpSp>
      <p:sp>
        <p:nvSpPr>
          <p:cNvPr id="4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 y="8336063"/>
            <a:ext cx="6858001" cy="1569660"/>
          </a:xfrm>
          <a:prstGeom prst="rect">
            <a:avLst/>
          </a:prstGeom>
          <a:noFill/>
        </p:spPr>
        <p:txBody>
          <a:bodyPr wrap="square" rtlCol="0">
            <a:spAutoFit/>
          </a:bodyPr>
          <a:lstStyle/>
          <a:p>
            <a:r>
              <a:rPr lang="en-US" sz="1200" baseline="30000" dirty="0" smtClean="0">
                <a:solidFill>
                  <a:srgbClr val="008F00"/>
                </a:solidFill>
              </a:rPr>
              <a:t>1</a:t>
            </a:r>
            <a:r>
              <a:rPr lang="en-US" sz="1200" dirty="0" smtClean="0">
                <a:solidFill>
                  <a:srgbClr val="008F00"/>
                </a:solidFill>
              </a:rPr>
              <a:t> </a:t>
            </a:r>
            <a:r>
              <a:rPr lang="en-US" sz="1200" dirty="0">
                <a:solidFill>
                  <a:srgbClr val="008F00"/>
                </a:solidFill>
              </a:rPr>
              <a:t>If the cause of infertility is due to ovarian or testicular failure it can’t be treated. So, these treatments are only used if the ovaries are well functioning but the problem is in </a:t>
            </a:r>
            <a:r>
              <a:rPr lang="en-US" sz="1200" dirty="0" smtClean="0">
                <a:solidFill>
                  <a:srgbClr val="008F00"/>
                </a:solidFill>
              </a:rPr>
              <a:t>ovulation</a:t>
            </a:r>
            <a:endParaRPr lang="en-US" sz="1200" baseline="30000" dirty="0" smtClean="0">
              <a:solidFill>
                <a:srgbClr val="008F00"/>
              </a:solidFill>
            </a:endParaRPr>
          </a:p>
          <a:p>
            <a:r>
              <a:rPr lang="en-US" sz="1200" baseline="30000" dirty="0" smtClean="0">
                <a:solidFill>
                  <a:srgbClr val="008F00"/>
                </a:solidFill>
              </a:rPr>
              <a:t>2</a:t>
            </a:r>
            <a:r>
              <a:rPr lang="en-US" sz="1200" dirty="0" smtClean="0">
                <a:solidFill>
                  <a:srgbClr val="008F00"/>
                </a:solidFill>
              </a:rPr>
              <a:t> selective estrogen receptors modulators</a:t>
            </a:r>
          </a:p>
          <a:p>
            <a:r>
              <a:rPr lang="en-US" sz="1200" baseline="30000" dirty="0" smtClean="0">
                <a:solidFill>
                  <a:schemeClr val="bg1">
                    <a:lumMod val="50000"/>
                  </a:schemeClr>
                </a:solidFill>
              </a:rPr>
              <a:t>3</a:t>
            </a:r>
            <a:r>
              <a:rPr lang="en-US" sz="1200" dirty="0" smtClean="0">
                <a:solidFill>
                  <a:schemeClr val="bg1">
                    <a:lumMod val="50000"/>
                  </a:schemeClr>
                </a:solidFill>
              </a:rPr>
              <a:t> Gonadotrophin = LH &amp; FSH</a:t>
            </a:r>
          </a:p>
          <a:p>
            <a:r>
              <a:rPr lang="en-US" sz="1200" baseline="30000" dirty="0" smtClean="0">
                <a:solidFill>
                  <a:srgbClr val="008F00"/>
                </a:solidFill>
              </a:rPr>
              <a:t>4</a:t>
            </a:r>
            <a:r>
              <a:rPr lang="en-US" sz="1200" dirty="0" smtClean="0">
                <a:solidFill>
                  <a:srgbClr val="008F00"/>
                </a:solidFill>
              </a:rPr>
              <a:t> </a:t>
            </a:r>
            <a:r>
              <a:rPr lang="en-US" sz="1200" dirty="0">
                <a:solidFill>
                  <a:srgbClr val="008F00"/>
                </a:solidFill>
              </a:rPr>
              <a:t>Human Menopausal </a:t>
            </a:r>
            <a:r>
              <a:rPr lang="en-US" sz="1200" dirty="0" smtClean="0">
                <a:solidFill>
                  <a:srgbClr val="008F00"/>
                </a:solidFill>
              </a:rPr>
              <a:t>Gonadotrophin                                                             </a:t>
            </a:r>
            <a:r>
              <a:rPr lang="en-US" sz="1200" baseline="30000" dirty="0" smtClean="0">
                <a:solidFill>
                  <a:srgbClr val="008F00"/>
                </a:solidFill>
              </a:rPr>
              <a:t>5</a:t>
            </a:r>
            <a:r>
              <a:rPr lang="en-US" sz="1200" dirty="0" smtClean="0">
                <a:solidFill>
                  <a:srgbClr val="008F00"/>
                </a:solidFill>
              </a:rPr>
              <a:t> </a:t>
            </a:r>
            <a:r>
              <a:rPr lang="en-US" sz="1200" dirty="0">
                <a:solidFill>
                  <a:srgbClr val="008F00"/>
                </a:solidFill>
              </a:rPr>
              <a:t>Human Chorionic </a:t>
            </a:r>
            <a:r>
              <a:rPr lang="en-US" sz="1200" dirty="0" smtClean="0">
                <a:solidFill>
                  <a:srgbClr val="008F00"/>
                </a:solidFill>
              </a:rPr>
              <a:t>Gonadotrophin</a:t>
            </a:r>
          </a:p>
          <a:p>
            <a:r>
              <a:rPr lang="en-US" sz="1200" baseline="30000" dirty="0" smtClean="0">
                <a:solidFill>
                  <a:srgbClr val="008F00"/>
                </a:solidFill>
              </a:rPr>
              <a:t>6</a:t>
            </a:r>
            <a:r>
              <a:rPr lang="en-US" sz="1200" dirty="0" smtClean="0">
                <a:solidFill>
                  <a:srgbClr val="008F00"/>
                </a:solidFill>
              </a:rPr>
              <a:t> Polycystic ovarian syndrome induce high androgen which will </a:t>
            </a:r>
            <a:r>
              <a:rPr lang="en-US" sz="1200" dirty="0">
                <a:solidFill>
                  <a:srgbClr val="008F00"/>
                </a:solidFill>
              </a:rPr>
              <a:t>cause acne and </a:t>
            </a:r>
            <a:r>
              <a:rPr lang="en-US" sz="1200" dirty="0" smtClean="0">
                <a:solidFill>
                  <a:srgbClr val="008F00"/>
                </a:solidFill>
              </a:rPr>
              <a:t>hirsutism. Patients also become </a:t>
            </a:r>
            <a:r>
              <a:rPr lang="en-US" sz="1200" dirty="0">
                <a:solidFill>
                  <a:srgbClr val="008F00"/>
                </a:solidFill>
              </a:rPr>
              <a:t>obese </a:t>
            </a:r>
            <a:r>
              <a:rPr lang="en-US" sz="1200" dirty="0" smtClean="0">
                <a:solidFill>
                  <a:srgbClr val="008F00"/>
                </a:solidFill>
              </a:rPr>
              <a:t>→ obesity cause </a:t>
            </a:r>
            <a:r>
              <a:rPr lang="en-US" sz="1200" spc="-50" dirty="0">
                <a:solidFill>
                  <a:srgbClr val="008F00"/>
                </a:solidFill>
              </a:rPr>
              <a:t>Insulin </a:t>
            </a:r>
            <a:r>
              <a:rPr lang="en-US" sz="1200" spc="-50" dirty="0" smtClean="0">
                <a:solidFill>
                  <a:srgbClr val="008F00"/>
                </a:solidFill>
              </a:rPr>
              <a:t>resistance. Treating insulin resistance by </a:t>
            </a:r>
            <a:r>
              <a:rPr lang="en-US" sz="1200" spc="-50" dirty="0" smtClean="0">
                <a:solidFill>
                  <a:srgbClr val="0432FF"/>
                </a:solidFill>
              </a:rPr>
              <a:t>Metformin</a:t>
            </a:r>
            <a:r>
              <a:rPr lang="en-US" sz="1200" spc="-50" dirty="0" smtClean="0">
                <a:solidFill>
                  <a:srgbClr val="008F00"/>
                </a:solidFill>
              </a:rPr>
              <a:t> will highly increase the possibility of pregnancy. We also use </a:t>
            </a:r>
            <a:r>
              <a:rPr lang="en-US" sz="1200" spc="-50" dirty="0" smtClean="0">
                <a:solidFill>
                  <a:srgbClr val="0432FF"/>
                </a:solidFill>
                <a:sym typeface="Symbol" pitchFamily="18" charset="2"/>
              </a:rPr>
              <a:t>Clomiphene</a:t>
            </a:r>
            <a:r>
              <a:rPr lang="en-US" sz="1200" spc="-50" dirty="0" smtClean="0">
                <a:solidFill>
                  <a:srgbClr val="008F00"/>
                </a:solidFill>
                <a:sym typeface="Symbol" pitchFamily="18" charset="2"/>
              </a:rPr>
              <a:t> for the infertility in case of PCOS</a:t>
            </a:r>
            <a:endParaRPr lang="en-US" sz="1200" dirty="0">
              <a:solidFill>
                <a:srgbClr val="008F00"/>
              </a:solidFill>
            </a:endParaRPr>
          </a:p>
        </p:txBody>
      </p:sp>
    </p:spTree>
    <p:extLst>
      <p:ext uri="{BB962C8B-B14F-4D97-AF65-F5344CB8AC3E}">
        <p14:creationId xmlns:p14="http://schemas.microsoft.com/office/powerpoint/2010/main" val="1855961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604721"/>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1467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Antiestrogens</a:t>
            </a:r>
            <a:endParaRPr lang="en-US" sz="2400" dirty="0">
              <a:latin typeface="American Typewriter" charset="0"/>
              <a:ea typeface="American Typewriter" charset="0"/>
              <a:cs typeface="American Typewriter"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06375481"/>
              </p:ext>
            </p:extLst>
          </p:nvPr>
        </p:nvGraphicFramePr>
        <p:xfrm>
          <a:off x="138105" y="807925"/>
          <a:ext cx="6581787" cy="8498319"/>
        </p:xfrm>
        <a:graphic>
          <a:graphicData uri="http://schemas.openxmlformats.org/drawingml/2006/table">
            <a:tbl>
              <a:tblPr firstRow="1" bandRow="1">
                <a:tableStyleId>{5940675A-B579-460E-94D1-54222C63F5DA}</a:tableStyleId>
              </a:tblPr>
              <a:tblGrid>
                <a:gridCol w="547760">
                  <a:extLst>
                    <a:ext uri="{9D8B030D-6E8A-4147-A177-3AD203B41FA5}">
                      <a16:colId xmlns="" xmlns:a16="http://schemas.microsoft.com/office/drawing/2014/main" val="2548034649"/>
                    </a:ext>
                  </a:extLst>
                </a:gridCol>
                <a:gridCol w="3017014">
                  <a:extLst>
                    <a:ext uri="{9D8B030D-6E8A-4147-A177-3AD203B41FA5}">
                      <a16:colId xmlns="" xmlns:a16="http://schemas.microsoft.com/office/drawing/2014/main" val="2180430497"/>
                    </a:ext>
                  </a:extLst>
                </a:gridCol>
                <a:gridCol w="3017013"/>
              </a:tblGrid>
              <a:tr h="474377">
                <a:tc>
                  <a:txBody>
                    <a:bodyPr/>
                    <a:lstStyle/>
                    <a:p>
                      <a:pPr algn="ctr"/>
                      <a:endParaRPr lang="en-US" altLang="en-US" sz="1600" b="1" kern="1200" dirty="0" smtClean="0">
                        <a:solidFill>
                          <a:srgbClr val="0432FF"/>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1" spc="-50" dirty="0" smtClean="0">
                          <a:solidFill>
                            <a:srgbClr val="0432FF"/>
                          </a:solidFill>
                          <a:sym typeface="Symbol" pitchFamily="18" charset="2"/>
                        </a:rPr>
                        <a:t>Clomiphene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1" spc="-50" dirty="0" smtClean="0">
                          <a:solidFill>
                            <a:srgbClr val="0432FF"/>
                          </a:solidFill>
                          <a:sym typeface="Symbol" pitchFamily="18" charset="2"/>
                        </a:rPr>
                        <a:t>Tamoxifen</a:t>
                      </a:r>
                      <a:endParaRPr lang="en-US" sz="16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9804"/>
                      </a:srgbClr>
                    </a:solidFill>
                  </a:tcPr>
                </a:tc>
              </a:tr>
              <a:tr h="769702">
                <a:tc rowSpan="2">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gridSpan="2">
                  <a:txBody>
                    <a:bodyPr/>
                    <a:lstStyle/>
                    <a:p>
                      <a:pPr algn="ctr">
                        <a:lnSpc>
                          <a:spcPct val="100000"/>
                        </a:lnSpc>
                        <a:buClr>
                          <a:srgbClr val="FA00FA"/>
                        </a:buClr>
                        <a:buSzPct val="78000"/>
                        <a:buFont typeface="Wingdings" pitchFamily="2" charset="2"/>
                        <a:buNone/>
                      </a:pPr>
                      <a:r>
                        <a:rPr lang="en-US" sz="1400" b="0" u="none" dirty="0" smtClean="0">
                          <a:uFill>
                            <a:solidFill>
                              <a:srgbClr val="FA00FA"/>
                            </a:solidFill>
                          </a:uFill>
                          <a:latin typeface="+mn-lt"/>
                          <a:sym typeface="Wingdings 3"/>
                        </a:rPr>
                        <a:t>Compete with estrogen on the hypothalamus and anterior pituitary gland</a:t>
                      </a:r>
                      <a:r>
                        <a:rPr lang="en-US" sz="1400" b="0" u="none" dirty="0" smtClean="0">
                          <a:uFillTx/>
                          <a:latin typeface="+mn-lt"/>
                          <a:sym typeface="Wingdings 3"/>
                        </a:rPr>
                        <a:t>:</a:t>
                      </a:r>
                      <a:r>
                        <a:rPr lang="en-US" sz="1400" b="0" u="none" dirty="0" smtClean="0">
                          <a:latin typeface="+mn-lt"/>
                          <a:sym typeface="Wingdings 3"/>
                        </a:rPr>
                        <a:t> </a:t>
                      </a:r>
                      <a:r>
                        <a:rPr lang="en-US" sz="1400" b="0" u="none" dirty="0" smtClean="0">
                          <a:solidFill>
                            <a:srgbClr val="FF0000"/>
                          </a:solidFill>
                          <a:latin typeface="+mn-lt"/>
                          <a:sym typeface="Wingdings 3"/>
                        </a:rPr>
                        <a:t>decrease</a:t>
                      </a:r>
                      <a:r>
                        <a:rPr lang="en-US" sz="1400" b="0" u="none" dirty="0" smtClean="0">
                          <a:latin typeface="+mn-lt"/>
                          <a:sym typeface="Wingdings 3"/>
                        </a:rPr>
                        <a:t> </a:t>
                      </a:r>
                      <a:r>
                        <a:rPr lang="en-US" sz="1400" b="0" u="none" dirty="0" smtClean="0">
                          <a:solidFill>
                            <a:srgbClr val="008F00"/>
                          </a:solidFill>
                          <a:latin typeface="+mn-lt"/>
                          <a:sym typeface="Wingdings 3"/>
                        </a:rPr>
                        <a:t>(or</a:t>
                      </a:r>
                      <a:r>
                        <a:rPr lang="en-US" sz="1400" b="0" u="none" baseline="0" dirty="0" smtClean="0">
                          <a:solidFill>
                            <a:srgbClr val="008F00"/>
                          </a:solidFill>
                          <a:latin typeface="+mn-lt"/>
                          <a:sym typeface="Wingdings 3"/>
                        </a:rPr>
                        <a:t> inhibits)</a:t>
                      </a:r>
                      <a:r>
                        <a:rPr lang="en-US" sz="1400" b="0" u="none" dirty="0" smtClean="0">
                          <a:solidFill>
                            <a:srgbClr val="008F00"/>
                          </a:solidFill>
                          <a:latin typeface="+mn-lt"/>
                          <a:sym typeface="Wingdings 3"/>
                        </a:rPr>
                        <a:t> </a:t>
                      </a:r>
                      <a:r>
                        <a:rPr lang="en-US" sz="1400" b="0" u="none" dirty="0" smtClean="0">
                          <a:solidFill>
                            <a:schemeClr val="bg1">
                              <a:lumMod val="50000"/>
                            </a:schemeClr>
                          </a:solidFill>
                          <a:latin typeface="+mn-lt"/>
                          <a:sym typeface="Wingdings 3"/>
                        </a:rPr>
                        <a:t>the</a:t>
                      </a:r>
                      <a:r>
                        <a:rPr lang="en-US" sz="1400" b="0" u="none" dirty="0" smtClean="0">
                          <a:solidFill>
                            <a:srgbClr val="008F00"/>
                          </a:solidFill>
                          <a:latin typeface="+mn-lt"/>
                          <a:sym typeface="Wingdings 3"/>
                        </a:rPr>
                        <a:t> </a:t>
                      </a:r>
                      <a:r>
                        <a:rPr lang="en-US" sz="1400" b="0" u="none" dirty="0" smtClean="0">
                          <a:solidFill>
                            <a:srgbClr val="FF0000"/>
                          </a:solidFill>
                          <a:latin typeface="+mn-lt"/>
                        </a:rPr>
                        <a:t>negative feed back of endogenous estrogen </a:t>
                      </a:r>
                      <a:r>
                        <a:rPr lang="en-US" sz="1400" b="0" u="none" dirty="0" smtClean="0">
                          <a:latin typeface="+mn-lt"/>
                          <a:sym typeface="Wingdings 3"/>
                        </a:rPr>
                        <a:t>→ increase GnRH →</a:t>
                      </a:r>
                      <a:r>
                        <a:rPr lang="en-US" sz="1400" b="0" u="none" baseline="0" dirty="0" smtClean="0">
                          <a:latin typeface="+mn-lt"/>
                          <a:sym typeface="Wingdings 3"/>
                        </a:rPr>
                        <a:t> increase </a:t>
                      </a:r>
                      <a:r>
                        <a:rPr lang="en-US" sz="1400" b="0" u="none" dirty="0" smtClean="0">
                          <a:latin typeface="+mn-lt"/>
                        </a:rPr>
                        <a:t>production</a:t>
                      </a:r>
                      <a:r>
                        <a:rPr lang="en-US" sz="1400" b="0" u="none" dirty="0" smtClean="0">
                          <a:latin typeface="+mn-lt"/>
                          <a:sym typeface="Wingdings 3"/>
                        </a:rPr>
                        <a:t> of </a:t>
                      </a:r>
                      <a:r>
                        <a:rPr lang="en-US" sz="1400" b="0" u="none" dirty="0" smtClean="0">
                          <a:latin typeface="+mn-lt"/>
                        </a:rPr>
                        <a:t>FSH &amp; LH </a:t>
                      </a:r>
                      <a:r>
                        <a:rPr lang="en-US" sz="1400" b="0" u="none" dirty="0" smtClean="0">
                          <a:latin typeface="+mn-lt"/>
                          <a:sym typeface="Wingdings 3"/>
                        </a:rPr>
                        <a:t>→ OVULATION</a:t>
                      </a:r>
                      <a:endParaRPr lang="en-US" sz="1400" b="0" u="none" dirty="0" smtClean="0">
                        <a:latin typeface="+mn-lt"/>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nSpc>
                          <a:spcPct val="100000"/>
                        </a:lnSpc>
                      </a:pPr>
                      <a:endParaRPr lang="en-US" sz="1400" b="0" u="none" dirty="0" smtClean="0">
                        <a:solidFill>
                          <a:schemeClr val="tx1"/>
                        </a:solidFill>
                        <a:latin typeface="+mn-lt"/>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89517245"/>
                  </a:ext>
                </a:extLst>
              </a:tr>
              <a:tr h="431552">
                <a:tc vMerge="1">
                  <a:txBody>
                    <a:bodyPr/>
                    <a:lstStyle/>
                    <a:p>
                      <a:endParaRPr lang="en-US"/>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en-US" sz="1400" b="0" kern="1200" spc="-50" dirty="0" smtClean="0">
                          <a:solidFill>
                            <a:srgbClr val="008F00"/>
                          </a:solidFill>
                          <a:latin typeface="+mn-lt"/>
                          <a:ea typeface="+mn-ea"/>
                          <a:cs typeface="+mn-cs"/>
                          <a:sym typeface="Symbol" pitchFamily="18" charset="2"/>
                        </a:rPr>
                        <a:t>Week, reversible antiestrogen</a:t>
                      </a:r>
                      <a:endParaRPr lang="en-US" altLang="en-US" sz="1400" b="0" kern="1200" dirty="0" smtClean="0">
                        <a:solidFill>
                          <a:srgbClr val="008F00"/>
                        </a:solidFill>
                        <a:latin typeface="+mn-lt"/>
                        <a:ea typeface="+mn-ea"/>
                        <a:cs typeface="+mn-cs"/>
                      </a:endParaRPr>
                    </a:p>
                  </a:txBody>
                  <a:tcPr anchor="ctr">
                    <a:lnR w="12700" cap="flat" cmpd="sng" algn="ctr">
                      <a:solidFill>
                        <a:schemeClr val="tx1"/>
                      </a:solidFill>
                      <a:prstDash val="solid"/>
                      <a:round/>
                      <a:headEnd type="none" w="med" len="med"/>
                      <a:tailEnd type="none" w="med" len="med"/>
                    </a:lnR>
                  </a:tcPr>
                </a:tc>
                <a:tc>
                  <a:txBody>
                    <a:bodyPr/>
                    <a:lstStyle/>
                    <a:p>
                      <a:pPr>
                        <a:lnSpc>
                          <a:spcPct val="100000"/>
                        </a:lnSpc>
                      </a:pPr>
                      <a:r>
                        <a:rPr lang="en-US" sz="1400" b="0" u="none" dirty="0" smtClean="0">
                          <a:solidFill>
                            <a:schemeClr val="tx1"/>
                          </a:solidFill>
                          <a:latin typeface="+mn-lt"/>
                        </a:rPr>
                        <a:t>alternative to </a:t>
                      </a:r>
                      <a:r>
                        <a:rPr lang="en-US" sz="1400" b="0" u="none" dirty="0" smtClean="0">
                          <a:solidFill>
                            <a:srgbClr val="0432FF"/>
                          </a:solidFill>
                          <a:latin typeface="+mn-lt"/>
                        </a:rPr>
                        <a:t>clomiphene</a:t>
                      </a:r>
                    </a:p>
                    <a:p>
                      <a:pPr>
                        <a:lnSpc>
                          <a:spcPct val="100000"/>
                        </a:lnSpc>
                      </a:pPr>
                      <a:r>
                        <a:rPr lang="en-US" sz="1400" b="0" u="none" dirty="0" smtClean="0">
                          <a:solidFill>
                            <a:schemeClr val="tx1"/>
                          </a:solidFill>
                          <a:latin typeface="+mn-lt"/>
                        </a:rPr>
                        <a:t>But </a:t>
                      </a:r>
                      <a:r>
                        <a:rPr lang="en-US" sz="1400" b="0" u="none" dirty="0" smtClean="0">
                          <a:solidFill>
                            <a:schemeClr val="tx1"/>
                          </a:solidFill>
                          <a:uFill>
                            <a:solidFill>
                              <a:srgbClr val="FF00FF"/>
                            </a:solidFill>
                          </a:uFill>
                          <a:latin typeface="+mn-lt"/>
                        </a:rPr>
                        <a:t>differ in being</a:t>
                      </a:r>
                      <a:r>
                        <a:rPr lang="en-US" sz="1400" b="0" u="none" dirty="0" smtClean="0">
                          <a:solidFill>
                            <a:schemeClr val="tx1"/>
                          </a:solidFill>
                          <a:latin typeface="+mn-lt"/>
                        </a:rPr>
                        <a:t> Non Steroidal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1648922">
                <a:tc>
                  <a:txBody>
                    <a:bodyPr/>
                    <a:lstStyle/>
                    <a:p>
                      <a:pPr algn="ctr"/>
                      <a:r>
                        <a:rPr lang="en-US" altLang="en-US" sz="1600" kern="1200" dirty="0" smtClean="0">
                          <a:solidFill>
                            <a:schemeClr val="tx1"/>
                          </a:solidFill>
                          <a:latin typeface="+mn-lt"/>
                          <a:ea typeface="+mn-ea"/>
                          <a:cs typeface="+mn-cs"/>
                        </a:rPr>
                        <a:t>P.K</a:t>
                      </a:r>
                      <a:endParaRPr lang="en-US" sz="1600" kern="1200" dirty="0">
                        <a:solidFill>
                          <a:schemeClr val="tx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solidFill>
                      <a:schemeClr val="bg2"/>
                    </a:solidFill>
                  </a:tcPr>
                </a:tc>
                <a:tc>
                  <a:txBody>
                    <a:bodyPr/>
                    <a:lstStyle/>
                    <a:p>
                      <a:pPr marL="285750" indent="-285750">
                        <a:lnSpc>
                          <a:spcPct val="100000"/>
                        </a:lnSpc>
                        <a:buClr>
                          <a:schemeClr val="accent4"/>
                        </a:buClr>
                        <a:buSzPct val="125000"/>
                        <a:buFont typeface="Arial" charset="0"/>
                        <a:buChar char="•"/>
                      </a:pPr>
                      <a:r>
                        <a:rPr lang="en-US" sz="1400" b="0" dirty="0" smtClean="0">
                          <a:solidFill>
                            <a:srgbClr val="0432FF"/>
                          </a:solidFill>
                          <a:latin typeface="+mn-lt"/>
                        </a:rPr>
                        <a:t>Clomiphene </a:t>
                      </a:r>
                      <a:r>
                        <a:rPr lang="en-US" sz="1400" b="0" dirty="0" smtClean="0">
                          <a:latin typeface="+mn-lt"/>
                        </a:rPr>
                        <a:t>given</a:t>
                      </a:r>
                      <a:r>
                        <a:rPr lang="en-US" sz="1400" b="0" dirty="0" smtClean="0">
                          <a:latin typeface="+mn-lt"/>
                          <a:sym typeface="Wingdings 3"/>
                        </a:rPr>
                        <a:t> </a:t>
                      </a:r>
                      <a:r>
                        <a:rPr lang="en-US" sz="1400" b="0" dirty="0" smtClean="0">
                          <a:latin typeface="+mn-lt"/>
                        </a:rPr>
                        <a:t>50 mg/d </a:t>
                      </a:r>
                      <a:r>
                        <a:rPr lang="en-US" sz="1400" b="0" dirty="0" smtClean="0">
                          <a:solidFill>
                            <a:schemeClr val="tx1"/>
                          </a:solidFill>
                          <a:latin typeface="+mn-lt"/>
                        </a:rPr>
                        <a:t>for 5 days</a:t>
                      </a:r>
                      <a:r>
                        <a:rPr lang="en-US" sz="1400" b="0" dirty="0" smtClean="0">
                          <a:solidFill>
                            <a:srgbClr val="FF0000"/>
                          </a:solidFill>
                          <a:latin typeface="+mn-lt"/>
                        </a:rPr>
                        <a:t> from 5</a:t>
                      </a:r>
                      <a:r>
                        <a:rPr lang="en-US" sz="1400" b="0" baseline="30000" dirty="0" smtClean="0">
                          <a:solidFill>
                            <a:srgbClr val="FF0000"/>
                          </a:solidFill>
                          <a:latin typeface="+mn-lt"/>
                        </a:rPr>
                        <a:t>th</a:t>
                      </a:r>
                      <a:r>
                        <a:rPr lang="en-US" sz="1400" b="0" dirty="0" smtClean="0">
                          <a:solidFill>
                            <a:srgbClr val="FF0000"/>
                          </a:solidFill>
                          <a:latin typeface="+mn-lt"/>
                        </a:rPr>
                        <a:t> day of the cycle</a:t>
                      </a:r>
                      <a:r>
                        <a:rPr lang="en-US" sz="1400" b="0" dirty="0" smtClean="0">
                          <a:latin typeface="+mn-lt"/>
                        </a:rPr>
                        <a:t> to the 10</a:t>
                      </a:r>
                      <a:r>
                        <a:rPr lang="en-US" sz="1400" b="0" baseline="30000" dirty="0" smtClean="0">
                          <a:latin typeface="+mn-lt"/>
                        </a:rPr>
                        <a:t>th</a:t>
                      </a:r>
                      <a:r>
                        <a:rPr lang="en-US" sz="1400" b="0" dirty="0" smtClean="0">
                          <a:latin typeface="+mn-lt"/>
                        </a:rPr>
                        <a:t> day. </a:t>
                      </a:r>
                    </a:p>
                    <a:p>
                      <a:pPr marL="285750" indent="-285750">
                        <a:lnSpc>
                          <a:spcPct val="100000"/>
                        </a:lnSpc>
                        <a:buClr>
                          <a:schemeClr val="accent4"/>
                        </a:buClr>
                        <a:buSzPct val="125000"/>
                        <a:buFont typeface="Arial" charset="0"/>
                        <a:buChar char="•"/>
                      </a:pPr>
                      <a:r>
                        <a:rPr lang="en-US" sz="1400" b="0" dirty="0" smtClean="0">
                          <a:latin typeface="+mn-lt"/>
                        </a:rPr>
                        <a:t>If no response </a:t>
                      </a:r>
                      <a:r>
                        <a:rPr lang="en-US" sz="1400" b="0" dirty="0" smtClean="0">
                          <a:solidFill>
                            <a:srgbClr val="008F00"/>
                          </a:solidFill>
                          <a:latin typeface="+mn-lt"/>
                        </a:rPr>
                        <a:t>after 3 months </a:t>
                      </a:r>
                      <a:r>
                        <a:rPr lang="en-US" sz="1400" b="0" dirty="0" smtClean="0">
                          <a:latin typeface="+mn-lt"/>
                        </a:rPr>
                        <a:t>give 100 mg for 5 days again from 5</a:t>
                      </a:r>
                      <a:r>
                        <a:rPr lang="en-US" sz="1400" b="0" baseline="30000" dirty="0" smtClean="0">
                          <a:latin typeface="+mn-lt"/>
                        </a:rPr>
                        <a:t>th</a:t>
                      </a:r>
                      <a:r>
                        <a:rPr lang="en-US" sz="1400" b="0" dirty="0" smtClean="0">
                          <a:latin typeface="+mn-lt"/>
                        </a:rPr>
                        <a:t> to 10</a:t>
                      </a:r>
                      <a:r>
                        <a:rPr lang="en-US" sz="1400" b="0" baseline="30000" dirty="0" smtClean="0">
                          <a:latin typeface="+mn-lt"/>
                        </a:rPr>
                        <a:t>th</a:t>
                      </a:r>
                      <a:r>
                        <a:rPr lang="en-US" sz="1400" b="0" dirty="0" smtClean="0">
                          <a:latin typeface="+mn-lt"/>
                        </a:rPr>
                        <a:t> day</a:t>
                      </a:r>
                    </a:p>
                    <a:p>
                      <a:pPr marL="285750" indent="-285750">
                        <a:lnSpc>
                          <a:spcPct val="100000"/>
                        </a:lnSpc>
                        <a:buClr>
                          <a:schemeClr val="accent4"/>
                        </a:buClr>
                        <a:buSzPct val="125000"/>
                        <a:buFont typeface="Arial" charset="0"/>
                        <a:buChar char="•"/>
                      </a:pPr>
                      <a:r>
                        <a:rPr lang="en-US" sz="1400" b="0" dirty="0" smtClean="0">
                          <a:latin typeface="+mn-lt"/>
                        </a:rPr>
                        <a:t>Each dose can be repeated not more than 3 cycles .</a:t>
                      </a:r>
                    </a:p>
                  </a:txBody>
                  <a:tcPr anchor="ctr">
                    <a:lnR w="12700" cap="flat" cmpd="sng" algn="ctr">
                      <a:solidFill>
                        <a:schemeClr val="tx1"/>
                      </a:solidFill>
                      <a:prstDash val="solid"/>
                      <a:round/>
                      <a:headEnd type="none" w="med" len="med"/>
                      <a:tailEnd type="none" w="med" len="med"/>
                    </a:lnR>
                  </a:tcPr>
                </a:tc>
                <a:tc>
                  <a:txBody>
                    <a:bodyPr/>
                    <a:lstStyle/>
                    <a:p>
                      <a:pPr marL="0" indent="0" eaLnBrk="1" hangingPunct="1">
                        <a:buClr>
                          <a:srgbClr val="FF7E79"/>
                        </a:buClr>
                        <a:buFont typeface="Arial" panose="020B0604020202020204" pitchFamily="34" charset="0"/>
                        <a:buNone/>
                      </a:pPr>
                      <a:endParaRPr lang="en-US" altLang="en-US" sz="1400" kern="1200" dirty="0" smtClean="0">
                        <a:solidFill>
                          <a:srgbClr val="008F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2757279271"/>
                  </a:ext>
                </a:extLst>
              </a:tr>
              <a:tr h="1477527">
                <a:tc>
                  <a:txBody>
                    <a:bodyPr/>
                    <a:lstStyle/>
                    <a:p>
                      <a:pPr algn="ctr"/>
                      <a:r>
                        <a:rPr lang="en-US" sz="1600" dirty="0">
                          <a:solidFill>
                            <a:schemeClr val="tx1"/>
                          </a:solidFill>
                        </a:rPr>
                        <a:t>indication</a:t>
                      </a:r>
                    </a:p>
                  </a:txBody>
                  <a:tcPr vert="vert270" anchor="ctr">
                    <a:lnL w="12700" cap="flat" cmpd="sng" algn="ctr">
                      <a:solidFill>
                        <a:schemeClr val="bg1"/>
                      </a:solidFill>
                      <a:prstDash val="solid"/>
                      <a:round/>
                      <a:headEnd type="none" w="med" len="med"/>
                      <a:tailEnd type="none" w="med" len="med"/>
                    </a:lnL>
                    <a:solidFill>
                      <a:schemeClr val="bg2"/>
                    </a:solidFill>
                  </a:tcPr>
                </a:tc>
                <a:tc>
                  <a:txBody>
                    <a:bodyPr/>
                    <a:lstStyle/>
                    <a:p>
                      <a:pPr marL="285750" lvl="0" indent="-285750">
                        <a:lnSpc>
                          <a:spcPct val="100000"/>
                        </a:lnSpc>
                        <a:buClr>
                          <a:schemeClr val="accent4"/>
                        </a:buClr>
                        <a:buSzPct val="125000"/>
                        <a:buFont typeface="Arial" charset="0"/>
                        <a:buChar char="•"/>
                      </a:pPr>
                      <a:r>
                        <a:rPr lang="en-US" sz="1400" b="0" dirty="0" smtClean="0">
                          <a:solidFill>
                            <a:srgbClr val="C00000"/>
                          </a:solidFill>
                          <a:effectLst/>
                          <a:latin typeface="+mn-lt"/>
                        </a:rPr>
                        <a:t>Female infertility, due to anovulation or </a:t>
                      </a:r>
                      <a:r>
                        <a:rPr lang="en-US" sz="1400" b="0" dirty="0" err="1" smtClean="0">
                          <a:solidFill>
                            <a:srgbClr val="C00000"/>
                          </a:solidFill>
                          <a:effectLst/>
                          <a:latin typeface="+mn-lt"/>
                        </a:rPr>
                        <a:t>oligoovulation</a:t>
                      </a:r>
                      <a:r>
                        <a:rPr lang="en-US" sz="1400" b="0" dirty="0" smtClean="0">
                          <a:solidFill>
                            <a:srgbClr val="C00000"/>
                          </a:solidFill>
                          <a:effectLst/>
                          <a:latin typeface="+mn-lt"/>
                        </a:rPr>
                        <a:t>.</a:t>
                      </a:r>
                      <a:r>
                        <a:rPr lang="en-US" sz="1400" b="0" baseline="0" dirty="0" smtClean="0">
                          <a:solidFill>
                            <a:srgbClr val="C00000"/>
                          </a:solidFill>
                          <a:effectLst/>
                          <a:latin typeface="+mn-lt"/>
                        </a:rPr>
                        <a:t> </a:t>
                      </a:r>
                      <a:r>
                        <a:rPr lang="en-US" sz="1400" b="0" dirty="0" smtClean="0">
                          <a:solidFill>
                            <a:schemeClr val="tx1"/>
                          </a:solidFill>
                          <a:effectLst/>
                          <a:latin typeface="+mn-lt"/>
                        </a:rPr>
                        <a:t>not due to ovarian or pituitary failure (</a:t>
                      </a:r>
                      <a:r>
                        <a:rPr lang="en-AU" sz="1400" b="0" dirty="0" err="1" smtClean="0">
                          <a:ln w="12700">
                            <a:noFill/>
                          </a:ln>
                          <a:solidFill>
                            <a:schemeClr val="tx1"/>
                          </a:solidFill>
                          <a:effectLst/>
                          <a:latin typeface="+mn-lt"/>
                        </a:rPr>
                        <a:t>Normogonadotrophic</a:t>
                      </a:r>
                      <a:r>
                        <a:rPr lang="en-AU" sz="1400" b="0" dirty="0" smtClean="0">
                          <a:ln w="12700">
                            <a:noFill/>
                          </a:ln>
                          <a:solidFill>
                            <a:schemeClr val="tx1"/>
                          </a:solidFill>
                          <a:effectLst/>
                          <a:latin typeface="+mn-lt"/>
                        </a:rPr>
                        <a:t>)</a:t>
                      </a:r>
                      <a:r>
                        <a:rPr lang="en-US" sz="1400" b="0" baseline="0" dirty="0" smtClean="0">
                          <a:ln>
                            <a:noFill/>
                          </a:ln>
                          <a:solidFill>
                            <a:schemeClr val="tx1"/>
                          </a:solidFill>
                          <a:effectLst/>
                          <a:latin typeface="+mn-lt"/>
                        </a:rPr>
                        <a:t> </a:t>
                      </a:r>
                      <a:r>
                        <a:rPr lang="en-US" sz="1400" dirty="0" smtClean="0">
                          <a:solidFill>
                            <a:srgbClr val="008F00"/>
                          </a:solidFill>
                        </a:rPr>
                        <a:t>Given when the ↑ levels of estrogen causes anovulation</a:t>
                      </a:r>
                      <a:endParaRPr lang="en-US" sz="1400" b="0" dirty="0" smtClean="0">
                        <a:ln>
                          <a:noFill/>
                        </a:ln>
                        <a:solidFill>
                          <a:srgbClr val="008F00"/>
                        </a:solidFill>
                        <a:effectLst/>
                        <a:latin typeface="+mn-lt"/>
                      </a:endParaRPr>
                    </a:p>
                    <a:p>
                      <a:pPr marL="285750" indent="-285750">
                        <a:lnSpc>
                          <a:spcPct val="100000"/>
                        </a:lnSpc>
                        <a:buClr>
                          <a:schemeClr val="accent4"/>
                        </a:buClr>
                        <a:buSzPct val="125000"/>
                        <a:buFont typeface="Arial" charset="0"/>
                        <a:buChar char="•"/>
                      </a:pPr>
                      <a:r>
                        <a:rPr lang="en-US" sz="1400" b="0" dirty="0" smtClean="0">
                          <a:solidFill>
                            <a:schemeClr val="tx1"/>
                          </a:solidFill>
                          <a:effectLst/>
                          <a:latin typeface="+mn-lt"/>
                        </a:rPr>
                        <a:t>The success rate for </a:t>
                      </a:r>
                      <a:r>
                        <a:rPr lang="en-US" sz="1400" b="0" dirty="0" smtClean="0">
                          <a:solidFill>
                            <a:schemeClr val="tx1"/>
                          </a:solidFill>
                          <a:effectLst/>
                          <a:latin typeface="+mn-lt"/>
                          <a:cs typeface="Times New Roman" pitchFamily="18" charset="0"/>
                        </a:rPr>
                        <a:t>ovulation</a:t>
                      </a:r>
                      <a:r>
                        <a:rPr lang="en-US" sz="1400" b="0" dirty="0" smtClean="0">
                          <a:solidFill>
                            <a:schemeClr val="tx1"/>
                          </a:solidFill>
                          <a:effectLst/>
                          <a:latin typeface="+mn-lt"/>
                          <a:sym typeface="Wingdings 3"/>
                        </a:rPr>
                        <a:t> is</a:t>
                      </a:r>
                      <a:r>
                        <a:rPr lang="en-US" sz="1400" b="0" baseline="0" dirty="0" smtClean="0">
                          <a:solidFill>
                            <a:schemeClr val="tx1"/>
                          </a:solidFill>
                          <a:effectLst/>
                          <a:latin typeface="+mn-lt"/>
                          <a:sym typeface="Wingdings 3"/>
                        </a:rPr>
                        <a:t> </a:t>
                      </a:r>
                      <a:r>
                        <a:rPr lang="en-US" sz="1400" b="0" dirty="0" smtClean="0">
                          <a:solidFill>
                            <a:schemeClr val="tx1"/>
                          </a:solidFill>
                          <a:effectLst/>
                          <a:latin typeface="+mn-lt"/>
                          <a:cs typeface="Times New Roman" pitchFamily="18" charset="0"/>
                        </a:rPr>
                        <a:t>80% &amp; </a:t>
                      </a:r>
                      <a:r>
                        <a:rPr lang="en-US" sz="1400" b="0" dirty="0" smtClean="0">
                          <a:solidFill>
                            <a:schemeClr val="bg1">
                              <a:lumMod val="50000"/>
                            </a:schemeClr>
                          </a:solidFill>
                          <a:effectLst/>
                          <a:latin typeface="+mn-lt"/>
                        </a:rPr>
                        <a:t>The success rate for </a:t>
                      </a:r>
                      <a:r>
                        <a:rPr lang="en-US" sz="1400" b="0" dirty="0" smtClean="0">
                          <a:solidFill>
                            <a:schemeClr val="tx1"/>
                          </a:solidFill>
                          <a:effectLst/>
                          <a:latin typeface="+mn-lt"/>
                          <a:cs typeface="Times New Roman" pitchFamily="18" charset="0"/>
                        </a:rPr>
                        <a:t>pregnancy </a:t>
                      </a:r>
                      <a:r>
                        <a:rPr lang="en-US" sz="1400" b="0" dirty="0" smtClean="0">
                          <a:solidFill>
                            <a:schemeClr val="tx1"/>
                          </a:solidFill>
                          <a:effectLst/>
                          <a:latin typeface="+mn-lt"/>
                          <a:cs typeface="+mn-cs"/>
                          <a:sym typeface="Wingdings 3"/>
                        </a:rPr>
                        <a:t>is</a:t>
                      </a:r>
                      <a:r>
                        <a:rPr lang="en-US" sz="1400" b="0" dirty="0" smtClean="0">
                          <a:solidFill>
                            <a:schemeClr val="tx1"/>
                          </a:solidFill>
                          <a:effectLst/>
                          <a:latin typeface="+mn-lt"/>
                          <a:sym typeface="Wingdings 3"/>
                        </a:rPr>
                        <a:t> </a:t>
                      </a:r>
                      <a:r>
                        <a:rPr lang="en-US" sz="1400" b="0" dirty="0" smtClean="0">
                          <a:solidFill>
                            <a:schemeClr val="tx1"/>
                          </a:solidFill>
                          <a:effectLst/>
                          <a:latin typeface="+mn-lt"/>
                          <a:cs typeface="Times New Roman" pitchFamily="18" charset="0"/>
                        </a:rPr>
                        <a:t>40% . </a:t>
                      </a:r>
                      <a:endParaRPr lang="en-US" altLang="en-US" sz="1400" b="0" kern="1200" dirty="0" smtClean="0">
                        <a:solidFill>
                          <a:schemeClr val="tx1"/>
                        </a:solidFill>
                        <a:effectLst/>
                        <a:latin typeface="+mn-lt"/>
                        <a:ea typeface="+mn-ea"/>
                        <a:cs typeface="+mn-cs"/>
                      </a:endParaRPr>
                    </a:p>
                  </a:txBody>
                  <a:tcPr anchor="ctr">
                    <a:lnR w="12700" cap="flat" cmpd="sng" algn="ctr">
                      <a:solidFill>
                        <a:schemeClr val="tx1"/>
                      </a:solidFill>
                      <a:prstDash val="solid"/>
                      <a:round/>
                      <a:headEnd type="none" w="med" len="med"/>
                      <a:tailEnd type="none" w="med" len="med"/>
                    </a:lnR>
                  </a:tcPr>
                </a:tc>
                <a:tc>
                  <a:txBody>
                    <a:bodyPr/>
                    <a:lstStyle/>
                    <a:p>
                      <a:pPr marL="285750" indent="-285750">
                        <a:lnSpc>
                          <a:spcPct val="100000"/>
                        </a:lnSpc>
                        <a:buClr>
                          <a:schemeClr val="accent4"/>
                        </a:buClr>
                        <a:buSzPct val="125000"/>
                        <a:buFont typeface="Arial" charset="0"/>
                        <a:buChar char="•"/>
                      </a:pPr>
                      <a:r>
                        <a:rPr lang="en-US" sz="1400" b="0" dirty="0" smtClean="0">
                          <a:solidFill>
                            <a:srgbClr val="0432FF"/>
                          </a:solidFill>
                          <a:latin typeface="+mn-lt"/>
                        </a:rPr>
                        <a:t>Tamoxifen</a:t>
                      </a:r>
                      <a:r>
                        <a:rPr lang="en-US" sz="1400" b="0" dirty="0" smtClean="0">
                          <a:latin typeface="+mn-lt"/>
                        </a:rPr>
                        <a:t> </a:t>
                      </a:r>
                      <a:r>
                        <a:rPr lang="en-US" sz="1400" b="0" dirty="0" smtClean="0">
                          <a:solidFill>
                            <a:srgbClr val="C00000"/>
                          </a:solidFill>
                          <a:latin typeface="+mn-lt"/>
                        </a:rPr>
                        <a:t>is a good alternative to </a:t>
                      </a:r>
                      <a:r>
                        <a:rPr lang="en-US" sz="1400" b="0" dirty="0" smtClean="0">
                          <a:solidFill>
                            <a:srgbClr val="0432FF"/>
                          </a:solidFill>
                          <a:latin typeface="+mn-lt"/>
                        </a:rPr>
                        <a:t>clomiphene</a:t>
                      </a:r>
                      <a:r>
                        <a:rPr lang="en-US" sz="1400" b="0" dirty="0" smtClean="0">
                          <a:latin typeface="+mn-lt"/>
                        </a:rPr>
                        <a:t> </a:t>
                      </a:r>
                      <a:r>
                        <a:rPr lang="en-US" sz="1400" b="0" dirty="0" smtClean="0">
                          <a:solidFill>
                            <a:srgbClr val="C00000"/>
                          </a:solidFill>
                          <a:latin typeface="+mn-lt"/>
                        </a:rPr>
                        <a:t>in women with </a:t>
                      </a:r>
                      <a:r>
                        <a:rPr lang="en-US" sz="1400" b="0" dirty="0" err="1" smtClean="0">
                          <a:solidFill>
                            <a:srgbClr val="C00000"/>
                          </a:solidFill>
                          <a:latin typeface="+mn-lt"/>
                        </a:rPr>
                        <a:t>polycysts</a:t>
                      </a:r>
                      <a:r>
                        <a:rPr lang="en-US" sz="1400" b="0" dirty="0" smtClean="0">
                          <a:solidFill>
                            <a:srgbClr val="C00000"/>
                          </a:solidFill>
                          <a:latin typeface="+mn-lt"/>
                        </a:rPr>
                        <a:t> ovarian</a:t>
                      </a:r>
                      <a:r>
                        <a:rPr lang="en-US" sz="1400" b="0" baseline="0" dirty="0" smtClean="0">
                          <a:solidFill>
                            <a:srgbClr val="C00000"/>
                          </a:solidFill>
                          <a:latin typeface="+mn-lt"/>
                        </a:rPr>
                        <a:t> syndrome (</a:t>
                      </a:r>
                      <a:r>
                        <a:rPr lang="en-US" sz="1400" b="0" dirty="0" smtClean="0">
                          <a:solidFill>
                            <a:srgbClr val="C00000"/>
                          </a:solidFill>
                          <a:latin typeface="+mn-lt"/>
                        </a:rPr>
                        <a:t>PCOS</a:t>
                      </a:r>
                      <a:r>
                        <a:rPr lang="en-US" sz="1400" b="0" baseline="30000" dirty="0" smtClean="0">
                          <a:solidFill>
                            <a:srgbClr val="C00000"/>
                          </a:solidFill>
                          <a:latin typeface="+mn-lt"/>
                        </a:rPr>
                        <a:t>7)</a:t>
                      </a:r>
                      <a:r>
                        <a:rPr lang="en-US" sz="1400" b="0" dirty="0" smtClean="0">
                          <a:solidFill>
                            <a:srgbClr val="C00000"/>
                          </a:solidFill>
                          <a:latin typeface="+mn-lt"/>
                        </a:rPr>
                        <a:t> and </a:t>
                      </a:r>
                      <a:r>
                        <a:rPr lang="en-US" sz="1400" b="0" dirty="0" smtClean="0">
                          <a:solidFill>
                            <a:srgbClr val="0432FF"/>
                          </a:solidFill>
                          <a:latin typeface="+mn-lt"/>
                        </a:rPr>
                        <a:t>clomiphene</a:t>
                      </a:r>
                      <a:r>
                        <a:rPr lang="en-US" sz="1400" b="0" dirty="0" smtClean="0">
                          <a:solidFill>
                            <a:srgbClr val="C00000"/>
                          </a:solidFill>
                          <a:latin typeface="+mn-lt"/>
                        </a:rPr>
                        <a:t>-resistant cases</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smtClean="0">
                          <a:latin typeface="+mn-lt"/>
                        </a:rPr>
                        <a:t>Used in palliative treatment of estrogen receptor- positive breast cancer </a:t>
                      </a:r>
                      <a:r>
                        <a:rPr lang="en-US" sz="1400" b="0" dirty="0" smtClean="0">
                          <a:solidFill>
                            <a:srgbClr val="008F00"/>
                          </a:solidFill>
                          <a:latin typeface="+mn-lt"/>
                        </a:rPr>
                        <a:t>(relieve symptoms</a:t>
                      </a:r>
                      <a:r>
                        <a:rPr lang="en-US" sz="1400" b="0" baseline="0" dirty="0" smtClean="0">
                          <a:solidFill>
                            <a:srgbClr val="008F00"/>
                          </a:solidFill>
                          <a:latin typeface="+mn-lt"/>
                        </a:rPr>
                        <a:t> but do not cure the disease)</a:t>
                      </a:r>
                      <a:r>
                        <a:rPr lang="en-US" sz="1400" b="0" dirty="0" smtClean="0">
                          <a:solidFill>
                            <a:srgbClr val="008F00"/>
                          </a:solidFill>
                          <a:latin typeface="+mn-lt"/>
                        </a:rPr>
                        <a:t> why we don't use </a:t>
                      </a:r>
                      <a:r>
                        <a:rPr lang="en-US" sz="1400" b="0" dirty="0" smtClean="0">
                          <a:solidFill>
                            <a:srgbClr val="0432FF"/>
                          </a:solidFill>
                          <a:latin typeface="+mn-lt"/>
                        </a:rPr>
                        <a:t>clomiphene</a:t>
                      </a:r>
                      <a:r>
                        <a:rPr lang="en-US" sz="1400" b="0" dirty="0" smtClean="0">
                          <a:solidFill>
                            <a:srgbClr val="008F00"/>
                          </a:solidFill>
                          <a:latin typeface="+mn-lt"/>
                        </a:rPr>
                        <a:t>? bc</a:t>
                      </a:r>
                      <a:r>
                        <a:rPr lang="en-US" sz="1400" b="0" baseline="0" dirty="0" smtClean="0">
                          <a:solidFill>
                            <a:srgbClr val="008F00"/>
                          </a:solidFill>
                          <a:latin typeface="+mn-lt"/>
                        </a:rPr>
                        <a:t> it’s steroid and weak antiestrogen</a:t>
                      </a:r>
                      <a:endParaRPr lang="en-US" sz="1400" b="0" dirty="0">
                        <a:solidFill>
                          <a:srgbClr val="008F00"/>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714752943"/>
                  </a:ext>
                </a:extLst>
              </a:tr>
              <a:tr h="1902958">
                <a:tc>
                  <a:txBody>
                    <a:bodyPr/>
                    <a:lstStyle/>
                    <a:p>
                      <a:pPr algn="ctr"/>
                      <a:r>
                        <a:rPr lang="en-US" sz="1600" dirty="0" smtClean="0">
                          <a:solidFill>
                            <a:schemeClr val="tx1"/>
                          </a:solidFill>
                        </a:rPr>
                        <a:t>ADRs</a:t>
                      </a:r>
                      <a:r>
                        <a:rPr lang="en-US" sz="1600" baseline="30000" dirty="0" smtClean="0">
                          <a:solidFill>
                            <a:schemeClr val="tx1"/>
                          </a:solidFill>
                        </a:rPr>
                        <a:t>8</a:t>
                      </a:r>
                      <a:endParaRPr lang="en-US" sz="1600" baseline="30000" dirty="0">
                        <a:solidFill>
                          <a:schemeClr val="tx1"/>
                        </a:solidFill>
                      </a:endParaRP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smtClean="0">
                          <a:solidFill>
                            <a:srgbClr val="C00000"/>
                          </a:solidFill>
                          <a:latin typeface="+mn-lt"/>
                          <a:cs typeface="Times New Roman" pitchFamily="18" charset="0"/>
                        </a:rPr>
                        <a:t>High incidence of multiple birth. </a:t>
                      </a:r>
                      <a:r>
                        <a:rPr lang="en-US" sz="1200" b="0" dirty="0" smtClean="0">
                          <a:solidFill>
                            <a:srgbClr val="008F00"/>
                          </a:solidFill>
                          <a:latin typeface="+mn-lt"/>
                          <a:cs typeface="Times New Roman" pitchFamily="18" charset="0"/>
                        </a:rPr>
                        <a:t>(10% incidence of multiple birth, 75% of them </a:t>
                      </a:r>
                      <a:r>
                        <a:rPr lang="en-US" sz="1200" b="0" baseline="0" dirty="0" smtClean="0">
                          <a:solidFill>
                            <a:srgbClr val="008F00"/>
                          </a:solidFill>
                          <a:latin typeface="+mn-lt"/>
                          <a:cs typeface="Times New Roman" pitchFamily="18" charset="0"/>
                        </a:rPr>
                        <a:t>are twins, the rest are 3 babies or more</a:t>
                      </a:r>
                      <a:r>
                        <a:rPr lang="en-US" sz="1200" b="0" dirty="0" smtClean="0">
                          <a:solidFill>
                            <a:srgbClr val="008F00"/>
                          </a:solidFill>
                          <a:latin typeface="+mn-lt"/>
                          <a:cs typeface="Times New Roman" pitchFamily="18" charset="0"/>
                        </a:rPr>
                        <a:t>). </a:t>
                      </a:r>
                      <a:endParaRPr lang="ar-SA" sz="1200" b="0" dirty="0" smtClean="0">
                        <a:solidFill>
                          <a:srgbClr val="008F00"/>
                        </a:solidFill>
                        <a:latin typeface="+mn-lt"/>
                        <a:cs typeface="Times New Roman" pitchFamily="18" charset="0"/>
                      </a:endParaRPr>
                    </a:p>
                    <a:p>
                      <a:pPr marL="285750" indent="-285750">
                        <a:lnSpc>
                          <a:spcPct val="100000"/>
                        </a:lnSpc>
                        <a:buClr>
                          <a:schemeClr val="accent4"/>
                        </a:buClr>
                        <a:buSzPct val="125000"/>
                        <a:buFont typeface="Arial" charset="0"/>
                        <a:buChar char="•"/>
                      </a:pPr>
                      <a:r>
                        <a:rPr lang="en-US" sz="1200" b="0" dirty="0" smtClean="0">
                          <a:latin typeface="+mn-lt"/>
                          <a:cs typeface="Times New Roman" pitchFamily="18" charset="0"/>
                        </a:rPr>
                        <a:t>Hot Flushes  &amp; breast tenderness </a:t>
                      </a:r>
                    </a:p>
                    <a:p>
                      <a:pPr marL="285750" indent="-285750">
                        <a:lnSpc>
                          <a:spcPct val="100000"/>
                        </a:lnSpc>
                        <a:buClr>
                          <a:schemeClr val="accent4"/>
                        </a:buClr>
                        <a:buSzPct val="125000"/>
                        <a:buFont typeface="Arial" charset="0"/>
                        <a:buChar char="•"/>
                      </a:pPr>
                      <a:r>
                        <a:rPr lang="en-US" sz="1200" b="0" dirty="0" smtClean="0">
                          <a:latin typeface="+mn-lt"/>
                          <a:cs typeface="Times New Roman" pitchFamily="18" charset="0"/>
                        </a:rPr>
                        <a:t>Gastric upset (nausea and vomiting)</a:t>
                      </a:r>
                      <a:r>
                        <a:rPr lang="en-US" sz="1200" b="0" kern="1200" dirty="0" smtClean="0">
                          <a:solidFill>
                            <a:schemeClr val="tx1"/>
                          </a:solidFill>
                          <a:effectLst/>
                          <a:latin typeface="+mn-lt"/>
                          <a:ea typeface="+mn-ea"/>
                          <a:cs typeface="+mn-cs"/>
                        </a:rPr>
                        <a:t>. </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200" b="0" dirty="0" smtClean="0">
                          <a:latin typeface="+mn-lt"/>
                          <a:cs typeface="Times New Roman" pitchFamily="18" charset="0"/>
                        </a:rPr>
                        <a:t>Visual disturbances (reversible) </a:t>
                      </a:r>
                    </a:p>
                    <a:p>
                      <a:pPr marL="285750" indent="-285750">
                        <a:lnSpc>
                          <a:spcPct val="100000"/>
                        </a:lnSpc>
                        <a:buClr>
                          <a:schemeClr val="accent4"/>
                        </a:buClr>
                        <a:buSzPct val="125000"/>
                        <a:buFont typeface="Arial" charset="0"/>
                        <a:buChar char="•"/>
                      </a:pPr>
                      <a:r>
                        <a:rPr lang="en-US" sz="1200" b="0" dirty="0" smtClean="0">
                          <a:latin typeface="+mn-lt"/>
                          <a:sym typeface="Wingdings 3"/>
                        </a:rPr>
                        <a:t>↑ </a:t>
                      </a:r>
                      <a:r>
                        <a:rPr lang="en-US" sz="1200" b="0" dirty="0" smtClean="0">
                          <a:latin typeface="+mn-lt"/>
                          <a:cs typeface="Times New Roman" pitchFamily="18" charset="0"/>
                        </a:rPr>
                        <a:t>nervous tension &amp; depression</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200" b="0" dirty="0" smtClean="0">
                          <a:latin typeface="+mn-lt"/>
                          <a:cs typeface="Times New Roman" pitchFamily="18" charset="0"/>
                        </a:rPr>
                        <a:t>Skin rashes</a:t>
                      </a:r>
                    </a:p>
                    <a:p>
                      <a:pPr marL="285750" indent="-285750">
                        <a:lnSpc>
                          <a:spcPct val="100000"/>
                        </a:lnSpc>
                        <a:buClr>
                          <a:schemeClr val="accent4"/>
                        </a:buClr>
                        <a:buSzPct val="125000"/>
                        <a:buFont typeface="Arial" charset="0"/>
                        <a:buChar char="•"/>
                      </a:pPr>
                      <a:r>
                        <a:rPr lang="en-US" sz="1200" b="0" dirty="0" smtClean="0">
                          <a:latin typeface="+mn-lt"/>
                          <a:cs typeface="Times New Roman" pitchFamily="18" charset="0"/>
                        </a:rPr>
                        <a:t>Fatigue</a:t>
                      </a:r>
                    </a:p>
                    <a:p>
                      <a:pPr marL="285750" indent="-285750">
                        <a:lnSpc>
                          <a:spcPct val="100000"/>
                        </a:lnSpc>
                        <a:buClr>
                          <a:schemeClr val="accent4"/>
                        </a:buClr>
                        <a:buSzPct val="125000"/>
                        <a:buFont typeface="Arial" charset="0"/>
                        <a:buChar char="•"/>
                      </a:pPr>
                      <a:r>
                        <a:rPr lang="en-US" sz="1200" b="0" dirty="0" smtClean="0">
                          <a:latin typeface="+mn-lt"/>
                          <a:cs typeface="Times New Roman" pitchFamily="18" charset="0"/>
                        </a:rPr>
                        <a:t>Weight gain </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200" b="0" dirty="0" smtClean="0">
                          <a:latin typeface="+mn-lt"/>
                          <a:cs typeface="Times New Roman" pitchFamily="18" charset="0"/>
                        </a:rPr>
                        <a:t>Hair loss (reversible)</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200" b="0" dirty="0" err="1" smtClean="0">
                          <a:latin typeface="+mn-lt"/>
                          <a:cs typeface="Times New Roman" pitchFamily="18" charset="0"/>
                        </a:rPr>
                        <a:t>Hyperstimulation</a:t>
                      </a:r>
                      <a:r>
                        <a:rPr lang="en-US" sz="1200" b="0" dirty="0" smtClean="0">
                          <a:latin typeface="+mn-lt"/>
                          <a:cs typeface="Times New Roman" pitchFamily="18" charset="0"/>
                        </a:rPr>
                        <a:t> of the</a:t>
                      </a:r>
                      <a:r>
                        <a:rPr lang="en-US" sz="1200" b="0" baseline="0" dirty="0" smtClean="0">
                          <a:latin typeface="+mn-lt"/>
                          <a:cs typeface="Times New Roman" pitchFamily="18" charset="0"/>
                        </a:rPr>
                        <a:t> </a:t>
                      </a:r>
                      <a:r>
                        <a:rPr lang="en-US" sz="1200" b="0" dirty="0" smtClean="0">
                          <a:latin typeface="+mn-lt"/>
                          <a:cs typeface="Times New Roman" pitchFamily="18" charset="0"/>
                        </a:rPr>
                        <a:t>ovaries</a:t>
                      </a:r>
                      <a:endParaRPr lang="ar-SA" sz="1200" b="0" dirty="0" smtClean="0">
                        <a:latin typeface="+mn-lt"/>
                        <a:cs typeface="Times New Roman"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indent="0">
                        <a:spcBef>
                          <a:spcPts val="1350"/>
                        </a:spcBef>
                        <a:buFont typeface="Arial" charset="0"/>
                        <a:buNone/>
                      </a:pPr>
                      <a:endParaRPr lang="en-US" altLang="en-US" sz="1400" b="0" dirty="0" smtClean="0">
                        <a:solidFill>
                          <a:schemeClr val="bg1">
                            <a:lumMod val="50000"/>
                          </a:schemeClr>
                        </a:solidFill>
                        <a:latin typeface="+mn-lt"/>
                        <a:ea typeface="Times New Roman" charset="0"/>
                        <a:cs typeface="Times New Roman"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261807294"/>
                  </a:ext>
                </a:extLst>
              </a:tr>
            </a:tbl>
          </a:graphicData>
        </a:graphic>
      </p:graphicFrame>
      <p:sp>
        <p:nvSpPr>
          <p:cNvPr id="5"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157" y="9445923"/>
            <a:ext cx="6858001" cy="461665"/>
          </a:xfrm>
          <a:prstGeom prst="rect">
            <a:avLst/>
          </a:prstGeom>
          <a:noFill/>
        </p:spPr>
        <p:txBody>
          <a:bodyPr wrap="square" rtlCol="0">
            <a:spAutoFit/>
          </a:bodyPr>
          <a:lstStyle/>
          <a:p>
            <a:r>
              <a:rPr lang="en-US" sz="1200" baseline="30000" dirty="0" smtClean="0">
                <a:solidFill>
                  <a:schemeClr val="bg1">
                    <a:lumMod val="50000"/>
                  </a:schemeClr>
                </a:solidFill>
              </a:rPr>
              <a:t>7</a:t>
            </a:r>
            <a:r>
              <a:rPr lang="en-US" sz="1200" dirty="0" smtClean="0">
                <a:solidFill>
                  <a:srgbClr val="008F00"/>
                </a:solidFill>
              </a:rPr>
              <a:t> </a:t>
            </a:r>
            <a:r>
              <a:rPr lang="en-US" sz="1200" dirty="0">
                <a:solidFill>
                  <a:schemeClr val="bg1">
                    <a:lumMod val="50000"/>
                  </a:schemeClr>
                </a:solidFill>
              </a:rPr>
              <a:t>don’t forget </a:t>
            </a:r>
            <a:r>
              <a:rPr lang="en-US" sz="1200" dirty="0">
                <a:solidFill>
                  <a:srgbClr val="008F00"/>
                </a:solidFill>
              </a:rPr>
              <a:t>the most important drugs in PCOS is </a:t>
            </a:r>
            <a:r>
              <a:rPr lang="en-US" sz="1200" dirty="0" err="1" smtClean="0">
                <a:solidFill>
                  <a:srgbClr val="0432FF"/>
                </a:solidFill>
              </a:rPr>
              <a:t>metphormine</a:t>
            </a:r>
            <a:r>
              <a:rPr lang="en-US" sz="1200" dirty="0" smtClean="0">
                <a:solidFill>
                  <a:srgbClr val="0432FF"/>
                </a:solidFill>
              </a:rPr>
              <a:t> </a:t>
            </a:r>
            <a:r>
              <a:rPr lang="ar-SA" sz="1200" dirty="0" smtClean="0">
                <a:solidFill>
                  <a:schemeClr val="bg1">
                    <a:lumMod val="50000"/>
                  </a:schemeClr>
                </a:solidFill>
              </a:rPr>
              <a:t>(بروف </a:t>
            </a:r>
            <a:r>
              <a:rPr lang="ar-SA" sz="1200" dirty="0" err="1" smtClean="0">
                <a:solidFill>
                  <a:schemeClr val="bg1">
                    <a:lumMod val="50000"/>
                  </a:schemeClr>
                </a:solidFill>
              </a:rPr>
              <a:t>يلدز</a:t>
            </a:r>
            <a:r>
              <a:rPr lang="ar-SA" sz="1200" dirty="0" smtClean="0">
                <a:solidFill>
                  <a:schemeClr val="bg1">
                    <a:lumMod val="50000"/>
                  </a:schemeClr>
                </a:solidFill>
              </a:rPr>
              <a:t> عادتها يمكن عشر مرات </a:t>
            </a:r>
            <a:r>
              <a:rPr lang="ar-SA" sz="1200" dirty="0" smtClean="0">
                <a:solidFill>
                  <a:schemeClr val="bg1">
                    <a:lumMod val="50000"/>
                  </a:schemeClr>
                </a:solidFill>
                <a:sym typeface="Wingdings"/>
              </a:rPr>
              <a:t>)</a:t>
            </a:r>
            <a:endParaRPr lang="en-US" sz="1200" dirty="0" smtClean="0">
              <a:solidFill>
                <a:schemeClr val="bg1">
                  <a:lumMod val="50000"/>
                </a:schemeClr>
              </a:solidFill>
              <a:sym typeface="Wingdings"/>
            </a:endParaRPr>
          </a:p>
          <a:p>
            <a:r>
              <a:rPr lang="en-US" sz="1200" baseline="30000" dirty="0" smtClean="0">
                <a:solidFill>
                  <a:srgbClr val="008F00"/>
                </a:solidFill>
                <a:sym typeface="Wingdings"/>
              </a:rPr>
              <a:t>8</a:t>
            </a:r>
            <a:r>
              <a:rPr lang="en-US" sz="1200" dirty="0" smtClean="0">
                <a:solidFill>
                  <a:srgbClr val="008F00"/>
                </a:solidFill>
                <a:sym typeface="Wingdings"/>
              </a:rPr>
              <a:t> </a:t>
            </a:r>
            <a:r>
              <a:rPr lang="en-US" sz="1200" dirty="0">
                <a:solidFill>
                  <a:srgbClr val="008F00"/>
                </a:solidFill>
                <a:cs typeface="Times New Roman" pitchFamily="18" charset="0"/>
              </a:rPr>
              <a:t>The side effects are due to the hormonal changes and not the drug itself; all are </a:t>
            </a:r>
            <a:r>
              <a:rPr lang="en-US" sz="1200" dirty="0" smtClean="0">
                <a:solidFill>
                  <a:srgbClr val="008F00"/>
                </a:solidFill>
                <a:cs typeface="Times New Roman" pitchFamily="18" charset="0"/>
              </a:rPr>
              <a:t>reversible</a:t>
            </a:r>
            <a:endParaRPr lang="en-US" sz="1200" dirty="0">
              <a:solidFill>
                <a:srgbClr val="008F00"/>
              </a:solidFill>
              <a:cs typeface="Times New Roman" pitchFamily="18" charset="0"/>
            </a:endParaRPr>
          </a:p>
        </p:txBody>
      </p:sp>
    </p:spTree>
    <p:extLst>
      <p:ext uri="{BB962C8B-B14F-4D97-AF65-F5344CB8AC3E}">
        <p14:creationId xmlns:p14="http://schemas.microsoft.com/office/powerpoint/2010/main" val="170999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97806"/>
            <a:ext cx="5250451" cy="461665"/>
          </a:xfrm>
          <a:prstGeom prst="rect">
            <a:avLst/>
          </a:prstGeom>
          <a:noFill/>
        </p:spPr>
        <p:txBody>
          <a:bodyPr wrap="square" rtlCol="0">
            <a:spAutoFit/>
          </a:bodyPr>
          <a:lstStyle/>
          <a:p>
            <a:pPr algn="ctr"/>
            <a:r>
              <a:rPr lang="de-DE" sz="2400" dirty="0" err="1">
                <a:latin typeface="American Typewriter" charset="0"/>
                <a:ea typeface="American Typewriter" charset="0"/>
                <a:cs typeface="American Typewriter" charset="0"/>
              </a:rPr>
              <a:t>GnRH-agonists</a:t>
            </a:r>
            <a:endParaRPr lang="de-DE" sz="2400" dirty="0">
              <a:latin typeface="American Typewriter" charset="0"/>
              <a:ea typeface="American Typewriter" charset="0"/>
              <a:cs typeface="American Typewriter"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43056394"/>
              </p:ext>
            </p:extLst>
          </p:nvPr>
        </p:nvGraphicFramePr>
        <p:xfrm>
          <a:off x="141029" y="909647"/>
          <a:ext cx="6562170" cy="4923650"/>
        </p:xfrm>
        <a:graphic>
          <a:graphicData uri="http://schemas.openxmlformats.org/drawingml/2006/table">
            <a:tbl>
              <a:tblPr firstRow="1" bandRow="1">
                <a:tableStyleId>{5940675A-B579-460E-94D1-54222C63F5DA}</a:tableStyleId>
              </a:tblPr>
              <a:tblGrid>
                <a:gridCol w="530305"/>
                <a:gridCol w="6031865">
                  <a:extLst>
                    <a:ext uri="{9D8B030D-6E8A-4147-A177-3AD203B41FA5}">
                      <a16:colId xmlns="" xmlns:a16="http://schemas.microsoft.com/office/drawing/2014/main" val="2180430497"/>
                    </a:ext>
                  </a:extLst>
                </a:gridCol>
              </a:tblGrid>
              <a:tr h="432662">
                <a:tc gridSpan="2">
                  <a:txBody>
                    <a:bodyPr/>
                    <a:lstStyle/>
                    <a:p>
                      <a:pPr algn="ctr"/>
                      <a:r>
                        <a:rPr lang="en-US" sz="1600" b="1" dirty="0" err="1" smtClean="0">
                          <a:solidFill>
                            <a:srgbClr val="0432FF"/>
                          </a:solidFill>
                          <a:latin typeface="+mn-lt"/>
                          <a:cs typeface="Times New Roman" pitchFamily="18" charset="0"/>
                        </a:rPr>
                        <a:t>Leuprolin</a:t>
                      </a:r>
                      <a:r>
                        <a:rPr lang="en-US" sz="1600" b="1" dirty="0" smtClean="0">
                          <a:solidFill>
                            <a:srgbClr val="0432FF"/>
                          </a:solidFill>
                          <a:latin typeface="+mn-lt"/>
                          <a:cs typeface="Times New Roman" pitchFamily="18" charset="0"/>
                        </a:rPr>
                        <a:t>, </a:t>
                      </a:r>
                      <a:r>
                        <a:rPr lang="en-US" sz="1600" b="1" dirty="0" err="1" smtClean="0">
                          <a:solidFill>
                            <a:srgbClr val="0432FF"/>
                          </a:solidFill>
                          <a:latin typeface="+mn-lt"/>
                          <a:cs typeface="Times New Roman" pitchFamily="18" charset="0"/>
                        </a:rPr>
                        <a:t>Goserelin</a:t>
                      </a:r>
                      <a:r>
                        <a:rPr lang="en-US" sz="1600" b="1" dirty="0" smtClean="0">
                          <a:solidFill>
                            <a:srgbClr val="0432FF"/>
                          </a:solidFill>
                          <a:latin typeface="+mn-lt"/>
                          <a:cs typeface="Times New Roman" pitchFamily="18" charset="0"/>
                        </a:rPr>
                        <a:t> </a:t>
                      </a: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20000"/>
                      </a:srgbClr>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extLst>
                  <a:ext uri="{0D108BD9-81ED-4DB2-BD59-A6C34878D82A}">
                    <a16:rowId xmlns="" xmlns:a16="http://schemas.microsoft.com/office/drawing/2014/main" val="1688930147"/>
                  </a:ext>
                </a:extLst>
              </a:tr>
              <a:tr h="814295">
                <a:tc>
                  <a:txBody>
                    <a:bodyPr/>
                    <a:lstStyle/>
                    <a:p>
                      <a:pPr algn="ctr"/>
                      <a:r>
                        <a:rPr lang="en-US" sz="1600" dirty="0" smtClean="0">
                          <a:solidFill>
                            <a:schemeClr val="tx1"/>
                          </a:solidFill>
                        </a:rPr>
                        <a:t>M.O.A</a:t>
                      </a: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a:r>
                        <a:rPr lang="en-US" sz="1400" b="0" dirty="0" err="1" smtClean="0">
                          <a:solidFill>
                            <a:srgbClr val="E82102"/>
                          </a:solidFill>
                          <a:latin typeface="+mn-lt"/>
                          <a:cs typeface="Times New Roman" pitchFamily="18" charset="0"/>
                        </a:rPr>
                        <a:t>Analgoues</a:t>
                      </a:r>
                      <a:r>
                        <a:rPr lang="en-US" sz="1400" b="0" dirty="0" smtClean="0">
                          <a:solidFill>
                            <a:srgbClr val="E82102"/>
                          </a:solidFill>
                          <a:latin typeface="+mn-lt"/>
                          <a:cs typeface="Times New Roman" pitchFamily="18" charset="0"/>
                        </a:rPr>
                        <a:t> with </a:t>
                      </a:r>
                      <a:r>
                        <a:rPr lang="en-US" sz="1400" b="1" dirty="0" smtClean="0">
                          <a:solidFill>
                            <a:srgbClr val="C00000"/>
                          </a:solidFill>
                          <a:latin typeface="+mn-lt"/>
                          <a:cs typeface="Times New Roman" pitchFamily="18" charset="0"/>
                        </a:rPr>
                        <a:t>agonist</a:t>
                      </a:r>
                      <a:r>
                        <a:rPr lang="en-US" sz="1400" b="0" dirty="0" smtClean="0">
                          <a:solidFill>
                            <a:srgbClr val="E82102"/>
                          </a:solidFill>
                          <a:latin typeface="+mn-lt"/>
                          <a:cs typeface="Times New Roman" pitchFamily="18" charset="0"/>
                        </a:rPr>
                        <a:t> activity</a:t>
                      </a:r>
                      <a:endParaRPr lang="en-US" sz="1400" b="0" dirty="0" smtClean="0">
                        <a:solidFill>
                          <a:srgbClr val="E82102"/>
                        </a:solidFill>
                        <a:latin typeface="+mn-lt"/>
                      </a:endParaRPr>
                    </a:p>
                  </a:txBody>
                  <a:tcPr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879894">
                <a:tc>
                  <a:txBody>
                    <a:bodyPr/>
                    <a:lstStyle/>
                    <a:p>
                      <a:pPr algn="ctr"/>
                      <a:r>
                        <a:rPr lang="en-US" sz="1600" dirty="0" smtClean="0">
                          <a:solidFill>
                            <a:schemeClr val="tx1"/>
                          </a:solidFill>
                        </a:rPr>
                        <a:t>P.K</a:t>
                      </a: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342900" indent="-342900" eaLnBrk="1" hangingPunct="1">
                        <a:lnSpc>
                          <a:spcPct val="110000"/>
                        </a:lnSpc>
                        <a:spcBef>
                          <a:spcPts val="1200"/>
                        </a:spcBef>
                        <a:buClr>
                          <a:srgbClr val="942093"/>
                        </a:buClr>
                        <a:buSzPct val="125000"/>
                        <a:buFont typeface="Arial" charset="0"/>
                        <a:buChar char="•"/>
                      </a:pPr>
                      <a:r>
                        <a:rPr lang="en-US" sz="1400" b="0" dirty="0" smtClean="0">
                          <a:solidFill>
                            <a:schemeClr val="tx1"/>
                          </a:solidFill>
                          <a:latin typeface="+mn-lt"/>
                          <a:cs typeface="Times New Roman" pitchFamily="18" charset="0"/>
                        </a:rPr>
                        <a:t>GnRH and agonists, given S.C. in a </a:t>
                      </a:r>
                      <a:r>
                        <a:rPr lang="en-US" sz="1400" b="1" dirty="0" smtClean="0">
                          <a:solidFill>
                            <a:srgbClr val="C00000"/>
                          </a:solidFill>
                          <a:latin typeface="+mn-lt"/>
                          <a:cs typeface="Times New Roman" pitchFamily="18" charset="0"/>
                        </a:rPr>
                        <a:t>pulsatile</a:t>
                      </a:r>
                      <a:r>
                        <a:rPr lang="en-US" sz="1400" b="0" dirty="0" smtClean="0">
                          <a:solidFill>
                            <a:schemeClr val="tx1"/>
                          </a:solidFill>
                          <a:latin typeface="+mn-lt"/>
                          <a:cs typeface="Times New Roman" pitchFamily="18" charset="0"/>
                        </a:rPr>
                        <a:t> (drip)</a:t>
                      </a:r>
                      <a:r>
                        <a:rPr lang="en-US" sz="1400" b="0" baseline="0" dirty="0" smtClean="0">
                          <a:solidFill>
                            <a:schemeClr val="tx1"/>
                          </a:solidFill>
                          <a:latin typeface="+mn-lt"/>
                          <a:cs typeface="Times New Roman" pitchFamily="18" charset="0"/>
                        </a:rPr>
                        <a:t> </a:t>
                      </a:r>
                      <a:r>
                        <a:rPr lang="en-US" sz="1400" b="0" dirty="0" smtClean="0">
                          <a:solidFill>
                            <a:schemeClr val="tx1"/>
                          </a:solidFill>
                          <a:latin typeface="+mn-lt"/>
                          <a:cs typeface="Times New Roman" pitchFamily="18" charset="0"/>
                        </a:rPr>
                        <a:t>to stimulate gonadotropin release (1 – 10 µg / 60 – 120 min</a:t>
                      </a:r>
                      <a:r>
                        <a:rPr lang="en-US" sz="1400" b="0" dirty="0" smtClean="0">
                          <a:solidFill>
                            <a:srgbClr val="008F00"/>
                          </a:solidFill>
                          <a:latin typeface="+mn-lt"/>
                          <a:cs typeface="Times New Roman" pitchFamily="18" charset="0"/>
                        </a:rPr>
                        <a:t>)</a:t>
                      </a:r>
                      <a:r>
                        <a:rPr lang="ar-SA" sz="1400" b="0" dirty="0" smtClean="0">
                          <a:solidFill>
                            <a:srgbClr val="008F00"/>
                          </a:solidFill>
                          <a:latin typeface="+mn-lt"/>
                          <a:cs typeface="Times New Roman" pitchFamily="18" charset="0"/>
                        </a:rPr>
                        <a:t> </a:t>
                      </a:r>
                      <a:r>
                        <a:rPr lang="en-US" sz="1400" b="0" dirty="0" smtClean="0">
                          <a:solidFill>
                            <a:srgbClr val="008F00"/>
                          </a:solidFill>
                          <a:latin typeface="+mn-lt"/>
                          <a:cs typeface="Times New Roman" pitchFamily="18" charset="0"/>
                        </a:rPr>
                        <a:t>to mimic the normal release in the normal </a:t>
                      </a:r>
                      <a:r>
                        <a:rPr lang="en-US" sz="1400" b="0" dirty="0" err="1" smtClean="0">
                          <a:solidFill>
                            <a:srgbClr val="008F00"/>
                          </a:solidFill>
                          <a:latin typeface="+mn-lt"/>
                          <a:cs typeface="Times New Roman" pitchFamily="18" charset="0"/>
                        </a:rPr>
                        <a:t>situaition</a:t>
                      </a:r>
                      <a:endParaRPr lang="en-US" sz="1400" b="0" dirty="0" smtClean="0">
                        <a:solidFill>
                          <a:srgbClr val="008F00"/>
                        </a:solidFill>
                        <a:latin typeface="+mn-lt"/>
                        <a:cs typeface="Times New Roman" pitchFamily="18" charset="0"/>
                      </a:endParaRPr>
                    </a:p>
                    <a:p>
                      <a:pPr marL="342900" indent="-342900">
                        <a:lnSpc>
                          <a:spcPct val="90000"/>
                        </a:lnSpc>
                        <a:buClr>
                          <a:srgbClr val="942093"/>
                        </a:buClr>
                        <a:buSzPct val="125000"/>
                        <a:buFont typeface="Arial" charset="0"/>
                        <a:buChar char="•"/>
                      </a:pPr>
                      <a:r>
                        <a:rPr lang="en-US" sz="1400" b="0" dirty="0" smtClean="0">
                          <a:solidFill>
                            <a:srgbClr val="FF0000"/>
                          </a:solidFill>
                          <a:latin typeface="+mn-lt"/>
                          <a:cs typeface="Times New Roman" pitchFamily="18" charset="0"/>
                        </a:rPr>
                        <a:t>Start from day 2-3 of cycle up to day 10</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4181">
                <a:tc>
                  <a:txBody>
                    <a:bodyPr/>
                    <a:lstStyle/>
                    <a:p>
                      <a:pPr algn="ctr"/>
                      <a:r>
                        <a:rPr lang="en-US" sz="1600" dirty="0" smtClean="0">
                          <a:solidFill>
                            <a:schemeClr val="tx1"/>
                          </a:solidFill>
                        </a:rPr>
                        <a:t>Indications </a:t>
                      </a:r>
                      <a:endParaRPr lang="en-US" sz="16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indent="-285750" eaLnBrk="1" hangingPunct="1">
                        <a:lnSpc>
                          <a:spcPct val="90000"/>
                        </a:lnSpc>
                        <a:buClr>
                          <a:srgbClr val="942093"/>
                        </a:buClr>
                        <a:buSzPct val="125000"/>
                        <a:buFont typeface="Arial" charset="0"/>
                        <a:buChar char="•"/>
                      </a:pPr>
                      <a:r>
                        <a:rPr lang="en-US" sz="1400" b="0" dirty="0" smtClean="0">
                          <a:solidFill>
                            <a:srgbClr val="C00000"/>
                          </a:solidFill>
                          <a:latin typeface="+mn-lt"/>
                          <a:cs typeface="Times New Roman" pitchFamily="18" charset="0"/>
                        </a:rPr>
                        <a:t>Induction of ovulation in patients with</a:t>
                      </a:r>
                      <a:r>
                        <a:rPr lang="en-US" sz="1400" b="0" baseline="0" dirty="0" smtClean="0">
                          <a:solidFill>
                            <a:srgbClr val="C00000"/>
                          </a:solidFill>
                          <a:latin typeface="+mn-lt"/>
                          <a:cs typeface="Times New Roman" pitchFamily="18" charset="0"/>
                        </a:rPr>
                        <a:t> </a:t>
                      </a:r>
                      <a:r>
                        <a:rPr lang="en-US" sz="1400" b="0" dirty="0" smtClean="0">
                          <a:solidFill>
                            <a:srgbClr val="C00000"/>
                          </a:solidFill>
                          <a:latin typeface="+mn-lt"/>
                          <a:cs typeface="Times New Roman" pitchFamily="18" charset="0"/>
                        </a:rPr>
                        <a:t>hypothalamic amenorrhea (GnRH deficient)</a:t>
                      </a:r>
                    </a:p>
                    <a:p>
                      <a:pPr marL="285750" indent="-285750">
                        <a:lnSpc>
                          <a:spcPct val="90000"/>
                        </a:lnSpc>
                        <a:buClr>
                          <a:srgbClr val="942093"/>
                        </a:buClr>
                        <a:buSzPct val="125000"/>
                        <a:buFont typeface="Arial" charset="0"/>
                        <a:buChar char="•"/>
                      </a:pPr>
                      <a:r>
                        <a:rPr lang="en-US" sz="1400" b="0" dirty="0" smtClean="0">
                          <a:solidFill>
                            <a:srgbClr val="C00000"/>
                          </a:solidFill>
                          <a:latin typeface="+mn-lt"/>
                          <a:cs typeface="Times New Roman" pitchFamily="18" charset="0"/>
                        </a:rPr>
                        <a:t>Given continuously, when gonadal suppression is</a:t>
                      </a:r>
                      <a:r>
                        <a:rPr lang="en-US" sz="1400" b="0" baseline="0" dirty="0" smtClean="0">
                          <a:solidFill>
                            <a:srgbClr val="C00000"/>
                          </a:solidFill>
                          <a:latin typeface="+mn-lt"/>
                          <a:cs typeface="Times New Roman" pitchFamily="18" charset="0"/>
                        </a:rPr>
                        <a:t> </a:t>
                      </a:r>
                      <a:r>
                        <a:rPr lang="en-US" sz="1400" b="0" dirty="0" smtClean="0">
                          <a:solidFill>
                            <a:srgbClr val="C00000"/>
                          </a:solidFill>
                          <a:latin typeface="+mn-lt"/>
                          <a:cs typeface="Times New Roman" pitchFamily="18" charset="0"/>
                        </a:rPr>
                        <a:t>desirable e.g. precocious puberty</a:t>
                      </a:r>
                      <a:r>
                        <a:rPr lang="en-US" sz="1400" b="0" dirty="0" smtClean="0">
                          <a:latin typeface="+mn-lt"/>
                          <a:cs typeface="Times New Roman" pitchFamily="18" charset="0"/>
                        </a:rPr>
                        <a:t> and advanced breast</a:t>
                      </a:r>
                      <a:r>
                        <a:rPr lang="en-US" sz="1400" b="0" baseline="0" dirty="0" smtClean="0">
                          <a:latin typeface="+mn-lt"/>
                          <a:cs typeface="Times New Roman" pitchFamily="18" charset="0"/>
                        </a:rPr>
                        <a:t> </a:t>
                      </a:r>
                      <a:r>
                        <a:rPr lang="en-US" sz="1400" b="0" dirty="0" smtClean="0">
                          <a:latin typeface="+mn-lt"/>
                          <a:cs typeface="Times New Roman" pitchFamily="18" charset="0"/>
                        </a:rPr>
                        <a:t>cancer in women and prostatic cancer in men</a:t>
                      </a:r>
                      <a:endParaRPr lang="en-US" sz="1400" b="0" dirty="0" smtClean="0">
                        <a:latin typeface="+mn-lt"/>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2425">
                <a:tc>
                  <a:txBody>
                    <a:bodyPr/>
                    <a:lstStyle/>
                    <a:p>
                      <a:pPr algn="ctr"/>
                      <a:r>
                        <a:rPr lang="en-US" sz="1600" dirty="0" smtClean="0">
                          <a:solidFill>
                            <a:schemeClr val="tx1"/>
                          </a:solidFill>
                          <a:latin typeface="+mn-lt"/>
                        </a:rPr>
                        <a:t>ADRs</a:t>
                      </a:r>
                      <a:endParaRPr lang="en-US" sz="1600" b="0" dirty="0">
                        <a:solidFill>
                          <a:schemeClr val="tx1"/>
                        </a:solidFill>
                        <a:latin typeface="+mn-lt"/>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342900" indent="-342900" algn="l" rtl="0">
                        <a:buClr>
                          <a:srgbClr val="942093"/>
                        </a:buClr>
                        <a:buSzPct val="125000"/>
                        <a:buFontTx/>
                        <a:buBlip>
                          <a:blip r:embed="rId2"/>
                        </a:buBlip>
                      </a:pPr>
                      <a:r>
                        <a:rPr lang="en-US" sz="1400" b="0" i="0" dirty="0" smtClean="0">
                          <a:latin typeface="+mn-lt"/>
                          <a:cs typeface="Times New Roman" pitchFamily="18" charset="0"/>
                        </a:rPr>
                        <a:t>GIT disturbances, abdominal pain, nausea….</a:t>
                      </a:r>
                      <a:r>
                        <a:rPr lang="en-US" sz="1400" b="0" i="0" dirty="0" err="1" smtClean="0">
                          <a:latin typeface="+mn-lt"/>
                          <a:cs typeface="Times New Roman" pitchFamily="18" charset="0"/>
                        </a:rPr>
                        <a:t>etc</a:t>
                      </a:r>
                      <a:endParaRPr lang="en-US" sz="1400" b="0" i="0" dirty="0" smtClean="0">
                        <a:latin typeface="+mn-lt"/>
                        <a:cs typeface="Times New Roman" pitchFamily="18" charset="0"/>
                      </a:endParaRPr>
                    </a:p>
                    <a:p>
                      <a:pPr marL="342900" indent="-342900" algn="l" rtl="0">
                        <a:buClr>
                          <a:srgbClr val="942093"/>
                        </a:buClr>
                        <a:buSzPct val="125000"/>
                        <a:buFontTx/>
                        <a:buBlip>
                          <a:blip r:embed="rId3"/>
                        </a:buBlip>
                      </a:pPr>
                      <a:r>
                        <a:rPr lang="en-US" sz="1400" b="0" i="0" dirty="0" smtClean="0">
                          <a:latin typeface="+mn-lt"/>
                          <a:cs typeface="Times New Roman" pitchFamily="18" charset="0"/>
                        </a:rPr>
                        <a:t>Headache</a:t>
                      </a:r>
                    </a:p>
                    <a:p>
                      <a:pPr marL="342900" indent="-342900" algn="l" rtl="0">
                        <a:buClr>
                          <a:srgbClr val="942093"/>
                        </a:buClr>
                        <a:buSzPct val="125000"/>
                        <a:buFont typeface="Arial" charset="0"/>
                        <a:buChar char="•"/>
                      </a:pPr>
                      <a:r>
                        <a:rPr lang="en-US" sz="1400" b="0" i="0" dirty="0" err="1" smtClean="0">
                          <a:latin typeface="+mn-lt"/>
                          <a:cs typeface="Times New Roman" pitchFamily="18" charset="0"/>
                        </a:rPr>
                        <a:t>Hypoestrogenism</a:t>
                      </a:r>
                      <a:r>
                        <a:rPr lang="en-US" sz="1400" b="0" i="0" dirty="0" smtClean="0">
                          <a:latin typeface="+mn-lt"/>
                          <a:cs typeface="Times New Roman" pitchFamily="18" charset="0"/>
                        </a:rPr>
                        <a:t> (on long term use ):</a:t>
                      </a:r>
                    </a:p>
                    <a:p>
                      <a:pPr marL="685800" lvl="1" indent="-342900" algn="l" rtl="0">
                        <a:buClr>
                          <a:srgbClr val="942093"/>
                        </a:buClr>
                        <a:buFont typeface=".LucidaGrandeUI" charset="0"/>
                        <a:buChar char="✓"/>
                      </a:pPr>
                      <a:r>
                        <a:rPr lang="en-US" sz="1400" b="0" i="0" dirty="0" smtClean="0">
                          <a:latin typeface="+mn-lt"/>
                          <a:cs typeface="Times New Roman" pitchFamily="18" charset="0"/>
                        </a:rPr>
                        <a:t>Hot flashes</a:t>
                      </a:r>
                    </a:p>
                    <a:p>
                      <a:pPr marL="685800" lvl="1" indent="-342900" algn="l" rtl="0">
                        <a:buClr>
                          <a:srgbClr val="942093"/>
                        </a:buClr>
                        <a:buFont typeface=".LucidaGrandeUI" charset="0"/>
                        <a:buChar char="✓"/>
                      </a:pPr>
                      <a:r>
                        <a:rPr lang="en-US" sz="1400" b="0" i="0" dirty="0" smtClean="0">
                          <a:latin typeface="+mn-lt"/>
                          <a:cs typeface="Times New Roman" pitchFamily="18" charset="0"/>
                          <a:sym typeface="Wingdings 3"/>
                        </a:rPr>
                        <a:t>↓ L</a:t>
                      </a:r>
                      <a:r>
                        <a:rPr lang="en-US" sz="1400" b="0" i="0" dirty="0" smtClean="0">
                          <a:latin typeface="+mn-lt"/>
                          <a:cs typeface="Times New Roman" pitchFamily="18" charset="0"/>
                        </a:rPr>
                        <a:t>ibido</a:t>
                      </a:r>
                    </a:p>
                    <a:p>
                      <a:pPr marL="685800" lvl="1" indent="-342900" algn="l" rtl="0">
                        <a:buClr>
                          <a:srgbClr val="942093"/>
                        </a:buClr>
                        <a:buFont typeface=".LucidaGrandeUI" charset="0"/>
                        <a:buChar char="✓"/>
                      </a:pPr>
                      <a:r>
                        <a:rPr lang="en-US" sz="1400" b="0" i="0" dirty="0" smtClean="0">
                          <a:latin typeface="+mn-lt"/>
                          <a:cs typeface="Times New Roman" pitchFamily="18" charset="0"/>
                        </a:rPr>
                        <a:t>Osteoporosis </a:t>
                      </a:r>
                    </a:p>
                    <a:p>
                      <a:pPr marL="685800" lvl="1" indent="-342900" algn="l" rtl="0">
                        <a:buClr>
                          <a:srgbClr val="942093"/>
                        </a:buClr>
                        <a:buFont typeface=".LucidaGrandeUI" charset="0"/>
                        <a:buChar char="✓"/>
                      </a:pPr>
                      <a:r>
                        <a:rPr lang="en-US" sz="1400" b="0" i="0" dirty="0" smtClean="0">
                          <a:latin typeface="+mn-lt"/>
                          <a:cs typeface="Times New Roman" pitchFamily="18" charset="0"/>
                        </a:rPr>
                        <a:t>Rarely ovarian </a:t>
                      </a:r>
                      <a:r>
                        <a:rPr lang="en-US" sz="1400" b="0" i="0" dirty="0" err="1" smtClean="0">
                          <a:latin typeface="+mn-lt"/>
                          <a:cs typeface="Times New Roman" pitchFamily="18" charset="0"/>
                        </a:rPr>
                        <a:t>hyperstimulation</a:t>
                      </a:r>
                      <a:r>
                        <a:rPr lang="en-US" sz="1400" b="0" i="0" dirty="0" smtClean="0">
                          <a:latin typeface="+mn-lt"/>
                          <a:cs typeface="Times New Roman" pitchFamily="18" charset="0"/>
                        </a:rPr>
                        <a:t> </a:t>
                      </a:r>
                      <a:r>
                        <a:rPr lang="en-US" sz="1400" b="0" i="0" dirty="0" smtClean="0">
                          <a:latin typeface="+mn-lt"/>
                          <a:cs typeface="Times New Roman" pitchFamily="18" charset="0"/>
                          <a:sym typeface="Wingdings 3"/>
                        </a:rPr>
                        <a:t>(</a:t>
                      </a:r>
                      <a:r>
                        <a:rPr lang="en-US" sz="1400" b="0" i="0" dirty="0" smtClean="0">
                          <a:latin typeface="+mn-lt"/>
                          <a:cs typeface="Times New Roman" pitchFamily="18" charset="0"/>
                        </a:rPr>
                        <a:t>ovaries swell</a:t>
                      </a:r>
                      <a:r>
                        <a:rPr lang="en-US" sz="1400" b="0" i="0" baseline="0" dirty="0" smtClean="0">
                          <a:latin typeface="+mn-lt"/>
                          <a:cs typeface="Times New Roman" pitchFamily="18" charset="0"/>
                        </a:rPr>
                        <a:t> </a:t>
                      </a:r>
                      <a:r>
                        <a:rPr lang="en-US" sz="1400" b="0" i="0" dirty="0" smtClean="0">
                          <a:latin typeface="+mn-lt"/>
                          <a:cs typeface="Times New Roman" pitchFamily="18" charset="0"/>
                        </a:rPr>
                        <a:t>&amp; enlarge)</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27"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p:cNvGrpSpPr/>
          <p:nvPr/>
        </p:nvGrpSpPr>
        <p:grpSpPr>
          <a:xfrm>
            <a:off x="717198" y="6083474"/>
            <a:ext cx="5409831" cy="3231008"/>
            <a:chOff x="1110531" y="6131263"/>
            <a:chExt cx="5409831" cy="3461587"/>
          </a:xfrm>
        </p:grpSpPr>
        <p:grpSp>
          <p:nvGrpSpPr>
            <p:cNvPr id="23" name="Group 22"/>
            <p:cNvGrpSpPr/>
            <p:nvPr/>
          </p:nvGrpSpPr>
          <p:grpSpPr>
            <a:xfrm>
              <a:off x="1110531" y="6131263"/>
              <a:ext cx="4617379" cy="3461587"/>
              <a:chOff x="1110531" y="6025658"/>
              <a:chExt cx="4617379" cy="3461587"/>
            </a:xfrm>
          </p:grpSpPr>
          <p:grpSp>
            <p:nvGrpSpPr>
              <p:cNvPr id="68" name="Group 67"/>
              <p:cNvGrpSpPr/>
              <p:nvPr/>
            </p:nvGrpSpPr>
            <p:grpSpPr>
              <a:xfrm>
                <a:off x="1110531" y="6025658"/>
                <a:ext cx="4617379" cy="2842384"/>
                <a:chOff x="302964" y="6349811"/>
                <a:chExt cx="4617379" cy="2842384"/>
              </a:xfrm>
            </p:grpSpPr>
            <p:sp>
              <p:nvSpPr>
                <p:cNvPr id="8" name="Terminator 7"/>
                <p:cNvSpPr/>
                <p:nvPr/>
              </p:nvSpPr>
              <p:spPr>
                <a:xfrm>
                  <a:off x="2096009" y="6349811"/>
                  <a:ext cx="2119086" cy="456348"/>
                </a:xfrm>
                <a:prstGeom prst="flowChartTerminator">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Hypothalamus</a:t>
                  </a:r>
                  <a:endParaRPr lang="en-US" dirty="0">
                    <a:solidFill>
                      <a:schemeClr val="tx1"/>
                    </a:solidFill>
                  </a:endParaRPr>
                </a:p>
              </p:txBody>
            </p:sp>
            <p:sp>
              <p:nvSpPr>
                <p:cNvPr id="9" name="Terminator 8"/>
                <p:cNvSpPr/>
                <p:nvPr/>
              </p:nvSpPr>
              <p:spPr>
                <a:xfrm>
                  <a:off x="302964" y="8632414"/>
                  <a:ext cx="4617379" cy="559781"/>
                </a:xfrm>
                <a:prstGeom prst="flowChartTerminator">
                  <a:avLst/>
                </a:prstGeom>
                <a:solidFill>
                  <a:srgbClr val="CC3399">
                    <a:alpha val="20000"/>
                  </a:srgbClr>
                </a:solidFill>
                <a:ln>
                  <a:solidFill>
                    <a:srgbClr val="CC339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Pituitary</a:t>
                  </a:r>
                  <a:endParaRPr lang="en-US" dirty="0">
                    <a:solidFill>
                      <a:schemeClr val="tx1"/>
                    </a:solidFill>
                  </a:endParaRPr>
                </a:p>
              </p:txBody>
            </p:sp>
            <p:sp>
              <p:nvSpPr>
                <p:cNvPr id="10" name="TextBox 9"/>
                <p:cNvSpPr txBox="1"/>
                <p:nvPr/>
              </p:nvSpPr>
              <p:spPr>
                <a:xfrm>
                  <a:off x="2794716" y="7047201"/>
                  <a:ext cx="721672" cy="395689"/>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dirty="0" smtClean="0"/>
                    <a:t>GnRH</a:t>
                  </a:r>
                  <a:endParaRPr lang="en-US" baseline="30000" dirty="0"/>
                </a:p>
              </p:txBody>
            </p:sp>
            <p:cxnSp>
              <p:nvCxnSpPr>
                <p:cNvPr id="12" name="Straight Connector 11"/>
                <p:cNvCxnSpPr>
                  <a:stCxn id="8" idx="2"/>
                  <a:endCxn id="10" idx="0"/>
                </p:cNvCxnSpPr>
                <p:nvPr/>
              </p:nvCxnSpPr>
              <p:spPr>
                <a:xfrm>
                  <a:off x="3155552" y="6806159"/>
                  <a:ext cx="0" cy="241042"/>
                </a:xfrm>
                <a:prstGeom prst="lin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241874" y="7909897"/>
                  <a:ext cx="241540" cy="22428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E82102"/>
                      </a:solidFill>
                    </a:rPr>
                    <a:t>+</a:t>
                  </a:r>
                  <a:endParaRPr lang="en-US" dirty="0">
                    <a:solidFill>
                      <a:srgbClr val="E82102"/>
                    </a:solidFill>
                  </a:endParaRPr>
                </a:p>
              </p:txBody>
            </p:sp>
            <p:sp>
              <p:nvSpPr>
                <p:cNvPr id="19" name="Rounded Rectangle 18"/>
                <p:cNvSpPr/>
                <p:nvPr/>
              </p:nvSpPr>
              <p:spPr>
                <a:xfrm>
                  <a:off x="498826" y="8432726"/>
                  <a:ext cx="1856598" cy="33213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cs typeface="Times New Roman" pitchFamily="18" charset="0"/>
                    </a:rPr>
                    <a:t>GnRH receptor</a:t>
                  </a:r>
                  <a:endParaRPr lang="en-US" sz="1400" dirty="0">
                    <a:solidFill>
                      <a:schemeClr val="tx1"/>
                    </a:solidFill>
                  </a:endParaRPr>
                </a:p>
              </p:txBody>
            </p:sp>
            <p:sp>
              <p:nvSpPr>
                <p:cNvPr id="28" name="Terminator 27"/>
                <p:cNvSpPr/>
                <p:nvPr/>
              </p:nvSpPr>
              <p:spPr>
                <a:xfrm>
                  <a:off x="498824" y="7219228"/>
                  <a:ext cx="1854087" cy="426040"/>
                </a:xfrm>
                <a:prstGeom prst="flowChartTerminator">
                  <a:avLst/>
                </a:prstGeom>
                <a:solidFill>
                  <a:srgbClr val="FF99CC">
                    <a:alpha val="29804"/>
                  </a:srgbClr>
                </a:solidFill>
                <a:ln>
                  <a:solidFill>
                    <a:srgbClr val="FF99CC">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smtClean="0">
                      <a:solidFill>
                        <a:schemeClr val="tx1"/>
                      </a:solidFill>
                    </a:rPr>
                    <a:t>GnRH-agonists</a:t>
                  </a:r>
                  <a:endParaRPr lang="de-DE" sz="1400" dirty="0">
                    <a:solidFill>
                      <a:schemeClr val="tx1"/>
                    </a:solidFill>
                  </a:endParaRPr>
                </a:p>
              </p:txBody>
            </p:sp>
            <p:sp>
              <p:nvSpPr>
                <p:cNvPr id="29" name="TextBox 28"/>
                <p:cNvSpPr txBox="1"/>
                <p:nvPr/>
              </p:nvSpPr>
              <p:spPr>
                <a:xfrm>
                  <a:off x="1640666" y="7806998"/>
                  <a:ext cx="712246" cy="276999"/>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sz="1200" smtClean="0"/>
                    <a:t>Pulsatile</a:t>
                  </a:r>
                  <a:endParaRPr lang="en-US" sz="1200"/>
                </a:p>
              </p:txBody>
            </p:sp>
            <p:sp>
              <p:nvSpPr>
                <p:cNvPr id="30" name="TextBox 29"/>
                <p:cNvSpPr txBox="1"/>
                <p:nvPr/>
              </p:nvSpPr>
              <p:spPr>
                <a:xfrm>
                  <a:off x="498825" y="7806997"/>
                  <a:ext cx="999184" cy="296767"/>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sz="1200" dirty="0" smtClean="0"/>
                    <a:t>Continously</a:t>
                  </a:r>
                  <a:r>
                    <a:rPr lang="en-US" sz="1200" baseline="30000" dirty="0" smtClean="0"/>
                    <a:t>9</a:t>
                  </a:r>
                  <a:endParaRPr lang="en-US" baseline="30000" dirty="0"/>
                </a:p>
              </p:txBody>
            </p:sp>
            <p:sp>
              <p:nvSpPr>
                <p:cNvPr id="38" name="Oval 37"/>
                <p:cNvSpPr/>
                <p:nvPr/>
              </p:nvSpPr>
              <p:spPr>
                <a:xfrm>
                  <a:off x="2035315" y="8171543"/>
                  <a:ext cx="121387" cy="11214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E82102"/>
                      </a:solidFill>
                    </a:rPr>
                    <a:t>+</a:t>
                  </a:r>
                  <a:endParaRPr lang="en-US" sz="1000" dirty="0">
                    <a:solidFill>
                      <a:srgbClr val="E82102"/>
                    </a:solidFill>
                  </a:endParaRPr>
                </a:p>
              </p:txBody>
            </p:sp>
            <p:cxnSp>
              <p:nvCxnSpPr>
                <p:cNvPr id="57" name="Straight Connector 56"/>
                <p:cNvCxnSpPr>
                  <a:endCxn id="29" idx="0"/>
                </p:cNvCxnSpPr>
                <p:nvPr/>
              </p:nvCxnSpPr>
              <p:spPr>
                <a:xfrm>
                  <a:off x="1994053" y="7645268"/>
                  <a:ext cx="0" cy="16173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9" idx="2"/>
                </p:cNvCxnSpPr>
                <p:nvPr/>
              </p:nvCxnSpPr>
              <p:spPr>
                <a:xfrm flipH="1">
                  <a:off x="1988545" y="8083997"/>
                  <a:ext cx="0" cy="348728"/>
                </a:xfrm>
                <a:prstGeom prst="straightConnector1">
                  <a:avLst/>
                </a:prstGeom>
                <a:ln w="1270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0" idx="0"/>
                </p:cNvCxnSpPr>
                <p:nvPr/>
              </p:nvCxnSpPr>
              <p:spPr>
                <a:xfrm flipH="1" flipV="1">
                  <a:off x="959144" y="7645268"/>
                  <a:ext cx="0" cy="16172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0" idx="2"/>
                </p:cNvCxnSpPr>
                <p:nvPr/>
              </p:nvCxnSpPr>
              <p:spPr>
                <a:xfrm flipH="1">
                  <a:off x="959144" y="8103764"/>
                  <a:ext cx="0" cy="328961"/>
                </a:xfrm>
                <a:prstGeom prst="straightConnector1">
                  <a:avLst/>
                </a:prstGeom>
                <a:ln w="1270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800448" y="8176931"/>
                  <a:ext cx="121387" cy="11214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E82102"/>
                      </a:solidFill>
                    </a:rPr>
                    <a:t>-</a:t>
                  </a:r>
                  <a:endParaRPr lang="en-US" sz="1000" dirty="0">
                    <a:solidFill>
                      <a:srgbClr val="E82102"/>
                    </a:solidFill>
                  </a:endParaRPr>
                </a:p>
              </p:txBody>
            </p:sp>
            <p:cxnSp>
              <p:nvCxnSpPr>
                <p:cNvPr id="67" name="Straight Arrow Connector 66"/>
                <p:cNvCxnSpPr>
                  <a:stCxn id="10" idx="2"/>
                </p:cNvCxnSpPr>
                <p:nvPr/>
              </p:nvCxnSpPr>
              <p:spPr>
                <a:xfrm>
                  <a:off x="3155552" y="7442890"/>
                  <a:ext cx="0" cy="1189523"/>
                </a:xfrm>
                <a:prstGeom prst="straightConnector1">
                  <a:avLst/>
                </a:prstGeom>
                <a:ln w="12700">
                  <a:solidFill>
                    <a:schemeClr val="tx2"/>
                  </a:solidFill>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804113" y="9117913"/>
                <a:ext cx="537327" cy="369332"/>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dirty="0" smtClean="0"/>
                  <a:t>FSH</a:t>
                </a:r>
                <a:endParaRPr lang="en-US" dirty="0"/>
              </a:p>
            </p:txBody>
          </p:sp>
          <p:sp>
            <p:nvSpPr>
              <p:cNvPr id="13" name="TextBox 12"/>
              <p:cNvSpPr txBox="1"/>
              <p:nvPr/>
            </p:nvSpPr>
            <p:spPr>
              <a:xfrm>
                <a:off x="3560420" y="9110738"/>
                <a:ext cx="479618" cy="369332"/>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dirty="0" smtClean="0"/>
                  <a:t>LH </a:t>
                </a:r>
                <a:endParaRPr lang="en-US" dirty="0"/>
              </a:p>
            </p:txBody>
          </p:sp>
          <p:cxnSp>
            <p:nvCxnSpPr>
              <p:cNvPr id="15" name="Straight Arrow Connector 14"/>
              <p:cNvCxnSpPr>
                <a:stCxn id="9" idx="2"/>
                <a:endCxn id="13" idx="0"/>
              </p:cNvCxnSpPr>
              <p:nvPr/>
            </p:nvCxnSpPr>
            <p:spPr>
              <a:xfrm>
                <a:off x="3419221" y="8868042"/>
                <a:ext cx="381008" cy="242696"/>
              </a:xfrm>
              <a:prstGeom prst="straightConnector1">
                <a:avLst/>
              </a:prstGeom>
              <a:ln w="1270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2"/>
                <a:endCxn id="11" idx="0"/>
              </p:cNvCxnSpPr>
              <p:nvPr/>
            </p:nvCxnSpPr>
            <p:spPr>
              <a:xfrm flipH="1">
                <a:off x="3072777" y="8868042"/>
                <a:ext cx="346444" cy="249871"/>
              </a:xfrm>
              <a:prstGeom prst="straightConnector1">
                <a:avLst/>
              </a:prstGeom>
              <a:ln w="1270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5022661" y="6828653"/>
              <a:ext cx="1497701" cy="395689"/>
            </a:xfrm>
            <a:prstGeom prst="rect">
              <a:avLst/>
            </a:prstGeom>
            <a:solidFill>
              <a:schemeClr val="accent6">
                <a:lumMod val="20000"/>
                <a:lumOff val="80000"/>
              </a:schemeClr>
            </a:solidFill>
            <a:ln>
              <a:solidFill>
                <a:srgbClr val="008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8F00"/>
                  </a:solidFill>
                </a:rPr>
                <a:t>Normally</a:t>
              </a:r>
              <a:r>
                <a:rPr lang="en-US" sz="1200">
                  <a:solidFill>
                    <a:srgbClr val="008F00"/>
                  </a:solidFill>
                </a:rPr>
                <a:t>: </a:t>
              </a:r>
              <a:r>
                <a:rPr lang="en-US" sz="1200" smtClean="0">
                  <a:solidFill>
                    <a:srgbClr val="008F00"/>
                  </a:solidFill>
                </a:rPr>
                <a:t>secreted in </a:t>
              </a:r>
              <a:r>
                <a:rPr lang="en-US" sz="1200" dirty="0">
                  <a:solidFill>
                    <a:srgbClr val="008F00"/>
                  </a:solidFill>
                </a:rPr>
                <a:t>pulsatile mood</a:t>
              </a:r>
            </a:p>
          </p:txBody>
        </p:sp>
        <p:cxnSp>
          <p:nvCxnSpPr>
            <p:cNvPr id="6" name="Straight Connector 5"/>
            <p:cNvCxnSpPr>
              <a:stCxn id="10" idx="3"/>
              <a:endCxn id="4" idx="1"/>
            </p:cNvCxnSpPr>
            <p:nvPr/>
          </p:nvCxnSpPr>
          <p:spPr>
            <a:xfrm>
              <a:off x="4323955" y="7026497"/>
              <a:ext cx="698706" cy="0"/>
            </a:xfrm>
            <a:prstGeom prst="line">
              <a:avLst/>
            </a:prstGeom>
            <a:ln w="12700">
              <a:solidFill>
                <a:srgbClr val="008F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543633" y="4910358"/>
            <a:ext cx="2159566" cy="307777"/>
          </a:xfrm>
          <a:prstGeom prst="rect">
            <a:avLst/>
          </a:prstGeom>
          <a:noFill/>
        </p:spPr>
        <p:txBody>
          <a:bodyPr wrap="none" rtlCol="0">
            <a:spAutoFit/>
          </a:bodyPr>
          <a:lstStyle/>
          <a:p>
            <a:r>
              <a:rPr lang="ar-SA" sz="1400" dirty="0">
                <a:solidFill>
                  <a:srgbClr val="008F00"/>
                </a:solidFill>
              </a:rPr>
              <a:t>مفيش حاجات مهمه في الجزئية دي</a:t>
            </a:r>
            <a:endParaRPr lang="en-US" sz="1400" dirty="0">
              <a:solidFill>
                <a:srgbClr val="008F00"/>
              </a:solidFill>
            </a:endParaRPr>
          </a:p>
        </p:txBody>
      </p:sp>
      <p:sp>
        <p:nvSpPr>
          <p:cNvPr id="20" name="TextBox 19"/>
          <p:cNvSpPr txBox="1"/>
          <p:nvPr/>
        </p:nvSpPr>
        <p:spPr>
          <a:xfrm>
            <a:off x="0" y="9438465"/>
            <a:ext cx="6844225" cy="461665"/>
          </a:xfrm>
          <a:prstGeom prst="rect">
            <a:avLst/>
          </a:prstGeom>
          <a:noFill/>
        </p:spPr>
        <p:txBody>
          <a:bodyPr wrap="square" rtlCol="0">
            <a:spAutoFit/>
          </a:bodyPr>
          <a:lstStyle/>
          <a:p>
            <a:r>
              <a:rPr lang="en-US" sz="1200" baseline="30000" dirty="0" smtClean="0">
                <a:solidFill>
                  <a:srgbClr val="008F00"/>
                </a:solidFill>
              </a:rPr>
              <a:t>9</a:t>
            </a:r>
            <a:r>
              <a:rPr lang="en-US" sz="1200" dirty="0" smtClean="0">
                <a:solidFill>
                  <a:srgbClr val="008F00"/>
                </a:solidFill>
              </a:rPr>
              <a:t> </a:t>
            </a:r>
            <a:r>
              <a:rPr lang="en-US" sz="1200" dirty="0">
                <a:solidFill>
                  <a:srgbClr val="008F00"/>
                </a:solidFill>
              </a:rPr>
              <a:t>Normally GnRH has a pulsatile form of secretion; when given continuously it has a paradoxical effect (suppress the </a:t>
            </a:r>
            <a:r>
              <a:rPr lang="en-US" sz="1200" smtClean="0">
                <a:solidFill>
                  <a:srgbClr val="008F00"/>
                </a:solidFill>
              </a:rPr>
              <a:t>GnRH receptors </a:t>
            </a:r>
            <a:r>
              <a:rPr lang="en-US" sz="1200" dirty="0">
                <a:solidFill>
                  <a:srgbClr val="008F00"/>
                </a:solidFill>
              </a:rPr>
              <a:t>“down regulation” or “tolerance”) </a:t>
            </a:r>
          </a:p>
        </p:txBody>
      </p:sp>
    </p:spTree>
    <p:extLst>
      <p:ext uri="{BB962C8B-B14F-4D97-AF65-F5344CB8AC3E}">
        <p14:creationId xmlns:p14="http://schemas.microsoft.com/office/powerpoint/2010/main" val="49176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67963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2031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Ovulation Induction</a:t>
            </a:r>
          </a:p>
        </p:txBody>
      </p:sp>
      <p:graphicFrame>
        <p:nvGraphicFramePr>
          <p:cNvPr id="6" name="Table 5"/>
          <p:cNvGraphicFramePr>
            <a:graphicFrameLocks noGrp="1"/>
          </p:cNvGraphicFramePr>
          <p:nvPr>
            <p:extLst>
              <p:ext uri="{D42A27DB-BD31-4B8C-83A1-F6EECF244321}">
                <p14:modId xmlns:p14="http://schemas.microsoft.com/office/powerpoint/2010/main" val="60695982"/>
              </p:ext>
            </p:extLst>
          </p:nvPr>
        </p:nvGraphicFramePr>
        <p:xfrm>
          <a:off x="138105" y="855130"/>
          <a:ext cx="6581787" cy="8589530"/>
        </p:xfrm>
        <a:graphic>
          <a:graphicData uri="http://schemas.openxmlformats.org/drawingml/2006/table">
            <a:tbl>
              <a:tblPr firstRow="1" bandRow="1">
                <a:tableStyleId>{5940675A-B579-460E-94D1-54222C63F5DA}</a:tableStyleId>
              </a:tblPr>
              <a:tblGrid>
                <a:gridCol w="547760">
                  <a:extLst>
                    <a:ext uri="{9D8B030D-6E8A-4147-A177-3AD203B41FA5}">
                      <a16:colId xmlns="" xmlns:a16="http://schemas.microsoft.com/office/drawing/2014/main" val="2548034649"/>
                    </a:ext>
                  </a:extLst>
                </a:gridCol>
                <a:gridCol w="3017014">
                  <a:extLst>
                    <a:ext uri="{9D8B030D-6E8A-4147-A177-3AD203B41FA5}">
                      <a16:colId xmlns="" xmlns:a16="http://schemas.microsoft.com/office/drawing/2014/main" val="2180430497"/>
                    </a:ext>
                  </a:extLst>
                </a:gridCol>
                <a:gridCol w="3017013"/>
              </a:tblGrid>
              <a:tr h="474377">
                <a:tc>
                  <a:txBody>
                    <a:bodyPr/>
                    <a:lstStyle/>
                    <a:p>
                      <a:pPr algn="ctr"/>
                      <a:endParaRPr lang="en-US" altLang="en-US" sz="1600" b="1" kern="1200" dirty="0" smtClean="0">
                        <a:solidFill>
                          <a:srgbClr val="0432FF"/>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400" b="0" dirty="0" smtClean="0">
                          <a:solidFill>
                            <a:schemeClr val="tx1"/>
                          </a:solidFill>
                          <a:effectLst/>
                          <a:latin typeface="+mn-lt"/>
                        </a:rPr>
                        <a:t>Gonadotrophins</a:t>
                      </a:r>
                    </a:p>
                    <a:p>
                      <a:pPr algn="ctr"/>
                      <a:r>
                        <a:rPr lang="en-US" altLang="en-US" sz="1400" b="0" kern="1200" dirty="0" smtClean="0">
                          <a:solidFill>
                            <a:schemeClr val="tx1"/>
                          </a:solidFill>
                          <a:effectLst/>
                          <a:latin typeface="+mn-lt"/>
                          <a:ea typeface="+mn-ea"/>
                          <a:cs typeface="+mn-cs"/>
                        </a:rPr>
                        <a:t>e.g. </a:t>
                      </a:r>
                      <a:r>
                        <a:rPr lang="en-US" sz="1400" b="1" spc="-50" dirty="0" err="1" smtClean="0">
                          <a:solidFill>
                            <a:srgbClr val="0432FF"/>
                          </a:solidFill>
                          <a:sym typeface="Symbol" pitchFamily="18" charset="2"/>
                        </a:rPr>
                        <a:t>Menotropin</a:t>
                      </a:r>
                      <a:r>
                        <a:rPr lang="en-US" sz="1400" b="1" spc="0" dirty="0" smtClean="0">
                          <a:solidFill>
                            <a:schemeClr val="tx1"/>
                          </a:solidFill>
                          <a:sym typeface="Symbol" pitchFamily="18" charset="2"/>
                        </a:rPr>
                        <a:t>,</a:t>
                      </a:r>
                      <a:r>
                        <a:rPr lang="en-US" sz="1400" b="1" spc="0" baseline="0" dirty="0" smtClean="0">
                          <a:solidFill>
                            <a:srgbClr val="0432FF"/>
                          </a:solidFill>
                          <a:sym typeface="Symbol" pitchFamily="18" charset="2"/>
                        </a:rPr>
                        <a:t> </a:t>
                      </a:r>
                      <a:r>
                        <a:rPr lang="en-US" sz="1400" b="1" spc="-50" dirty="0" err="1" smtClean="0">
                          <a:solidFill>
                            <a:srgbClr val="0432FF"/>
                          </a:solidFill>
                          <a:sym typeface="Symbol" pitchFamily="18" charset="2"/>
                        </a:rPr>
                        <a:t>Pregnyl</a:t>
                      </a:r>
                      <a:endParaRPr lang="en-US" altLang="en-US" sz="1400" b="1" kern="1200" dirty="0" smtClean="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20000"/>
                      </a:srgb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D</a:t>
                      </a:r>
                      <a:r>
                        <a:rPr lang="en-US" sz="1600" baseline="-25000" dirty="0" smtClean="0">
                          <a:solidFill>
                            <a:schemeClr val="tx1"/>
                          </a:solidFill>
                        </a:rPr>
                        <a:t>2</a:t>
                      </a:r>
                      <a:r>
                        <a:rPr lang="en-US" sz="1600" dirty="0" smtClean="0">
                          <a:solidFill>
                            <a:schemeClr val="tx1"/>
                          </a:solidFill>
                        </a:rPr>
                        <a:t> receptors agonists </a:t>
                      </a:r>
                    </a:p>
                    <a:p>
                      <a:pPr algn="ctr"/>
                      <a:r>
                        <a:rPr lang="en-US" sz="1600" b="0" dirty="0" smtClean="0"/>
                        <a:t>e.g.</a:t>
                      </a:r>
                      <a:r>
                        <a:rPr lang="en-US" sz="1600" b="1" dirty="0" smtClean="0"/>
                        <a:t> </a:t>
                      </a:r>
                      <a:r>
                        <a:rPr lang="en-US" sz="1600" b="1" spc="-50" dirty="0" err="1" smtClean="0">
                          <a:solidFill>
                            <a:srgbClr val="0432FF"/>
                          </a:solidFill>
                          <a:sym typeface="Symbol" pitchFamily="18" charset="2"/>
                        </a:rPr>
                        <a:t>Bromocreptine</a:t>
                      </a:r>
                      <a:endParaRPr lang="en-US" sz="16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alpha val="69804"/>
                      </a:srgbClr>
                    </a:solidFill>
                  </a:tcPr>
                </a:tc>
              </a:tr>
              <a:tr h="3295794">
                <a:tc>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marL="285750" marR="0" indent="-285750" algn="l" defTabSz="685800" rtl="0" eaLnBrk="1" fontAlgn="auto" latinLnBrk="0" hangingPunct="1">
                        <a:lnSpc>
                          <a:spcPct val="100000"/>
                        </a:lnSpc>
                        <a:spcBef>
                          <a:spcPts val="0"/>
                        </a:spcBef>
                        <a:spcAft>
                          <a:spcPts val="0"/>
                        </a:spcAft>
                        <a:buClr>
                          <a:srgbClr val="FF99CC"/>
                        </a:buClr>
                        <a:buSzPct val="125000"/>
                        <a:buFont typeface="Arial" charset="0"/>
                        <a:buChar char="•"/>
                        <a:tabLst/>
                        <a:defRPr/>
                      </a:pPr>
                      <a:r>
                        <a:rPr lang="en-US" sz="1400" b="0" u="none" dirty="0" smtClean="0">
                          <a:uFill>
                            <a:solidFill>
                              <a:srgbClr val="FA00FA"/>
                            </a:solidFill>
                          </a:uFill>
                          <a:latin typeface="+mn-lt"/>
                          <a:sym typeface="Wingdings 3"/>
                        </a:rPr>
                        <a:t>FSH &amp; LH </a:t>
                      </a:r>
                      <a:r>
                        <a:rPr lang="en-US" sz="1400" b="0" dirty="0" smtClean="0">
                          <a:latin typeface="+mn-lt"/>
                        </a:rPr>
                        <a:t>Are naturally produced by the pituitary gland</a:t>
                      </a:r>
                    </a:p>
                    <a:p>
                      <a:pPr marL="285750" indent="-285750">
                        <a:lnSpc>
                          <a:spcPct val="100000"/>
                        </a:lnSpc>
                        <a:buClr>
                          <a:srgbClr val="FF99CC"/>
                        </a:buClr>
                        <a:buFont typeface="Wingdings" charset="2"/>
                        <a:buChar char="v"/>
                      </a:pPr>
                      <a:r>
                        <a:rPr lang="en-US" sz="1400" b="0" dirty="0" smtClean="0">
                          <a:latin typeface="+mn-lt"/>
                        </a:rPr>
                        <a:t>For therapeutic use, extracted forms are available as</a:t>
                      </a:r>
                      <a:r>
                        <a:rPr lang="en-US" sz="1400" b="0" dirty="0" smtClean="0">
                          <a:uFill>
                            <a:solidFill>
                              <a:srgbClr val="FF00FF"/>
                            </a:solidFill>
                          </a:uFill>
                          <a:latin typeface="+mn-lt"/>
                        </a:rPr>
                        <a:t>:</a:t>
                      </a:r>
                      <a:endParaRPr lang="en-US" sz="1400" b="0" baseline="0" dirty="0" smtClean="0">
                        <a:uFill>
                          <a:solidFill>
                            <a:srgbClr val="FF00FF"/>
                          </a:solidFill>
                        </a:uFill>
                        <a:latin typeface="+mn-lt"/>
                      </a:endParaRPr>
                    </a:p>
                    <a:p>
                      <a:pPr marL="685800" lvl="1" indent="-342900">
                        <a:lnSpc>
                          <a:spcPct val="100000"/>
                        </a:lnSpc>
                        <a:buClr>
                          <a:srgbClr val="FF99CC"/>
                        </a:buClr>
                        <a:buFont typeface="+mj-lt"/>
                        <a:buAutoNum type="arabicPeriod"/>
                      </a:pPr>
                      <a:r>
                        <a:rPr lang="en-US" sz="1400" b="0" dirty="0" smtClean="0">
                          <a:latin typeface="+mn-lt"/>
                        </a:rPr>
                        <a:t>Human </a:t>
                      </a:r>
                      <a:r>
                        <a:rPr lang="en-US" sz="1400" b="0" u="sng" dirty="0" smtClean="0">
                          <a:latin typeface="+mn-lt"/>
                        </a:rPr>
                        <a:t>Meno</a:t>
                      </a:r>
                      <a:r>
                        <a:rPr lang="en-US" sz="1400" b="0" dirty="0" smtClean="0">
                          <a:latin typeface="+mn-lt"/>
                        </a:rPr>
                        <a:t>pausal Gonadotrophin </a:t>
                      </a:r>
                      <a:r>
                        <a:rPr lang="en-US" sz="1400" b="0" dirty="0" smtClean="0">
                          <a:latin typeface="+mn-lt"/>
                          <a:sym typeface="Wingdings 3"/>
                        </a:rPr>
                        <a:t>(</a:t>
                      </a:r>
                      <a:r>
                        <a:rPr lang="en-US" sz="1400" b="0" dirty="0" err="1" smtClean="0">
                          <a:latin typeface="+mn-lt"/>
                          <a:sym typeface="Wingdings 3"/>
                        </a:rPr>
                        <a:t>hMG</a:t>
                      </a:r>
                      <a:r>
                        <a:rPr lang="en-US" sz="1400" b="0" dirty="0" smtClean="0">
                          <a:latin typeface="+mn-lt"/>
                          <a:sym typeface="Wingdings 3"/>
                        </a:rPr>
                        <a:t> ) → extracted from post</a:t>
                      </a:r>
                      <a:r>
                        <a:rPr lang="en-US" sz="1400" b="0" dirty="0" smtClean="0">
                          <a:latin typeface="+mn-lt"/>
                        </a:rPr>
                        <a:t>menopausal urine </a:t>
                      </a:r>
                      <a:r>
                        <a:rPr lang="en-US" sz="1400" b="0" dirty="0" smtClean="0">
                          <a:latin typeface="+mn-lt"/>
                          <a:sym typeface="Wingdings 3"/>
                        </a:rPr>
                        <a:t>→</a:t>
                      </a:r>
                      <a:r>
                        <a:rPr lang="en-US" sz="1400" b="0" dirty="0" smtClean="0">
                          <a:latin typeface="+mn-lt"/>
                        </a:rPr>
                        <a:t> contains </a:t>
                      </a:r>
                      <a:r>
                        <a:rPr lang="en-US" sz="1400" b="0" dirty="0" smtClean="0">
                          <a:latin typeface="+mn-lt"/>
                          <a:cs typeface="Arial" pitchFamily="34" charset="0"/>
                          <a:sym typeface="Symbol" pitchFamily="18" charset="2"/>
                        </a:rPr>
                        <a:t>LH &amp; FSH </a:t>
                      </a:r>
                      <a:r>
                        <a:rPr lang="en-US" sz="1400" b="0" dirty="0" smtClean="0">
                          <a:latin typeface="+mn-lt"/>
                          <a:cs typeface="+mn-cs"/>
                          <a:sym typeface="Wingdings 3"/>
                        </a:rPr>
                        <a:t>(</a:t>
                      </a:r>
                      <a:r>
                        <a:rPr lang="en-US" sz="1400" b="0" u="sng" spc="50" dirty="0" err="1" smtClean="0">
                          <a:solidFill>
                            <a:srgbClr val="0432FF"/>
                          </a:solidFill>
                          <a:latin typeface="+mn-lt"/>
                          <a:sym typeface="Symbol" pitchFamily="18" charset="2"/>
                        </a:rPr>
                        <a:t>Meno</a:t>
                      </a:r>
                      <a:r>
                        <a:rPr lang="en-US" sz="1400" b="0" spc="50" dirty="0" err="1" smtClean="0">
                          <a:solidFill>
                            <a:srgbClr val="0432FF"/>
                          </a:solidFill>
                          <a:latin typeface="+mn-lt"/>
                          <a:sym typeface="Symbol" pitchFamily="18" charset="2"/>
                        </a:rPr>
                        <a:t>tropin</a:t>
                      </a:r>
                      <a:r>
                        <a:rPr lang="en-US" sz="1400" b="0" spc="50" dirty="0" smtClean="0">
                          <a:solidFill>
                            <a:schemeClr val="tx1"/>
                          </a:solidFill>
                          <a:latin typeface="+mn-lt"/>
                          <a:sym typeface="Symbol" pitchFamily="18" charset="2"/>
                        </a:rPr>
                        <a:t>)</a:t>
                      </a:r>
                    </a:p>
                    <a:p>
                      <a:pPr marL="685800" lvl="1" indent="-342900">
                        <a:lnSpc>
                          <a:spcPct val="100000"/>
                        </a:lnSpc>
                        <a:buClr>
                          <a:srgbClr val="FF99CC"/>
                        </a:buClr>
                        <a:buFont typeface="+mj-lt"/>
                        <a:buAutoNum type="arabicPeriod"/>
                      </a:pPr>
                      <a:r>
                        <a:rPr lang="en-US" sz="1400" b="0" dirty="0" smtClean="0">
                          <a:latin typeface="+mn-lt"/>
                        </a:rPr>
                        <a:t>Human Chorionic Gonadotrophin </a:t>
                      </a:r>
                      <a:r>
                        <a:rPr lang="en-US" sz="1400" b="0" dirty="0" smtClean="0">
                          <a:latin typeface="+mn-lt"/>
                          <a:sym typeface="Wingdings 3"/>
                        </a:rPr>
                        <a:t>(</a:t>
                      </a:r>
                      <a:r>
                        <a:rPr lang="en-US" sz="1400" b="0" dirty="0" err="1" smtClean="0">
                          <a:latin typeface="+mn-lt"/>
                          <a:sym typeface="Wingdings 3"/>
                        </a:rPr>
                        <a:t>hCG</a:t>
                      </a:r>
                      <a:r>
                        <a:rPr lang="en-US" sz="1400" b="0" dirty="0" smtClean="0">
                          <a:latin typeface="+mn-lt"/>
                          <a:sym typeface="Wingdings 3"/>
                        </a:rPr>
                        <a:t>) extracted from u</a:t>
                      </a:r>
                      <a:r>
                        <a:rPr lang="en-US" sz="1400" b="0" dirty="0" smtClean="0">
                          <a:latin typeface="+mn-lt"/>
                          <a:cs typeface="Arial" pitchFamily="34" charset="0"/>
                          <a:sym typeface="Symbol" pitchFamily="18" charset="2"/>
                        </a:rPr>
                        <a:t>rine of </a:t>
                      </a:r>
                      <a:r>
                        <a:rPr lang="en-US" sz="1400" b="0" u="sng" dirty="0" smtClean="0">
                          <a:latin typeface="+mn-lt"/>
                          <a:cs typeface="Arial" pitchFamily="34" charset="0"/>
                          <a:sym typeface="Symbol" pitchFamily="18" charset="2"/>
                        </a:rPr>
                        <a:t>preg</a:t>
                      </a:r>
                      <a:r>
                        <a:rPr lang="en-US" sz="1400" b="0" dirty="0" smtClean="0">
                          <a:latin typeface="+mn-lt"/>
                          <a:cs typeface="Arial" pitchFamily="34" charset="0"/>
                          <a:sym typeface="Symbol" pitchFamily="18" charset="2"/>
                        </a:rPr>
                        <a:t>nant women </a:t>
                      </a:r>
                      <a:r>
                        <a:rPr lang="en-US" sz="1400" b="0" dirty="0" smtClean="0">
                          <a:latin typeface="+mn-lt"/>
                          <a:sym typeface="Wingdings 3"/>
                        </a:rPr>
                        <a:t>→ contains mainly LH (</a:t>
                      </a:r>
                      <a:r>
                        <a:rPr lang="en-US" sz="1400" b="0" u="sng" spc="50" dirty="0" err="1" smtClean="0">
                          <a:solidFill>
                            <a:srgbClr val="0432FF"/>
                          </a:solidFill>
                          <a:latin typeface="+mn-lt"/>
                          <a:sym typeface="Symbol" pitchFamily="18" charset="2"/>
                        </a:rPr>
                        <a:t>Preg</a:t>
                      </a:r>
                      <a:r>
                        <a:rPr lang="en-US" sz="1400" b="0" spc="50" dirty="0" err="1" smtClean="0">
                          <a:solidFill>
                            <a:srgbClr val="0432FF"/>
                          </a:solidFill>
                          <a:latin typeface="+mn-lt"/>
                          <a:sym typeface="Symbol" pitchFamily="18" charset="2"/>
                        </a:rPr>
                        <a:t>nyl</a:t>
                      </a:r>
                      <a:r>
                        <a:rPr lang="en-US" sz="1400" b="0" spc="50" dirty="0" smtClean="0">
                          <a:solidFill>
                            <a:schemeClr val="tx1"/>
                          </a:solidFill>
                          <a:latin typeface="+mn-lt"/>
                          <a:sym typeface="Symbol" pitchFamily="18" charset="2"/>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85750" indent="-285750">
                        <a:lnSpc>
                          <a:spcPct val="100000"/>
                        </a:lnSpc>
                        <a:buClr>
                          <a:srgbClr val="00B0F0"/>
                        </a:buClr>
                        <a:buSzPct val="125000"/>
                        <a:buFont typeface="Arial" charset="0"/>
                        <a:buChar char="•"/>
                      </a:pPr>
                      <a:r>
                        <a:rPr lang="en-US" sz="1400" b="0" dirty="0" smtClean="0">
                          <a:latin typeface="+mn-lt"/>
                        </a:rPr>
                        <a:t>Is an ergot derivative (not a hormone)  </a:t>
                      </a:r>
                    </a:p>
                    <a:p>
                      <a:pPr marL="285750" marR="0" indent="-285750" algn="l" defTabSz="685800" rtl="0" eaLnBrk="1" fontAlgn="auto" latinLnBrk="0" hangingPunct="1">
                        <a:lnSpc>
                          <a:spcPct val="100000"/>
                        </a:lnSpc>
                        <a:spcBef>
                          <a:spcPts val="0"/>
                        </a:spcBef>
                        <a:spcAft>
                          <a:spcPts val="0"/>
                        </a:spcAft>
                        <a:buClr>
                          <a:srgbClr val="00B0F0"/>
                        </a:buClr>
                        <a:buSzPct val="125000"/>
                        <a:buFont typeface="Arial" charset="0"/>
                        <a:buChar char="•"/>
                        <a:tabLst/>
                        <a:defRPr/>
                      </a:pPr>
                      <a:r>
                        <a:rPr lang="en-US" sz="1400" b="0" dirty="0" smtClean="0">
                          <a:latin typeface="+mn-lt"/>
                        </a:rPr>
                        <a:t>D</a:t>
                      </a:r>
                      <a:r>
                        <a:rPr lang="en-US" sz="1400" b="0" baseline="-25000" dirty="0" smtClean="0">
                          <a:latin typeface="+mn-lt"/>
                        </a:rPr>
                        <a:t>2</a:t>
                      </a:r>
                      <a:r>
                        <a:rPr lang="en-US" sz="1400" b="0" dirty="0" smtClean="0">
                          <a:latin typeface="+mn-lt"/>
                        </a:rPr>
                        <a:t> receptors Agonists binds to dopamine receptors in the </a:t>
                      </a:r>
                      <a:r>
                        <a:rPr lang="en-US" sz="1400" b="0" spc="-30" dirty="0" smtClean="0">
                          <a:latin typeface="+mn-lt"/>
                          <a:cs typeface="Times New Roman" pitchFamily="18" charset="0"/>
                          <a:sym typeface="Wingdings 3"/>
                        </a:rPr>
                        <a:t>anterior </a:t>
                      </a:r>
                      <a:r>
                        <a:rPr lang="en-US" sz="1400" b="0" dirty="0" smtClean="0">
                          <a:latin typeface="+mn-lt"/>
                        </a:rPr>
                        <a:t>pituitary gland &amp; i</a:t>
                      </a:r>
                      <a:r>
                        <a:rPr lang="en-US" sz="1400" b="0" spc="-30" dirty="0" smtClean="0">
                          <a:latin typeface="+mn-lt"/>
                          <a:cs typeface="Times New Roman" pitchFamily="18" charset="0"/>
                          <a:sym typeface="Wingdings 3"/>
                        </a:rPr>
                        <a:t>nhibits prolactin secretion</a:t>
                      </a:r>
                      <a:endParaRPr lang="en-US" sz="1400" b="0" dirty="0" smtClean="0">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9517245"/>
                  </a:ext>
                </a:extLst>
              </a:tr>
              <a:tr h="1332089">
                <a:tc>
                  <a:txBody>
                    <a:bodyPr/>
                    <a:lstStyle/>
                    <a:p>
                      <a:pPr algn="ctr"/>
                      <a:r>
                        <a:rPr lang="en-US" altLang="en-US" sz="1600" kern="1200" dirty="0" smtClean="0">
                          <a:solidFill>
                            <a:schemeClr val="tx1"/>
                          </a:solidFill>
                          <a:latin typeface="+mn-lt"/>
                          <a:ea typeface="+mn-ea"/>
                          <a:cs typeface="+mn-cs"/>
                        </a:rPr>
                        <a:t>P.K</a:t>
                      </a:r>
                      <a:endParaRPr lang="en-US" sz="1600" kern="1200" dirty="0">
                        <a:solidFill>
                          <a:schemeClr val="tx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solidFill>
                      <a:schemeClr val="bg2"/>
                    </a:solidFill>
                  </a:tcPr>
                </a:tc>
                <a:tc>
                  <a:txBody>
                    <a:bodyPr/>
                    <a:lstStyle/>
                    <a:p>
                      <a:pPr marL="0" indent="0">
                        <a:lnSpc>
                          <a:spcPct val="100000"/>
                        </a:lnSpc>
                        <a:buClr>
                          <a:srgbClr val="FF99CC"/>
                        </a:buClr>
                        <a:buSzPct val="100000"/>
                        <a:buFont typeface="Arial" charset="0"/>
                        <a:buNone/>
                      </a:pPr>
                      <a:r>
                        <a:rPr lang="en-US" sz="1400" b="0" spc="-40" dirty="0" err="1" smtClean="0">
                          <a:solidFill>
                            <a:schemeClr val="tx1"/>
                          </a:solidFill>
                          <a:latin typeface="+mn-lt"/>
                        </a:rPr>
                        <a:t>hMG</a:t>
                      </a:r>
                      <a:r>
                        <a:rPr lang="en-US" sz="1400" b="0" spc="-40" dirty="0" smtClean="0">
                          <a:solidFill>
                            <a:schemeClr val="tx1"/>
                          </a:solidFill>
                          <a:latin typeface="+mn-lt"/>
                        </a:rPr>
                        <a:t> is given I.M  every day starting at day 2-3 of cycle  for 10 days followed by </a:t>
                      </a:r>
                      <a:r>
                        <a:rPr lang="en-US" sz="1400" b="0" spc="-40" dirty="0" err="1" smtClean="0">
                          <a:solidFill>
                            <a:schemeClr val="tx1"/>
                          </a:solidFill>
                          <a:latin typeface="+mn-lt"/>
                        </a:rPr>
                        <a:t>hCG</a:t>
                      </a:r>
                      <a:r>
                        <a:rPr lang="en-US" sz="1400" b="0" spc="-40" dirty="0" smtClean="0">
                          <a:solidFill>
                            <a:schemeClr val="tx1"/>
                          </a:solidFill>
                          <a:latin typeface="+mn-lt"/>
                        </a:rPr>
                        <a:t> </a:t>
                      </a:r>
                      <a:r>
                        <a:rPr lang="en-US" sz="1400" b="0" dirty="0" smtClean="0">
                          <a:solidFill>
                            <a:schemeClr val="tx1"/>
                          </a:solidFill>
                          <a:latin typeface="+mn-lt"/>
                          <a:sym typeface="Wingdings 3"/>
                        </a:rPr>
                        <a:t>on (10</a:t>
                      </a:r>
                      <a:r>
                        <a:rPr lang="en-US" sz="1400" b="0" baseline="30000" dirty="0" smtClean="0">
                          <a:solidFill>
                            <a:schemeClr val="tx1"/>
                          </a:solidFill>
                          <a:latin typeface="+mn-lt"/>
                          <a:sym typeface="Wingdings 3"/>
                        </a:rPr>
                        <a:t>th</a:t>
                      </a:r>
                      <a:r>
                        <a:rPr lang="en-US" sz="1400" b="0" dirty="0" smtClean="0">
                          <a:solidFill>
                            <a:schemeClr val="tx1"/>
                          </a:solidFill>
                          <a:latin typeface="+mn-lt"/>
                          <a:sym typeface="Wingdings 3"/>
                        </a:rPr>
                        <a:t> - 12</a:t>
                      </a:r>
                      <a:r>
                        <a:rPr lang="en-US" sz="1400" b="0" baseline="30000" dirty="0" smtClean="0">
                          <a:solidFill>
                            <a:schemeClr val="tx1"/>
                          </a:solidFill>
                          <a:latin typeface="+mn-lt"/>
                          <a:sym typeface="Wingdings 3"/>
                        </a:rPr>
                        <a:t>th</a:t>
                      </a:r>
                      <a:r>
                        <a:rPr lang="en-US" sz="1400" b="0" dirty="0" smtClean="0">
                          <a:solidFill>
                            <a:schemeClr val="tx1"/>
                          </a:solidFill>
                          <a:latin typeface="+mn-lt"/>
                          <a:sym typeface="Wingdings 3"/>
                        </a:rPr>
                        <a:t> day) for OVUM RETRIEVAL.</a:t>
                      </a:r>
                      <a:r>
                        <a:rPr lang="en-US" sz="1400" b="0" baseline="0" dirty="0" smtClean="0">
                          <a:solidFill>
                            <a:schemeClr val="tx1"/>
                          </a:solidFill>
                          <a:latin typeface="+mn-lt"/>
                          <a:sym typeface="Wingdings 3"/>
                        </a:rPr>
                        <a:t> </a:t>
                      </a:r>
                      <a:endParaRPr lang="ar-SA" sz="1400" b="0" baseline="0" dirty="0" smtClean="0">
                        <a:solidFill>
                          <a:schemeClr val="tx1"/>
                        </a:solidFill>
                        <a:latin typeface="+mn-lt"/>
                        <a:sym typeface="Wingdings 3"/>
                      </a:endParaRPr>
                    </a:p>
                  </a:txBody>
                  <a:tcPr anchor="ctr">
                    <a:lnR w="12700" cap="flat" cmpd="sng" algn="ctr">
                      <a:solidFill>
                        <a:schemeClr val="tx1"/>
                      </a:solidFill>
                      <a:prstDash val="solid"/>
                      <a:round/>
                      <a:headEnd type="none" w="med" len="med"/>
                      <a:tailEnd type="none" w="med" len="med"/>
                    </a:lnR>
                  </a:tcPr>
                </a:tc>
                <a:tc>
                  <a:txBody>
                    <a:bodyPr/>
                    <a:lstStyle/>
                    <a:p>
                      <a:pPr marL="0" indent="0" eaLnBrk="1" hangingPunct="1">
                        <a:buClr>
                          <a:srgbClr val="FF7E79"/>
                        </a:buClr>
                        <a:buFont typeface="Arial" panose="020B0604020202020204" pitchFamily="34" charset="0"/>
                        <a:buNone/>
                      </a:pPr>
                      <a:endParaRPr lang="en-US" altLang="en-US" sz="1400" kern="1200" dirty="0" smtClean="0">
                        <a:solidFill>
                          <a:srgbClr val="008F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 xmlns:a16="http://schemas.microsoft.com/office/drawing/2014/main" val="2757279271"/>
                  </a:ext>
                </a:extLst>
              </a:tr>
              <a:tr h="1477527">
                <a:tc>
                  <a:txBody>
                    <a:bodyPr/>
                    <a:lstStyle/>
                    <a:p>
                      <a:pPr algn="ctr"/>
                      <a:r>
                        <a:rPr lang="en-US" sz="1600" dirty="0">
                          <a:solidFill>
                            <a:schemeClr val="tx1"/>
                          </a:solidFill>
                        </a:rPr>
                        <a:t>indication</a:t>
                      </a:r>
                    </a:p>
                  </a:txBody>
                  <a:tcPr vert="vert270" anchor="ctr">
                    <a:lnL w="12700" cap="flat" cmpd="sng" algn="ctr">
                      <a:solidFill>
                        <a:schemeClr val="bg1"/>
                      </a:solidFill>
                      <a:prstDash val="solid"/>
                      <a:round/>
                      <a:headEnd type="none" w="med" len="med"/>
                      <a:tailEnd type="none" w="med" len="med"/>
                    </a:lnL>
                    <a:solidFill>
                      <a:schemeClr val="bg2"/>
                    </a:solidFill>
                  </a:tcPr>
                </a:tc>
                <a:tc>
                  <a:txBody>
                    <a:bodyPr/>
                    <a:lstStyle/>
                    <a:p>
                      <a:pPr marL="285750" indent="-285750">
                        <a:lnSpc>
                          <a:spcPct val="100000"/>
                        </a:lnSpc>
                        <a:buClr>
                          <a:srgbClr val="FF99CC"/>
                        </a:buClr>
                        <a:buSzPct val="125000"/>
                        <a:buFont typeface="Arial" charset="0"/>
                        <a:buChar char="•"/>
                      </a:pPr>
                      <a:r>
                        <a:rPr lang="en-US" sz="1400" b="0" dirty="0" smtClean="0">
                          <a:solidFill>
                            <a:srgbClr val="C00000"/>
                          </a:solidFill>
                          <a:latin typeface="+mn-lt"/>
                        </a:rPr>
                        <a:t>Stimulation &amp; induction of ovulation in infertility 2</a:t>
                      </a:r>
                      <a:r>
                        <a:rPr lang="en-US" sz="1400" b="0" baseline="30000" dirty="0" smtClean="0">
                          <a:solidFill>
                            <a:srgbClr val="C00000"/>
                          </a:solidFill>
                          <a:latin typeface="+mn-lt"/>
                        </a:rPr>
                        <a:t>ndry </a:t>
                      </a:r>
                      <a:r>
                        <a:rPr lang="en-US" sz="1400" b="0" dirty="0" smtClean="0">
                          <a:solidFill>
                            <a:srgbClr val="C00000"/>
                          </a:solidFill>
                          <a:latin typeface="+mn-lt"/>
                        </a:rPr>
                        <a:t>to gonadotropin</a:t>
                      </a:r>
                      <a:r>
                        <a:rPr lang="en-US" sz="1400" b="0" baseline="0" dirty="0" smtClean="0">
                          <a:solidFill>
                            <a:srgbClr val="C00000"/>
                          </a:solidFill>
                          <a:latin typeface="+mn-lt"/>
                        </a:rPr>
                        <a:t> </a:t>
                      </a:r>
                      <a:r>
                        <a:rPr lang="en-US" sz="1400" b="0" dirty="0" smtClean="0">
                          <a:solidFill>
                            <a:srgbClr val="C00000"/>
                          </a:solidFill>
                          <a:latin typeface="+mn-lt"/>
                        </a:rPr>
                        <a:t>deficiency (</a:t>
                      </a:r>
                      <a:r>
                        <a:rPr lang="en-US" sz="1400" b="0" dirty="0" smtClean="0">
                          <a:solidFill>
                            <a:srgbClr val="C00000"/>
                          </a:solidFill>
                          <a:latin typeface="+mn-lt"/>
                          <a:cs typeface="Times New Roman" pitchFamily="18" charset="0"/>
                        </a:rPr>
                        <a:t>pituitary insufficiency)</a:t>
                      </a:r>
                      <a:endParaRPr lang="en-US" sz="1400" b="0" dirty="0" smtClean="0">
                        <a:solidFill>
                          <a:srgbClr val="C00000"/>
                        </a:solidFill>
                        <a:latin typeface="+mn-lt"/>
                      </a:endParaRPr>
                    </a:p>
                    <a:p>
                      <a:pPr marL="342900" indent="-342900">
                        <a:lnSpc>
                          <a:spcPct val="100000"/>
                        </a:lnSpc>
                        <a:buClr>
                          <a:srgbClr val="FF99CC"/>
                        </a:buClr>
                        <a:buSzPct val="125000"/>
                        <a:buFont typeface="Arial" charset="0"/>
                        <a:buChar char="•"/>
                      </a:pPr>
                      <a:r>
                        <a:rPr lang="en-US" sz="1400" b="0" dirty="0" smtClean="0">
                          <a:solidFill>
                            <a:schemeClr val="tx1"/>
                          </a:solidFill>
                          <a:latin typeface="+mn-lt"/>
                        </a:rPr>
                        <a:t>Success rate for inducing ovulation is usually </a:t>
                      </a:r>
                      <a:r>
                        <a:rPr lang="en-US" sz="1400" b="0" u="sng" dirty="0" smtClean="0">
                          <a:solidFill>
                            <a:schemeClr val="tx1"/>
                          </a:solidFill>
                          <a:latin typeface="+mn-lt"/>
                        </a:rPr>
                        <a:t>&gt;</a:t>
                      </a:r>
                      <a:r>
                        <a:rPr lang="en-US" sz="1400" b="0" dirty="0" smtClean="0">
                          <a:solidFill>
                            <a:schemeClr val="tx1"/>
                          </a:solidFill>
                          <a:latin typeface="+mn-lt"/>
                        </a:rPr>
                        <a:t>75 %</a:t>
                      </a:r>
                      <a:endParaRPr lang="en-US" sz="1400" b="0" dirty="0">
                        <a:solidFill>
                          <a:schemeClr val="tx1"/>
                        </a:solidFill>
                        <a:latin typeface="+mn-lt"/>
                      </a:endParaRPr>
                    </a:p>
                  </a:txBody>
                  <a:tcPr anchor="ctr">
                    <a:lnR w="12700" cap="flat" cmpd="sng" algn="ctr">
                      <a:solidFill>
                        <a:schemeClr val="tx1"/>
                      </a:solidFill>
                      <a:prstDash val="solid"/>
                      <a:round/>
                      <a:headEnd type="none" w="med" len="med"/>
                      <a:tailEnd type="none" w="med" len="med"/>
                    </a:lnR>
                  </a:tcPr>
                </a:tc>
                <a:tc>
                  <a:txBody>
                    <a:bodyPr/>
                    <a:lstStyle/>
                    <a:p>
                      <a:pPr marL="0" indent="0">
                        <a:lnSpc>
                          <a:spcPct val="100000"/>
                        </a:lnSpc>
                        <a:buClr>
                          <a:schemeClr val="accent4"/>
                        </a:buClr>
                        <a:buSzPct val="100000"/>
                        <a:buFont typeface="Arial" charset="0"/>
                        <a:buNone/>
                      </a:pPr>
                      <a:r>
                        <a:rPr lang="en-US" sz="1400" b="0" dirty="0" smtClean="0">
                          <a:solidFill>
                            <a:srgbClr val="C00000"/>
                          </a:solidFill>
                          <a:latin typeface="+mn-lt"/>
                          <a:cs typeface="Times New Roman" pitchFamily="18" charset="0"/>
                          <a:sym typeface="Wingdings 3"/>
                        </a:rPr>
                        <a:t>Female infertility 2</a:t>
                      </a:r>
                      <a:r>
                        <a:rPr lang="en-US" sz="1400" b="0" baseline="30000" dirty="0" smtClean="0">
                          <a:solidFill>
                            <a:srgbClr val="C00000"/>
                          </a:solidFill>
                          <a:latin typeface="+mn-lt"/>
                          <a:cs typeface="Times New Roman" pitchFamily="18" charset="0"/>
                          <a:sym typeface="Wingdings 3"/>
                        </a:rPr>
                        <a:t>ndry</a:t>
                      </a:r>
                      <a:r>
                        <a:rPr lang="en-US" sz="1400" b="0" dirty="0" smtClean="0">
                          <a:solidFill>
                            <a:srgbClr val="C00000"/>
                          </a:solidFill>
                          <a:latin typeface="+mn-lt"/>
                          <a:cs typeface="Times New Roman" pitchFamily="18" charset="0"/>
                          <a:sym typeface="Wingdings 3"/>
                        </a:rPr>
                        <a:t> to</a:t>
                      </a:r>
                      <a:r>
                        <a:rPr lang="en-US" sz="1400" b="0" baseline="0" dirty="0" smtClean="0">
                          <a:solidFill>
                            <a:srgbClr val="C00000"/>
                          </a:solidFill>
                          <a:latin typeface="+mn-lt"/>
                          <a:cs typeface="Times New Roman" pitchFamily="18" charset="0"/>
                          <a:sym typeface="Wingdings 3"/>
                        </a:rPr>
                        <a:t> </a:t>
                      </a:r>
                      <a:r>
                        <a:rPr lang="en-US" sz="1400" b="0" dirty="0" smtClean="0">
                          <a:solidFill>
                            <a:srgbClr val="C00000"/>
                          </a:solidFill>
                          <a:latin typeface="+mn-lt"/>
                          <a:cs typeface="Times New Roman" pitchFamily="18" charset="0"/>
                          <a:sym typeface="Wingdings 3"/>
                        </a:rPr>
                        <a:t>hyperprolactinemia</a:t>
                      </a:r>
                      <a:r>
                        <a:rPr lang="ar-SA" sz="1400" b="0" baseline="0" dirty="0" smtClean="0">
                          <a:solidFill>
                            <a:srgbClr val="C00000"/>
                          </a:solidFill>
                          <a:latin typeface="+mn-lt"/>
                          <a:cs typeface="Times New Roman" pitchFamily="18" charset="0"/>
                          <a:sym typeface="Wingdings 3"/>
                        </a:rPr>
                        <a:t> </a:t>
                      </a:r>
                      <a:r>
                        <a:rPr lang="ar-SA" sz="1400" b="0" baseline="0" dirty="0" smtClean="0">
                          <a:solidFill>
                            <a:schemeClr val="bg1">
                              <a:lumMod val="50000"/>
                            </a:schemeClr>
                          </a:solidFill>
                          <a:latin typeface="+mn-lt"/>
                          <a:cs typeface="Times New Roman" pitchFamily="18" charset="0"/>
                          <a:sym typeface="Wingdings 3"/>
                        </a:rPr>
                        <a:t>بروف </a:t>
                      </a:r>
                      <a:r>
                        <a:rPr lang="ar-SA" sz="1400" b="0" baseline="0" dirty="0" err="1" smtClean="0">
                          <a:solidFill>
                            <a:schemeClr val="bg1">
                              <a:lumMod val="50000"/>
                            </a:schemeClr>
                          </a:solidFill>
                          <a:latin typeface="+mn-lt"/>
                          <a:cs typeface="Times New Roman" pitchFamily="18" charset="0"/>
                          <a:sym typeface="Wingdings 3"/>
                        </a:rPr>
                        <a:t>يلدز</a:t>
                      </a:r>
                      <a:r>
                        <a:rPr lang="ar-SA" sz="1400" b="0" baseline="0" dirty="0" smtClean="0">
                          <a:solidFill>
                            <a:schemeClr val="bg1">
                              <a:lumMod val="50000"/>
                            </a:schemeClr>
                          </a:solidFill>
                          <a:latin typeface="+mn-lt"/>
                          <a:cs typeface="Times New Roman" pitchFamily="18" charset="0"/>
                          <a:sym typeface="Wingdings 3"/>
                        </a:rPr>
                        <a:t> أنبح حلقها</a:t>
                      </a:r>
                      <a:r>
                        <a:rPr lang="ar-SA" sz="1400" b="0" baseline="0" dirty="0" smtClean="0">
                          <a:solidFill>
                            <a:srgbClr val="C00000"/>
                          </a:solidFill>
                          <a:latin typeface="+mn-lt"/>
                          <a:cs typeface="Times New Roman" pitchFamily="18" charset="0"/>
                          <a:sym typeface="Wingdings 3"/>
                        </a:rPr>
                        <a:t> </a:t>
                      </a:r>
                      <a:r>
                        <a:rPr lang="ar-SA" sz="1400" b="0" baseline="0" dirty="0" smtClean="0">
                          <a:solidFill>
                            <a:schemeClr val="bg1">
                              <a:lumMod val="50000"/>
                            </a:schemeClr>
                          </a:solidFill>
                          <a:latin typeface="+mn-lt"/>
                          <a:cs typeface="Times New Roman" pitchFamily="18" charset="0"/>
                          <a:sym typeface="Wingdings 3"/>
                        </a:rPr>
                        <a:t>وهي تقول مهم </a:t>
                      </a:r>
                      <a:r>
                        <a:rPr lang="ar-SA" sz="1400" b="0" baseline="0" dirty="0" smtClean="0">
                          <a:solidFill>
                            <a:schemeClr val="bg1">
                              <a:lumMod val="50000"/>
                            </a:schemeClr>
                          </a:solidFill>
                          <a:latin typeface="+mn-lt"/>
                          <a:cs typeface="Times New Roman" pitchFamily="18" charset="0"/>
                          <a:sym typeface="Wingdings"/>
                        </a:rPr>
                        <a:t></a:t>
                      </a:r>
                      <a:endParaRPr lang="en-US" sz="1400" b="0" dirty="0" smtClean="0">
                        <a:solidFill>
                          <a:schemeClr val="bg1">
                            <a:lumMod val="50000"/>
                          </a:schemeClr>
                        </a:solidFill>
                        <a:latin typeface="+mn-lt"/>
                        <a:cs typeface="Times New Roman" pitchFamily="18" charset="0"/>
                        <a:sym typeface="Wingdings 3"/>
                      </a:endParaRPr>
                    </a:p>
                    <a:p>
                      <a:pPr marL="0" indent="0">
                        <a:lnSpc>
                          <a:spcPct val="100000"/>
                        </a:lnSpc>
                        <a:buClr>
                          <a:schemeClr val="accent4"/>
                        </a:buClr>
                        <a:buSzPct val="100000"/>
                        <a:buFont typeface="Arial" charset="0"/>
                        <a:buNone/>
                      </a:pPr>
                      <a:r>
                        <a:rPr lang="en-US" sz="1200" b="0" dirty="0" smtClean="0">
                          <a:solidFill>
                            <a:srgbClr val="008F00"/>
                          </a:solidFill>
                          <a:latin typeface="+mn-lt"/>
                          <a:cs typeface="Times New Roman" pitchFamily="18" charset="0"/>
                          <a:sym typeface="Wingdings 3"/>
                        </a:rPr>
                        <a:t>Hyperprolactinemia in female: amenorrhea and false pregnancy test</a:t>
                      </a:r>
                    </a:p>
                    <a:p>
                      <a:pPr marL="0" indent="0">
                        <a:lnSpc>
                          <a:spcPct val="100000"/>
                        </a:lnSpc>
                        <a:buClr>
                          <a:schemeClr val="accent4"/>
                        </a:buClr>
                        <a:buSzPct val="100000"/>
                        <a:buFont typeface="Arial" charset="0"/>
                        <a:buNone/>
                      </a:pPr>
                      <a:r>
                        <a:rPr lang="en-US" sz="1200" b="0" dirty="0" smtClean="0">
                          <a:solidFill>
                            <a:srgbClr val="008F00"/>
                          </a:solidFill>
                          <a:latin typeface="+mn-lt"/>
                          <a:cs typeface="Times New Roman" pitchFamily="18" charset="0"/>
                          <a:sym typeface="Wingdings 3"/>
                        </a:rPr>
                        <a:t>Hyperprolactinemia in male: gynecomastia + infertility + decrease libido</a:t>
                      </a:r>
                      <a:endParaRPr lang="en-US" sz="1200" b="0" dirty="0">
                        <a:solidFill>
                          <a:srgbClr val="008F00"/>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714752943"/>
                  </a:ext>
                </a:extLst>
              </a:tr>
              <a:tr h="1763640">
                <a:tc>
                  <a:txBody>
                    <a:bodyPr/>
                    <a:lstStyle/>
                    <a:p>
                      <a:pPr algn="ctr"/>
                      <a:r>
                        <a:rPr lang="en-US" sz="1600" dirty="0">
                          <a:solidFill>
                            <a:schemeClr val="tx1"/>
                          </a:solidFill>
                        </a:rPr>
                        <a:t>ADRs</a:t>
                      </a: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solidFill>
                  </a:tcPr>
                </a:tc>
                <a:tc>
                  <a:txBody>
                    <a:bodyPr/>
                    <a:lstStyle/>
                    <a:p>
                      <a:pPr marL="285750" indent="-285750">
                        <a:lnSpc>
                          <a:spcPct val="100000"/>
                        </a:lnSpc>
                        <a:buClr>
                          <a:srgbClr val="FF99CC"/>
                        </a:buClr>
                        <a:buSzPct val="100000"/>
                        <a:buFont typeface="Wingdings" charset="2"/>
                        <a:buChar char="v"/>
                      </a:pPr>
                      <a:r>
                        <a:rPr lang="en-US" sz="1400" b="0" spc="-40" dirty="0" smtClean="0">
                          <a:solidFill>
                            <a:schemeClr val="tx1"/>
                          </a:solidFill>
                          <a:latin typeface="+mn-lt"/>
                        </a:rPr>
                        <a:t>FSH containing preparations</a:t>
                      </a:r>
                    </a:p>
                    <a:p>
                      <a:pPr marL="628650" lvl="1" indent="-285750">
                        <a:lnSpc>
                          <a:spcPct val="100000"/>
                        </a:lnSpc>
                        <a:buClr>
                          <a:srgbClr val="FF99CC"/>
                        </a:buClr>
                        <a:buSzPct val="100000"/>
                        <a:buFontTx/>
                        <a:buBlip>
                          <a:blip r:embed="rId2"/>
                        </a:buBlip>
                      </a:pPr>
                      <a:r>
                        <a:rPr lang="en-US" sz="1200" b="0" dirty="0" smtClean="0">
                          <a:solidFill>
                            <a:schemeClr val="tx1"/>
                          </a:solidFill>
                          <a:latin typeface="+mn-lt"/>
                          <a:cs typeface="Times New Roman" pitchFamily="18" charset="0"/>
                        </a:rPr>
                        <a:t>Fever</a:t>
                      </a:r>
                    </a:p>
                    <a:p>
                      <a:pPr marL="628650" lvl="1" indent="-285750">
                        <a:lnSpc>
                          <a:spcPct val="100000"/>
                        </a:lnSpc>
                        <a:buClr>
                          <a:srgbClr val="FF99CC"/>
                        </a:buClr>
                        <a:buSzPct val="100000"/>
                        <a:buFontTx/>
                        <a:buBlip>
                          <a:blip r:embed="rId3"/>
                        </a:buBlip>
                      </a:pPr>
                      <a:r>
                        <a:rPr lang="en-US" sz="1200" b="0" dirty="0" smtClean="0">
                          <a:solidFill>
                            <a:schemeClr val="tx1"/>
                          </a:solidFill>
                          <a:latin typeface="+mn-lt"/>
                          <a:cs typeface="Times New Roman" pitchFamily="18" charset="0"/>
                        </a:rPr>
                        <a:t>Ovarian enlargement (hyper stimulation)</a:t>
                      </a:r>
                    </a:p>
                    <a:p>
                      <a:pPr marL="628650" lvl="1" indent="-285750">
                        <a:lnSpc>
                          <a:spcPct val="100000"/>
                        </a:lnSpc>
                        <a:buClr>
                          <a:srgbClr val="FF99CC"/>
                        </a:buClr>
                        <a:buFontTx/>
                        <a:buBlip>
                          <a:blip r:embed="rId4"/>
                        </a:buBlip>
                      </a:pPr>
                      <a:r>
                        <a:rPr lang="en-US" sz="1200" b="0" dirty="0" smtClean="0">
                          <a:solidFill>
                            <a:schemeClr val="tx1"/>
                          </a:solidFill>
                          <a:latin typeface="+mn-lt"/>
                          <a:cs typeface="Times New Roman" pitchFamily="18" charset="0"/>
                        </a:rPr>
                        <a:t>Multiple Pregnancy (approx. 20%)</a:t>
                      </a:r>
                    </a:p>
                    <a:p>
                      <a:pPr marL="285750" marR="0" indent="-285750" algn="l" defTabSz="685800" rtl="0" eaLnBrk="1" fontAlgn="auto" latinLnBrk="0" hangingPunct="1">
                        <a:lnSpc>
                          <a:spcPct val="100000"/>
                        </a:lnSpc>
                        <a:spcBef>
                          <a:spcPts val="0"/>
                        </a:spcBef>
                        <a:spcAft>
                          <a:spcPts val="0"/>
                        </a:spcAft>
                        <a:buClr>
                          <a:srgbClr val="FF99CC"/>
                        </a:buClr>
                        <a:buSzTx/>
                        <a:buFont typeface="Wingdings" charset="2"/>
                        <a:buChar char="v"/>
                        <a:tabLst/>
                        <a:defRPr/>
                      </a:pPr>
                      <a:r>
                        <a:rPr lang="en-US" sz="1400" b="0" spc="-40" dirty="0" smtClean="0">
                          <a:solidFill>
                            <a:schemeClr val="tx1"/>
                          </a:solidFill>
                          <a:latin typeface="+mn-lt"/>
                        </a:rPr>
                        <a:t>LH containing preparations</a:t>
                      </a:r>
                    </a:p>
                    <a:p>
                      <a:pPr marL="628650" marR="0" lvl="1" indent="-285750" algn="l" defTabSz="685800" rtl="0" eaLnBrk="1" fontAlgn="auto" latinLnBrk="0" hangingPunct="1">
                        <a:lnSpc>
                          <a:spcPct val="100000"/>
                        </a:lnSpc>
                        <a:spcBef>
                          <a:spcPts val="0"/>
                        </a:spcBef>
                        <a:spcAft>
                          <a:spcPts val="0"/>
                        </a:spcAft>
                        <a:buClr>
                          <a:srgbClr val="FF99CC"/>
                        </a:buClr>
                        <a:buSzTx/>
                        <a:buFontTx/>
                        <a:buBlip>
                          <a:blip r:embed="rId5"/>
                        </a:buBlip>
                        <a:tabLst/>
                        <a:defRPr/>
                      </a:pPr>
                      <a:r>
                        <a:rPr lang="en-US" sz="1200" b="0" dirty="0" smtClean="0">
                          <a:solidFill>
                            <a:schemeClr val="tx1"/>
                          </a:solidFill>
                          <a:latin typeface="+mn-lt"/>
                          <a:cs typeface="Times New Roman" pitchFamily="18" charset="0"/>
                        </a:rPr>
                        <a:t>Headache </a:t>
                      </a:r>
                    </a:p>
                    <a:p>
                      <a:pPr marL="628650" lvl="1" indent="-285750">
                        <a:lnSpc>
                          <a:spcPct val="100000"/>
                        </a:lnSpc>
                        <a:buClr>
                          <a:srgbClr val="FF99CC"/>
                        </a:buClr>
                        <a:buFontTx/>
                        <a:buBlip>
                          <a:blip r:embed="rId6"/>
                        </a:buBlip>
                      </a:pPr>
                      <a:r>
                        <a:rPr lang="en-US" sz="1200" b="0" dirty="0" smtClean="0">
                          <a:solidFill>
                            <a:schemeClr val="tx1"/>
                          </a:solidFill>
                          <a:latin typeface="+mn-lt"/>
                          <a:cs typeface="Times New Roman" pitchFamily="18" charset="0"/>
                        </a:rPr>
                        <a:t>Edema</a:t>
                      </a:r>
                    </a:p>
                  </a:txBody>
                  <a:tcPr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285750" marR="0" indent="-285750" algn="l" defTabSz="685800" rtl="0" eaLnBrk="1" fontAlgn="auto" latinLnBrk="0" hangingPunct="1">
                        <a:lnSpc>
                          <a:spcPct val="100000"/>
                        </a:lnSpc>
                        <a:spcBef>
                          <a:spcPts val="1350"/>
                        </a:spcBef>
                        <a:spcAft>
                          <a:spcPts val="0"/>
                        </a:spcAft>
                        <a:buClrTx/>
                        <a:buSzTx/>
                        <a:buFontTx/>
                        <a:buBlip>
                          <a:blip r:embed="rId7"/>
                        </a:buBlip>
                        <a:tabLst/>
                        <a:defRPr/>
                      </a:pPr>
                      <a:r>
                        <a:rPr lang="en-US" sz="1200" b="0" dirty="0" smtClean="0">
                          <a:latin typeface="+mn-lt"/>
                          <a:cs typeface="Times New Roman" pitchFamily="18" charset="0"/>
                        </a:rPr>
                        <a:t>GIT disturbances; nausea,</a:t>
                      </a:r>
                      <a:r>
                        <a:rPr lang="en-US" sz="1200" b="0" baseline="0" dirty="0" smtClean="0">
                          <a:latin typeface="+mn-lt"/>
                          <a:cs typeface="Times New Roman" pitchFamily="18" charset="0"/>
                        </a:rPr>
                        <a:t> </a:t>
                      </a:r>
                      <a:r>
                        <a:rPr lang="en-US" sz="1200" b="0" dirty="0" smtClean="0">
                          <a:solidFill>
                            <a:srgbClr val="FF0000"/>
                          </a:solidFill>
                          <a:latin typeface="+mn-lt"/>
                          <a:cs typeface="Times New Roman" pitchFamily="18" charset="0"/>
                        </a:rPr>
                        <a:t>vomiting </a:t>
                      </a:r>
                      <a:r>
                        <a:rPr lang="en-US" sz="1200" b="0" dirty="0" smtClean="0">
                          <a:solidFill>
                            <a:srgbClr val="008F00"/>
                          </a:solidFill>
                          <a:latin typeface="+mn-lt"/>
                          <a:cs typeface="Times New Roman" pitchFamily="18" charset="0"/>
                        </a:rPr>
                        <a:t>(by stimulating Chemoreceptors Trigging Zone)</a:t>
                      </a:r>
                      <a:r>
                        <a:rPr lang="en-US" sz="1200" b="0" baseline="0" dirty="0" smtClean="0">
                          <a:solidFill>
                            <a:srgbClr val="008F00"/>
                          </a:solidFill>
                          <a:latin typeface="+mn-lt"/>
                          <a:cs typeface="Times New Roman" pitchFamily="18" charset="0"/>
                        </a:rPr>
                        <a:t> </a:t>
                      </a:r>
                      <a:r>
                        <a:rPr lang="en-US" sz="1200" b="0" dirty="0" smtClean="0">
                          <a:latin typeface="+mn-lt"/>
                          <a:cs typeface="Times New Roman" pitchFamily="18" charset="0"/>
                        </a:rPr>
                        <a:t>,constipation</a:t>
                      </a:r>
                    </a:p>
                    <a:p>
                      <a:pPr marL="285750" marR="0" indent="-285750" algn="l" defTabSz="685800" rtl="0" eaLnBrk="1" fontAlgn="auto" latinLnBrk="0" hangingPunct="1">
                        <a:lnSpc>
                          <a:spcPct val="100000"/>
                        </a:lnSpc>
                        <a:spcBef>
                          <a:spcPts val="1350"/>
                        </a:spcBef>
                        <a:spcAft>
                          <a:spcPts val="0"/>
                        </a:spcAft>
                        <a:buClrTx/>
                        <a:buSzTx/>
                        <a:buFontTx/>
                        <a:buBlip>
                          <a:blip r:embed="rId5"/>
                        </a:buBlip>
                        <a:tabLst/>
                        <a:defRPr/>
                      </a:pPr>
                      <a:r>
                        <a:rPr lang="en-US" sz="1200" b="0" dirty="0" smtClean="0">
                          <a:latin typeface="+mn-lt"/>
                          <a:cs typeface="Times New Roman" pitchFamily="18" charset="0"/>
                        </a:rPr>
                        <a:t>Headache dizziness  &amp; orthostatic hypotension</a:t>
                      </a:r>
                    </a:p>
                    <a:p>
                      <a:pPr marL="285750" indent="-285750">
                        <a:lnSpc>
                          <a:spcPct val="100000"/>
                        </a:lnSpc>
                        <a:spcBef>
                          <a:spcPts val="1350"/>
                        </a:spcBef>
                        <a:buFontTx/>
                        <a:buBlip>
                          <a:blip r:embed="rId8"/>
                        </a:buBlip>
                      </a:pPr>
                      <a:r>
                        <a:rPr lang="en-US" sz="1200" b="0" dirty="0" smtClean="0">
                          <a:latin typeface="+mn-lt"/>
                          <a:cs typeface="Times New Roman" pitchFamily="18" charset="0"/>
                        </a:rPr>
                        <a:t>Dry mouth &amp; nasal congestion </a:t>
                      </a:r>
                    </a:p>
                    <a:p>
                      <a:pPr marL="285750" marR="0" indent="-285750" algn="l" defTabSz="685800" rtl="0" eaLnBrk="1" fontAlgn="auto" latinLnBrk="0" hangingPunct="1">
                        <a:lnSpc>
                          <a:spcPct val="100000"/>
                        </a:lnSpc>
                        <a:spcBef>
                          <a:spcPts val="1350"/>
                        </a:spcBef>
                        <a:spcAft>
                          <a:spcPts val="0"/>
                        </a:spcAft>
                        <a:buClrTx/>
                        <a:buSzTx/>
                        <a:buFontTx/>
                        <a:buBlip>
                          <a:blip r:embed="rId9"/>
                        </a:buBlip>
                        <a:tabLst/>
                        <a:defRPr/>
                      </a:pPr>
                      <a:r>
                        <a:rPr lang="en-US" sz="1200" b="0" dirty="0" smtClean="0">
                          <a:latin typeface="+mn-lt"/>
                          <a:cs typeface="Times New Roman" pitchFamily="18" charset="0"/>
                        </a:rPr>
                        <a:t>Insomnia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261807294"/>
                  </a:ext>
                </a:extLst>
              </a:tr>
            </a:tbl>
          </a:graphicData>
        </a:graphic>
      </p:graphicFrame>
      <p:sp>
        <p:nvSpPr>
          <p:cNvPr id="7"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10"/>
          <a:stretch>
            <a:fillRect/>
          </a:stretch>
        </p:blipFill>
        <p:spPr>
          <a:xfrm>
            <a:off x="3789712" y="2822223"/>
            <a:ext cx="2859524" cy="3228621"/>
          </a:xfrm>
          <a:prstGeom prst="rect">
            <a:avLst/>
          </a:prstGeom>
        </p:spPr>
      </p:pic>
      <p:sp>
        <p:nvSpPr>
          <p:cNvPr id="13" name="TextBox 12"/>
          <p:cNvSpPr txBox="1"/>
          <p:nvPr/>
        </p:nvSpPr>
        <p:spPr>
          <a:xfrm>
            <a:off x="-2" y="9624447"/>
            <a:ext cx="6858001" cy="276999"/>
          </a:xfrm>
          <a:prstGeom prst="rect">
            <a:avLst/>
          </a:prstGeom>
          <a:noFill/>
        </p:spPr>
        <p:txBody>
          <a:bodyPr wrap="square" rtlCol="0">
            <a:spAutoFit/>
          </a:bodyPr>
          <a:lstStyle/>
          <a:p>
            <a:r>
              <a:rPr lang="en-US" sz="1200" dirty="0" smtClean="0">
                <a:solidFill>
                  <a:srgbClr val="C00000"/>
                </a:solidFill>
              </a:rPr>
              <a:t>* Both male and female doctors emphasized</a:t>
            </a:r>
            <a:r>
              <a:rPr lang="en-US" sz="1200" dirty="0">
                <a:solidFill>
                  <a:srgbClr val="C00000"/>
                </a:solidFill>
              </a:rPr>
              <a:t> </a:t>
            </a:r>
            <a:r>
              <a:rPr lang="en-US" sz="1200" dirty="0" smtClean="0">
                <a:solidFill>
                  <a:srgbClr val="C00000"/>
                </a:solidFill>
              </a:rPr>
              <a:t>on the indications of each drug (so please focus on them)</a:t>
            </a:r>
            <a:endParaRPr lang="en-US" sz="1200" dirty="0">
              <a:solidFill>
                <a:srgbClr val="C00000"/>
              </a:solidFill>
            </a:endParaRPr>
          </a:p>
        </p:txBody>
      </p:sp>
      <p:sp>
        <p:nvSpPr>
          <p:cNvPr id="10" name="مستطيل مستدير الزوايا 9"/>
          <p:cNvSpPr/>
          <p:nvPr/>
        </p:nvSpPr>
        <p:spPr>
          <a:xfrm rot="16200000">
            <a:off x="802671" y="2904398"/>
            <a:ext cx="850477" cy="297144"/>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en-US" sz="800" b="1" u="sng" dirty="0" err="1" smtClean="0">
                <a:solidFill>
                  <a:srgbClr val="009193"/>
                </a:solidFill>
              </a:rPr>
              <a:t>hMG</a:t>
            </a:r>
            <a:r>
              <a:rPr lang="en-US" sz="800" b="1" u="sng" dirty="0" smtClean="0">
                <a:solidFill>
                  <a:srgbClr val="009193"/>
                </a:solidFill>
              </a:rPr>
              <a:t> = FSH+LH</a:t>
            </a:r>
            <a:endParaRPr lang="ar-SA" sz="800" b="1" u="sng" dirty="0" smtClean="0">
              <a:solidFill>
                <a:srgbClr val="009193"/>
              </a:solidFill>
            </a:endParaRPr>
          </a:p>
          <a:p>
            <a:pPr marL="0" algn="ctr" defTabSz="914400" rtl="1" eaLnBrk="1" latinLnBrk="0" hangingPunct="1"/>
            <a:r>
              <a:rPr lang="ar-SA" sz="800" b="1" u="sng" dirty="0" smtClean="0">
                <a:solidFill>
                  <a:srgbClr val="009193"/>
                </a:solidFill>
              </a:rPr>
              <a:t>الهمج = فشله</a:t>
            </a:r>
            <a:endParaRPr lang="en-US" sz="800" b="1" u="sng" dirty="0" smtClean="0">
              <a:solidFill>
                <a:srgbClr val="009193"/>
              </a:solidFill>
            </a:endParaRPr>
          </a:p>
        </p:txBody>
      </p:sp>
      <p:sp>
        <p:nvSpPr>
          <p:cNvPr id="11" name="مستطيل مستدير الزوايا 10"/>
          <p:cNvSpPr/>
          <p:nvPr/>
        </p:nvSpPr>
        <p:spPr>
          <a:xfrm rot="16200000">
            <a:off x="774844" y="4089415"/>
            <a:ext cx="792000" cy="360000"/>
          </a:xfrm>
          <a:prstGeom prst="roundRect">
            <a:avLst/>
          </a:prstGeom>
          <a:ln w="19050">
            <a:solidFill>
              <a:srgbClr val="4EB7BA"/>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marL="0" algn="ctr" defTabSz="914400" rtl="1" eaLnBrk="1" latinLnBrk="0" hangingPunct="1"/>
            <a:r>
              <a:rPr lang="en-US" sz="800" b="1" u="sng" dirty="0" err="1" smtClean="0">
                <a:solidFill>
                  <a:srgbClr val="009193"/>
                </a:solidFill>
              </a:rPr>
              <a:t>hCG</a:t>
            </a:r>
            <a:r>
              <a:rPr lang="en-US" sz="800" b="1" u="sng" dirty="0" smtClean="0">
                <a:solidFill>
                  <a:srgbClr val="009193"/>
                </a:solidFill>
              </a:rPr>
              <a:t>= ECG LH</a:t>
            </a:r>
            <a:endParaRPr lang="ar-SA" sz="800" b="1" u="sng" dirty="0" smtClean="0">
              <a:solidFill>
                <a:srgbClr val="009193"/>
              </a:solidFill>
            </a:endParaRPr>
          </a:p>
          <a:p>
            <a:pPr algn="ctr" rtl="1"/>
            <a:r>
              <a:rPr lang="ar-SA" sz="800" dirty="0" smtClean="0">
                <a:solidFill>
                  <a:srgbClr val="009193"/>
                </a:solidFill>
              </a:rPr>
              <a:t>سووا</a:t>
            </a:r>
            <a:r>
              <a:rPr lang="ar-SA" sz="800" b="1" u="sng" dirty="0" smtClean="0">
                <a:solidFill>
                  <a:srgbClr val="009193"/>
                </a:solidFill>
              </a:rPr>
              <a:t> </a:t>
            </a:r>
            <a:r>
              <a:rPr lang="en-US" sz="800" b="1" u="sng" dirty="0">
                <a:solidFill>
                  <a:srgbClr val="009193"/>
                </a:solidFill>
              </a:rPr>
              <a:t>ECG </a:t>
            </a:r>
            <a:r>
              <a:rPr lang="ar-SA" sz="800" b="1" u="sng" dirty="0" smtClean="0">
                <a:solidFill>
                  <a:srgbClr val="009193"/>
                </a:solidFill>
              </a:rPr>
              <a:t> له </a:t>
            </a:r>
            <a:r>
              <a:rPr lang="en-US" sz="800" b="1" u="sng" dirty="0" smtClean="0">
                <a:solidFill>
                  <a:srgbClr val="009193"/>
                </a:solidFill>
              </a:rPr>
              <a:t> </a:t>
            </a:r>
            <a:endParaRPr lang="ar-SA" sz="800" b="1" u="sng" dirty="0">
              <a:solidFill>
                <a:srgbClr val="009193"/>
              </a:solidFill>
            </a:endParaRPr>
          </a:p>
        </p:txBody>
      </p:sp>
    </p:spTree>
    <p:extLst>
      <p:ext uri="{BB962C8B-B14F-4D97-AF65-F5344CB8AC3E}">
        <p14:creationId xmlns:p14="http://schemas.microsoft.com/office/powerpoint/2010/main" val="29069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67963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2031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Ovulation Induction</a:t>
            </a: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24688779"/>
              </p:ext>
            </p:extLst>
          </p:nvPr>
        </p:nvGraphicFramePr>
        <p:xfrm>
          <a:off x="203201" y="1137995"/>
          <a:ext cx="6506960" cy="8394917"/>
        </p:xfrm>
        <a:graphic>
          <a:graphicData uri="http://schemas.openxmlformats.org/drawingml/2006/table">
            <a:tbl>
              <a:tblPr firstRow="1" bandRow="1">
                <a:tableStyleId>{5940675A-B579-460E-94D1-54222C63F5DA}</a:tableStyleId>
              </a:tblPr>
              <a:tblGrid>
                <a:gridCol w="496710">
                  <a:extLst>
                    <a:ext uri="{9D8B030D-6E8A-4147-A177-3AD203B41FA5}">
                      <a16:colId xmlns="" xmlns:a16="http://schemas.microsoft.com/office/drawing/2014/main" val="20000"/>
                    </a:ext>
                  </a:extLst>
                </a:gridCol>
                <a:gridCol w="802121">
                  <a:extLst>
                    <a:ext uri="{9D8B030D-6E8A-4147-A177-3AD203B41FA5}">
                      <a16:colId xmlns="" xmlns:a16="http://schemas.microsoft.com/office/drawing/2014/main" val="20001"/>
                    </a:ext>
                  </a:extLst>
                </a:gridCol>
                <a:gridCol w="202590"/>
                <a:gridCol w="1004711"/>
                <a:gridCol w="1488386">
                  <a:extLst>
                    <a:ext uri="{9D8B030D-6E8A-4147-A177-3AD203B41FA5}">
                      <a16:colId xmlns="" xmlns:a16="http://schemas.microsoft.com/office/drawing/2014/main" val="20002"/>
                    </a:ext>
                  </a:extLst>
                </a:gridCol>
                <a:gridCol w="749821">
                  <a:extLst>
                    <a:ext uri="{9D8B030D-6E8A-4147-A177-3AD203B41FA5}">
                      <a16:colId xmlns="" xmlns:a16="http://schemas.microsoft.com/office/drawing/2014/main" val="20003"/>
                    </a:ext>
                  </a:extLst>
                </a:gridCol>
                <a:gridCol w="821840">
                  <a:extLst>
                    <a:ext uri="{9D8B030D-6E8A-4147-A177-3AD203B41FA5}">
                      <a16:colId xmlns="" xmlns:a16="http://schemas.microsoft.com/office/drawing/2014/main" val="495807481"/>
                    </a:ext>
                  </a:extLst>
                </a:gridCol>
                <a:gridCol w="940781">
                  <a:extLst>
                    <a:ext uri="{9D8B030D-6E8A-4147-A177-3AD203B41FA5}">
                      <a16:colId xmlns="" xmlns:a16="http://schemas.microsoft.com/office/drawing/2014/main" val="20004"/>
                    </a:ext>
                  </a:extLst>
                </a:gridCol>
              </a:tblGrid>
              <a:tr h="504344">
                <a:tc>
                  <a:txBody>
                    <a:bodyPr/>
                    <a:lstStyle/>
                    <a:p>
                      <a:pPr algn="ctr"/>
                      <a:r>
                        <a:rPr lang="en-US" sz="1400" b="0" dirty="0">
                          <a:solidFill>
                            <a:schemeClr val="tx1"/>
                          </a:solidFill>
                          <a:effectLst/>
                          <a:latin typeface="+mn-lt"/>
                          <a:ea typeface="Kartika" charset="0"/>
                          <a:cs typeface="Kartika" charset="0"/>
                        </a:rPr>
                        <a:t>Class </a:t>
                      </a:r>
                    </a:p>
                  </a:txBody>
                  <a:tcPr marT="45719" marB="45719" vert="vert27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3">
                        <a:lumMod val="20000"/>
                        <a:lumOff val="80000"/>
                      </a:schemeClr>
                    </a:solidFill>
                  </a:tcPr>
                </a:tc>
                <a:tc gridSpan="3">
                  <a:txBody>
                    <a:bodyPr/>
                    <a:lstStyle/>
                    <a:p>
                      <a:pPr marL="0" algn="ctr" defTabSz="685800" rtl="0" eaLnBrk="1" latinLnBrk="0" hangingPunct="1"/>
                      <a:r>
                        <a:rPr lang="en-US" sz="1400" b="0" kern="1200" dirty="0">
                          <a:solidFill>
                            <a:schemeClr val="tx1"/>
                          </a:solidFill>
                          <a:effectLst/>
                          <a:latin typeface="+mn-lt"/>
                          <a:ea typeface="+mn-ea"/>
                          <a:cs typeface="+mn-cs"/>
                        </a:rPr>
                        <a:t>Antiestrogens SERMs</a:t>
                      </a:r>
                    </a:p>
                  </a:txBody>
                  <a:tcPr anchor="ctr">
                    <a:lnT w="12700" cap="flat" cmpd="sng" algn="ctr">
                      <a:no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hMerge="1">
                  <a:txBody>
                    <a:bodyPr/>
                    <a:lstStyle/>
                    <a:p>
                      <a:endParaRPr lang="en-US"/>
                    </a:p>
                  </a:txBody>
                  <a:tcPr/>
                </a:tc>
                <a:tc>
                  <a:txBody>
                    <a:bodyPr/>
                    <a:lstStyle/>
                    <a:p>
                      <a:pPr marL="0" algn="ctr" defTabSz="685800" rtl="0" eaLnBrk="1" latinLnBrk="0" hangingPunct="1"/>
                      <a:r>
                        <a:rPr lang="en-US" sz="1400" b="0" kern="1200" dirty="0">
                          <a:solidFill>
                            <a:schemeClr val="tx1"/>
                          </a:solidFill>
                          <a:effectLst/>
                          <a:latin typeface="+mn-lt"/>
                          <a:ea typeface="+mn-ea"/>
                          <a:cs typeface="+mn-cs"/>
                        </a:rPr>
                        <a:t>GnRH</a:t>
                      </a:r>
                    </a:p>
                    <a:p>
                      <a:pPr marL="0" algn="ctr" defTabSz="685800" rtl="0" eaLnBrk="1" latinLnBrk="0" hangingPunct="1"/>
                      <a:r>
                        <a:rPr lang="en-US" sz="1400" b="0" kern="1200" dirty="0">
                          <a:solidFill>
                            <a:schemeClr val="tx1"/>
                          </a:solidFill>
                          <a:effectLst/>
                          <a:latin typeface="+mn-lt"/>
                          <a:ea typeface="+mn-ea"/>
                          <a:cs typeface="+mn-cs"/>
                        </a:rPr>
                        <a:t>agonists</a:t>
                      </a:r>
                    </a:p>
                  </a:txBody>
                  <a:tcPr anchor="ctr">
                    <a:lnT w="12700" cap="flat" cmpd="sng" algn="ctr">
                      <a:noFill/>
                      <a:prstDash val="solid"/>
                      <a:round/>
                      <a:headEnd type="none" w="med" len="med"/>
                      <a:tailEnd type="none" w="med" len="med"/>
                    </a:lnT>
                    <a:solidFill>
                      <a:srgbClr val="942093">
                        <a:alpha val="20000"/>
                      </a:srgbClr>
                    </a:solidFill>
                  </a:tcPr>
                </a:tc>
                <a:tc gridSpan="2">
                  <a:txBody>
                    <a:bodyPr/>
                    <a:lstStyle/>
                    <a:p>
                      <a:pPr marL="0" algn="ctr" defTabSz="685800" rtl="0" eaLnBrk="1" latinLnBrk="0" hangingPunct="1"/>
                      <a:r>
                        <a:rPr lang="en-US" sz="1400" b="0" kern="1200" dirty="0" err="1">
                          <a:solidFill>
                            <a:schemeClr val="tx1"/>
                          </a:solidFill>
                          <a:effectLst/>
                          <a:latin typeface="+mn-lt"/>
                          <a:ea typeface="+mn-ea"/>
                          <a:cs typeface="+mn-cs"/>
                        </a:rPr>
                        <a:t>Gonado</a:t>
                      </a:r>
                      <a:r>
                        <a:rPr lang="en-US" sz="1400" b="0" kern="1200" dirty="0">
                          <a:solidFill>
                            <a:schemeClr val="tx1"/>
                          </a:solidFill>
                          <a:effectLst/>
                          <a:latin typeface="+mn-lt"/>
                          <a:ea typeface="+mn-ea"/>
                          <a:cs typeface="+mn-cs"/>
                        </a:rPr>
                        <a:t>‐</a:t>
                      </a:r>
                    </a:p>
                    <a:p>
                      <a:pPr marL="0" algn="ctr" defTabSz="685800" rtl="0" eaLnBrk="1" latinLnBrk="0" hangingPunct="1"/>
                      <a:r>
                        <a:rPr lang="en-US" sz="1400" b="0" kern="1200" dirty="0" err="1">
                          <a:solidFill>
                            <a:schemeClr val="tx1"/>
                          </a:solidFill>
                          <a:effectLst/>
                          <a:latin typeface="+mn-lt"/>
                          <a:ea typeface="+mn-ea"/>
                          <a:cs typeface="+mn-cs"/>
                        </a:rPr>
                        <a:t>Trophins</a:t>
                      </a:r>
                      <a:endParaRPr lang="en-US" sz="1400" b="0" kern="1200" dirty="0">
                        <a:solidFill>
                          <a:schemeClr val="tx1"/>
                        </a:solidFill>
                        <a:effectLst/>
                        <a:latin typeface="+mn-lt"/>
                        <a:ea typeface="+mn-ea"/>
                        <a:cs typeface="+mn-cs"/>
                      </a:endParaRPr>
                    </a:p>
                  </a:txBody>
                  <a:tcPr marT="45719" marB="45719" anchor="ctr">
                    <a:lnT w="12700" cap="flat" cmpd="sng" algn="ctr">
                      <a:noFill/>
                      <a:prstDash val="solid"/>
                      <a:round/>
                      <a:headEnd type="none" w="med" len="med"/>
                      <a:tailEnd type="none" w="med" len="med"/>
                    </a:lnT>
                    <a:solidFill>
                      <a:srgbClr val="FF99CC">
                        <a:alpha val="29804"/>
                      </a:srgbClr>
                    </a:solidFill>
                  </a:tcPr>
                </a:tc>
                <a:tc hMerge="1">
                  <a:txBody>
                    <a:bodyPr/>
                    <a:lstStyle/>
                    <a:p>
                      <a:endParaRPr lang="en-US"/>
                    </a:p>
                  </a:txBody>
                  <a:tcPr/>
                </a:tc>
                <a:tc>
                  <a:txBody>
                    <a:bodyPr/>
                    <a:lstStyle/>
                    <a:p>
                      <a:pPr marL="0" algn="ctr" defTabSz="685800" rtl="0" eaLnBrk="1" latinLnBrk="0" hangingPunct="1"/>
                      <a:r>
                        <a:rPr lang="en-US" sz="1400" b="0" kern="1200" dirty="0">
                          <a:solidFill>
                            <a:schemeClr val="tx1"/>
                          </a:solidFill>
                          <a:effectLst/>
                          <a:latin typeface="+mn-lt"/>
                          <a:ea typeface="+mn-ea"/>
                          <a:cs typeface="+mn-cs"/>
                        </a:rPr>
                        <a:t>D</a:t>
                      </a:r>
                      <a:r>
                        <a:rPr lang="en-US" sz="1400" b="0" kern="1200" baseline="-25000" dirty="0">
                          <a:solidFill>
                            <a:schemeClr val="tx1"/>
                          </a:solidFill>
                          <a:effectLst/>
                          <a:latin typeface="+mn-lt"/>
                          <a:ea typeface="+mn-ea"/>
                          <a:cs typeface="+mn-cs"/>
                        </a:rPr>
                        <a:t>2</a:t>
                      </a:r>
                      <a:r>
                        <a:rPr lang="en-US" sz="1400" b="0" kern="1200" dirty="0">
                          <a:solidFill>
                            <a:schemeClr val="tx1"/>
                          </a:solidFill>
                          <a:effectLst/>
                          <a:latin typeface="+mn-lt"/>
                          <a:ea typeface="+mn-ea"/>
                          <a:cs typeface="+mn-cs"/>
                        </a:rPr>
                        <a:t> R</a:t>
                      </a:r>
                    </a:p>
                    <a:p>
                      <a:pPr marL="0" algn="ctr" defTabSz="685800" rtl="0" eaLnBrk="1" latinLnBrk="0" hangingPunct="1"/>
                      <a:r>
                        <a:rPr lang="en-US" sz="1400" b="0" kern="1200" dirty="0">
                          <a:solidFill>
                            <a:schemeClr val="tx1"/>
                          </a:solidFill>
                          <a:effectLst/>
                          <a:latin typeface="+mn-lt"/>
                          <a:ea typeface="+mn-ea"/>
                          <a:cs typeface="+mn-cs"/>
                        </a:rPr>
                        <a:t>Agonists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5">
                        <a:lumMod val="20000"/>
                        <a:lumOff val="80000"/>
                      </a:schemeClr>
                    </a:solidFill>
                  </a:tcPr>
                </a:tc>
                <a:extLst>
                  <a:ext uri="{0D108BD9-81ED-4DB2-BD59-A6C34878D82A}">
                    <a16:rowId xmlns="" xmlns:a16="http://schemas.microsoft.com/office/drawing/2014/main" val="10000"/>
                  </a:ext>
                </a:extLst>
              </a:tr>
              <a:tr h="770956">
                <a:tc>
                  <a:txBody>
                    <a:bodyPr/>
                    <a:lstStyle/>
                    <a:p>
                      <a:pPr algn="ctr"/>
                      <a:r>
                        <a:rPr lang="en-US" sz="1400" b="0" dirty="0">
                          <a:solidFill>
                            <a:schemeClr val="tx1"/>
                          </a:solidFill>
                          <a:effectLst/>
                          <a:latin typeface="+mn-lt"/>
                          <a:ea typeface="Kartika" charset="0"/>
                          <a:cs typeface="Kartika" charset="0"/>
                        </a:rPr>
                        <a:t>Drug</a:t>
                      </a:r>
                    </a:p>
                  </a:txBody>
                  <a:tcPr marT="45719" marB="45719" vert="vert270" anchor="ctr">
                    <a:lnL w="12700" cap="flat" cmpd="sng" algn="ctr">
                      <a:noFill/>
                      <a:prstDash val="solid"/>
                      <a:round/>
                      <a:headEnd type="none" w="med" len="med"/>
                      <a:tailEnd type="none" w="med" len="med"/>
                    </a:lnL>
                    <a:solidFill>
                      <a:schemeClr val="accent3">
                        <a:lumMod val="20000"/>
                        <a:lumOff val="80000"/>
                      </a:schemeClr>
                    </a:solidFill>
                  </a:tcPr>
                </a:tc>
                <a:tc gridSpan="2">
                  <a:txBody>
                    <a:bodyPr/>
                    <a:lstStyle/>
                    <a:p>
                      <a:pPr marL="0" algn="l" defTabSz="685800" rtl="0" eaLnBrk="1" latinLnBrk="0" hangingPunct="1"/>
                      <a:r>
                        <a:rPr lang="en-US" sz="1200" b="0" kern="1200" dirty="0">
                          <a:solidFill>
                            <a:srgbClr val="0432FF"/>
                          </a:solidFill>
                          <a:effectLst/>
                          <a:latin typeface="+mn-lt"/>
                          <a:ea typeface="+mn-ea"/>
                          <a:cs typeface="+mn-cs"/>
                        </a:rPr>
                        <a:t>Clomiphene</a:t>
                      </a:r>
                    </a:p>
                  </a:txBody>
                  <a:tcPr anchor="ctr"/>
                </a:tc>
                <a:tc hMerge="1">
                  <a:txBody>
                    <a:bodyPr/>
                    <a:lstStyle/>
                    <a:p>
                      <a:pPr marL="0" algn="l" defTabSz="685800" rtl="0" eaLnBrk="1" latinLnBrk="0" hangingPunct="1"/>
                      <a:endParaRPr lang="en-US" sz="1200" b="0" kern="1200" dirty="0" smtClean="0">
                        <a:solidFill>
                          <a:schemeClr val="tx1"/>
                        </a:solidFill>
                        <a:effectLst/>
                        <a:latin typeface="+mn-lt"/>
                        <a:ea typeface="+mn-ea"/>
                        <a:cs typeface="+mn-cs"/>
                      </a:endParaRPr>
                    </a:p>
                  </a:txBody>
                  <a:tcPr anchor="ctr"/>
                </a:tc>
                <a:tc>
                  <a:txBody>
                    <a:bodyPr/>
                    <a:lstStyle/>
                    <a:p>
                      <a:pPr marL="0" algn="l" defTabSz="685800" rtl="0" eaLnBrk="1" latinLnBrk="0" hangingPunct="1"/>
                      <a:r>
                        <a:rPr lang="en-US" sz="1200" b="0" kern="1200" dirty="0" smtClean="0">
                          <a:solidFill>
                            <a:srgbClr val="0432FF"/>
                          </a:solidFill>
                          <a:effectLst/>
                          <a:latin typeface="+mn-lt"/>
                          <a:ea typeface="+mn-ea"/>
                          <a:cs typeface="+mn-cs"/>
                        </a:rPr>
                        <a:t>Tamoxifen</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effectLst/>
                          <a:latin typeface="+mn-lt"/>
                          <a:ea typeface="+mn-ea"/>
                          <a:cs typeface="+mn-cs"/>
                        </a:rPr>
                        <a:t>Non‐steroidal</a:t>
                      </a:r>
                      <a:endParaRPr lang="en-US" sz="1200" b="0" kern="1200" dirty="0" smtClean="0">
                        <a:solidFill>
                          <a:schemeClr val="tx1"/>
                        </a:solidFill>
                        <a:effectLst/>
                        <a:latin typeface="+mn-lt"/>
                        <a:ea typeface="+mn-ea"/>
                        <a:cs typeface="+mn-cs"/>
                      </a:endParaRPr>
                    </a:p>
                  </a:txBody>
                  <a:tcPr anchor="ctr"/>
                </a:tc>
                <a:tc>
                  <a:txBody>
                    <a:bodyPr/>
                    <a:lstStyle/>
                    <a:p>
                      <a:pPr algn="ctr"/>
                      <a:r>
                        <a:rPr lang="en-US" sz="1400" dirty="0" err="1">
                          <a:solidFill>
                            <a:srgbClr val="0432FF"/>
                          </a:solidFill>
                          <a:effectLst/>
                          <a:latin typeface="+mn-lt"/>
                        </a:rPr>
                        <a:t>Leuprolin</a:t>
                      </a:r>
                      <a:r>
                        <a:rPr lang="en-US" sz="1400" dirty="0">
                          <a:solidFill>
                            <a:srgbClr val="0432FF"/>
                          </a:solidFill>
                          <a:effectLst/>
                          <a:latin typeface="+mn-lt"/>
                        </a:rPr>
                        <a:t> &amp;</a:t>
                      </a:r>
                    </a:p>
                    <a:p>
                      <a:pPr algn="ctr"/>
                      <a:r>
                        <a:rPr lang="en-US" sz="1400" dirty="0" err="1">
                          <a:solidFill>
                            <a:srgbClr val="0432FF"/>
                          </a:solidFill>
                          <a:effectLst/>
                          <a:latin typeface="+mn-lt"/>
                        </a:rPr>
                        <a:t>Goserelin</a:t>
                      </a:r>
                      <a:endParaRPr lang="en-US" sz="1400" dirty="0">
                        <a:solidFill>
                          <a:srgbClr val="0432FF"/>
                        </a:solidFill>
                        <a:effectLst/>
                        <a:latin typeface="+mn-lt"/>
                      </a:endParaRPr>
                    </a:p>
                  </a:txBody>
                  <a:tcPr anchor="ctr"/>
                </a:tc>
                <a:tc rowSpan="2">
                  <a:txBody>
                    <a:bodyPr/>
                    <a:lstStyle/>
                    <a:p>
                      <a:r>
                        <a:rPr lang="en-US" sz="1200" b="0" dirty="0">
                          <a:solidFill>
                            <a:srgbClr val="0432FF"/>
                          </a:solidFill>
                          <a:effectLst/>
                          <a:latin typeface="+mn-lt"/>
                        </a:rPr>
                        <a:t>Menotropin </a:t>
                      </a:r>
                      <a:r>
                        <a:rPr lang="en-US" sz="1200" b="0" dirty="0">
                          <a:solidFill>
                            <a:schemeClr val="tx1"/>
                          </a:solidFill>
                          <a:effectLst/>
                          <a:latin typeface="+mn-lt"/>
                        </a:rPr>
                        <a:t>(</a:t>
                      </a:r>
                      <a:r>
                        <a:rPr lang="en-US" sz="1200" b="0" dirty="0" err="1">
                          <a:solidFill>
                            <a:schemeClr val="tx1"/>
                          </a:solidFill>
                          <a:effectLst/>
                          <a:latin typeface="+mn-lt"/>
                        </a:rPr>
                        <a:t>hMG</a:t>
                      </a:r>
                      <a:r>
                        <a:rPr lang="en-US" sz="1200" b="0" dirty="0">
                          <a:solidFill>
                            <a:schemeClr val="tx1"/>
                          </a:solidFill>
                          <a:effectLst/>
                          <a:latin typeface="+mn-lt"/>
                        </a:rPr>
                        <a:t>)</a:t>
                      </a:r>
                    </a:p>
                    <a:p>
                      <a:pPr marL="0" algn="l" defTabSz="685800" rtl="0" eaLnBrk="1" latinLnBrk="0" hangingPunct="1"/>
                      <a:r>
                        <a:rPr lang="fr-FR" sz="1200" b="0" kern="1200" dirty="0" err="1" smtClean="0">
                          <a:solidFill>
                            <a:schemeClr val="tx1"/>
                          </a:solidFill>
                          <a:effectLst/>
                          <a:latin typeface="+mn-lt"/>
                          <a:ea typeface="+mn-ea"/>
                          <a:cs typeface="+mn-cs"/>
                        </a:rPr>
                        <a:t>Extracted</a:t>
                      </a:r>
                      <a:r>
                        <a:rPr lang="fr-FR" sz="1200" b="0" kern="1200" dirty="0" smtClean="0">
                          <a:solidFill>
                            <a:schemeClr val="tx1"/>
                          </a:solidFill>
                          <a:effectLst/>
                          <a:latin typeface="+mn-lt"/>
                          <a:ea typeface="+mn-ea"/>
                          <a:cs typeface="+mn-cs"/>
                        </a:rPr>
                        <a:t> </a:t>
                      </a:r>
                      <a:r>
                        <a:rPr lang="fr-FR" sz="1200" b="0" kern="1200" dirty="0" err="1" smtClean="0">
                          <a:solidFill>
                            <a:schemeClr val="tx1"/>
                          </a:solidFill>
                          <a:effectLst/>
                          <a:latin typeface="+mn-lt"/>
                          <a:ea typeface="+mn-ea"/>
                          <a:cs typeface="+mn-cs"/>
                        </a:rPr>
                        <a:t>from</a:t>
                      </a:r>
                      <a:endParaRPr lang="fr-FR" sz="1200" b="0" kern="1200" dirty="0" smtClean="0">
                        <a:solidFill>
                          <a:schemeClr val="tx1"/>
                        </a:solidFill>
                        <a:effectLst/>
                        <a:latin typeface="+mn-lt"/>
                        <a:ea typeface="+mn-ea"/>
                        <a:cs typeface="+mn-cs"/>
                      </a:endParaRPr>
                    </a:p>
                    <a:p>
                      <a:pPr marL="0" algn="l" defTabSz="685800" rtl="0" eaLnBrk="1" latinLnBrk="0" hangingPunct="1"/>
                      <a:r>
                        <a:rPr lang="fr-FR" sz="1200" b="0" kern="1200" dirty="0" err="1" smtClean="0">
                          <a:solidFill>
                            <a:schemeClr val="tx1"/>
                          </a:solidFill>
                          <a:effectLst/>
                          <a:latin typeface="+mn-lt"/>
                          <a:ea typeface="+mn-ea"/>
                          <a:cs typeface="+mn-cs"/>
                        </a:rPr>
                        <a:t>Postmenopausal</a:t>
                      </a:r>
                      <a:r>
                        <a:rPr lang="fr-FR" sz="1200" b="0" kern="1200" dirty="0" smtClean="0">
                          <a:solidFill>
                            <a:schemeClr val="tx1"/>
                          </a:solidFill>
                          <a:effectLst/>
                          <a:latin typeface="+mn-lt"/>
                          <a:ea typeface="+mn-ea"/>
                          <a:cs typeface="+mn-cs"/>
                        </a:rPr>
                        <a:t> urine  (</a:t>
                      </a:r>
                      <a:r>
                        <a:rPr lang="fr-FR" sz="1200" b="0" kern="1200" dirty="0" err="1" smtClean="0">
                          <a:solidFill>
                            <a:schemeClr val="tx1"/>
                          </a:solidFill>
                          <a:effectLst/>
                          <a:latin typeface="+mn-lt"/>
                          <a:ea typeface="+mn-ea"/>
                          <a:cs typeface="+mn-cs"/>
                        </a:rPr>
                        <a:t>contains</a:t>
                      </a:r>
                      <a:r>
                        <a:rPr lang="fr-FR" sz="1200" b="0" kern="1200" dirty="0" smtClean="0">
                          <a:solidFill>
                            <a:schemeClr val="tx1"/>
                          </a:solidFill>
                          <a:effectLst/>
                          <a:latin typeface="+mn-lt"/>
                          <a:ea typeface="+mn-ea"/>
                          <a:cs typeface="+mn-cs"/>
                        </a:rPr>
                        <a:t> LH &amp; FSH).</a:t>
                      </a:r>
                      <a:endParaRPr lang="fr-FR" sz="1200" b="0" kern="1200" dirty="0">
                        <a:solidFill>
                          <a:schemeClr val="tx1"/>
                        </a:solidFill>
                        <a:effectLst/>
                        <a:latin typeface="+mn-lt"/>
                        <a:ea typeface="+mn-ea"/>
                        <a:cs typeface="+mn-cs"/>
                      </a:endParaRPr>
                    </a:p>
                  </a:txBody>
                  <a:tcPr marT="45719" marB="45719" anchor="ctr"/>
                </a:tc>
                <a:tc rowSpan="2">
                  <a:txBody>
                    <a:bodyPr/>
                    <a:lstStyle/>
                    <a:p>
                      <a:r>
                        <a:rPr lang="en-US" sz="1200" b="0" dirty="0" err="1">
                          <a:solidFill>
                            <a:srgbClr val="0432FF"/>
                          </a:solidFill>
                          <a:effectLst/>
                          <a:latin typeface="+mn-lt"/>
                        </a:rPr>
                        <a:t>Pregnyl</a:t>
                      </a:r>
                      <a:r>
                        <a:rPr lang="en-US" sz="1200" b="0" dirty="0">
                          <a:solidFill>
                            <a:srgbClr val="0432FF"/>
                          </a:solidFill>
                          <a:effectLst/>
                          <a:latin typeface="+mn-lt"/>
                        </a:rPr>
                        <a:t> </a:t>
                      </a:r>
                      <a:r>
                        <a:rPr lang="en-US" sz="1200" b="0" dirty="0">
                          <a:solidFill>
                            <a:schemeClr val="tx1"/>
                          </a:solidFill>
                          <a:effectLst/>
                          <a:latin typeface="+mn-lt"/>
                        </a:rPr>
                        <a:t>(</a:t>
                      </a:r>
                      <a:r>
                        <a:rPr lang="en-US" sz="1200" b="0" dirty="0" err="1">
                          <a:solidFill>
                            <a:schemeClr val="tx1"/>
                          </a:solidFill>
                          <a:effectLst/>
                          <a:latin typeface="+mn-lt"/>
                        </a:rPr>
                        <a:t>hCG</a:t>
                      </a:r>
                      <a:r>
                        <a:rPr lang="en-US" sz="1200" b="0" dirty="0">
                          <a:solidFill>
                            <a:schemeClr val="tx1"/>
                          </a:solidFill>
                          <a:effectLst/>
                          <a:latin typeface="+mn-lt"/>
                        </a:rPr>
                        <a:t>)</a:t>
                      </a:r>
                    </a:p>
                    <a:p>
                      <a:pPr marL="0" algn="l" defTabSz="685800" rtl="0" eaLnBrk="1" latinLnBrk="0" hangingPunct="1"/>
                      <a:r>
                        <a:rPr lang="en-US" sz="1200" b="0" kern="1200" dirty="0" smtClean="0">
                          <a:solidFill>
                            <a:schemeClr val="tx1"/>
                          </a:solidFill>
                          <a:effectLst/>
                          <a:latin typeface="+mn-lt"/>
                          <a:ea typeface="+mn-ea"/>
                          <a:cs typeface="+mn-cs"/>
                        </a:rPr>
                        <a:t>Extracted from</a:t>
                      </a:r>
                    </a:p>
                    <a:p>
                      <a:pPr marL="0" algn="l" defTabSz="685800" rtl="0" eaLnBrk="1" latinLnBrk="0" hangingPunct="1"/>
                      <a:r>
                        <a:rPr lang="en-US" sz="1200" b="0" kern="1200" dirty="0" smtClean="0">
                          <a:solidFill>
                            <a:schemeClr val="tx1"/>
                          </a:solidFill>
                          <a:effectLst/>
                          <a:latin typeface="+mn-lt"/>
                          <a:ea typeface="+mn-ea"/>
                          <a:cs typeface="+mn-cs"/>
                        </a:rPr>
                        <a:t>pregnant women  urine</a:t>
                      </a:r>
                    </a:p>
                    <a:p>
                      <a:pPr marL="0" algn="l" defTabSz="685800" rtl="0" eaLnBrk="1" latinLnBrk="0" hangingPunct="1"/>
                      <a:r>
                        <a:rPr lang="en-US" sz="1200" b="0" kern="1200" dirty="0" smtClean="0">
                          <a:solidFill>
                            <a:schemeClr val="tx1"/>
                          </a:solidFill>
                          <a:effectLst/>
                          <a:latin typeface="+mn-lt"/>
                          <a:ea typeface="+mn-ea"/>
                          <a:cs typeface="+mn-cs"/>
                        </a:rPr>
                        <a:t>(contains mainly LH).</a:t>
                      </a:r>
                      <a:endParaRPr lang="en-US" sz="1200" b="0" kern="1200" dirty="0">
                        <a:solidFill>
                          <a:schemeClr val="tx1"/>
                        </a:solidFill>
                        <a:effectLst/>
                        <a:latin typeface="+mn-lt"/>
                        <a:ea typeface="+mn-ea"/>
                        <a:cs typeface="+mn-cs"/>
                      </a:endParaRPr>
                    </a:p>
                  </a:txBody>
                  <a:tcPr marT="45719" marB="45719" anchor="ctr"/>
                </a:tc>
                <a:tc>
                  <a:txBody>
                    <a:bodyPr/>
                    <a:lstStyle/>
                    <a:p>
                      <a:r>
                        <a:rPr lang="en-US" sz="1050" b="0" dirty="0" err="1">
                          <a:solidFill>
                            <a:srgbClr val="0432FF"/>
                          </a:solidFill>
                          <a:effectLst/>
                          <a:latin typeface="+mn-lt"/>
                        </a:rPr>
                        <a:t>Bromocreptine</a:t>
                      </a:r>
                      <a:endParaRPr lang="en-US" sz="1050" b="0" dirty="0">
                        <a:solidFill>
                          <a:srgbClr val="0432FF"/>
                        </a:solidFill>
                        <a:effectLst/>
                        <a:latin typeface="+mn-lt"/>
                      </a:endParaRPr>
                    </a:p>
                    <a:p>
                      <a:r>
                        <a:rPr lang="en-US" sz="1050" b="0" dirty="0" smtClean="0">
                          <a:solidFill>
                            <a:schemeClr val="tx1"/>
                          </a:solidFill>
                          <a:effectLst/>
                          <a:latin typeface="+mn-lt"/>
                        </a:rPr>
                        <a:t>(</a:t>
                      </a:r>
                      <a:r>
                        <a:rPr lang="en-US" sz="1050" b="0" dirty="0">
                          <a:solidFill>
                            <a:schemeClr val="tx1"/>
                          </a:solidFill>
                          <a:effectLst/>
                          <a:latin typeface="+mn-lt"/>
                        </a:rPr>
                        <a:t>Not a hormone)</a:t>
                      </a:r>
                    </a:p>
                  </a:txBody>
                  <a:tcPr marT="45719" marB="45719" anchor="ctr">
                    <a:lnR w="12700" cap="flat" cmpd="sng" algn="ctr">
                      <a:noFill/>
                      <a:prstDash val="solid"/>
                      <a:round/>
                      <a:headEnd type="none" w="med" len="med"/>
                      <a:tailEnd type="none" w="med" len="med"/>
                    </a:lnR>
                  </a:tcPr>
                </a:tc>
                <a:extLst>
                  <a:ext uri="{0D108BD9-81ED-4DB2-BD59-A6C34878D82A}">
                    <a16:rowId xmlns="" xmlns:a16="http://schemas.microsoft.com/office/drawing/2014/main" val="1322211996"/>
                  </a:ext>
                </a:extLst>
              </a:tr>
              <a:tr h="1678868">
                <a:tc>
                  <a:txBody>
                    <a:bodyPr/>
                    <a:lstStyle/>
                    <a:p>
                      <a:pPr algn="ctr"/>
                      <a:r>
                        <a:rPr lang="en-US" sz="1400" b="0" dirty="0">
                          <a:solidFill>
                            <a:schemeClr val="tx1"/>
                          </a:solidFill>
                          <a:effectLst/>
                          <a:latin typeface="+mn-lt"/>
                          <a:ea typeface="Kartika" charset="0"/>
                          <a:cs typeface="Kartika" charset="0"/>
                        </a:rPr>
                        <a:t>MOA</a:t>
                      </a:r>
                    </a:p>
                  </a:txBody>
                  <a:tcPr marT="45719" marB="45719" vert="vert270" anchor="ctr">
                    <a:lnL w="12700" cap="flat" cmpd="sng" algn="ctr">
                      <a:noFill/>
                      <a:prstDash val="solid"/>
                      <a:round/>
                      <a:headEnd type="none" w="med" len="med"/>
                      <a:tailEnd type="none" w="med" len="med"/>
                    </a:lnL>
                    <a:solidFill>
                      <a:schemeClr val="accent3">
                        <a:lumMod val="20000"/>
                        <a:lumOff val="80000"/>
                      </a:schemeClr>
                    </a:solidFill>
                  </a:tcPr>
                </a:tc>
                <a:tc gridSpan="3">
                  <a:txBody>
                    <a:bodyPr/>
                    <a:lstStyle/>
                    <a:p>
                      <a:pPr marL="0" algn="l" defTabSz="685800" rtl="0" eaLnBrk="1" latinLnBrk="0" hangingPunct="1"/>
                      <a:r>
                        <a:rPr lang="en-US" sz="1200" b="0" kern="1200" dirty="0">
                          <a:solidFill>
                            <a:schemeClr val="tx1"/>
                          </a:solidFill>
                          <a:effectLst/>
                          <a:latin typeface="+mn-lt"/>
                          <a:ea typeface="+mn-ea"/>
                          <a:cs typeface="+mn-cs"/>
                        </a:rPr>
                        <a:t>↑ Negative </a:t>
                      </a:r>
                      <a:r>
                        <a:rPr lang="en-US" sz="1200" b="0" kern="1200" dirty="0" smtClean="0">
                          <a:solidFill>
                            <a:schemeClr val="tx1"/>
                          </a:solidFill>
                          <a:effectLst/>
                          <a:latin typeface="+mn-lt"/>
                          <a:ea typeface="+mn-ea"/>
                          <a:cs typeface="+mn-cs"/>
                        </a:rPr>
                        <a:t>feedback </a:t>
                      </a:r>
                      <a:r>
                        <a:rPr lang="en-US" sz="1200" b="0" kern="1200" dirty="0">
                          <a:solidFill>
                            <a:schemeClr val="tx1"/>
                          </a:solidFill>
                          <a:effectLst/>
                          <a:latin typeface="+mn-lt"/>
                          <a:ea typeface="+mn-ea"/>
                          <a:cs typeface="+mn-cs"/>
                        </a:rPr>
                        <a:t>of</a:t>
                      </a:r>
                    </a:p>
                    <a:p>
                      <a:pPr marL="0" algn="l" defTabSz="685800" rtl="0" eaLnBrk="1" latinLnBrk="0" hangingPunct="1"/>
                      <a:r>
                        <a:rPr lang="en-US" sz="1200" b="0" kern="1200" dirty="0">
                          <a:solidFill>
                            <a:schemeClr val="tx1"/>
                          </a:solidFill>
                          <a:effectLst/>
                          <a:latin typeface="+mn-lt"/>
                          <a:ea typeface="+mn-ea"/>
                          <a:cs typeface="+mn-cs"/>
                        </a:rPr>
                        <a:t>endogenous estrogen on</a:t>
                      </a:r>
                    </a:p>
                    <a:p>
                      <a:pPr marL="0" algn="l" defTabSz="685800" rtl="0" eaLnBrk="1" latinLnBrk="0" hangingPunct="1"/>
                      <a:r>
                        <a:rPr lang="en-US" sz="1200" b="0" kern="1200" dirty="0" smtClean="0">
                          <a:solidFill>
                            <a:schemeClr val="tx1"/>
                          </a:solidFill>
                          <a:effectLst/>
                          <a:latin typeface="+mn-lt"/>
                          <a:ea typeface="+mn-ea"/>
                          <a:cs typeface="+mn-cs"/>
                        </a:rPr>
                        <a:t>Hypothalamus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a:t>
                      </a:r>
                      <a:r>
                        <a:rPr lang="en-US" sz="1200" b="0" kern="1200" dirty="0">
                          <a:solidFill>
                            <a:schemeClr val="tx1"/>
                          </a:solidFill>
                          <a:effectLst/>
                          <a:latin typeface="+mn-lt"/>
                          <a:ea typeface="+mn-ea"/>
                          <a:cs typeface="+mn-cs"/>
                        </a:rPr>
                        <a:t>anterior</a:t>
                      </a:r>
                    </a:p>
                    <a:p>
                      <a:pPr marL="0" algn="l" defTabSz="685800" rtl="0" eaLnBrk="1" latinLnBrk="0" hangingPunct="1"/>
                      <a:r>
                        <a:rPr lang="en-US" sz="1200" b="0" kern="1200" dirty="0" err="1">
                          <a:solidFill>
                            <a:schemeClr val="tx1"/>
                          </a:solidFill>
                          <a:effectLst/>
                          <a:latin typeface="+mn-lt"/>
                          <a:ea typeface="+mn-ea"/>
                          <a:cs typeface="+mn-cs"/>
                        </a:rPr>
                        <a:t>pituitry</a:t>
                      </a:r>
                      <a:r>
                        <a:rPr lang="en-US" sz="1200" b="0" kern="120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 GnRH</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 </a:t>
                      </a:r>
                      <a:r>
                        <a:rPr lang="en-US" sz="1200" b="0" kern="1200" dirty="0">
                          <a:solidFill>
                            <a:schemeClr val="tx1"/>
                          </a:solidFill>
                          <a:effectLst/>
                          <a:latin typeface="+mn-lt"/>
                          <a:ea typeface="+mn-ea"/>
                          <a:cs typeface="+mn-cs"/>
                        </a:rPr>
                        <a:t>FSH &amp; LH</a:t>
                      </a:r>
                    </a:p>
                    <a:p>
                      <a:pPr marL="0" algn="l" defTabSz="685800" rtl="0" eaLnBrk="1" latinLnBrk="0" hangingPunct="1"/>
                      <a:r>
                        <a:rPr lang="en-US" sz="1200" b="0" kern="1200" dirty="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a:t>
                      </a:r>
                      <a:r>
                        <a:rPr lang="en-US" sz="1200" b="0" kern="1200" dirty="0">
                          <a:solidFill>
                            <a:schemeClr val="tx1"/>
                          </a:solidFill>
                          <a:effectLst/>
                          <a:latin typeface="+mn-lt"/>
                          <a:ea typeface="+mn-ea"/>
                          <a:cs typeface="+mn-cs"/>
                        </a:rPr>
                        <a:t>OVULATION</a:t>
                      </a:r>
                      <a:r>
                        <a:rPr lang="en-US" sz="1200" b="0" kern="1200" dirty="0" smtClean="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txBody>
                  <a:tcPr anchor="ctr"/>
                </a:tc>
                <a:tc hMerge="1">
                  <a:txBody>
                    <a:bodyPr/>
                    <a:lstStyle/>
                    <a:p>
                      <a:endParaRPr lang="en-US"/>
                    </a:p>
                  </a:txBody>
                  <a:tcPr/>
                </a:tc>
                <a:tc hMerge="1">
                  <a:txBody>
                    <a:bodyPr/>
                    <a:lstStyle/>
                    <a:p>
                      <a:endParaRPr lang="en-US"/>
                    </a:p>
                  </a:txBody>
                  <a:tcPr/>
                </a:tc>
                <a:tc>
                  <a:txBody>
                    <a:bodyPr/>
                    <a:lstStyle/>
                    <a:p>
                      <a:endParaRPr lang="en-US"/>
                    </a:p>
                  </a:txBody>
                  <a:tcPr marT="45719" marB="45719" anchor="ctr"/>
                </a:tc>
                <a:tc vMerge="1">
                  <a:txBody>
                    <a:bodyPr/>
                    <a:lstStyle/>
                    <a:p>
                      <a:endParaRPr lang="en-US"/>
                    </a:p>
                  </a:txBody>
                  <a:tcPr/>
                </a:tc>
                <a:tc vMerge="1">
                  <a:txBody>
                    <a:bodyPr/>
                    <a:lstStyle/>
                    <a:p>
                      <a:endParaRPr lang="en-US"/>
                    </a:p>
                  </a:txBody>
                  <a:tcPr/>
                </a:tc>
                <a:tc>
                  <a:txBody>
                    <a:bodyPr/>
                    <a:lstStyle/>
                    <a:p>
                      <a:pPr marL="0" algn="l" defTabSz="685800" rtl="0" eaLnBrk="1" latinLnBrk="0" hangingPunct="1"/>
                      <a:r>
                        <a:rPr lang="en-US" sz="1200" b="0" kern="1200" dirty="0" smtClean="0">
                          <a:solidFill>
                            <a:schemeClr val="tx1"/>
                          </a:solidFill>
                          <a:effectLst/>
                          <a:latin typeface="+mn-lt"/>
                          <a:ea typeface="+mn-ea"/>
                          <a:cs typeface="+mn-cs"/>
                        </a:rPr>
                        <a:t>D</a:t>
                      </a:r>
                      <a:r>
                        <a:rPr lang="en-US" sz="1200" b="0" kern="1200" baseline="-25000" dirty="0" smtClean="0">
                          <a:solidFill>
                            <a:schemeClr val="tx1"/>
                          </a:solidFill>
                          <a:effectLst/>
                          <a:latin typeface="+mn-lt"/>
                          <a:ea typeface="+mn-ea"/>
                          <a:cs typeface="+mn-cs"/>
                        </a:rPr>
                        <a:t>2 </a:t>
                      </a:r>
                      <a:r>
                        <a:rPr lang="en-US" sz="1200" b="0" kern="1200" dirty="0" smtClean="0">
                          <a:solidFill>
                            <a:schemeClr val="tx1"/>
                          </a:solidFill>
                          <a:effectLst/>
                          <a:latin typeface="+mn-lt"/>
                          <a:ea typeface="+mn-ea"/>
                          <a:cs typeface="+mn-cs"/>
                        </a:rPr>
                        <a:t>R </a:t>
                      </a:r>
                      <a:r>
                        <a:rPr lang="en-US" sz="1200" b="0" kern="1200" dirty="0">
                          <a:solidFill>
                            <a:schemeClr val="tx1"/>
                          </a:solidFill>
                          <a:effectLst/>
                          <a:latin typeface="+mn-lt"/>
                          <a:ea typeface="+mn-ea"/>
                          <a:cs typeface="+mn-cs"/>
                        </a:rPr>
                        <a:t>agonists binds to dopamine</a:t>
                      </a:r>
                    </a:p>
                    <a:p>
                      <a:pPr marL="0" algn="l" defTabSz="685800" rtl="0" eaLnBrk="1" latinLnBrk="0" hangingPunct="1"/>
                      <a:r>
                        <a:rPr lang="en-US" sz="1200" b="0" kern="1200" dirty="0">
                          <a:solidFill>
                            <a:schemeClr val="tx1"/>
                          </a:solidFill>
                          <a:effectLst/>
                          <a:latin typeface="+mn-lt"/>
                          <a:ea typeface="+mn-ea"/>
                          <a:cs typeface="+mn-cs"/>
                        </a:rPr>
                        <a:t>receptors in the AP </a:t>
                      </a:r>
                      <a:r>
                        <a:rPr lang="en-US" sz="1200" b="0" kern="1200" dirty="0" smtClean="0">
                          <a:solidFill>
                            <a:schemeClr val="tx1"/>
                          </a:solidFill>
                          <a:effectLst/>
                          <a:latin typeface="+mn-lt"/>
                          <a:ea typeface="+mn-ea"/>
                          <a:cs typeface="+mn-cs"/>
                        </a:rPr>
                        <a:t>gland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inhibits </a:t>
                      </a:r>
                      <a:r>
                        <a:rPr lang="en-US" sz="1200" b="0" kern="1200" dirty="0">
                          <a:solidFill>
                            <a:schemeClr val="tx1"/>
                          </a:solidFill>
                          <a:effectLst/>
                          <a:latin typeface="+mn-lt"/>
                          <a:ea typeface="+mn-ea"/>
                          <a:cs typeface="+mn-cs"/>
                        </a:rPr>
                        <a:t>prolactin secretion.</a:t>
                      </a:r>
                    </a:p>
                  </a:txBody>
                  <a:tcPr marT="45719" marB="45719" anchor="ctr">
                    <a:lnR w="12700" cap="flat" cmpd="sng" algn="ctr">
                      <a:noFill/>
                      <a:prstDash val="solid"/>
                      <a:round/>
                      <a:headEnd type="none" w="med" len="med"/>
                      <a:tailEnd type="none" w="med" len="med"/>
                    </a:lnR>
                  </a:tcPr>
                </a:tc>
              </a:tr>
              <a:tr h="1802285">
                <a:tc>
                  <a:txBody>
                    <a:bodyPr/>
                    <a:lstStyle/>
                    <a:p>
                      <a:pPr algn="ctr"/>
                      <a:r>
                        <a:rPr lang="en-US" sz="1400" b="0" dirty="0">
                          <a:solidFill>
                            <a:schemeClr val="tx1"/>
                          </a:solidFill>
                          <a:effectLst/>
                          <a:latin typeface="+mn-lt"/>
                          <a:ea typeface="Kartika" charset="0"/>
                          <a:cs typeface="Kartika" charset="0"/>
                        </a:rPr>
                        <a:t>Indication</a:t>
                      </a:r>
                    </a:p>
                  </a:txBody>
                  <a:tcPr marT="45719" marB="45719" vert="vert27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algn="l" defTabSz="685800" rtl="0" eaLnBrk="1" latinLnBrk="0" hangingPunct="1"/>
                      <a:r>
                        <a:rPr lang="en-US" sz="1200" b="0" kern="1200" dirty="0" smtClean="0">
                          <a:solidFill>
                            <a:srgbClr val="C00000"/>
                          </a:solidFill>
                          <a:effectLst/>
                          <a:latin typeface="+mn-lt"/>
                          <a:ea typeface="+mn-ea"/>
                          <a:cs typeface="+mn-cs"/>
                        </a:rPr>
                        <a:t>‐</a:t>
                      </a:r>
                      <a:r>
                        <a:rPr lang="en-US" sz="1200" b="0" dirty="0" smtClean="0">
                          <a:solidFill>
                            <a:srgbClr val="C00000"/>
                          </a:solidFill>
                          <a:effectLst/>
                          <a:latin typeface="+mn-lt"/>
                        </a:rPr>
                        <a:t>Female infertility, due to anovulation or </a:t>
                      </a:r>
                      <a:r>
                        <a:rPr lang="en-US" sz="1200" b="0" dirty="0" err="1" smtClean="0">
                          <a:solidFill>
                            <a:srgbClr val="C00000"/>
                          </a:solidFill>
                          <a:effectLst/>
                          <a:latin typeface="+mn-lt"/>
                        </a:rPr>
                        <a:t>oligoovulation</a:t>
                      </a:r>
                      <a:r>
                        <a:rPr lang="en-US" sz="1200" b="0" dirty="0" smtClean="0">
                          <a:solidFill>
                            <a:srgbClr val="C00000"/>
                          </a:solidFill>
                          <a:effectLst/>
                          <a:latin typeface="+mn-lt"/>
                        </a:rPr>
                        <a:t>.</a:t>
                      </a:r>
                      <a:r>
                        <a:rPr lang="en-US" sz="1200" b="0" baseline="0" dirty="0" smtClean="0">
                          <a:solidFill>
                            <a:srgbClr val="C00000"/>
                          </a:solidFill>
                          <a:effectLst/>
                          <a:latin typeface="+mn-lt"/>
                        </a:rPr>
                        <a:t> </a:t>
                      </a:r>
                      <a:endParaRPr lang="en-US" sz="1200" b="0" kern="1200" dirty="0">
                        <a:solidFill>
                          <a:srgbClr val="C00000"/>
                        </a:solidFill>
                        <a:effectLst/>
                        <a:latin typeface="+mn-lt"/>
                        <a:ea typeface="+mn-ea"/>
                        <a:cs typeface="+mn-cs"/>
                      </a:endParaRPr>
                    </a:p>
                  </a:txBody>
                  <a:tcPr marT="45719" marB="45719" anchor="ctr"/>
                </a:tc>
                <a:tc gridSpan="2">
                  <a:txBody>
                    <a:bodyPr/>
                    <a:lstStyle/>
                    <a:p>
                      <a:pPr marL="0" algn="l" defTabSz="685800" rtl="0" eaLnBrk="1" latinLnBrk="0" hangingPunct="1"/>
                      <a:r>
                        <a:rPr lang="en-US" sz="1200" b="0" kern="1200" dirty="0">
                          <a:solidFill>
                            <a:srgbClr val="C00000"/>
                          </a:solidFill>
                          <a:effectLst/>
                          <a:latin typeface="+mn-lt"/>
                          <a:ea typeface="+mn-ea"/>
                          <a:cs typeface="+mn-cs"/>
                        </a:rPr>
                        <a:t>Women with </a:t>
                      </a:r>
                      <a:r>
                        <a:rPr lang="en-US" sz="1200" b="0" kern="1200" dirty="0" smtClean="0">
                          <a:solidFill>
                            <a:srgbClr val="C00000"/>
                          </a:solidFill>
                          <a:effectLst/>
                          <a:latin typeface="+mn-lt"/>
                          <a:ea typeface="+mn-ea"/>
                          <a:cs typeface="+mn-cs"/>
                        </a:rPr>
                        <a:t> </a:t>
                      </a:r>
                      <a:r>
                        <a:rPr lang="en-US" sz="1200" b="0" kern="1200" dirty="0">
                          <a:solidFill>
                            <a:srgbClr val="C00000"/>
                          </a:solidFill>
                          <a:effectLst/>
                          <a:latin typeface="+mn-lt"/>
                          <a:ea typeface="+mn-ea"/>
                          <a:cs typeface="+mn-cs"/>
                        </a:rPr>
                        <a:t>PCOS </a:t>
                      </a:r>
                      <a:r>
                        <a:rPr lang="en-US" sz="1200" b="0" kern="1200" dirty="0" smtClean="0">
                          <a:solidFill>
                            <a:srgbClr val="C00000"/>
                          </a:solidFill>
                          <a:effectLst/>
                          <a:latin typeface="+mn-lt"/>
                          <a:ea typeface="+mn-ea"/>
                          <a:cs typeface="+mn-cs"/>
                        </a:rPr>
                        <a:t>and</a:t>
                      </a:r>
                      <a:endParaRPr lang="en-US" sz="1200" b="0" kern="1200" dirty="0">
                        <a:solidFill>
                          <a:srgbClr val="C00000"/>
                        </a:solidFill>
                        <a:effectLst/>
                        <a:latin typeface="+mn-lt"/>
                        <a:ea typeface="+mn-ea"/>
                        <a:cs typeface="+mn-cs"/>
                      </a:endParaRPr>
                    </a:p>
                    <a:p>
                      <a:pPr marL="0" algn="l" defTabSz="685800" rtl="0" eaLnBrk="1" latinLnBrk="0" hangingPunct="1"/>
                      <a:r>
                        <a:rPr lang="en-US" sz="1200" b="0" kern="1200" dirty="0">
                          <a:solidFill>
                            <a:srgbClr val="C00000"/>
                          </a:solidFill>
                          <a:effectLst/>
                          <a:latin typeface="+mn-lt"/>
                          <a:ea typeface="+mn-ea"/>
                          <a:cs typeface="+mn-cs"/>
                        </a:rPr>
                        <a:t>clomiphene‐resistant</a:t>
                      </a:r>
                    </a:p>
                    <a:p>
                      <a:pPr marL="0" algn="l" defTabSz="685800" rtl="0" eaLnBrk="1" latinLnBrk="0" hangingPunct="1"/>
                      <a:r>
                        <a:rPr lang="en-US" sz="1200" b="0" kern="1200" dirty="0">
                          <a:solidFill>
                            <a:srgbClr val="C00000"/>
                          </a:solidFill>
                          <a:effectLst/>
                          <a:latin typeface="+mn-lt"/>
                          <a:ea typeface="+mn-ea"/>
                          <a:cs typeface="+mn-cs"/>
                        </a:rPr>
                        <a:t>cases.</a:t>
                      </a:r>
                    </a:p>
                    <a:p>
                      <a:pPr marL="0" algn="l" defTabSz="685800" rtl="0" eaLnBrk="1" latinLnBrk="0" hangingPunct="1"/>
                      <a:r>
                        <a:rPr lang="en-US" sz="1200" b="0" kern="1200" dirty="0">
                          <a:solidFill>
                            <a:srgbClr val="C00000"/>
                          </a:solidFill>
                          <a:effectLst/>
                          <a:latin typeface="+mn-lt"/>
                          <a:ea typeface="+mn-ea"/>
                          <a:cs typeface="+mn-cs"/>
                        </a:rPr>
                        <a:t>Estrogen receptor‐ positive</a:t>
                      </a:r>
                    </a:p>
                    <a:p>
                      <a:pPr marL="0" algn="l" defTabSz="685800" rtl="0" eaLnBrk="1" latinLnBrk="0" hangingPunct="1"/>
                      <a:r>
                        <a:rPr lang="en-US" sz="1200" b="0" kern="1200" dirty="0">
                          <a:solidFill>
                            <a:srgbClr val="C00000"/>
                          </a:solidFill>
                          <a:effectLst/>
                          <a:latin typeface="+mn-lt"/>
                          <a:ea typeface="+mn-ea"/>
                          <a:cs typeface="+mn-cs"/>
                        </a:rPr>
                        <a:t>breast cancer.</a:t>
                      </a:r>
                    </a:p>
                  </a:txBody>
                  <a:tcPr marT="45719" marB="45719" anchor="ctr"/>
                </a:tc>
                <a:tc hMerge="1">
                  <a:txBody>
                    <a:bodyPr/>
                    <a:lstStyle/>
                    <a:p>
                      <a:endParaRPr lang="en-US"/>
                    </a:p>
                  </a:txBody>
                  <a:tcPr/>
                </a:tc>
                <a:tc>
                  <a:txBody>
                    <a:bodyPr/>
                    <a:lstStyle/>
                    <a:p>
                      <a:pPr marL="0" algn="l" defTabSz="685800" rtl="0" eaLnBrk="1" latinLnBrk="0" hangingPunct="1"/>
                      <a:r>
                        <a:rPr lang="en-US" sz="1200" b="0" kern="1200" dirty="0">
                          <a:solidFill>
                            <a:srgbClr val="C00000"/>
                          </a:solidFill>
                          <a:effectLst/>
                          <a:latin typeface="+mn-lt"/>
                          <a:ea typeface="+mn-ea"/>
                          <a:cs typeface="+mn-cs"/>
                        </a:rPr>
                        <a:t>Female infertility due to</a:t>
                      </a:r>
                    </a:p>
                    <a:p>
                      <a:pPr marL="0" algn="l" defTabSz="685800" rtl="0" eaLnBrk="1" latinLnBrk="0" hangingPunct="1"/>
                      <a:r>
                        <a:rPr lang="en-US" sz="1200" b="0" kern="1200" dirty="0">
                          <a:solidFill>
                            <a:srgbClr val="C00000"/>
                          </a:solidFill>
                          <a:effectLst/>
                          <a:latin typeface="+mn-lt"/>
                          <a:ea typeface="+mn-ea"/>
                          <a:cs typeface="+mn-cs"/>
                        </a:rPr>
                        <a:t>hypothalamic amenorrhea</a:t>
                      </a:r>
                    </a:p>
                    <a:p>
                      <a:pPr marL="0" algn="l" defTabSz="685800" rtl="0" eaLnBrk="1" latinLnBrk="0" hangingPunct="1"/>
                      <a:r>
                        <a:rPr lang="en-US" sz="1200" b="0" kern="1200" dirty="0">
                          <a:solidFill>
                            <a:srgbClr val="C00000"/>
                          </a:solidFill>
                          <a:effectLst/>
                          <a:latin typeface="+mn-lt"/>
                          <a:ea typeface="+mn-ea"/>
                          <a:cs typeface="+mn-cs"/>
                        </a:rPr>
                        <a:t>GnRH deficient).</a:t>
                      </a:r>
                    </a:p>
                  </a:txBody>
                  <a:tcPr marT="45719" marB="45719" anchor="ctr"/>
                </a:tc>
                <a:tc gridSpan="2">
                  <a:txBody>
                    <a:bodyPr/>
                    <a:lstStyle/>
                    <a:p>
                      <a:pPr marL="0" algn="l" defTabSz="685800" rtl="0" eaLnBrk="1" latinLnBrk="0" hangingPunct="1"/>
                      <a:r>
                        <a:rPr lang="en-US" sz="1200" b="0" kern="1200" dirty="0">
                          <a:solidFill>
                            <a:srgbClr val="C00000"/>
                          </a:solidFill>
                          <a:effectLst/>
                          <a:latin typeface="+mn-lt"/>
                          <a:ea typeface="+mn-ea"/>
                          <a:cs typeface="+mn-cs"/>
                        </a:rPr>
                        <a:t>Female infertility </a:t>
                      </a:r>
                      <a:r>
                        <a:rPr lang="en-US" sz="1200" b="0" kern="1200" dirty="0" smtClean="0">
                          <a:solidFill>
                            <a:srgbClr val="C00000"/>
                          </a:solidFill>
                          <a:effectLst/>
                          <a:latin typeface="+mn-lt"/>
                          <a:ea typeface="+mn-ea"/>
                          <a:cs typeface="+mn-cs"/>
                        </a:rPr>
                        <a:t>2ry </a:t>
                      </a:r>
                      <a:r>
                        <a:rPr lang="en-US" sz="1200" b="0" kern="1200" dirty="0">
                          <a:solidFill>
                            <a:srgbClr val="C00000"/>
                          </a:solidFill>
                          <a:effectLst/>
                          <a:latin typeface="+mn-lt"/>
                          <a:ea typeface="+mn-ea"/>
                          <a:cs typeface="+mn-cs"/>
                        </a:rPr>
                        <a:t>to</a:t>
                      </a:r>
                    </a:p>
                    <a:p>
                      <a:pPr marL="0" algn="l" defTabSz="685800" rtl="0" eaLnBrk="1" latinLnBrk="0" hangingPunct="1"/>
                      <a:r>
                        <a:rPr lang="en-US" sz="1200" b="0" kern="1200" dirty="0">
                          <a:solidFill>
                            <a:srgbClr val="C00000"/>
                          </a:solidFill>
                          <a:effectLst/>
                          <a:latin typeface="+mn-lt"/>
                          <a:ea typeface="+mn-ea"/>
                          <a:cs typeface="+mn-cs"/>
                        </a:rPr>
                        <a:t>Gonadotropin deficiency</a:t>
                      </a:r>
                    </a:p>
                    <a:p>
                      <a:pPr marL="0" algn="l" defTabSz="685800" rtl="0" eaLnBrk="1" latinLnBrk="0" hangingPunct="1"/>
                      <a:r>
                        <a:rPr lang="en-US" sz="1200" b="0" kern="1200" dirty="0">
                          <a:solidFill>
                            <a:srgbClr val="C00000"/>
                          </a:solidFill>
                          <a:effectLst/>
                          <a:latin typeface="+mn-lt"/>
                          <a:ea typeface="+mn-ea"/>
                          <a:cs typeface="+mn-cs"/>
                        </a:rPr>
                        <a:t>(pituitary insufficiency).</a:t>
                      </a:r>
                    </a:p>
                  </a:txBody>
                  <a:tcPr marT="45719" marB="45719" anchor="ctr"/>
                </a:tc>
                <a:tc hMerge="1">
                  <a:txBody>
                    <a:bodyPr/>
                    <a:lstStyle/>
                    <a:p>
                      <a:endParaRPr lang="en-US" dirty="0"/>
                    </a:p>
                  </a:txBody>
                  <a:tcPr marT="45719" marB="45719"/>
                </a:tc>
                <a:tc>
                  <a:txBody>
                    <a:bodyPr/>
                    <a:lstStyle/>
                    <a:p>
                      <a:pPr marL="0" algn="l" defTabSz="685800" rtl="0" eaLnBrk="1" latinLnBrk="0" hangingPunct="1"/>
                      <a:r>
                        <a:rPr lang="en-US" sz="1200" b="0" kern="1200" dirty="0">
                          <a:solidFill>
                            <a:srgbClr val="C00000"/>
                          </a:solidFill>
                          <a:effectLst/>
                          <a:latin typeface="+mn-lt"/>
                          <a:ea typeface="+mn-ea"/>
                          <a:cs typeface="+mn-cs"/>
                        </a:rPr>
                        <a:t>Female </a:t>
                      </a:r>
                      <a:r>
                        <a:rPr lang="en-US" sz="1200" b="0" kern="1200" dirty="0" smtClean="0">
                          <a:solidFill>
                            <a:srgbClr val="C00000"/>
                          </a:solidFill>
                          <a:effectLst/>
                          <a:latin typeface="+mn-lt"/>
                          <a:ea typeface="+mn-ea"/>
                          <a:cs typeface="+mn-cs"/>
                        </a:rPr>
                        <a:t>infertility</a:t>
                      </a:r>
                      <a:r>
                        <a:rPr lang="en-US" sz="1200" b="0" kern="1200" baseline="0" dirty="0" smtClean="0">
                          <a:solidFill>
                            <a:srgbClr val="C00000"/>
                          </a:solidFill>
                          <a:effectLst/>
                          <a:latin typeface="+mn-lt"/>
                          <a:ea typeface="+mn-ea"/>
                          <a:cs typeface="+mn-cs"/>
                        </a:rPr>
                        <a:t> </a:t>
                      </a:r>
                      <a:r>
                        <a:rPr lang="en-US" sz="1200" b="0" kern="1200" dirty="0" smtClean="0">
                          <a:solidFill>
                            <a:srgbClr val="C00000"/>
                          </a:solidFill>
                          <a:effectLst/>
                          <a:latin typeface="+mn-lt"/>
                          <a:ea typeface="+mn-ea"/>
                          <a:cs typeface="+mn-cs"/>
                        </a:rPr>
                        <a:t>2ndary</a:t>
                      </a:r>
                      <a:endParaRPr lang="en-US" sz="1200" b="0" kern="1200" dirty="0">
                        <a:solidFill>
                          <a:srgbClr val="C00000"/>
                        </a:solidFill>
                        <a:effectLst/>
                        <a:latin typeface="+mn-lt"/>
                        <a:ea typeface="+mn-ea"/>
                        <a:cs typeface="+mn-cs"/>
                      </a:endParaRPr>
                    </a:p>
                    <a:p>
                      <a:pPr marL="0" algn="l" defTabSz="685800" rtl="0" eaLnBrk="1" latinLnBrk="0" hangingPunct="1"/>
                      <a:r>
                        <a:rPr lang="en-US" sz="1200" b="0" kern="1200" dirty="0">
                          <a:solidFill>
                            <a:srgbClr val="C00000"/>
                          </a:solidFill>
                          <a:effectLst/>
                          <a:latin typeface="+mn-lt"/>
                          <a:ea typeface="+mn-ea"/>
                          <a:cs typeface="+mn-cs"/>
                        </a:rPr>
                        <a:t>to </a:t>
                      </a:r>
                      <a:r>
                        <a:rPr lang="en-US" sz="1200" b="0" kern="1200" dirty="0" smtClean="0">
                          <a:solidFill>
                            <a:srgbClr val="C00000"/>
                          </a:solidFill>
                          <a:effectLst/>
                          <a:latin typeface="+mn-lt"/>
                          <a:ea typeface="+mn-ea"/>
                          <a:cs typeface="+mn-cs"/>
                        </a:rPr>
                        <a:t> </a:t>
                      </a:r>
                      <a:r>
                        <a:rPr lang="en-US" sz="1200" b="0" kern="1200" dirty="0">
                          <a:solidFill>
                            <a:srgbClr val="C00000"/>
                          </a:solidFill>
                          <a:effectLst/>
                          <a:latin typeface="+mn-lt"/>
                          <a:ea typeface="+mn-ea"/>
                          <a:cs typeface="+mn-cs"/>
                        </a:rPr>
                        <a:t>hyperprolactinemia.</a:t>
                      </a:r>
                    </a:p>
                  </a:txBody>
                  <a:tcPr marT="45719" marB="45719" anchor="ctr">
                    <a:lnR w="12700" cap="flat" cmpd="sng" algn="ctr">
                      <a:noFill/>
                      <a:prstDash val="solid"/>
                      <a:round/>
                      <a:headEnd type="none" w="med" len="med"/>
                      <a:tailEnd type="none" w="med" len="med"/>
                    </a:lnR>
                  </a:tcPr>
                </a:tc>
                <a:extLst>
                  <a:ext uri="{0D108BD9-81ED-4DB2-BD59-A6C34878D82A}">
                    <a16:rowId xmlns="" xmlns:a16="http://schemas.microsoft.com/office/drawing/2014/main" val="10002"/>
                  </a:ext>
                </a:extLst>
              </a:tr>
              <a:tr h="1982755">
                <a:tc>
                  <a:txBody>
                    <a:bodyPr/>
                    <a:lstStyle/>
                    <a:p>
                      <a:pPr algn="ctr"/>
                      <a:r>
                        <a:rPr lang="en-US" sz="1400" b="0" dirty="0">
                          <a:solidFill>
                            <a:schemeClr val="tx1"/>
                          </a:solidFill>
                          <a:effectLst/>
                          <a:latin typeface="+mn-lt"/>
                          <a:ea typeface="Kartika" charset="0"/>
                          <a:cs typeface="Kartika" charset="0"/>
                        </a:rPr>
                        <a:t>Administration</a:t>
                      </a:r>
                    </a:p>
                  </a:txBody>
                  <a:tcPr marT="45719" marB="45719" vert="vert27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tc gridSpan="3">
                  <a:txBody>
                    <a:bodyPr/>
                    <a:lstStyle/>
                    <a:p>
                      <a:pPr marL="0" algn="l" defTabSz="685800" rtl="0" eaLnBrk="1" latinLnBrk="0" hangingPunct="1"/>
                      <a:r>
                        <a:rPr lang="en-US" sz="1200" b="0" kern="1200" dirty="0">
                          <a:solidFill>
                            <a:schemeClr val="tx1"/>
                          </a:solidFill>
                          <a:effectLst/>
                          <a:latin typeface="+mn-lt"/>
                          <a:ea typeface="+mn-ea"/>
                          <a:cs typeface="+mn-cs"/>
                        </a:rPr>
                        <a:t>Given from </a:t>
                      </a:r>
                      <a:r>
                        <a:rPr lang="en-US" sz="1200" b="0" kern="1200" dirty="0" smtClean="0">
                          <a:solidFill>
                            <a:schemeClr val="tx1"/>
                          </a:solidFill>
                          <a:effectLst/>
                          <a:latin typeface="+mn-lt"/>
                          <a:ea typeface="+mn-ea"/>
                          <a:cs typeface="+mn-cs"/>
                        </a:rPr>
                        <a:t>5</a:t>
                      </a:r>
                      <a:r>
                        <a:rPr lang="en-US" sz="1200" b="0" kern="1200" baseline="30000" dirty="0" smtClean="0">
                          <a:solidFill>
                            <a:schemeClr val="tx1"/>
                          </a:solidFill>
                          <a:effectLst/>
                          <a:latin typeface="+mn-lt"/>
                          <a:ea typeface="+mn-ea"/>
                          <a:cs typeface="+mn-cs"/>
                        </a:rPr>
                        <a:t>th</a:t>
                      </a:r>
                      <a:r>
                        <a:rPr lang="en-US" sz="1200" b="0" kern="1200" baseline="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to 10</a:t>
                      </a:r>
                      <a:r>
                        <a:rPr lang="en-US" sz="1200" b="0" kern="1200" baseline="30000" dirty="0" smtClean="0">
                          <a:solidFill>
                            <a:schemeClr val="tx1"/>
                          </a:solidFill>
                          <a:effectLst/>
                          <a:latin typeface="+mn-lt"/>
                          <a:ea typeface="+mn-ea"/>
                          <a:cs typeface="+mn-cs"/>
                        </a:rPr>
                        <a:t>th</a:t>
                      </a:r>
                      <a:r>
                        <a:rPr lang="en-US" sz="1200" b="0" kern="1200" baseline="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day</a:t>
                      </a:r>
                      <a:endParaRPr lang="en-US" sz="1200" b="0" kern="1200" dirty="0">
                        <a:solidFill>
                          <a:schemeClr val="tx1"/>
                        </a:solidFill>
                        <a:effectLst/>
                        <a:latin typeface="+mn-lt"/>
                        <a:ea typeface="+mn-ea"/>
                        <a:cs typeface="+mn-cs"/>
                      </a:endParaRPr>
                    </a:p>
                    <a:p>
                      <a:pPr marL="0" algn="l" defTabSz="685800" rtl="0" eaLnBrk="1" latinLnBrk="0" hangingPunct="1"/>
                      <a:r>
                        <a:rPr lang="en-US" sz="1200" b="0" kern="1200" dirty="0">
                          <a:solidFill>
                            <a:schemeClr val="tx1"/>
                          </a:solidFill>
                          <a:effectLst/>
                          <a:latin typeface="+mn-lt"/>
                          <a:ea typeface="+mn-ea"/>
                          <a:cs typeface="+mn-cs"/>
                        </a:rPr>
                        <a:t>of the cycle.</a:t>
                      </a:r>
                    </a:p>
                    <a:p>
                      <a:pPr marL="0" algn="l" defTabSz="685800" rtl="0" eaLnBrk="1" latinLnBrk="0" hangingPunct="1"/>
                      <a:r>
                        <a:rPr lang="en-US" sz="1200" b="0" kern="1200" dirty="0">
                          <a:solidFill>
                            <a:schemeClr val="tx1"/>
                          </a:solidFill>
                          <a:effectLst/>
                          <a:latin typeface="+mn-lt"/>
                          <a:ea typeface="+mn-ea"/>
                          <a:cs typeface="+mn-cs"/>
                        </a:rPr>
                        <a:t>Can not be repeated</a:t>
                      </a:r>
                    </a:p>
                    <a:p>
                      <a:pPr marL="0" algn="l" defTabSz="685800" rtl="0" eaLnBrk="1" latinLnBrk="0" hangingPunct="1"/>
                      <a:r>
                        <a:rPr lang="en-US" sz="1200" b="0" kern="1200" dirty="0">
                          <a:solidFill>
                            <a:schemeClr val="tx1"/>
                          </a:solidFill>
                          <a:effectLst/>
                          <a:latin typeface="+mn-lt"/>
                          <a:ea typeface="+mn-ea"/>
                          <a:cs typeface="+mn-cs"/>
                        </a:rPr>
                        <a:t>more than 3 cycles</a:t>
                      </a:r>
                      <a:r>
                        <a:rPr lang="en-US" sz="1200" b="0" kern="1200" dirty="0" smtClean="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txBody>
                  <a:tcPr marT="45719" marB="45719" anchor="ctr">
                    <a:lnB w="12700" cap="flat" cmpd="sng" algn="ctr">
                      <a:noFill/>
                      <a:prstDash val="solid"/>
                      <a:round/>
                      <a:headEnd type="none" w="med" len="med"/>
                      <a:tailEnd type="none" w="med" len="med"/>
                    </a:lnB>
                  </a:tcPr>
                </a:tc>
                <a:tc hMerge="1">
                  <a:txBody>
                    <a:bodyPr/>
                    <a:lstStyle/>
                    <a:p>
                      <a:pPr marL="0" algn="l" defTabSz="685800" rtl="0" eaLnBrk="1" latinLnBrk="0" hangingPunct="1"/>
                      <a:endParaRPr lang="en-US" sz="1200" b="0" kern="1200" dirty="0">
                        <a:solidFill>
                          <a:schemeClr val="tx1"/>
                        </a:solidFill>
                        <a:effectLst/>
                        <a:latin typeface="+mn-lt"/>
                        <a:ea typeface="+mn-ea"/>
                        <a:cs typeface="+mn-cs"/>
                      </a:endParaRPr>
                    </a:p>
                  </a:txBody>
                  <a:tcPr marT="45719" marB="45719">
                    <a:lnB w="12700" cap="flat" cmpd="sng" algn="ctr">
                      <a:noFill/>
                      <a:prstDash val="solid"/>
                      <a:round/>
                      <a:headEnd type="none" w="med" len="med"/>
                      <a:tailEnd type="none" w="med" len="med"/>
                    </a:lnB>
                  </a:tcPr>
                </a:tc>
                <a:tc hMerge="1">
                  <a:txBody>
                    <a:bodyPr/>
                    <a:lstStyle/>
                    <a:p>
                      <a:endParaRPr lang="en-US"/>
                    </a:p>
                  </a:txBody>
                  <a:tcPr/>
                </a:tc>
                <a:tc>
                  <a:txBody>
                    <a:bodyPr/>
                    <a:lstStyle/>
                    <a:p>
                      <a:pPr marL="0" algn="l" defTabSz="685800" rtl="0" eaLnBrk="1" latinLnBrk="0" hangingPunct="1"/>
                      <a:r>
                        <a:rPr lang="en-US" sz="1200" b="0" kern="1200" dirty="0">
                          <a:solidFill>
                            <a:schemeClr val="tx1"/>
                          </a:solidFill>
                          <a:effectLst/>
                          <a:latin typeface="+mn-lt"/>
                          <a:ea typeface="+mn-ea"/>
                          <a:cs typeface="+mn-cs"/>
                        </a:rPr>
                        <a:t>Given S.C. in a </a:t>
                      </a:r>
                      <a:r>
                        <a:rPr lang="en-US" sz="1200" b="0" kern="1200" dirty="0" smtClean="0">
                          <a:solidFill>
                            <a:schemeClr val="tx1"/>
                          </a:solidFill>
                          <a:effectLst/>
                          <a:latin typeface="+mn-lt"/>
                          <a:ea typeface="+mn-ea"/>
                          <a:cs typeface="+mn-cs"/>
                        </a:rPr>
                        <a:t> </a:t>
                      </a:r>
                      <a:r>
                        <a:rPr lang="en-US" sz="1200" b="0" kern="1200" dirty="0">
                          <a:solidFill>
                            <a:schemeClr val="tx1"/>
                          </a:solidFill>
                          <a:effectLst/>
                          <a:latin typeface="+mn-lt"/>
                          <a:ea typeface="+mn-ea"/>
                          <a:cs typeface="+mn-cs"/>
                        </a:rPr>
                        <a:t>pulsatile</a:t>
                      </a:r>
                    </a:p>
                    <a:p>
                      <a:pPr marL="0" algn="l" defTabSz="685800" rtl="0" eaLnBrk="1" latinLnBrk="0" hangingPunct="1"/>
                      <a:r>
                        <a:rPr lang="en-US" sz="1200" b="0" kern="1200" dirty="0" smtClean="0">
                          <a:solidFill>
                            <a:schemeClr val="tx1"/>
                          </a:solidFill>
                          <a:effectLst/>
                          <a:latin typeface="+mn-lt"/>
                          <a:ea typeface="+mn-ea"/>
                          <a:cs typeface="+mn-cs"/>
                        </a:rPr>
                        <a:t>drip </a:t>
                      </a:r>
                      <a:r>
                        <a:rPr lang="en-US" sz="1200" b="0" kern="1200" dirty="0">
                          <a:solidFill>
                            <a:schemeClr val="tx1"/>
                          </a:solidFill>
                          <a:effectLst/>
                          <a:latin typeface="+mn-lt"/>
                          <a:ea typeface="+mn-ea"/>
                          <a:cs typeface="+mn-cs"/>
                        </a:rPr>
                        <a:t>to stimulate</a:t>
                      </a:r>
                    </a:p>
                    <a:p>
                      <a:pPr marL="0" algn="l" defTabSz="685800" rtl="0" eaLnBrk="1" latinLnBrk="0" hangingPunct="1"/>
                      <a:r>
                        <a:rPr lang="en-US" sz="1200" b="0" kern="1200" dirty="0">
                          <a:solidFill>
                            <a:schemeClr val="tx1"/>
                          </a:solidFill>
                          <a:effectLst/>
                          <a:latin typeface="+mn-lt"/>
                          <a:ea typeface="+mn-ea"/>
                          <a:cs typeface="+mn-cs"/>
                        </a:rPr>
                        <a:t>gonadotropin.</a:t>
                      </a:r>
                    </a:p>
                    <a:p>
                      <a:pPr marL="0" algn="l" defTabSz="685800" rtl="0" eaLnBrk="1" latinLnBrk="0" hangingPunct="1"/>
                      <a:r>
                        <a:rPr lang="en-US" sz="1200" b="0" kern="1200" dirty="0">
                          <a:solidFill>
                            <a:schemeClr val="tx1"/>
                          </a:solidFill>
                          <a:effectLst/>
                          <a:latin typeface="+mn-lt"/>
                          <a:ea typeface="+mn-ea"/>
                          <a:cs typeface="+mn-cs"/>
                        </a:rPr>
                        <a:t>‐Release Start from day 2‐3</a:t>
                      </a:r>
                    </a:p>
                    <a:p>
                      <a:pPr marL="0" algn="l" defTabSz="685800" rtl="0" eaLnBrk="1" latinLnBrk="0" hangingPunct="1"/>
                      <a:r>
                        <a:rPr lang="en-US" sz="1200" b="0" kern="1200" dirty="0">
                          <a:solidFill>
                            <a:schemeClr val="tx1"/>
                          </a:solidFill>
                          <a:effectLst/>
                          <a:latin typeface="+mn-lt"/>
                          <a:ea typeface="+mn-ea"/>
                          <a:cs typeface="+mn-cs"/>
                        </a:rPr>
                        <a:t>of cycle up to day 10</a:t>
                      </a:r>
                      <a:r>
                        <a:rPr lang="en-US" sz="1200" b="0" kern="1200" dirty="0" smtClean="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pPr marL="0" algn="l" defTabSz="685800" rtl="0" eaLnBrk="1" latinLnBrk="0" hangingPunct="1"/>
                      <a:r>
                        <a:rPr lang="en-US" sz="1200" b="0" kern="1200" dirty="0" smtClean="0">
                          <a:solidFill>
                            <a:schemeClr val="tx1"/>
                          </a:solidFill>
                          <a:effectLst/>
                          <a:latin typeface="+mn-lt"/>
                          <a:ea typeface="+mn-ea"/>
                          <a:cs typeface="+mn-cs"/>
                        </a:rPr>
                        <a:t>Given continuously </a:t>
                      </a:r>
                      <a:endParaRPr lang="en-US" sz="1200" b="0" kern="1200" dirty="0">
                        <a:solidFill>
                          <a:schemeClr val="tx1"/>
                        </a:solidFill>
                        <a:effectLst/>
                        <a:latin typeface="+mn-lt"/>
                        <a:ea typeface="+mn-ea"/>
                        <a:cs typeface="+mn-cs"/>
                      </a:endParaRPr>
                    </a:p>
                    <a:p>
                      <a:pPr marL="0" algn="l" defTabSz="685800" rtl="0" eaLnBrk="1" latinLnBrk="0" hangingPunct="1"/>
                      <a:r>
                        <a:rPr lang="en-US" sz="1200" b="0" kern="1200" dirty="0">
                          <a:solidFill>
                            <a:schemeClr val="tx1"/>
                          </a:solidFill>
                          <a:effectLst/>
                          <a:latin typeface="+mn-lt"/>
                          <a:ea typeface="+mn-ea"/>
                          <a:cs typeface="+mn-cs"/>
                        </a:rPr>
                        <a:t>when gonadal suppression</a:t>
                      </a:r>
                    </a:p>
                    <a:p>
                      <a:pPr marL="0" algn="l" defTabSz="685800" rtl="0" eaLnBrk="1" latinLnBrk="0" hangingPunct="1"/>
                      <a:r>
                        <a:rPr lang="en-US" sz="1200" b="0" kern="1200" dirty="0">
                          <a:solidFill>
                            <a:schemeClr val="tx1"/>
                          </a:solidFill>
                          <a:effectLst/>
                          <a:latin typeface="+mn-lt"/>
                          <a:ea typeface="+mn-ea"/>
                          <a:cs typeface="+mn-cs"/>
                        </a:rPr>
                        <a:t>is desirable e.g.:</a:t>
                      </a:r>
                    </a:p>
                    <a:p>
                      <a:pPr marL="171450" indent="-171450" algn="l" defTabSz="685800" rtl="0" eaLnBrk="1" latinLnBrk="0" hangingPunct="1">
                        <a:buClr>
                          <a:srgbClr val="942093"/>
                        </a:buClr>
                        <a:buFont typeface="Arial" charset="0"/>
                        <a:buChar char="•"/>
                      </a:pPr>
                      <a:r>
                        <a:rPr lang="en-US" sz="1200" b="0" kern="1200" dirty="0" smtClean="0">
                          <a:solidFill>
                            <a:schemeClr val="tx1"/>
                          </a:solidFill>
                          <a:effectLst/>
                          <a:latin typeface="+mn-lt"/>
                          <a:ea typeface="+mn-ea"/>
                          <a:cs typeface="+mn-cs"/>
                        </a:rPr>
                        <a:t>Precocious </a:t>
                      </a:r>
                      <a:r>
                        <a:rPr lang="en-US" sz="1200" b="0" kern="1200" dirty="0">
                          <a:solidFill>
                            <a:schemeClr val="tx1"/>
                          </a:solidFill>
                          <a:effectLst/>
                          <a:latin typeface="+mn-lt"/>
                          <a:ea typeface="+mn-ea"/>
                          <a:cs typeface="+mn-cs"/>
                        </a:rPr>
                        <a:t>puberty.</a:t>
                      </a:r>
                    </a:p>
                    <a:p>
                      <a:pPr marL="171450" indent="-171450" algn="l" defTabSz="685800" rtl="0" eaLnBrk="1" latinLnBrk="0" hangingPunct="1">
                        <a:buClr>
                          <a:srgbClr val="942093"/>
                        </a:buClr>
                        <a:buFont typeface="Arial" charset="0"/>
                        <a:buChar char="•"/>
                      </a:pPr>
                      <a:r>
                        <a:rPr lang="en-US" sz="1200" b="0" kern="1200" dirty="0" smtClean="0">
                          <a:solidFill>
                            <a:schemeClr val="tx1"/>
                          </a:solidFill>
                          <a:effectLst/>
                          <a:latin typeface="+mn-lt"/>
                          <a:ea typeface="+mn-ea"/>
                          <a:cs typeface="+mn-cs"/>
                        </a:rPr>
                        <a:t>Breast </a:t>
                      </a:r>
                      <a:r>
                        <a:rPr lang="en-US" sz="1200" b="0" kern="1200" dirty="0">
                          <a:solidFill>
                            <a:schemeClr val="tx1"/>
                          </a:solidFill>
                          <a:effectLst/>
                          <a:latin typeface="+mn-lt"/>
                          <a:ea typeface="+mn-ea"/>
                          <a:cs typeface="+mn-cs"/>
                        </a:rPr>
                        <a:t>cancer in women.</a:t>
                      </a:r>
                    </a:p>
                    <a:p>
                      <a:pPr marL="171450" indent="-171450" algn="l" defTabSz="685800" rtl="0" eaLnBrk="1" latinLnBrk="0" hangingPunct="1">
                        <a:buClr>
                          <a:srgbClr val="942093"/>
                        </a:buClr>
                        <a:buFont typeface="Arial" charset="0"/>
                        <a:buChar char="•"/>
                      </a:pPr>
                      <a:r>
                        <a:rPr lang="en-US" sz="1200" b="0" kern="1200" dirty="0" smtClean="0">
                          <a:solidFill>
                            <a:schemeClr val="tx1"/>
                          </a:solidFill>
                          <a:effectLst/>
                          <a:latin typeface="+mn-lt"/>
                          <a:ea typeface="+mn-ea"/>
                          <a:cs typeface="+mn-cs"/>
                        </a:rPr>
                        <a:t>Prostatic </a:t>
                      </a:r>
                      <a:r>
                        <a:rPr lang="en-US" sz="1200" b="0" kern="1200" dirty="0">
                          <a:solidFill>
                            <a:schemeClr val="tx1"/>
                          </a:solidFill>
                          <a:effectLst/>
                          <a:latin typeface="+mn-lt"/>
                          <a:ea typeface="+mn-ea"/>
                          <a:cs typeface="+mn-cs"/>
                        </a:rPr>
                        <a:t>cancer in men.</a:t>
                      </a:r>
                    </a:p>
                  </a:txBody>
                  <a:tcPr marT="45719" marB="45719" anchor="ctr">
                    <a:lnB w="12700" cap="flat" cmpd="sng" algn="ctr">
                      <a:noFill/>
                      <a:prstDash val="solid"/>
                      <a:round/>
                      <a:headEnd type="none" w="med" len="med"/>
                      <a:tailEnd type="none" w="med" len="med"/>
                    </a:lnB>
                  </a:tcPr>
                </a:tc>
                <a:tc>
                  <a:txBody>
                    <a:bodyPr/>
                    <a:lstStyle/>
                    <a:p>
                      <a:pPr marL="0" algn="l" defTabSz="685800" rtl="0" eaLnBrk="1" latinLnBrk="0" hangingPunct="1"/>
                      <a:r>
                        <a:rPr lang="en-US" sz="1200" b="0" kern="1200" dirty="0">
                          <a:solidFill>
                            <a:schemeClr val="tx1"/>
                          </a:solidFill>
                          <a:effectLst/>
                          <a:latin typeface="+mn-lt"/>
                          <a:ea typeface="+mn-ea"/>
                          <a:cs typeface="+mn-cs"/>
                        </a:rPr>
                        <a:t>I.M. daily starting at day</a:t>
                      </a:r>
                    </a:p>
                    <a:p>
                      <a:pPr marL="0" algn="l" defTabSz="685800" rtl="0" eaLnBrk="1" latinLnBrk="0" hangingPunct="1"/>
                      <a:r>
                        <a:rPr lang="en-US" sz="1200" b="0" kern="1200" dirty="0">
                          <a:solidFill>
                            <a:schemeClr val="tx1"/>
                          </a:solidFill>
                          <a:effectLst/>
                          <a:latin typeface="+mn-lt"/>
                          <a:ea typeface="+mn-ea"/>
                          <a:cs typeface="+mn-cs"/>
                        </a:rPr>
                        <a:t>2‐3 of </a:t>
                      </a:r>
                      <a:r>
                        <a:rPr lang="en-US" sz="1200" b="0" kern="1200" dirty="0" smtClean="0">
                          <a:solidFill>
                            <a:schemeClr val="tx1"/>
                          </a:solidFill>
                          <a:effectLst/>
                          <a:latin typeface="+mn-lt"/>
                          <a:ea typeface="+mn-ea"/>
                          <a:cs typeface="+mn-cs"/>
                        </a:rPr>
                        <a:t>cycle </a:t>
                      </a:r>
                      <a:r>
                        <a:rPr lang="en-US" sz="1200" b="0" kern="1200" dirty="0">
                          <a:solidFill>
                            <a:schemeClr val="tx1"/>
                          </a:solidFill>
                          <a:effectLst/>
                          <a:latin typeface="+mn-lt"/>
                          <a:ea typeface="+mn-ea"/>
                          <a:cs typeface="+mn-cs"/>
                        </a:rPr>
                        <a:t>for </a:t>
                      </a:r>
                      <a:r>
                        <a:rPr lang="en-US" sz="1200" b="0" kern="1200" dirty="0" smtClean="0">
                          <a:solidFill>
                            <a:schemeClr val="tx1"/>
                          </a:solidFill>
                          <a:effectLst/>
                          <a:latin typeface="+mn-lt"/>
                          <a:ea typeface="+mn-ea"/>
                          <a:cs typeface="+mn-cs"/>
                        </a:rPr>
                        <a:t> 10 </a:t>
                      </a:r>
                      <a:r>
                        <a:rPr lang="en-US" sz="1200" b="0" kern="1200" dirty="0">
                          <a:solidFill>
                            <a:schemeClr val="tx1"/>
                          </a:solidFill>
                          <a:effectLst/>
                          <a:latin typeface="+mn-lt"/>
                          <a:ea typeface="+mn-ea"/>
                          <a:cs typeface="+mn-cs"/>
                        </a:rPr>
                        <a:t>days.</a:t>
                      </a:r>
                    </a:p>
                  </a:txBody>
                  <a:tcPr marT="45719" marB="45719" anchor="ctr">
                    <a:lnB w="12700" cap="flat" cmpd="sng" algn="ctr">
                      <a:noFill/>
                      <a:prstDash val="solid"/>
                      <a:round/>
                      <a:headEnd type="none" w="med" len="med"/>
                      <a:tailEnd type="none" w="med" len="med"/>
                    </a:lnB>
                  </a:tcPr>
                </a:tc>
                <a:tc>
                  <a:txBody>
                    <a:bodyPr/>
                    <a:lstStyle/>
                    <a:p>
                      <a:pPr marL="0" algn="l" defTabSz="685800" rtl="0" eaLnBrk="1" latinLnBrk="0" hangingPunct="1"/>
                      <a:r>
                        <a:rPr lang="en-US" sz="1200" b="0" kern="1200" dirty="0">
                          <a:solidFill>
                            <a:schemeClr val="tx1"/>
                          </a:solidFill>
                          <a:effectLst/>
                          <a:latin typeface="+mn-lt"/>
                          <a:ea typeface="+mn-ea"/>
                          <a:cs typeface="+mn-cs"/>
                        </a:rPr>
                        <a:t>Given </a:t>
                      </a:r>
                      <a:r>
                        <a:rPr lang="en-US" sz="1200" b="0" kern="1200" dirty="0" smtClean="0">
                          <a:solidFill>
                            <a:schemeClr val="tx1"/>
                          </a:solidFill>
                          <a:effectLst/>
                          <a:latin typeface="+mn-lt"/>
                          <a:ea typeface="+mn-ea"/>
                          <a:cs typeface="+mn-cs"/>
                        </a:rPr>
                        <a:t>on 10</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 12</a:t>
                      </a:r>
                      <a:r>
                        <a:rPr lang="en-US" sz="1200" b="0" kern="1200" baseline="30000" dirty="0" smtClean="0">
                          <a:solidFill>
                            <a:schemeClr val="tx1"/>
                          </a:solidFill>
                          <a:effectLst/>
                          <a:latin typeface="+mn-lt"/>
                          <a:ea typeface="+mn-ea"/>
                          <a:cs typeface="+mn-cs"/>
                        </a:rPr>
                        <a:t>th</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day </a:t>
                      </a:r>
                      <a:r>
                        <a:rPr lang="en-US" sz="1200" b="0" kern="1200" dirty="0">
                          <a:solidFill>
                            <a:schemeClr val="tx1"/>
                          </a:solidFill>
                          <a:effectLst/>
                          <a:latin typeface="+mn-lt"/>
                          <a:ea typeface="+mn-ea"/>
                          <a:cs typeface="+mn-cs"/>
                        </a:rPr>
                        <a:t>for</a:t>
                      </a:r>
                    </a:p>
                    <a:p>
                      <a:pPr marL="0" algn="l" defTabSz="685800" rtl="0" eaLnBrk="1" latinLnBrk="0" hangingPunct="1"/>
                      <a:r>
                        <a:rPr lang="en-US" sz="1200" b="0" kern="1200" dirty="0">
                          <a:solidFill>
                            <a:schemeClr val="tx1"/>
                          </a:solidFill>
                          <a:effectLst/>
                          <a:latin typeface="+mn-lt"/>
                          <a:ea typeface="+mn-ea"/>
                          <a:cs typeface="+mn-cs"/>
                        </a:rPr>
                        <a:t>Ovum retrieval.</a:t>
                      </a:r>
                    </a:p>
                  </a:txBody>
                  <a:tcPr marT="45719" marB="45719" anchor="ctr">
                    <a:lnB w="12700" cap="flat" cmpd="sng" algn="ctr">
                      <a:noFill/>
                      <a:prstDash val="solid"/>
                      <a:round/>
                      <a:headEnd type="none" w="med" len="med"/>
                      <a:tailEnd type="none" w="med" len="med"/>
                    </a:lnB>
                  </a:tcPr>
                </a:tc>
                <a:tc>
                  <a:txBody>
                    <a:bodyPr/>
                    <a:lstStyle/>
                    <a:p>
                      <a:pPr marL="0" algn="l" defTabSz="685800" rtl="0" eaLnBrk="1" latinLnBrk="0" hangingPunct="1"/>
                      <a:endParaRPr lang="en-US" sz="1200" b="0" kern="1200" dirty="0">
                        <a:solidFill>
                          <a:schemeClr val="tx1"/>
                        </a:solidFill>
                        <a:effectLst/>
                        <a:latin typeface="+mn-lt"/>
                        <a:ea typeface="+mn-ea"/>
                        <a:cs typeface="+mn-cs"/>
                      </a:endParaRPr>
                    </a:p>
                  </a:txBody>
                  <a:tcPr marT="45719" marB="45719"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5146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2"/>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MCQs</a:t>
            </a:r>
            <a:endParaRPr lang="en-US" sz="2400" dirty="0">
              <a:latin typeface="American Typewriter" charset="0"/>
              <a:ea typeface="American Typewriter" charset="0"/>
              <a:cs typeface="American Typewriter" charset="0"/>
            </a:endParaRPr>
          </a:p>
        </p:txBody>
      </p:sp>
      <p:cxnSp>
        <p:nvCxnSpPr>
          <p:cNvPr id="13" name="Straight Connector 1"/>
          <p:cNvCxnSpPr/>
          <p:nvPr/>
        </p:nvCxnSpPr>
        <p:spPr>
          <a:xfrm flipV="1">
            <a:off x="963001" y="720115"/>
            <a:ext cx="493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2" name="مربع نص 1"/>
          <p:cNvSpPr txBox="1"/>
          <p:nvPr/>
        </p:nvSpPr>
        <p:spPr>
          <a:xfrm>
            <a:off x="0" y="967344"/>
            <a:ext cx="6844225" cy="5970865"/>
          </a:xfrm>
          <a:prstGeom prst="rect">
            <a:avLst/>
          </a:prstGeom>
          <a:noFill/>
        </p:spPr>
        <p:txBody>
          <a:bodyPr wrap="square" rtlCol="1">
            <a:spAutoFit/>
          </a:bodyPr>
          <a:lstStyle/>
          <a:p>
            <a:r>
              <a:rPr lang="en-US" sz="1000" b="1" u="sng" dirty="0" smtClean="0"/>
              <a:t>Q1: 33 years old female who is obese, she was diagnosed with PCOS two years ago. Now, she is trying to have and get pregnant. Which of the following drugs can be </a:t>
            </a:r>
            <a:r>
              <a:rPr lang="en-US" sz="1000" b="1" u="sng" dirty="0"/>
              <a:t>h</a:t>
            </a:r>
            <a:r>
              <a:rPr lang="en-US" sz="1000" b="1" u="sng" dirty="0" smtClean="0"/>
              <a:t>elpful in her case to induce ovulation ? </a:t>
            </a:r>
            <a:endParaRPr lang="en-US" sz="1000" b="1" u="sng" dirty="0"/>
          </a:p>
          <a:p>
            <a:r>
              <a:rPr lang="en-US" sz="800" dirty="0" smtClean="0"/>
              <a:t>A. Leuprolin.                     B. </a:t>
            </a:r>
            <a:r>
              <a:rPr lang="en-US" sz="800" dirty="0"/>
              <a:t>Menotropin &amp; Pregnyl.                       </a:t>
            </a:r>
            <a:r>
              <a:rPr lang="en-US" sz="800" dirty="0" smtClean="0"/>
              <a:t>C. Bromocriptine.                     D. Metformin.</a:t>
            </a:r>
          </a:p>
          <a:p>
            <a:endParaRPr lang="en-US" sz="1050" dirty="0" smtClean="0"/>
          </a:p>
          <a:p>
            <a:endParaRPr lang="en-US" sz="1050" dirty="0" smtClean="0"/>
          </a:p>
          <a:p>
            <a:r>
              <a:rPr lang="en-US" sz="1000" b="1" dirty="0" smtClean="0"/>
              <a:t>Q2: 26 years old female who has breast cancer. Her lab investigation shows it is a positive for estrogen receptors, which of the following drugs can be used in her case ? </a:t>
            </a:r>
            <a:endParaRPr lang="en-US" sz="1000" b="1" dirty="0"/>
          </a:p>
          <a:p>
            <a:r>
              <a:rPr lang="en-US" sz="800" dirty="0" smtClean="0"/>
              <a:t>A.Clomiphene.                 </a:t>
            </a:r>
            <a:r>
              <a:rPr lang="en-US" sz="800" dirty="0"/>
              <a:t>B. </a:t>
            </a:r>
            <a:r>
              <a:rPr lang="en-US" sz="800" dirty="0" smtClean="0"/>
              <a:t>Menotropin &amp; </a:t>
            </a:r>
            <a:r>
              <a:rPr lang="en-US" sz="800" dirty="0"/>
              <a:t>Pregnyl</a:t>
            </a:r>
            <a:r>
              <a:rPr lang="en-US" sz="800" dirty="0" smtClean="0"/>
              <a:t>.                       </a:t>
            </a:r>
            <a:r>
              <a:rPr lang="en-US" sz="800" dirty="0"/>
              <a:t>C. </a:t>
            </a:r>
            <a:r>
              <a:rPr lang="en-US" sz="800" dirty="0" smtClean="0"/>
              <a:t>Tamoxifen.                             </a:t>
            </a:r>
            <a:r>
              <a:rPr lang="en-US" sz="800" dirty="0"/>
              <a:t>D. </a:t>
            </a:r>
            <a:r>
              <a:rPr lang="en-US" sz="800" dirty="0" smtClean="0"/>
              <a:t>Pulsatile Leuprolin.</a:t>
            </a:r>
            <a:endParaRPr lang="en-US" sz="800" dirty="0"/>
          </a:p>
          <a:p>
            <a:endParaRPr lang="en-US" sz="1050" dirty="0" smtClean="0"/>
          </a:p>
          <a:p>
            <a:endParaRPr lang="en-US" sz="1050" dirty="0"/>
          </a:p>
          <a:p>
            <a:r>
              <a:rPr lang="en-US" sz="1000" b="1" u="sng" dirty="0" smtClean="0"/>
              <a:t>Q3: Which of the following can be used to treat infertile women due to hypothalamic amenorrhea or 2</a:t>
            </a:r>
            <a:r>
              <a:rPr lang="en-US" sz="1000" b="1" u="sng" baseline="30000" dirty="0" smtClean="0"/>
              <a:t>ndry </a:t>
            </a:r>
            <a:r>
              <a:rPr lang="en-US" sz="1000" b="1" u="sng" dirty="0" smtClean="0"/>
              <a:t>to GnRH deficiency? </a:t>
            </a:r>
          </a:p>
          <a:p>
            <a:r>
              <a:rPr lang="en-US" sz="800" dirty="0"/>
              <a:t>A.Clomiphene.                 B. </a:t>
            </a:r>
            <a:r>
              <a:rPr lang="en-US" sz="800" dirty="0" smtClean="0"/>
              <a:t>Menotropin &amp; </a:t>
            </a:r>
            <a:r>
              <a:rPr lang="en-US" sz="800" dirty="0"/>
              <a:t>Pregnyl</a:t>
            </a:r>
            <a:r>
              <a:rPr lang="en-US" sz="800" dirty="0" smtClean="0"/>
              <a:t>.                       </a:t>
            </a:r>
            <a:r>
              <a:rPr lang="en-US" sz="800" dirty="0"/>
              <a:t>C. </a:t>
            </a:r>
            <a:r>
              <a:rPr lang="en-US" sz="800" dirty="0" smtClean="0"/>
              <a:t>Continuous Goserelin.                             </a:t>
            </a:r>
            <a:r>
              <a:rPr lang="en-US" sz="800" dirty="0"/>
              <a:t>D. Pulsatile Leuprolin.</a:t>
            </a:r>
          </a:p>
          <a:p>
            <a:r>
              <a:rPr lang="en-US" sz="1000" b="1" u="sng" dirty="0" smtClean="0"/>
              <a:t> </a:t>
            </a:r>
          </a:p>
          <a:p>
            <a:endParaRPr lang="en-US" sz="1000" b="1" u="sng" dirty="0" smtClean="0"/>
          </a:p>
          <a:p>
            <a:r>
              <a:rPr lang="en-US" sz="1000" b="1" u="sng" dirty="0" smtClean="0"/>
              <a:t>Q4: </a:t>
            </a:r>
            <a:r>
              <a:rPr lang="en-US" sz="1000" b="1" u="sng" dirty="0"/>
              <a:t>Which of the following can be used to treat infertile women due to pituitary </a:t>
            </a:r>
            <a:r>
              <a:rPr lang="en-US" sz="1000" b="1" u="sng" dirty="0" smtClean="0"/>
              <a:t>insufficiency or gonadotrophic deficiency? </a:t>
            </a:r>
            <a:endParaRPr lang="en-US" sz="1000" b="1" u="sng" dirty="0"/>
          </a:p>
          <a:p>
            <a:r>
              <a:rPr lang="en-US" sz="800" dirty="0"/>
              <a:t>A.Clomiphene.                 B. </a:t>
            </a:r>
            <a:r>
              <a:rPr lang="en-US" sz="800" dirty="0" smtClean="0"/>
              <a:t>Menotropin &amp; Pregnyl.                       </a:t>
            </a:r>
            <a:r>
              <a:rPr lang="en-US" sz="800" dirty="0"/>
              <a:t>C. Continuous Goserelin.                             D. Pulsatile Leuprolin.</a:t>
            </a:r>
            <a:endParaRPr lang="en-US" sz="800" u="sng" dirty="0"/>
          </a:p>
          <a:p>
            <a:endParaRPr lang="en-US" sz="1000" b="1" u="sng" dirty="0" smtClean="0"/>
          </a:p>
          <a:p>
            <a:endParaRPr lang="en-US" sz="1000" b="1" u="sng" dirty="0"/>
          </a:p>
          <a:p>
            <a:r>
              <a:rPr lang="en-US" sz="1000" b="1" u="sng" dirty="0" smtClean="0"/>
              <a:t>Q5: 7 years old girl who has precocious puberty, </a:t>
            </a:r>
            <a:r>
              <a:rPr lang="en-US" sz="1000" b="1" u="sng" dirty="0"/>
              <a:t>Which </a:t>
            </a:r>
            <a:r>
              <a:rPr lang="en-US" sz="1000" b="1" u="sng" dirty="0" smtClean="0"/>
              <a:t>of following would </a:t>
            </a:r>
            <a:r>
              <a:rPr lang="en-US" sz="1000" b="1" u="sng" dirty="0"/>
              <a:t>be helpful in her </a:t>
            </a:r>
            <a:r>
              <a:rPr lang="en-US" sz="1000" b="1" u="sng" dirty="0" smtClean="0"/>
              <a:t>case?</a:t>
            </a:r>
            <a:endParaRPr lang="en-US" sz="1000" b="1" u="sng" dirty="0"/>
          </a:p>
          <a:p>
            <a:r>
              <a:rPr lang="en-US" sz="800" dirty="0"/>
              <a:t>A.Clomiphene.                 B. </a:t>
            </a:r>
            <a:r>
              <a:rPr lang="en-US" sz="800" dirty="0" smtClean="0"/>
              <a:t>Menotropin &amp; </a:t>
            </a:r>
            <a:r>
              <a:rPr lang="en-US" sz="800" dirty="0"/>
              <a:t>Pregnyl</a:t>
            </a:r>
            <a:r>
              <a:rPr lang="en-US" sz="800" dirty="0" smtClean="0"/>
              <a:t>.                       </a:t>
            </a:r>
            <a:r>
              <a:rPr lang="en-US" sz="800" dirty="0"/>
              <a:t>C. Continuous Goserelin.                             D. Pulsatile Leuprolin.</a:t>
            </a:r>
          </a:p>
          <a:p>
            <a:endParaRPr lang="en-US" sz="1000" b="1" u="sng" dirty="0" smtClean="0"/>
          </a:p>
          <a:p>
            <a:endParaRPr lang="en-US" sz="1000" b="1" u="sng" dirty="0" smtClean="0"/>
          </a:p>
          <a:p>
            <a:r>
              <a:rPr lang="en-US" sz="1000" b="1" u="sng" dirty="0" smtClean="0"/>
              <a:t>Q6: </a:t>
            </a:r>
            <a:r>
              <a:rPr lang="en-US" sz="1000" b="1" u="sng" dirty="0"/>
              <a:t>Which of the following can be used to treat infertile women due </a:t>
            </a:r>
            <a:r>
              <a:rPr lang="en-US" sz="1000" b="1" u="sng" dirty="0" smtClean="0"/>
              <a:t>to primary anovulation and high level of estrogen ?</a:t>
            </a:r>
          </a:p>
          <a:p>
            <a:r>
              <a:rPr lang="en-US" sz="800" dirty="0" smtClean="0"/>
              <a:t>A.Clomiphene.                 B. Menotropin &amp; Pregnyl.                       C. Bromocriptine.                                         D. Pulsatile Leuprolin.</a:t>
            </a:r>
          </a:p>
          <a:p>
            <a:endParaRPr lang="en-US" sz="1000" b="1" u="sng" dirty="0" smtClean="0"/>
          </a:p>
          <a:p>
            <a:endParaRPr lang="en-US" sz="1000" b="1" u="sng" dirty="0" smtClean="0"/>
          </a:p>
          <a:p>
            <a:r>
              <a:rPr lang="en-US" sz="1000" b="1" u="sng" dirty="0" smtClean="0"/>
              <a:t>Q7: In which day of the cycle, hCG should be given for ovum retrieval ? </a:t>
            </a:r>
            <a:endParaRPr lang="en-US" sz="1000" b="1" u="sng" dirty="0"/>
          </a:p>
          <a:p>
            <a:r>
              <a:rPr lang="en-US" sz="800" dirty="0" smtClean="0"/>
              <a:t>A. 5</a:t>
            </a:r>
            <a:r>
              <a:rPr lang="en-US" sz="800" baseline="30000" dirty="0" smtClean="0"/>
              <a:t>th</a:t>
            </a:r>
            <a:r>
              <a:rPr lang="en-US" sz="800" dirty="0" smtClean="0"/>
              <a:t> day.                          B. 5</a:t>
            </a:r>
            <a:r>
              <a:rPr lang="en-US" sz="800" baseline="30000" dirty="0" smtClean="0"/>
              <a:t>th</a:t>
            </a:r>
            <a:r>
              <a:rPr lang="en-US" sz="800" dirty="0" smtClean="0"/>
              <a:t> – 10</a:t>
            </a:r>
            <a:r>
              <a:rPr lang="en-US" sz="800" baseline="30000" dirty="0" smtClean="0"/>
              <a:t>th</a:t>
            </a:r>
            <a:r>
              <a:rPr lang="en-US" sz="800" dirty="0" smtClean="0"/>
              <a:t> </a:t>
            </a:r>
            <a:r>
              <a:rPr lang="en-US" sz="800" baseline="30000" dirty="0" smtClean="0"/>
              <a:t> </a:t>
            </a:r>
            <a:r>
              <a:rPr lang="en-US" sz="800" dirty="0" smtClean="0"/>
              <a:t> day.                           C. 10</a:t>
            </a:r>
            <a:r>
              <a:rPr lang="en-US" sz="800" baseline="30000" dirty="0" smtClean="0"/>
              <a:t>th</a:t>
            </a:r>
            <a:r>
              <a:rPr lang="en-US" sz="800" dirty="0" smtClean="0"/>
              <a:t> – 12</a:t>
            </a:r>
            <a:r>
              <a:rPr lang="en-US" sz="800" baseline="30000" dirty="0" smtClean="0"/>
              <a:t>th</a:t>
            </a:r>
            <a:r>
              <a:rPr lang="en-US" sz="800" dirty="0" smtClean="0"/>
              <a:t> day.                              D. Day 21. </a:t>
            </a:r>
          </a:p>
          <a:p>
            <a:endParaRPr lang="en-US" sz="1000" b="1" u="sng" dirty="0" smtClean="0"/>
          </a:p>
          <a:p>
            <a:endParaRPr lang="en-US" sz="1000" b="1" u="sng" dirty="0" smtClean="0"/>
          </a:p>
          <a:p>
            <a:r>
              <a:rPr lang="en-US" sz="1000" b="1" u="sng" dirty="0" smtClean="0"/>
              <a:t>Q8: 31 years old female who is failed to have a baby for three years. Her lab investigation shows high level of prolactin and low level of FSH &amp; LH  and estrogen and progesterone in her plasma. Which one of the following drugs can be helpful in her case to induce ovulation ?</a:t>
            </a:r>
            <a:endParaRPr lang="en-US" sz="1000" b="1" u="sng" dirty="0"/>
          </a:p>
          <a:p>
            <a:r>
              <a:rPr lang="en-US" sz="800" dirty="0"/>
              <a:t>A.Clomiphene.                 B. Menotropin &amp; Pregnyl.                       C. </a:t>
            </a:r>
            <a:r>
              <a:rPr lang="en-US" sz="800" dirty="0" smtClean="0"/>
              <a:t>Bromocriptine.                             </a:t>
            </a:r>
            <a:r>
              <a:rPr lang="en-US" sz="800" dirty="0"/>
              <a:t>D. Pulsatile Leuprolin.</a:t>
            </a:r>
          </a:p>
          <a:p>
            <a:endParaRPr lang="en-US" sz="1000" b="1" u="sng" dirty="0" smtClean="0"/>
          </a:p>
          <a:p>
            <a:endParaRPr lang="en-US" sz="1000" b="1" u="sng" dirty="0"/>
          </a:p>
          <a:p>
            <a:endParaRPr lang="en-US" sz="1000" b="1" u="sng" dirty="0" smtClean="0"/>
          </a:p>
          <a:p>
            <a:endParaRPr lang="en-US" sz="1000" b="1" u="sng" dirty="0" smtClean="0"/>
          </a:p>
          <a:p>
            <a:pPr marL="228600" indent="-228600">
              <a:buAutoNum type="alphaUcPeriod"/>
            </a:pPr>
            <a:endParaRPr lang="en-US" sz="800" spc="-40" dirty="0" smtClean="0"/>
          </a:p>
          <a:p>
            <a:pPr marL="228600" indent="-228600">
              <a:buAutoNum type="alphaUcPeriod"/>
            </a:pPr>
            <a:endParaRPr lang="en-US" sz="800" spc="-40" dirty="0"/>
          </a:p>
        </p:txBody>
      </p:sp>
      <p:sp>
        <p:nvSpPr>
          <p:cNvPr id="5" name="مستطيل مستدير الزوايا 4"/>
          <p:cNvSpPr/>
          <p:nvPr/>
        </p:nvSpPr>
        <p:spPr>
          <a:xfrm rot="10800000">
            <a:off x="5353415" y="6938209"/>
            <a:ext cx="1083172" cy="349288"/>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vert="vert" rtlCol="1" anchor="ctr"/>
          <a:lstStyle/>
          <a:p>
            <a:pPr algn="l"/>
            <a:r>
              <a:rPr lang="en-US" sz="800" dirty="0" smtClean="0">
                <a:solidFill>
                  <a:schemeClr val="bg1">
                    <a:lumMod val="50000"/>
                  </a:schemeClr>
                </a:solidFill>
              </a:rPr>
              <a:t>1) D.</a:t>
            </a:r>
          </a:p>
          <a:p>
            <a:pPr algn="l"/>
            <a:r>
              <a:rPr lang="en-US" sz="800" dirty="0" smtClean="0">
                <a:solidFill>
                  <a:schemeClr val="bg1">
                    <a:lumMod val="50000"/>
                  </a:schemeClr>
                </a:solidFill>
              </a:rPr>
              <a:t>2) C.</a:t>
            </a:r>
          </a:p>
          <a:p>
            <a:pPr algn="l"/>
            <a:r>
              <a:rPr lang="en-US" sz="800" dirty="0" smtClean="0">
                <a:solidFill>
                  <a:schemeClr val="bg1">
                    <a:lumMod val="50000"/>
                  </a:schemeClr>
                </a:solidFill>
              </a:rPr>
              <a:t>3) D.</a:t>
            </a:r>
          </a:p>
          <a:p>
            <a:pPr algn="l"/>
            <a:r>
              <a:rPr lang="en-US" sz="800" dirty="0" smtClean="0">
                <a:solidFill>
                  <a:schemeClr val="bg1">
                    <a:lumMod val="50000"/>
                  </a:schemeClr>
                </a:solidFill>
              </a:rPr>
              <a:t>4) B.</a:t>
            </a:r>
          </a:p>
          <a:p>
            <a:pPr algn="l"/>
            <a:r>
              <a:rPr lang="en-US" sz="800" dirty="0" smtClean="0">
                <a:solidFill>
                  <a:schemeClr val="bg1">
                    <a:lumMod val="50000"/>
                  </a:schemeClr>
                </a:solidFill>
              </a:rPr>
              <a:t>5) C.</a:t>
            </a:r>
          </a:p>
          <a:p>
            <a:pPr algn="l"/>
            <a:r>
              <a:rPr lang="en-US" sz="800" dirty="0" smtClean="0">
                <a:solidFill>
                  <a:schemeClr val="bg1">
                    <a:lumMod val="50000"/>
                  </a:schemeClr>
                </a:solidFill>
              </a:rPr>
              <a:t>6) A.</a:t>
            </a:r>
          </a:p>
          <a:p>
            <a:pPr algn="l"/>
            <a:r>
              <a:rPr lang="en-US" sz="800" dirty="0" smtClean="0">
                <a:solidFill>
                  <a:schemeClr val="bg1">
                    <a:lumMod val="50000"/>
                  </a:schemeClr>
                </a:solidFill>
              </a:rPr>
              <a:t>7) C.</a:t>
            </a:r>
          </a:p>
          <a:p>
            <a:pPr algn="l"/>
            <a:r>
              <a:rPr lang="en-US" sz="800" dirty="0" smtClean="0">
                <a:solidFill>
                  <a:schemeClr val="bg1">
                    <a:lumMod val="50000"/>
                  </a:schemeClr>
                </a:solidFill>
              </a:rPr>
              <a:t>8) C. </a:t>
            </a:r>
          </a:p>
        </p:txBody>
      </p:sp>
    </p:spTree>
    <p:extLst>
      <p:ext uri="{BB962C8B-B14F-4D97-AF65-F5344CB8AC3E}">
        <p14:creationId xmlns:p14="http://schemas.microsoft.com/office/powerpoint/2010/main" val="65394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671026"/>
            <a:ext cx="2235970" cy="388864"/>
          </a:xfrm>
          <a:prstGeom prst="rect">
            <a:avLst/>
          </a:prstGeom>
        </p:spPr>
      </p:pic>
      <p:cxnSp>
        <p:nvCxnSpPr>
          <p:cNvPr id="8" name="Straight Connector 7"/>
          <p:cNvCxnSpPr/>
          <p:nvPr/>
        </p:nvCxnSpPr>
        <p:spPr>
          <a:xfrm flipH="1">
            <a:off x="1098212" y="3118987"/>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682" y="7283663"/>
            <a:ext cx="6027950" cy="584775"/>
          </a:xfrm>
          <a:prstGeom prst="rect">
            <a:avLst/>
          </a:prstGeom>
          <a:noFill/>
        </p:spPr>
        <p:txBody>
          <a:bodyPr wrap="square" rtlCol="0">
            <a:spAutoFit/>
          </a:bodyPr>
          <a:lstStyle/>
          <a:p>
            <a:r>
              <a:rPr lang="en-US" sz="1600" dirty="0">
                <a:solidFill>
                  <a:srgbClr val="941651"/>
                </a:solidFill>
              </a:rPr>
              <a:t>References :</a:t>
            </a:r>
          </a:p>
          <a:p>
            <a:r>
              <a:rPr lang="en-US" sz="1600" dirty="0">
                <a:solidFill>
                  <a:srgbClr val="941651"/>
                </a:solidFill>
              </a:rPr>
              <a:t>1-</a:t>
            </a:r>
            <a:r>
              <a:rPr lang="en-US" sz="1600" dirty="0"/>
              <a:t> </a:t>
            </a:r>
            <a:r>
              <a:rPr lang="en-US" sz="1600" dirty="0" smtClean="0"/>
              <a:t>436 </a:t>
            </a:r>
            <a:r>
              <a:rPr lang="en-US" sz="1600" dirty="0"/>
              <a:t>doctor’s </a:t>
            </a:r>
            <a:r>
              <a:rPr lang="en-US" sz="1600" dirty="0" smtClean="0"/>
              <a:t>slides and notes</a:t>
            </a:r>
            <a:endParaRPr lang="en-US" sz="1600" dirty="0"/>
          </a:p>
        </p:txBody>
      </p:sp>
      <p:grpSp>
        <p:nvGrpSpPr>
          <p:cNvPr id="4" name="Group 3"/>
          <p:cNvGrpSpPr/>
          <p:nvPr/>
        </p:nvGrpSpPr>
        <p:grpSpPr>
          <a:xfrm>
            <a:off x="4947458" y="866565"/>
            <a:ext cx="1451175" cy="2143038"/>
            <a:chOff x="4947458" y="643045"/>
            <a:chExt cx="1451175" cy="2143038"/>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8" y="643045"/>
              <a:ext cx="1451175" cy="2143038"/>
            </a:xfrm>
            <a:prstGeom prst="rect">
              <a:avLst/>
            </a:prstGeom>
          </p:spPr>
        </p:pic>
        <p:sp>
          <p:nvSpPr>
            <p:cNvPr id="3" name="Oval 2"/>
            <p:cNvSpPr/>
            <p:nvPr/>
          </p:nvSpPr>
          <p:spPr>
            <a:xfrm>
              <a:off x="5883329" y="1794673"/>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896024"/>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1305834"/>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9" y="9147483"/>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3" y="9102566"/>
            <a:ext cx="447779" cy="447779"/>
          </a:xfrm>
          <a:prstGeom prst="rect">
            <a:avLst/>
          </a:prstGeom>
        </p:spPr>
      </p:pic>
      <p:sp>
        <p:nvSpPr>
          <p:cNvPr id="23" name="TextBox 22"/>
          <p:cNvSpPr txBox="1"/>
          <p:nvPr/>
        </p:nvSpPr>
        <p:spPr>
          <a:xfrm>
            <a:off x="784091" y="9147483"/>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3" y="9040774"/>
            <a:ext cx="441083" cy="463227"/>
          </a:xfrm>
          <a:prstGeom prst="rect">
            <a:avLst/>
          </a:prstGeom>
        </p:spPr>
      </p:pic>
      <p:sp>
        <p:nvSpPr>
          <p:cNvPr id="25" name="TextBox 24"/>
          <p:cNvSpPr txBox="1"/>
          <p:nvPr/>
        </p:nvSpPr>
        <p:spPr>
          <a:xfrm>
            <a:off x="5212149" y="9118979"/>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819"/>
            <a:ext cx="573552" cy="448968"/>
          </a:xfrm>
          <a:prstGeom prst="rect">
            <a:avLst/>
          </a:prstGeom>
        </p:spPr>
      </p:pic>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098211" y="3212591"/>
            <a:ext cx="5300421" cy="4001095"/>
          </a:xfrm>
          <a:prstGeom prst="rect">
            <a:avLst/>
          </a:prstGeom>
          <a:noFill/>
        </p:spPr>
        <p:txBody>
          <a:bodyPr wrap="square" rtlCol="0">
            <a:spAutoFit/>
          </a:bodyPr>
          <a:lstStyle/>
          <a:p>
            <a:pPr algn="ctr" rtl="1">
              <a:lnSpc>
                <a:spcPct val="150000"/>
              </a:lnSpc>
            </a:pPr>
            <a:r>
              <a:rPr lang="ar-SA" sz="2400" b="1" dirty="0">
                <a:solidFill>
                  <a:srgbClr val="941651"/>
                </a:solidFill>
                <a:latin typeface="Al Tarikh" charset="-78"/>
                <a:ea typeface="Al Tarikh" charset="-78"/>
                <a:cs typeface="Al Tarikh" charset="-78"/>
              </a:rPr>
              <a:t>قادة فريق علم الأدوية :</a:t>
            </a:r>
          </a:p>
          <a:p>
            <a:pPr algn="ctr" defTabSz="663123" rtl="1">
              <a:lnSpc>
                <a:spcPct val="150000"/>
              </a:lnSpc>
            </a:pPr>
            <a:r>
              <a:rPr lang="ar-SA" sz="2400" b="1" dirty="0">
                <a:latin typeface="Al Tarikh" charset="-78"/>
                <a:ea typeface="Al Tarikh" charset="-78"/>
                <a:cs typeface="Al Tarikh" charset="-78"/>
              </a:rPr>
              <a:t> </a:t>
            </a:r>
            <a:r>
              <a:rPr lang="ar-SA" sz="2800" b="1" dirty="0">
                <a:latin typeface="Al Tarikh" charset="-78"/>
                <a:ea typeface="Al Tarikh" charset="-78"/>
                <a:cs typeface="Al Tarikh" charset="-78"/>
              </a:rPr>
              <a:t>اللولو  الصليهم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en-US" sz="2800" b="1" dirty="0">
                <a:solidFill>
                  <a:srgbClr val="941651"/>
                </a:solidFill>
                <a:latin typeface="Al Tarikh" charset="-78"/>
                <a:ea typeface="Al Tarikh" charset="-78"/>
                <a:cs typeface="Al Tarikh" charset="-78"/>
              </a:rPr>
              <a:t>&amp;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فارس النفيسة</a:t>
            </a:r>
          </a:p>
          <a:p>
            <a:pPr marL="0" algn="ctr" defTabSz="663123" rtl="1" eaLnBrk="1" latinLnBrk="0" hangingPunct="1">
              <a:lnSpc>
                <a:spcPct val="150000"/>
              </a:lnSpc>
            </a:pPr>
            <a:r>
              <a:rPr lang="ar-SA" sz="2400" b="1" dirty="0" smtClean="0">
                <a:solidFill>
                  <a:srgbClr val="941651"/>
                </a:solidFill>
                <a:latin typeface="Al Tarikh" charset="-78"/>
                <a:ea typeface="Al Tarikh" charset="-78"/>
                <a:cs typeface="Al Tarikh" charset="-78"/>
              </a:rPr>
              <a:t>الشكر </a:t>
            </a:r>
            <a:r>
              <a:rPr lang="ar-SA" sz="2400" b="1" dirty="0">
                <a:solidFill>
                  <a:srgbClr val="941651"/>
                </a:solidFill>
                <a:latin typeface="Al Tarikh" charset="-78"/>
                <a:ea typeface="Al Tarikh" charset="-78"/>
                <a:cs typeface="Al Tarikh" charset="-78"/>
              </a:rPr>
              <a:t>موصول لأعضاء الفريق المتميزين : </a:t>
            </a:r>
          </a:p>
          <a:p>
            <a:pPr marL="0" algn="ctr" defTabSz="663123" rtl="1" eaLnBrk="1" latinLnBrk="0" hangingPunct="1"/>
            <a:r>
              <a:rPr lang="ar-SA" sz="2800" b="1" dirty="0" smtClean="0">
                <a:latin typeface="Al Tarikh" charset="-78"/>
                <a:ea typeface="Al Tarikh" charset="-78"/>
                <a:cs typeface="Al Tarikh" charset="-78"/>
              </a:rPr>
              <a:t>روان سعد القحطاني</a:t>
            </a:r>
          </a:p>
          <a:p>
            <a:pPr marL="0" algn="ctr" defTabSz="663123" rtl="1" eaLnBrk="1" latinLnBrk="0" hangingPunct="1"/>
            <a:r>
              <a:rPr lang="ar-SA" sz="2800" b="1" dirty="0" smtClean="0">
                <a:latin typeface="Al Tarikh" charset="-78"/>
                <a:ea typeface="Al Tarikh" charset="-78"/>
                <a:cs typeface="Al Tarikh" charset="-78"/>
              </a:rPr>
              <a:t>أثير الرشيد</a:t>
            </a:r>
          </a:p>
          <a:p>
            <a:pPr marL="0" algn="ctr" defTabSz="663123" rtl="1" eaLnBrk="1" latinLnBrk="0" hangingPunct="1"/>
            <a:r>
              <a:rPr lang="ar-SA" sz="2800" b="1" dirty="0" smtClean="0">
                <a:latin typeface="Al Tarikh" charset="-78"/>
                <a:ea typeface="Al Tarikh" charset="-78"/>
                <a:cs typeface="Al Tarikh" charset="-78"/>
              </a:rPr>
              <a:t>عبدالرحمن الراشد</a:t>
            </a:r>
          </a:p>
          <a:p>
            <a:pPr marL="0" algn="ctr" defTabSz="663123" rtl="1" eaLnBrk="1" latinLnBrk="0" hangingPunct="1"/>
            <a:r>
              <a:rPr lang="ar-SA" sz="2800" b="1" dirty="0" smtClean="0">
                <a:latin typeface="Al Tarikh" charset="-78"/>
                <a:ea typeface="Al Tarikh" charset="-78"/>
                <a:cs typeface="Al Tarikh" charset="-78"/>
              </a:rPr>
              <a:t>ليلى مذكور</a:t>
            </a:r>
            <a:endParaRPr lang="en-US"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معتز </a:t>
            </a:r>
            <a:r>
              <a:rPr lang="ar-SA" sz="2800" b="1" dirty="0" err="1" smtClean="0">
                <a:latin typeface="Al Tarikh" charset="-78"/>
                <a:ea typeface="Al Tarikh" charset="-78"/>
                <a:cs typeface="Al Tarikh" charset="-78"/>
              </a:rPr>
              <a:t>الطخيس</a:t>
            </a:r>
            <a:endParaRPr lang="en-US" sz="2800" b="1" dirty="0">
              <a:latin typeface="Al Tarikh" charset="-78"/>
              <a:ea typeface="Al Tarikh" charset="-78"/>
              <a:cs typeface="Al Tarikh" charset="-78"/>
            </a:endParaRPr>
          </a:p>
        </p:txBody>
      </p:sp>
    </p:spTree>
    <p:extLst>
      <p:ext uri="{BB962C8B-B14F-4D97-AF65-F5344CB8AC3E}">
        <p14:creationId xmlns:p14="http://schemas.microsoft.com/office/powerpoint/2010/main" val="440759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1498</TotalTime>
  <Words>1773</Words>
  <Application>Microsoft Macintosh PowerPoint</Application>
  <PresentationFormat>Custom</PresentationFormat>
  <Paragraphs>262</Paragraphs>
  <Slides>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.LucidaGrandeUI</vt:lpstr>
      <vt:lpstr>Al Tarikh</vt:lpstr>
      <vt:lpstr>American Typewriter</vt:lpstr>
      <vt:lpstr>Calibri</vt:lpstr>
      <vt:lpstr>Calibri Light</vt:lpstr>
      <vt:lpstr>Goudy Old Style</vt:lpstr>
      <vt:lpstr>GungSeo</vt:lpstr>
      <vt:lpstr>Kartika</vt:lpstr>
      <vt:lpstr>Symbol</vt:lpstr>
      <vt:lpstr>Times New Roman</vt:lpstr>
      <vt:lpstr>Wingdings</vt:lpstr>
      <vt:lpstr>Wingdings 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اللؤلؤ الصليهم</dc:creator>
  <cp:lastModifiedBy>اللؤلؤ الصليهم</cp:lastModifiedBy>
  <cp:revision>112</cp:revision>
  <cp:lastPrinted>2018-04-26T21:22:37Z</cp:lastPrinted>
  <dcterms:created xsi:type="dcterms:W3CDTF">2018-03-08T13:29:29Z</dcterms:created>
  <dcterms:modified xsi:type="dcterms:W3CDTF">2018-04-26T21:22:40Z</dcterms:modified>
</cp:coreProperties>
</file>