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1" r:id="rId2"/>
    <p:sldId id="269" r:id="rId3"/>
    <p:sldId id="270" r:id="rId4"/>
    <p:sldId id="271" r:id="rId5"/>
    <p:sldId id="272" r:id="rId6"/>
    <p:sldId id="281" r:id="rId7"/>
    <p:sldId id="273" r:id="rId8"/>
    <p:sldId id="274" r:id="rId9"/>
    <p:sldId id="275" r:id="rId10"/>
    <p:sldId id="276" r:id="rId11"/>
    <p:sldId id="277" r:id="rId12"/>
    <p:sldId id="279" r:id="rId13"/>
    <p:sldId id="280" r:id="rId14"/>
    <p:sldId id="282" r:id="rId15"/>
    <p:sldId id="278" r:id="rId16"/>
  </p:sldIdLst>
  <p:sldSz cx="6858000" cy="9907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0432FF"/>
    <a:srgbClr val="008F00"/>
    <a:srgbClr val="439007"/>
    <a:srgbClr val="942093"/>
    <a:srgbClr val="FF7E79"/>
    <a:srgbClr val="FDDFE6"/>
    <a:srgbClr val="FF99CC"/>
    <a:srgbClr val="FFF2CC"/>
    <a:srgbClr val="4EB7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p:restoredTop sz="94693"/>
  </p:normalViewPr>
  <p:slideViewPr>
    <p:cSldViewPr snapToGrid="0" snapToObjects="1">
      <p:cViewPr>
        <p:scale>
          <a:sx n="127" d="100"/>
          <a:sy n="127" d="100"/>
        </p:scale>
        <p:origin x="2032" y="-3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6">
                  <a:lumMod val="20000"/>
                  <a:lumOff val="80000"/>
                </a:schemeClr>
              </a:solidFill>
              <a:ln>
                <a:solidFill>
                  <a:schemeClr val="accent6">
                    <a:lumMod val="20000"/>
                    <a:lumOff val="80000"/>
                  </a:schemeClr>
                </a:solidFill>
              </a:ln>
              <a:effectLst/>
            </c:spPr>
            <c:extLst xmlns:c16r2="http://schemas.microsoft.com/office/drawing/2015/06/chart">
              <c:ext xmlns:c16="http://schemas.microsoft.com/office/drawing/2014/chart" uri="{C3380CC4-5D6E-409C-BE32-E72D297353CC}">
                <c16:uniqueId val="{00000001-795F-426A-AAF4-7983D7C2E9D8}"/>
              </c:ext>
            </c:extLst>
          </c:dPt>
          <c:dPt>
            <c:idx val="1"/>
            <c:invertIfNegative val="0"/>
            <c:bubble3D val="0"/>
            <c:spPr>
              <a:solidFill>
                <a:schemeClr val="accent3">
                  <a:lumMod val="20000"/>
                  <a:lumOff val="80000"/>
                </a:schemeClr>
              </a:solidFill>
              <a:ln>
                <a:solidFill>
                  <a:schemeClr val="accent3">
                    <a:lumMod val="20000"/>
                    <a:lumOff val="80000"/>
                  </a:schemeClr>
                </a:solidFill>
              </a:ln>
              <a:effectLst/>
            </c:spPr>
            <c:extLst xmlns:c16r2="http://schemas.microsoft.com/office/drawing/2015/06/chart">
              <c:ext xmlns:c16="http://schemas.microsoft.com/office/drawing/2014/chart" uri="{C3380CC4-5D6E-409C-BE32-E72D297353CC}">
                <c16:uniqueId val="{00000003-795F-426A-AAF4-7983D7C2E9D8}"/>
              </c:ext>
            </c:extLst>
          </c:dPt>
          <c:dPt>
            <c:idx val="2"/>
            <c:invertIfNegative val="0"/>
            <c:bubble3D val="0"/>
            <c:spPr>
              <a:solidFill>
                <a:schemeClr val="accent2">
                  <a:lumMod val="20000"/>
                  <a:lumOff val="80000"/>
                </a:schemeClr>
              </a:solidFill>
              <a:ln>
                <a:solidFill>
                  <a:schemeClr val="accent2">
                    <a:lumMod val="20000"/>
                    <a:lumOff val="80000"/>
                  </a:schemeClr>
                </a:solidFill>
              </a:ln>
              <a:effectLst/>
            </c:spPr>
            <c:extLst xmlns:c16r2="http://schemas.microsoft.com/office/drawing/2015/06/chart">
              <c:ext xmlns:c16="http://schemas.microsoft.com/office/drawing/2014/chart" uri="{C3380CC4-5D6E-409C-BE32-E72D297353CC}">
                <c16:uniqueId val="{00000005-795F-426A-AAF4-7983D7C2E9D8}"/>
              </c:ext>
            </c:extLst>
          </c:dPt>
          <c:dPt>
            <c:idx val="3"/>
            <c:invertIfNegative val="0"/>
            <c:bubble3D val="0"/>
            <c:spPr>
              <a:solidFill>
                <a:schemeClr val="accent4">
                  <a:lumMod val="20000"/>
                  <a:lumOff val="80000"/>
                </a:schemeClr>
              </a:solidFill>
              <a:ln>
                <a:solidFill>
                  <a:schemeClr val="accent4">
                    <a:lumMod val="20000"/>
                    <a:lumOff val="80000"/>
                  </a:schemeClr>
                </a:solidFill>
              </a:ln>
              <a:effectLst/>
            </c:spPr>
            <c:extLst xmlns:c16r2="http://schemas.microsoft.com/office/drawing/2015/06/chart">
              <c:ext xmlns:c16="http://schemas.microsoft.com/office/drawing/2014/chart" uri="{C3380CC4-5D6E-409C-BE32-E72D297353CC}">
                <c16:uniqueId val="{00000007-795F-426A-AAF4-7983D7C2E9D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Sheet1!$A$2:$A$5</c:f>
              <c:strCache>
                <c:ptCount val="4"/>
                <c:pt idx="0">
                  <c:v>Night sweet</c:v>
                </c:pt>
                <c:pt idx="1">
                  <c:v>Mood swing</c:v>
                </c:pt>
                <c:pt idx="2">
                  <c:v>Sleep disturbances</c:v>
                </c:pt>
                <c:pt idx="3">
                  <c:v>Hot flushes</c:v>
                </c:pt>
              </c:strCache>
            </c:strRef>
          </c:cat>
          <c:val>
            <c:numRef>
              <c:f>Sheet1!$B$2:$B$5</c:f>
              <c:numCache>
                <c:formatCode>0%</c:formatCode>
                <c:ptCount val="4"/>
                <c:pt idx="0">
                  <c:v>0.55</c:v>
                </c:pt>
                <c:pt idx="1">
                  <c:v>0.64</c:v>
                </c:pt>
                <c:pt idx="2">
                  <c:v>0.65</c:v>
                </c:pt>
                <c:pt idx="3">
                  <c:v>0.66</c:v>
                </c:pt>
              </c:numCache>
            </c:numRef>
          </c:val>
          <c:extLst xmlns:c16r2="http://schemas.microsoft.com/office/drawing/2015/06/chart">
            <c:ext xmlns:c16="http://schemas.microsoft.com/office/drawing/2014/chart" uri="{C3380CC4-5D6E-409C-BE32-E72D297353CC}">
              <c16:uniqueId val="{00000008-795F-426A-AAF4-7983D7C2E9D8}"/>
            </c:ext>
          </c:extLst>
        </c:ser>
        <c:dLbls>
          <c:dLblPos val="outEnd"/>
          <c:showLegendKey val="0"/>
          <c:showVal val="1"/>
          <c:showCatName val="0"/>
          <c:showSerName val="0"/>
          <c:showPercent val="0"/>
          <c:showBubbleSize val="0"/>
        </c:dLbls>
        <c:gapWidth val="100"/>
        <c:axId val="-2078447392"/>
        <c:axId val="-2079297184"/>
      </c:barChart>
      <c:catAx>
        <c:axId val="-20784473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79297184"/>
        <c:crosses val="autoZero"/>
        <c:auto val="1"/>
        <c:lblAlgn val="ctr"/>
        <c:lblOffset val="100"/>
        <c:noMultiLvlLbl val="0"/>
      </c:catAx>
      <c:valAx>
        <c:axId val="-207929718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7844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47462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33454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1766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23750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35892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CBACB6-91DF-414B-BB49-556528C76BD3}"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225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CBACB6-91DF-414B-BB49-556528C76BD3}" type="datetimeFigureOut">
              <a:rPr lang="en-US" smtClean="0"/>
              <a:t>4/27/18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222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CBACB6-91DF-414B-BB49-556528C76BD3}" type="datetimeFigureOut">
              <a:rPr lang="en-US" smtClean="0"/>
              <a:t>4/27/18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0613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BACB6-91DF-414B-BB49-556528C76BD3}" type="datetimeFigureOut">
              <a:rPr lang="en-US" smtClean="0"/>
              <a:t>4/27/18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8530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4973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6521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a:solidFill>
                  <a:schemeClr val="tx1">
                    <a:tint val="75000"/>
                  </a:schemeClr>
                </a:solidFill>
              </a:defRPr>
            </a:lvl1pPr>
          </a:lstStyle>
          <a:p>
            <a:fld id="{32CBACB6-91DF-414B-BB49-556528C76BD3}" type="datetimeFigureOut">
              <a:rPr lang="en-US" smtClean="0"/>
              <a:t>4/27/18</a:t>
            </a:fld>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a:solidFill>
                  <a:schemeClr val="tx1">
                    <a:tint val="75000"/>
                  </a:schemeClr>
                </a:solidFill>
              </a:defRPr>
            </a:lvl1pPr>
          </a:lstStyle>
          <a:p>
            <a:fld id="{915C1CFE-DC0D-E649-9C87-8740A3E6C64C}" type="slidenum">
              <a:rPr lang="en-US" smtClean="0"/>
              <a:t>‹#›</a:t>
            </a:fld>
            <a:endParaRPr lang="en-US"/>
          </a:p>
        </p:txBody>
      </p:sp>
    </p:spTree>
    <p:extLst>
      <p:ext uri="{BB962C8B-B14F-4D97-AF65-F5344CB8AC3E}">
        <p14:creationId xmlns:p14="http://schemas.microsoft.com/office/powerpoint/2010/main" val="1267154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cs.google.com/presentation/d/1_-g1vol4eBWPet5xVCkuTGFvvnhFF3PJmU0tWtEEw_o/edit?usp=sharing" TargetMode="External"/><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4.png"/><Relationship Id="rId8" Type="http://schemas.openxmlformats.org/officeDocument/2006/relationships/hyperlink" Target="https://docs.google.com/presentation/d/1lObVGYFZFUZUxoWRdV56FHWqgjTOZSOyLVqD5nL-mNQ/edit?usp=sharing" TargetMode="Externa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tiff"/><Relationship Id="rId5" Type="http://schemas.openxmlformats.org/officeDocument/2006/relationships/hyperlink" Target="https://docs.google.com/forms/d/e/1FAIpQLSc57qjDXLPcQLYftI27W91gCKD2RgH0OzQDdDxsiLYmH9DKtw/viewform" TargetMode="External"/><Relationship Id="rId6" Type="http://schemas.openxmlformats.org/officeDocument/2006/relationships/image" Target="../media/image13.tiff"/><Relationship Id="rId7" Type="http://schemas.openxmlformats.org/officeDocument/2006/relationships/hyperlink" Target="https://docs.google.com/forms/d/e/1FAIpQLSeR09YDqj3t6EipoBfWqUQ3MSK8YOB4OY5qRkg329YJBt2YZQ/viewform?usp=sf_link" TargetMode="External"/><Relationship Id="rId8" Type="http://schemas.openxmlformats.org/officeDocument/2006/relationships/hyperlink" Target="https://twitter.com/pharma436" TargetMode="External"/><Relationship Id="rId9"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00" t="31944" r="17500" b="14514"/>
          <a:stretch/>
        </p:blipFill>
        <p:spPr>
          <a:xfrm>
            <a:off x="315970" y="420286"/>
            <a:ext cx="1247003" cy="10271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63" t="4123" r="2846" b="6720"/>
          <a:stretch/>
        </p:blipFill>
        <p:spPr>
          <a:xfrm>
            <a:off x="5239956" y="549123"/>
            <a:ext cx="1345852" cy="852866"/>
          </a:xfrm>
          <a:prstGeom prst="rect">
            <a:avLst/>
          </a:prstGeom>
        </p:spPr>
      </p:pic>
      <p:cxnSp>
        <p:nvCxnSpPr>
          <p:cNvPr id="6" name="Straight Connector 5"/>
          <p:cNvCxnSpPr/>
          <p:nvPr/>
        </p:nvCxnSpPr>
        <p:spPr>
          <a:xfrm>
            <a:off x="174664" y="4638241"/>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8309" y="4255116"/>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24176" y="7294680"/>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5596" y="6894570"/>
            <a:ext cx="1407377" cy="400110"/>
          </a:xfrm>
          <a:prstGeom prst="rect">
            <a:avLst/>
          </a:prstGeom>
          <a:noFill/>
        </p:spPr>
        <p:txBody>
          <a:bodyPr wrap="square" rtlCol="0">
            <a:spAutoFit/>
          </a:bodyPr>
          <a:lstStyle/>
          <a:p>
            <a:r>
              <a:rPr lang="en-US" sz="2000" dirty="0"/>
              <a:t>Color index</a:t>
            </a:r>
          </a:p>
        </p:txBody>
      </p:sp>
      <p:sp>
        <p:nvSpPr>
          <p:cNvPr id="20" name="TextBox 19"/>
          <p:cNvSpPr txBox="1"/>
          <p:nvPr/>
        </p:nvSpPr>
        <p:spPr>
          <a:xfrm>
            <a:off x="0" y="3590299"/>
            <a:ext cx="6844226" cy="584775"/>
          </a:xfrm>
          <a:prstGeom prst="rect">
            <a:avLst/>
          </a:prstGeom>
          <a:noFill/>
        </p:spPr>
        <p:txBody>
          <a:bodyPr wrap="square" rtlCol="0">
            <a:spAutoFit/>
          </a:bodyPr>
          <a:lstStyle/>
          <a:p>
            <a:pPr algn="ctr"/>
            <a:r>
              <a:rPr lang="en-US" sz="3200" b="1" dirty="0">
                <a:solidFill>
                  <a:srgbClr val="009193"/>
                </a:solidFill>
                <a:latin typeface="Goudy Old Style" charset="0"/>
                <a:ea typeface="Goudy Old Style" charset="0"/>
                <a:cs typeface="Goudy Old Style" charset="0"/>
              </a:rPr>
              <a:t>7:</a:t>
            </a:r>
            <a:r>
              <a:rPr lang="en-US" sz="2800" b="1" dirty="0">
                <a:latin typeface="Goudy Old Style" charset="0"/>
                <a:ea typeface="Goudy Old Style" charset="0"/>
                <a:cs typeface="Goudy Old Style" charset="0"/>
              </a:rPr>
              <a:t> </a:t>
            </a:r>
            <a:r>
              <a:rPr lang="en-US" sz="2800" b="1" dirty="0">
                <a:solidFill>
                  <a:srgbClr val="941651"/>
                </a:solidFill>
                <a:latin typeface="Goudy Old Style" charset="0"/>
                <a:ea typeface="Goudy Old Style" charset="0"/>
                <a:cs typeface="Goudy Old Style" charset="0"/>
              </a:rPr>
              <a:t>Hormonal Replacement Therapy</a:t>
            </a:r>
          </a:p>
        </p:txBody>
      </p:sp>
      <p:sp>
        <p:nvSpPr>
          <p:cNvPr id="2" name="TextBox 1"/>
          <p:cNvSpPr txBox="1"/>
          <p:nvPr/>
        </p:nvSpPr>
        <p:spPr>
          <a:xfrm>
            <a:off x="191597" y="4810311"/>
            <a:ext cx="6411144" cy="2015936"/>
          </a:xfrm>
          <a:prstGeom prst="rect">
            <a:avLst/>
          </a:prstGeom>
          <a:noFill/>
        </p:spPr>
        <p:txBody>
          <a:bodyPr wrap="square" rtlCol="0">
            <a:spAutoFit/>
          </a:bodyPr>
          <a:lstStyle/>
          <a:p>
            <a:pPr marL="342900" indent="-342900">
              <a:lnSpc>
                <a:spcPts val="3000"/>
              </a:lnSpc>
              <a:buClr>
                <a:schemeClr val="accent1">
                  <a:lumMod val="60000"/>
                  <a:lumOff val="40000"/>
                </a:schemeClr>
              </a:buClr>
              <a:buFont typeface="+mj-lt"/>
              <a:buAutoNum type="arabicPeriod"/>
            </a:pPr>
            <a:r>
              <a:rPr lang="en-US" sz="1400" dirty="0"/>
              <a:t>Recognize menopausal symptoms &amp; consequences </a:t>
            </a:r>
          </a:p>
          <a:p>
            <a:pPr marL="342900" indent="-342900">
              <a:lnSpc>
                <a:spcPts val="3000"/>
              </a:lnSpc>
              <a:buClr>
                <a:schemeClr val="accent1">
                  <a:lumMod val="60000"/>
                  <a:lumOff val="40000"/>
                </a:schemeClr>
              </a:buClr>
              <a:buFont typeface="+mj-lt"/>
              <a:buAutoNum type="arabicPeriod"/>
            </a:pPr>
            <a:r>
              <a:rPr lang="en-US" sz="1400" dirty="0"/>
              <a:t>Classify drugs used to alleviate such symptoms that are used as Hormonal Replacement Therapy [HRT] </a:t>
            </a:r>
          </a:p>
          <a:p>
            <a:pPr marL="342900" indent="-342900">
              <a:lnSpc>
                <a:spcPts val="3000"/>
              </a:lnSpc>
              <a:buClr>
                <a:schemeClr val="accent1">
                  <a:lumMod val="60000"/>
                  <a:lumOff val="40000"/>
                </a:schemeClr>
              </a:buClr>
              <a:buFont typeface="+mj-lt"/>
              <a:buAutoNum type="arabicPeriod"/>
            </a:pPr>
            <a:r>
              <a:rPr lang="en-US" sz="1400" dirty="0"/>
              <a:t>Expand on the mechanism of action, indications,  preparations, side effects &amp; contraindications of such agents.</a:t>
            </a:r>
          </a:p>
        </p:txBody>
      </p:sp>
      <p:grpSp>
        <p:nvGrpSpPr>
          <p:cNvPr id="13" name="Group 12"/>
          <p:cNvGrpSpPr/>
          <p:nvPr/>
        </p:nvGrpSpPr>
        <p:grpSpPr>
          <a:xfrm>
            <a:off x="315970" y="7369523"/>
            <a:ext cx="3534567" cy="1541888"/>
            <a:chOff x="6432027" y="8493574"/>
            <a:chExt cx="3534567" cy="1541888"/>
          </a:xfrm>
        </p:grpSpPr>
        <p:sp>
          <p:nvSpPr>
            <p:cNvPr id="15" name="Oval 14"/>
            <p:cNvSpPr/>
            <p:nvPr/>
          </p:nvSpPr>
          <p:spPr>
            <a:xfrm flipV="1">
              <a:off x="6433275" y="9178908"/>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1" name="Oval 20"/>
            <p:cNvSpPr/>
            <p:nvPr/>
          </p:nvSpPr>
          <p:spPr>
            <a:xfrm flipV="1">
              <a:off x="6432633" y="9486869"/>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flipV="1">
              <a:off x="6432027" y="8560337"/>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flipV="1">
              <a:off x="6433534" y="8871331"/>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flipV="1">
              <a:off x="6432633" y="9799301"/>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6624461" y="9112337"/>
              <a:ext cx="3342133" cy="307777"/>
            </a:xfrm>
            <a:prstGeom prst="rect">
              <a:avLst/>
            </a:prstGeom>
            <a:noFill/>
          </p:spPr>
          <p:txBody>
            <a:bodyPr wrap="none" rtlCol="0">
              <a:spAutoFit/>
            </a:bodyPr>
            <a:lstStyle/>
            <a:p>
              <a:r>
                <a:rPr lang="en-US" sz="1400" b="1" dirty="0">
                  <a:solidFill>
                    <a:schemeClr val="bg1">
                      <a:lumMod val="50000"/>
                    </a:schemeClr>
                  </a:solidFill>
                </a:rPr>
                <a:t>Extra</a:t>
              </a:r>
              <a:r>
                <a:rPr lang="en-US" sz="1400" dirty="0"/>
                <a:t> </a:t>
              </a:r>
              <a:r>
                <a:rPr lang="en-US" sz="1400" b="1" dirty="0">
                  <a:solidFill>
                    <a:schemeClr val="bg1">
                      <a:lumMod val="50000"/>
                    </a:schemeClr>
                  </a:solidFill>
                </a:rPr>
                <a:t>information and further explanation </a:t>
              </a:r>
              <a:endParaRPr lang="en-US" sz="1400" dirty="0"/>
            </a:p>
          </p:txBody>
        </p:sp>
        <p:sp>
          <p:nvSpPr>
            <p:cNvPr id="25" name="TextBox 24"/>
            <p:cNvSpPr txBox="1"/>
            <p:nvPr/>
          </p:nvSpPr>
          <p:spPr>
            <a:xfrm>
              <a:off x="6628867" y="9420106"/>
              <a:ext cx="941283" cy="307777"/>
            </a:xfrm>
            <a:prstGeom prst="rect">
              <a:avLst/>
            </a:prstGeom>
            <a:noFill/>
          </p:spPr>
          <p:txBody>
            <a:bodyPr wrap="none" rtlCol="0">
              <a:spAutoFit/>
            </a:bodyPr>
            <a:lstStyle/>
            <a:p>
              <a:r>
                <a:rPr lang="en-US" sz="1400" b="1" dirty="0">
                  <a:solidFill>
                    <a:srgbClr val="FF0000"/>
                  </a:solidFill>
                </a:rPr>
                <a:t>Important</a:t>
              </a:r>
            </a:p>
          </p:txBody>
        </p:sp>
        <p:sp>
          <p:nvSpPr>
            <p:cNvPr id="26" name="TextBox 25"/>
            <p:cNvSpPr txBox="1"/>
            <p:nvPr/>
          </p:nvSpPr>
          <p:spPr>
            <a:xfrm>
              <a:off x="6623820" y="8493574"/>
              <a:ext cx="1262333" cy="307777"/>
            </a:xfrm>
            <a:prstGeom prst="rect">
              <a:avLst/>
            </a:prstGeom>
            <a:noFill/>
          </p:spPr>
          <p:txBody>
            <a:bodyPr wrap="none" rtlCol="0">
              <a:spAutoFit/>
            </a:bodyPr>
            <a:lstStyle/>
            <a:p>
              <a:r>
                <a:rPr lang="en-US" sz="1400" b="1" dirty="0">
                  <a:solidFill>
                    <a:srgbClr val="008F00"/>
                  </a:solidFill>
                </a:rPr>
                <a:t>Doctors’ notes</a:t>
              </a:r>
            </a:p>
          </p:txBody>
        </p:sp>
        <p:sp>
          <p:nvSpPr>
            <p:cNvPr id="27" name="TextBox 26"/>
            <p:cNvSpPr txBox="1"/>
            <p:nvPr/>
          </p:nvSpPr>
          <p:spPr>
            <a:xfrm>
              <a:off x="6625705" y="8804568"/>
              <a:ext cx="1148071" cy="307777"/>
            </a:xfrm>
            <a:prstGeom prst="rect">
              <a:avLst/>
            </a:prstGeom>
            <a:noFill/>
          </p:spPr>
          <p:txBody>
            <a:bodyPr wrap="none" rtlCol="0">
              <a:spAutoFit/>
            </a:bodyPr>
            <a:lstStyle/>
            <a:p>
              <a:r>
                <a:rPr lang="en-US" sz="1400" b="1" dirty="0">
                  <a:solidFill>
                    <a:srgbClr val="0432FF"/>
                  </a:solidFill>
                </a:rPr>
                <a:t>Drugs names</a:t>
              </a:r>
            </a:p>
          </p:txBody>
        </p:sp>
        <p:sp>
          <p:nvSpPr>
            <p:cNvPr id="28" name="TextBox 27"/>
            <p:cNvSpPr txBox="1"/>
            <p:nvPr/>
          </p:nvSpPr>
          <p:spPr>
            <a:xfrm>
              <a:off x="6623820" y="9727685"/>
              <a:ext cx="1098378" cy="307777"/>
            </a:xfrm>
            <a:prstGeom prst="rect">
              <a:avLst/>
            </a:prstGeom>
            <a:noFill/>
          </p:spPr>
          <p:txBody>
            <a:bodyPr wrap="none" rtlCol="0">
              <a:spAutoFit/>
            </a:bodyPr>
            <a:lstStyle/>
            <a:p>
              <a:r>
                <a:rPr lang="en-US" sz="1400" b="1" dirty="0">
                  <a:solidFill>
                    <a:srgbClr val="009193"/>
                  </a:solidFill>
                </a:rPr>
                <a:t>Mnemonics</a:t>
              </a:r>
            </a:p>
          </p:txBody>
        </p:sp>
      </p:grpSp>
      <p:pic>
        <p:nvPicPr>
          <p:cNvPr id="29" name="Picture 28">
            <a:hlinkClick r:id="rId4"/>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91597" y="9131055"/>
            <a:ext cx="557784" cy="557784"/>
          </a:xfrm>
          <a:prstGeom prst="rect">
            <a:avLst/>
          </a:prstGeom>
        </p:spPr>
      </p:pic>
      <p:sp>
        <p:nvSpPr>
          <p:cNvPr id="32" name="Rectangle 31"/>
          <p:cNvSpPr/>
          <p:nvPr/>
        </p:nvSpPr>
        <p:spPr>
          <a:xfrm>
            <a:off x="1515807" y="1440096"/>
            <a:ext cx="3724149" cy="2021394"/>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94562" y="9288446"/>
            <a:ext cx="4505280" cy="307777"/>
          </a:xfrm>
          <a:prstGeom prst="rect">
            <a:avLst/>
          </a:prstGeom>
          <a:noFill/>
        </p:spPr>
        <p:txBody>
          <a:bodyPr wrap="square" rtlCol="0">
            <a:spAutoFit/>
          </a:bodyPr>
          <a:lstStyle/>
          <a:p>
            <a:r>
              <a:rPr lang="en-US" sz="1400" dirty="0">
                <a:hlinkClick r:id="rId8"/>
              </a:rPr>
              <a:t>Kindly check the editing file before studying this document  </a:t>
            </a:r>
            <a:endParaRPr lang="en-US" sz="1400" dirty="0"/>
          </a:p>
        </p:txBody>
      </p:sp>
      <p:sp>
        <p:nvSpPr>
          <p:cNvPr id="31"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0835" y="7744712"/>
            <a:ext cx="1393146" cy="1234800"/>
          </a:xfrm>
          <a:prstGeom prst="rect">
            <a:avLst/>
          </a:prstGeom>
        </p:spPr>
      </p:pic>
    </p:spTree>
    <p:extLst>
      <p:ext uri="{BB962C8B-B14F-4D97-AF65-F5344CB8AC3E}">
        <p14:creationId xmlns:p14="http://schemas.microsoft.com/office/powerpoint/2010/main" val="1439080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177493777"/>
              </p:ext>
            </p:extLst>
          </p:nvPr>
        </p:nvGraphicFramePr>
        <p:xfrm>
          <a:off x="307920" y="1115588"/>
          <a:ext cx="6245279" cy="7900262"/>
        </p:xfrm>
        <a:graphic>
          <a:graphicData uri="http://schemas.openxmlformats.org/drawingml/2006/table">
            <a:tbl>
              <a:tblPr firstRow="1" bandRow="1">
                <a:tableStyleId>{5940675A-B579-460E-94D1-54222C63F5DA}</a:tableStyleId>
              </a:tblPr>
              <a:tblGrid>
                <a:gridCol w="504697">
                  <a:extLst>
                    <a:ext uri="{9D8B030D-6E8A-4147-A177-3AD203B41FA5}">
                      <a16:colId xmlns:a16="http://schemas.microsoft.com/office/drawing/2014/main" xmlns="" val="20000"/>
                    </a:ext>
                  </a:extLst>
                </a:gridCol>
                <a:gridCol w="2870291">
                  <a:extLst>
                    <a:ext uri="{9D8B030D-6E8A-4147-A177-3AD203B41FA5}">
                      <a16:colId xmlns:a16="http://schemas.microsoft.com/office/drawing/2014/main" xmlns="" val="2180430497"/>
                    </a:ext>
                  </a:extLst>
                </a:gridCol>
                <a:gridCol w="2870291">
                  <a:extLst>
                    <a:ext uri="{9D8B030D-6E8A-4147-A177-3AD203B41FA5}">
                      <a16:colId xmlns:a16="http://schemas.microsoft.com/office/drawing/2014/main" xmlns="" val="20002"/>
                    </a:ext>
                  </a:extLst>
                </a:gridCol>
              </a:tblGrid>
              <a:tr h="432662">
                <a:tc>
                  <a:txBody>
                    <a:bodyPr/>
                    <a:lstStyle/>
                    <a:p>
                      <a:pPr algn="ct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chemeClr val="tx1"/>
                          </a:solidFill>
                        </a:rPr>
                        <a:t>Phytoestrogens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1"/>
                          </a:solidFill>
                        </a:rPr>
                        <a:t>Androgen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20000"/>
                      </a:srgbClr>
                    </a:solidFill>
                  </a:tcPr>
                </a:tc>
                <a:extLst>
                  <a:ext uri="{0D108BD9-81ED-4DB2-BD59-A6C34878D82A}">
                    <a16:rowId xmlns:a16="http://schemas.microsoft.com/office/drawing/2014/main" xmlns="" val="1688930147"/>
                  </a:ext>
                </a:extLst>
              </a:tr>
              <a:tr h="1104181">
                <a:tc>
                  <a:txBody>
                    <a:bodyPr/>
                    <a:lstStyle/>
                    <a:p>
                      <a:pPr algn="ctr"/>
                      <a:r>
                        <a:rPr lang="en-US" sz="1600" dirty="0">
                          <a:solidFill>
                            <a:schemeClr val="tx1"/>
                          </a:solidFill>
                        </a:rPr>
                        <a:t>General info.</a:t>
                      </a:r>
                    </a:p>
                  </a:txBody>
                  <a:tcPr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marR="0" lvl="0" indent="-285750" algn="l" defTabSz="685800" rtl="0" eaLnBrk="1" fontAlgn="auto" latinLnBrk="0" hangingPunct="1">
                        <a:lnSpc>
                          <a:spcPct val="100000"/>
                        </a:lnSpc>
                        <a:spcBef>
                          <a:spcPts val="0"/>
                        </a:spcBef>
                        <a:spcAft>
                          <a:spcPts val="0"/>
                        </a:spcAft>
                        <a:buClr>
                          <a:srgbClr val="00B0F0"/>
                        </a:buClr>
                        <a:buSzPct val="125000"/>
                        <a:buFont typeface="Arial" charset="0"/>
                        <a:buChar char="•"/>
                        <a:tabLst/>
                        <a:defRPr/>
                      </a:pPr>
                      <a:r>
                        <a:rPr lang="en-US" sz="1400" b="0" dirty="0">
                          <a:solidFill>
                            <a:schemeClr val="tx1"/>
                          </a:solidFill>
                          <a:latin typeface="+mn-lt"/>
                        </a:rPr>
                        <a:t>supplements from </a:t>
                      </a:r>
                      <a:r>
                        <a:rPr lang="en-US" sz="1400" b="0" dirty="0" smtClean="0">
                          <a:solidFill>
                            <a:schemeClr val="tx1"/>
                          </a:solidFill>
                          <a:latin typeface="+mn-lt"/>
                        </a:rPr>
                        <a:t>plants </a:t>
                      </a:r>
                      <a:r>
                        <a:rPr lang="en-US" sz="1400" b="0" dirty="0">
                          <a:solidFill>
                            <a:schemeClr val="tx1"/>
                          </a:solidFill>
                          <a:latin typeface="+mn-lt"/>
                        </a:rPr>
                        <a:t>containing </a:t>
                      </a:r>
                      <a:r>
                        <a:rPr lang="en-US" sz="1400" b="1" dirty="0" err="1">
                          <a:solidFill>
                            <a:srgbClr val="FF0000"/>
                          </a:solidFill>
                          <a:latin typeface="+mn-lt"/>
                        </a:rPr>
                        <a:t>isoflavones</a:t>
                      </a:r>
                      <a:r>
                        <a:rPr lang="en-US" sz="1400" b="0" dirty="0">
                          <a:solidFill>
                            <a:srgbClr val="0432FF"/>
                          </a:solidFill>
                          <a:latin typeface="+mn-lt"/>
                        </a:rPr>
                        <a:t> </a:t>
                      </a:r>
                      <a:r>
                        <a:rPr lang="en-US" sz="1400" b="0" dirty="0">
                          <a:solidFill>
                            <a:schemeClr val="tx1"/>
                          </a:solidFill>
                          <a:latin typeface="+mn-lt"/>
                        </a:rPr>
                        <a:t>(soya beans, flaxseeds) or </a:t>
                      </a:r>
                      <a:r>
                        <a:rPr lang="en-US" sz="1400" b="0" dirty="0" err="1">
                          <a:solidFill>
                            <a:schemeClr val="tx1"/>
                          </a:solidFill>
                          <a:latin typeface="+mn-lt"/>
                        </a:rPr>
                        <a:t>lignans</a:t>
                      </a:r>
                      <a:r>
                        <a:rPr lang="en-US" sz="1400" b="0" dirty="0">
                          <a:solidFill>
                            <a:schemeClr val="tx1"/>
                          </a:solidFill>
                          <a:latin typeface="+mn-lt"/>
                        </a:rPr>
                        <a:t> (whole grains</a:t>
                      </a:r>
                      <a:r>
                        <a:rPr lang="en-US" sz="1400" b="0" dirty="0" smtClean="0">
                          <a:solidFill>
                            <a:schemeClr val="tx1"/>
                          </a:solidFill>
                          <a:latin typeface="+mn-lt"/>
                        </a:rPr>
                        <a:t>).</a:t>
                      </a:r>
                      <a:endParaRPr lang="en-US" sz="1400" b="0" dirty="0">
                        <a:solidFill>
                          <a:srgbClr val="FF0000"/>
                        </a:solidFill>
                        <a:latin typeface="+mn-lt"/>
                      </a:endParaRPr>
                    </a:p>
                    <a:p>
                      <a:pPr marL="285750" marR="0" lvl="0" indent="-285750" algn="l" defTabSz="685800" rtl="0" eaLnBrk="1" fontAlgn="auto" latinLnBrk="0" hangingPunct="1">
                        <a:lnSpc>
                          <a:spcPct val="100000"/>
                        </a:lnSpc>
                        <a:spcBef>
                          <a:spcPts val="0"/>
                        </a:spcBef>
                        <a:spcAft>
                          <a:spcPts val="0"/>
                        </a:spcAft>
                        <a:buClr>
                          <a:srgbClr val="00B0F0"/>
                        </a:buClr>
                        <a:buSzPct val="125000"/>
                        <a:buFont typeface="Arial" charset="0"/>
                        <a:buChar char="•"/>
                        <a:tabLst/>
                        <a:defRPr/>
                      </a:pPr>
                      <a:r>
                        <a:rPr lang="en-US" sz="1400" b="0" dirty="0" smtClean="0">
                          <a:solidFill>
                            <a:srgbClr val="FF0000"/>
                          </a:solidFill>
                          <a:latin typeface="+mn-lt"/>
                        </a:rPr>
                        <a:t>Avoid </a:t>
                      </a:r>
                      <a:r>
                        <a:rPr lang="en-US" sz="1400" b="0" dirty="0">
                          <a:solidFill>
                            <a:srgbClr val="FF0000"/>
                          </a:solidFill>
                          <a:latin typeface="+mn-lt"/>
                        </a:rPr>
                        <a:t>in </a:t>
                      </a:r>
                      <a:r>
                        <a:rPr lang="en-US" sz="1400" b="0" dirty="0" err="1">
                          <a:solidFill>
                            <a:srgbClr val="FF0000"/>
                          </a:solidFill>
                          <a:latin typeface="+mn-lt"/>
                        </a:rPr>
                        <a:t>esterogen</a:t>
                      </a:r>
                      <a:r>
                        <a:rPr lang="en-US" sz="1400" b="0" dirty="0">
                          <a:solidFill>
                            <a:srgbClr val="FF0000"/>
                          </a:solidFill>
                          <a:latin typeface="+mn-lt"/>
                        </a:rPr>
                        <a:t> dependent breast cancer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50000"/>
                        </a:lnSpc>
                        <a:spcBef>
                          <a:spcPts val="0"/>
                        </a:spcBef>
                        <a:spcAft>
                          <a:spcPts val="0"/>
                        </a:spcAft>
                        <a:buClr>
                          <a:schemeClr val="accent2"/>
                        </a:buClr>
                        <a:buSzPct val="125000"/>
                        <a:buFont typeface="Arial" charset="0"/>
                        <a:buNone/>
                        <a:tabLst/>
                        <a:defRPr/>
                      </a:pPr>
                      <a:r>
                        <a:rPr lang="en-US" sz="1400" b="0" dirty="0">
                          <a:solidFill>
                            <a:schemeClr val="tx1"/>
                          </a:solidFill>
                          <a:latin typeface="+mn-lt"/>
                        </a:rPr>
                        <a:t>Testosterone is responsible for sexual arousal in females</a:t>
                      </a:r>
                      <a:endParaRPr lang="en-US" sz="1400" b="0" dirty="0">
                        <a:solidFill>
                          <a:schemeClr val="tx1"/>
                        </a:solidFill>
                        <a:latin typeface="+mn-lt"/>
                        <a:cs typeface="Times New Roman"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04181">
                <a:tc>
                  <a:txBody>
                    <a:bodyPr/>
                    <a:lstStyle/>
                    <a:p>
                      <a:pPr algn="ctr"/>
                      <a:r>
                        <a:rPr lang="en-US" sz="1600" dirty="0">
                          <a:solidFill>
                            <a:schemeClr val="tx1"/>
                          </a:solidFill>
                        </a:rPr>
                        <a:t>M.O.A</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indent="-285750">
                        <a:lnSpc>
                          <a:spcPct val="100000"/>
                        </a:lnSpc>
                        <a:spcBef>
                          <a:spcPts val="600"/>
                        </a:spcBef>
                        <a:buClr>
                          <a:srgbClr val="00B0F0"/>
                        </a:buClr>
                        <a:buSzPct val="125000"/>
                        <a:buFont typeface="Arial" charset="0"/>
                        <a:buChar char="•"/>
                      </a:pPr>
                      <a:r>
                        <a:rPr lang="en-US" sz="1400" b="0" u="none" dirty="0">
                          <a:solidFill>
                            <a:schemeClr val="tx1"/>
                          </a:solidFill>
                          <a:latin typeface="+mn-lt"/>
                        </a:rPr>
                        <a:t>They </a:t>
                      </a:r>
                      <a:r>
                        <a:rPr lang="en-US" sz="1400" b="0" u="none" dirty="0">
                          <a:solidFill>
                            <a:schemeClr val="tx1"/>
                          </a:solidFill>
                          <a:uFill>
                            <a:solidFill>
                              <a:srgbClr val="66FFFF"/>
                            </a:solidFill>
                          </a:uFill>
                          <a:latin typeface="+mn-lt"/>
                        </a:rPr>
                        <a:t>mimic action of estrogen on </a:t>
                      </a:r>
                      <a:r>
                        <a:rPr lang="en-US" sz="1400" b="0" u="none" dirty="0" smtClean="0">
                          <a:solidFill>
                            <a:schemeClr val="tx1"/>
                          </a:solidFill>
                          <a:uFill>
                            <a:solidFill>
                              <a:srgbClr val="66FFFF"/>
                            </a:solidFill>
                          </a:uFill>
                          <a:latin typeface="+mn-lt"/>
                        </a:rPr>
                        <a:t>estrogen receptor-β</a:t>
                      </a:r>
                      <a:r>
                        <a:rPr lang="en-US" sz="1400" b="0" u="none" dirty="0">
                          <a:solidFill>
                            <a:schemeClr val="tx1"/>
                          </a:solidFill>
                          <a:uFill>
                            <a:solidFill>
                              <a:srgbClr val="66FFFF"/>
                            </a:solidFill>
                          </a:uFill>
                          <a:latin typeface="+mn-lt"/>
                        </a:rPr>
                        <a:t>:</a:t>
                      </a:r>
                      <a:r>
                        <a:rPr lang="en-US" sz="1400" b="0" u="none" baseline="0" dirty="0">
                          <a:solidFill>
                            <a:schemeClr val="tx1"/>
                          </a:solidFill>
                          <a:uFill>
                            <a:solidFill>
                              <a:srgbClr val="66FFFF"/>
                            </a:solidFill>
                          </a:uFill>
                          <a:latin typeface="+mn-lt"/>
                        </a:rPr>
                        <a:t> </a:t>
                      </a:r>
                      <a:r>
                        <a:rPr lang="en-US" sz="1400" b="0" u="none" dirty="0">
                          <a:solidFill>
                            <a:schemeClr val="tx1"/>
                          </a:solidFill>
                          <a:latin typeface="+mn-lt"/>
                        </a:rPr>
                        <a:t>alleviate symptoms related to hot flushes, mood swings, cognitive functions &amp; possess CVS protective actions. (data limited on their efficacy) </a:t>
                      </a:r>
                    </a:p>
                    <a:p>
                      <a:pPr marL="285750" indent="-285750">
                        <a:lnSpc>
                          <a:spcPct val="100000"/>
                        </a:lnSpc>
                        <a:spcBef>
                          <a:spcPts val="600"/>
                        </a:spcBef>
                        <a:buClr>
                          <a:srgbClr val="00B0F0"/>
                        </a:buClr>
                        <a:buSzPct val="125000"/>
                        <a:buFont typeface="Arial" charset="0"/>
                        <a:buChar char="•"/>
                      </a:pPr>
                      <a:r>
                        <a:rPr lang="en-US" sz="1400" b="0" u="none" dirty="0">
                          <a:solidFill>
                            <a:schemeClr val="tx1"/>
                          </a:solidFill>
                          <a:latin typeface="+mn-lt"/>
                        </a:rPr>
                        <a:t>They </a:t>
                      </a:r>
                      <a:r>
                        <a:rPr lang="en-US" sz="1400" b="0" u="none" dirty="0">
                          <a:solidFill>
                            <a:schemeClr val="tx1"/>
                          </a:solidFill>
                          <a:uFill>
                            <a:solidFill>
                              <a:srgbClr val="66FFFF"/>
                            </a:solidFill>
                          </a:uFill>
                          <a:latin typeface="+mn-lt"/>
                        </a:rPr>
                        <a:t>block actions mediated by </a:t>
                      </a:r>
                      <a:r>
                        <a:rPr lang="en-US" sz="1400" b="0" u="none" dirty="0" smtClean="0">
                          <a:solidFill>
                            <a:schemeClr val="tx1"/>
                          </a:solidFill>
                          <a:uFill>
                            <a:solidFill>
                              <a:srgbClr val="66FFFF"/>
                            </a:solidFill>
                          </a:uFill>
                          <a:latin typeface="+mn-lt"/>
                        </a:rPr>
                        <a:t>estrogen receptor-α </a:t>
                      </a:r>
                      <a:r>
                        <a:rPr lang="en-US" sz="1400" b="0" u="none" dirty="0">
                          <a:solidFill>
                            <a:schemeClr val="tx1"/>
                          </a:solidFill>
                          <a:latin typeface="+mn-lt"/>
                        </a:rPr>
                        <a:t>in some target tissues: lower risks of developing endometrial &amp; breast cancer.</a:t>
                      </a:r>
                      <a:r>
                        <a:rPr lang="en-US" sz="1400" b="1" dirty="0">
                          <a:solidFill>
                            <a:schemeClr val="bg1"/>
                          </a:solidFill>
                          <a:latin typeface="Arial Narrow" pitchFamily="34" charset="0"/>
                        </a:rPr>
                        <a:t>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50000"/>
                        </a:lnSpc>
                        <a:spcBef>
                          <a:spcPts val="0"/>
                        </a:spcBef>
                        <a:spcAft>
                          <a:spcPts val="0"/>
                        </a:spcAft>
                        <a:buClr>
                          <a:schemeClr val="accent2"/>
                        </a:buClr>
                        <a:buSzPct val="125000"/>
                        <a:buFont typeface="Arial" charset="0"/>
                        <a:buNone/>
                        <a:tabLst/>
                        <a:defRPr/>
                      </a:pP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04181">
                <a:tc>
                  <a:txBody>
                    <a:bodyPr/>
                    <a:lstStyle/>
                    <a:p>
                      <a:pPr algn="ctr"/>
                      <a:r>
                        <a:rPr lang="en-US" sz="1600" dirty="0">
                          <a:solidFill>
                            <a:schemeClr val="tx1"/>
                          </a:solidFill>
                        </a:rPr>
                        <a:t>Indications</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l" defTabSz="685800" rtl="0" eaLnBrk="1" fontAlgn="auto" latinLnBrk="0" hangingPunct="1">
                        <a:lnSpc>
                          <a:spcPct val="150000"/>
                        </a:lnSpc>
                        <a:spcBef>
                          <a:spcPts val="0"/>
                        </a:spcBef>
                        <a:spcAft>
                          <a:spcPts val="0"/>
                        </a:spcAft>
                        <a:buClr>
                          <a:schemeClr val="accent2"/>
                        </a:buClr>
                        <a:buSzPct val="125000"/>
                        <a:buFont typeface="Arial" charset="0"/>
                        <a:buNone/>
                        <a:tabLst/>
                        <a:defRPr/>
                      </a:pPr>
                      <a:endParaRPr lang="en-US" sz="1400" b="1" dirty="0">
                        <a:solidFill>
                          <a:schemeClr val="bg1"/>
                        </a:solidFill>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lnSpc>
                          <a:spcPct val="100000"/>
                        </a:lnSpc>
                        <a:buClr>
                          <a:srgbClr val="FF99CC"/>
                        </a:buClr>
                        <a:buSzPct val="125000"/>
                        <a:buFont typeface="Arial" charset="0"/>
                        <a:buChar char="•"/>
                      </a:pPr>
                      <a:r>
                        <a:rPr lang="en-US" sz="1400" b="0" i="0" u="none" dirty="0">
                          <a:solidFill>
                            <a:schemeClr val="tx1"/>
                          </a:solidFill>
                          <a:latin typeface="+mn-lt"/>
                        </a:rPr>
                        <a:t>It is </a:t>
                      </a:r>
                      <a:r>
                        <a:rPr lang="en-US" sz="1400" b="0" i="0" u="none" dirty="0">
                          <a:solidFill>
                            <a:schemeClr val="tx1"/>
                          </a:solidFill>
                          <a:uFill>
                            <a:solidFill>
                              <a:srgbClr val="66FFFF"/>
                            </a:solidFill>
                          </a:uFill>
                          <a:latin typeface="+mn-lt"/>
                        </a:rPr>
                        <a:t>given </a:t>
                      </a:r>
                      <a:r>
                        <a:rPr lang="en-US" sz="1400" b="0" i="0" u="none" spc="-30" dirty="0">
                          <a:solidFill>
                            <a:schemeClr val="tx1"/>
                          </a:solidFill>
                          <a:uFill>
                            <a:solidFill>
                              <a:srgbClr val="66FFFF"/>
                            </a:solidFill>
                          </a:uFill>
                          <a:latin typeface="+mn-lt"/>
                        </a:rPr>
                        <a:t>as the sole therapy </a:t>
                      </a:r>
                      <a:r>
                        <a:rPr lang="en-US" sz="1400" b="0" i="0" u="none" spc="-30" dirty="0">
                          <a:solidFill>
                            <a:schemeClr val="tx1"/>
                          </a:solidFill>
                          <a:latin typeface="+mn-lt"/>
                        </a:rPr>
                        <a:t>to menopausal women in whom their menopausal symptoms are focused on </a:t>
                      </a:r>
                      <a:r>
                        <a:rPr lang="en-US" sz="1400" b="0" i="0" u="none" spc="-30" dirty="0">
                          <a:solidFill>
                            <a:srgbClr val="C00000"/>
                          </a:solidFill>
                          <a:latin typeface="+mn-lt"/>
                        </a:rPr>
                        <a:t>lack of sexual arousal</a:t>
                      </a:r>
                      <a:r>
                        <a:rPr lang="en-US" sz="1400" b="0" i="0" u="none" spc="-30" dirty="0">
                          <a:solidFill>
                            <a:schemeClr val="tx1"/>
                          </a:solidFill>
                          <a:latin typeface="+mn-lt"/>
                        </a:rPr>
                        <a:t>. It is </a:t>
                      </a:r>
                      <a:r>
                        <a:rPr lang="en-US" sz="1400" b="0" i="0" u="none" spc="-30" dirty="0">
                          <a:solidFill>
                            <a:schemeClr val="tx1"/>
                          </a:solidFill>
                          <a:uFill>
                            <a:solidFill>
                              <a:srgbClr val="66FFFF"/>
                            </a:solidFill>
                          </a:uFill>
                          <a:latin typeface="+mn-lt"/>
                        </a:rPr>
                        <a:t>given as adjuvant </a:t>
                      </a:r>
                      <a:r>
                        <a:rPr lang="en-US" sz="1400" b="0" i="0" u="none" spc="-30" dirty="0">
                          <a:solidFill>
                            <a:schemeClr val="tx1"/>
                          </a:solidFill>
                          <a:latin typeface="+mn-lt"/>
                        </a:rPr>
                        <a:t>to combined estrogen &amp; progestin if all other menopausal symptom exist.</a:t>
                      </a:r>
                    </a:p>
                    <a:p>
                      <a:pPr marL="285750" indent="-285750">
                        <a:lnSpc>
                          <a:spcPct val="100000"/>
                        </a:lnSpc>
                        <a:spcBef>
                          <a:spcPts val="600"/>
                        </a:spcBef>
                        <a:buClr>
                          <a:srgbClr val="FF99CC"/>
                        </a:buClr>
                        <a:buSzPct val="125000"/>
                        <a:buFont typeface="Arial" charset="0"/>
                        <a:buChar char="•"/>
                      </a:pPr>
                      <a:r>
                        <a:rPr lang="en-US" sz="1400" b="0" i="0" u="none" dirty="0">
                          <a:solidFill>
                            <a:srgbClr val="C00000"/>
                          </a:solidFill>
                          <a:latin typeface="+mn-lt"/>
                        </a:rPr>
                        <a:t>N.B. </a:t>
                      </a:r>
                      <a:r>
                        <a:rPr lang="en-US" sz="1400" b="1" i="0" u="none" dirty="0">
                          <a:solidFill>
                            <a:srgbClr val="0432FF"/>
                          </a:solidFill>
                          <a:latin typeface="+mn-lt"/>
                        </a:rPr>
                        <a:t>Tibolone</a:t>
                      </a:r>
                      <a:r>
                        <a:rPr lang="en-US" sz="1400" b="0" i="0" u="none" dirty="0">
                          <a:solidFill>
                            <a:srgbClr val="C00000"/>
                          </a:solidFill>
                          <a:latin typeface="+mn-lt"/>
                        </a:rPr>
                        <a:t>,</a:t>
                      </a:r>
                      <a:r>
                        <a:rPr lang="en-US" sz="1400" b="0" i="0" u="none" spc="-30" dirty="0">
                          <a:solidFill>
                            <a:srgbClr val="C00000"/>
                          </a:solidFill>
                          <a:latin typeface="+mn-lt"/>
                        </a:rPr>
                        <a:t> is a synthetic steroid drug with </a:t>
                      </a:r>
                      <a:r>
                        <a:rPr lang="en-US" sz="1400" b="0" i="0" u="none" spc="-30" dirty="0" smtClean="0">
                          <a:solidFill>
                            <a:srgbClr val="C00000"/>
                          </a:solidFill>
                          <a:latin typeface="+mn-lt"/>
                        </a:rPr>
                        <a:t>estrogenic, </a:t>
                      </a:r>
                      <a:r>
                        <a:rPr lang="en-US" sz="1400" b="0" i="0" u="none" spc="-30" dirty="0">
                          <a:solidFill>
                            <a:srgbClr val="C00000"/>
                          </a:solidFill>
                          <a:latin typeface="+mn-lt"/>
                        </a:rPr>
                        <a:t>progestogenic, and weak androgenic </a:t>
                      </a:r>
                      <a:r>
                        <a:rPr lang="en-US" sz="1400" b="0" i="0" u="none" spc="-30" dirty="0" smtClean="0">
                          <a:solidFill>
                            <a:srgbClr val="C00000"/>
                          </a:solidFill>
                          <a:latin typeface="+mn-lt"/>
                        </a:rPr>
                        <a:t>actions</a:t>
                      </a:r>
                      <a:r>
                        <a:rPr lang="en-US" sz="1400" b="0" i="0" u="none" spc="-30" baseline="30000" dirty="0" smtClean="0">
                          <a:solidFill>
                            <a:srgbClr val="C00000"/>
                          </a:solidFill>
                          <a:latin typeface="+mn-lt"/>
                        </a:rPr>
                        <a:t>8</a:t>
                      </a:r>
                      <a:r>
                        <a:rPr lang="en-US" sz="1400" b="0" i="0" u="none" spc="0" dirty="0" smtClean="0">
                          <a:solidFill>
                            <a:srgbClr val="C00000"/>
                          </a:solidFill>
                          <a:latin typeface="+mn-lt"/>
                        </a:rPr>
                        <a:t>,</a:t>
                      </a:r>
                      <a:r>
                        <a:rPr lang="en-US" sz="1400" b="0" i="0" u="none" spc="0" baseline="0" dirty="0" smtClean="0">
                          <a:solidFill>
                            <a:srgbClr val="C00000"/>
                          </a:solidFill>
                          <a:latin typeface="+mn-lt"/>
                        </a:rPr>
                        <a:t> </a:t>
                      </a:r>
                      <a:r>
                        <a:rPr lang="en-US" sz="1400" b="0" i="0" u="none" spc="0" baseline="0" dirty="0" smtClean="0">
                          <a:solidFill>
                            <a:schemeClr val="tx1"/>
                          </a:solidFill>
                          <a:latin typeface="+mn-lt"/>
                        </a:rPr>
                        <a:t>can be effective in some women </a:t>
                      </a:r>
                      <a:r>
                        <a:rPr lang="en-US" sz="1400" b="0" i="0" u="none" spc="0" baseline="0" dirty="0" smtClean="0">
                          <a:solidFill>
                            <a:schemeClr val="bg1">
                              <a:lumMod val="50000"/>
                            </a:schemeClr>
                          </a:solidFill>
                          <a:latin typeface="+mn-lt"/>
                        </a:rPr>
                        <a:t>bc it </a:t>
                      </a:r>
                      <a:r>
                        <a:rPr lang="en-US" sz="1400" b="0" i="0" u="none" spc="0" baseline="0" dirty="0" smtClean="0">
                          <a:solidFill>
                            <a:schemeClr val="tx1"/>
                          </a:solidFill>
                          <a:latin typeface="+mn-lt"/>
                        </a:rPr>
                        <a:t>has some androgen agonistic properties</a:t>
                      </a:r>
                      <a:r>
                        <a:rPr lang="en-US" sz="1400" b="0" i="0" u="none" spc="0" baseline="30000" dirty="0" smtClean="0">
                          <a:solidFill>
                            <a:schemeClr val="tx1"/>
                          </a:solidFill>
                          <a:latin typeface="+mn-lt"/>
                        </a:rPr>
                        <a:t>9</a:t>
                      </a:r>
                      <a:r>
                        <a:rPr lang="en-US" sz="1400" b="0" i="0" u="none" dirty="0" smtClean="0">
                          <a:solidFill>
                            <a:schemeClr val="tx1"/>
                          </a:solidFill>
                          <a:latin typeface="+mn-lt"/>
                        </a:rPr>
                        <a:t> </a:t>
                      </a:r>
                      <a:r>
                        <a:rPr lang="en-US" sz="1400" b="0" i="0" u="none" dirty="0">
                          <a:solidFill>
                            <a:schemeClr val="tx1"/>
                          </a:solidFill>
                          <a:latin typeface="+mn-lt"/>
                        </a:rPr>
                        <a:t>(androgens use is not approved by FDA in women)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10" name="Straight Connector 9"/>
          <p:cNvCxnSpPr/>
          <p:nvPr/>
        </p:nvCxnSpPr>
        <p:spPr>
          <a:xfrm flipV="1">
            <a:off x="897006" y="753290"/>
            <a:ext cx="5004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792912" y="193970"/>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Hormonal Replacement Therapy</a:t>
            </a:r>
          </a:p>
        </p:txBody>
      </p:sp>
      <p:sp>
        <p:nvSpPr>
          <p:cNvPr id="2" name="TextBox 1"/>
          <p:cNvSpPr txBox="1"/>
          <p:nvPr/>
        </p:nvSpPr>
        <p:spPr>
          <a:xfrm>
            <a:off x="0" y="9445923"/>
            <a:ext cx="6858000" cy="461665"/>
          </a:xfrm>
          <a:prstGeom prst="rect">
            <a:avLst/>
          </a:prstGeom>
          <a:noFill/>
        </p:spPr>
        <p:txBody>
          <a:bodyPr wrap="square" rtlCol="0">
            <a:spAutoFit/>
          </a:bodyPr>
          <a:lstStyle/>
          <a:p>
            <a:r>
              <a:rPr lang="en-US" sz="1200" baseline="30000" dirty="0" smtClean="0">
                <a:solidFill>
                  <a:schemeClr val="bg1">
                    <a:lumMod val="50000"/>
                  </a:schemeClr>
                </a:solidFill>
              </a:rPr>
              <a:t>8</a:t>
            </a:r>
            <a:r>
              <a:rPr lang="en-US" sz="1200" dirty="0" smtClean="0">
                <a:solidFill>
                  <a:schemeClr val="bg1">
                    <a:lumMod val="50000"/>
                  </a:schemeClr>
                </a:solidFill>
              </a:rPr>
              <a:t> only female slides</a:t>
            </a:r>
          </a:p>
          <a:p>
            <a:r>
              <a:rPr lang="en-US" sz="1200" baseline="30000" dirty="0" smtClean="0">
                <a:solidFill>
                  <a:schemeClr val="bg1">
                    <a:lumMod val="50000"/>
                  </a:schemeClr>
                </a:solidFill>
              </a:rPr>
              <a:t>9</a:t>
            </a:r>
            <a:r>
              <a:rPr lang="en-US" sz="1200" dirty="0" smtClean="0">
                <a:solidFill>
                  <a:schemeClr val="bg1">
                    <a:lumMod val="50000"/>
                  </a:schemeClr>
                </a:solidFill>
              </a:rPr>
              <a:t> only male slides</a:t>
            </a:r>
            <a:endParaRPr lang="en-US" sz="1200" dirty="0">
              <a:solidFill>
                <a:schemeClr val="bg1">
                  <a:lumMod val="50000"/>
                </a:schemeClr>
              </a:solidFill>
            </a:endParaRPr>
          </a:p>
        </p:txBody>
      </p:sp>
    </p:spTree>
    <p:extLst>
      <p:ext uri="{BB962C8B-B14F-4D97-AF65-F5344CB8AC3E}">
        <p14:creationId xmlns:p14="http://schemas.microsoft.com/office/powerpoint/2010/main" val="1509415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268659801"/>
              </p:ext>
            </p:extLst>
          </p:nvPr>
        </p:nvGraphicFramePr>
        <p:xfrm>
          <a:off x="295498" y="1078631"/>
          <a:ext cx="6245278" cy="3332580"/>
        </p:xfrm>
        <a:graphic>
          <a:graphicData uri="http://schemas.openxmlformats.org/drawingml/2006/table">
            <a:tbl>
              <a:tblPr firstRow="1" bandRow="1">
                <a:tableStyleId>{5940675A-B579-460E-94D1-54222C63F5DA}</a:tableStyleId>
              </a:tblPr>
              <a:tblGrid>
                <a:gridCol w="2309773">
                  <a:extLst>
                    <a:ext uri="{9D8B030D-6E8A-4147-A177-3AD203B41FA5}">
                      <a16:colId xmlns:a16="http://schemas.microsoft.com/office/drawing/2014/main" xmlns="" val="20000"/>
                    </a:ext>
                  </a:extLst>
                </a:gridCol>
                <a:gridCol w="3935505">
                  <a:extLst>
                    <a:ext uri="{9D8B030D-6E8A-4147-A177-3AD203B41FA5}">
                      <a16:colId xmlns:a16="http://schemas.microsoft.com/office/drawing/2014/main" xmlns="" val="20001"/>
                    </a:ext>
                  </a:extLst>
                </a:gridCol>
              </a:tblGrid>
              <a:tr h="721126">
                <a:tc>
                  <a:txBody>
                    <a:bodyPr/>
                    <a:lstStyle/>
                    <a:p>
                      <a:pPr algn="ctr"/>
                      <a:r>
                        <a:rPr lang="en-US" sz="1600" b="1" dirty="0">
                          <a:solidFill>
                            <a:srgbClr val="0432FF"/>
                          </a:solidFill>
                        </a:rPr>
                        <a:t>Fluoxetine</a:t>
                      </a:r>
                      <a:r>
                        <a:rPr lang="en-US" sz="1600" dirty="0">
                          <a:solidFill>
                            <a:srgbClr val="0432FF"/>
                          </a:solidFill>
                        </a:rPr>
                        <a:t> </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4">
                        <a:lumMod val="20000"/>
                        <a:lumOff val="80000"/>
                        <a:alpha val="80000"/>
                      </a:schemeClr>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4">
                            <a:lumMod val="60000"/>
                            <a:lumOff val="40000"/>
                          </a:schemeClr>
                        </a:buClr>
                        <a:buSzPct val="100000"/>
                        <a:buFont typeface="ZapfDingbatsITC" charset="0"/>
                        <a:buChar char="✦"/>
                        <a:tabLst/>
                        <a:defRPr/>
                      </a:pPr>
                      <a:r>
                        <a:rPr lang="en-US" sz="1400" dirty="0" smtClean="0"/>
                        <a:t>Selective Serotonin Reuptake Inhibitor</a:t>
                      </a:r>
                      <a:r>
                        <a:rPr lang="en-US" sz="1400" baseline="0" dirty="0" smtClean="0"/>
                        <a:t> (SSRI)</a:t>
                      </a:r>
                      <a:r>
                        <a:rPr lang="en-GB" sz="1400" dirty="0" smtClean="0"/>
                        <a:t> </a:t>
                      </a:r>
                      <a:r>
                        <a:rPr lang="en-GB" sz="1400" dirty="0"/>
                        <a:t>reduces vasomotor symptoms</a:t>
                      </a:r>
                      <a:endParaRPr lang="en-US" sz="14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0"/>
                  </a:ext>
                </a:extLst>
              </a:tr>
              <a:tr h="798562">
                <a:tc>
                  <a:txBody>
                    <a:bodyPr/>
                    <a:lstStyle/>
                    <a:p>
                      <a:pPr algn="ctr"/>
                      <a:r>
                        <a:rPr lang="en-US" sz="1600" b="1" dirty="0">
                          <a:solidFill>
                            <a:srgbClr val="0432FF"/>
                          </a:solidFill>
                        </a:rPr>
                        <a:t>Clonidine </a:t>
                      </a:r>
                      <a:endParaRPr lang="en-US" sz="1600" dirty="0">
                        <a:solidFill>
                          <a:srgbClr val="0432FF"/>
                        </a:solidFill>
                      </a:endParaRPr>
                    </a:p>
                  </a:txBody>
                  <a:tcPr anchor="ctr">
                    <a:lnL w="12700" cap="flat" cmpd="sng" algn="ctr">
                      <a:noFill/>
                      <a:prstDash val="solid"/>
                      <a:round/>
                      <a:headEnd type="none" w="med" len="med"/>
                      <a:tailEnd type="none" w="med" len="med"/>
                    </a:lnL>
                    <a:solidFill>
                      <a:srgbClr val="4EB7BA">
                        <a:alpha val="20000"/>
                      </a:srgbClr>
                    </a:solidFill>
                  </a:tcPr>
                </a:tc>
                <a:tc>
                  <a:txBody>
                    <a:bodyPr/>
                    <a:lstStyle/>
                    <a:p>
                      <a:pPr marL="285750" indent="-285750">
                        <a:lnSpc>
                          <a:spcPct val="100000"/>
                        </a:lnSpc>
                        <a:buClr>
                          <a:srgbClr val="4EB7BA"/>
                        </a:buClr>
                        <a:buSzPct val="100000"/>
                        <a:buFont typeface="ZapfDingbatsITC" charset="0"/>
                        <a:buChar char="✦"/>
                      </a:pPr>
                      <a:r>
                        <a:rPr lang="en-US" sz="1400" dirty="0"/>
                        <a:t>(centrally acting antihypertensive, </a:t>
                      </a:r>
                      <a:r>
                        <a:rPr lang="en-GB" sz="1400" dirty="0"/>
                        <a:t>alpha 2 agonist</a:t>
                      </a:r>
                      <a:r>
                        <a:rPr lang="en-US" sz="1400" dirty="0" smtClean="0"/>
                        <a:t>)</a:t>
                      </a:r>
                      <a:endParaRPr lang="en-GB" sz="1400" dirty="0" smtClean="0"/>
                    </a:p>
                    <a:p>
                      <a:pPr marL="285750" indent="-285750">
                        <a:lnSpc>
                          <a:spcPct val="100000"/>
                        </a:lnSpc>
                        <a:buClr>
                          <a:srgbClr val="4EB7BA"/>
                        </a:buClr>
                        <a:buSzPct val="100000"/>
                        <a:buFont typeface="ZapfDingbatsITC" charset="0"/>
                        <a:buChar char="✦"/>
                      </a:pPr>
                      <a:r>
                        <a:rPr lang="en-GB" sz="1400" dirty="0" smtClean="0"/>
                        <a:t>helps </a:t>
                      </a:r>
                      <a:r>
                        <a:rPr lang="en-GB" sz="1400" dirty="0"/>
                        <a:t>with vasomotor symptoms</a:t>
                      </a:r>
                      <a:r>
                        <a:rPr lang="en-GB" sz="1400" dirty="0" smtClean="0"/>
                        <a:t>. </a:t>
                      </a:r>
                      <a:r>
                        <a:rPr lang="en-GB" sz="1200" dirty="0" smtClean="0">
                          <a:solidFill>
                            <a:schemeClr val="bg1">
                              <a:lumMod val="50000"/>
                            </a:schemeClr>
                          </a:solidFill>
                        </a:rPr>
                        <a:t>(female slides)</a:t>
                      </a:r>
                      <a:endParaRPr lang="en-US" sz="1400" dirty="0">
                        <a:solidFill>
                          <a:schemeClr val="bg1">
                            <a:lumMod val="50000"/>
                          </a:schemeClr>
                        </a:solidFill>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837608">
                <a:tc>
                  <a:txBody>
                    <a:bodyPr/>
                    <a:lstStyle/>
                    <a:p>
                      <a:pPr algn="ctr"/>
                      <a:r>
                        <a:rPr lang="en-US" sz="1600" b="1" dirty="0">
                          <a:solidFill>
                            <a:srgbClr val="0432FF"/>
                          </a:solidFill>
                        </a:rPr>
                        <a:t>Gabapentin</a:t>
                      </a:r>
                      <a:r>
                        <a:rPr lang="en-US" sz="1600" dirty="0">
                          <a:solidFill>
                            <a:srgbClr val="0432FF"/>
                          </a:solidFill>
                        </a:rPr>
                        <a:t> </a:t>
                      </a:r>
                    </a:p>
                  </a:txBody>
                  <a:tcPr anchor="ctr">
                    <a:lnL w="12700" cap="flat" cmpd="sng" algn="ctr">
                      <a:noFill/>
                      <a:prstDash val="solid"/>
                      <a:round/>
                      <a:headEnd type="none" w="med" len="med"/>
                      <a:tailEnd type="none" w="med" len="med"/>
                    </a:lnL>
                    <a:solidFill>
                      <a:srgbClr val="FF99CC">
                        <a:alpha val="20000"/>
                      </a:srgbClr>
                    </a:solidFill>
                  </a:tcPr>
                </a:tc>
                <a:tc>
                  <a:txBody>
                    <a:bodyPr/>
                    <a:lstStyle/>
                    <a:p>
                      <a:pPr marL="285750" marR="0" indent="-285750" algn="l" defTabSz="685800" rtl="0" eaLnBrk="1" fontAlgn="auto" latinLnBrk="0" hangingPunct="1">
                        <a:lnSpc>
                          <a:spcPct val="100000"/>
                        </a:lnSpc>
                        <a:spcBef>
                          <a:spcPts val="0"/>
                        </a:spcBef>
                        <a:spcAft>
                          <a:spcPts val="0"/>
                        </a:spcAft>
                        <a:buClr>
                          <a:srgbClr val="FF99CC"/>
                        </a:buClr>
                        <a:buSzPct val="100000"/>
                        <a:buFont typeface="ZapfDingbatsITC" charset="0"/>
                        <a:buChar char="✦"/>
                        <a:tabLst/>
                        <a:defRPr/>
                      </a:pPr>
                      <a:r>
                        <a:rPr lang="en-US" sz="1400" dirty="0" smtClean="0"/>
                        <a:t>Anticonvulsant</a:t>
                      </a:r>
                      <a:endParaRPr lang="en-GB" sz="1400" dirty="0" smtClean="0"/>
                    </a:p>
                    <a:p>
                      <a:pPr marL="285750" marR="0" indent="-285750" algn="l" defTabSz="685800" rtl="0" eaLnBrk="1" fontAlgn="auto" latinLnBrk="0" hangingPunct="1">
                        <a:lnSpc>
                          <a:spcPct val="100000"/>
                        </a:lnSpc>
                        <a:spcBef>
                          <a:spcPts val="0"/>
                        </a:spcBef>
                        <a:spcAft>
                          <a:spcPts val="0"/>
                        </a:spcAft>
                        <a:buClr>
                          <a:srgbClr val="FF99CC"/>
                        </a:buClr>
                        <a:buSzPct val="100000"/>
                        <a:buFont typeface="ZapfDingbatsITC" charset="0"/>
                        <a:buChar char="✦"/>
                        <a:tabLst/>
                        <a:defRPr/>
                      </a:pPr>
                      <a:r>
                        <a:rPr lang="en-GB" sz="1400" dirty="0" smtClean="0"/>
                        <a:t>reduces </a:t>
                      </a:r>
                      <a:r>
                        <a:rPr lang="en-GB" sz="1400" dirty="0"/>
                        <a:t>severity and frequency of hot </a:t>
                      </a:r>
                      <a:r>
                        <a:rPr lang="en-GB" sz="1400" dirty="0" smtClean="0"/>
                        <a:t>flushes</a:t>
                      </a:r>
                      <a:r>
                        <a:rPr lang="en-GB" sz="1400" baseline="0" dirty="0" smtClean="0"/>
                        <a:t> </a:t>
                      </a:r>
                      <a:r>
                        <a:rPr lang="en-GB" sz="1200" baseline="0" dirty="0" smtClean="0">
                          <a:solidFill>
                            <a:schemeClr val="bg1">
                              <a:lumMod val="50000"/>
                            </a:schemeClr>
                          </a:solidFill>
                        </a:rPr>
                        <a:t>(only female slides)</a:t>
                      </a:r>
                      <a:endParaRPr lang="en-GB" sz="1200" dirty="0">
                        <a:solidFill>
                          <a:schemeClr val="bg1">
                            <a:lumMod val="50000"/>
                          </a:schemeClr>
                        </a:solidFill>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975284">
                <a:tc>
                  <a:txBody>
                    <a:bodyPr/>
                    <a:lstStyle/>
                    <a:p>
                      <a:pPr algn="ctr"/>
                      <a:r>
                        <a:rPr lang="en-US" sz="1600" b="0" dirty="0">
                          <a:solidFill>
                            <a:schemeClr val="tx1"/>
                          </a:solidFill>
                        </a:rPr>
                        <a:t>Physical activity</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EDEDED">
                        <a:alpha val="50196"/>
                      </a:srgbClr>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3"/>
                        </a:buClr>
                        <a:buSzPct val="100000"/>
                        <a:buFont typeface="ZapfDingbatsITC" charset="0"/>
                        <a:buChar char="✦"/>
                        <a:tabLst/>
                        <a:defRPr/>
                      </a:pPr>
                      <a:r>
                        <a:rPr lang="en-US" sz="1400" dirty="0"/>
                        <a:t>exercise, smoking cessation and relaxation of mind will improve symptoms of menopause (e.g. hot flushes) and fall preventing strategies prevents chances of fracture.</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9" name="Straight Connector 8"/>
          <p:cNvCxnSpPr/>
          <p:nvPr/>
        </p:nvCxnSpPr>
        <p:spPr>
          <a:xfrm flipV="1">
            <a:off x="469281" y="5481542"/>
            <a:ext cx="5976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469281" y="4709327"/>
            <a:ext cx="6003232" cy="677108"/>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The women’s health initiative and HRT</a:t>
            </a:r>
          </a:p>
          <a:p>
            <a:pPr algn="ctr"/>
            <a:r>
              <a:rPr lang="en-US" sz="1400" dirty="0">
                <a:solidFill>
                  <a:srgbClr val="008F00"/>
                </a:solidFill>
                <a:latin typeface="American Typewriter" charset="0"/>
                <a:ea typeface="American Typewriter" charset="0"/>
                <a:cs typeface="American Typewriter" charset="0"/>
              </a:rPr>
              <a:t>(The doctor skipped this slide)</a:t>
            </a:r>
          </a:p>
        </p:txBody>
      </p:sp>
      <p:cxnSp>
        <p:nvCxnSpPr>
          <p:cNvPr id="15" name="Straight Connector 14"/>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803776" y="19780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Non-hormonal agent </a:t>
            </a:r>
          </a:p>
        </p:txBody>
      </p:sp>
      <p:sp>
        <p:nvSpPr>
          <p:cNvPr id="11" name="Content Placeholder 2"/>
          <p:cNvSpPr txBox="1">
            <a:spLocks/>
          </p:cNvSpPr>
          <p:nvPr/>
        </p:nvSpPr>
        <p:spPr>
          <a:xfrm>
            <a:off x="152400" y="5693881"/>
            <a:ext cx="6564923" cy="406130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buClr>
                <a:schemeClr val="accent1">
                  <a:lumMod val="60000"/>
                  <a:lumOff val="40000"/>
                </a:schemeClr>
              </a:buClr>
              <a:buFont typeface="Wingdings" charset="2"/>
              <a:buChar char="§"/>
            </a:pPr>
            <a:r>
              <a:rPr lang="en-US" sz="1200" dirty="0" smtClean="0"/>
              <a:t>Menopausal Hormone Therapy: For decades, hormone therapy widely used in menopausal symptoms. </a:t>
            </a:r>
            <a:r>
              <a:rPr lang="en-US" sz="1200" dirty="0" smtClean="0">
                <a:solidFill>
                  <a:schemeClr val="bg1">
                    <a:lumMod val="50000"/>
                  </a:schemeClr>
                </a:solidFill>
              </a:rPr>
              <a:t>(only male slides)</a:t>
            </a:r>
          </a:p>
          <a:p>
            <a:pPr fontAlgn="base">
              <a:buClr>
                <a:schemeClr val="accent1">
                  <a:lumMod val="60000"/>
                  <a:lumOff val="40000"/>
                </a:schemeClr>
              </a:buClr>
              <a:buFont typeface="Wingdings" charset="2"/>
              <a:buChar char="§"/>
            </a:pPr>
            <a:r>
              <a:rPr lang="en-US" sz="1200" dirty="0" smtClean="0"/>
              <a:t> Estrogen has been used alone in  menopausal women who have had their uterus removed. </a:t>
            </a:r>
            <a:r>
              <a:rPr lang="en-US" sz="800" dirty="0" smtClean="0">
                <a:solidFill>
                  <a:schemeClr val="bg1">
                    <a:lumMod val="50000"/>
                  </a:schemeClr>
                </a:solidFill>
              </a:rPr>
              <a:t>(Male slides)</a:t>
            </a:r>
            <a:endParaRPr lang="en-US" sz="1200" dirty="0" smtClean="0">
              <a:solidFill>
                <a:schemeClr val="bg1">
                  <a:lumMod val="50000"/>
                </a:schemeClr>
              </a:solidFill>
            </a:endParaRPr>
          </a:p>
          <a:p>
            <a:pPr fontAlgn="base">
              <a:buClr>
                <a:schemeClr val="accent1">
                  <a:lumMod val="60000"/>
                  <a:lumOff val="40000"/>
                </a:schemeClr>
              </a:buClr>
              <a:buFont typeface="Wingdings" charset="2"/>
              <a:buChar char="§"/>
            </a:pPr>
            <a:r>
              <a:rPr lang="en-US" sz="1200" dirty="0" smtClean="0"/>
              <a:t>Progestin, the synthetic form of an estrogen-related hormone called progesterone, is combined with estrogen in menopausal women who still have their uterus. </a:t>
            </a:r>
            <a:r>
              <a:rPr lang="en-US" sz="1200" dirty="0" smtClean="0">
                <a:solidFill>
                  <a:schemeClr val="bg1">
                    <a:lumMod val="50000"/>
                  </a:schemeClr>
                </a:solidFill>
              </a:rPr>
              <a:t>(only male slides)</a:t>
            </a:r>
          </a:p>
          <a:p>
            <a:pPr fontAlgn="base">
              <a:buClr>
                <a:schemeClr val="accent1">
                  <a:lumMod val="60000"/>
                  <a:lumOff val="40000"/>
                </a:schemeClr>
              </a:buClr>
              <a:buFont typeface="Wingdings" charset="2"/>
              <a:buChar char="§"/>
            </a:pPr>
            <a:r>
              <a:rPr lang="en-US" sz="1200" dirty="0" smtClean="0"/>
              <a:t>The Women’s Health Initiative (WHI), a 15-year research program launched in 1991, addressed the most common causes of death, disability, and poor quality of life in postmenopausal women.</a:t>
            </a:r>
          </a:p>
          <a:p>
            <a:pPr fontAlgn="base">
              <a:buClr>
                <a:schemeClr val="accent1">
                  <a:lumMod val="60000"/>
                  <a:lumOff val="40000"/>
                </a:schemeClr>
              </a:buClr>
              <a:buFont typeface="Wingdings" charset="2"/>
              <a:buChar char="§"/>
            </a:pPr>
            <a:r>
              <a:rPr lang="en-US" sz="1200" dirty="0" smtClean="0"/>
              <a:t> The research program examined the effectiveness of hormone replacement therapy in women. In 2002, findings from two WHI clinical trials examined:</a:t>
            </a:r>
          </a:p>
          <a:p>
            <a:pPr lvl="1" fontAlgn="base">
              <a:buClr>
                <a:schemeClr val="accent1">
                  <a:lumMod val="60000"/>
                  <a:lumOff val="40000"/>
                </a:schemeClr>
              </a:buClr>
              <a:buFont typeface=".LucidaGrandeUI" charset="0"/>
              <a:buChar char="✓"/>
            </a:pPr>
            <a:r>
              <a:rPr lang="en-US" sz="1200" dirty="0" smtClean="0"/>
              <a:t>The use of estrogen plus progestin in women with a uterus</a:t>
            </a:r>
          </a:p>
          <a:p>
            <a:pPr lvl="1" fontAlgn="base">
              <a:buClr>
                <a:schemeClr val="accent1">
                  <a:lumMod val="60000"/>
                  <a:lumOff val="40000"/>
                </a:schemeClr>
              </a:buClr>
              <a:buFont typeface=".LucidaGrandeUI" charset="0"/>
              <a:buChar char="✓"/>
            </a:pPr>
            <a:r>
              <a:rPr lang="en-US" sz="1200" dirty="0" smtClean="0"/>
              <a:t>The use of estrogen only in women without a uterus.</a:t>
            </a:r>
          </a:p>
          <a:p>
            <a:pPr fontAlgn="base">
              <a:buClr>
                <a:schemeClr val="accent1">
                  <a:lumMod val="60000"/>
                  <a:lumOff val="40000"/>
                </a:schemeClr>
              </a:buClr>
              <a:buFont typeface="Wingdings" charset="2"/>
              <a:buChar char="§"/>
            </a:pPr>
            <a:r>
              <a:rPr lang="en-US" sz="1200" dirty="0" smtClean="0"/>
              <a:t>In both studies, women were randomly assigned to receive either the hormone medication or placebo. </a:t>
            </a:r>
          </a:p>
          <a:p>
            <a:pPr fontAlgn="base">
              <a:buClr>
                <a:schemeClr val="accent1">
                  <a:lumMod val="60000"/>
                  <a:lumOff val="40000"/>
                </a:schemeClr>
              </a:buClr>
              <a:buFont typeface="Wingdings" charset="2"/>
              <a:buChar char="§"/>
            </a:pPr>
            <a:r>
              <a:rPr lang="en-US" sz="1200" dirty="0" smtClean="0"/>
              <a:t>In both studies, when compared with placebo, the hormone medication (whether estrogen plus progestin or estrogen only) resulted in an increased risk of stroke and blood clots. In addition, the estrogen plus progestin medication resulted in an increased risk of heart attack and breast cancer.</a:t>
            </a:r>
          </a:p>
          <a:p>
            <a:pPr fontAlgn="base">
              <a:buClr>
                <a:schemeClr val="accent1">
                  <a:lumMod val="60000"/>
                  <a:lumOff val="40000"/>
                </a:schemeClr>
              </a:buClr>
              <a:buFont typeface="Wingdings" charset="2"/>
              <a:buChar char="§"/>
            </a:pPr>
            <a:r>
              <a:rPr lang="en-US" sz="1200" dirty="0" smtClean="0"/>
              <a:t> These concerns are one reason that many women are turning to mind and body practices and natural products to help with menopausal symptoms.</a:t>
            </a:r>
          </a:p>
        </p:txBody>
      </p:sp>
    </p:spTree>
    <p:extLst>
      <p:ext uri="{BB962C8B-B14F-4D97-AF65-F5344CB8AC3E}">
        <p14:creationId xmlns:p14="http://schemas.microsoft.com/office/powerpoint/2010/main" val="957848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4">
                  <a:lumMod val="60000"/>
                  <a:lumOff val="40000"/>
                </a:schemeClr>
              </a:buClr>
            </a:pPr>
            <a:endParaRPr lang="en-US">
              <a:solidFill>
                <a:schemeClr val="tx1"/>
              </a:solidFill>
            </a:endParaRPr>
          </a:p>
        </p:txBody>
      </p:sp>
      <p:sp>
        <p:nvSpPr>
          <p:cNvPr id="12"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4">
                  <a:lumMod val="60000"/>
                  <a:lumOff val="40000"/>
                </a:schemeClr>
              </a:buClr>
            </a:pPr>
            <a:endParaRPr lang="en-US">
              <a:solidFill>
                <a:schemeClr val="tx1"/>
              </a:solidFill>
            </a:endParaRPr>
          </a:p>
        </p:txBody>
      </p:sp>
      <p:graphicFrame>
        <p:nvGraphicFramePr>
          <p:cNvPr id="3" name="Table 2">
            <a:extLst>
              <a:ext uri="{FF2B5EF4-FFF2-40B4-BE49-F238E27FC236}">
                <a16:creationId xmlns:a16="http://schemas.microsoft.com/office/drawing/2014/main" xmlns="" id="{A7CCCE02-B3B0-4245-90AF-EC11DC19C032}"/>
              </a:ext>
            </a:extLst>
          </p:cNvPr>
          <p:cNvGraphicFramePr>
            <a:graphicFrameLocks noGrp="1"/>
          </p:cNvGraphicFramePr>
          <p:nvPr>
            <p:extLst/>
          </p:nvPr>
        </p:nvGraphicFramePr>
        <p:xfrm>
          <a:off x="168965" y="1049520"/>
          <a:ext cx="6537235" cy="3520246"/>
        </p:xfrm>
        <a:graphic>
          <a:graphicData uri="http://schemas.openxmlformats.org/drawingml/2006/table">
            <a:tbl>
              <a:tblPr firstRow="1" bandRow="1">
                <a:tableStyleId>{5940675A-B579-460E-94D1-54222C63F5DA}</a:tableStyleId>
              </a:tblPr>
              <a:tblGrid>
                <a:gridCol w="351896">
                  <a:extLst>
                    <a:ext uri="{9D8B030D-6E8A-4147-A177-3AD203B41FA5}">
                      <a16:colId xmlns:a16="http://schemas.microsoft.com/office/drawing/2014/main" xmlns="" val="3447217261"/>
                    </a:ext>
                  </a:extLst>
                </a:gridCol>
                <a:gridCol w="1971971">
                  <a:extLst>
                    <a:ext uri="{9D8B030D-6E8A-4147-A177-3AD203B41FA5}">
                      <a16:colId xmlns:a16="http://schemas.microsoft.com/office/drawing/2014/main" xmlns="" val="3538560371"/>
                    </a:ext>
                  </a:extLst>
                </a:gridCol>
                <a:gridCol w="1053342"/>
                <a:gridCol w="1053342"/>
                <a:gridCol w="2106684"/>
              </a:tblGrid>
              <a:tr h="265345">
                <a:tc gridSpan="5">
                  <a:txBody>
                    <a:bodyPr/>
                    <a:lstStyle/>
                    <a:p>
                      <a:pPr algn="ctr"/>
                      <a:r>
                        <a:rPr lang="en-US" sz="1400" b="1" dirty="0"/>
                        <a:t>Estrogen</a:t>
                      </a:r>
                      <a:endParaRPr lang="en-US" sz="18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4">
                        <a:lumMod val="20000"/>
                        <a:lumOff val="80000"/>
                      </a:schemeClr>
                    </a:solidFill>
                  </a:tcPr>
                </a:tc>
                <a:tc hMerge="1">
                  <a:txBody>
                    <a:bodyPr/>
                    <a:lstStyle/>
                    <a:p>
                      <a:pPr algn="ctr"/>
                      <a:endParaRPr lang="en-US" sz="12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48743239"/>
                  </a:ext>
                </a:extLst>
              </a:tr>
              <a:tr h="651048">
                <a:tc>
                  <a:txBody>
                    <a:bodyPr/>
                    <a:lstStyle/>
                    <a:p>
                      <a:pPr algn="ctr"/>
                      <a:r>
                        <a:rPr lang="en-US" sz="1200" dirty="0"/>
                        <a:t>Admin. </a:t>
                      </a:r>
                    </a:p>
                  </a:txBody>
                  <a:tcPr vert="vert270" anchor="ctr">
                    <a:lnL w="12700" cap="flat" cmpd="sng" algn="ctr">
                      <a:noFill/>
                      <a:prstDash val="solid"/>
                      <a:round/>
                      <a:headEnd type="none" w="med" len="med"/>
                      <a:tailEnd type="none" w="med" len="med"/>
                    </a:lnL>
                    <a:solidFill>
                      <a:schemeClr val="accent3">
                        <a:lumMod val="20000"/>
                        <a:lumOff val="80000"/>
                      </a:schemeClr>
                    </a:solidFill>
                  </a:tcPr>
                </a:tc>
                <a:tc gridSpan="4">
                  <a:txBody>
                    <a:bodyPr/>
                    <a:lstStyle/>
                    <a:p>
                      <a:pPr marL="171450" indent="-171450" algn="l">
                        <a:buClr>
                          <a:schemeClr val="accent4">
                            <a:lumMod val="60000"/>
                            <a:lumOff val="40000"/>
                          </a:schemeClr>
                        </a:buClr>
                        <a:buFont typeface="Arial" panose="020B0604020202020204" pitchFamily="34" charset="0"/>
                        <a:buChar char="•"/>
                      </a:pPr>
                      <a:r>
                        <a:rPr lang="en-US" sz="1200" dirty="0"/>
                        <a:t>Orally (Conjugated equine, Estradiol </a:t>
                      </a:r>
                      <a:r>
                        <a:rPr lang="en-US" sz="1200" dirty="0" err="1"/>
                        <a:t>valerate</a:t>
                      </a:r>
                      <a:r>
                        <a:rPr lang="en-US" sz="1200" dirty="0"/>
                        <a:t> and </a:t>
                      </a:r>
                      <a:r>
                        <a:rPr lang="en-US" sz="1200" dirty="0" err="1"/>
                        <a:t>estrial</a:t>
                      </a:r>
                      <a:r>
                        <a:rPr lang="en-US" sz="1200" dirty="0"/>
                        <a:t> succinate).</a:t>
                      </a:r>
                    </a:p>
                    <a:p>
                      <a:pPr marL="171450" indent="-171450" algn="l">
                        <a:buClr>
                          <a:schemeClr val="accent4">
                            <a:lumMod val="60000"/>
                            <a:lumOff val="40000"/>
                          </a:schemeClr>
                        </a:buClr>
                        <a:buFont typeface="Arial" panose="020B0604020202020204" pitchFamily="34" charset="0"/>
                        <a:buChar char="•"/>
                      </a:pPr>
                      <a:r>
                        <a:rPr lang="en-US" sz="1200" dirty="0"/>
                        <a:t>Also available as: Transdermal </a:t>
                      </a:r>
                      <a:r>
                        <a:rPr lang="en-US" sz="1200" dirty="0" smtClean="0"/>
                        <a:t>patches (</a:t>
                      </a:r>
                      <a:r>
                        <a:rPr lang="en-US" sz="1200" dirty="0" smtClean="0">
                          <a:solidFill>
                            <a:srgbClr val="0432FF"/>
                          </a:solidFill>
                        </a:rPr>
                        <a:t>estradiol</a:t>
                      </a:r>
                      <a:r>
                        <a:rPr lang="en-US" sz="1200" dirty="0" smtClean="0"/>
                        <a:t>), </a:t>
                      </a:r>
                      <a:r>
                        <a:rPr lang="en-US" sz="1200" dirty="0"/>
                        <a:t>Subcutaneous </a:t>
                      </a:r>
                      <a:r>
                        <a:rPr lang="en-US" sz="1200" dirty="0" smtClean="0"/>
                        <a:t>implant (</a:t>
                      </a:r>
                      <a:r>
                        <a:rPr lang="en-US" sz="1200" dirty="0" smtClean="0">
                          <a:solidFill>
                            <a:srgbClr val="0432FF"/>
                          </a:solidFill>
                        </a:rPr>
                        <a:t>estradiol</a:t>
                      </a:r>
                      <a:r>
                        <a:rPr lang="en-US" sz="1200" dirty="0" smtClean="0"/>
                        <a:t>) </a:t>
                      </a:r>
                      <a:r>
                        <a:rPr lang="en-US" sz="1200" dirty="0"/>
                        <a:t>and Vaginal cream.</a:t>
                      </a:r>
                    </a:p>
                  </a:txBody>
                  <a:tcPr anchor="ctr">
                    <a:lnR w="12700" cap="flat" cmpd="sng" algn="ctr">
                      <a:no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16982062"/>
                  </a:ext>
                </a:extLst>
              </a:tr>
              <a:tr h="1075474">
                <a:tc>
                  <a:txBody>
                    <a:bodyPr/>
                    <a:lstStyle/>
                    <a:p>
                      <a:pPr algn="ctr"/>
                      <a:r>
                        <a:rPr lang="en-US" sz="1200" dirty="0"/>
                        <a:t>Indications</a:t>
                      </a:r>
                    </a:p>
                  </a:txBody>
                  <a:tcPr vert="vert27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228600" indent="-228600">
                        <a:buClr>
                          <a:schemeClr val="accent4">
                            <a:lumMod val="60000"/>
                            <a:lumOff val="40000"/>
                          </a:schemeClr>
                        </a:buClr>
                        <a:buFont typeface="Arial" charset="0"/>
                        <a:buChar char="•"/>
                      </a:pPr>
                      <a:r>
                        <a:rPr lang="en-US" sz="1200" b="0" u="none" dirty="0" smtClean="0">
                          <a:solidFill>
                            <a:srgbClr val="C00000"/>
                          </a:solidFill>
                          <a:uFill>
                            <a:solidFill>
                              <a:srgbClr val="66FFFF"/>
                            </a:solidFill>
                          </a:uFill>
                          <a:latin typeface="+mn-lt"/>
                        </a:rPr>
                        <a:t>Improves vaginal dryness</a:t>
                      </a:r>
                      <a:r>
                        <a:rPr lang="en-US" sz="1200" b="0" u="none" dirty="0" smtClean="0">
                          <a:solidFill>
                            <a:srgbClr val="C00000"/>
                          </a:solidFill>
                          <a:latin typeface="+mn-lt"/>
                        </a:rPr>
                        <a:t>  by </a:t>
                      </a:r>
                      <a:r>
                        <a:rPr lang="en-US" sz="1200" b="0" u="none" dirty="0" smtClean="0">
                          <a:solidFill>
                            <a:srgbClr val="C00000"/>
                          </a:solidFill>
                          <a:latin typeface="+mn-lt"/>
                          <a:sym typeface="Wingdings 3"/>
                        </a:rPr>
                        <a:t>↑</a:t>
                      </a:r>
                      <a:r>
                        <a:rPr lang="en-US" sz="1200" b="0" u="none" dirty="0" smtClean="0">
                          <a:solidFill>
                            <a:srgbClr val="C00000"/>
                          </a:solidFill>
                          <a:latin typeface="+mn-lt"/>
                        </a:rPr>
                        <a:t> epithelial thickness &amp; vascularity, collagen content </a:t>
                      </a:r>
                      <a:endParaRPr lang="en-US" sz="1200" dirty="0" smtClean="0"/>
                    </a:p>
                    <a:p>
                      <a:pPr marL="228600" indent="-228600">
                        <a:buClr>
                          <a:schemeClr val="accent4">
                            <a:lumMod val="60000"/>
                            <a:lumOff val="40000"/>
                          </a:schemeClr>
                        </a:buClr>
                        <a:buFont typeface="Arial" charset="0"/>
                        <a:buChar char="•"/>
                      </a:pPr>
                      <a:r>
                        <a:rPr lang="en-US" sz="1200" dirty="0" smtClean="0"/>
                        <a:t>Increase bone density. </a:t>
                      </a:r>
                    </a:p>
                    <a:p>
                      <a:pPr marL="228600" indent="-228600">
                        <a:buClr>
                          <a:schemeClr val="accent4">
                            <a:lumMod val="60000"/>
                            <a:lumOff val="40000"/>
                          </a:schemeClr>
                        </a:buClr>
                        <a:buFont typeface="Arial" charset="0"/>
                        <a:buChar char="•"/>
                      </a:pPr>
                      <a:r>
                        <a:rPr lang="en-US" sz="1200" dirty="0" smtClean="0"/>
                        <a:t>Improves insulin resistance. </a:t>
                      </a:r>
                    </a:p>
                  </a:txBody>
                  <a:tcPr anchor="ctr">
                    <a:lnR w="12700" cap="flat" cmpd="sng" algn="ctr">
                      <a:noFill/>
                      <a:prstDash val="solid"/>
                      <a:round/>
                      <a:headEnd type="none" w="med" len="med"/>
                      <a:tailEnd type="none" w="med" len="med"/>
                    </a:lnR>
                  </a:tcPr>
                </a:tc>
                <a:tc gridSpan="2">
                  <a:txBody>
                    <a:bodyPr/>
                    <a:lstStyle/>
                    <a:p>
                      <a:pPr marL="228600" indent="-228600">
                        <a:buClr>
                          <a:schemeClr val="accent4">
                            <a:lumMod val="60000"/>
                            <a:lumOff val="40000"/>
                          </a:schemeClr>
                        </a:buClr>
                        <a:buFont typeface="Arial" charset="0"/>
                        <a:buChar char="•"/>
                      </a:pPr>
                      <a:r>
                        <a:rPr lang="en-US" sz="1200" b="0" u="none" dirty="0" smtClean="0">
                          <a:solidFill>
                            <a:schemeClr val="tx1"/>
                          </a:solidFill>
                          <a:uFill>
                            <a:solidFill>
                              <a:srgbClr val="66FFFF"/>
                            </a:solidFill>
                          </a:uFill>
                          <a:latin typeface="+mn-lt"/>
                        </a:rPr>
                        <a:t>Protects CVS</a:t>
                      </a:r>
                      <a:r>
                        <a:rPr lang="en-US" sz="1200" b="0" u="none" baseline="0" dirty="0" smtClean="0">
                          <a:solidFill>
                            <a:schemeClr val="tx1"/>
                          </a:solidFill>
                          <a:uFill>
                            <a:solidFill>
                              <a:srgbClr val="66FFFF"/>
                            </a:solidFill>
                          </a:uFill>
                          <a:latin typeface="+mn-lt"/>
                        </a:rPr>
                        <a:t> in short use</a:t>
                      </a:r>
                      <a:r>
                        <a:rPr lang="en-US" sz="1200" b="0" u="none" dirty="0" smtClean="0">
                          <a:solidFill>
                            <a:schemeClr val="tx1"/>
                          </a:solidFill>
                          <a:latin typeface="+mn-lt"/>
                        </a:rPr>
                        <a:t>, however </a:t>
                      </a:r>
                      <a:r>
                        <a:rPr lang="en-US" sz="1200" b="0" u="none" dirty="0" smtClean="0">
                          <a:solidFill>
                            <a:srgbClr val="C00000"/>
                          </a:solidFill>
                          <a:latin typeface="+mn-lt"/>
                        </a:rPr>
                        <a:t>HRT increases CVs problems in</a:t>
                      </a:r>
                      <a:r>
                        <a:rPr lang="en-US" sz="1200" b="0" u="none" baseline="0" dirty="0" smtClean="0">
                          <a:solidFill>
                            <a:srgbClr val="C00000"/>
                          </a:solidFill>
                          <a:latin typeface="+mn-lt"/>
                        </a:rPr>
                        <a:t> </a:t>
                      </a:r>
                      <a:r>
                        <a:rPr lang="en-US" sz="1200" b="0" u="none" dirty="0" smtClean="0">
                          <a:solidFill>
                            <a:srgbClr val="C00000"/>
                          </a:solidFill>
                          <a:latin typeface="+mn-lt"/>
                        </a:rPr>
                        <a:t>long term</a:t>
                      </a:r>
                    </a:p>
                    <a:p>
                      <a:pPr marL="228600" marR="0" lvl="0" indent="-228600" algn="l" defTabSz="685800" rtl="0" eaLnBrk="1" fontAlgn="auto" latinLnBrk="0" hangingPunct="1">
                        <a:lnSpc>
                          <a:spcPct val="100000"/>
                        </a:lnSpc>
                        <a:spcBef>
                          <a:spcPts val="0"/>
                        </a:spcBef>
                        <a:spcAft>
                          <a:spcPts val="0"/>
                        </a:spcAft>
                        <a:buClr>
                          <a:schemeClr val="accent4">
                            <a:lumMod val="60000"/>
                            <a:lumOff val="40000"/>
                          </a:schemeClr>
                        </a:buClr>
                        <a:buSzTx/>
                        <a:buFont typeface="Arial" charset="0"/>
                        <a:buChar char="•"/>
                        <a:tabLst/>
                        <a:defRPr/>
                      </a:pPr>
                      <a:r>
                        <a:rPr lang="en-US" sz="1200" b="0" u="none" dirty="0" smtClean="0">
                          <a:solidFill>
                            <a:schemeClr val="tx1"/>
                          </a:solidFill>
                          <a:uFill>
                            <a:solidFill>
                              <a:srgbClr val="66FFFF"/>
                            </a:solidFill>
                          </a:uFill>
                          <a:latin typeface="+mn-lt"/>
                        </a:rPr>
                        <a:t>Improves hot flushes &amp;  night sweats</a:t>
                      </a:r>
                    </a:p>
                    <a:p>
                      <a:pPr marL="228600" marR="0" lvl="0" indent="-228600" algn="l" defTabSz="685800" rtl="0" eaLnBrk="1" fontAlgn="auto" latinLnBrk="0" hangingPunct="1">
                        <a:lnSpc>
                          <a:spcPct val="100000"/>
                        </a:lnSpc>
                        <a:spcBef>
                          <a:spcPts val="0"/>
                        </a:spcBef>
                        <a:spcAft>
                          <a:spcPts val="0"/>
                        </a:spcAft>
                        <a:buClr>
                          <a:schemeClr val="accent4">
                            <a:lumMod val="60000"/>
                            <a:lumOff val="40000"/>
                          </a:schemeClr>
                        </a:buClr>
                        <a:buSzTx/>
                        <a:buFont typeface="Arial" charset="0"/>
                        <a:buChar char="•"/>
                        <a:tabLst/>
                        <a:defRPr/>
                      </a:pPr>
                      <a:r>
                        <a:rPr lang="en-US" sz="1200" b="0" u="none" dirty="0" smtClean="0">
                          <a:solidFill>
                            <a:schemeClr val="tx1"/>
                          </a:solidFill>
                          <a:uFill>
                            <a:solidFill>
                              <a:srgbClr val="66FFFF"/>
                            </a:solidFill>
                          </a:uFill>
                          <a:latin typeface="+mn-lt"/>
                        </a:rPr>
                        <a:t>Improves urethral &amp; urinary symptoms</a:t>
                      </a:r>
                      <a:r>
                        <a:rPr lang="en-US" sz="1200" b="0" u="none" dirty="0" smtClean="0">
                          <a:solidFill>
                            <a:schemeClr val="tx1"/>
                          </a:solidFill>
                          <a:latin typeface="+mn-lt"/>
                        </a:rPr>
                        <a:t> </a:t>
                      </a:r>
                    </a:p>
                  </a:txBody>
                  <a:tcPr anchor="ctr">
                    <a:lnL w="12700" cmpd="sng">
                      <a:noFill/>
                    </a:lnL>
                    <a:lnR w="12700" cap="flat" cmpd="sng" algn="ctr">
                      <a:noFill/>
                      <a:prstDash val="solid"/>
                      <a:round/>
                      <a:headEnd type="none" w="med" len="med"/>
                      <a:tailEnd type="none" w="med" len="med"/>
                    </a:lnR>
                  </a:tcPr>
                </a:tc>
                <a:tc hMerge="1">
                  <a:txBody>
                    <a:bodyPr/>
                    <a:lstStyle/>
                    <a:p>
                      <a:endParaRPr lang="en-US"/>
                    </a:p>
                  </a:txBody>
                  <a:tcPr/>
                </a:tc>
                <a:tc>
                  <a:txBody>
                    <a:bodyPr/>
                    <a:lstStyle/>
                    <a:p>
                      <a:pPr marL="228600" indent="-228600">
                        <a:buClr>
                          <a:schemeClr val="accent4">
                            <a:lumMod val="60000"/>
                            <a:lumOff val="40000"/>
                          </a:schemeClr>
                        </a:buClr>
                        <a:buFont typeface="Arial" charset="0"/>
                        <a:buChar char="•"/>
                      </a:pPr>
                      <a:r>
                        <a:rPr lang="en-US" sz="1200" dirty="0" smtClean="0"/>
                        <a:t>Contraception. </a:t>
                      </a:r>
                    </a:p>
                    <a:p>
                      <a:pPr marL="228600" indent="-228600">
                        <a:buClr>
                          <a:schemeClr val="accent4">
                            <a:lumMod val="60000"/>
                            <a:lumOff val="40000"/>
                          </a:schemeClr>
                        </a:buClr>
                        <a:buFont typeface="Arial" charset="0"/>
                        <a:buChar char="•"/>
                      </a:pPr>
                      <a:r>
                        <a:rPr lang="en-US" sz="1200" dirty="0" smtClean="0"/>
                        <a:t>Primary ovarian failure </a:t>
                      </a:r>
                    </a:p>
                    <a:p>
                      <a:pPr marL="228600" indent="-228600">
                        <a:buClr>
                          <a:schemeClr val="accent4">
                            <a:lumMod val="60000"/>
                            <a:lumOff val="40000"/>
                          </a:schemeClr>
                        </a:buClr>
                        <a:buFont typeface="Arial" charset="0"/>
                        <a:buChar char="•"/>
                      </a:pPr>
                      <a:r>
                        <a:rPr lang="en-US" sz="1200" dirty="0" smtClean="0"/>
                        <a:t>Amenorrhea and hirsutism.</a:t>
                      </a:r>
                    </a:p>
                    <a:p>
                      <a:pPr marL="228600" indent="-228600">
                        <a:buClr>
                          <a:schemeClr val="accent4">
                            <a:lumMod val="60000"/>
                            <a:lumOff val="40000"/>
                          </a:schemeClr>
                        </a:buClr>
                        <a:buFont typeface="Arial" charset="0"/>
                        <a:buChar char="•"/>
                      </a:pPr>
                      <a:r>
                        <a:rPr lang="en-US" sz="1200" b="0" u="none" dirty="0" smtClean="0">
                          <a:solidFill>
                            <a:schemeClr val="tx1"/>
                          </a:solidFill>
                          <a:uFill>
                            <a:solidFill>
                              <a:srgbClr val="66FFFF"/>
                            </a:solidFill>
                          </a:uFill>
                          <a:latin typeface="+mn-lt"/>
                        </a:rPr>
                        <a:t>Improves cognitive function</a:t>
                      </a:r>
                    </a:p>
                    <a:p>
                      <a:pPr marL="228600" indent="-228600">
                        <a:buClr>
                          <a:schemeClr val="accent4">
                            <a:lumMod val="60000"/>
                            <a:lumOff val="40000"/>
                          </a:schemeClr>
                        </a:buClr>
                        <a:buFont typeface="Arial" charset="0"/>
                        <a:buChar char="•"/>
                      </a:pPr>
                      <a:r>
                        <a:rPr lang="en-US" sz="1200" b="0" u="none" dirty="0" smtClean="0">
                          <a:solidFill>
                            <a:schemeClr val="tx1"/>
                          </a:solidFill>
                          <a:uFill>
                            <a:solidFill>
                              <a:srgbClr val="66FFFF"/>
                            </a:solidFill>
                          </a:uFill>
                          <a:latin typeface="+mn-lt"/>
                        </a:rPr>
                        <a:t>Controls sleep disturbance &amp; mood swings </a:t>
                      </a:r>
                      <a:endParaRPr lang="en-US" sz="12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xmlns="" val="2728019454"/>
                  </a:ext>
                </a:extLst>
              </a:tr>
              <a:tr h="455152">
                <a:tc>
                  <a:txBody>
                    <a:bodyPr/>
                    <a:lstStyle/>
                    <a:p>
                      <a:pPr algn="ctr"/>
                      <a:r>
                        <a:rPr lang="en-US" sz="1200" dirty="0"/>
                        <a:t>ADRs</a:t>
                      </a:r>
                    </a:p>
                  </a:txBody>
                  <a:tcPr vert="vert270" anchor="ctr">
                    <a:lnL w="12700" cap="flat" cmpd="sng" algn="ctr">
                      <a:noFill/>
                      <a:prstDash val="solid"/>
                      <a:round/>
                      <a:headEnd type="none" w="med" len="med"/>
                      <a:tailEnd type="none" w="med" len="med"/>
                    </a:lnL>
                    <a:solidFill>
                      <a:schemeClr val="accent3">
                        <a:lumMod val="20000"/>
                        <a:lumOff val="80000"/>
                      </a:schemeClr>
                    </a:solidFill>
                  </a:tcPr>
                </a:tc>
                <a:tc gridSpan="2">
                  <a:txBody>
                    <a:bodyPr/>
                    <a:lstStyle/>
                    <a:p>
                      <a:pPr marL="228600" indent="-228600">
                        <a:buClr>
                          <a:schemeClr val="accent4">
                            <a:lumMod val="60000"/>
                            <a:lumOff val="40000"/>
                          </a:schemeClr>
                        </a:buClr>
                        <a:buFont typeface="Arial" charset="0"/>
                        <a:buChar char="•"/>
                      </a:pPr>
                      <a:r>
                        <a:rPr lang="en-US" sz="1200" dirty="0" smtClean="0"/>
                        <a:t>Brest tenderness.</a:t>
                      </a:r>
                    </a:p>
                    <a:p>
                      <a:pPr marL="228600" marR="0" indent="-228600" algn="l" defTabSz="685800" rtl="0" eaLnBrk="1" fontAlgn="auto" latinLnBrk="0" hangingPunct="1">
                        <a:lnSpc>
                          <a:spcPct val="100000"/>
                        </a:lnSpc>
                        <a:spcBef>
                          <a:spcPts val="0"/>
                        </a:spcBef>
                        <a:spcAft>
                          <a:spcPts val="0"/>
                        </a:spcAft>
                        <a:buClr>
                          <a:schemeClr val="accent4">
                            <a:lumMod val="60000"/>
                            <a:lumOff val="40000"/>
                          </a:schemeClr>
                        </a:buClr>
                        <a:buSzTx/>
                        <a:buFont typeface="Arial" charset="0"/>
                        <a:buChar char="•"/>
                        <a:tabLst/>
                        <a:defRPr/>
                      </a:pPr>
                      <a:r>
                        <a:rPr lang="en-US" sz="1200" dirty="0" smtClean="0"/>
                        <a:t>Spotting and darkening of the skin.</a:t>
                      </a:r>
                    </a:p>
                  </a:txBody>
                  <a:tcPr anchor="ctr">
                    <a:lnR w="12700" cap="flat" cmpd="sng" algn="ctr">
                      <a:noFill/>
                      <a:prstDash val="solid"/>
                      <a:round/>
                      <a:headEnd type="none" w="med" len="med"/>
                      <a:tailEnd type="none" w="med" len="med"/>
                    </a:lnR>
                  </a:tcPr>
                </a:tc>
                <a:tc hMerge="1">
                  <a:txBody>
                    <a:bodyPr/>
                    <a:lstStyle/>
                    <a:p>
                      <a:pPr marL="228600" indent="-228600">
                        <a:buClr>
                          <a:schemeClr val="accent4">
                            <a:lumMod val="60000"/>
                            <a:lumOff val="40000"/>
                          </a:schemeClr>
                        </a:buClr>
                        <a:buFont typeface="Arial" charset="0"/>
                        <a:buChar char="•"/>
                      </a:pPr>
                      <a:endParaRPr lang="en-US" sz="1200" dirty="0" smtClean="0"/>
                    </a:p>
                  </a:txBody>
                  <a:tcPr anchor="ctr">
                    <a:lnL w="12700" cmpd="sng">
                      <a:noFill/>
                    </a:lnL>
                    <a:lnR w="12700" cap="flat" cmpd="sng" algn="ctr">
                      <a:noFill/>
                      <a:prstDash val="solid"/>
                      <a:round/>
                      <a:headEnd type="none" w="med" len="med"/>
                      <a:tailEnd type="none" w="med" len="med"/>
                    </a:lnR>
                  </a:tcPr>
                </a:tc>
                <a:tc gridSpan="2">
                  <a:txBody>
                    <a:bodyPr/>
                    <a:lstStyle/>
                    <a:p>
                      <a:pPr marL="228600" marR="0" indent="-228600" algn="l" defTabSz="685800" rtl="0" eaLnBrk="1" fontAlgn="auto" latinLnBrk="0" hangingPunct="1">
                        <a:lnSpc>
                          <a:spcPct val="100000"/>
                        </a:lnSpc>
                        <a:spcBef>
                          <a:spcPts val="0"/>
                        </a:spcBef>
                        <a:spcAft>
                          <a:spcPts val="0"/>
                        </a:spcAft>
                        <a:buClr>
                          <a:schemeClr val="accent4">
                            <a:lumMod val="60000"/>
                            <a:lumOff val="40000"/>
                          </a:schemeClr>
                        </a:buClr>
                        <a:buSzTx/>
                        <a:buFont typeface="Arial" charset="0"/>
                        <a:buChar char="•"/>
                        <a:tabLst/>
                        <a:defRPr/>
                      </a:pPr>
                      <a:r>
                        <a:rPr lang="en-US" sz="1200" b="0" dirty="0" smtClean="0">
                          <a:solidFill>
                            <a:schemeClr val="tx1"/>
                          </a:solidFill>
                        </a:rPr>
                        <a:t>Vaginal discharge. </a:t>
                      </a:r>
                    </a:p>
                    <a:p>
                      <a:pPr marL="228600" marR="0" indent="-228600" algn="l" defTabSz="685800" rtl="0" eaLnBrk="1" fontAlgn="auto" latinLnBrk="0" hangingPunct="1">
                        <a:lnSpc>
                          <a:spcPct val="100000"/>
                        </a:lnSpc>
                        <a:spcBef>
                          <a:spcPts val="0"/>
                        </a:spcBef>
                        <a:spcAft>
                          <a:spcPts val="0"/>
                        </a:spcAft>
                        <a:buClr>
                          <a:schemeClr val="accent4">
                            <a:lumMod val="60000"/>
                            <a:lumOff val="40000"/>
                          </a:schemeClr>
                        </a:buClr>
                        <a:buSzTx/>
                        <a:buFont typeface="Arial" charset="0"/>
                        <a:buChar char="•"/>
                        <a:tabLst/>
                        <a:defRPr/>
                      </a:pPr>
                      <a:r>
                        <a:rPr lang="en-US" sz="1200" b="0" dirty="0" smtClean="0">
                          <a:solidFill>
                            <a:schemeClr val="tx1"/>
                          </a:solidFill>
                        </a:rPr>
                        <a:t>Spotting or darkening of skin </a:t>
                      </a:r>
                      <a:endParaRPr lang="en-US" sz="1200" dirty="0" smtClean="0"/>
                    </a:p>
                  </a:txBody>
                  <a:tcPr anchor="ctr">
                    <a:lnL w="12700" cmpd="sng">
                      <a:noFill/>
                    </a:lnL>
                    <a:lnR w="12700" cap="flat" cmpd="sng" algn="ctr">
                      <a:noFill/>
                      <a:prstDash val="solid"/>
                      <a:round/>
                      <a:headEnd type="none" w="med" len="med"/>
                      <a:tailEnd type="none" w="med" len="med"/>
                    </a:lnR>
                  </a:tcPr>
                </a:tc>
                <a:tc hMerge="1">
                  <a:txBody>
                    <a:bodyPr/>
                    <a:lstStyle/>
                    <a:p>
                      <a:pPr marL="228600" marR="0" indent="-228600" algn="l" defTabSz="685800" rtl="0" eaLnBrk="1" fontAlgn="auto" latinLnBrk="0" hangingPunct="1">
                        <a:lnSpc>
                          <a:spcPct val="100000"/>
                        </a:lnSpc>
                        <a:spcBef>
                          <a:spcPts val="0"/>
                        </a:spcBef>
                        <a:spcAft>
                          <a:spcPts val="0"/>
                        </a:spcAft>
                        <a:buClr>
                          <a:schemeClr val="accent4">
                            <a:lumMod val="60000"/>
                            <a:lumOff val="40000"/>
                          </a:schemeClr>
                        </a:buClr>
                        <a:buSzTx/>
                        <a:buFont typeface="Arial" charset="0"/>
                        <a:buChar char="•"/>
                        <a:tabLst/>
                        <a:defRPr/>
                      </a:pPr>
                      <a:endParaRPr lang="en-US" sz="12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44747431"/>
                  </a:ext>
                </a:extLst>
              </a:tr>
              <a:tr h="735598">
                <a:tc>
                  <a:txBody>
                    <a:bodyPr/>
                    <a:lstStyle/>
                    <a:p>
                      <a:pPr algn="ctr"/>
                      <a:r>
                        <a:rPr lang="en-US" sz="1200" dirty="0" err="1"/>
                        <a:t>Inter.A</a:t>
                      </a:r>
                      <a:endParaRPr lang="en-US" sz="1200" dirty="0"/>
                    </a:p>
                  </a:txBody>
                  <a:tcPr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tc gridSpan="2">
                  <a:txBody>
                    <a:bodyPr/>
                    <a:lstStyle/>
                    <a:p>
                      <a:pPr marL="228600" indent="-228600">
                        <a:buClr>
                          <a:schemeClr val="accent4">
                            <a:lumMod val="60000"/>
                            <a:lumOff val="40000"/>
                          </a:schemeClr>
                        </a:buClr>
                        <a:buFont typeface="+mj-lt"/>
                        <a:buAutoNum type="arabicPeriod"/>
                      </a:pPr>
                      <a:r>
                        <a:rPr lang="en-US" sz="1200" dirty="0" smtClean="0"/>
                        <a:t>Other contraceptives. </a:t>
                      </a:r>
                    </a:p>
                    <a:p>
                      <a:pPr marL="228600" indent="-228600">
                        <a:buClr>
                          <a:schemeClr val="accent4">
                            <a:lumMod val="60000"/>
                            <a:lumOff val="40000"/>
                          </a:schemeClr>
                        </a:buClr>
                        <a:buFont typeface="+mj-lt"/>
                        <a:buAutoNum type="arabicPeriod"/>
                      </a:pPr>
                      <a:r>
                        <a:rPr lang="en-US" sz="1200" dirty="0" smtClean="0"/>
                        <a:t>With SERMs. </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pPr marL="228600" indent="-228600">
                        <a:buClr>
                          <a:schemeClr val="accent4">
                            <a:lumMod val="60000"/>
                            <a:lumOff val="40000"/>
                          </a:schemeClr>
                        </a:buClr>
                        <a:buFont typeface="+mj-lt"/>
                        <a:buAutoNum type="arabicPeriod"/>
                      </a:pPr>
                      <a:endParaRPr lang="en-US" sz="1200" dirty="0" smtClean="0"/>
                    </a:p>
                  </a:txBody>
                  <a:tcPr anchor="ct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gridSpan="2">
                  <a:txBody>
                    <a:bodyPr/>
                    <a:lstStyle/>
                    <a:p>
                      <a:pPr marL="228600" indent="-228600">
                        <a:buClr>
                          <a:schemeClr val="accent4">
                            <a:lumMod val="60000"/>
                            <a:lumOff val="40000"/>
                          </a:schemeClr>
                        </a:buClr>
                        <a:buFont typeface="+mj-lt"/>
                        <a:buAutoNum type="arabicPeriod" startAt="4"/>
                      </a:pPr>
                      <a:r>
                        <a:rPr lang="en-US" sz="1200" dirty="0" smtClean="0"/>
                        <a:t>With Aromatase inhibitors. </a:t>
                      </a:r>
                    </a:p>
                    <a:p>
                      <a:pPr marL="228600" indent="-228600">
                        <a:buClr>
                          <a:schemeClr val="accent4">
                            <a:lumMod val="60000"/>
                            <a:lumOff val="40000"/>
                          </a:schemeClr>
                        </a:buClr>
                        <a:buFont typeface="+mj-lt"/>
                        <a:buAutoNum type="arabicPeriod" startAt="4"/>
                      </a:pPr>
                      <a:r>
                        <a:rPr lang="en-US" sz="1200" dirty="0" smtClean="0"/>
                        <a:t>With corticosteroids. </a:t>
                      </a:r>
                    </a:p>
                  </a:txBody>
                  <a:tcPr anchor="ct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pPr marL="228600" indent="-228600">
                        <a:buClr>
                          <a:schemeClr val="accent4">
                            <a:lumMod val="60000"/>
                            <a:lumOff val="40000"/>
                          </a:schemeClr>
                        </a:buClr>
                        <a:buFont typeface="+mj-lt"/>
                        <a:buAutoNum type="arabicPeriod" startAt="4"/>
                      </a:pPr>
                      <a:endParaRPr lang="en-US" sz="12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2552353792"/>
                  </a:ext>
                </a:extLst>
              </a:tr>
            </a:tbl>
          </a:graphicData>
        </a:graphic>
      </p:graphicFrame>
      <p:graphicFrame>
        <p:nvGraphicFramePr>
          <p:cNvPr id="8" name="Table 7">
            <a:extLst>
              <a:ext uri="{FF2B5EF4-FFF2-40B4-BE49-F238E27FC236}">
                <a16:creationId xmlns:a16="http://schemas.microsoft.com/office/drawing/2014/main" xmlns="" id="{F91CCEE1-BDE8-BB4B-9B62-6B13209D2904}"/>
              </a:ext>
            </a:extLst>
          </p:cNvPr>
          <p:cNvGraphicFramePr>
            <a:graphicFrameLocks noGrp="1"/>
          </p:cNvGraphicFramePr>
          <p:nvPr>
            <p:extLst/>
          </p:nvPr>
        </p:nvGraphicFramePr>
        <p:xfrm>
          <a:off x="168965" y="4565032"/>
          <a:ext cx="3469573" cy="4732963"/>
        </p:xfrm>
        <a:graphic>
          <a:graphicData uri="http://schemas.openxmlformats.org/drawingml/2006/table">
            <a:tbl>
              <a:tblPr firstRow="1" bandRow="1">
                <a:tableStyleId>{5940675A-B579-460E-94D1-54222C63F5DA}</a:tableStyleId>
              </a:tblPr>
              <a:tblGrid>
                <a:gridCol w="318052">
                  <a:extLst>
                    <a:ext uri="{9D8B030D-6E8A-4147-A177-3AD203B41FA5}">
                      <a16:colId xmlns:a16="http://schemas.microsoft.com/office/drawing/2014/main" xmlns="" val="2205428296"/>
                    </a:ext>
                  </a:extLst>
                </a:gridCol>
                <a:gridCol w="3151521">
                  <a:extLst>
                    <a:ext uri="{9D8B030D-6E8A-4147-A177-3AD203B41FA5}">
                      <a16:colId xmlns:a16="http://schemas.microsoft.com/office/drawing/2014/main" xmlns="" val="2022894954"/>
                    </a:ext>
                  </a:extLst>
                </a:gridCol>
              </a:tblGrid>
              <a:tr h="300111">
                <a:tc gridSpan="2">
                  <a:txBody>
                    <a:bodyPr/>
                    <a:lstStyle/>
                    <a:p>
                      <a:pPr algn="ctr"/>
                      <a:r>
                        <a:rPr lang="en-US" sz="1200" b="1" kern="1200" dirty="0">
                          <a:solidFill>
                            <a:srgbClr val="0432FF"/>
                          </a:solidFill>
                          <a:latin typeface="+mn-lt"/>
                          <a:ea typeface="+mn-ea"/>
                          <a:cs typeface="+mn-cs"/>
                        </a:rPr>
                        <a:t>Progestin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20000"/>
                        <a:lumOff val="80000"/>
                      </a:schemeClr>
                    </a:solidFill>
                  </a:tcPr>
                </a:tc>
                <a:tc hMerge="1">
                  <a:txBody>
                    <a:bodyPr/>
                    <a:lstStyle/>
                    <a:p>
                      <a:pPr algn="ctr"/>
                      <a:endParaRPr lang="en-US" sz="1200" dirty="0"/>
                    </a:p>
                  </a:txBody>
                  <a:tcPr anchor="ctr"/>
                </a:tc>
                <a:extLst>
                  <a:ext uri="{0D108BD9-81ED-4DB2-BD59-A6C34878D82A}">
                    <a16:rowId xmlns:a16="http://schemas.microsoft.com/office/drawing/2014/main" xmlns="" val="611189680"/>
                  </a:ext>
                </a:extLst>
              </a:tr>
              <a:tr h="1848678">
                <a:tc>
                  <a:txBody>
                    <a:bodyPr/>
                    <a:lstStyle/>
                    <a:p>
                      <a:pPr algn="ctr"/>
                      <a:r>
                        <a:rPr lang="en-US" sz="1200" dirty="0"/>
                        <a:t>Indications </a:t>
                      </a:r>
                    </a:p>
                  </a:txBody>
                  <a:tcPr vert="vert27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228600" indent="-228600">
                        <a:buClr>
                          <a:schemeClr val="accent2"/>
                        </a:buClr>
                        <a:buFont typeface="+mj-lt"/>
                        <a:buAutoNum type="arabicPeriod"/>
                      </a:pPr>
                      <a:r>
                        <a:rPr lang="en-US" sz="1200" dirty="0" smtClean="0">
                          <a:solidFill>
                            <a:srgbClr val="C00000"/>
                          </a:solidFill>
                        </a:rPr>
                        <a:t>Protect against estrogen induced endometrial and breast cancer. </a:t>
                      </a:r>
                    </a:p>
                    <a:p>
                      <a:pPr marL="228600" indent="-228600">
                        <a:buClr>
                          <a:schemeClr val="accent2"/>
                        </a:buClr>
                        <a:buFont typeface="+mj-lt"/>
                        <a:buAutoNum type="arabicPeriod"/>
                      </a:pPr>
                      <a:r>
                        <a:rPr lang="en-US" sz="1200" dirty="0" smtClean="0"/>
                        <a:t>Confers neuroprotection. </a:t>
                      </a:r>
                    </a:p>
                    <a:p>
                      <a:pPr marL="228600" indent="-228600">
                        <a:buClr>
                          <a:schemeClr val="accent2"/>
                        </a:buClr>
                        <a:buFont typeface="+mj-lt"/>
                        <a:buAutoNum type="arabicPeriod"/>
                      </a:pPr>
                      <a:r>
                        <a:rPr lang="en-US" sz="1200" dirty="0" smtClean="0"/>
                        <a:t>Controls insomnia and depression</a:t>
                      </a:r>
                    </a:p>
                    <a:p>
                      <a:pPr marL="228600" indent="-228600">
                        <a:buClr>
                          <a:schemeClr val="accent2"/>
                        </a:buClr>
                        <a:buFont typeface="+mj-lt"/>
                        <a:buAutoNum type="arabicPeriod" startAt="4"/>
                      </a:pPr>
                      <a:r>
                        <a:rPr lang="en-US" sz="1200" dirty="0" smtClean="0"/>
                        <a:t>Dysmenorrhea. </a:t>
                      </a:r>
                    </a:p>
                    <a:p>
                      <a:pPr marL="228600" indent="-228600">
                        <a:buClr>
                          <a:schemeClr val="accent2"/>
                        </a:buClr>
                        <a:buFont typeface="+mj-lt"/>
                        <a:buAutoNum type="arabicPeriod" startAt="4"/>
                      </a:pPr>
                      <a:r>
                        <a:rPr lang="en-US" sz="1200" dirty="0" smtClean="0"/>
                        <a:t>Menopausal symptoms</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val="4009109550"/>
                  </a:ext>
                </a:extLst>
              </a:tr>
              <a:tr h="2584174">
                <a:tc>
                  <a:txBody>
                    <a:bodyPr/>
                    <a:lstStyle/>
                    <a:p>
                      <a:pPr algn="ctr"/>
                      <a:r>
                        <a:rPr lang="en-US" sz="1200" dirty="0" smtClean="0"/>
                        <a:t>Admin.</a:t>
                      </a:r>
                      <a:endParaRPr lang="en-US" sz="1200" dirty="0"/>
                    </a:p>
                  </a:txBody>
                  <a:tcPr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tc>
                  <a:txBody>
                    <a:bodyPr/>
                    <a:lstStyle/>
                    <a:p>
                      <a:pPr marL="285750" marR="0" lvl="1" indent="-285750" algn="l" defTabSz="685800" rtl="0" eaLnBrk="1" fontAlgn="auto" latinLnBrk="0" hangingPunct="1">
                        <a:lnSpc>
                          <a:spcPct val="100000"/>
                        </a:lnSpc>
                        <a:spcBef>
                          <a:spcPts val="0"/>
                        </a:spcBef>
                        <a:spcAft>
                          <a:spcPts val="0"/>
                        </a:spcAft>
                        <a:buClr>
                          <a:schemeClr val="accent2"/>
                        </a:buClr>
                        <a:buSzTx/>
                        <a:buFont typeface="Arial" charset="0"/>
                        <a:buChar char="•"/>
                        <a:tabLst/>
                        <a:defRPr/>
                      </a:pPr>
                      <a:r>
                        <a:rPr lang="en-US" sz="1200" b="0" dirty="0" smtClean="0">
                          <a:solidFill>
                            <a:srgbClr val="FF0000"/>
                          </a:solidFill>
                          <a:latin typeface="+mn-lt"/>
                        </a:rPr>
                        <a:t>Progesterone </a:t>
                      </a:r>
                      <a:r>
                        <a:rPr lang="en-US" sz="1200" b="0" dirty="0" smtClean="0">
                          <a:solidFill>
                            <a:schemeClr val="tx1"/>
                          </a:solidFill>
                          <a:latin typeface="+mn-lt"/>
                        </a:rPr>
                        <a:t>can be given only </a:t>
                      </a:r>
                      <a:r>
                        <a:rPr lang="en-US" sz="1200" b="0" u="sng" dirty="0" smtClean="0">
                          <a:solidFill>
                            <a:srgbClr val="FF0000"/>
                          </a:solidFill>
                          <a:latin typeface="+mn-lt"/>
                        </a:rPr>
                        <a:t>parentally</a:t>
                      </a:r>
                    </a:p>
                    <a:p>
                      <a:pPr marL="285750" marR="0" lvl="1" indent="-285750" algn="l" defTabSz="685800" rtl="0" eaLnBrk="1" fontAlgn="auto" latinLnBrk="0" hangingPunct="1">
                        <a:lnSpc>
                          <a:spcPct val="100000"/>
                        </a:lnSpc>
                        <a:spcBef>
                          <a:spcPts val="0"/>
                        </a:spcBef>
                        <a:spcAft>
                          <a:spcPts val="0"/>
                        </a:spcAft>
                        <a:buClr>
                          <a:schemeClr val="accent2"/>
                        </a:buClr>
                        <a:buSzTx/>
                        <a:buFont typeface="Arial" charset="0"/>
                        <a:buChar char="•"/>
                        <a:tabLst/>
                        <a:defRPr/>
                      </a:pPr>
                      <a:r>
                        <a:rPr lang="en-US" sz="1200" b="0" dirty="0" err="1" smtClean="0">
                          <a:solidFill>
                            <a:srgbClr val="0432FF"/>
                          </a:solidFill>
                          <a:latin typeface="+mn-lt"/>
                        </a:rPr>
                        <a:t>Progestins</a:t>
                      </a:r>
                      <a:r>
                        <a:rPr lang="en-US" sz="1200" b="0" dirty="0" smtClean="0">
                          <a:solidFill>
                            <a:srgbClr val="0432FF"/>
                          </a:solidFill>
                          <a:latin typeface="+mn-lt"/>
                        </a:rPr>
                        <a:t> </a:t>
                      </a:r>
                      <a:r>
                        <a:rPr lang="en-US" sz="1200" b="0" dirty="0" smtClean="0">
                          <a:solidFill>
                            <a:srgbClr val="FF0000"/>
                          </a:solidFill>
                          <a:latin typeface="+mn-lt"/>
                        </a:rPr>
                        <a:t>are not degraded by GIT</a:t>
                      </a:r>
                      <a:r>
                        <a:rPr lang="en-US" sz="1200" b="0" dirty="0" smtClean="0">
                          <a:solidFill>
                            <a:schemeClr val="bg1">
                              <a:lumMod val="50000"/>
                            </a:schemeClr>
                          </a:solidFill>
                          <a:latin typeface="+mn-lt"/>
                        </a:rPr>
                        <a:t>,</a:t>
                      </a:r>
                      <a:r>
                        <a:rPr lang="en-US" sz="1200" b="0" baseline="0" dirty="0" smtClean="0">
                          <a:solidFill>
                            <a:schemeClr val="bg1">
                              <a:lumMod val="50000"/>
                            </a:schemeClr>
                          </a:solidFill>
                          <a:latin typeface="+mn-lt"/>
                        </a:rPr>
                        <a:t> so we can give it </a:t>
                      </a:r>
                      <a:r>
                        <a:rPr lang="en-US" sz="1200" b="0" dirty="0" smtClean="0">
                          <a:solidFill>
                            <a:srgbClr val="008F00"/>
                          </a:solidFill>
                          <a:latin typeface="+mn-lt"/>
                        </a:rPr>
                        <a:t>orally</a:t>
                      </a:r>
                      <a:endParaRPr lang="en-US" sz="1200" b="0" dirty="0" smtClean="0">
                        <a:solidFill>
                          <a:schemeClr val="tx1"/>
                        </a:solidFill>
                        <a:latin typeface="+mn-lt"/>
                      </a:endParaRPr>
                    </a:p>
                    <a:p>
                      <a:pPr marL="285750" marR="0" lvl="0" indent="-285750" algn="l" defTabSz="685800" rtl="0" eaLnBrk="1" fontAlgn="auto" latinLnBrk="0" hangingPunct="1">
                        <a:lnSpc>
                          <a:spcPct val="100000"/>
                        </a:lnSpc>
                        <a:spcBef>
                          <a:spcPts val="0"/>
                        </a:spcBef>
                        <a:spcAft>
                          <a:spcPts val="0"/>
                        </a:spcAft>
                        <a:buClr>
                          <a:schemeClr val="accent2"/>
                        </a:buClr>
                        <a:buSzPct val="100000"/>
                        <a:buFont typeface="Arial" charset="0"/>
                        <a:buChar char="•"/>
                        <a:tabLst/>
                        <a:defRPr/>
                      </a:pPr>
                      <a:r>
                        <a:rPr lang="en-US" sz="1200" b="0" dirty="0" smtClean="0">
                          <a:solidFill>
                            <a:srgbClr val="FF0000"/>
                          </a:solidFill>
                          <a:latin typeface="+mn-lt"/>
                          <a:cs typeface="Times New Roman" charset="0"/>
                        </a:rPr>
                        <a:t>Oral: </a:t>
                      </a:r>
                      <a:r>
                        <a:rPr lang="en-US" sz="1200" b="0" dirty="0" smtClean="0">
                          <a:solidFill>
                            <a:schemeClr val="tx1"/>
                          </a:solidFill>
                          <a:latin typeface="+mn-lt"/>
                          <a:cs typeface="Times New Roman" charset="0"/>
                        </a:rPr>
                        <a:t>Micronized progesterone or </a:t>
                      </a:r>
                      <a:r>
                        <a:rPr lang="en-US" sz="1200" b="0" dirty="0" err="1" smtClean="0">
                          <a:solidFill>
                            <a:srgbClr val="0432FF"/>
                          </a:solidFill>
                          <a:latin typeface="+mn-lt"/>
                          <a:cs typeface="Times New Roman" charset="0"/>
                        </a:rPr>
                        <a:t>progestins</a:t>
                      </a:r>
                      <a:endParaRPr lang="en-US" sz="1200" b="0" dirty="0" smtClean="0">
                        <a:solidFill>
                          <a:srgbClr val="0432FF"/>
                        </a:solidFill>
                        <a:latin typeface="+mn-lt"/>
                        <a:cs typeface="Times New Roman" charset="0"/>
                      </a:endParaRPr>
                    </a:p>
                    <a:p>
                      <a:pPr marL="285750" marR="0" lvl="0" indent="-285750" algn="l" defTabSz="685800" rtl="0" eaLnBrk="1" fontAlgn="auto" latinLnBrk="0" hangingPunct="1">
                        <a:lnSpc>
                          <a:spcPct val="100000"/>
                        </a:lnSpc>
                        <a:spcBef>
                          <a:spcPts val="0"/>
                        </a:spcBef>
                        <a:spcAft>
                          <a:spcPts val="0"/>
                        </a:spcAft>
                        <a:buClr>
                          <a:schemeClr val="accent2"/>
                        </a:buClr>
                        <a:buSzPct val="100000"/>
                        <a:buFont typeface="Arial" charset="0"/>
                        <a:buChar char="•"/>
                        <a:tabLst/>
                        <a:defRPr/>
                      </a:pPr>
                      <a:r>
                        <a:rPr lang="en-US" sz="1200" b="0" dirty="0" err="1" smtClean="0">
                          <a:solidFill>
                            <a:srgbClr val="FF0000"/>
                          </a:solidFill>
                          <a:latin typeface="+mn-lt"/>
                          <a:cs typeface="Times New Roman" charset="0"/>
                        </a:rPr>
                        <a:t>IntraUterine</a:t>
                      </a:r>
                      <a:r>
                        <a:rPr lang="ar-SA" sz="1200" b="0" dirty="0" smtClean="0">
                          <a:solidFill>
                            <a:srgbClr val="FF0000"/>
                          </a:solidFill>
                          <a:latin typeface="+mn-lt"/>
                          <a:cs typeface="Times New Roman" charset="0"/>
                        </a:rPr>
                        <a:t>)</a:t>
                      </a:r>
                      <a:r>
                        <a:rPr lang="ar-SA" sz="1200" b="0" baseline="0" dirty="0" smtClean="0">
                          <a:solidFill>
                            <a:srgbClr val="FF0000"/>
                          </a:solidFill>
                          <a:latin typeface="+mn-lt"/>
                          <a:cs typeface="Times New Roman" charset="0"/>
                        </a:rPr>
                        <a:t> </a:t>
                      </a:r>
                      <a:r>
                        <a:rPr lang="en-US" sz="1200" b="0" dirty="0" smtClean="0">
                          <a:solidFill>
                            <a:srgbClr val="FF0000"/>
                          </a:solidFill>
                          <a:latin typeface="+mn-lt"/>
                          <a:cs typeface="Times New Roman" charset="0"/>
                        </a:rPr>
                        <a:t>IU</a:t>
                      </a:r>
                      <a:r>
                        <a:rPr lang="ar-SA" sz="1200" b="0" dirty="0" smtClean="0">
                          <a:solidFill>
                            <a:srgbClr val="FF0000"/>
                          </a:solidFill>
                          <a:latin typeface="+mn-lt"/>
                          <a:cs typeface="Times New Roman" charset="0"/>
                        </a:rPr>
                        <a:t>(</a:t>
                      </a:r>
                      <a:r>
                        <a:rPr lang="en-US" sz="1200" b="0" dirty="0" smtClean="0">
                          <a:solidFill>
                            <a:srgbClr val="FF0000"/>
                          </a:solidFill>
                          <a:latin typeface="+mn-lt"/>
                          <a:cs typeface="Times New Roman" charset="0"/>
                        </a:rPr>
                        <a:t>: </a:t>
                      </a:r>
                      <a:r>
                        <a:rPr lang="en-US" sz="1200" b="0" dirty="0" smtClean="0">
                          <a:solidFill>
                            <a:schemeClr val="tx1"/>
                          </a:solidFill>
                          <a:latin typeface="+mn-lt"/>
                          <a:cs typeface="Times New Roman" charset="0"/>
                        </a:rPr>
                        <a:t>as </a:t>
                      </a:r>
                      <a:r>
                        <a:rPr lang="en-US" sz="1200" b="0" dirty="0" err="1" smtClean="0">
                          <a:solidFill>
                            <a:srgbClr val="0432FF"/>
                          </a:solidFill>
                          <a:latin typeface="+mn-lt"/>
                          <a:cs typeface="Times New Roman" charset="0"/>
                        </a:rPr>
                        <a:t>Levonorgestrel</a:t>
                      </a:r>
                      <a:r>
                        <a:rPr lang="en-US" sz="1200" b="0" dirty="0" smtClean="0">
                          <a:solidFill>
                            <a:srgbClr val="0432FF"/>
                          </a:solidFill>
                          <a:latin typeface="+mn-lt"/>
                          <a:cs typeface="Times New Roman" charset="0"/>
                        </a:rPr>
                        <a:t> </a:t>
                      </a:r>
                      <a:r>
                        <a:rPr lang="en-US" sz="1200" b="0" dirty="0" smtClean="0">
                          <a:solidFill>
                            <a:schemeClr val="tx1"/>
                          </a:solidFill>
                          <a:latin typeface="+mn-lt"/>
                          <a:cs typeface="Times New Roman" charset="0"/>
                        </a:rPr>
                        <a:t>or </a:t>
                      </a:r>
                      <a:r>
                        <a:rPr lang="en-US" sz="1200" b="0" dirty="0" err="1" smtClean="0">
                          <a:solidFill>
                            <a:srgbClr val="0432FF"/>
                          </a:solidFill>
                          <a:latin typeface="+mn-lt"/>
                          <a:cs typeface="Times New Roman" charset="0"/>
                        </a:rPr>
                        <a:t>Progestasert</a:t>
                      </a:r>
                      <a:endParaRPr lang="en-US" sz="1200" b="0" dirty="0" smtClean="0">
                        <a:solidFill>
                          <a:srgbClr val="0432FF"/>
                        </a:solidFill>
                        <a:latin typeface="+mn-lt"/>
                        <a:cs typeface="Times New Roman" charset="0"/>
                      </a:endParaRPr>
                    </a:p>
                    <a:p>
                      <a:pPr marL="285750" marR="0" lvl="0" indent="-285750" algn="l" defTabSz="685800" rtl="0" eaLnBrk="1" fontAlgn="auto" latinLnBrk="0" hangingPunct="1">
                        <a:lnSpc>
                          <a:spcPct val="100000"/>
                        </a:lnSpc>
                        <a:spcBef>
                          <a:spcPts val="0"/>
                        </a:spcBef>
                        <a:spcAft>
                          <a:spcPts val="0"/>
                        </a:spcAft>
                        <a:buClr>
                          <a:schemeClr val="accent2"/>
                        </a:buClr>
                        <a:buSzPct val="100000"/>
                        <a:buFont typeface="Arial" charset="0"/>
                        <a:buChar char="•"/>
                        <a:tabLst/>
                        <a:defRPr/>
                      </a:pPr>
                      <a:r>
                        <a:rPr lang="en-US" sz="1200" b="0" dirty="0" smtClean="0">
                          <a:solidFill>
                            <a:srgbClr val="FF0000"/>
                          </a:solidFill>
                          <a:latin typeface="+mn-lt"/>
                          <a:cs typeface="Times New Roman" charset="0"/>
                        </a:rPr>
                        <a:t>Vaginal: </a:t>
                      </a:r>
                      <a:r>
                        <a:rPr lang="en-US" sz="1200" b="0" dirty="0" smtClean="0">
                          <a:solidFill>
                            <a:schemeClr val="tx1"/>
                          </a:solidFill>
                          <a:latin typeface="+mn-lt"/>
                          <a:cs typeface="Times New Roman" charset="0"/>
                        </a:rPr>
                        <a:t>natural</a:t>
                      </a:r>
                      <a:r>
                        <a:rPr lang="en-US" sz="1200" b="0" i="1" dirty="0" smtClean="0">
                          <a:solidFill>
                            <a:schemeClr val="tx1"/>
                          </a:solidFill>
                          <a:latin typeface="+mn-lt"/>
                          <a:cs typeface="Times New Roman" charset="0"/>
                        </a:rPr>
                        <a:t> </a:t>
                      </a:r>
                      <a:r>
                        <a:rPr lang="en-US" sz="1200" b="0" dirty="0" smtClean="0">
                          <a:solidFill>
                            <a:schemeClr val="tx1"/>
                          </a:solidFill>
                          <a:latin typeface="+mn-lt"/>
                          <a:cs typeface="Times New Roman" charset="0"/>
                        </a:rPr>
                        <a:t>progesterone gel / pessary.</a:t>
                      </a:r>
                    </a:p>
                    <a:p>
                      <a:pPr marL="285750" marR="0" lvl="0" indent="-285750" algn="l" defTabSz="685800" rtl="0" eaLnBrk="1" fontAlgn="auto" latinLnBrk="0" hangingPunct="1">
                        <a:lnSpc>
                          <a:spcPct val="100000"/>
                        </a:lnSpc>
                        <a:spcBef>
                          <a:spcPts val="0"/>
                        </a:spcBef>
                        <a:spcAft>
                          <a:spcPts val="0"/>
                        </a:spcAft>
                        <a:buClr>
                          <a:schemeClr val="accent2"/>
                        </a:buClr>
                        <a:buSzPct val="100000"/>
                        <a:buFont typeface="Arial" charset="0"/>
                        <a:buChar char="•"/>
                        <a:tabLst/>
                        <a:defRPr/>
                      </a:pPr>
                      <a:r>
                        <a:rPr lang="en-US" sz="1200" b="0" dirty="0" smtClean="0">
                          <a:solidFill>
                            <a:srgbClr val="FF0000"/>
                          </a:solidFill>
                          <a:latin typeface="+mn-lt"/>
                          <a:cs typeface="Times New Roman" charset="0"/>
                        </a:rPr>
                        <a:t>Transdermal:</a:t>
                      </a:r>
                      <a:r>
                        <a:rPr lang="en-US" sz="1200" b="0" baseline="0" dirty="0" smtClean="0">
                          <a:solidFill>
                            <a:schemeClr val="tx1"/>
                          </a:solidFill>
                          <a:latin typeface="+mn-lt"/>
                          <a:cs typeface="Times New Roman" charset="0"/>
                        </a:rPr>
                        <a:t> </a:t>
                      </a:r>
                      <a:r>
                        <a:rPr lang="en-US" sz="1200" b="0" dirty="0" smtClean="0">
                          <a:solidFill>
                            <a:schemeClr val="tx1"/>
                          </a:solidFill>
                          <a:latin typeface="+mn-lt"/>
                          <a:cs typeface="Times New Roman" charset="0"/>
                        </a:rPr>
                        <a:t>sequential </a:t>
                      </a:r>
                      <a:r>
                        <a:rPr lang="ar-SA" sz="1200" b="0" dirty="0" smtClean="0">
                          <a:solidFill>
                            <a:srgbClr val="008F00"/>
                          </a:solidFill>
                          <a:latin typeface="+mn-lt"/>
                          <a:cs typeface="Times New Roman" charset="0"/>
                        </a:rPr>
                        <a:t>)</a:t>
                      </a:r>
                      <a:r>
                        <a:rPr lang="en-US" sz="1200" b="0" dirty="0" smtClean="0">
                          <a:solidFill>
                            <a:srgbClr val="008F00"/>
                          </a:solidFill>
                          <a:latin typeface="+mn-lt"/>
                          <a:cs typeface="Times New Roman" charset="0"/>
                        </a:rPr>
                        <a:t>replaced</a:t>
                      </a:r>
                      <a:r>
                        <a:rPr lang="en-US" sz="1200" b="0" baseline="0" dirty="0" smtClean="0">
                          <a:solidFill>
                            <a:srgbClr val="008F00"/>
                          </a:solidFill>
                          <a:latin typeface="+mn-lt"/>
                          <a:cs typeface="Times New Roman" charset="0"/>
                        </a:rPr>
                        <a:t> daily) </a:t>
                      </a:r>
                      <a:r>
                        <a:rPr lang="en-US" sz="1200" b="0" dirty="0" smtClean="0">
                          <a:solidFill>
                            <a:schemeClr val="tx1"/>
                          </a:solidFill>
                          <a:latin typeface="+mn-lt"/>
                          <a:cs typeface="Times New Roman" charset="0"/>
                        </a:rPr>
                        <a:t>/ continuous patch.</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graphicFrame>
        <p:nvGraphicFramePr>
          <p:cNvPr id="23" name="Table 9">
            <a:extLst>
              <a:ext uri="{FF2B5EF4-FFF2-40B4-BE49-F238E27FC236}">
                <a16:creationId xmlns:a16="http://schemas.microsoft.com/office/drawing/2014/main" xmlns="" id="{64D6E90B-05C8-8C44-AFEB-784B0567713D}"/>
              </a:ext>
            </a:extLst>
          </p:cNvPr>
          <p:cNvGraphicFramePr>
            <a:graphicFrameLocks noGrp="1"/>
          </p:cNvGraphicFramePr>
          <p:nvPr>
            <p:extLst/>
          </p:nvPr>
        </p:nvGraphicFramePr>
        <p:xfrm>
          <a:off x="3638538" y="4565032"/>
          <a:ext cx="3067661" cy="4754101"/>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xmlns="" val="20000"/>
                    </a:ext>
                  </a:extLst>
                </a:gridCol>
                <a:gridCol w="1416519">
                  <a:extLst>
                    <a:ext uri="{9D8B030D-6E8A-4147-A177-3AD203B41FA5}">
                      <a16:colId xmlns:a16="http://schemas.microsoft.com/office/drawing/2014/main" xmlns="" val="2180430497"/>
                    </a:ext>
                  </a:extLst>
                </a:gridCol>
                <a:gridCol w="1442862">
                  <a:extLst>
                    <a:ext uri="{9D8B030D-6E8A-4147-A177-3AD203B41FA5}">
                      <a16:colId xmlns:a16="http://schemas.microsoft.com/office/drawing/2014/main" xmlns="" val="20002"/>
                    </a:ext>
                  </a:extLst>
                </a:gridCol>
              </a:tblGrid>
              <a:tr h="208440">
                <a:tc gridSpan="3">
                  <a:txBody>
                    <a:bodyPr/>
                    <a:lstStyle/>
                    <a:p>
                      <a:pPr algn="ctr">
                        <a:lnSpc>
                          <a:spcPct val="100000"/>
                        </a:lnSpc>
                      </a:pPr>
                      <a:r>
                        <a:rPr lang="en-US" sz="1400" b="1" kern="1200" dirty="0">
                          <a:solidFill>
                            <a:schemeClr val="tx1"/>
                          </a:solidFill>
                          <a:latin typeface="+mn-lt"/>
                          <a:ea typeface="+mn-ea"/>
                          <a:cs typeface="+mn-cs"/>
                        </a:rPr>
                        <a:t>SERM</a:t>
                      </a:r>
                      <a:endParaRPr lang="en-US" sz="18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20000"/>
                      </a:srgbClr>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tc hMerge="1">
                  <a:txBody>
                    <a:bodyPr/>
                    <a:lstStyle/>
                    <a:p>
                      <a:endParaRPr lang="en-US"/>
                    </a:p>
                  </a:txBody>
                  <a:tcPr/>
                </a:tc>
                <a:extLst>
                  <a:ext uri="{0D108BD9-81ED-4DB2-BD59-A6C34878D82A}">
                    <a16:rowId xmlns:a16="http://schemas.microsoft.com/office/drawing/2014/main" xmlns="" val="1688930147"/>
                  </a:ext>
                </a:extLst>
              </a:tr>
              <a:tr h="619215">
                <a:tc rowSpan="3">
                  <a:txBody>
                    <a:bodyPr/>
                    <a:lstStyle/>
                    <a:p>
                      <a:pPr algn="ctr">
                        <a:lnSpc>
                          <a:spcPct val="100000"/>
                        </a:lnSpc>
                      </a:pPr>
                      <a:r>
                        <a:rPr lang="en-US" sz="1200" dirty="0">
                          <a:solidFill>
                            <a:schemeClr val="tx1"/>
                          </a:solidFill>
                        </a:rPr>
                        <a:t>General information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u="none" dirty="0">
                          <a:solidFill>
                            <a:schemeClr val="tx1"/>
                          </a:solidFill>
                          <a:uFill>
                            <a:solidFill>
                              <a:srgbClr val="66FFFF"/>
                            </a:solidFill>
                          </a:uFill>
                          <a:latin typeface="+mn-lt"/>
                        </a:rPr>
                        <a:t>An ideal SERM for use as HRT </a:t>
                      </a:r>
                      <a:r>
                        <a:rPr lang="en-US" sz="1100" b="0" u="none" dirty="0">
                          <a:solidFill>
                            <a:schemeClr val="tx1"/>
                          </a:solidFill>
                          <a:latin typeface="+mn-lt"/>
                        </a:rPr>
                        <a:t>should  be agonistic in brain, bone, CV system (not necessarily the liver), vagina &amp; urinary system but antagonistic in breast &amp;  uterus.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1"/>
                  </a:ext>
                </a:extLst>
              </a:tr>
              <a:tr h="319261">
                <a:tc vMerge="1">
                  <a:txBody>
                    <a:bodyPr/>
                    <a:lstStyle/>
                    <a:p>
                      <a:endParaRPr lang="en-US"/>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solidFill>
                            <a:srgbClr val="0432FF"/>
                          </a:solidFill>
                        </a:rPr>
                        <a:t>Raloxifene</a:t>
                      </a:r>
                      <a:endParaRPr lang="en-US" sz="1200" b="0" u="none"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9804"/>
                      </a:srgb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solidFill>
                            <a:srgbClr val="0432FF"/>
                          </a:solidFill>
                        </a:rPr>
                        <a:t>Tamoxifen</a:t>
                      </a:r>
                      <a:endParaRPr lang="en-US" sz="1200" b="0" u="none"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9804"/>
                      </a:srgbClr>
                    </a:solidFill>
                  </a:tcPr>
                </a:tc>
                <a:extLst>
                  <a:ext uri="{0D108BD9-81ED-4DB2-BD59-A6C34878D82A}">
                    <a16:rowId xmlns:a16="http://schemas.microsoft.com/office/drawing/2014/main" xmlns="" val="10002"/>
                  </a:ext>
                </a:extLst>
              </a:tr>
              <a:tr h="709861">
                <a:tc vMerge="1">
                  <a:txBody>
                    <a:bodyPr/>
                    <a:lstStyle/>
                    <a:p>
                      <a:pPr algn="ctr"/>
                      <a:endParaRPr lang="en-US" sz="16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685800" rtl="0" eaLnBrk="1" fontAlgn="auto" latinLnBrk="0" hangingPunct="1">
                        <a:lnSpc>
                          <a:spcPct val="100000"/>
                        </a:lnSpc>
                        <a:spcBef>
                          <a:spcPts val="0"/>
                        </a:spcBef>
                        <a:spcAft>
                          <a:spcPts val="0"/>
                        </a:spcAft>
                        <a:buClr>
                          <a:schemeClr val="accent2"/>
                        </a:buClr>
                        <a:buSzPct val="125000"/>
                        <a:buFont typeface="Arial" charset="0"/>
                        <a:buNone/>
                        <a:tabLst/>
                        <a:defRPr/>
                      </a:pPr>
                      <a:r>
                        <a:rPr lang="en-US" sz="1100" b="0" dirty="0">
                          <a:solidFill>
                            <a:srgbClr val="C00000"/>
                          </a:solidFill>
                          <a:latin typeface="+mn-lt"/>
                        </a:rPr>
                        <a:t>Antagonist in breast</a:t>
                      </a:r>
                      <a:r>
                        <a:rPr lang="en-US" sz="1100" b="0" dirty="0">
                          <a:solidFill>
                            <a:srgbClr val="C00000"/>
                          </a:solidFill>
                          <a:latin typeface="+mn-lt"/>
                          <a:sym typeface="Wingdings 3"/>
                        </a:rPr>
                        <a:t> and uterus and </a:t>
                      </a:r>
                      <a:r>
                        <a:rPr lang="en-US" sz="1100" b="0" dirty="0">
                          <a:solidFill>
                            <a:srgbClr val="C00000"/>
                          </a:solidFill>
                          <a:latin typeface="+mn-lt"/>
                        </a:rPr>
                        <a:t>agonist in bone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
                          <a:schemeClr val="accent2"/>
                        </a:buClr>
                        <a:buSzPct val="125000"/>
                        <a:buFont typeface="Arial" charset="0"/>
                        <a:buNone/>
                        <a:tabLst/>
                        <a:defRPr/>
                      </a:pPr>
                      <a:r>
                        <a:rPr lang="en-US" sz="1100" b="0" dirty="0">
                          <a:solidFill>
                            <a:schemeClr val="tx1"/>
                          </a:solidFill>
                          <a:latin typeface="+mn-lt"/>
                        </a:rPr>
                        <a:t>Antagonist in breast and partial agonist in bone and endometrium.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857644">
                <a:tc>
                  <a:txBody>
                    <a:bodyPr/>
                    <a:lstStyle/>
                    <a:p>
                      <a:pPr algn="ctr">
                        <a:lnSpc>
                          <a:spcPct val="100000"/>
                        </a:lnSpc>
                      </a:pPr>
                      <a:r>
                        <a:rPr lang="en-US" sz="1200" dirty="0">
                          <a:solidFill>
                            <a:schemeClr val="tx1"/>
                          </a:solidFill>
                        </a:rPr>
                        <a:t>Effects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171450" marR="0" indent="-171450" algn="l" defTabSz="685800" rtl="0" eaLnBrk="1" fontAlgn="auto" latinLnBrk="0" hangingPunct="1">
                        <a:lnSpc>
                          <a:spcPct val="100000"/>
                        </a:lnSpc>
                        <a:spcBef>
                          <a:spcPts val="0"/>
                        </a:spcBef>
                        <a:spcAft>
                          <a:spcPts val="0"/>
                        </a:spcAft>
                        <a:buClr>
                          <a:srgbClr val="942093"/>
                        </a:buClr>
                        <a:buSzPct val="100000"/>
                        <a:buFont typeface="Arial" charset="0"/>
                        <a:buChar char="•"/>
                        <a:tabLst/>
                        <a:defRPr/>
                      </a:pPr>
                      <a:r>
                        <a:rPr lang="en-US" sz="1100" b="0" dirty="0" smtClean="0">
                          <a:solidFill>
                            <a:srgbClr val="C00000"/>
                          </a:solidFill>
                          <a:latin typeface="+mn-lt"/>
                        </a:rPr>
                        <a:t>very effective preventing vertebral bone fracture</a:t>
                      </a:r>
                      <a:endParaRPr lang="en-US" sz="1100" b="0" dirty="0" smtClean="0">
                        <a:solidFill>
                          <a:schemeClr val="tx1"/>
                        </a:solidFill>
                        <a:latin typeface="+mn-lt"/>
                        <a:sym typeface="Wingdings 3"/>
                      </a:endParaRPr>
                    </a:p>
                    <a:p>
                      <a:pPr marL="171450" marR="0" indent="-171450" algn="l" defTabSz="685800" rtl="0" eaLnBrk="1" fontAlgn="auto" latinLnBrk="0" hangingPunct="1">
                        <a:lnSpc>
                          <a:spcPct val="100000"/>
                        </a:lnSpc>
                        <a:spcBef>
                          <a:spcPts val="0"/>
                        </a:spcBef>
                        <a:spcAft>
                          <a:spcPts val="0"/>
                        </a:spcAft>
                        <a:buClr>
                          <a:srgbClr val="942093"/>
                        </a:buClr>
                        <a:buSzPct val="100000"/>
                        <a:buFont typeface="Arial" charset="0"/>
                        <a:buChar char="•"/>
                        <a:tabLst/>
                        <a:defRPr/>
                      </a:pPr>
                      <a:r>
                        <a:rPr lang="en-US" sz="1100" b="0" dirty="0" smtClean="0">
                          <a:solidFill>
                            <a:schemeClr val="tx1"/>
                          </a:solidFill>
                          <a:latin typeface="+mn-lt"/>
                          <a:sym typeface="Wingdings 3"/>
                        </a:rPr>
                        <a:t>Has </a:t>
                      </a:r>
                      <a:r>
                        <a:rPr lang="en-US" sz="1100" b="0" dirty="0">
                          <a:solidFill>
                            <a:schemeClr val="tx1"/>
                          </a:solidFill>
                          <a:latin typeface="+mn-lt"/>
                          <a:sym typeface="Wingdings 3"/>
                        </a:rPr>
                        <a:t>no effect </a:t>
                      </a:r>
                      <a:r>
                        <a:rPr lang="en-US" sz="1100" b="0" dirty="0" smtClean="0">
                          <a:solidFill>
                            <a:schemeClr val="tx1"/>
                          </a:solidFill>
                          <a:latin typeface="+mn-lt"/>
                          <a:sym typeface="Wingdings 3"/>
                        </a:rPr>
                        <a:t>on</a:t>
                      </a:r>
                      <a:r>
                        <a:rPr lang="en-US" sz="1100" b="0" dirty="0" smtClean="0">
                          <a:solidFill>
                            <a:schemeClr val="tx1"/>
                          </a:solidFill>
                          <a:latin typeface="+mn-lt"/>
                        </a:rPr>
                        <a:t> </a:t>
                      </a:r>
                      <a:r>
                        <a:rPr lang="en-US" sz="1100" b="0" dirty="0">
                          <a:solidFill>
                            <a:schemeClr val="tx1"/>
                          </a:solidFill>
                          <a:latin typeface="+mn-lt"/>
                        </a:rPr>
                        <a:t>hot flushes or increases hot </a:t>
                      </a:r>
                      <a:r>
                        <a:rPr lang="en-US" sz="1100" b="0" dirty="0" smtClean="0">
                          <a:solidFill>
                            <a:schemeClr val="tx1"/>
                          </a:solidFill>
                          <a:latin typeface="+mn-lt"/>
                        </a:rPr>
                        <a:t>flushes</a:t>
                      </a:r>
                    </a:p>
                    <a:p>
                      <a:pPr marL="171450" marR="0" indent="-171450" algn="l" defTabSz="685800" rtl="0" eaLnBrk="1" fontAlgn="auto" latinLnBrk="0" hangingPunct="1">
                        <a:lnSpc>
                          <a:spcPct val="100000"/>
                        </a:lnSpc>
                        <a:spcBef>
                          <a:spcPts val="0"/>
                        </a:spcBef>
                        <a:spcAft>
                          <a:spcPts val="0"/>
                        </a:spcAft>
                        <a:buClr>
                          <a:srgbClr val="942093"/>
                        </a:buClr>
                        <a:buSzPct val="100000"/>
                        <a:buFont typeface="Arial" charset="0"/>
                        <a:buChar char="•"/>
                        <a:tabLst/>
                        <a:defRPr/>
                      </a:pPr>
                      <a:r>
                        <a:rPr lang="en-US" sz="1100" b="0" dirty="0" smtClean="0">
                          <a:solidFill>
                            <a:schemeClr val="tx1"/>
                          </a:solidFill>
                          <a:latin typeface="+mn-lt"/>
                        </a:rPr>
                        <a:t>CVs </a:t>
                      </a:r>
                      <a:r>
                        <a:rPr lang="en-US" sz="1100" b="0" dirty="0">
                          <a:solidFill>
                            <a:schemeClr val="tx1"/>
                          </a:solidFill>
                          <a:latin typeface="+mn-lt"/>
                        </a:rPr>
                        <a:t>problems less compared to </a:t>
                      </a:r>
                      <a:r>
                        <a:rPr lang="en-US" sz="1100" b="0" dirty="0" smtClean="0">
                          <a:solidFill>
                            <a:schemeClr val="tx1"/>
                          </a:solidFill>
                          <a:latin typeface="+mn-lt"/>
                        </a:rPr>
                        <a:t>Estrogen</a:t>
                      </a:r>
                    </a:p>
                    <a:p>
                      <a:pPr marL="171450" marR="0" indent="-171450" algn="l" defTabSz="685800" rtl="0" eaLnBrk="1" fontAlgn="auto" latinLnBrk="0" hangingPunct="1">
                        <a:lnSpc>
                          <a:spcPct val="100000"/>
                        </a:lnSpc>
                        <a:spcBef>
                          <a:spcPts val="0"/>
                        </a:spcBef>
                        <a:spcAft>
                          <a:spcPts val="0"/>
                        </a:spcAft>
                        <a:buClr>
                          <a:srgbClr val="942093"/>
                        </a:buClr>
                        <a:buSzPct val="100000"/>
                        <a:buFont typeface="Arial" charset="0"/>
                        <a:buChar char="•"/>
                        <a:tabLst/>
                        <a:defRPr/>
                      </a:pPr>
                      <a:r>
                        <a:rPr lang="en-US" sz="1100" b="0" dirty="0" smtClean="0">
                          <a:solidFill>
                            <a:schemeClr val="tx1"/>
                          </a:solidFill>
                          <a:latin typeface="+mn-lt"/>
                        </a:rPr>
                        <a:t>for osteoporosis </a:t>
                      </a:r>
                      <a:r>
                        <a:rPr lang="en-US" sz="1100" b="0" dirty="0">
                          <a:solidFill>
                            <a:schemeClr val="tx1"/>
                          </a:solidFill>
                          <a:latin typeface="+mn-lt"/>
                        </a:rPr>
                        <a:t>use of bisphosphonate is better than SERMs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
                          <a:schemeClr val="accent2"/>
                        </a:buClr>
                        <a:buSzPct val="100000"/>
                        <a:buFont typeface="Wingdings" charset="2"/>
                        <a:buNone/>
                        <a:tabLst/>
                        <a:defRPr/>
                      </a:pPr>
                      <a:r>
                        <a:rPr lang="en-US" sz="1100" b="0" dirty="0">
                          <a:solidFill>
                            <a:schemeClr val="tx1"/>
                          </a:solidFill>
                          <a:latin typeface="+mn-lt"/>
                          <a:sym typeface="Wingdings 3"/>
                        </a:rPr>
                        <a:t>Increase</a:t>
                      </a:r>
                      <a:r>
                        <a:rPr lang="en-US" sz="1100" b="0" baseline="0" dirty="0">
                          <a:solidFill>
                            <a:schemeClr val="tx1"/>
                          </a:solidFill>
                          <a:latin typeface="+mn-lt"/>
                          <a:sym typeface="Wingdings 3"/>
                        </a:rPr>
                        <a:t> the </a:t>
                      </a:r>
                      <a:r>
                        <a:rPr lang="en-US" sz="1100" b="0" dirty="0">
                          <a:solidFill>
                            <a:schemeClr val="tx1"/>
                          </a:solidFill>
                          <a:latin typeface="+mn-lt"/>
                        </a:rPr>
                        <a:t>risk of venous thrombosis &amp; tends to precipitate vaginal atrophy &amp; hot flushes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22" name="Straight Connector 21"/>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24" name="TextBox 23"/>
          <p:cNvSpPr txBox="1"/>
          <p:nvPr/>
        </p:nvSpPr>
        <p:spPr>
          <a:xfrm>
            <a:off x="803776" y="197806"/>
            <a:ext cx="5250451" cy="461665"/>
          </a:xfrm>
          <a:prstGeom prst="rect">
            <a:avLst/>
          </a:prstGeom>
          <a:noFill/>
        </p:spPr>
        <p:txBody>
          <a:bodyPr wrap="square" rtlCol="0">
            <a:spAutoFit/>
          </a:bodyPr>
          <a:lstStyle/>
          <a:p>
            <a:pPr algn="ctr"/>
            <a:r>
              <a:rPr lang="en-US" sz="2400" smtClean="0">
                <a:latin typeface="American Typewriter" charset="0"/>
                <a:ea typeface="American Typewriter" charset="0"/>
                <a:cs typeface="American Typewriter" charset="0"/>
              </a:rPr>
              <a:t>Summary</a:t>
            </a:r>
            <a:endParaRPr lang="en-US" sz="24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847814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Table 13">
            <a:extLst>
              <a:ext uri="{FF2B5EF4-FFF2-40B4-BE49-F238E27FC236}">
                <a16:creationId xmlns:a16="http://schemas.microsoft.com/office/drawing/2014/main" xmlns="" id="{BD9A165F-42B6-AD49-BD68-D033AE95B576}"/>
              </a:ext>
            </a:extLst>
          </p:cNvPr>
          <p:cNvGraphicFramePr>
            <a:graphicFrameLocks noGrp="1"/>
          </p:cNvGraphicFramePr>
          <p:nvPr>
            <p:extLst>
              <p:ext uri="{D42A27DB-BD31-4B8C-83A1-F6EECF244321}">
                <p14:modId xmlns:p14="http://schemas.microsoft.com/office/powerpoint/2010/main" val="2005719233"/>
              </p:ext>
            </p:extLst>
          </p:nvPr>
        </p:nvGraphicFramePr>
        <p:xfrm>
          <a:off x="174741" y="6597107"/>
          <a:ext cx="6461448" cy="2234645"/>
        </p:xfrm>
        <a:graphic>
          <a:graphicData uri="http://schemas.openxmlformats.org/drawingml/2006/table">
            <a:tbl>
              <a:tblPr firstRow="1" bandRow="1">
                <a:tableStyleId>{5940675A-B579-460E-94D1-54222C63F5DA}</a:tableStyleId>
              </a:tblPr>
              <a:tblGrid>
                <a:gridCol w="2389722">
                  <a:extLst>
                    <a:ext uri="{9D8B030D-6E8A-4147-A177-3AD203B41FA5}">
                      <a16:colId xmlns:a16="http://schemas.microsoft.com/office/drawing/2014/main" xmlns="" val="20000"/>
                    </a:ext>
                  </a:extLst>
                </a:gridCol>
                <a:gridCol w="4071726">
                  <a:extLst>
                    <a:ext uri="{9D8B030D-6E8A-4147-A177-3AD203B41FA5}">
                      <a16:colId xmlns:a16="http://schemas.microsoft.com/office/drawing/2014/main" xmlns="" val="20001"/>
                    </a:ext>
                  </a:extLst>
                </a:gridCol>
              </a:tblGrid>
              <a:tr h="372659">
                <a:tc gridSpan="2">
                  <a:txBody>
                    <a:bodyPr/>
                    <a:lstStyle/>
                    <a:p>
                      <a:pPr marL="0" algn="ctr" defTabSz="685800" rtl="0" eaLnBrk="1" latinLnBrk="0" hangingPunct="1"/>
                      <a:r>
                        <a:rPr lang="en-US" sz="1800" b="1" kern="1200" dirty="0">
                          <a:solidFill>
                            <a:schemeClr val="tx1"/>
                          </a:solidFill>
                          <a:latin typeface="+mn-lt"/>
                          <a:ea typeface="+mn-ea"/>
                          <a:cs typeface="+mn-cs"/>
                        </a:rPr>
                        <a:t>Non-hormonal agents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alpha val="80000"/>
                      </a:schemeClr>
                    </a:solidFill>
                  </a:tcPr>
                </a:tc>
                <a:tc hMerge="1">
                  <a:txBody>
                    <a:bodyPr/>
                    <a:lstStyle/>
                    <a:p>
                      <a:pPr marL="285750" marR="0" indent="-285750" algn="l" defTabSz="685800" rtl="0" eaLnBrk="1" fontAlgn="auto" latinLnBrk="0" hangingPunct="1">
                        <a:lnSpc>
                          <a:spcPct val="150000"/>
                        </a:lnSpc>
                        <a:spcBef>
                          <a:spcPts val="0"/>
                        </a:spcBef>
                        <a:spcAft>
                          <a:spcPts val="0"/>
                        </a:spcAft>
                        <a:buClr>
                          <a:schemeClr val="accent4">
                            <a:lumMod val="60000"/>
                            <a:lumOff val="40000"/>
                          </a:schemeClr>
                        </a:buClr>
                        <a:buSzPct val="100000"/>
                        <a:buFont typeface="ZapfDingbatsITC" charset="0"/>
                        <a:buChar char="✿"/>
                        <a:tabLst/>
                        <a:defRPr/>
                      </a:pPr>
                      <a:endParaRPr lang="en-US" sz="140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val="3548537876"/>
                  </a:ext>
                </a:extLst>
              </a:tr>
              <a:tr h="390739">
                <a:tc>
                  <a:txBody>
                    <a:bodyPr/>
                    <a:lstStyle/>
                    <a:p>
                      <a:pPr algn="ctr">
                        <a:lnSpc>
                          <a:spcPct val="100000"/>
                        </a:lnSpc>
                      </a:pPr>
                      <a:r>
                        <a:rPr lang="en-US" sz="1200" b="1" dirty="0">
                          <a:solidFill>
                            <a:srgbClr val="0432FF"/>
                          </a:solidFill>
                        </a:rPr>
                        <a:t>Fluoxetine</a:t>
                      </a:r>
                      <a:r>
                        <a:rPr lang="en-US" sz="1200" dirty="0">
                          <a:solidFill>
                            <a:srgbClr val="0432FF"/>
                          </a:solidFill>
                        </a:rPr>
                        <a:t>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80000"/>
                      </a:schemeClr>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4">
                            <a:lumMod val="60000"/>
                            <a:lumOff val="40000"/>
                          </a:schemeClr>
                        </a:buClr>
                        <a:buSzPct val="100000"/>
                        <a:buFont typeface="ZapfDingbatsITC" charset="0"/>
                        <a:buChar char="✦"/>
                        <a:tabLst/>
                        <a:defRPr/>
                      </a:pPr>
                      <a:r>
                        <a:rPr lang="en-US" sz="1200" dirty="0"/>
                        <a:t>(SSRI)</a:t>
                      </a:r>
                      <a:r>
                        <a:rPr lang="en-GB" sz="1200" dirty="0"/>
                        <a:t> reduces vasomotor symptoms</a:t>
                      </a:r>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94951">
                <a:tc>
                  <a:txBody>
                    <a:bodyPr/>
                    <a:lstStyle/>
                    <a:p>
                      <a:pPr algn="ctr">
                        <a:lnSpc>
                          <a:spcPct val="100000"/>
                        </a:lnSpc>
                      </a:pPr>
                      <a:r>
                        <a:rPr lang="en-US" sz="1200" b="1" dirty="0">
                          <a:solidFill>
                            <a:srgbClr val="0432FF"/>
                          </a:solidFill>
                        </a:rPr>
                        <a:t>Clonidine </a:t>
                      </a:r>
                      <a:endParaRPr lang="en-US" sz="1200" dirty="0">
                        <a:solidFill>
                          <a:srgbClr val="0432FF"/>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7BA">
                        <a:alpha val="20000"/>
                      </a:srgbClr>
                    </a:solidFill>
                  </a:tcPr>
                </a:tc>
                <a:tc>
                  <a:txBody>
                    <a:bodyPr/>
                    <a:lstStyle/>
                    <a:p>
                      <a:pPr marL="285750" indent="-285750">
                        <a:lnSpc>
                          <a:spcPct val="100000"/>
                        </a:lnSpc>
                        <a:buClr>
                          <a:srgbClr val="4EB7BA"/>
                        </a:buClr>
                        <a:buSzPct val="100000"/>
                        <a:buFont typeface="ZapfDingbatsITC" charset="0"/>
                        <a:buChar char="✦"/>
                      </a:pPr>
                      <a:r>
                        <a:rPr lang="en-US" sz="1200" dirty="0"/>
                        <a:t>(centrally acting antihypertensive, </a:t>
                      </a:r>
                      <a:r>
                        <a:rPr lang="en-GB" sz="1200" dirty="0"/>
                        <a:t>alpha 2 agonist</a:t>
                      </a:r>
                      <a:r>
                        <a:rPr lang="en-US" sz="1200" dirty="0"/>
                        <a:t>)</a:t>
                      </a:r>
                      <a:r>
                        <a:rPr lang="en-GB" sz="1200" dirty="0"/>
                        <a:t> helps with vasomotor symptoms.</a:t>
                      </a:r>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87229">
                <a:tc>
                  <a:txBody>
                    <a:bodyPr/>
                    <a:lstStyle/>
                    <a:p>
                      <a:pPr algn="ctr">
                        <a:lnSpc>
                          <a:spcPct val="100000"/>
                        </a:lnSpc>
                      </a:pPr>
                      <a:r>
                        <a:rPr lang="en-US" sz="1200" b="1" dirty="0">
                          <a:solidFill>
                            <a:srgbClr val="0432FF"/>
                          </a:solidFill>
                        </a:rPr>
                        <a:t>Gabapentin</a:t>
                      </a:r>
                      <a:r>
                        <a:rPr lang="en-US" sz="1200" dirty="0">
                          <a:solidFill>
                            <a:srgbClr val="0432FF"/>
                          </a:solidFill>
                        </a:rPr>
                        <a:t>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20000"/>
                      </a:srgbClr>
                    </a:solidFill>
                  </a:tcPr>
                </a:tc>
                <a:tc>
                  <a:txBody>
                    <a:bodyPr/>
                    <a:lstStyle/>
                    <a:p>
                      <a:pPr marL="285750" marR="0" indent="-285750" algn="l" defTabSz="685800" rtl="0" eaLnBrk="1" fontAlgn="auto" latinLnBrk="0" hangingPunct="1">
                        <a:lnSpc>
                          <a:spcPct val="100000"/>
                        </a:lnSpc>
                        <a:spcBef>
                          <a:spcPts val="0"/>
                        </a:spcBef>
                        <a:spcAft>
                          <a:spcPts val="0"/>
                        </a:spcAft>
                        <a:buClr>
                          <a:srgbClr val="FF99CC"/>
                        </a:buClr>
                        <a:buSzPct val="100000"/>
                        <a:buFont typeface="ZapfDingbatsITC" charset="0"/>
                        <a:buChar char="✦"/>
                        <a:tabLst/>
                        <a:defRPr/>
                      </a:pPr>
                      <a:r>
                        <a:rPr lang="en-US" sz="1200" dirty="0"/>
                        <a:t>(anticonvulsant)</a:t>
                      </a:r>
                      <a:r>
                        <a:rPr lang="en-GB" sz="1200" dirty="0"/>
                        <a:t> reduces severity and frequency of hot flushes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89067">
                <a:tc>
                  <a:txBody>
                    <a:bodyPr/>
                    <a:lstStyle/>
                    <a:p>
                      <a:pPr algn="ctr">
                        <a:lnSpc>
                          <a:spcPct val="100000"/>
                        </a:lnSpc>
                      </a:pPr>
                      <a:r>
                        <a:rPr lang="en-US" sz="1200" b="0" dirty="0">
                          <a:solidFill>
                            <a:schemeClr val="tx1"/>
                          </a:solidFill>
                        </a:rPr>
                        <a:t>Physical activity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285750" marR="0" indent="-285750" algn="l" defTabSz="685800" rtl="0" eaLnBrk="1" fontAlgn="auto" latinLnBrk="0" hangingPunct="1">
                        <a:lnSpc>
                          <a:spcPct val="100000"/>
                        </a:lnSpc>
                        <a:spcBef>
                          <a:spcPts val="0"/>
                        </a:spcBef>
                        <a:spcAft>
                          <a:spcPts val="0"/>
                        </a:spcAft>
                        <a:buClr>
                          <a:srgbClr val="00B0F0"/>
                        </a:buClr>
                        <a:buSzPct val="100000"/>
                        <a:buFont typeface="ZapfDingbatsITC" charset="0"/>
                        <a:buChar char="✦"/>
                        <a:tabLst/>
                        <a:defRPr/>
                      </a:pPr>
                      <a:r>
                        <a:rPr lang="en-US" sz="1200" dirty="0"/>
                        <a:t>exercise, smoking cessation and relaxation of </a:t>
                      </a:r>
                      <a:r>
                        <a:rPr lang="en-US" sz="1200" dirty="0" smtClean="0"/>
                        <a:t>mind</a:t>
                      </a:r>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8" name="Table 7">
            <a:extLst>
              <a:ext uri="{FF2B5EF4-FFF2-40B4-BE49-F238E27FC236}">
                <a16:creationId xmlns="" xmlns:a16="http://schemas.microsoft.com/office/drawing/2014/main" id="{31740BE4-E2EB-4E4C-BFA6-B4A04621DF1F}"/>
              </a:ext>
            </a:extLst>
          </p:cNvPr>
          <p:cNvGraphicFramePr>
            <a:graphicFrameLocks noGrp="1"/>
          </p:cNvGraphicFramePr>
          <p:nvPr>
            <p:extLst/>
          </p:nvPr>
        </p:nvGraphicFramePr>
        <p:xfrm>
          <a:off x="174743" y="959031"/>
          <a:ext cx="6461447" cy="2348413"/>
        </p:xfrm>
        <a:graphic>
          <a:graphicData uri="http://schemas.openxmlformats.org/drawingml/2006/table">
            <a:tbl>
              <a:tblPr firstRow="1" bandRow="1">
                <a:tableStyleId>{5940675A-B579-460E-94D1-54222C63F5DA}</a:tableStyleId>
              </a:tblPr>
              <a:tblGrid>
                <a:gridCol w="350358">
                  <a:extLst>
                    <a:ext uri="{9D8B030D-6E8A-4147-A177-3AD203B41FA5}">
                      <a16:colId xmlns="" xmlns:a16="http://schemas.microsoft.com/office/drawing/2014/main" val="20000"/>
                    </a:ext>
                  </a:extLst>
                </a:gridCol>
                <a:gridCol w="3141448">
                  <a:extLst>
                    <a:ext uri="{9D8B030D-6E8A-4147-A177-3AD203B41FA5}">
                      <a16:colId xmlns="" xmlns:a16="http://schemas.microsoft.com/office/drawing/2014/main" val="2180430497"/>
                    </a:ext>
                  </a:extLst>
                </a:gridCol>
                <a:gridCol w="2969641">
                  <a:extLst>
                    <a:ext uri="{9D8B030D-6E8A-4147-A177-3AD203B41FA5}">
                      <a16:colId xmlns="" xmlns:a16="http://schemas.microsoft.com/office/drawing/2014/main" val="20002"/>
                    </a:ext>
                  </a:extLst>
                </a:gridCol>
              </a:tblGrid>
              <a:tr h="326561">
                <a:tc>
                  <a:txBody>
                    <a:bodyPr/>
                    <a:lstStyle/>
                    <a:p>
                      <a:pPr algn="ct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kern="1200" dirty="0">
                          <a:solidFill>
                            <a:schemeClr val="tx1"/>
                          </a:solidFill>
                          <a:latin typeface="+mn-lt"/>
                          <a:ea typeface="+mn-ea"/>
                          <a:cs typeface="+mn-cs"/>
                        </a:rPr>
                        <a:t>Phytoestrogens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kern="1200" dirty="0">
                          <a:solidFill>
                            <a:schemeClr val="tx1"/>
                          </a:solidFill>
                          <a:latin typeface="+mn-lt"/>
                          <a:ea typeface="+mn-ea"/>
                          <a:cs typeface="+mn-cs"/>
                        </a:rPr>
                        <a:t>Androgen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alpha val="20000"/>
                      </a:srgbClr>
                    </a:solidFill>
                  </a:tcPr>
                </a:tc>
                <a:extLst>
                  <a:ext uri="{0D108BD9-81ED-4DB2-BD59-A6C34878D82A}">
                    <a16:rowId xmlns="" xmlns:a16="http://schemas.microsoft.com/office/drawing/2014/main" val="1688930147"/>
                  </a:ext>
                </a:extLst>
              </a:tr>
              <a:tr h="824413">
                <a:tc>
                  <a:txBody>
                    <a:bodyPr/>
                    <a:lstStyle/>
                    <a:p>
                      <a:pPr algn="ctr"/>
                      <a:r>
                        <a:rPr lang="en-US" sz="1200" dirty="0">
                          <a:solidFill>
                            <a:schemeClr val="tx1"/>
                          </a:solidFill>
                        </a:rPr>
                        <a:t>General info.</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1450" marR="0" lvl="0" indent="-171450" algn="l" defTabSz="685800" rtl="0" eaLnBrk="1" fontAlgn="auto" latinLnBrk="0" hangingPunct="1">
                        <a:lnSpc>
                          <a:spcPct val="100000"/>
                        </a:lnSpc>
                        <a:spcBef>
                          <a:spcPts val="0"/>
                        </a:spcBef>
                        <a:spcAft>
                          <a:spcPts val="0"/>
                        </a:spcAft>
                        <a:buClr>
                          <a:srgbClr val="00B0F0"/>
                        </a:buClr>
                        <a:buSzPct val="100000"/>
                        <a:buFont typeface="Arial" charset="0"/>
                        <a:buChar char="•"/>
                        <a:tabLst/>
                        <a:defRPr/>
                      </a:pPr>
                      <a:r>
                        <a:rPr lang="en-US" sz="1200" b="0" dirty="0">
                          <a:solidFill>
                            <a:srgbClr val="FF0000"/>
                          </a:solidFill>
                          <a:latin typeface="+mn-lt"/>
                        </a:rPr>
                        <a:t>supplements from plants; containing </a:t>
                      </a:r>
                      <a:r>
                        <a:rPr lang="en-US" sz="1200" b="0" dirty="0" err="1">
                          <a:solidFill>
                            <a:srgbClr val="FF0000"/>
                          </a:solidFill>
                          <a:latin typeface="+mn-lt"/>
                        </a:rPr>
                        <a:t>isoflavones</a:t>
                      </a:r>
                      <a:r>
                        <a:rPr lang="en-US" sz="1200" b="0" dirty="0">
                          <a:solidFill>
                            <a:srgbClr val="FF0000"/>
                          </a:solidFill>
                          <a:latin typeface="+mn-lt"/>
                        </a:rPr>
                        <a:t> </a:t>
                      </a:r>
                      <a:r>
                        <a:rPr lang="en-US" sz="1200" b="0" dirty="0">
                          <a:solidFill>
                            <a:schemeClr val="tx1"/>
                          </a:solidFill>
                          <a:latin typeface="+mn-lt"/>
                        </a:rPr>
                        <a:t>(soya beans, flaxseeds) or </a:t>
                      </a:r>
                      <a:r>
                        <a:rPr lang="en-US" sz="1200" b="0" dirty="0" err="1">
                          <a:solidFill>
                            <a:schemeClr val="tx1"/>
                          </a:solidFill>
                          <a:latin typeface="+mn-lt"/>
                        </a:rPr>
                        <a:t>lignans</a:t>
                      </a:r>
                      <a:r>
                        <a:rPr lang="en-US" sz="1200" b="0" dirty="0">
                          <a:solidFill>
                            <a:schemeClr val="tx1"/>
                          </a:solidFill>
                          <a:latin typeface="+mn-lt"/>
                        </a:rPr>
                        <a:t> (whole grains).</a:t>
                      </a:r>
                    </a:p>
                    <a:p>
                      <a:pPr marL="171450" marR="0" lvl="0" indent="-171450" algn="l" defTabSz="685800" rtl="0" eaLnBrk="1" fontAlgn="auto" latinLnBrk="0" hangingPunct="1">
                        <a:lnSpc>
                          <a:spcPct val="100000"/>
                        </a:lnSpc>
                        <a:spcBef>
                          <a:spcPts val="0"/>
                        </a:spcBef>
                        <a:spcAft>
                          <a:spcPts val="0"/>
                        </a:spcAft>
                        <a:buClr>
                          <a:srgbClr val="00B0F0"/>
                        </a:buClr>
                        <a:buSzPct val="100000"/>
                        <a:buFont typeface="Arial" charset="0"/>
                        <a:buChar char="•"/>
                        <a:tabLst/>
                        <a:defRPr/>
                      </a:pPr>
                      <a:r>
                        <a:rPr lang="en-US" sz="1200" b="0" dirty="0">
                          <a:solidFill>
                            <a:schemeClr val="tx1"/>
                          </a:solidFill>
                          <a:latin typeface="+mn-lt"/>
                        </a:rPr>
                        <a:t> Avoid in </a:t>
                      </a:r>
                      <a:r>
                        <a:rPr lang="en-US" sz="1200" b="0" dirty="0" err="1">
                          <a:solidFill>
                            <a:schemeClr val="tx1"/>
                          </a:solidFill>
                          <a:latin typeface="+mn-lt"/>
                        </a:rPr>
                        <a:t>esterogen</a:t>
                      </a:r>
                      <a:r>
                        <a:rPr lang="en-US" sz="1200" b="0" dirty="0">
                          <a:solidFill>
                            <a:schemeClr val="tx1"/>
                          </a:solidFill>
                          <a:latin typeface="+mn-lt"/>
                        </a:rPr>
                        <a:t> dependent breast cancer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
                          <a:schemeClr val="accent2"/>
                        </a:buClr>
                        <a:buSzPct val="125000"/>
                        <a:buFont typeface="Arial" charset="0"/>
                        <a:buNone/>
                        <a:tabLst/>
                        <a:defRPr/>
                      </a:pPr>
                      <a:r>
                        <a:rPr lang="en-US" sz="1200" b="0" dirty="0">
                          <a:solidFill>
                            <a:schemeClr val="tx1"/>
                          </a:solidFill>
                          <a:latin typeface="+mn-lt"/>
                        </a:rPr>
                        <a:t>Testosterone is responsible for sexual arousal in females.</a:t>
                      </a:r>
                      <a:endParaRPr lang="en-US" sz="1200" b="0" dirty="0">
                        <a:solidFill>
                          <a:schemeClr val="tx1"/>
                        </a:solidFill>
                        <a:latin typeface="+mn-lt"/>
                        <a:cs typeface="Times New Roman"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86561">
                <a:tc>
                  <a:txBody>
                    <a:bodyPr/>
                    <a:lstStyle/>
                    <a:p>
                      <a:pPr algn="ctr"/>
                      <a:r>
                        <a:rPr lang="en-US" sz="1200" dirty="0">
                          <a:solidFill>
                            <a:schemeClr val="tx1"/>
                          </a:solidFill>
                        </a:rPr>
                        <a:t>Inter-action</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685800" rtl="0" eaLnBrk="1" fontAlgn="auto" latinLnBrk="0" hangingPunct="1">
                        <a:lnSpc>
                          <a:spcPct val="150000"/>
                        </a:lnSpc>
                        <a:spcBef>
                          <a:spcPts val="0"/>
                        </a:spcBef>
                        <a:spcAft>
                          <a:spcPts val="0"/>
                        </a:spcAft>
                        <a:buClr>
                          <a:schemeClr val="accent2"/>
                        </a:buClr>
                        <a:buSzPct val="125000"/>
                        <a:buFont typeface="Arial" charset="0"/>
                        <a:buNone/>
                        <a:tabLst/>
                        <a:defRPr/>
                      </a:pPr>
                      <a:endParaRPr lang="en-US" sz="12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buClr>
                          <a:srgbClr val="FF99CC"/>
                        </a:buClr>
                        <a:buSzPct val="125000"/>
                        <a:buFont typeface="Arial" charset="0"/>
                        <a:buNone/>
                      </a:pPr>
                      <a:r>
                        <a:rPr lang="en-US" sz="1200" b="0" i="0" u="none" dirty="0" smtClean="0">
                          <a:solidFill>
                            <a:srgbClr val="C00000"/>
                          </a:solidFill>
                          <a:latin typeface="+mn-lt"/>
                        </a:rPr>
                        <a:t>N.B. </a:t>
                      </a:r>
                      <a:r>
                        <a:rPr lang="en-US" sz="1200" b="1" i="0" u="none" dirty="0" smtClean="0">
                          <a:solidFill>
                            <a:srgbClr val="0432FF"/>
                          </a:solidFill>
                          <a:latin typeface="+mn-lt"/>
                        </a:rPr>
                        <a:t>Tibolone</a:t>
                      </a:r>
                      <a:r>
                        <a:rPr lang="en-US" sz="1200" b="0" i="0" u="none" dirty="0" smtClean="0">
                          <a:solidFill>
                            <a:srgbClr val="C00000"/>
                          </a:solidFill>
                          <a:latin typeface="+mn-lt"/>
                        </a:rPr>
                        <a:t>,</a:t>
                      </a:r>
                      <a:r>
                        <a:rPr lang="en-US" sz="1200" b="0" i="0" u="none" spc="-30" dirty="0" smtClean="0">
                          <a:solidFill>
                            <a:srgbClr val="C00000"/>
                          </a:solidFill>
                          <a:latin typeface="+mn-lt"/>
                        </a:rPr>
                        <a:t> is a synthetic steroid drug with estrogenic, progestogenic, and weak androgenic actions</a:t>
                      </a:r>
                      <a:r>
                        <a:rPr lang="en-US" sz="1200" b="0" i="0" u="none" dirty="0" smtClean="0">
                          <a:solidFill>
                            <a:srgbClr val="C00000"/>
                          </a:solidFill>
                          <a:latin typeface="+mn-lt"/>
                        </a:rPr>
                        <a:t>.</a:t>
                      </a:r>
                      <a:r>
                        <a:rPr lang="en-US" sz="1200" b="0" i="0" u="none" dirty="0" smtClean="0">
                          <a:solidFill>
                            <a:schemeClr val="tx1"/>
                          </a:solidFill>
                          <a:latin typeface="+mn-lt"/>
                        </a:rPr>
                        <a:t> (synthetic</a:t>
                      </a:r>
                      <a:r>
                        <a:rPr lang="en-US" sz="1200" b="0" i="0" u="none" baseline="0" dirty="0" smtClean="0">
                          <a:solidFill>
                            <a:schemeClr val="tx1"/>
                          </a:solidFill>
                          <a:latin typeface="+mn-lt"/>
                        </a:rPr>
                        <a:t> form of androgen, to given </a:t>
                      </a:r>
                      <a:r>
                        <a:rPr lang="en-US" sz="1200" b="0" i="0" u="none" spc="-30" dirty="0" smtClean="0">
                          <a:solidFill>
                            <a:schemeClr val="tx1"/>
                          </a:solidFill>
                          <a:latin typeface="+mn-lt"/>
                        </a:rPr>
                        <a:t>to menopausal women in whom their menopausal symptoms are focused on lack of sexual arousal)</a:t>
                      </a:r>
                      <a:endParaRPr lang="en-US" sz="1200" b="0" i="0" u="none" spc="-3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graphicFrame>
        <p:nvGraphicFramePr>
          <p:cNvPr id="10" name="Table 9"/>
          <p:cNvGraphicFramePr>
            <a:graphicFrameLocks noGrp="1"/>
          </p:cNvGraphicFramePr>
          <p:nvPr>
            <p:extLst/>
          </p:nvPr>
        </p:nvGraphicFramePr>
        <p:xfrm>
          <a:off x="174741" y="3509347"/>
          <a:ext cx="6461448" cy="2885857"/>
        </p:xfrm>
        <a:graphic>
          <a:graphicData uri="http://schemas.openxmlformats.org/drawingml/2006/table">
            <a:tbl>
              <a:tblPr firstRow="1" bandRow="1">
                <a:tableStyleId>{5940675A-B579-460E-94D1-54222C63F5DA}</a:tableStyleId>
              </a:tblPr>
              <a:tblGrid>
                <a:gridCol w="3230724">
                  <a:extLst>
                    <a:ext uri="{9D8B030D-6E8A-4147-A177-3AD203B41FA5}">
                      <a16:colId xmlns:a16="http://schemas.microsoft.com/office/drawing/2014/main" xmlns="" val="20000"/>
                    </a:ext>
                  </a:extLst>
                </a:gridCol>
                <a:gridCol w="3230724">
                  <a:extLst>
                    <a:ext uri="{9D8B030D-6E8A-4147-A177-3AD203B41FA5}">
                      <a16:colId xmlns:a16="http://schemas.microsoft.com/office/drawing/2014/main" xmlns="" val="20001"/>
                    </a:ext>
                  </a:extLst>
                </a:gridCol>
              </a:tblGrid>
              <a:tr h="344880">
                <a:tc gridSpan="2">
                  <a:txBody>
                    <a:bodyPr/>
                    <a:lstStyle/>
                    <a:p>
                      <a:pPr algn="ctr"/>
                      <a:r>
                        <a:rPr lang="en-US" sz="1600" dirty="0" smtClean="0">
                          <a:solidFill>
                            <a:schemeClr val="tx1"/>
                          </a:solidFill>
                        </a:rPr>
                        <a:t>Benefits and Risks of HRT</a:t>
                      </a:r>
                      <a:endParaRPr lang="en-US" sz="160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accent3">
                        <a:lumMod val="20000"/>
                        <a:lumOff val="80000"/>
                      </a:schemeClr>
                    </a:solidFill>
                  </a:tcPr>
                </a:tc>
                <a:tc hMerge="1">
                  <a:txBody>
                    <a:bodyPr/>
                    <a:lstStyle/>
                    <a:p>
                      <a:pPr algn="ctr"/>
                      <a:endParaRPr lang="en-US" sz="1600" dirty="0">
                        <a:solidFill>
                          <a:srgbClr val="C00000"/>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7E79">
                        <a:alpha val="29804"/>
                      </a:srgbClr>
                    </a:solidFill>
                  </a:tcPr>
                </a:tc>
              </a:tr>
              <a:tr h="351692">
                <a:tc>
                  <a:txBody>
                    <a:bodyPr/>
                    <a:lstStyle/>
                    <a:p>
                      <a:pPr algn="ctr"/>
                      <a:r>
                        <a:rPr lang="en-US" sz="1600" dirty="0"/>
                        <a:t>Benefits</a:t>
                      </a:r>
                    </a:p>
                  </a:txBody>
                  <a:tcPr anchor="ctr">
                    <a:lnL w="12700" cap="flat" cmpd="sng" algn="ctr">
                      <a:noFill/>
                      <a:prstDash val="solid"/>
                      <a:round/>
                      <a:headEnd type="none" w="med" len="med"/>
                      <a:tailEnd type="none" w="med" len="med"/>
                    </a:lnL>
                    <a:solidFill>
                      <a:schemeClr val="accent6">
                        <a:lumMod val="20000"/>
                        <a:lumOff val="80000"/>
                      </a:schemeClr>
                    </a:solidFill>
                  </a:tcPr>
                </a:tc>
                <a:tc>
                  <a:txBody>
                    <a:bodyPr/>
                    <a:lstStyle/>
                    <a:p>
                      <a:pPr algn="ctr"/>
                      <a:r>
                        <a:rPr lang="en-US" sz="1600" dirty="0">
                          <a:solidFill>
                            <a:srgbClr val="C00000"/>
                          </a:solidFill>
                        </a:rPr>
                        <a:t>Risks</a:t>
                      </a:r>
                    </a:p>
                  </a:txBody>
                  <a:tcPr anchor="ctr">
                    <a:lnR w="12700" cap="flat" cmpd="sng" algn="ctr">
                      <a:noFill/>
                      <a:prstDash val="solid"/>
                      <a:round/>
                      <a:headEnd type="none" w="med" len="med"/>
                      <a:tailEnd type="none" w="med" len="med"/>
                    </a:lnR>
                    <a:solidFill>
                      <a:srgbClr val="FF7E79">
                        <a:alpha val="29804"/>
                      </a:srgbClr>
                    </a:solidFill>
                  </a:tcPr>
                </a:tc>
                <a:extLst>
                  <a:ext uri="{0D108BD9-81ED-4DB2-BD59-A6C34878D82A}">
                    <a16:rowId xmlns:a16="http://schemas.microsoft.com/office/drawing/2014/main" xmlns="" val="10000"/>
                  </a:ext>
                </a:extLst>
              </a:tr>
              <a:tr h="370840">
                <a:tc>
                  <a:txBody>
                    <a:bodyPr/>
                    <a:lstStyle/>
                    <a:p>
                      <a:pPr marL="285750" indent="-285750">
                        <a:lnSpc>
                          <a:spcPct val="150000"/>
                        </a:lnSpc>
                        <a:buClr>
                          <a:schemeClr val="accent6"/>
                        </a:buClr>
                        <a:buFont typeface="Wingdings" charset="2"/>
                        <a:buChar char="v"/>
                      </a:pPr>
                      <a:r>
                        <a:rPr lang="en-US" sz="1400" b="1" u="sng" dirty="0">
                          <a:solidFill>
                            <a:srgbClr val="FF0000"/>
                          </a:solidFill>
                          <a:latin typeface="+mn-lt"/>
                        </a:rPr>
                        <a:t>Definite benefits:</a:t>
                      </a:r>
                    </a:p>
                    <a:p>
                      <a:pPr marL="628650" lvl="1" indent="-285750">
                        <a:buClr>
                          <a:schemeClr val="accent6"/>
                        </a:buClr>
                        <a:buFont typeface="Wingdings" charset="2"/>
                        <a:buChar char="ü"/>
                      </a:pPr>
                      <a:r>
                        <a:rPr lang="en-US" sz="1400" b="0" dirty="0" smtClean="0">
                          <a:solidFill>
                            <a:srgbClr val="FF0000"/>
                          </a:solidFill>
                          <a:latin typeface="+mn-lt"/>
                        </a:rPr>
                        <a:t>Osteoporosis</a:t>
                      </a:r>
                      <a:r>
                        <a:rPr lang="en-US" sz="1400" b="0" dirty="0" smtClean="0">
                          <a:solidFill>
                            <a:schemeClr val="tx1"/>
                          </a:solidFill>
                          <a:latin typeface="+mn-lt"/>
                        </a:rPr>
                        <a:t> </a:t>
                      </a:r>
                      <a:r>
                        <a:rPr lang="en-US" sz="1400" b="0" dirty="0">
                          <a:solidFill>
                            <a:schemeClr val="tx1"/>
                          </a:solidFill>
                          <a:latin typeface="+mn-lt"/>
                        </a:rPr>
                        <a:t>(Definite increase in bone mineral density; probable decrease in risk of fractures)</a:t>
                      </a:r>
                    </a:p>
                    <a:p>
                      <a:pPr marL="285750" indent="-285750">
                        <a:lnSpc>
                          <a:spcPct val="150000"/>
                        </a:lnSpc>
                        <a:buClr>
                          <a:schemeClr val="accent6"/>
                        </a:buClr>
                        <a:buFont typeface="Wingdings" charset="2"/>
                        <a:buChar char="v"/>
                      </a:pPr>
                      <a:r>
                        <a:rPr lang="en-US" sz="1400" b="1" u="sng" dirty="0">
                          <a:solidFill>
                            <a:schemeClr val="tx1"/>
                          </a:solidFill>
                          <a:latin typeface="+mn-lt"/>
                        </a:rPr>
                        <a:t>Uncertain benefits:</a:t>
                      </a:r>
                    </a:p>
                    <a:p>
                      <a:pPr marL="628650" lvl="1" indent="-285750">
                        <a:buClr>
                          <a:schemeClr val="accent6"/>
                        </a:buClr>
                        <a:buFont typeface="Wingdings" charset="2"/>
                        <a:buChar char="ü"/>
                      </a:pPr>
                      <a:r>
                        <a:rPr lang="en-US" sz="1400" b="0" dirty="0">
                          <a:solidFill>
                            <a:schemeClr val="tx1"/>
                          </a:solidFill>
                          <a:latin typeface="+mn-lt"/>
                        </a:rPr>
                        <a:t>Cognitive </a:t>
                      </a:r>
                      <a:r>
                        <a:rPr lang="en-US" sz="1400" b="0" dirty="0" smtClean="0">
                          <a:solidFill>
                            <a:schemeClr val="tx1"/>
                          </a:solidFill>
                          <a:latin typeface="+mn-lt"/>
                        </a:rPr>
                        <a:t>functions</a:t>
                      </a:r>
                      <a:endParaRPr lang="en-US" sz="1400" b="0" dirty="0">
                        <a:solidFill>
                          <a:srgbClr val="008F00"/>
                        </a:solidFill>
                        <a:latin typeface="+mn-lt"/>
                      </a:endParaRPr>
                    </a:p>
                  </a:txBody>
                  <a:tcPr>
                    <a:lnL w="12700" cap="flat" cmpd="sng" algn="ctr">
                      <a:noFill/>
                      <a:prstDash val="solid"/>
                      <a:round/>
                      <a:headEnd type="none" w="med" len="med"/>
                      <a:tailEnd type="none" w="med" len="med"/>
                    </a:lnL>
                  </a:tcPr>
                </a:tc>
                <a:tc>
                  <a:txBody>
                    <a:bodyPr/>
                    <a:lstStyle/>
                    <a:p>
                      <a:pPr marL="285750" indent="-285750">
                        <a:lnSpc>
                          <a:spcPct val="150000"/>
                        </a:lnSpc>
                        <a:buClr>
                          <a:srgbClr val="FF7E79"/>
                        </a:buClr>
                        <a:buFont typeface="Wingdings" charset="2"/>
                        <a:buChar char="v"/>
                      </a:pPr>
                      <a:r>
                        <a:rPr lang="en-US" sz="1400" b="1" u="sng" dirty="0">
                          <a:solidFill>
                            <a:schemeClr val="tx1"/>
                          </a:solidFill>
                          <a:latin typeface="+mn-lt"/>
                        </a:rPr>
                        <a:t>Definite risks:</a:t>
                      </a:r>
                    </a:p>
                    <a:p>
                      <a:pPr marL="628650" lvl="1" indent="-285750">
                        <a:buClr>
                          <a:srgbClr val="FF7E79"/>
                        </a:buClr>
                        <a:buFont typeface="Wingdings" charset="2"/>
                        <a:buChar char="ü"/>
                      </a:pPr>
                      <a:r>
                        <a:rPr lang="en-US" sz="1400" b="0" dirty="0">
                          <a:solidFill>
                            <a:srgbClr val="FF0000"/>
                          </a:solidFill>
                          <a:latin typeface="+mn-lt"/>
                        </a:rPr>
                        <a:t>Endometrial cancer </a:t>
                      </a:r>
                      <a:r>
                        <a:rPr lang="en-US" sz="1400" b="0" dirty="0">
                          <a:solidFill>
                            <a:schemeClr val="tx1"/>
                          </a:solidFill>
                          <a:latin typeface="+mn-lt"/>
                        </a:rPr>
                        <a:t>(estrogen only)</a:t>
                      </a:r>
                    </a:p>
                    <a:p>
                      <a:pPr marL="628650" lvl="1" indent="-285750">
                        <a:buClr>
                          <a:srgbClr val="FF7E79"/>
                        </a:buClr>
                        <a:buFont typeface="Wingdings" charset="2"/>
                        <a:buChar char="ü"/>
                      </a:pPr>
                      <a:r>
                        <a:rPr lang="en-US" sz="1400" b="0" dirty="0">
                          <a:solidFill>
                            <a:srgbClr val="C00000"/>
                          </a:solidFill>
                          <a:latin typeface="+mn-lt"/>
                        </a:rPr>
                        <a:t>Venous thromboembolism (long </a:t>
                      </a:r>
                      <a:r>
                        <a:rPr lang="en-US" sz="1400" b="0" dirty="0" smtClean="0">
                          <a:solidFill>
                            <a:srgbClr val="C00000"/>
                          </a:solidFill>
                          <a:latin typeface="+mn-lt"/>
                        </a:rPr>
                        <a:t>term)</a:t>
                      </a:r>
                    </a:p>
                    <a:p>
                      <a:pPr marL="628650" lvl="1" indent="-285750">
                        <a:buClr>
                          <a:srgbClr val="FF7E79"/>
                        </a:buClr>
                        <a:buFont typeface="Wingdings" charset="2"/>
                        <a:buChar char="ü"/>
                      </a:pPr>
                      <a:r>
                        <a:rPr lang="en-US" sz="1400" b="0" dirty="0" smtClean="0">
                          <a:solidFill>
                            <a:srgbClr val="C00000"/>
                          </a:solidFill>
                          <a:latin typeface="+mn-lt"/>
                        </a:rPr>
                        <a:t>Breast </a:t>
                      </a:r>
                      <a:r>
                        <a:rPr lang="en-US" sz="1400" b="0" dirty="0">
                          <a:solidFill>
                            <a:srgbClr val="C00000"/>
                          </a:solidFill>
                          <a:latin typeface="+mn-lt"/>
                        </a:rPr>
                        <a:t>cancer (long term 5 yrs.)</a:t>
                      </a: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390965">
                <a:tc gridSpan="2">
                  <a:txBody>
                    <a:bodyPr/>
                    <a:lstStyle/>
                    <a:p>
                      <a:r>
                        <a:rPr lang="en-US" sz="1400" b="1" dirty="0">
                          <a:solidFill>
                            <a:srgbClr val="C00000"/>
                          </a:solidFill>
                          <a:latin typeface="+mn-lt"/>
                        </a:rPr>
                        <a:t>Note: </a:t>
                      </a:r>
                      <a:r>
                        <a:rPr lang="en-US" sz="1400" b="0" dirty="0">
                          <a:solidFill>
                            <a:srgbClr val="C00000"/>
                          </a:solidFill>
                          <a:latin typeface="+mn-lt"/>
                        </a:rPr>
                        <a:t>the risk of CVS problems and breast cancer with HRT is more than their </a:t>
                      </a:r>
                      <a:r>
                        <a:rPr lang="en-US" sz="1400" b="0" dirty="0" smtClean="0">
                          <a:solidFill>
                            <a:srgbClr val="C00000"/>
                          </a:solidFill>
                          <a:latin typeface="+mn-lt"/>
                        </a:rPr>
                        <a:t>benefits</a:t>
                      </a:r>
                      <a:endParaRPr lang="en-US" sz="1400" b="0" dirty="0">
                        <a:solidFill>
                          <a:srgbClr val="C00000"/>
                        </a:solidFill>
                        <a:latin typeface="+mn-lt"/>
                      </a:endParaRPr>
                    </a:p>
                  </a:txBody>
                  <a:tcP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hMerge="1">
                  <a:txBody>
                    <a:bodyPr/>
                    <a:lstStyle/>
                    <a:p>
                      <a:endParaRPr lang="en-US"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cxnSp>
        <p:nvCxnSpPr>
          <p:cNvPr id="14" name="Straight Connector 13"/>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803776" y="197806"/>
            <a:ext cx="5250451" cy="461665"/>
          </a:xfrm>
          <a:prstGeom prst="rect">
            <a:avLst/>
          </a:prstGeom>
          <a:noFill/>
        </p:spPr>
        <p:txBody>
          <a:bodyPr wrap="square" rtlCol="0">
            <a:spAutoFit/>
          </a:bodyPr>
          <a:lstStyle/>
          <a:p>
            <a:pPr algn="ctr"/>
            <a:r>
              <a:rPr lang="en-US" sz="2400" smtClean="0">
                <a:latin typeface="American Typewriter" charset="0"/>
                <a:ea typeface="American Typewriter" charset="0"/>
                <a:cs typeface="American Typewriter" charset="0"/>
              </a:rPr>
              <a:t>Summary</a:t>
            </a:r>
            <a:endParaRPr lang="en-US" sz="24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449551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2"/>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MCQs</a:t>
            </a:r>
            <a:endParaRPr lang="en-US" sz="2400" dirty="0">
              <a:latin typeface="American Typewriter" charset="0"/>
              <a:ea typeface="American Typewriter" charset="0"/>
              <a:cs typeface="American Typewriter" charset="0"/>
            </a:endParaRPr>
          </a:p>
        </p:txBody>
      </p:sp>
      <p:cxnSp>
        <p:nvCxnSpPr>
          <p:cNvPr id="13" name="Straight Connector 1"/>
          <p:cNvCxnSpPr/>
          <p:nvPr/>
        </p:nvCxnSpPr>
        <p:spPr>
          <a:xfrm flipV="1">
            <a:off x="963001" y="720115"/>
            <a:ext cx="493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2" name="مربع نص 1"/>
          <p:cNvSpPr txBox="1"/>
          <p:nvPr/>
        </p:nvSpPr>
        <p:spPr>
          <a:xfrm>
            <a:off x="0" y="967344"/>
            <a:ext cx="6844225" cy="6432530"/>
          </a:xfrm>
          <a:prstGeom prst="rect">
            <a:avLst/>
          </a:prstGeom>
          <a:noFill/>
        </p:spPr>
        <p:txBody>
          <a:bodyPr wrap="square" rtlCol="1">
            <a:spAutoFit/>
          </a:bodyPr>
          <a:lstStyle/>
          <a:p>
            <a:r>
              <a:rPr lang="en-US" sz="1000" b="1" u="sng" dirty="0" smtClean="0"/>
              <a:t>Q1: Which of the following should be combined with estrogen in hormone replacement thereby to reduce the incidence of endometrium cancer ? </a:t>
            </a:r>
            <a:endParaRPr lang="en-US" sz="1000" b="1" u="sng" dirty="0"/>
          </a:p>
          <a:p>
            <a:r>
              <a:rPr lang="en-US" sz="800" dirty="0" smtClean="0"/>
              <a:t>A. </a:t>
            </a:r>
            <a:r>
              <a:rPr lang="en-US" sz="800" dirty="0"/>
              <a:t>Phytoestrogens</a:t>
            </a:r>
            <a:r>
              <a:rPr lang="en-US" sz="800" dirty="0" smtClean="0"/>
              <a:t>.                      B. Progestin.                       C. Tamoxifen.                     D. </a:t>
            </a:r>
            <a:r>
              <a:rPr lang="en-US" sz="800" dirty="0"/>
              <a:t>Raloxifene</a:t>
            </a:r>
            <a:r>
              <a:rPr lang="en-US" sz="800" dirty="0" smtClean="0"/>
              <a:t>.</a:t>
            </a:r>
          </a:p>
          <a:p>
            <a:endParaRPr lang="en-US" sz="1050" dirty="0" smtClean="0"/>
          </a:p>
          <a:p>
            <a:endParaRPr lang="en-US" sz="1050" dirty="0" smtClean="0"/>
          </a:p>
          <a:p>
            <a:r>
              <a:rPr lang="en-US" sz="1000" b="1" u="sng" dirty="0" smtClean="0"/>
              <a:t>Q2: </a:t>
            </a:r>
            <a:r>
              <a:rPr lang="en-US" sz="1000" b="1" u="sng" dirty="0"/>
              <a:t>Which of the following </a:t>
            </a:r>
            <a:r>
              <a:rPr lang="en-US" sz="1000" b="1" u="sng" dirty="0" smtClean="0"/>
              <a:t>has protective effect against breast cancer </a:t>
            </a:r>
            <a:r>
              <a:rPr lang="en-US" sz="1000" b="1" u="sng" dirty="0"/>
              <a:t>? </a:t>
            </a:r>
          </a:p>
          <a:p>
            <a:r>
              <a:rPr lang="en-US" sz="800" dirty="0"/>
              <a:t>A. </a:t>
            </a:r>
            <a:r>
              <a:rPr lang="en-US" sz="800" dirty="0" smtClean="0"/>
              <a:t>Estrogen.                                  </a:t>
            </a:r>
            <a:r>
              <a:rPr lang="en-US" sz="800" dirty="0"/>
              <a:t>B. Progestin.                       C. Tamoxifen.                     D. Raloxifene.</a:t>
            </a:r>
          </a:p>
          <a:p>
            <a:endParaRPr lang="en-US" sz="1050" dirty="0" smtClean="0"/>
          </a:p>
          <a:p>
            <a:endParaRPr lang="en-US" sz="1050" dirty="0"/>
          </a:p>
          <a:p>
            <a:r>
              <a:rPr lang="en-US" sz="1000" b="1" u="sng" dirty="0" smtClean="0"/>
              <a:t>Q3: Which of the following has protective effect on bones and reduce the incidence and severity of primary osteoporosis ? </a:t>
            </a:r>
            <a:endParaRPr lang="en-US" sz="1000" b="1" u="sng" dirty="0"/>
          </a:p>
          <a:p>
            <a:r>
              <a:rPr lang="en-US" sz="800" dirty="0"/>
              <a:t>A. Phytoestrogens.                    B. Progestin.                       C. Tamoxifen.                     D. Raloxifene.</a:t>
            </a:r>
          </a:p>
          <a:p>
            <a:endParaRPr lang="en-US" sz="1000" b="1" u="sng" dirty="0" smtClean="0"/>
          </a:p>
          <a:p>
            <a:endParaRPr lang="en-US" sz="1000" b="1" u="sng" dirty="0" smtClean="0"/>
          </a:p>
          <a:p>
            <a:r>
              <a:rPr lang="en-US" sz="1000" b="1" u="sng" dirty="0"/>
              <a:t>Q4: 49 years old female is diagnosed with pelvic inflammatory disease and she has high risk to develop uterine cancer, </a:t>
            </a:r>
            <a:r>
              <a:rPr lang="en-US" sz="1000" b="1" u="sng" dirty="0" smtClean="0"/>
              <a:t>so her doctor decide to do hysterectomy. Which </a:t>
            </a:r>
            <a:r>
              <a:rPr lang="en-US" sz="1000" b="1" u="sng" dirty="0"/>
              <a:t>one of the following </a:t>
            </a:r>
            <a:r>
              <a:rPr lang="en-US" sz="1000" b="1" u="sng" dirty="0" smtClean="0"/>
              <a:t>drugs can be safe in her case to treat </a:t>
            </a:r>
            <a:r>
              <a:rPr lang="en-US" sz="1000" b="1" u="sng" dirty="0"/>
              <a:t>postmenopausal osteoporosis ? </a:t>
            </a:r>
            <a:endParaRPr lang="en-US" sz="1000" b="1" u="sng" dirty="0" smtClean="0"/>
          </a:p>
          <a:p>
            <a:r>
              <a:rPr lang="en-US" sz="800" dirty="0"/>
              <a:t>A</a:t>
            </a:r>
            <a:r>
              <a:rPr lang="en-US" sz="800" dirty="0" smtClean="0"/>
              <a:t>.</a:t>
            </a:r>
            <a:r>
              <a:rPr lang="en-US" sz="800" dirty="0"/>
              <a:t> Estrogen</a:t>
            </a:r>
            <a:r>
              <a:rPr lang="en-US" sz="800" dirty="0" smtClean="0"/>
              <a:t>.                                 </a:t>
            </a:r>
            <a:r>
              <a:rPr lang="en-US" sz="800" dirty="0"/>
              <a:t>B. Progestin.                       C. Tamoxifen.                     D. Raloxifene.</a:t>
            </a:r>
          </a:p>
          <a:p>
            <a:endParaRPr lang="en-US" sz="1000" b="1" u="sng" dirty="0" smtClean="0"/>
          </a:p>
          <a:p>
            <a:endParaRPr lang="en-US" sz="1000" b="1" u="sng" dirty="0"/>
          </a:p>
          <a:p>
            <a:r>
              <a:rPr lang="en-US" sz="1000" b="1" u="sng" dirty="0" smtClean="0"/>
              <a:t>Q5:  A </a:t>
            </a:r>
            <a:r>
              <a:rPr lang="en-US" sz="1000" b="1" u="sng" dirty="0"/>
              <a:t>65-year-old female who has been diagnosed with postmenopausal osteoporosis. She has no history of fractures and no other pertinent medical </a:t>
            </a:r>
            <a:r>
              <a:rPr lang="en-US" sz="1000" b="1" u="sng" dirty="0" smtClean="0"/>
              <a:t>conditions such breast or ovary cancer. </a:t>
            </a:r>
            <a:r>
              <a:rPr lang="en-US" sz="1000" b="1" u="sng" dirty="0"/>
              <a:t>Which of the following would be most appropriate for management of her osteoporosis? </a:t>
            </a:r>
          </a:p>
          <a:p>
            <a:r>
              <a:rPr lang="en-US" sz="800" dirty="0"/>
              <a:t>A</a:t>
            </a:r>
            <a:r>
              <a:rPr lang="en-US" sz="800" dirty="0" smtClean="0"/>
              <a:t>.</a:t>
            </a:r>
            <a:r>
              <a:rPr lang="en-US" sz="800" dirty="0"/>
              <a:t> </a:t>
            </a:r>
            <a:r>
              <a:rPr lang="en-US" sz="800" dirty="0" smtClean="0"/>
              <a:t>Clomiphene.                         </a:t>
            </a:r>
            <a:r>
              <a:rPr lang="en-US" sz="800" dirty="0"/>
              <a:t>B. Progestin.                       C. Tamoxifen.                     D. Raloxifene.</a:t>
            </a:r>
          </a:p>
          <a:p>
            <a:endParaRPr lang="en-US" sz="1000" b="1" u="sng" dirty="0" smtClean="0"/>
          </a:p>
          <a:p>
            <a:endParaRPr lang="en-US" sz="1000" b="1" u="sng" dirty="0" smtClean="0"/>
          </a:p>
          <a:p>
            <a:r>
              <a:rPr lang="en-US" sz="1000" b="1" dirty="0" smtClean="0"/>
              <a:t>Q6: A 70-year-old woman is being treated with raloxifene for </a:t>
            </a:r>
            <a:r>
              <a:rPr lang="en-US" sz="1000" b="1" dirty="0"/>
              <a:t>osteoporosis. Which of the following is a concern with this </a:t>
            </a:r>
            <a:r>
              <a:rPr lang="en-US" sz="1000" b="1" dirty="0" smtClean="0"/>
              <a:t>therapy</a:t>
            </a:r>
            <a:r>
              <a:rPr lang="en-US" sz="1000" b="1" dirty="0"/>
              <a:t> </a:t>
            </a:r>
            <a:r>
              <a:rPr lang="en-US" sz="1000" b="1" dirty="0" smtClean="0"/>
              <a:t>?*</a:t>
            </a:r>
          </a:p>
          <a:p>
            <a:r>
              <a:rPr lang="en-US" sz="800" b="1" dirty="0" smtClean="0"/>
              <a:t>A.</a:t>
            </a:r>
            <a:r>
              <a:rPr lang="en-US" sz="800" dirty="0"/>
              <a:t> Breast </a:t>
            </a:r>
            <a:r>
              <a:rPr lang="en-US" sz="800" dirty="0" smtClean="0"/>
              <a:t>cancer.                B</a:t>
            </a:r>
            <a:r>
              <a:rPr lang="en-US" sz="800" dirty="0"/>
              <a:t>. Endometrial cancer</a:t>
            </a:r>
            <a:r>
              <a:rPr lang="en-US" sz="800" b="1" dirty="0"/>
              <a:t>. </a:t>
            </a:r>
            <a:r>
              <a:rPr lang="en-US" sz="800" b="1" dirty="0" smtClean="0"/>
              <a:t>                      </a:t>
            </a:r>
            <a:r>
              <a:rPr lang="en-US" sz="800" dirty="0" smtClean="0"/>
              <a:t>C</a:t>
            </a:r>
            <a:r>
              <a:rPr lang="en-US" sz="800" dirty="0"/>
              <a:t>. Venous thrombosis. </a:t>
            </a:r>
            <a:r>
              <a:rPr lang="en-US" sz="800" dirty="0" smtClean="0"/>
              <a:t>                       D</a:t>
            </a:r>
            <a:r>
              <a:rPr lang="en-US" sz="800" dirty="0"/>
              <a:t>. Hypercholesterolemia </a:t>
            </a:r>
          </a:p>
          <a:p>
            <a:endParaRPr lang="en-US" sz="1000" b="1" u="sng" dirty="0" smtClean="0"/>
          </a:p>
          <a:p>
            <a:endParaRPr lang="en-US" sz="1000" b="1" u="sng" dirty="0" smtClean="0"/>
          </a:p>
          <a:p>
            <a:r>
              <a:rPr lang="en-US" sz="1000" b="1" u="sng" dirty="0" smtClean="0"/>
              <a:t>Q7:Which of the following drugs could be safe to be used in case of cardiovascular disorders such as MI ? </a:t>
            </a:r>
            <a:endParaRPr lang="en-US" sz="1000" b="1" u="sng" dirty="0"/>
          </a:p>
          <a:p>
            <a:r>
              <a:rPr lang="en-US" sz="800" dirty="0"/>
              <a:t>A. Clomiphene.                    B. Estrogen</a:t>
            </a:r>
            <a:r>
              <a:rPr lang="en-US" sz="800" dirty="0" smtClean="0"/>
              <a:t>.                           C</a:t>
            </a:r>
            <a:r>
              <a:rPr lang="en-US" sz="800" dirty="0"/>
              <a:t>. Tamoxifen.                  </a:t>
            </a:r>
            <a:r>
              <a:rPr lang="en-US" sz="800" dirty="0" smtClean="0"/>
              <a:t>      </a:t>
            </a:r>
            <a:r>
              <a:rPr lang="en-US" sz="800" dirty="0"/>
              <a:t>D. Raloxifene.</a:t>
            </a:r>
          </a:p>
          <a:p>
            <a:endParaRPr lang="en-US" sz="1000" b="1" u="sng" dirty="0" smtClean="0"/>
          </a:p>
          <a:p>
            <a:endParaRPr lang="en-US" sz="1000" b="1" u="sng" dirty="0" smtClean="0"/>
          </a:p>
          <a:p>
            <a:pPr lvl="0"/>
            <a:r>
              <a:rPr lang="en-US" sz="1000" b="1" u="sng" dirty="0"/>
              <a:t>Q8: A 47 years old women who start to develop symptoms such as hot flushes, night sweats, m</a:t>
            </a:r>
            <a:r>
              <a:rPr lang="en-US" sz="1000" b="1" u="sng" dirty="0" smtClean="0"/>
              <a:t>ood </a:t>
            </a:r>
            <a:r>
              <a:rPr lang="en-US" sz="1000" b="1" u="sng" dirty="0"/>
              <a:t>Disturbances, vaginal dryness, difficulty in voiding and Loss of Sexual Arousal &amp; </a:t>
            </a:r>
            <a:r>
              <a:rPr lang="en-US" sz="1000" b="1" u="sng" dirty="0" smtClean="0"/>
              <a:t>Libido. Which of the following would be helpful in her case? **</a:t>
            </a:r>
            <a:endParaRPr lang="en-US" sz="1000" b="1" u="sng" dirty="0"/>
          </a:p>
          <a:p>
            <a:r>
              <a:rPr lang="en-US" sz="800" dirty="0" smtClean="0"/>
              <a:t>A. Estradiol+progestrone+Raloxifene.    B</a:t>
            </a:r>
            <a:r>
              <a:rPr lang="en-US" sz="800" dirty="0"/>
              <a:t>. </a:t>
            </a:r>
            <a:r>
              <a:rPr lang="en-US" sz="800" dirty="0" smtClean="0"/>
              <a:t>Clomiphene+Estradiol+progestrone.    </a:t>
            </a:r>
            <a:r>
              <a:rPr lang="en-US" sz="800" dirty="0"/>
              <a:t>C. </a:t>
            </a:r>
            <a:r>
              <a:rPr lang="en-US" sz="800" dirty="0" smtClean="0"/>
              <a:t>Testosterone+Estradiol+progestrone</a:t>
            </a:r>
            <a:r>
              <a:rPr lang="en-US" sz="800" dirty="0"/>
              <a:t>.    </a:t>
            </a:r>
            <a:r>
              <a:rPr lang="en-US" sz="800" dirty="0" smtClean="0"/>
              <a:t> </a:t>
            </a:r>
            <a:r>
              <a:rPr lang="en-US" sz="800" dirty="0"/>
              <a:t>D. Estradiol+progestrone.</a:t>
            </a:r>
          </a:p>
          <a:p>
            <a:endParaRPr lang="en-US" sz="1000" b="1" u="sng" dirty="0" smtClean="0"/>
          </a:p>
          <a:p>
            <a:endParaRPr lang="en-US" sz="1000" b="1" u="sng" dirty="0"/>
          </a:p>
          <a:p>
            <a:endParaRPr lang="en-US" sz="1000" b="1" u="sng" dirty="0" smtClean="0"/>
          </a:p>
          <a:p>
            <a:endParaRPr lang="en-US" sz="1000" b="1" u="sng" dirty="0" smtClean="0"/>
          </a:p>
          <a:p>
            <a:pPr marL="228600" indent="-228600">
              <a:buAutoNum type="alphaUcPeriod"/>
            </a:pPr>
            <a:endParaRPr lang="en-US" sz="800" spc="-40" dirty="0" smtClean="0"/>
          </a:p>
          <a:p>
            <a:pPr marL="228600" indent="-228600">
              <a:buAutoNum type="alphaUcPeriod"/>
            </a:pPr>
            <a:endParaRPr lang="en-US" sz="800" spc="-40" dirty="0"/>
          </a:p>
        </p:txBody>
      </p:sp>
      <p:sp>
        <p:nvSpPr>
          <p:cNvPr id="5" name="مستطيل مستدير الزوايا 4"/>
          <p:cNvSpPr/>
          <p:nvPr/>
        </p:nvSpPr>
        <p:spPr>
          <a:xfrm rot="10800000">
            <a:off x="5616316" y="8033480"/>
            <a:ext cx="1083172" cy="349288"/>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vert="vert" rtlCol="1" anchor="ctr"/>
          <a:lstStyle/>
          <a:p>
            <a:pPr algn="l"/>
            <a:r>
              <a:rPr lang="en-US" sz="800" dirty="0" smtClean="0">
                <a:solidFill>
                  <a:schemeClr val="bg1">
                    <a:lumMod val="50000"/>
                  </a:schemeClr>
                </a:solidFill>
              </a:rPr>
              <a:t>1) B.</a:t>
            </a:r>
          </a:p>
          <a:p>
            <a:pPr algn="l"/>
            <a:r>
              <a:rPr lang="en-US" sz="800" dirty="0" smtClean="0">
                <a:solidFill>
                  <a:schemeClr val="bg1">
                    <a:lumMod val="50000"/>
                  </a:schemeClr>
                </a:solidFill>
              </a:rPr>
              <a:t>2) C.</a:t>
            </a:r>
          </a:p>
          <a:p>
            <a:pPr algn="l"/>
            <a:r>
              <a:rPr lang="en-US" sz="800" dirty="0" smtClean="0">
                <a:solidFill>
                  <a:schemeClr val="bg1">
                    <a:lumMod val="50000"/>
                  </a:schemeClr>
                </a:solidFill>
              </a:rPr>
              <a:t>3) D.</a:t>
            </a:r>
          </a:p>
          <a:p>
            <a:pPr algn="l"/>
            <a:r>
              <a:rPr lang="en-US" sz="800" dirty="0" smtClean="0">
                <a:solidFill>
                  <a:schemeClr val="bg1">
                    <a:lumMod val="50000"/>
                  </a:schemeClr>
                </a:solidFill>
              </a:rPr>
              <a:t>4) A.</a:t>
            </a:r>
          </a:p>
          <a:p>
            <a:pPr algn="l"/>
            <a:r>
              <a:rPr lang="en-US" sz="800" dirty="0" smtClean="0">
                <a:solidFill>
                  <a:schemeClr val="bg1">
                    <a:lumMod val="50000"/>
                  </a:schemeClr>
                </a:solidFill>
              </a:rPr>
              <a:t>5) D.</a:t>
            </a:r>
          </a:p>
          <a:p>
            <a:pPr algn="l"/>
            <a:r>
              <a:rPr lang="en-US" sz="800" dirty="0" smtClean="0">
                <a:solidFill>
                  <a:schemeClr val="bg1">
                    <a:lumMod val="50000"/>
                  </a:schemeClr>
                </a:solidFill>
              </a:rPr>
              <a:t>6) C.</a:t>
            </a:r>
          </a:p>
          <a:p>
            <a:pPr algn="l"/>
            <a:r>
              <a:rPr lang="en-US" sz="800" dirty="0" smtClean="0">
                <a:solidFill>
                  <a:schemeClr val="bg1">
                    <a:lumMod val="50000"/>
                  </a:schemeClr>
                </a:solidFill>
              </a:rPr>
              <a:t>7) D.</a:t>
            </a:r>
          </a:p>
          <a:p>
            <a:pPr algn="l"/>
            <a:r>
              <a:rPr lang="en-US" sz="800" dirty="0" smtClean="0">
                <a:solidFill>
                  <a:schemeClr val="bg1">
                    <a:lumMod val="50000"/>
                  </a:schemeClr>
                </a:solidFill>
              </a:rPr>
              <a:t>8) C. </a:t>
            </a:r>
          </a:p>
        </p:txBody>
      </p:sp>
      <p:sp>
        <p:nvSpPr>
          <p:cNvPr id="3" name="مستطيل 2"/>
          <p:cNvSpPr/>
          <p:nvPr/>
        </p:nvSpPr>
        <p:spPr>
          <a:xfrm>
            <a:off x="210169" y="8726516"/>
            <a:ext cx="6423885" cy="1077218"/>
          </a:xfrm>
          <a:prstGeom prst="rect">
            <a:avLst/>
          </a:prstGeom>
        </p:spPr>
        <p:txBody>
          <a:bodyPr wrap="square">
            <a:spAutoFit/>
          </a:bodyPr>
          <a:lstStyle/>
          <a:p>
            <a:r>
              <a:rPr lang="en-US" sz="800" dirty="0" smtClean="0">
                <a:solidFill>
                  <a:schemeClr val="bg1">
                    <a:lumMod val="50000"/>
                  </a:schemeClr>
                </a:solidFill>
                <a:latin typeface="Helvetica" charset="0"/>
              </a:rPr>
              <a:t>*Raloxifene </a:t>
            </a:r>
            <a:r>
              <a:rPr lang="en-US" sz="800" dirty="0">
                <a:solidFill>
                  <a:schemeClr val="bg1">
                    <a:lumMod val="50000"/>
                  </a:schemeClr>
                </a:solidFill>
                <a:latin typeface="Helvetica" charset="0"/>
              </a:rPr>
              <a:t>can increase the risk of venous thromboembolism. Unlike estrogen and tamoxifen, raloxifene does not result in an increased incidence of </a:t>
            </a:r>
            <a:r>
              <a:rPr lang="en-US" sz="800" dirty="0" smtClean="0">
                <a:solidFill>
                  <a:schemeClr val="bg1">
                    <a:lumMod val="50000"/>
                  </a:schemeClr>
                </a:solidFill>
                <a:latin typeface="Helvetica" charset="0"/>
              </a:rPr>
              <a:t>endometrial </a:t>
            </a:r>
            <a:r>
              <a:rPr lang="en-US" sz="800" dirty="0">
                <a:solidFill>
                  <a:schemeClr val="bg1">
                    <a:lumMod val="50000"/>
                  </a:schemeClr>
                </a:solidFill>
                <a:latin typeface="Helvetica" charset="0"/>
              </a:rPr>
              <a:t>cancer. Raloxifene lowers the risk of breast cancer in high-risk women, and it also lowers LDL cholesterol. </a:t>
            </a:r>
            <a:endParaRPr lang="en-US" sz="800" dirty="0" smtClean="0">
              <a:solidFill>
                <a:schemeClr val="bg1">
                  <a:lumMod val="50000"/>
                </a:schemeClr>
              </a:solidFill>
              <a:latin typeface="Helvetica" charset="0"/>
            </a:endParaRPr>
          </a:p>
          <a:p>
            <a:endParaRPr lang="en-US" sz="800" dirty="0">
              <a:solidFill>
                <a:schemeClr val="bg1">
                  <a:lumMod val="50000"/>
                </a:schemeClr>
              </a:solidFill>
              <a:latin typeface="Helvetica" charset="0"/>
            </a:endParaRPr>
          </a:p>
          <a:p>
            <a:r>
              <a:rPr lang="en-US" sz="800" dirty="0" smtClean="0">
                <a:solidFill>
                  <a:schemeClr val="bg1">
                    <a:lumMod val="50000"/>
                  </a:schemeClr>
                </a:solidFill>
                <a:latin typeface="Helvetica" charset="0"/>
              </a:rPr>
              <a:t>** Progesterone for </a:t>
            </a:r>
            <a:r>
              <a:rPr lang="en-US" sz="800" dirty="0" smtClean="0">
                <a:solidFill>
                  <a:schemeClr val="bg1">
                    <a:lumMod val="50000"/>
                  </a:schemeClr>
                </a:solidFill>
                <a:latin typeface="Helvetica" charset="0"/>
                <a:sym typeface="Wingdings"/>
              </a:rPr>
              <a:t> she has uterus, so we need to combine it with estrogen due to its protective effect.</a:t>
            </a:r>
            <a:endParaRPr lang="en-US" sz="800" dirty="0" smtClean="0">
              <a:solidFill>
                <a:schemeClr val="bg1">
                  <a:lumMod val="50000"/>
                </a:schemeClr>
              </a:solidFill>
              <a:latin typeface="Helvetica" charset="0"/>
            </a:endParaRPr>
          </a:p>
          <a:p>
            <a:r>
              <a:rPr lang="en-US" sz="800" dirty="0" smtClean="0">
                <a:solidFill>
                  <a:schemeClr val="bg1">
                    <a:lumMod val="50000"/>
                  </a:schemeClr>
                </a:solidFill>
                <a:latin typeface="Helvetica" charset="0"/>
              </a:rPr>
              <a:t>    Estrogen for </a:t>
            </a:r>
            <a:r>
              <a:rPr lang="en-US" sz="800" dirty="0" smtClean="0">
                <a:solidFill>
                  <a:schemeClr val="bg1">
                    <a:lumMod val="50000"/>
                  </a:schemeClr>
                </a:solidFill>
                <a:latin typeface="Helvetica" charset="0"/>
                <a:sym typeface="Wingdings"/>
              </a:rPr>
              <a:t> Hot flushes, night sweets and other symptoms.</a:t>
            </a:r>
          </a:p>
          <a:p>
            <a:r>
              <a:rPr lang="en-US" sz="800" dirty="0">
                <a:solidFill>
                  <a:schemeClr val="bg1">
                    <a:lumMod val="50000"/>
                  </a:schemeClr>
                </a:solidFill>
                <a:latin typeface="Helvetica" charset="0"/>
                <a:sym typeface="Wingdings"/>
              </a:rPr>
              <a:t> </a:t>
            </a:r>
            <a:r>
              <a:rPr lang="en-US" sz="800" dirty="0" smtClean="0">
                <a:solidFill>
                  <a:schemeClr val="bg1">
                    <a:lumMod val="50000"/>
                  </a:schemeClr>
                </a:solidFill>
                <a:latin typeface="Helvetica" charset="0"/>
                <a:sym typeface="Wingdings"/>
              </a:rPr>
              <a:t>   Androgens &amp; testosterone for  loss of libido and sexual arousal.</a:t>
            </a:r>
          </a:p>
          <a:p>
            <a:r>
              <a:rPr lang="en-US" sz="800" b="1" dirty="0" smtClean="0">
                <a:solidFill>
                  <a:schemeClr val="bg1">
                    <a:lumMod val="50000"/>
                  </a:schemeClr>
                </a:solidFill>
              </a:rPr>
              <a:t>- Tibolone</a:t>
            </a:r>
            <a:r>
              <a:rPr lang="en-US" sz="800" dirty="0">
                <a:solidFill>
                  <a:schemeClr val="bg1">
                    <a:lumMod val="50000"/>
                  </a:schemeClr>
                </a:solidFill>
              </a:rPr>
              <a:t>,</a:t>
            </a:r>
            <a:r>
              <a:rPr lang="en-US" sz="800" spc="-30" dirty="0">
                <a:solidFill>
                  <a:schemeClr val="bg1">
                    <a:lumMod val="50000"/>
                  </a:schemeClr>
                </a:solidFill>
              </a:rPr>
              <a:t> is a synthetic steroid drug with estrogenic, progestogenic, and weak androgenic </a:t>
            </a:r>
            <a:r>
              <a:rPr lang="en-US" sz="800" spc="-30" dirty="0" smtClean="0">
                <a:solidFill>
                  <a:schemeClr val="bg1">
                    <a:lumMod val="50000"/>
                  </a:schemeClr>
                </a:solidFill>
              </a:rPr>
              <a:t>actions</a:t>
            </a:r>
            <a:r>
              <a:rPr lang="en-US" sz="800" spc="-30" baseline="30000" dirty="0" smtClean="0">
                <a:solidFill>
                  <a:schemeClr val="bg1">
                    <a:lumMod val="50000"/>
                  </a:schemeClr>
                </a:solidFill>
              </a:rPr>
              <a:t>.</a:t>
            </a:r>
            <a:endParaRPr lang="en-US" sz="800" dirty="0" smtClean="0">
              <a:solidFill>
                <a:schemeClr val="bg1">
                  <a:lumMod val="50000"/>
                </a:schemeClr>
              </a:solidFill>
              <a:latin typeface="Helvetica" charset="0"/>
              <a:sym typeface="Wingdings"/>
            </a:endParaRPr>
          </a:p>
          <a:p>
            <a:endParaRPr lang="en-US" sz="800" dirty="0">
              <a:solidFill>
                <a:schemeClr val="bg1">
                  <a:lumMod val="50000"/>
                </a:schemeClr>
              </a:solidFill>
            </a:endParaRPr>
          </a:p>
        </p:txBody>
      </p:sp>
    </p:spTree>
    <p:extLst>
      <p:ext uri="{BB962C8B-B14F-4D97-AF65-F5344CB8AC3E}">
        <p14:creationId xmlns:p14="http://schemas.microsoft.com/office/powerpoint/2010/main" val="126856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6" y="2299527"/>
            <a:ext cx="2235970" cy="388864"/>
          </a:xfrm>
          <a:prstGeom prst="rect">
            <a:avLst/>
          </a:prstGeom>
        </p:spPr>
      </p:pic>
      <p:cxnSp>
        <p:nvCxnSpPr>
          <p:cNvPr id="8" name="Straight Connector 7"/>
          <p:cNvCxnSpPr/>
          <p:nvPr/>
        </p:nvCxnSpPr>
        <p:spPr>
          <a:xfrm flipH="1">
            <a:off x="1098211" y="2747488"/>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682" y="7718003"/>
            <a:ext cx="6027950" cy="830997"/>
          </a:xfrm>
          <a:prstGeom prst="rect">
            <a:avLst/>
          </a:prstGeom>
          <a:noFill/>
        </p:spPr>
        <p:txBody>
          <a:bodyPr wrap="square" rtlCol="0">
            <a:spAutoFit/>
          </a:bodyPr>
          <a:lstStyle/>
          <a:p>
            <a:r>
              <a:rPr lang="en-US" sz="1600" dirty="0">
                <a:solidFill>
                  <a:srgbClr val="941651"/>
                </a:solidFill>
              </a:rPr>
              <a:t>References :</a:t>
            </a:r>
          </a:p>
          <a:p>
            <a:r>
              <a:rPr lang="en-US" sz="1600" dirty="0">
                <a:solidFill>
                  <a:srgbClr val="941651"/>
                </a:solidFill>
              </a:rPr>
              <a:t>1-</a:t>
            </a:r>
            <a:r>
              <a:rPr lang="en-US" sz="1600" dirty="0"/>
              <a:t> 436 doctor’s slides and </a:t>
            </a:r>
            <a:r>
              <a:rPr lang="en-US" sz="1600" dirty="0" smtClean="0"/>
              <a:t>notes</a:t>
            </a:r>
          </a:p>
          <a:p>
            <a:r>
              <a:rPr lang="en-US" sz="1600" dirty="0" smtClean="0">
                <a:solidFill>
                  <a:srgbClr val="941651"/>
                </a:solidFill>
              </a:rPr>
              <a:t>2-</a:t>
            </a:r>
            <a:r>
              <a:rPr lang="en-US" sz="1600" dirty="0" smtClean="0"/>
              <a:t> 435 biochemistry teamwork</a:t>
            </a:r>
          </a:p>
        </p:txBody>
      </p:sp>
      <p:grpSp>
        <p:nvGrpSpPr>
          <p:cNvPr id="4" name="Group 3"/>
          <p:cNvGrpSpPr/>
          <p:nvPr/>
        </p:nvGrpSpPr>
        <p:grpSpPr>
          <a:xfrm>
            <a:off x="4947457" y="495066"/>
            <a:ext cx="1451175" cy="2143038"/>
            <a:chOff x="4947458" y="643045"/>
            <a:chExt cx="1451175" cy="2143038"/>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399" t="7748" r="21891" b="8503"/>
            <a:stretch/>
          </p:blipFill>
          <p:spPr>
            <a:xfrm>
              <a:off x="4947458" y="643045"/>
              <a:ext cx="1451175" cy="2143038"/>
            </a:xfrm>
            <a:prstGeom prst="rect">
              <a:avLst/>
            </a:prstGeom>
          </p:spPr>
        </p:pic>
        <p:sp>
          <p:nvSpPr>
            <p:cNvPr id="3" name="Oval 2"/>
            <p:cNvSpPr/>
            <p:nvPr/>
          </p:nvSpPr>
          <p:spPr>
            <a:xfrm>
              <a:off x="5883329" y="1794673"/>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896024"/>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1305834"/>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9" y="9147483"/>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3" y="9102566"/>
            <a:ext cx="447779" cy="447779"/>
          </a:xfrm>
          <a:prstGeom prst="rect">
            <a:avLst/>
          </a:prstGeom>
        </p:spPr>
      </p:pic>
      <p:sp>
        <p:nvSpPr>
          <p:cNvPr id="23" name="TextBox 22"/>
          <p:cNvSpPr txBox="1"/>
          <p:nvPr/>
        </p:nvSpPr>
        <p:spPr>
          <a:xfrm>
            <a:off x="784091" y="9147483"/>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3" y="9040774"/>
            <a:ext cx="441083" cy="463227"/>
          </a:xfrm>
          <a:prstGeom prst="rect">
            <a:avLst/>
          </a:prstGeom>
        </p:spPr>
      </p:pic>
      <p:sp>
        <p:nvSpPr>
          <p:cNvPr id="25" name="TextBox 24"/>
          <p:cNvSpPr txBox="1"/>
          <p:nvPr/>
        </p:nvSpPr>
        <p:spPr>
          <a:xfrm>
            <a:off x="5212149" y="9118979"/>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819"/>
            <a:ext cx="573552" cy="448968"/>
          </a:xfrm>
          <a:prstGeom prst="rect">
            <a:avLst/>
          </a:prstGeom>
        </p:spPr>
      </p:pic>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098210" y="2841092"/>
            <a:ext cx="5300421" cy="4431983"/>
          </a:xfrm>
          <a:prstGeom prst="rect">
            <a:avLst/>
          </a:prstGeom>
          <a:noFill/>
        </p:spPr>
        <p:txBody>
          <a:bodyPr wrap="square" rtlCol="0">
            <a:spAutoFit/>
          </a:bodyPr>
          <a:lstStyle/>
          <a:p>
            <a:pPr algn="ctr" rtl="1">
              <a:lnSpc>
                <a:spcPct val="150000"/>
              </a:lnSpc>
            </a:pPr>
            <a:r>
              <a:rPr lang="ar-SA" sz="2400" b="1" dirty="0">
                <a:solidFill>
                  <a:srgbClr val="941651"/>
                </a:solidFill>
                <a:latin typeface="Al Tarikh" charset="-78"/>
                <a:ea typeface="Al Tarikh" charset="-78"/>
                <a:cs typeface="Al Tarikh" charset="-78"/>
              </a:rPr>
              <a:t>قادة فريق علم الأدوية :</a:t>
            </a:r>
          </a:p>
          <a:p>
            <a:pPr algn="ctr" defTabSz="663123" rtl="1">
              <a:lnSpc>
                <a:spcPct val="150000"/>
              </a:lnSpc>
            </a:pPr>
            <a:r>
              <a:rPr lang="ar-SA" sz="2400" b="1" dirty="0">
                <a:latin typeface="Al Tarikh" charset="-78"/>
                <a:ea typeface="Al Tarikh" charset="-78"/>
                <a:cs typeface="Al Tarikh" charset="-78"/>
              </a:rPr>
              <a:t> </a:t>
            </a:r>
            <a:r>
              <a:rPr lang="ar-SA" sz="2800" b="1" dirty="0">
                <a:latin typeface="Al Tarikh" charset="-78"/>
                <a:ea typeface="Al Tarikh" charset="-78"/>
                <a:cs typeface="Al Tarikh" charset="-78"/>
              </a:rPr>
              <a:t>اللولو  الصليهم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en-US" sz="2800" b="1" dirty="0">
                <a:solidFill>
                  <a:srgbClr val="941651"/>
                </a:solidFill>
                <a:latin typeface="Al Tarikh" charset="-78"/>
                <a:ea typeface="Al Tarikh" charset="-78"/>
                <a:cs typeface="Al Tarikh" charset="-78"/>
              </a:rPr>
              <a:t>&amp;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فارس النفيسة</a:t>
            </a:r>
          </a:p>
          <a:p>
            <a:pPr marL="0" algn="ctr" defTabSz="663123" rtl="1" eaLnBrk="1" latinLnBrk="0" hangingPunct="1">
              <a:lnSpc>
                <a:spcPct val="150000"/>
              </a:lnSpc>
            </a:pPr>
            <a:r>
              <a:rPr lang="ar-SA" sz="2400" b="1" dirty="0">
                <a:solidFill>
                  <a:srgbClr val="941651"/>
                </a:solidFill>
                <a:latin typeface="Al Tarikh" charset="-78"/>
                <a:ea typeface="Al Tarikh" charset="-78"/>
                <a:cs typeface="Al Tarikh" charset="-78"/>
              </a:rPr>
              <a:t>الشكر موصول لأعضاء الفريق المتميزين : </a:t>
            </a:r>
          </a:p>
          <a:p>
            <a:pPr algn="ctr" defTabSz="663123" rtl="1"/>
            <a:r>
              <a:rPr lang="ar-SA" sz="2800" b="1" dirty="0">
                <a:latin typeface="Al Tarikh" charset="-78"/>
                <a:ea typeface="Al Tarikh" charset="-78"/>
                <a:cs typeface="Al Tarikh" charset="-78"/>
              </a:rPr>
              <a:t>روان سعد </a:t>
            </a:r>
            <a:r>
              <a:rPr lang="ar-SA" sz="2800" b="1" dirty="0" smtClean="0">
                <a:latin typeface="Al Tarikh" charset="-78"/>
                <a:ea typeface="Al Tarikh" charset="-78"/>
                <a:cs typeface="Al Tarikh" charset="-78"/>
              </a:rPr>
              <a:t>القحطاني</a:t>
            </a:r>
            <a:endParaRPr lang="en-US" sz="2800" b="1" dirty="0" smtClean="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انوار العجمي</a:t>
            </a:r>
            <a:endParaRPr lang="en-US" sz="2800" b="1" dirty="0" smtClean="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عبدالله </a:t>
            </a:r>
            <a:r>
              <a:rPr lang="ar-SA" sz="2800" b="1" dirty="0" err="1" smtClean="0">
                <a:latin typeface="Al Tarikh" charset="-78"/>
                <a:ea typeface="Al Tarikh" charset="-78"/>
                <a:cs typeface="Al Tarikh" charset="-78"/>
              </a:rPr>
              <a:t>ابودجين</a:t>
            </a:r>
            <a:endParaRPr lang="en-US" sz="2800" b="1" dirty="0" smtClean="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عبدالرحمن ذكري</a:t>
            </a:r>
            <a:endParaRPr lang="ar-SA" sz="2800" b="1" dirty="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لمى التميمي</a:t>
            </a:r>
            <a:endParaRPr lang="en-US" sz="2800" b="1" dirty="0" smtClean="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ليلى مذكور</a:t>
            </a:r>
            <a:endParaRPr lang="en-US" sz="2800" b="1" dirty="0">
              <a:latin typeface="Al Tarikh" charset="-78"/>
              <a:ea typeface="Al Tarikh" charset="-78"/>
              <a:cs typeface="Al Tarikh" charset="-78"/>
            </a:endParaRPr>
          </a:p>
        </p:txBody>
      </p:sp>
    </p:spTree>
    <p:extLst>
      <p:ext uri="{BB962C8B-B14F-4D97-AF65-F5344CB8AC3E}">
        <p14:creationId xmlns:p14="http://schemas.microsoft.com/office/powerpoint/2010/main" val="423256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a:off x="144437" y="1432782"/>
            <a:ext cx="144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2365" y="1032672"/>
            <a:ext cx="1655737" cy="400110"/>
          </a:xfrm>
          <a:prstGeom prst="rect">
            <a:avLst/>
          </a:prstGeom>
          <a:noFill/>
          <a:ln>
            <a:noFill/>
          </a:ln>
        </p:spPr>
        <p:txBody>
          <a:bodyPr wrap="square" rtlCol="0">
            <a:spAutoFit/>
          </a:bodyPr>
          <a:lstStyle/>
          <a:p>
            <a:r>
              <a:rPr lang="en-US" sz="2000" dirty="0">
                <a:latin typeface="Al Tarikh" charset="-78"/>
                <a:ea typeface="Al Tarikh" charset="-78"/>
                <a:cs typeface="Al Tarikh" charset="-78"/>
              </a:rPr>
              <a:t>Definition</a:t>
            </a:r>
          </a:p>
        </p:txBody>
      </p:sp>
      <p:sp>
        <p:nvSpPr>
          <p:cNvPr id="11" name="TextBox 10"/>
          <p:cNvSpPr txBox="1"/>
          <p:nvPr/>
        </p:nvSpPr>
        <p:spPr>
          <a:xfrm>
            <a:off x="95267" y="1472595"/>
            <a:ext cx="6715598" cy="1567096"/>
          </a:xfrm>
          <a:prstGeom prst="rect">
            <a:avLst/>
          </a:prstGeom>
          <a:noFill/>
          <a:ln>
            <a:noFill/>
          </a:ln>
        </p:spPr>
        <p:txBody>
          <a:bodyPr wrap="square" rtlCol="0">
            <a:spAutoFit/>
          </a:bodyPr>
          <a:lstStyle/>
          <a:p>
            <a:pPr rtl="1">
              <a:lnSpc>
                <a:spcPts val="2300"/>
              </a:lnSpc>
            </a:pPr>
            <a:r>
              <a:rPr lang="en-US" sz="1600" dirty="0">
                <a:solidFill>
                  <a:schemeClr val="accent1"/>
                </a:solidFill>
              </a:rPr>
              <a:t>Menopause:</a:t>
            </a:r>
            <a:r>
              <a:rPr lang="en-US" sz="1400" dirty="0"/>
              <a:t> </a:t>
            </a:r>
            <a:r>
              <a:rPr lang="en-US" sz="1400" dirty="0" err="1"/>
              <a:t>menos</a:t>
            </a:r>
            <a:r>
              <a:rPr lang="en-US" sz="1400" dirty="0"/>
              <a:t>'( month) '</a:t>
            </a:r>
            <a:r>
              <a:rPr lang="en-US" sz="1400" dirty="0" err="1"/>
              <a:t>pausis</a:t>
            </a:r>
            <a:r>
              <a:rPr lang="en-US" sz="1400" dirty="0"/>
              <a:t>'(cessation), so menopause means </a:t>
            </a:r>
            <a:r>
              <a:rPr lang="en-US" sz="1400" dirty="0" smtClean="0"/>
              <a:t>a complex physiological </a:t>
            </a:r>
            <a:r>
              <a:rPr lang="en-US" sz="1400" dirty="0"/>
              <a:t>changes that occur at the time when the last period ends generally as women get older and lose fertility (age late 40s)</a:t>
            </a:r>
          </a:p>
          <a:p>
            <a:pPr rtl="1">
              <a:lnSpc>
                <a:spcPts val="2300"/>
              </a:lnSpc>
            </a:pPr>
            <a:r>
              <a:rPr lang="en-US" sz="1600" dirty="0">
                <a:solidFill>
                  <a:schemeClr val="accent1"/>
                </a:solidFill>
              </a:rPr>
              <a:t>Characteristics of menopause: </a:t>
            </a:r>
            <a:r>
              <a:rPr lang="en-US" sz="1400" dirty="0"/>
              <a:t>low estrogen and progesterone, low </a:t>
            </a:r>
            <a:r>
              <a:rPr lang="en-US" sz="1400" dirty="0" smtClean="0"/>
              <a:t>androgen, </a:t>
            </a:r>
            <a:r>
              <a:rPr lang="en-US" sz="1400" dirty="0"/>
              <a:t>high FSH &amp; LH, high insulin resistance </a:t>
            </a:r>
            <a:r>
              <a:rPr lang="en-US" sz="1100" dirty="0">
                <a:solidFill>
                  <a:srgbClr val="008F00"/>
                </a:solidFill>
              </a:rPr>
              <a:t>(the aim of hormone replacement therapy is to boost these hormones)</a:t>
            </a:r>
            <a:endParaRPr lang="en-US" sz="1400" dirty="0">
              <a:solidFill>
                <a:srgbClr val="008F00"/>
              </a:solidFill>
            </a:endParaRPr>
          </a:p>
        </p:txBody>
      </p:sp>
      <p:grpSp>
        <p:nvGrpSpPr>
          <p:cNvPr id="17" name="Group 16"/>
          <p:cNvGrpSpPr/>
          <p:nvPr/>
        </p:nvGrpSpPr>
        <p:grpSpPr>
          <a:xfrm>
            <a:off x="154646" y="2933995"/>
            <a:ext cx="3439344" cy="1570502"/>
            <a:chOff x="587632" y="3124859"/>
            <a:chExt cx="2901020" cy="1902779"/>
          </a:xfrm>
        </p:grpSpPr>
        <p:pic>
          <p:nvPicPr>
            <p:cNvPr id="12" name="Picture 2" descr="http://accessmedicine.com/loadBinary.aspx?name=harr&amp;filename=harr_c348f001.gif"/>
            <p:cNvPicPr>
              <a:picLocks noChangeAspect="1" noChangeArrowheads="1"/>
            </p:cNvPicPr>
            <p:nvPr/>
          </p:nvPicPr>
          <p:blipFill rotWithShape="1">
            <a:blip r:embed="rId2" cstate="print"/>
            <a:srcRect b="16048"/>
            <a:stretch/>
          </p:blipFill>
          <p:spPr bwMode="auto">
            <a:xfrm>
              <a:off x="587632" y="3729593"/>
              <a:ext cx="2901020" cy="1298045"/>
            </a:xfrm>
            <a:prstGeom prst="rect">
              <a:avLst/>
            </a:prstGeom>
            <a:noFill/>
          </p:spPr>
        </p:pic>
        <p:sp>
          <p:nvSpPr>
            <p:cNvPr id="14" name="TextBox 13"/>
            <p:cNvSpPr txBox="1"/>
            <p:nvPr/>
          </p:nvSpPr>
          <p:spPr>
            <a:xfrm>
              <a:off x="1423182" y="3124859"/>
              <a:ext cx="1173719" cy="338554"/>
            </a:xfrm>
            <a:prstGeom prst="rect">
              <a:avLst/>
            </a:prstGeom>
            <a:noFill/>
          </p:spPr>
          <p:txBody>
            <a:bodyPr wrap="none" rtlCol="0">
              <a:spAutoFit/>
            </a:bodyPr>
            <a:lstStyle/>
            <a:p>
              <a:r>
                <a:rPr lang="en-US" sz="1600" dirty="0">
                  <a:solidFill>
                    <a:schemeClr val="accent1"/>
                  </a:solidFill>
                </a:rPr>
                <a:t>Menopause</a:t>
              </a:r>
              <a:endParaRPr lang="en-US" dirty="0">
                <a:solidFill>
                  <a:schemeClr val="accent1"/>
                </a:solidFill>
              </a:endParaRPr>
            </a:p>
          </p:txBody>
        </p:sp>
      </p:grpSp>
      <p:grpSp>
        <p:nvGrpSpPr>
          <p:cNvPr id="16" name="Group 15"/>
          <p:cNvGrpSpPr/>
          <p:nvPr/>
        </p:nvGrpSpPr>
        <p:grpSpPr>
          <a:xfrm>
            <a:off x="3778983" y="2994968"/>
            <a:ext cx="2801980" cy="1556239"/>
            <a:chOff x="3943206" y="3248421"/>
            <a:chExt cx="2759991" cy="1779217"/>
          </a:xfrm>
        </p:grpSpPr>
        <p:pic>
          <p:nvPicPr>
            <p:cNvPr id="13" name="Picture 12" descr="http://embryology.med.unsw.edu.au/wwwhuman/MCycle/images/Mcycle.GIF"/>
            <p:cNvPicPr>
              <a:picLocks noChangeAspect="1" noChangeArrowheads="1"/>
            </p:cNvPicPr>
            <p:nvPr/>
          </p:nvPicPr>
          <p:blipFill>
            <a:blip r:embed="rId3" cstate="print"/>
            <a:srcRect/>
            <a:stretch>
              <a:fillRect/>
            </a:stretch>
          </p:blipFill>
          <p:spPr bwMode="auto">
            <a:xfrm>
              <a:off x="3943206" y="3721641"/>
              <a:ext cx="2759991" cy="1305997"/>
            </a:xfrm>
            <a:prstGeom prst="rect">
              <a:avLst/>
            </a:prstGeom>
            <a:noFill/>
          </p:spPr>
        </p:pic>
        <p:sp>
          <p:nvSpPr>
            <p:cNvPr id="15" name="TextBox 14"/>
            <p:cNvSpPr txBox="1"/>
            <p:nvPr/>
          </p:nvSpPr>
          <p:spPr>
            <a:xfrm>
              <a:off x="4147792" y="3248421"/>
              <a:ext cx="1980735" cy="338554"/>
            </a:xfrm>
            <a:prstGeom prst="rect">
              <a:avLst/>
            </a:prstGeom>
            <a:noFill/>
          </p:spPr>
          <p:txBody>
            <a:bodyPr wrap="none" rtlCol="0">
              <a:spAutoFit/>
            </a:bodyPr>
            <a:lstStyle/>
            <a:p>
              <a:r>
                <a:rPr lang="en-US" sz="1600" dirty="0">
                  <a:solidFill>
                    <a:schemeClr val="accent1"/>
                  </a:solidFill>
                </a:rPr>
                <a:t>Normal menstruation</a:t>
              </a:r>
            </a:p>
          </p:txBody>
        </p:sp>
      </p:grpSp>
      <p:cxnSp>
        <p:nvCxnSpPr>
          <p:cNvPr id="22" name="Straight Connector 21"/>
          <p:cNvCxnSpPr/>
          <p:nvPr/>
        </p:nvCxnSpPr>
        <p:spPr>
          <a:xfrm>
            <a:off x="137094" y="5032598"/>
            <a:ext cx="468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0392" y="4632488"/>
            <a:ext cx="4719195" cy="400110"/>
          </a:xfrm>
          <a:prstGeom prst="rect">
            <a:avLst/>
          </a:prstGeom>
          <a:noFill/>
          <a:ln>
            <a:noFill/>
          </a:ln>
        </p:spPr>
        <p:txBody>
          <a:bodyPr wrap="square" rtlCol="0">
            <a:spAutoFit/>
          </a:bodyPr>
          <a:lstStyle/>
          <a:p>
            <a:r>
              <a:rPr lang="en-US" sz="2000" dirty="0"/>
              <a:t>Symptoms &amp; Consequences of Menopause </a:t>
            </a:r>
          </a:p>
        </p:txBody>
      </p:sp>
      <p:grpSp>
        <p:nvGrpSpPr>
          <p:cNvPr id="30" name="Group 29"/>
          <p:cNvGrpSpPr/>
          <p:nvPr/>
        </p:nvGrpSpPr>
        <p:grpSpPr>
          <a:xfrm>
            <a:off x="174256" y="5225219"/>
            <a:ext cx="1891381" cy="2785777"/>
            <a:chOff x="121377" y="2953530"/>
            <a:chExt cx="1829805" cy="2785777"/>
          </a:xfrm>
        </p:grpSpPr>
        <p:grpSp>
          <p:nvGrpSpPr>
            <p:cNvPr id="31" name="Group 30"/>
            <p:cNvGrpSpPr/>
            <p:nvPr/>
          </p:nvGrpSpPr>
          <p:grpSpPr>
            <a:xfrm>
              <a:off x="121377" y="2953530"/>
              <a:ext cx="1829805" cy="2785777"/>
              <a:chOff x="2923950" y="3294503"/>
              <a:chExt cx="1647984" cy="2785777"/>
            </a:xfrm>
          </p:grpSpPr>
          <p:sp>
            <p:nvSpPr>
              <p:cNvPr id="33" name="Rectangle 32"/>
              <p:cNvSpPr/>
              <p:nvPr/>
            </p:nvSpPr>
            <p:spPr>
              <a:xfrm>
                <a:off x="2923950" y="3306843"/>
                <a:ext cx="1647984" cy="2773437"/>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charset="0"/>
                  <a:buNone/>
                  <a:tabLst/>
                  <a:defRPr/>
                </a:pPr>
                <a:endParaRPr lang="en-US" sz="1400" dirty="0">
                  <a:solidFill>
                    <a:schemeClr val="tx1"/>
                  </a:solidFill>
                </a:endParaRPr>
              </a:p>
            </p:txBody>
          </p:sp>
          <p:sp>
            <p:nvSpPr>
              <p:cNvPr id="34" name="Rectangle 33"/>
              <p:cNvSpPr/>
              <p:nvPr/>
            </p:nvSpPr>
            <p:spPr>
              <a:xfrm>
                <a:off x="2923950" y="3294503"/>
                <a:ext cx="1647984" cy="460230"/>
              </a:xfrm>
              <a:prstGeom prst="rect">
                <a:avLst/>
              </a:prstGeom>
              <a:solidFill>
                <a:schemeClr val="accent3">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tx1"/>
                    </a:solidFill>
                  </a:rPr>
                  <a:t>Immediate </a:t>
                </a:r>
                <a:endParaRPr lang="en-US" sz="1600" dirty="0"/>
              </a:p>
            </p:txBody>
          </p:sp>
        </p:grpSp>
        <p:sp>
          <p:nvSpPr>
            <p:cNvPr id="32" name="TextBox 31"/>
            <p:cNvSpPr txBox="1"/>
            <p:nvPr/>
          </p:nvSpPr>
          <p:spPr>
            <a:xfrm>
              <a:off x="121378" y="3451980"/>
              <a:ext cx="1829804" cy="2246769"/>
            </a:xfrm>
            <a:prstGeom prst="rect">
              <a:avLst/>
            </a:prstGeom>
            <a:noFill/>
            <a:ln>
              <a:noFill/>
            </a:ln>
          </p:spPr>
          <p:txBody>
            <a:bodyPr wrap="square" rtlCol="0">
              <a:spAutoFit/>
            </a:bodyPr>
            <a:lstStyle/>
            <a:p>
              <a:pPr marL="285750" lvl="0" indent="-285750">
                <a:buClr>
                  <a:schemeClr val="bg1">
                    <a:lumMod val="75000"/>
                  </a:schemeClr>
                </a:buClr>
                <a:buFont typeface="Arial" charset="0"/>
                <a:buChar char="•"/>
              </a:pPr>
              <a:r>
                <a:rPr lang="en-US" sz="1400" dirty="0"/>
                <a:t>Hot Flushes / Night Sweats (vasomotor symptoms)</a:t>
              </a:r>
            </a:p>
            <a:p>
              <a:pPr marL="285750" lvl="0" indent="-285750">
                <a:buClr>
                  <a:schemeClr val="bg1">
                    <a:lumMod val="75000"/>
                  </a:schemeClr>
                </a:buClr>
                <a:buFont typeface="Arial" charset="0"/>
                <a:buChar char="•"/>
              </a:pPr>
              <a:r>
                <a:rPr lang="en-US" sz="1400" dirty="0"/>
                <a:t>Insomnia, Anxiety, Irritability</a:t>
              </a:r>
            </a:p>
            <a:p>
              <a:pPr marL="285750" lvl="0" indent="-285750">
                <a:buClr>
                  <a:schemeClr val="bg1">
                    <a:lumMod val="75000"/>
                  </a:schemeClr>
                </a:buClr>
                <a:buFont typeface="Arial" charset="0"/>
                <a:buChar char="•"/>
              </a:pPr>
              <a:r>
                <a:rPr lang="en-US" sz="1400" dirty="0"/>
                <a:t>Mood Disturbances</a:t>
              </a:r>
            </a:p>
            <a:p>
              <a:pPr marL="285750" lvl="0" indent="-285750">
                <a:buClr>
                  <a:schemeClr val="bg1">
                    <a:lumMod val="75000"/>
                  </a:schemeClr>
                </a:buClr>
                <a:buFont typeface="Arial" charset="0"/>
                <a:buChar char="•"/>
              </a:pPr>
              <a:r>
                <a:rPr lang="en-US" sz="1400" dirty="0"/>
                <a:t>Reduction In Sexuality &amp; Libido</a:t>
              </a:r>
            </a:p>
            <a:p>
              <a:pPr marL="285750" lvl="0" indent="-285750">
                <a:buClr>
                  <a:schemeClr val="bg1">
                    <a:lumMod val="75000"/>
                  </a:schemeClr>
                </a:buClr>
                <a:buFont typeface="Arial" charset="0"/>
                <a:buChar char="•"/>
              </a:pPr>
              <a:r>
                <a:rPr lang="en-US" sz="1400" dirty="0"/>
                <a:t>Poor Concentration / Memory Loss</a:t>
              </a:r>
            </a:p>
          </p:txBody>
        </p:sp>
      </p:grpSp>
      <p:grpSp>
        <p:nvGrpSpPr>
          <p:cNvPr id="35" name="Group 34"/>
          <p:cNvGrpSpPr/>
          <p:nvPr/>
        </p:nvGrpSpPr>
        <p:grpSpPr>
          <a:xfrm>
            <a:off x="2272204" y="5237558"/>
            <a:ext cx="2682239" cy="2773438"/>
            <a:chOff x="2133599" y="2965869"/>
            <a:chExt cx="2469346" cy="2773438"/>
          </a:xfrm>
        </p:grpSpPr>
        <p:grpSp>
          <p:nvGrpSpPr>
            <p:cNvPr id="36" name="Group 35"/>
            <p:cNvGrpSpPr/>
            <p:nvPr/>
          </p:nvGrpSpPr>
          <p:grpSpPr>
            <a:xfrm>
              <a:off x="2133599" y="2965869"/>
              <a:ext cx="2469345" cy="2773438"/>
              <a:chOff x="154954" y="3290618"/>
              <a:chExt cx="2651170" cy="2318728"/>
            </a:xfrm>
          </p:grpSpPr>
          <p:sp>
            <p:nvSpPr>
              <p:cNvPr id="38" name="Rectangle 37"/>
              <p:cNvSpPr/>
              <p:nvPr/>
            </p:nvSpPr>
            <p:spPr>
              <a:xfrm>
                <a:off x="154954" y="3297389"/>
                <a:ext cx="2651170" cy="2311957"/>
              </a:xfrm>
              <a:prstGeom prst="rect">
                <a:avLst/>
              </a:prstGeom>
              <a:solidFill>
                <a:schemeClr val="bg1"/>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008F00"/>
                  </a:solidFill>
                </a:endParaRPr>
              </a:p>
            </p:txBody>
          </p:sp>
          <p:sp>
            <p:nvSpPr>
              <p:cNvPr id="39" name="Rectangle 38"/>
              <p:cNvSpPr/>
              <p:nvPr/>
            </p:nvSpPr>
            <p:spPr>
              <a:xfrm>
                <a:off x="154954" y="3290618"/>
                <a:ext cx="2651170" cy="37243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Intermediate</a:t>
                </a:r>
                <a:endParaRPr lang="en-US" sz="1400" dirty="0"/>
              </a:p>
            </p:txBody>
          </p:sp>
        </p:grpSp>
        <p:sp>
          <p:nvSpPr>
            <p:cNvPr id="37" name="TextBox 36"/>
            <p:cNvSpPr txBox="1"/>
            <p:nvPr/>
          </p:nvSpPr>
          <p:spPr>
            <a:xfrm>
              <a:off x="2133599" y="3492620"/>
              <a:ext cx="2469346" cy="2154436"/>
            </a:xfrm>
            <a:prstGeom prst="rect">
              <a:avLst/>
            </a:prstGeom>
            <a:noFill/>
          </p:spPr>
          <p:txBody>
            <a:bodyPr wrap="square" rtlCol="0">
              <a:spAutoFit/>
            </a:bodyPr>
            <a:lstStyle/>
            <a:p>
              <a:pPr marL="285750" lvl="0" indent="-285750">
                <a:buClr>
                  <a:schemeClr val="accent1">
                    <a:lumMod val="60000"/>
                    <a:lumOff val="40000"/>
                  </a:schemeClr>
                </a:buClr>
                <a:buFont typeface="Arial" charset="0"/>
                <a:buChar char="•"/>
              </a:pPr>
              <a:r>
                <a:rPr lang="en-US" sz="1400" dirty="0"/>
                <a:t>Dyspareunia &amp; vaginal </a:t>
              </a:r>
              <a:r>
                <a:rPr lang="en-US" sz="1400" dirty="0" smtClean="0"/>
                <a:t>dryness </a:t>
              </a:r>
              <a:r>
                <a:rPr lang="en-US" sz="1200" dirty="0">
                  <a:solidFill>
                    <a:srgbClr val="008F00"/>
                  </a:solidFill>
                </a:rPr>
                <a:t>(caused by </a:t>
              </a:r>
              <a:r>
                <a:rPr lang="en-US" sz="1200" b="1" dirty="0">
                  <a:solidFill>
                    <a:srgbClr val="008F00"/>
                  </a:solidFill>
                </a:rPr>
                <a:t>atrophic vaginitis </a:t>
              </a:r>
              <a:r>
                <a:rPr lang="en-US" sz="1200" dirty="0">
                  <a:solidFill>
                    <a:srgbClr val="008F00"/>
                  </a:solidFill>
                </a:rPr>
                <a:t>due to </a:t>
              </a:r>
              <a:r>
                <a:rPr lang="en-US" sz="1200" dirty="0" smtClean="0">
                  <a:solidFill>
                    <a:srgbClr val="008F00"/>
                  </a:solidFill>
                </a:rPr>
                <a:t>thinning </a:t>
              </a:r>
              <a:r>
                <a:rPr lang="en-US" sz="1200" dirty="0">
                  <a:solidFill>
                    <a:srgbClr val="008F00"/>
                  </a:solidFill>
                </a:rPr>
                <a:t>of the vaginal mucosa)</a:t>
              </a:r>
            </a:p>
            <a:p>
              <a:pPr marL="285750" lvl="0" indent="-285750">
                <a:buClr>
                  <a:schemeClr val="accent1">
                    <a:lumMod val="60000"/>
                    <a:lumOff val="40000"/>
                  </a:schemeClr>
                </a:buClr>
                <a:buFont typeface="Arial" charset="0"/>
                <a:buChar char="•"/>
              </a:pPr>
              <a:r>
                <a:rPr lang="en-US" sz="1400" dirty="0"/>
                <a:t>Urethral syndrome (dysuria, urgency &amp; frequency) </a:t>
              </a:r>
              <a:r>
                <a:rPr lang="en-US" sz="1200" dirty="0">
                  <a:solidFill>
                    <a:srgbClr val="008F00"/>
                  </a:solidFill>
                </a:rPr>
                <a:t>(also due to the thinning of vaginal mucosa)</a:t>
              </a:r>
            </a:p>
            <a:p>
              <a:pPr marL="285750" lvl="0" indent="-285750">
                <a:buClr>
                  <a:schemeClr val="accent1">
                    <a:lumMod val="60000"/>
                    <a:lumOff val="40000"/>
                  </a:schemeClr>
                </a:buClr>
                <a:buFont typeface="Arial" charset="0"/>
                <a:buChar char="•"/>
              </a:pPr>
              <a:r>
                <a:rPr lang="en-US" sz="1400" dirty="0"/>
                <a:t>Incontinence, difficulty in voiding </a:t>
              </a:r>
              <a:r>
                <a:rPr lang="en-US" sz="1200" dirty="0">
                  <a:solidFill>
                    <a:srgbClr val="008F00"/>
                  </a:solidFill>
                </a:rPr>
                <a:t>(due to muscle weakness)</a:t>
              </a:r>
            </a:p>
            <a:p>
              <a:pPr marL="285750" lvl="0" indent="-285750">
                <a:buClr>
                  <a:schemeClr val="accent1">
                    <a:lumMod val="60000"/>
                    <a:lumOff val="40000"/>
                  </a:schemeClr>
                </a:buClr>
                <a:buFont typeface="Arial" charset="0"/>
                <a:buChar char="•"/>
              </a:pPr>
              <a:r>
                <a:rPr lang="en-US" sz="1400" dirty="0"/>
                <a:t>Increased bruising</a:t>
              </a:r>
            </a:p>
            <a:p>
              <a:pPr marL="285750" lvl="0" indent="-285750">
                <a:buClr>
                  <a:schemeClr val="accent1">
                    <a:lumMod val="60000"/>
                    <a:lumOff val="40000"/>
                  </a:schemeClr>
                </a:buClr>
                <a:buFont typeface="Arial" charset="0"/>
                <a:buChar char="•"/>
              </a:pPr>
              <a:r>
                <a:rPr lang="en-US" sz="1400" dirty="0"/>
                <a:t>Generalized aches and pains</a:t>
              </a:r>
            </a:p>
          </p:txBody>
        </p:sp>
      </p:grpSp>
      <p:cxnSp>
        <p:nvCxnSpPr>
          <p:cNvPr id="42" name="Straight Connector 41"/>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43" name="TextBox 42"/>
          <p:cNvSpPr txBox="1"/>
          <p:nvPr/>
        </p:nvSpPr>
        <p:spPr>
          <a:xfrm>
            <a:off x="803776" y="19780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Menopause</a:t>
            </a:r>
          </a:p>
        </p:txBody>
      </p:sp>
      <p:grpSp>
        <p:nvGrpSpPr>
          <p:cNvPr id="7" name="Group 6"/>
          <p:cNvGrpSpPr/>
          <p:nvPr/>
        </p:nvGrpSpPr>
        <p:grpSpPr>
          <a:xfrm>
            <a:off x="144437" y="8202652"/>
            <a:ext cx="6516368" cy="1611325"/>
            <a:chOff x="144437" y="8486949"/>
            <a:chExt cx="6516368" cy="1449605"/>
          </a:xfrm>
        </p:grpSpPr>
        <p:graphicFrame>
          <p:nvGraphicFramePr>
            <p:cNvPr id="21" name="Chart 20"/>
            <p:cNvGraphicFramePr/>
            <p:nvPr>
              <p:extLst>
                <p:ext uri="{D42A27DB-BD31-4B8C-83A1-F6EECF244321}">
                  <p14:modId xmlns:p14="http://schemas.microsoft.com/office/powerpoint/2010/main" val="710638776"/>
                </p:ext>
              </p:extLst>
            </p:nvPr>
          </p:nvGraphicFramePr>
          <p:xfrm>
            <a:off x="144437" y="8486949"/>
            <a:ext cx="6516368" cy="106766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976477" y="9465847"/>
              <a:ext cx="4852289" cy="470707"/>
            </a:xfrm>
            <a:prstGeom prst="rect">
              <a:avLst/>
            </a:prstGeom>
            <a:noFill/>
          </p:spPr>
          <p:txBody>
            <a:bodyPr wrap="none" rtlCol="0">
              <a:spAutoFit/>
            </a:bodyPr>
            <a:lstStyle/>
            <a:p>
              <a:pPr algn="ctr" rtl="1"/>
              <a:r>
                <a:rPr lang="en-US" sz="1400" dirty="0"/>
                <a:t>Symptoms Experienced Most During Menopause</a:t>
              </a:r>
            </a:p>
            <a:p>
              <a:pPr algn="ctr" rtl="1"/>
              <a:r>
                <a:rPr lang="en-US" sz="1400" dirty="0">
                  <a:sym typeface="Wingdings 3"/>
                </a:rPr>
                <a:t>20% no symptoms, 60% some symptoms, 20% severe symptoms</a:t>
              </a:r>
            </a:p>
          </p:txBody>
        </p:sp>
      </p:grpSp>
      <p:grpSp>
        <p:nvGrpSpPr>
          <p:cNvPr id="3" name="Group 2"/>
          <p:cNvGrpSpPr/>
          <p:nvPr/>
        </p:nvGrpSpPr>
        <p:grpSpPr>
          <a:xfrm>
            <a:off x="5161008" y="5245657"/>
            <a:ext cx="1558412" cy="2765339"/>
            <a:chOff x="5161008" y="5245657"/>
            <a:chExt cx="1558412" cy="2765339"/>
          </a:xfrm>
        </p:grpSpPr>
        <p:grpSp>
          <p:nvGrpSpPr>
            <p:cNvPr id="27" name="Group 26"/>
            <p:cNvGrpSpPr/>
            <p:nvPr/>
          </p:nvGrpSpPr>
          <p:grpSpPr>
            <a:xfrm>
              <a:off x="5161008" y="5245657"/>
              <a:ext cx="1558412" cy="2765339"/>
              <a:chOff x="5044769" y="3309729"/>
              <a:chExt cx="1920736" cy="2765339"/>
            </a:xfrm>
          </p:grpSpPr>
          <p:sp>
            <p:nvSpPr>
              <p:cNvPr id="28" name="Rectangle 27"/>
              <p:cNvSpPr/>
              <p:nvPr/>
            </p:nvSpPr>
            <p:spPr>
              <a:xfrm>
                <a:off x="5044769" y="3309729"/>
                <a:ext cx="1920735" cy="2765339"/>
              </a:xfrm>
              <a:prstGeom prst="rect">
                <a:avLst/>
              </a:prstGeom>
              <a:solidFill>
                <a:schemeClr val="bg1"/>
              </a:solidFill>
              <a:ln w="19050">
                <a:solidFill>
                  <a:srgbClr val="FDDFE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marR="0" lvl="0" indent="-285750" defTabSz="914400" eaLnBrk="1" fontAlgn="auto" latinLnBrk="0" hangingPunct="1">
                  <a:lnSpc>
                    <a:spcPct val="100000"/>
                  </a:lnSpc>
                  <a:spcBef>
                    <a:spcPts val="0"/>
                  </a:spcBef>
                  <a:spcAft>
                    <a:spcPts val="0"/>
                  </a:spcAft>
                  <a:buClr>
                    <a:srgbClr val="FF99CC"/>
                  </a:buClr>
                  <a:buSzTx/>
                  <a:buFont typeface="Arial" charset="0"/>
                  <a:buNone/>
                  <a:tabLst/>
                  <a:defRPr/>
                </a:pPr>
                <a:endParaRPr lang="en-US" sz="1400" dirty="0">
                  <a:solidFill>
                    <a:schemeClr val="tx1"/>
                  </a:solidFill>
                </a:endParaRPr>
              </a:p>
            </p:txBody>
          </p:sp>
          <p:sp>
            <p:nvSpPr>
              <p:cNvPr id="29" name="Rectangle 28"/>
              <p:cNvSpPr/>
              <p:nvPr/>
            </p:nvSpPr>
            <p:spPr>
              <a:xfrm>
                <a:off x="5044770" y="3309731"/>
                <a:ext cx="1920735" cy="447888"/>
              </a:xfrm>
              <a:prstGeom prst="rect">
                <a:avLst/>
              </a:prstGeom>
              <a:solidFill>
                <a:srgbClr val="FDDFE6"/>
              </a:solidFill>
              <a:ln>
                <a:solidFill>
                  <a:srgbClr val="FDD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Long term</a:t>
                </a:r>
              </a:p>
            </p:txBody>
          </p:sp>
        </p:grpSp>
        <p:sp>
          <p:nvSpPr>
            <p:cNvPr id="2" name="TextBox 1"/>
            <p:cNvSpPr txBox="1"/>
            <p:nvPr/>
          </p:nvSpPr>
          <p:spPr>
            <a:xfrm>
              <a:off x="5161008" y="5836609"/>
              <a:ext cx="1558411" cy="2031325"/>
            </a:xfrm>
            <a:prstGeom prst="rect">
              <a:avLst/>
            </a:prstGeom>
            <a:noFill/>
          </p:spPr>
          <p:txBody>
            <a:bodyPr wrap="square" rtlCol="0">
              <a:spAutoFit/>
            </a:bodyPr>
            <a:lstStyle/>
            <a:p>
              <a:pPr marL="285750" lvl="0" indent="-285750">
                <a:buClr>
                  <a:srgbClr val="FF99CC"/>
                </a:buClr>
                <a:buFont typeface="Arial" charset="0"/>
                <a:buChar char="•"/>
              </a:pPr>
              <a:r>
                <a:rPr lang="en-US" sz="1400" dirty="0"/>
                <a:t>Osteoporosis </a:t>
              </a:r>
            </a:p>
            <a:p>
              <a:pPr marL="285750" lvl="0" indent="-285750">
                <a:buClr>
                  <a:srgbClr val="FF99CC"/>
                </a:buClr>
                <a:buFont typeface="Arial" charset="0"/>
                <a:buChar char="•"/>
              </a:pPr>
              <a:r>
                <a:rPr lang="en-US" sz="1400" dirty="0"/>
                <a:t>CVS Risks; </a:t>
              </a:r>
              <a:r>
                <a:rPr lang="en-US" sz="1400" dirty="0">
                  <a:sym typeface="Wingdings 3"/>
                </a:rPr>
                <a:t>↑ </a:t>
              </a:r>
              <a:r>
                <a:rPr lang="en-US" sz="1400" dirty="0"/>
                <a:t>LDL/HDL ratio, coronary heart disease, stroke,..</a:t>
              </a:r>
            </a:p>
            <a:p>
              <a:pPr marL="285750" lvl="0" indent="-285750">
                <a:buClr>
                  <a:srgbClr val="FF99CC"/>
                </a:buClr>
                <a:buFont typeface="Arial" charset="0"/>
                <a:buChar char="•"/>
              </a:pPr>
              <a:r>
                <a:rPr lang="en-US" sz="1400" dirty="0"/>
                <a:t>CNS deficits;  Alzheimer's, dementia</a:t>
              </a:r>
            </a:p>
          </p:txBody>
        </p:sp>
      </p:grpSp>
    </p:spTree>
    <p:extLst>
      <p:ext uri="{BB962C8B-B14F-4D97-AF65-F5344CB8AC3E}">
        <p14:creationId xmlns:p14="http://schemas.microsoft.com/office/powerpoint/2010/main" val="60027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897006" y="753290"/>
            <a:ext cx="5004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792912" y="193970"/>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Hormonal Replacement Therapy</a:t>
            </a:r>
          </a:p>
        </p:txBody>
      </p:sp>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a:off x="144437" y="1394736"/>
            <a:ext cx="144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2365" y="994626"/>
            <a:ext cx="1655737" cy="400110"/>
          </a:xfrm>
          <a:prstGeom prst="rect">
            <a:avLst/>
          </a:prstGeom>
          <a:noFill/>
          <a:ln>
            <a:noFill/>
          </a:ln>
        </p:spPr>
        <p:txBody>
          <a:bodyPr wrap="square" rtlCol="0">
            <a:spAutoFit/>
          </a:bodyPr>
          <a:lstStyle/>
          <a:p>
            <a:r>
              <a:rPr lang="en-US" sz="2000" dirty="0">
                <a:latin typeface="Al Tarikh" charset="-78"/>
                <a:ea typeface="Al Tarikh" charset="-78"/>
                <a:cs typeface="Al Tarikh" charset="-78"/>
              </a:rPr>
              <a:t>Definitions</a:t>
            </a:r>
          </a:p>
        </p:txBody>
      </p:sp>
      <p:cxnSp>
        <p:nvCxnSpPr>
          <p:cNvPr id="12" name="Straight Connector 11"/>
          <p:cNvCxnSpPr/>
          <p:nvPr/>
        </p:nvCxnSpPr>
        <p:spPr>
          <a:xfrm>
            <a:off x="135112" y="3153730"/>
            <a:ext cx="1692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3040" y="2753620"/>
            <a:ext cx="2081906" cy="400110"/>
          </a:xfrm>
          <a:prstGeom prst="rect">
            <a:avLst/>
          </a:prstGeom>
          <a:noFill/>
          <a:ln>
            <a:noFill/>
          </a:ln>
        </p:spPr>
        <p:txBody>
          <a:bodyPr wrap="square" rtlCol="0">
            <a:spAutoFit/>
          </a:bodyPr>
          <a:lstStyle/>
          <a:p>
            <a:r>
              <a:rPr lang="en-US" sz="2000">
                <a:latin typeface="Al Tarikh" charset="-78"/>
                <a:ea typeface="Al Tarikh" charset="-78"/>
                <a:cs typeface="Al Tarikh" charset="-78"/>
              </a:rPr>
              <a:t>Adminstration</a:t>
            </a:r>
            <a:endParaRPr lang="en-US" sz="2000" dirty="0">
              <a:latin typeface="Al Tarikh" charset="-78"/>
              <a:ea typeface="Al Tarikh" charset="-78"/>
              <a:cs typeface="Al Tarikh" charset="-78"/>
            </a:endParaRPr>
          </a:p>
        </p:txBody>
      </p:sp>
      <p:sp>
        <p:nvSpPr>
          <p:cNvPr id="14" name="TextBox 13"/>
          <p:cNvSpPr txBox="1"/>
          <p:nvPr/>
        </p:nvSpPr>
        <p:spPr>
          <a:xfrm>
            <a:off x="133077" y="3261994"/>
            <a:ext cx="6563693" cy="1031051"/>
          </a:xfrm>
          <a:prstGeom prst="rect">
            <a:avLst/>
          </a:prstGeom>
          <a:noFill/>
          <a:ln>
            <a:noFill/>
          </a:ln>
        </p:spPr>
        <p:txBody>
          <a:bodyPr wrap="square" rtlCol="0">
            <a:spAutoFit/>
          </a:bodyPr>
          <a:lstStyle/>
          <a:p>
            <a:r>
              <a:rPr lang="en-US" sz="1400" b="1" u="sng" dirty="0">
                <a:ln>
                  <a:noFill/>
                  <a:prstDash val="solid"/>
                </a:ln>
                <a:solidFill>
                  <a:schemeClr val="accent1"/>
                </a:solidFill>
              </a:rPr>
              <a:t>Given for short term:</a:t>
            </a:r>
            <a:r>
              <a:rPr lang="en-US" sz="1400" b="1" dirty="0">
                <a:ln>
                  <a:noFill/>
                  <a:prstDash val="solid"/>
                </a:ln>
                <a:solidFill>
                  <a:schemeClr val="accent1"/>
                </a:solidFill>
              </a:rPr>
              <a:t> </a:t>
            </a:r>
            <a:r>
              <a:rPr lang="en-US" sz="1400" dirty="0">
                <a:ln>
                  <a:noFill/>
                  <a:prstDash val="solid"/>
                </a:ln>
                <a:solidFill>
                  <a:sysClr val="windowText" lastClr="000000"/>
                </a:solidFill>
              </a:rPr>
              <a:t>never exceed 5 years </a:t>
            </a:r>
            <a:r>
              <a:rPr lang="en-US" sz="1400" dirty="0">
                <a:ln>
                  <a:noFill/>
                  <a:prstDash val="solid"/>
                </a:ln>
                <a:solidFill>
                  <a:sysClr val="windowText" lastClr="000000"/>
                </a:solidFill>
                <a:sym typeface="Wingdings 3"/>
              </a:rPr>
              <a:t>to </a:t>
            </a:r>
            <a:r>
              <a:rPr lang="en-US" sz="1400" dirty="0">
                <a:ln>
                  <a:noFill/>
                  <a:prstDash val="solid"/>
                </a:ln>
                <a:solidFill>
                  <a:sysClr val="windowText" lastClr="000000"/>
                </a:solidFill>
              </a:rPr>
              <a:t>control menopausal symptoms without allowing ample time for malignant transition that might be induced by estrogen </a:t>
            </a:r>
          </a:p>
          <a:p>
            <a:pPr>
              <a:spcBef>
                <a:spcPts val="600"/>
              </a:spcBef>
            </a:pPr>
            <a:r>
              <a:rPr lang="en-US" sz="1400" b="1" u="sng" dirty="0">
                <a:ln>
                  <a:noFill/>
                  <a:prstDash val="solid"/>
                </a:ln>
                <a:solidFill>
                  <a:schemeClr val="accent1"/>
                </a:solidFill>
              </a:rPr>
              <a:t>Long-term administration:</a:t>
            </a:r>
            <a:r>
              <a:rPr lang="en-US" sz="1400" dirty="0">
                <a:ln>
                  <a:noFill/>
                  <a:prstDash val="solid"/>
                </a:ln>
                <a:solidFill>
                  <a:schemeClr val="accent1"/>
                </a:solidFill>
              </a:rPr>
              <a:t> </a:t>
            </a:r>
            <a:r>
              <a:rPr lang="en-US" sz="1400" dirty="0">
                <a:ln>
                  <a:noFill/>
                  <a:prstDash val="solid"/>
                </a:ln>
                <a:solidFill>
                  <a:sysClr val="windowText" lastClr="000000"/>
                </a:solidFill>
              </a:rPr>
              <a:t>was only indicated in osteoporosis &amp; CVS protection but now  better drugs are </a:t>
            </a:r>
            <a:r>
              <a:rPr lang="en-US" sz="1400" dirty="0" smtClean="0">
                <a:ln>
                  <a:noFill/>
                  <a:prstDash val="solid"/>
                </a:ln>
                <a:solidFill>
                  <a:sysClr val="windowText" lastClr="000000"/>
                </a:solidFill>
              </a:rPr>
              <a:t>available</a:t>
            </a:r>
            <a:endParaRPr lang="en-US" sz="1400" dirty="0">
              <a:ln>
                <a:noFill/>
                <a:prstDash val="solid"/>
              </a:ln>
              <a:solidFill>
                <a:sysClr val="windowText" lastClr="000000"/>
              </a:solidFill>
            </a:endParaRPr>
          </a:p>
        </p:txBody>
      </p:sp>
      <p:sp>
        <p:nvSpPr>
          <p:cNvPr id="32" name="TextBox 31"/>
          <p:cNvSpPr txBox="1"/>
          <p:nvPr/>
        </p:nvSpPr>
        <p:spPr>
          <a:xfrm>
            <a:off x="71" y="9069936"/>
            <a:ext cx="6857929" cy="830997"/>
          </a:xfrm>
          <a:prstGeom prst="rect">
            <a:avLst/>
          </a:prstGeom>
          <a:noFill/>
        </p:spPr>
        <p:txBody>
          <a:bodyPr wrap="square" rtlCol="0">
            <a:spAutoFit/>
          </a:bodyPr>
          <a:lstStyle/>
          <a:p>
            <a:r>
              <a:rPr lang="en-US" sz="1200" baseline="30000" dirty="0"/>
              <a:t>1</a:t>
            </a:r>
            <a:r>
              <a:rPr lang="en-US" sz="1200" dirty="0"/>
              <a:t> </a:t>
            </a:r>
            <a:r>
              <a:rPr lang="en-US" sz="1200" dirty="0" smtClean="0">
                <a:solidFill>
                  <a:schemeClr val="bg1">
                    <a:lumMod val="50000"/>
                  </a:schemeClr>
                </a:solidFill>
              </a:rPr>
              <a:t>one of</a:t>
            </a:r>
            <a:r>
              <a:rPr lang="en-US" sz="1200" dirty="0" smtClean="0"/>
              <a:t> menopausal </a:t>
            </a:r>
            <a:r>
              <a:rPr lang="en-US" sz="1200" dirty="0"/>
              <a:t>symptoms is low estrogen, </a:t>
            </a:r>
            <a:r>
              <a:rPr lang="en-US" sz="1200" dirty="0">
                <a:solidFill>
                  <a:schemeClr val="bg1">
                    <a:lumMod val="50000"/>
                  </a:schemeClr>
                </a:solidFill>
              </a:rPr>
              <a:t>so we </a:t>
            </a:r>
            <a:r>
              <a:rPr lang="en-US" sz="1200" dirty="0" smtClean="0">
                <a:solidFill>
                  <a:schemeClr val="bg1">
                    <a:lumMod val="50000"/>
                  </a:schemeClr>
                </a:solidFill>
              </a:rPr>
              <a:t>use</a:t>
            </a:r>
            <a:r>
              <a:rPr lang="en-US" sz="1200" dirty="0" smtClean="0"/>
              <a:t> estrogen </a:t>
            </a:r>
            <a:r>
              <a:rPr lang="en-US" sz="1200" dirty="0" smtClean="0">
                <a:solidFill>
                  <a:schemeClr val="bg1">
                    <a:lumMod val="50000"/>
                  </a:schemeClr>
                </a:solidFill>
              </a:rPr>
              <a:t>replacement</a:t>
            </a:r>
            <a:r>
              <a:rPr lang="en-US" sz="1200" dirty="0" smtClean="0"/>
              <a:t> </a:t>
            </a:r>
            <a:r>
              <a:rPr lang="en-US" sz="1200" dirty="0"/>
              <a:t>to alleviate the </a:t>
            </a:r>
            <a:r>
              <a:rPr lang="en-US" sz="1200" dirty="0" smtClean="0"/>
              <a:t>symptoms. Estrogen has some undesirable side effects</a:t>
            </a:r>
            <a:endParaRPr lang="en-US" sz="1200" dirty="0"/>
          </a:p>
          <a:p>
            <a:r>
              <a:rPr lang="en-US" sz="1200" baseline="30000" dirty="0"/>
              <a:t>2</a:t>
            </a:r>
            <a:r>
              <a:rPr lang="en-US" sz="1200" dirty="0"/>
              <a:t> </a:t>
            </a:r>
            <a:r>
              <a:rPr lang="en-US" sz="1200" dirty="0">
                <a:solidFill>
                  <a:srgbClr val="C00000"/>
                </a:solidFill>
              </a:rPr>
              <a:t>we add </a:t>
            </a:r>
            <a:r>
              <a:rPr lang="en-US" sz="1200" dirty="0" err="1">
                <a:solidFill>
                  <a:srgbClr val="C00000"/>
                </a:solidFill>
              </a:rPr>
              <a:t>progestins</a:t>
            </a:r>
            <a:r>
              <a:rPr lang="en-US" sz="1200" dirty="0">
                <a:solidFill>
                  <a:srgbClr val="C00000"/>
                </a:solidFill>
              </a:rPr>
              <a:t> with estrogen </a:t>
            </a:r>
            <a:r>
              <a:rPr lang="en-US" sz="1200" dirty="0">
                <a:solidFill>
                  <a:srgbClr val="C00000"/>
                </a:solidFill>
                <a:sym typeface="Wingdings 3"/>
              </a:rPr>
              <a:t>but not if there is </a:t>
            </a:r>
            <a:r>
              <a:rPr lang="en-US" sz="1200" dirty="0" err="1">
                <a:solidFill>
                  <a:srgbClr val="C00000"/>
                </a:solidFill>
                <a:sym typeface="Wingdings 3"/>
              </a:rPr>
              <a:t>hystrectomy</a:t>
            </a:r>
            <a:endParaRPr lang="en-US" sz="1200" dirty="0">
              <a:solidFill>
                <a:srgbClr val="C00000"/>
              </a:solidFill>
              <a:sym typeface="Wingdings 3"/>
            </a:endParaRPr>
          </a:p>
          <a:p>
            <a:r>
              <a:rPr lang="en-US" sz="1200" baseline="30000" dirty="0">
                <a:sym typeface="Wingdings 3"/>
              </a:rPr>
              <a:t>3</a:t>
            </a:r>
            <a:r>
              <a:rPr lang="en-US" sz="1200" dirty="0">
                <a:sym typeface="Wingdings 3"/>
              </a:rPr>
              <a:t> </a:t>
            </a:r>
            <a:r>
              <a:rPr lang="en-US" sz="1200" dirty="0"/>
              <a:t>responsible for sexual arousal</a:t>
            </a:r>
            <a:r>
              <a:rPr lang="en-US" sz="1200" dirty="0">
                <a:sym typeface="Wingdings 3"/>
              </a:rPr>
              <a:t> (given only if there is loss of libido &amp; orgasm)</a:t>
            </a:r>
            <a:endParaRPr lang="en-US" sz="1200" dirty="0"/>
          </a:p>
        </p:txBody>
      </p:sp>
      <p:grpSp>
        <p:nvGrpSpPr>
          <p:cNvPr id="23" name="Group 22"/>
          <p:cNvGrpSpPr/>
          <p:nvPr/>
        </p:nvGrpSpPr>
        <p:grpSpPr>
          <a:xfrm>
            <a:off x="117159" y="4401308"/>
            <a:ext cx="6573017" cy="4408038"/>
            <a:chOff x="117159" y="4681350"/>
            <a:chExt cx="6573017" cy="4317886"/>
          </a:xfrm>
        </p:grpSpPr>
        <p:grpSp>
          <p:nvGrpSpPr>
            <p:cNvPr id="145" name="Group 144"/>
            <p:cNvGrpSpPr/>
            <p:nvPr/>
          </p:nvGrpSpPr>
          <p:grpSpPr>
            <a:xfrm>
              <a:off x="117159" y="4681350"/>
              <a:ext cx="6573017" cy="4317886"/>
              <a:chOff x="130180" y="4455624"/>
              <a:chExt cx="6573017" cy="4600520"/>
            </a:xfrm>
          </p:grpSpPr>
          <p:grpSp>
            <p:nvGrpSpPr>
              <p:cNvPr id="119" name="Group 118"/>
              <p:cNvGrpSpPr/>
              <p:nvPr/>
            </p:nvGrpSpPr>
            <p:grpSpPr>
              <a:xfrm>
                <a:off x="130180" y="4455624"/>
                <a:ext cx="6573017" cy="4600520"/>
                <a:chOff x="130180" y="4455624"/>
                <a:chExt cx="6573017" cy="4600520"/>
              </a:xfrm>
            </p:grpSpPr>
            <p:grpSp>
              <p:nvGrpSpPr>
                <p:cNvPr id="89" name="Group 88"/>
                <p:cNvGrpSpPr/>
                <p:nvPr/>
              </p:nvGrpSpPr>
              <p:grpSpPr>
                <a:xfrm>
                  <a:off x="130180" y="4455624"/>
                  <a:ext cx="6573017" cy="4600520"/>
                  <a:chOff x="142402" y="4216400"/>
                  <a:chExt cx="6573017" cy="4600520"/>
                </a:xfrm>
              </p:grpSpPr>
              <p:sp>
                <p:nvSpPr>
                  <p:cNvPr id="15" name="Rectangle 14"/>
                  <p:cNvSpPr/>
                  <p:nvPr/>
                </p:nvSpPr>
                <p:spPr>
                  <a:xfrm>
                    <a:off x="142402" y="4216400"/>
                    <a:ext cx="6573017" cy="457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Agents Used in Management of Menopausal Symptoms</a:t>
                    </a:r>
                  </a:p>
                </p:txBody>
              </p:sp>
              <p:sp>
                <p:nvSpPr>
                  <p:cNvPr id="16" name="Rectangle 15"/>
                  <p:cNvSpPr/>
                  <p:nvPr/>
                </p:nvSpPr>
                <p:spPr>
                  <a:xfrm>
                    <a:off x="5083392" y="5057735"/>
                    <a:ext cx="1625600" cy="44026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Non-hormonal</a:t>
                    </a:r>
                  </a:p>
                </p:txBody>
              </p:sp>
              <p:sp>
                <p:nvSpPr>
                  <p:cNvPr id="17" name="Rectangle 16"/>
                  <p:cNvSpPr/>
                  <p:nvPr/>
                </p:nvSpPr>
                <p:spPr>
                  <a:xfrm>
                    <a:off x="191087" y="5063067"/>
                    <a:ext cx="1625600" cy="44026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Hormonal</a:t>
                    </a:r>
                    <a:endParaRPr lang="en-US" dirty="0">
                      <a:solidFill>
                        <a:sysClr val="windowText" lastClr="000000"/>
                      </a:solidFill>
                    </a:endParaRPr>
                  </a:p>
                </p:txBody>
              </p:sp>
              <p:sp>
                <p:nvSpPr>
                  <p:cNvPr id="18" name="Rectangle 17"/>
                  <p:cNvSpPr/>
                  <p:nvPr/>
                </p:nvSpPr>
                <p:spPr>
                  <a:xfrm>
                    <a:off x="378490" y="5656795"/>
                    <a:ext cx="1594688" cy="7212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Estrogen</a:t>
                    </a:r>
                    <a:r>
                      <a:rPr lang="en-US" sz="1600" baseline="30000" dirty="0">
                        <a:solidFill>
                          <a:schemeClr val="tx1"/>
                        </a:solidFill>
                      </a:rPr>
                      <a:t>1</a:t>
                    </a:r>
                  </a:p>
                  <a:p>
                    <a:pPr algn="ctr"/>
                    <a:r>
                      <a:rPr lang="ar-SA" sz="1600" dirty="0">
                        <a:solidFill>
                          <a:srgbClr val="008F00"/>
                        </a:solidFill>
                        <a:latin typeface="Al Tarikh" charset="-78"/>
                        <a:ea typeface="Al Tarikh" charset="-78"/>
                        <a:cs typeface="Al Tarikh" charset="-78"/>
                      </a:rPr>
                      <a:t>اهم حاجة</a:t>
                    </a:r>
                  </a:p>
                </p:txBody>
              </p:sp>
              <p:sp>
                <p:nvSpPr>
                  <p:cNvPr id="19" name="Rectangle 18"/>
                  <p:cNvSpPr/>
                  <p:nvPr/>
                </p:nvSpPr>
                <p:spPr>
                  <a:xfrm>
                    <a:off x="378489" y="6505903"/>
                    <a:ext cx="1594688" cy="396000"/>
                  </a:xfrm>
                  <a:prstGeom prst="rect">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432FF"/>
                        </a:solidFill>
                      </a:rPr>
                      <a:t>Progestins</a:t>
                    </a:r>
                    <a:r>
                      <a:rPr lang="en-US" sz="1600" baseline="30000" dirty="0">
                        <a:solidFill>
                          <a:srgbClr val="0432FF"/>
                        </a:solidFill>
                      </a:rPr>
                      <a:t>2</a:t>
                    </a:r>
                    <a:endParaRPr lang="en-US" baseline="30000" dirty="0">
                      <a:solidFill>
                        <a:srgbClr val="0432FF"/>
                      </a:solidFill>
                    </a:endParaRPr>
                  </a:p>
                </p:txBody>
              </p:sp>
              <p:sp>
                <p:nvSpPr>
                  <p:cNvPr id="20" name="Rectangle 19"/>
                  <p:cNvSpPr/>
                  <p:nvPr/>
                </p:nvSpPr>
                <p:spPr>
                  <a:xfrm>
                    <a:off x="378489" y="8061802"/>
                    <a:ext cx="1594688" cy="755118"/>
                  </a:xfrm>
                  <a:prstGeom prst="rect">
                    <a:avLst/>
                  </a:prstGeom>
                  <a:solidFill>
                    <a:schemeClr val="bg1"/>
                  </a:solidFill>
                  <a:ln w="19050">
                    <a:solidFill>
                      <a:srgbClr val="94209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Selective Estrogen Replacement Modulators (SERM)</a:t>
                    </a:r>
                  </a:p>
                </p:txBody>
              </p:sp>
              <p:sp>
                <p:nvSpPr>
                  <p:cNvPr id="21" name="Rectangle 20"/>
                  <p:cNvSpPr/>
                  <p:nvPr/>
                </p:nvSpPr>
                <p:spPr>
                  <a:xfrm>
                    <a:off x="378489" y="7026468"/>
                    <a:ext cx="1594688" cy="396000"/>
                  </a:xfrm>
                  <a:prstGeom prst="rect">
                    <a:avLst/>
                  </a:prstGeom>
                  <a:solidFill>
                    <a:schemeClr val="bg1"/>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Phytoestrogens</a:t>
                    </a:r>
                  </a:p>
                </p:txBody>
              </p:sp>
              <p:sp>
                <p:nvSpPr>
                  <p:cNvPr id="22" name="Rectangle 21"/>
                  <p:cNvSpPr/>
                  <p:nvPr/>
                </p:nvSpPr>
                <p:spPr>
                  <a:xfrm>
                    <a:off x="378489" y="7544120"/>
                    <a:ext cx="1594688" cy="396000"/>
                  </a:xfrm>
                  <a:prstGeom prst="rect">
                    <a:avLst/>
                  </a:prstGeom>
                  <a:solidFill>
                    <a:schemeClr val="bg1"/>
                  </a:solidFill>
                  <a:ln w="19050">
                    <a:solidFill>
                      <a:srgbClr val="FF99C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Androgen</a:t>
                    </a:r>
                    <a:r>
                      <a:rPr lang="en-US" sz="1600" baseline="30000" dirty="0">
                        <a:solidFill>
                          <a:schemeClr val="tx1"/>
                        </a:solidFill>
                      </a:rPr>
                      <a:t>3</a:t>
                    </a:r>
                  </a:p>
                </p:txBody>
              </p:sp>
              <p:sp>
                <p:nvSpPr>
                  <p:cNvPr id="26" name="Rectangle 25"/>
                  <p:cNvSpPr/>
                  <p:nvPr/>
                </p:nvSpPr>
                <p:spPr>
                  <a:xfrm>
                    <a:off x="4894378" y="5674105"/>
                    <a:ext cx="1594688" cy="457200"/>
                  </a:xfrm>
                  <a:prstGeom prst="rect">
                    <a:avLst/>
                  </a:prstGeom>
                  <a:solidFill>
                    <a:schemeClr val="bg1"/>
                  </a:solidFill>
                  <a:ln w="19050">
                    <a:solidFill>
                      <a:srgbClr val="FF7E7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432FF"/>
                        </a:solidFill>
                      </a:rPr>
                      <a:t>Fluoxetine</a:t>
                    </a:r>
                    <a:endParaRPr lang="en-US" sz="1600" dirty="0">
                      <a:solidFill>
                        <a:srgbClr val="0432FF"/>
                      </a:solidFill>
                    </a:endParaRPr>
                  </a:p>
                </p:txBody>
              </p:sp>
              <p:sp>
                <p:nvSpPr>
                  <p:cNvPr id="27" name="Rectangle 26"/>
                  <p:cNvSpPr/>
                  <p:nvPr/>
                </p:nvSpPr>
                <p:spPr>
                  <a:xfrm>
                    <a:off x="4894377" y="6275238"/>
                    <a:ext cx="1594688" cy="457200"/>
                  </a:xfrm>
                  <a:prstGeom prst="rect">
                    <a:avLst/>
                  </a:prstGeom>
                  <a:solidFill>
                    <a:schemeClr val="bg1"/>
                  </a:solidFill>
                  <a:ln w="19050">
                    <a:solidFill>
                      <a:srgbClr val="4EB7BA">
                        <a:alpha val="2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432FF"/>
                        </a:solidFill>
                      </a:rPr>
                      <a:t>Clonidine</a:t>
                    </a:r>
                    <a:endParaRPr lang="en-US" sz="1600" dirty="0">
                      <a:solidFill>
                        <a:srgbClr val="0432FF"/>
                      </a:solidFill>
                    </a:endParaRPr>
                  </a:p>
                </p:txBody>
              </p:sp>
              <p:sp>
                <p:nvSpPr>
                  <p:cNvPr id="28" name="Rectangle 27"/>
                  <p:cNvSpPr/>
                  <p:nvPr/>
                </p:nvSpPr>
                <p:spPr>
                  <a:xfrm>
                    <a:off x="4894377" y="6876371"/>
                    <a:ext cx="1594688" cy="457200"/>
                  </a:xfrm>
                  <a:prstGeom prst="rect">
                    <a:avLst/>
                  </a:prstGeom>
                  <a:solidFill>
                    <a:schemeClr val="bg1"/>
                  </a:solidFill>
                  <a:ln w="19050">
                    <a:solidFill>
                      <a:srgbClr val="FDD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432FF"/>
                        </a:solidFill>
                      </a:rPr>
                      <a:t>Gabapentin</a:t>
                    </a:r>
                    <a:endParaRPr lang="en-US" sz="1600" dirty="0">
                      <a:solidFill>
                        <a:srgbClr val="0432FF"/>
                      </a:solidFill>
                    </a:endParaRPr>
                  </a:p>
                </p:txBody>
              </p:sp>
              <p:sp>
                <p:nvSpPr>
                  <p:cNvPr id="29" name="Rectangle 28"/>
                  <p:cNvSpPr/>
                  <p:nvPr/>
                </p:nvSpPr>
                <p:spPr>
                  <a:xfrm>
                    <a:off x="4894377" y="7477504"/>
                    <a:ext cx="1594688" cy="457200"/>
                  </a:xfrm>
                  <a:prstGeom prst="rect">
                    <a:avLst/>
                  </a:prstGeom>
                  <a:solidFill>
                    <a:schemeClr val="bg1"/>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Physical activity</a:t>
                    </a:r>
                  </a:p>
                </p:txBody>
              </p:sp>
              <p:cxnSp>
                <p:nvCxnSpPr>
                  <p:cNvPr id="34" name="Straight Connector 33"/>
                  <p:cNvCxnSpPr>
                    <a:stCxn id="15" idx="2"/>
                  </p:cNvCxnSpPr>
                  <p:nvPr/>
                </p:nvCxnSpPr>
                <p:spPr>
                  <a:xfrm flipH="1">
                    <a:off x="3423139" y="4673600"/>
                    <a:ext cx="5772" cy="179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003887" y="4853354"/>
                    <a:ext cx="48923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7" idx="0"/>
                  </p:cNvCxnSpPr>
                  <p:nvPr/>
                </p:nvCxnSpPr>
                <p:spPr>
                  <a:xfrm flipV="1">
                    <a:off x="1003887" y="4853354"/>
                    <a:ext cx="0" cy="2097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6" idx="0"/>
                  </p:cNvCxnSpPr>
                  <p:nvPr/>
                </p:nvCxnSpPr>
                <p:spPr>
                  <a:xfrm flipV="1">
                    <a:off x="5896192" y="4848022"/>
                    <a:ext cx="0" cy="2097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88640" y="5503333"/>
                    <a:ext cx="4354" cy="29335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9" idx="1"/>
                  </p:cNvCxnSpPr>
                  <p:nvPr/>
                </p:nvCxnSpPr>
                <p:spPr>
                  <a:xfrm flipH="1" flipV="1">
                    <a:off x="191087" y="6700632"/>
                    <a:ext cx="1874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1" idx="1"/>
                  </p:cNvCxnSpPr>
                  <p:nvPr/>
                </p:nvCxnSpPr>
                <p:spPr>
                  <a:xfrm flipH="1">
                    <a:off x="192993" y="7224468"/>
                    <a:ext cx="1854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2" idx="1"/>
                  </p:cNvCxnSpPr>
                  <p:nvPr/>
                </p:nvCxnSpPr>
                <p:spPr>
                  <a:xfrm flipH="1">
                    <a:off x="192993" y="7742120"/>
                    <a:ext cx="1854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0" idx="1"/>
                  </p:cNvCxnSpPr>
                  <p:nvPr/>
                </p:nvCxnSpPr>
                <p:spPr>
                  <a:xfrm flipH="1">
                    <a:off x="192993" y="8439361"/>
                    <a:ext cx="1854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0" idx="3"/>
                  </p:cNvCxnSpPr>
                  <p:nvPr/>
                </p:nvCxnSpPr>
                <p:spPr>
                  <a:xfrm>
                    <a:off x="1973177" y="8439361"/>
                    <a:ext cx="868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057585" y="8258252"/>
                    <a:ext cx="0" cy="372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08992" y="5503903"/>
                    <a:ext cx="0" cy="2188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6" idx="3"/>
                  </p:cNvCxnSpPr>
                  <p:nvPr/>
                </p:nvCxnSpPr>
                <p:spPr>
                  <a:xfrm>
                    <a:off x="6489066" y="5902705"/>
                    <a:ext cx="2199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27" idx="3"/>
                  </p:cNvCxnSpPr>
                  <p:nvPr/>
                </p:nvCxnSpPr>
                <p:spPr>
                  <a:xfrm>
                    <a:off x="6489065" y="6503838"/>
                    <a:ext cx="219927" cy="2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28" idx="3"/>
                  </p:cNvCxnSpPr>
                  <p:nvPr/>
                </p:nvCxnSpPr>
                <p:spPr>
                  <a:xfrm>
                    <a:off x="6489065" y="7104971"/>
                    <a:ext cx="219927" cy="1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29" idx="3"/>
                  </p:cNvCxnSpPr>
                  <p:nvPr/>
                </p:nvCxnSpPr>
                <p:spPr>
                  <a:xfrm flipV="1">
                    <a:off x="6489065" y="7692656"/>
                    <a:ext cx="2199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2106228" y="5752229"/>
                  <a:ext cx="1774030" cy="279408"/>
                </a:xfrm>
                <a:prstGeom prst="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cs typeface="Times New Roman" charset="0"/>
                    </a:rPr>
                    <a:t>Estradiol</a:t>
                  </a:r>
                  <a:endParaRPr lang="en-US" sz="1400" dirty="0">
                    <a:solidFill>
                      <a:schemeClr val="tx1"/>
                    </a:solidFill>
                  </a:endParaRPr>
                </a:p>
              </p:txBody>
            </p:sp>
            <p:sp>
              <p:nvSpPr>
                <p:cNvPr id="95" name="Rectangle 94"/>
                <p:cNvSpPr/>
                <p:nvPr/>
              </p:nvSpPr>
              <p:spPr>
                <a:xfrm>
                  <a:off x="2106227" y="6079220"/>
                  <a:ext cx="1774031" cy="279408"/>
                </a:xfrm>
                <a:prstGeom prst="rect">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Conjugated estrogens</a:t>
                  </a:r>
                  <a:endParaRPr lang="en-US" sz="1200" dirty="0">
                    <a:solidFill>
                      <a:schemeClr val="tx1"/>
                    </a:solidFill>
                  </a:endParaRPr>
                </a:p>
              </p:txBody>
            </p:sp>
            <p:sp>
              <p:nvSpPr>
                <p:cNvPr id="96" name="Rectangle 95"/>
                <p:cNvSpPr/>
                <p:nvPr/>
              </p:nvSpPr>
              <p:spPr>
                <a:xfrm>
                  <a:off x="2106228" y="6395206"/>
                  <a:ext cx="1774030" cy="279408"/>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Esterified estrogens</a:t>
                  </a:r>
                  <a:endParaRPr lang="en-US" sz="1200" dirty="0">
                    <a:solidFill>
                      <a:schemeClr val="tx1"/>
                    </a:solidFill>
                  </a:endParaRPr>
                </a:p>
              </p:txBody>
            </p:sp>
            <p:sp>
              <p:nvSpPr>
                <p:cNvPr id="97" name="Rectangle 96"/>
                <p:cNvSpPr/>
                <p:nvPr/>
              </p:nvSpPr>
              <p:spPr>
                <a:xfrm>
                  <a:off x="2164645" y="8730423"/>
                  <a:ext cx="1715612" cy="279408"/>
                </a:xfrm>
                <a:prstGeom prst="rect">
                  <a:avLst/>
                </a:prstGeom>
                <a:solidFill>
                  <a:schemeClr val="bg1"/>
                </a:solidFill>
                <a:ln>
                  <a:solidFill>
                    <a:srgbClr val="E8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432FF"/>
                      </a:solidFill>
                    </a:rPr>
                    <a:t>Raloxifene</a:t>
                  </a:r>
                </a:p>
              </p:txBody>
            </p:sp>
            <p:sp>
              <p:nvSpPr>
                <p:cNvPr id="98" name="Rectangle 97"/>
                <p:cNvSpPr/>
                <p:nvPr/>
              </p:nvSpPr>
              <p:spPr>
                <a:xfrm>
                  <a:off x="2164644" y="8357772"/>
                  <a:ext cx="1715613" cy="279408"/>
                </a:xfrm>
                <a:prstGeom prst="rect">
                  <a:avLst/>
                </a:prstGeom>
                <a:solidFill>
                  <a:schemeClr val="bg1"/>
                </a:solidFill>
                <a:ln>
                  <a:solidFill>
                    <a:srgbClr val="94209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432FF"/>
                      </a:solidFill>
                    </a:rPr>
                    <a:t>Tamoxifen</a:t>
                  </a:r>
                </a:p>
              </p:txBody>
            </p:sp>
            <p:cxnSp>
              <p:nvCxnSpPr>
                <p:cNvPr id="100" name="Straight Connector 99"/>
                <p:cNvCxnSpPr>
                  <a:stCxn id="98" idx="1"/>
                </p:cNvCxnSpPr>
                <p:nvPr/>
              </p:nvCxnSpPr>
              <p:spPr>
                <a:xfrm flipH="1">
                  <a:off x="2045364" y="8497476"/>
                  <a:ext cx="119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7" idx="1"/>
                </p:cNvCxnSpPr>
                <p:nvPr/>
              </p:nvCxnSpPr>
              <p:spPr>
                <a:xfrm flipH="1">
                  <a:off x="2047811" y="8870127"/>
                  <a:ext cx="1168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045363" y="5885459"/>
                  <a:ext cx="0" cy="647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94" idx="1"/>
                </p:cNvCxnSpPr>
                <p:nvPr/>
              </p:nvCxnSpPr>
              <p:spPr>
                <a:xfrm flipH="1" flipV="1">
                  <a:off x="2045363" y="5885459"/>
                  <a:ext cx="60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95" idx="1"/>
                </p:cNvCxnSpPr>
                <p:nvPr/>
              </p:nvCxnSpPr>
              <p:spPr>
                <a:xfrm flipH="1" flipV="1">
                  <a:off x="2045363" y="6214417"/>
                  <a:ext cx="608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96" idx="1"/>
                </p:cNvCxnSpPr>
                <p:nvPr/>
              </p:nvCxnSpPr>
              <p:spPr>
                <a:xfrm flipH="1" flipV="1">
                  <a:off x="2045363" y="6533159"/>
                  <a:ext cx="60865" cy="17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a:stCxn id="18" idx="3"/>
              </p:cNvCxnSpPr>
              <p:nvPr/>
            </p:nvCxnSpPr>
            <p:spPr>
              <a:xfrm>
                <a:off x="1960956" y="6256655"/>
                <a:ext cx="84407" cy="9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2151622" y="7860518"/>
              <a:ext cx="1715613" cy="262243"/>
            </a:xfrm>
            <a:prstGeom prst="rect">
              <a:avLst/>
            </a:prstGeom>
            <a:solidFill>
              <a:schemeClr val="bg1"/>
            </a:solidFill>
            <a:ln>
              <a:solidFill>
                <a:srgbClr val="FF99CC">
                  <a:alpha val="2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432FF"/>
                  </a:solidFill>
                </a:rPr>
                <a:t>Tibolone</a:t>
              </a:r>
            </a:p>
          </p:txBody>
        </p:sp>
        <p:cxnSp>
          <p:nvCxnSpPr>
            <p:cNvPr id="8" name="Straight Connector 7"/>
            <p:cNvCxnSpPr>
              <a:stCxn id="57" idx="1"/>
              <a:endCxn id="22" idx="3"/>
            </p:cNvCxnSpPr>
            <p:nvPr/>
          </p:nvCxnSpPr>
          <p:spPr>
            <a:xfrm flipH="1" flipV="1">
              <a:off x="1947934" y="7990467"/>
              <a:ext cx="203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17159" y="1511398"/>
            <a:ext cx="6727066" cy="1200329"/>
            <a:chOff x="117159" y="1511398"/>
            <a:chExt cx="6727066" cy="1200329"/>
          </a:xfrm>
        </p:grpSpPr>
        <mc:AlternateContent xmlns:mc="http://schemas.openxmlformats.org/markup-compatibility/2006" xmlns:a14="http://schemas.microsoft.com/office/drawing/2010/main">
          <mc:Choice Requires="a14">
            <p:sp>
              <p:nvSpPr>
                <p:cNvPr id="11" name="TextBox 10"/>
                <p:cNvSpPr txBox="1"/>
                <p:nvPr/>
              </p:nvSpPr>
              <p:spPr>
                <a:xfrm>
                  <a:off x="117159" y="1511398"/>
                  <a:ext cx="6727066" cy="1200329"/>
                </a:xfrm>
                <a:prstGeom prst="rect">
                  <a:avLst/>
                </a:prstGeom>
                <a:noFill/>
                <a:ln>
                  <a:noFill/>
                </a:ln>
              </p:spPr>
              <p:txBody>
                <a:bodyPr wrap="square" rtlCol="0">
                  <a:spAutoFit/>
                </a:bodyPr>
                <a:lstStyle/>
                <a:p>
                  <a:r>
                    <a:rPr lang="en-US" sz="1600" b="1" u="sng" dirty="0" smtClean="0">
                      <a:solidFill>
                        <a:schemeClr val="accent1"/>
                      </a:solidFill>
                      <a:ea typeface="American Typewriter" charset="0"/>
                      <a:cs typeface="American Typewriter" charset="0"/>
                    </a:rPr>
                    <a:t>Hormonal Replacement Therapy (HRT)</a:t>
                  </a:r>
                  <a:r>
                    <a:rPr lang="en-US" sz="1600" b="1" u="sng" dirty="0">
                      <a:solidFill>
                        <a:schemeClr val="accent1"/>
                      </a:solidFill>
                    </a:rPr>
                    <a:t>:</a:t>
                  </a:r>
                  <a:r>
                    <a:rPr lang="en-US" sz="1600" dirty="0">
                      <a:solidFill>
                        <a:schemeClr val="accent1"/>
                      </a:solidFill>
                    </a:rPr>
                    <a:t> </a:t>
                  </a:r>
                  <a:r>
                    <a:rPr lang="en-US" sz="1400" dirty="0"/>
                    <a:t>Is a system of medical treatment that is designed to </a:t>
                  </a:r>
                  <a:r>
                    <a:rPr lang="en-US" sz="1400" dirty="0">
                      <a:uFill>
                        <a:solidFill>
                          <a:srgbClr val="00B0F0"/>
                        </a:solidFill>
                      </a:uFill>
                    </a:rPr>
                    <a:t>artificially boost female hormones, </a:t>
                  </a:r>
                  <a:r>
                    <a:rPr lang="en-US" sz="1400" dirty="0"/>
                    <a:t>in hope to </a:t>
                  </a:r>
                  <a:r>
                    <a:rPr lang="en-US" sz="1400" dirty="0">
                      <a:uFill>
                        <a:solidFill>
                          <a:srgbClr val="FF00FF"/>
                        </a:solidFill>
                      </a:uFill>
                    </a:rPr>
                    <a:t>alleviate </a:t>
                  </a:r>
                  <a:r>
                    <a:rPr lang="en-US" sz="1400" dirty="0" smtClean="0">
                      <a:uFill>
                        <a:solidFill>
                          <a:srgbClr val="FF00FF"/>
                        </a:solidFill>
                      </a:uFill>
                    </a:rPr>
                    <a:t>symptoms </a:t>
                  </a:r>
                  <a:r>
                    <a:rPr lang="en-US" sz="1400" dirty="0"/>
                    <a:t>caused by </a:t>
                  </a:r>
                  <a:r>
                    <a:rPr lang="en-US" sz="1400" dirty="0">
                      <a:uFill>
                        <a:solidFill>
                          <a:srgbClr val="00B0F0"/>
                        </a:solidFill>
                      </a:uFill>
                      <a:sym typeface="Wingdings 3"/>
                    </a:rPr>
                    <a:t>decrease</a:t>
                  </a:r>
                  <a:r>
                    <a:rPr lang="en-US" sz="1400" dirty="0">
                      <a:uFill>
                        <a:solidFill>
                          <a:srgbClr val="00B0F0"/>
                        </a:solidFill>
                      </a:uFill>
                    </a:rPr>
                    <a:t> in their circulating levels </a:t>
                  </a:r>
                  <a:r>
                    <a:rPr lang="ar-SA" sz="1400" dirty="0">
                      <a:solidFill>
                        <a:schemeClr val="bg1">
                          <a:lumMod val="50000"/>
                        </a:schemeClr>
                      </a:solidFill>
                      <a:uFill>
                        <a:solidFill>
                          <a:srgbClr val="00B0F0"/>
                        </a:solidFill>
                      </a:uFill>
                    </a:rPr>
                    <a:t>بليز احفظوا الاختصار       عشان راح يتكرر كثير مره </a:t>
                  </a:r>
                  <a:r>
                    <a:rPr lang="ar-SA" sz="1400" dirty="0" smtClean="0">
                      <a:solidFill>
                        <a:schemeClr val="bg1">
                          <a:lumMod val="50000"/>
                        </a:schemeClr>
                      </a:solidFill>
                      <a:uFill>
                        <a:solidFill>
                          <a:srgbClr val="00B0F0"/>
                        </a:solidFill>
                      </a:uFill>
                    </a:rPr>
                    <a:t>بالمحاضرة</a:t>
                  </a:r>
                  <a:endParaRPr lang="en-US" sz="1400" dirty="0" smtClean="0">
                    <a:solidFill>
                      <a:schemeClr val="bg1">
                        <a:lumMod val="50000"/>
                      </a:schemeClr>
                    </a:solidFill>
                    <a:uFill>
                      <a:solidFill>
                        <a:srgbClr val="00B0F0"/>
                      </a:solidFill>
                    </a:uFill>
                  </a:endParaRPr>
                </a:p>
                <a:p>
                  <a:r>
                    <a:rPr lang="en-US" sz="1400" dirty="0" smtClean="0">
                      <a:solidFill>
                        <a:schemeClr val="bg1">
                          <a:lumMod val="50000"/>
                        </a:schemeClr>
                      </a:solidFill>
                      <a:uFill>
                        <a:solidFill>
                          <a:srgbClr val="00B0F0"/>
                        </a:solidFill>
                      </a:uFill>
                    </a:rPr>
                    <a:t>The decrease in the hormonal level appears </a:t>
                  </a:r>
                  <a:r>
                    <a:rPr lang="en-US" sz="1400" dirty="0" smtClean="0">
                      <a:solidFill>
                        <a:schemeClr val="tx1"/>
                      </a:solidFill>
                      <a:uFill>
                        <a:solidFill>
                          <a:srgbClr val="00B0F0"/>
                        </a:solidFill>
                      </a:uFill>
                    </a:rPr>
                    <a:t>In </a:t>
                  </a:r>
                  <a14:m>
                    <m:oMath xmlns:m="http://schemas.openxmlformats.org/officeDocument/2006/math">
                      <m:f>
                        <m:fPr>
                          <m:type m:val="skw"/>
                          <m:ctrlPr>
                            <a:rPr lang="en-US" sz="1400" i="1" smtClean="0">
                              <a:solidFill>
                                <a:schemeClr val="tx1"/>
                              </a:solidFill>
                              <a:uFill>
                                <a:solidFill>
                                  <a:srgbClr val="00B0F0"/>
                                </a:solidFill>
                              </a:uFill>
                              <a:latin typeface="Cambria Math" charset="0"/>
                            </a:rPr>
                          </m:ctrlPr>
                        </m:fPr>
                        <m:num>
                          <m:r>
                            <a:rPr lang="en-US" sz="1400" b="0" i="1" smtClean="0">
                              <a:solidFill>
                                <a:schemeClr val="tx1"/>
                              </a:solidFill>
                              <a:uFill>
                                <a:solidFill>
                                  <a:srgbClr val="00B0F0"/>
                                </a:solidFill>
                              </a:uFill>
                              <a:latin typeface="Cambria Math" charset="0"/>
                            </a:rPr>
                            <m:t>1</m:t>
                          </m:r>
                        </m:num>
                        <m:den>
                          <m:r>
                            <a:rPr lang="en-US" sz="1400" b="0" i="1" smtClean="0">
                              <a:solidFill>
                                <a:schemeClr val="tx1"/>
                              </a:solidFill>
                              <a:uFill>
                                <a:solidFill>
                                  <a:srgbClr val="00B0F0"/>
                                </a:solidFill>
                              </a:uFill>
                              <a:latin typeface="Cambria Math" charset="0"/>
                            </a:rPr>
                            <m:t>3</m:t>
                          </m:r>
                          <m:r>
                            <a:rPr lang="en-US" sz="1400" b="0" i="1" smtClean="0">
                              <a:solidFill>
                                <a:schemeClr val="tx1"/>
                              </a:solidFill>
                              <a:uFill>
                                <a:solidFill>
                                  <a:srgbClr val="00B0F0"/>
                                </a:solidFill>
                              </a:uFill>
                              <a:latin typeface="Cambria Math" charset="0"/>
                            </a:rPr>
                            <m:t>𝑟𝑑</m:t>
                          </m:r>
                          <m:r>
                            <a:rPr lang="en-US" sz="1400" b="0" i="1" smtClean="0">
                              <a:solidFill>
                                <a:schemeClr val="tx1"/>
                              </a:solidFill>
                              <a:uFill>
                                <a:solidFill>
                                  <a:srgbClr val="00B0F0"/>
                                </a:solidFill>
                              </a:uFill>
                              <a:latin typeface="Cambria Math" charset="0"/>
                            </a:rPr>
                            <m:t> </m:t>
                          </m:r>
                        </m:den>
                      </m:f>
                    </m:oMath>
                  </a14:m>
                  <a:r>
                    <a:rPr lang="en-US" sz="1400" dirty="0" smtClean="0">
                      <a:solidFill>
                        <a:schemeClr val="tx1"/>
                      </a:solidFill>
                      <a:uFill>
                        <a:solidFill>
                          <a:srgbClr val="00B0F0"/>
                        </a:solidFill>
                      </a:uFill>
                    </a:rPr>
                    <a:t>of total female population (Perimenopause &amp; </a:t>
                  </a:r>
                  <a:r>
                    <a:rPr lang="en-US" sz="1400" dirty="0" err="1" smtClean="0">
                      <a:solidFill>
                        <a:schemeClr val="tx1"/>
                      </a:solidFill>
                      <a:uFill>
                        <a:solidFill>
                          <a:srgbClr val="00B0F0"/>
                        </a:solidFill>
                      </a:uFill>
                    </a:rPr>
                    <a:t>postmenopause</a:t>
                  </a:r>
                  <a:r>
                    <a:rPr lang="en-US" sz="1400" dirty="0" smtClean="0">
                      <a:solidFill>
                        <a:schemeClr val="tx1"/>
                      </a:solidFill>
                      <a:uFill>
                        <a:solidFill>
                          <a:srgbClr val="00B0F0"/>
                        </a:solidFill>
                      </a:uFill>
                    </a:rPr>
                    <a:t>). May be natural, pathological or induced</a:t>
                  </a:r>
                  <a:endParaRPr lang="en-US" sz="1400" dirty="0" smtClean="0">
                    <a:solidFill>
                      <a:schemeClr val="bg1">
                        <a:lumMod val="50000"/>
                      </a:schemeClr>
                    </a:solidFill>
                    <a:uFill>
                      <a:solidFill>
                        <a:srgbClr val="00B0F0"/>
                      </a:solidFill>
                    </a:u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17159" y="1511398"/>
                  <a:ext cx="6727066" cy="1200329"/>
                </a:xfrm>
                <a:prstGeom prst="rect">
                  <a:avLst/>
                </a:prstGeom>
                <a:blipFill rotWithShape="0">
                  <a:blip r:embed="rId2"/>
                  <a:stretch>
                    <a:fillRect l="-453" t="-1523" b="-22843"/>
                  </a:stretch>
                </a:blipFill>
                <a:ln>
                  <a:noFill/>
                </a:ln>
              </p:spPr>
              <p:txBody>
                <a:bodyPr/>
                <a:lstStyle/>
                <a:p>
                  <a:r>
                    <a:rPr lang="en-US">
                      <a:noFill/>
                    </a:rPr>
                    <a:t> </a:t>
                  </a:r>
                </a:p>
              </p:txBody>
            </p:sp>
          </mc:Fallback>
        </mc:AlternateContent>
        <p:sp>
          <p:nvSpPr>
            <p:cNvPr id="24" name="TextBox 23"/>
            <p:cNvSpPr txBox="1"/>
            <p:nvPr/>
          </p:nvSpPr>
          <p:spPr>
            <a:xfrm>
              <a:off x="4817538" y="1960101"/>
              <a:ext cx="481221" cy="307777"/>
            </a:xfrm>
            <a:prstGeom prst="rect">
              <a:avLst/>
            </a:prstGeom>
            <a:noFill/>
          </p:spPr>
          <p:txBody>
            <a:bodyPr wrap="none" rtlCol="0">
              <a:spAutoFit/>
            </a:bodyPr>
            <a:lstStyle/>
            <a:p>
              <a:pPr marL="0" algn="r" defTabSz="914400" rtl="1" eaLnBrk="1" latinLnBrk="0" hangingPunct="1"/>
              <a:r>
                <a:rPr lang="en-US" sz="1400" dirty="0">
                  <a:solidFill>
                    <a:schemeClr val="bg1">
                      <a:lumMod val="50000"/>
                    </a:schemeClr>
                  </a:solidFill>
                </a:rPr>
                <a:t>HRT</a:t>
              </a:r>
            </a:p>
          </p:txBody>
        </p:sp>
      </p:grpSp>
    </p:spTree>
    <p:extLst>
      <p:ext uri="{BB962C8B-B14F-4D97-AF65-F5344CB8AC3E}">
        <p14:creationId xmlns:p14="http://schemas.microsoft.com/office/powerpoint/2010/main" val="1047062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649549"/>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90229"/>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Estrogen</a:t>
            </a:r>
          </a:p>
        </p:txBody>
      </p:sp>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84434081"/>
              </p:ext>
            </p:extLst>
          </p:nvPr>
        </p:nvGraphicFramePr>
        <p:xfrm>
          <a:off x="133078" y="846667"/>
          <a:ext cx="6570120" cy="8602980"/>
        </p:xfrm>
        <a:graphic>
          <a:graphicData uri="http://schemas.openxmlformats.org/drawingml/2006/table">
            <a:tbl>
              <a:tblPr firstRow="1" bandRow="1">
                <a:tableStyleId>{5940675A-B579-460E-94D1-54222C63F5DA}</a:tableStyleId>
              </a:tblPr>
              <a:tblGrid>
                <a:gridCol w="530948">
                  <a:extLst>
                    <a:ext uri="{9D8B030D-6E8A-4147-A177-3AD203B41FA5}">
                      <a16:colId xmlns:a16="http://schemas.microsoft.com/office/drawing/2014/main" xmlns="" val="20000"/>
                    </a:ext>
                  </a:extLst>
                </a:gridCol>
                <a:gridCol w="6039172">
                  <a:extLst>
                    <a:ext uri="{9D8B030D-6E8A-4147-A177-3AD203B41FA5}">
                      <a16:colId xmlns:a16="http://schemas.microsoft.com/office/drawing/2014/main" xmlns="" val="2180430497"/>
                    </a:ext>
                  </a:extLst>
                </a:gridCol>
              </a:tblGrid>
              <a:tr h="320329">
                <a:tc gridSpan="2">
                  <a:txBody>
                    <a:bodyPr/>
                    <a:lstStyle/>
                    <a:p>
                      <a:pPr algn="ctr"/>
                      <a:r>
                        <a:rPr lang="en-US" sz="1600" dirty="0">
                          <a:solidFill>
                            <a:schemeClr val="tx1"/>
                          </a:solidFill>
                        </a:rPr>
                        <a:t>Estrogen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extLst>
                  <a:ext uri="{0D108BD9-81ED-4DB2-BD59-A6C34878D82A}">
                    <a16:rowId xmlns:a16="http://schemas.microsoft.com/office/drawing/2014/main" xmlns="" val="1688930147"/>
                  </a:ext>
                </a:extLst>
              </a:tr>
              <a:tr h="1104181">
                <a:tc>
                  <a:txBody>
                    <a:bodyPr/>
                    <a:lstStyle/>
                    <a:p>
                      <a:pPr algn="ctr"/>
                      <a:r>
                        <a:rPr lang="en-US" sz="1600" dirty="0">
                          <a:solidFill>
                            <a:schemeClr val="tx1"/>
                          </a:solidFill>
                        </a:rPr>
                        <a:t>General</a:t>
                      </a:r>
                      <a:r>
                        <a:rPr lang="en-US" sz="1600" baseline="0" dirty="0">
                          <a:solidFill>
                            <a:schemeClr val="tx1"/>
                          </a:solidFill>
                        </a:rPr>
                        <a:t> information</a:t>
                      </a:r>
                      <a:endParaRPr lang="en-US" sz="16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lvl="0" indent="0">
                        <a:buFont typeface="Arial" charset="0"/>
                        <a:buNone/>
                      </a:pPr>
                      <a:r>
                        <a:rPr lang="en-US" sz="1600" b="1" u="sng" dirty="0"/>
                        <a:t>In natural:</a:t>
                      </a:r>
                    </a:p>
                    <a:p>
                      <a:pPr marL="0" lvl="0" indent="0">
                        <a:buFont typeface="Arial" charset="0"/>
                        <a:buNone/>
                      </a:pPr>
                      <a:endParaRPr lang="en-US" sz="1600" b="1" u="sng" dirty="0"/>
                    </a:p>
                    <a:p>
                      <a:pPr marL="0" lvl="0" indent="0">
                        <a:buFont typeface="Arial" charset="0"/>
                        <a:buNone/>
                      </a:pPr>
                      <a:endParaRPr lang="en-US" sz="1600" b="1" u="sng" dirty="0"/>
                    </a:p>
                    <a:p>
                      <a:pPr marL="0" lvl="0" indent="0">
                        <a:buFont typeface="Arial" charset="0"/>
                        <a:buNone/>
                      </a:pPr>
                      <a:endParaRPr lang="en-US" sz="1600" b="1" u="sng" dirty="0"/>
                    </a:p>
                    <a:p>
                      <a:pPr marL="0" lvl="0" indent="0">
                        <a:buFont typeface="Arial" charset="0"/>
                        <a:buNone/>
                      </a:pPr>
                      <a:endParaRPr lang="en-US" sz="1600" b="1" u="sng" dirty="0"/>
                    </a:p>
                    <a:p>
                      <a:pPr marL="0" lvl="0" indent="0">
                        <a:buFont typeface="Arial" charset="0"/>
                        <a:buNone/>
                      </a:pPr>
                      <a:endParaRPr lang="en-US" sz="1600" b="1" u="sng" dirty="0"/>
                    </a:p>
                    <a:p>
                      <a:pPr marL="0" lvl="0" indent="0">
                        <a:buFont typeface="Arial" charset="0"/>
                        <a:buNone/>
                      </a:pPr>
                      <a:endParaRPr lang="en-US" sz="1600" b="1" u="sng" dirty="0"/>
                    </a:p>
                    <a:p>
                      <a:pPr marL="0" lvl="0" indent="0">
                        <a:lnSpc>
                          <a:spcPct val="150000"/>
                        </a:lnSpc>
                        <a:buFont typeface="Arial" charset="0"/>
                        <a:buNone/>
                      </a:pPr>
                      <a:r>
                        <a:rPr lang="en-US" sz="1600" b="1" u="sng" dirty="0"/>
                        <a:t>As therapy:</a:t>
                      </a:r>
                    </a:p>
                    <a:p>
                      <a:pPr marL="285750" lvl="1" indent="-285750">
                        <a:lnSpc>
                          <a:spcPct val="100000"/>
                        </a:lnSpc>
                        <a:buClr>
                          <a:schemeClr val="accent4"/>
                        </a:buClr>
                        <a:buSzPct val="125000"/>
                        <a:buFont typeface="Arial" charset="0"/>
                        <a:buChar char="•"/>
                      </a:pPr>
                      <a:r>
                        <a:rPr kumimoji="0" lang="en-US" sz="1400" b="1" i="0" u="none" strike="noStrike" kern="1200" cap="none" spc="0" normalizeH="0" baseline="0" noProof="0" dirty="0">
                          <a:ln>
                            <a:noFill/>
                          </a:ln>
                          <a:solidFill>
                            <a:schemeClr val="tx1"/>
                          </a:solidFill>
                          <a:effectLst/>
                          <a:uLnTx/>
                          <a:uFillTx/>
                          <a:latin typeface="+mn-lt"/>
                          <a:cs typeface="Times New Roman" charset="0"/>
                        </a:rPr>
                        <a:t>Estradiol:</a:t>
                      </a:r>
                      <a:r>
                        <a:rPr kumimoji="0" lang="en-US" sz="1400" b="0" i="0" u="none" strike="noStrike" kern="1200" cap="none" spc="0" normalizeH="0" baseline="0" noProof="0" dirty="0">
                          <a:ln>
                            <a:noFill/>
                          </a:ln>
                          <a:solidFill>
                            <a:schemeClr val="tx1"/>
                          </a:solidFill>
                          <a:effectLst/>
                          <a:uLnTx/>
                          <a:uFillTx/>
                          <a:latin typeface="+mn-lt"/>
                          <a:cs typeface="Times New Roman" charset="0"/>
                        </a:rPr>
                        <a:t> </a:t>
                      </a:r>
                      <a:r>
                        <a:rPr lang="en-US" sz="1400" b="0" i="0" dirty="0">
                          <a:solidFill>
                            <a:schemeClr val="tx1"/>
                          </a:solidFill>
                          <a:latin typeface="+mn-lt"/>
                          <a:cs typeface="Times New Roman" charset="0"/>
                        </a:rPr>
                        <a:t>Oral bioavailability is low</a:t>
                      </a:r>
                      <a:r>
                        <a:rPr lang="en-US" sz="1400" b="0" i="0" dirty="0">
                          <a:solidFill>
                            <a:schemeClr val="tx1"/>
                          </a:solidFill>
                          <a:latin typeface="+mn-lt"/>
                        </a:rPr>
                        <a:t> due to its rapid oxidation in the liver so used only in transdermal patch, subcutaneous implant, ….</a:t>
                      </a:r>
                    </a:p>
                    <a:p>
                      <a:pPr marL="285750" indent="-285750">
                        <a:lnSpc>
                          <a:spcPct val="100000"/>
                        </a:lnSpc>
                        <a:buClr>
                          <a:schemeClr val="accent4"/>
                        </a:buClr>
                        <a:buSzPct val="125000"/>
                        <a:buFont typeface="Arial" charset="0"/>
                        <a:buChar char="•"/>
                      </a:pPr>
                      <a:r>
                        <a:rPr lang="en-US" sz="1400" b="1" i="0" dirty="0">
                          <a:solidFill>
                            <a:schemeClr val="tx1"/>
                          </a:solidFill>
                          <a:latin typeface="+mn-lt"/>
                        </a:rPr>
                        <a:t>Conjugated estrogens: </a:t>
                      </a:r>
                      <a:r>
                        <a:rPr lang="en-US" sz="1400" b="0" i="0" dirty="0">
                          <a:solidFill>
                            <a:schemeClr val="tx1"/>
                          </a:solidFill>
                          <a:latin typeface="+mn-lt"/>
                        </a:rPr>
                        <a:t>mixture of Na salts of sulfate esters of </a:t>
                      </a:r>
                      <a:r>
                        <a:rPr lang="en-US" sz="1400" b="0" i="0" dirty="0" err="1">
                          <a:solidFill>
                            <a:schemeClr val="tx1"/>
                          </a:solidFill>
                          <a:latin typeface="+mn-lt"/>
                        </a:rPr>
                        <a:t>estrone</a:t>
                      </a:r>
                      <a:r>
                        <a:rPr lang="en-US" sz="1400" b="0" i="0" dirty="0">
                          <a:solidFill>
                            <a:schemeClr val="tx1"/>
                          </a:solidFill>
                          <a:latin typeface="+mn-lt"/>
                        </a:rPr>
                        <a:t> &amp;</a:t>
                      </a:r>
                      <a:r>
                        <a:rPr lang="en-US" sz="1400" b="0" i="0" baseline="0" dirty="0">
                          <a:solidFill>
                            <a:schemeClr val="tx1"/>
                          </a:solidFill>
                          <a:latin typeface="+mn-lt"/>
                        </a:rPr>
                        <a:t> </a:t>
                      </a:r>
                      <a:r>
                        <a:rPr lang="en-US" sz="1400" b="0" i="0" dirty="0" err="1">
                          <a:solidFill>
                            <a:schemeClr val="tx1"/>
                          </a:solidFill>
                          <a:latin typeface="+mn-lt"/>
                        </a:rPr>
                        <a:t>equilin</a:t>
                      </a:r>
                      <a:r>
                        <a:rPr lang="en-US" sz="1400" b="0" i="0" dirty="0">
                          <a:solidFill>
                            <a:schemeClr val="tx1"/>
                          </a:solidFill>
                          <a:latin typeface="+mn-lt"/>
                        </a:rPr>
                        <a:t> </a:t>
                      </a:r>
                      <a:r>
                        <a:rPr lang="en-US" sz="1400" b="0" i="0" dirty="0">
                          <a:solidFill>
                            <a:srgbClr val="008F00"/>
                          </a:solidFill>
                          <a:latin typeface="+mn-lt"/>
                        </a:rPr>
                        <a:t>(estrogen derived from horses).  </a:t>
                      </a:r>
                    </a:p>
                    <a:p>
                      <a:pPr marL="285750" indent="-285750">
                        <a:lnSpc>
                          <a:spcPct val="100000"/>
                        </a:lnSpc>
                        <a:buClr>
                          <a:schemeClr val="accent4"/>
                        </a:buClr>
                        <a:buSzPct val="125000"/>
                        <a:buFont typeface="Arial" charset="0"/>
                        <a:buChar char="•"/>
                      </a:pPr>
                      <a:r>
                        <a:rPr lang="en-US" sz="1400" b="1" i="0" dirty="0">
                          <a:solidFill>
                            <a:schemeClr val="tx1"/>
                          </a:solidFill>
                          <a:latin typeface="+mn-lt"/>
                        </a:rPr>
                        <a:t>Esterified estrogens</a:t>
                      </a:r>
                      <a:endParaRPr lang="en-US" sz="1400" b="1" i="0" u="sng" dirty="0">
                        <a:solidFill>
                          <a:schemeClr val="tx1"/>
                        </a:solidFill>
                        <a:latin typeface="+mn-lt"/>
                      </a:endParaRP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04181">
                <a:tc>
                  <a:txBody>
                    <a:bodyPr/>
                    <a:lstStyle/>
                    <a:p>
                      <a:pPr algn="ctr"/>
                      <a:r>
                        <a:rPr lang="en-US" sz="1600" dirty="0">
                          <a:solidFill>
                            <a:schemeClr val="tx1"/>
                          </a:solidFill>
                        </a:rPr>
                        <a:t>Receptors</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a:lnSpc>
                          <a:spcPct val="100000"/>
                        </a:lnSpc>
                      </a:pPr>
                      <a:r>
                        <a:rPr lang="en-US" sz="1400" b="1" i="0" dirty="0">
                          <a:solidFill>
                            <a:schemeClr val="tx1"/>
                          </a:solidFill>
                          <a:latin typeface="+mn-lt"/>
                        </a:rPr>
                        <a:t>What dose estrogen do? </a:t>
                      </a:r>
                      <a:r>
                        <a:rPr lang="en-US" sz="1400" b="0" i="0" dirty="0">
                          <a:solidFill>
                            <a:schemeClr val="tx1"/>
                          </a:solidFill>
                          <a:latin typeface="+mn-lt"/>
                        </a:rPr>
                        <a:t>It binds with its receptors</a:t>
                      </a:r>
                    </a:p>
                    <a:p>
                      <a:pPr algn="l">
                        <a:lnSpc>
                          <a:spcPct val="100000"/>
                        </a:lnSpc>
                      </a:pPr>
                      <a:r>
                        <a:rPr lang="en-US" sz="1400" b="1" i="0" u="sng" dirty="0">
                          <a:solidFill>
                            <a:schemeClr val="tx1"/>
                          </a:solidFill>
                          <a:latin typeface="+mn-lt"/>
                        </a:rPr>
                        <a:t>Types</a:t>
                      </a:r>
                      <a:r>
                        <a:rPr lang="en-US" sz="1400" b="1" i="0" u="sng" baseline="0" dirty="0">
                          <a:solidFill>
                            <a:schemeClr val="tx1"/>
                          </a:solidFill>
                          <a:latin typeface="+mn-lt"/>
                        </a:rPr>
                        <a:t> of estrogen receptors (ER):</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i="0" dirty="0">
                          <a:solidFill>
                            <a:schemeClr val="tx1"/>
                          </a:solidFill>
                          <a:latin typeface="+mn-lt"/>
                        </a:rPr>
                        <a:t>ER α :</a:t>
                      </a:r>
                      <a:r>
                        <a:rPr lang="en-US" sz="1400" b="0" i="0" dirty="0">
                          <a:solidFill>
                            <a:schemeClr val="tx1"/>
                          </a:solidFill>
                          <a:latin typeface="+mn-lt"/>
                          <a:sym typeface="Wingdings 3"/>
                        </a:rPr>
                        <a:t> mediates female hormonal functions</a:t>
                      </a:r>
                      <a:r>
                        <a:rPr lang="en-US" sz="1400" b="0" i="0" baseline="0" dirty="0">
                          <a:solidFill>
                            <a:schemeClr val="bg1">
                              <a:lumMod val="50000"/>
                            </a:schemeClr>
                          </a:solidFill>
                          <a:latin typeface="+mn-lt"/>
                          <a:sym typeface="Wingdings 3"/>
                        </a:rPr>
                        <a:t>. They are located in </a:t>
                      </a:r>
                      <a:r>
                        <a:rPr lang="en-US" sz="1400" b="0" i="0" baseline="0" dirty="0">
                          <a:solidFill>
                            <a:schemeClr val="tx1"/>
                          </a:solidFill>
                          <a:latin typeface="+mn-lt"/>
                          <a:sym typeface="Wingdings 3"/>
                        </a:rPr>
                        <a:t>(</a:t>
                      </a:r>
                      <a:r>
                        <a:rPr lang="en-US" altLang="ko-KR" sz="1400" b="0" i="0" dirty="0">
                          <a:solidFill>
                            <a:schemeClr val="tx1"/>
                          </a:solidFill>
                          <a:latin typeface="+mn-lt"/>
                        </a:rPr>
                        <a:t>Endometrium, breast, ovaries, hypothalamus,…) </a:t>
                      </a:r>
                      <a:r>
                        <a:rPr lang="en-US" altLang="ko-KR" sz="1200" b="0" i="0" dirty="0">
                          <a:solidFill>
                            <a:srgbClr val="008F00"/>
                          </a:solidFill>
                          <a:latin typeface="+mn-lt"/>
                        </a:rPr>
                        <a:t>in female </a:t>
                      </a:r>
                      <a:r>
                        <a:rPr lang="en-US" sz="1200" kern="1200" dirty="0">
                          <a:solidFill>
                            <a:srgbClr val="008F00"/>
                          </a:solidFill>
                          <a:effectLst/>
                          <a:latin typeface="+mn-lt"/>
                          <a:ea typeface="+mn-ea"/>
                          <a:cs typeface="+mn-cs"/>
                        </a:rPr>
                        <a:t>genitalia </a:t>
                      </a:r>
                      <a:r>
                        <a:rPr lang="en-US" altLang="ko-KR" sz="1200" b="0" i="0" dirty="0">
                          <a:solidFill>
                            <a:srgbClr val="008F00"/>
                          </a:solidFill>
                          <a:latin typeface="+mn-lt"/>
                        </a:rPr>
                        <a:t>(to produce the sexual effect)</a:t>
                      </a:r>
                      <a:endParaRPr lang="en-US" sz="1200" b="0" i="0" dirty="0">
                        <a:solidFill>
                          <a:srgbClr val="008F00"/>
                        </a:solidFill>
                        <a:latin typeface="+mn-lt"/>
                      </a:endParaRPr>
                    </a:p>
                    <a:p>
                      <a:pPr marL="285750" indent="-285750">
                        <a:lnSpc>
                          <a:spcPct val="100000"/>
                        </a:lnSpc>
                        <a:buClr>
                          <a:schemeClr val="accent4"/>
                        </a:buClr>
                        <a:buSzPct val="125000"/>
                        <a:buFont typeface="Arial" charset="0"/>
                        <a:buChar char="•"/>
                      </a:pPr>
                      <a:r>
                        <a:rPr lang="en-US" sz="1400" b="0" i="0" dirty="0">
                          <a:solidFill>
                            <a:schemeClr val="tx1"/>
                          </a:solidFill>
                          <a:latin typeface="+mn-lt"/>
                        </a:rPr>
                        <a:t>ER β: </a:t>
                      </a:r>
                      <a:r>
                        <a:rPr lang="en-US" sz="1400" b="0" i="0" dirty="0">
                          <a:solidFill>
                            <a:schemeClr val="tx1"/>
                          </a:solidFill>
                          <a:latin typeface="+mn-lt"/>
                          <a:sym typeface="Wingdings 3"/>
                        </a:rPr>
                        <a:t>mediates other hormonal functions.</a:t>
                      </a:r>
                      <a:r>
                        <a:rPr lang="en-US" sz="1400" b="0" i="0" baseline="0" dirty="0">
                          <a:solidFill>
                            <a:schemeClr val="tx1"/>
                          </a:solidFill>
                          <a:latin typeface="+mn-lt"/>
                          <a:sym typeface="Wingdings 3"/>
                        </a:rPr>
                        <a:t> </a:t>
                      </a:r>
                      <a:r>
                        <a:rPr lang="en-US" sz="1400" b="0" i="0" baseline="0" dirty="0">
                          <a:solidFill>
                            <a:schemeClr val="bg1">
                              <a:lumMod val="50000"/>
                            </a:schemeClr>
                          </a:solidFill>
                          <a:latin typeface="+mn-lt"/>
                          <a:sym typeface="Wingdings 3"/>
                        </a:rPr>
                        <a:t>They are located in </a:t>
                      </a:r>
                      <a:r>
                        <a:rPr lang="en-US" sz="1400" b="0" i="0" baseline="0" dirty="0">
                          <a:solidFill>
                            <a:schemeClr val="tx1"/>
                          </a:solidFill>
                          <a:latin typeface="+mn-lt"/>
                          <a:sym typeface="Wingdings 3"/>
                        </a:rPr>
                        <a:t>(</a:t>
                      </a:r>
                      <a:r>
                        <a:rPr lang="en-US" altLang="ko-KR" sz="1400" b="0" i="0" dirty="0">
                          <a:solidFill>
                            <a:schemeClr val="tx1"/>
                          </a:solidFill>
                          <a:latin typeface="+mn-lt"/>
                        </a:rPr>
                        <a:t>brain, bone, heart, lungs, kidney, bladder, intestinal mucosa, endothelial cells</a:t>
                      </a:r>
                      <a:r>
                        <a:rPr lang="en-US" altLang="ko-KR" sz="1400" b="0" i="0" dirty="0" smtClean="0">
                          <a:solidFill>
                            <a:schemeClr val="tx1"/>
                          </a:solidFill>
                          <a:latin typeface="+mn-lt"/>
                        </a:rPr>
                        <a:t>,….)</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1" u="sng" dirty="0" smtClean="0">
                          <a:solidFill>
                            <a:schemeClr val="tx1"/>
                          </a:solidFill>
                          <a:latin typeface="+mn-lt"/>
                        </a:rPr>
                        <a:t>Estrogens bind to ER (α or β) that exist either:</a:t>
                      </a:r>
                      <a:r>
                        <a:rPr lang="en-US" sz="1200" b="0" u="none" dirty="0" smtClean="0">
                          <a:solidFill>
                            <a:schemeClr val="bg1">
                              <a:lumMod val="50000"/>
                            </a:schemeClr>
                          </a:solidFill>
                          <a:latin typeface="+mn-lt"/>
                        </a:rPr>
                        <a:t> (only male slides)</a:t>
                      </a:r>
                    </a:p>
                    <a:p>
                      <a:pPr marL="685800" marR="0" lvl="1" indent="-342900" algn="l" defTabSz="685800" rtl="0" eaLnBrk="1" fontAlgn="auto" latinLnBrk="0" hangingPunct="1">
                        <a:lnSpc>
                          <a:spcPct val="100000"/>
                        </a:lnSpc>
                        <a:spcBef>
                          <a:spcPts val="0"/>
                        </a:spcBef>
                        <a:spcAft>
                          <a:spcPts val="0"/>
                        </a:spcAft>
                        <a:buClr>
                          <a:schemeClr val="accent4"/>
                        </a:buClr>
                        <a:buSzPct val="100000"/>
                        <a:buFont typeface="+mj-lt"/>
                        <a:buAutoNum type="arabicPeriod"/>
                        <a:tabLst/>
                        <a:defRPr/>
                      </a:pPr>
                      <a:r>
                        <a:rPr lang="en-US" sz="1400" b="0" u="none" spc="-40" dirty="0" smtClean="0">
                          <a:solidFill>
                            <a:schemeClr val="tx1"/>
                          </a:solidFill>
                          <a:uFill>
                            <a:solidFill>
                              <a:srgbClr val="FF3399"/>
                            </a:solidFill>
                          </a:uFill>
                          <a:latin typeface="+mn-lt"/>
                        </a:rPr>
                        <a:t>Cytoplasmic:</a:t>
                      </a:r>
                      <a:r>
                        <a:rPr lang="en-US" sz="1400" b="0" u="none" dirty="0" smtClean="0">
                          <a:solidFill>
                            <a:schemeClr val="tx1"/>
                          </a:solidFill>
                          <a:latin typeface="+mn-lt"/>
                        </a:rPr>
                        <a:t> mediates its </a:t>
                      </a:r>
                      <a:r>
                        <a:rPr lang="en-US" sz="1400" b="0" u="none" dirty="0" smtClean="0">
                          <a:solidFill>
                            <a:schemeClr val="tx1"/>
                          </a:solidFill>
                          <a:uFill>
                            <a:solidFill>
                              <a:srgbClr val="FF3399"/>
                            </a:solidFill>
                          </a:uFill>
                          <a:latin typeface="+mn-lt"/>
                        </a:rPr>
                        <a:t>genomic actions</a:t>
                      </a:r>
                      <a:r>
                        <a:rPr lang="en-US" sz="1400" b="0" u="none" dirty="0" smtClean="0">
                          <a:solidFill>
                            <a:schemeClr val="tx1"/>
                          </a:solidFill>
                          <a:latin typeface="+mn-lt"/>
                          <a:sym typeface="Wingdings 3"/>
                        </a:rPr>
                        <a:t> (</a:t>
                      </a:r>
                      <a:r>
                        <a:rPr lang="en-US" sz="1400" b="0" u="none" dirty="0" smtClean="0">
                          <a:solidFill>
                            <a:schemeClr val="tx1"/>
                          </a:solidFill>
                          <a:latin typeface="+mn-lt"/>
                        </a:rPr>
                        <a:t>hours to days time scale)</a:t>
                      </a:r>
                      <a:r>
                        <a:rPr lang="en-US" sz="1400" b="0" u="none" dirty="0" smtClean="0">
                          <a:solidFill>
                            <a:schemeClr val="tx1"/>
                          </a:solidFill>
                          <a:latin typeface="+mn-lt"/>
                          <a:sym typeface="Wingdings 3"/>
                        </a:rPr>
                        <a:t> </a:t>
                      </a:r>
                      <a:r>
                        <a:rPr lang="en-US" sz="1400" b="0" u="none" dirty="0" smtClean="0">
                          <a:solidFill>
                            <a:schemeClr val="bg1">
                              <a:lumMod val="50000"/>
                            </a:schemeClr>
                          </a:solidFill>
                          <a:latin typeface="+mn-lt"/>
                          <a:sym typeface="Wingdings 3"/>
                        </a:rPr>
                        <a:t>and this kinds of receptors important for</a:t>
                      </a:r>
                      <a:r>
                        <a:rPr lang="en-US" sz="1400" b="0" u="none" baseline="0" dirty="0" smtClean="0">
                          <a:solidFill>
                            <a:schemeClr val="bg1">
                              <a:lumMod val="50000"/>
                            </a:schemeClr>
                          </a:solidFill>
                          <a:latin typeface="+mn-lt"/>
                          <a:sym typeface="Wingdings 3"/>
                        </a:rPr>
                        <a:t> </a:t>
                      </a:r>
                      <a:r>
                        <a:rPr lang="en-US" sz="1400" b="0" u="none" dirty="0" smtClean="0">
                          <a:solidFill>
                            <a:schemeClr val="tx1"/>
                          </a:solidFill>
                          <a:latin typeface="+mn-lt"/>
                          <a:sym typeface="Wingdings 3"/>
                        </a:rPr>
                        <a:t>development, neuroendocrine, metabolism</a:t>
                      </a:r>
                      <a:endParaRPr lang="en-US" sz="1400" b="0" u="none" dirty="0" smtClean="0">
                        <a:solidFill>
                          <a:schemeClr val="tx1"/>
                        </a:solidFill>
                        <a:latin typeface="+mn-lt"/>
                      </a:endParaRPr>
                    </a:p>
                    <a:p>
                      <a:pPr marL="685800" marR="0" lvl="1" indent="-342900" algn="l" defTabSz="685800" rtl="0" eaLnBrk="1" fontAlgn="auto" latinLnBrk="0" hangingPunct="1">
                        <a:lnSpc>
                          <a:spcPct val="100000"/>
                        </a:lnSpc>
                        <a:spcBef>
                          <a:spcPts val="1500"/>
                        </a:spcBef>
                        <a:spcAft>
                          <a:spcPts val="0"/>
                        </a:spcAft>
                        <a:buClr>
                          <a:schemeClr val="accent4"/>
                        </a:buClr>
                        <a:buSzTx/>
                        <a:buFont typeface="+mj-lt"/>
                        <a:buAutoNum type="arabicPeriod"/>
                        <a:tabLst/>
                        <a:defRPr/>
                      </a:pPr>
                      <a:r>
                        <a:rPr lang="en-US" sz="1400" b="0" u="none" spc="-40" dirty="0" smtClean="0">
                          <a:solidFill>
                            <a:schemeClr val="tx1"/>
                          </a:solidFill>
                          <a:uFill>
                            <a:solidFill>
                              <a:srgbClr val="FF3399"/>
                            </a:solidFill>
                          </a:uFill>
                          <a:latin typeface="+mn-lt"/>
                        </a:rPr>
                        <a:t>Membranous: </a:t>
                      </a:r>
                      <a:r>
                        <a:rPr lang="en-US" sz="1400" b="0" spc="-40" dirty="0" smtClean="0">
                          <a:solidFill>
                            <a:schemeClr val="tx1"/>
                          </a:solidFill>
                          <a:latin typeface="+mn-lt"/>
                        </a:rPr>
                        <a:t>G protein estrogen receptors </a:t>
                      </a:r>
                      <a:r>
                        <a:rPr lang="en-US" sz="1400" b="0" u="none" spc="-40" dirty="0" smtClean="0">
                          <a:solidFill>
                            <a:schemeClr val="tx1"/>
                          </a:solidFill>
                          <a:latin typeface="+mn-lt"/>
                          <a:sym typeface="Wingdings 3"/>
                        </a:rPr>
                        <a:t>→ 2</a:t>
                      </a:r>
                      <a:r>
                        <a:rPr lang="en-US" sz="1400" b="0" u="none" spc="-40" baseline="30000" dirty="0" smtClean="0">
                          <a:solidFill>
                            <a:schemeClr val="tx1"/>
                          </a:solidFill>
                          <a:latin typeface="+mn-lt"/>
                          <a:sym typeface="Wingdings 3"/>
                        </a:rPr>
                        <a:t>nd</a:t>
                      </a:r>
                      <a:r>
                        <a:rPr lang="en-US" sz="1400" b="0" u="none" spc="-40" dirty="0" smtClean="0">
                          <a:solidFill>
                            <a:schemeClr val="tx1"/>
                          </a:solidFill>
                          <a:latin typeface="+mn-lt"/>
                          <a:sym typeface="Wingdings 3"/>
                        </a:rPr>
                        <a:t> messenger → ↑ Ca or cAMP or  ↑</a:t>
                      </a:r>
                      <a:r>
                        <a:rPr lang="en-US" sz="1400" b="0" spc="-40" dirty="0" smtClean="0">
                          <a:solidFill>
                            <a:schemeClr val="tx1"/>
                          </a:solidFill>
                          <a:latin typeface="+mn-lt"/>
                        </a:rPr>
                        <a:t> mitogen activated  protein </a:t>
                      </a:r>
                      <a:r>
                        <a:rPr lang="en-US" sz="1400" b="0" u="none" spc="-40" dirty="0" smtClean="0">
                          <a:solidFill>
                            <a:schemeClr val="tx1"/>
                          </a:solidFill>
                          <a:latin typeface="+mn-lt"/>
                          <a:sym typeface="Wingdings 3"/>
                        </a:rPr>
                        <a:t>(MAP) Kinase</a:t>
                      </a:r>
                      <a:r>
                        <a:rPr lang="en-US" sz="1400" b="0" u="none" spc="-40" baseline="30000" dirty="0" smtClean="0">
                          <a:solidFill>
                            <a:schemeClr val="tx1"/>
                          </a:solidFill>
                          <a:latin typeface="+mn-lt"/>
                          <a:sym typeface="Wingdings 3"/>
                        </a:rPr>
                        <a:t>4</a:t>
                      </a:r>
                      <a:r>
                        <a:rPr lang="en-US" sz="1400" b="0" u="none" spc="-40" baseline="0" dirty="0" smtClean="0">
                          <a:solidFill>
                            <a:schemeClr val="tx1"/>
                          </a:solidFill>
                          <a:latin typeface="+mn-lt"/>
                          <a:sym typeface="Wingdings 3"/>
                        </a:rPr>
                        <a:t> → </a:t>
                      </a:r>
                      <a:r>
                        <a:rPr lang="en-US" sz="1400" b="0" u="none" dirty="0" smtClean="0">
                          <a:solidFill>
                            <a:schemeClr val="tx1"/>
                          </a:solidFill>
                          <a:latin typeface="+mn-lt"/>
                        </a:rPr>
                        <a:t>mediates its </a:t>
                      </a:r>
                      <a:r>
                        <a:rPr lang="en-US" sz="1400" b="0" u="none" dirty="0" smtClean="0">
                          <a:solidFill>
                            <a:schemeClr val="tx1"/>
                          </a:solidFill>
                          <a:uFill>
                            <a:solidFill>
                              <a:srgbClr val="FF3399"/>
                            </a:solidFill>
                          </a:uFill>
                          <a:latin typeface="+mn-lt"/>
                        </a:rPr>
                        <a:t>non-genomic actions* </a:t>
                      </a:r>
                      <a:r>
                        <a:rPr lang="en-US" sz="1400" b="0" u="none" dirty="0" smtClean="0">
                          <a:solidFill>
                            <a:schemeClr val="tx1"/>
                          </a:solidFill>
                          <a:latin typeface="+mn-lt"/>
                          <a:sym typeface="Wingdings 3"/>
                        </a:rPr>
                        <a:t>→ </a:t>
                      </a:r>
                      <a:r>
                        <a:rPr lang="en-US" sz="1400" b="0" u="none" dirty="0" smtClean="0">
                          <a:solidFill>
                            <a:schemeClr val="tx1"/>
                          </a:solidFill>
                          <a:latin typeface="+mn-lt"/>
                        </a:rPr>
                        <a:t>seconds to minutes time scale</a:t>
                      </a:r>
                      <a:r>
                        <a:rPr lang="en-US" sz="1400" b="0" u="none" dirty="0" smtClean="0">
                          <a:solidFill>
                            <a:schemeClr val="tx1"/>
                          </a:solidFill>
                          <a:latin typeface="+mn-lt"/>
                        </a:rPr>
                        <a:t>.</a:t>
                      </a:r>
                      <a:r>
                        <a:rPr lang="en-US" sz="1400" b="0" u="none" baseline="0" dirty="0" smtClean="0">
                          <a:solidFill>
                            <a:schemeClr val="bg1">
                              <a:lumMod val="50000"/>
                            </a:schemeClr>
                          </a:solidFill>
                          <a:latin typeface="+mn-lt"/>
                          <a:sym typeface="Wingdings 3"/>
                        </a:rPr>
                        <a:t> E.g. receptors of: </a:t>
                      </a:r>
                      <a:r>
                        <a:rPr lang="en-US" sz="1400" b="0" u="none" dirty="0" smtClean="0">
                          <a:solidFill>
                            <a:schemeClr val="tx1"/>
                          </a:solidFill>
                          <a:latin typeface="+mn-lt"/>
                          <a:sym typeface="Wingdings 3"/>
                        </a:rPr>
                        <a:t>nitric</a:t>
                      </a:r>
                      <a:r>
                        <a:rPr lang="en-US" sz="1400" b="0" u="none" baseline="0" dirty="0" smtClean="0">
                          <a:solidFill>
                            <a:schemeClr val="tx1"/>
                          </a:solidFill>
                          <a:latin typeface="+mn-lt"/>
                          <a:sym typeface="Wingdings 3"/>
                        </a:rPr>
                        <a:t> </a:t>
                      </a:r>
                      <a:r>
                        <a:rPr lang="en-US" sz="1400" b="0" u="none" dirty="0" smtClean="0">
                          <a:solidFill>
                            <a:schemeClr val="tx1"/>
                          </a:solidFill>
                          <a:latin typeface="+mn-lt"/>
                          <a:sym typeface="Wingdings 3"/>
                        </a:rPr>
                        <a:t>oxide, neurotransmitters, endometrium, …..</a:t>
                      </a:r>
                    </a:p>
                    <a:p>
                      <a:pPr marL="685800" marR="0" lvl="1" indent="-342900" algn="l" defTabSz="685800" rtl="0" eaLnBrk="1" fontAlgn="auto" latinLnBrk="0" hangingPunct="1">
                        <a:lnSpc>
                          <a:spcPct val="100000"/>
                        </a:lnSpc>
                        <a:spcBef>
                          <a:spcPts val="1500"/>
                        </a:spcBef>
                        <a:spcAft>
                          <a:spcPts val="0"/>
                        </a:spcAft>
                        <a:buClr>
                          <a:schemeClr val="accent4"/>
                        </a:buClr>
                        <a:buSzTx/>
                        <a:buFont typeface="+mj-lt"/>
                        <a:buAutoNum type="arabicPeriod"/>
                        <a:tabLst/>
                        <a:defRPr/>
                      </a:pPr>
                      <a:endParaRPr lang="en-US" sz="1400" b="0" u="none" dirty="0" smtClean="0">
                        <a:solidFill>
                          <a:schemeClr val="tx1"/>
                        </a:solidFill>
                        <a:latin typeface="+mn-lt"/>
                        <a:sym typeface="Wingdings 3"/>
                      </a:endParaRPr>
                    </a:p>
                    <a:p>
                      <a:pPr marL="685800" marR="0" lvl="1" indent="-342900" algn="l" defTabSz="685800" rtl="0" eaLnBrk="1" fontAlgn="auto" latinLnBrk="0" hangingPunct="1">
                        <a:lnSpc>
                          <a:spcPct val="100000"/>
                        </a:lnSpc>
                        <a:spcBef>
                          <a:spcPts val="1500"/>
                        </a:spcBef>
                        <a:spcAft>
                          <a:spcPts val="0"/>
                        </a:spcAft>
                        <a:buClr>
                          <a:schemeClr val="accent4"/>
                        </a:buClr>
                        <a:buSzTx/>
                        <a:buFont typeface="+mj-lt"/>
                        <a:buAutoNum type="arabicPeriod"/>
                        <a:tabLst/>
                        <a:defRPr/>
                      </a:pPr>
                      <a:endParaRPr lang="en-US" sz="1400" b="0" u="none" dirty="0" smtClean="0">
                        <a:solidFill>
                          <a:schemeClr val="tx1"/>
                        </a:solidFill>
                        <a:latin typeface="+mn-lt"/>
                        <a:sym typeface="Wingdings 3"/>
                      </a:endParaRPr>
                    </a:p>
                    <a:p>
                      <a:pPr marL="685800" marR="0" lvl="1" indent="-342900" algn="l" defTabSz="685800" rtl="0" eaLnBrk="1" fontAlgn="auto" latinLnBrk="0" hangingPunct="1">
                        <a:lnSpc>
                          <a:spcPct val="100000"/>
                        </a:lnSpc>
                        <a:spcBef>
                          <a:spcPts val="1500"/>
                        </a:spcBef>
                        <a:spcAft>
                          <a:spcPts val="0"/>
                        </a:spcAft>
                        <a:buClr>
                          <a:schemeClr val="accent4"/>
                        </a:buClr>
                        <a:buSzTx/>
                        <a:buFont typeface="+mj-lt"/>
                        <a:buAutoNum type="arabicPeriod"/>
                        <a:tabLst/>
                        <a:defRPr/>
                      </a:pPr>
                      <a:endParaRPr lang="en-US" sz="1400" b="0" u="none" dirty="0" smtClean="0">
                        <a:solidFill>
                          <a:schemeClr val="tx1"/>
                        </a:solidFill>
                        <a:latin typeface="+mn-lt"/>
                        <a:sym typeface="Wingdings 3"/>
                      </a:endParaRPr>
                    </a:p>
                    <a:p>
                      <a:pPr marL="0" marR="0" lvl="0" indent="0" algn="l" defTabSz="685800" rtl="0" eaLnBrk="1" fontAlgn="auto" latinLnBrk="0" hangingPunct="1">
                        <a:lnSpc>
                          <a:spcPct val="100000"/>
                        </a:lnSpc>
                        <a:spcBef>
                          <a:spcPts val="1500"/>
                        </a:spcBef>
                        <a:spcAft>
                          <a:spcPts val="0"/>
                        </a:spcAft>
                        <a:buClr>
                          <a:schemeClr val="accent4"/>
                        </a:buClr>
                        <a:buSzTx/>
                        <a:buFont typeface="+mj-lt"/>
                        <a:buNone/>
                        <a:tabLst/>
                        <a:defRPr/>
                      </a:pPr>
                      <a:r>
                        <a:rPr lang="en-US" sz="1200" b="0" u="none" dirty="0" smtClean="0">
                          <a:solidFill>
                            <a:schemeClr val="bg1">
                              <a:lumMod val="50000"/>
                            </a:schemeClr>
                          </a:solidFill>
                          <a:latin typeface="+mn-lt"/>
                        </a:rPr>
                        <a:t>* There will be no activation of DNA, instead where will be enzyme </a:t>
                      </a:r>
                      <a:r>
                        <a:rPr lang="en-US" sz="1200" b="0" kern="1200" dirty="0" smtClean="0">
                          <a:solidFill>
                            <a:schemeClr val="bg1">
                              <a:lumMod val="50000"/>
                            </a:schemeClr>
                          </a:solidFill>
                          <a:effectLst/>
                          <a:latin typeface="+mn-lt"/>
                          <a:ea typeface="+mn-ea"/>
                          <a:cs typeface="+mn-cs"/>
                        </a:rPr>
                        <a:t>phosphorylation.</a:t>
                      </a:r>
                      <a:endParaRPr lang="en-US" sz="1200" b="0" dirty="0" smtClean="0">
                        <a:solidFill>
                          <a:schemeClr val="bg1">
                            <a:lumMod val="50000"/>
                          </a:schemeClr>
                        </a:solidFill>
                        <a:effectLst/>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17" name="Group 16"/>
          <p:cNvGrpSpPr/>
          <p:nvPr/>
        </p:nvGrpSpPr>
        <p:grpSpPr>
          <a:xfrm>
            <a:off x="749986" y="1359242"/>
            <a:ext cx="5899421" cy="1721738"/>
            <a:chOff x="749986" y="1359242"/>
            <a:chExt cx="5899421" cy="1721738"/>
          </a:xfrm>
        </p:grpSpPr>
        <p:grpSp>
          <p:nvGrpSpPr>
            <p:cNvPr id="49" name="Group 48"/>
            <p:cNvGrpSpPr/>
            <p:nvPr/>
          </p:nvGrpSpPr>
          <p:grpSpPr>
            <a:xfrm>
              <a:off x="749986" y="1359242"/>
              <a:ext cx="5899421" cy="1721738"/>
              <a:chOff x="803776" y="1434164"/>
              <a:chExt cx="5899421" cy="1721738"/>
            </a:xfrm>
          </p:grpSpPr>
          <p:sp>
            <p:nvSpPr>
              <p:cNvPr id="10" name="Rectangle 9"/>
              <p:cNvSpPr/>
              <p:nvPr/>
            </p:nvSpPr>
            <p:spPr>
              <a:xfrm>
                <a:off x="803776" y="1703672"/>
                <a:ext cx="1458161" cy="240631"/>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Androstenedione</a:t>
                </a:r>
              </a:p>
            </p:txBody>
          </p:sp>
          <p:sp>
            <p:nvSpPr>
              <p:cNvPr id="14" name="Rectangle 13"/>
              <p:cNvSpPr/>
              <p:nvPr/>
            </p:nvSpPr>
            <p:spPr>
              <a:xfrm>
                <a:off x="3641625" y="1703671"/>
                <a:ext cx="1458161" cy="240631"/>
              </a:xfrm>
              <a:prstGeom prst="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Estrone</a:t>
                </a:r>
                <a:endParaRPr lang="en-US" sz="1400" dirty="0">
                  <a:solidFill>
                    <a:schemeClr val="tx1"/>
                  </a:solidFill>
                </a:endParaRPr>
              </a:p>
            </p:txBody>
          </p:sp>
          <p:sp>
            <p:nvSpPr>
              <p:cNvPr id="15" name="Rectangle 14"/>
              <p:cNvSpPr/>
              <p:nvPr/>
            </p:nvSpPr>
            <p:spPr>
              <a:xfrm>
                <a:off x="803776" y="2750164"/>
                <a:ext cx="1458161" cy="240631"/>
              </a:xfrm>
              <a:prstGeom prst="rect">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Testosterone</a:t>
                </a:r>
              </a:p>
            </p:txBody>
          </p:sp>
          <p:sp>
            <p:nvSpPr>
              <p:cNvPr id="16" name="Rectangle 15"/>
              <p:cNvSpPr/>
              <p:nvPr/>
            </p:nvSpPr>
            <p:spPr>
              <a:xfrm>
                <a:off x="3635217" y="2748177"/>
                <a:ext cx="1458161" cy="240631"/>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Estradiol</a:t>
                </a:r>
              </a:p>
            </p:txBody>
          </p:sp>
          <p:cxnSp>
            <p:nvCxnSpPr>
              <p:cNvPr id="18" name="Straight Arrow Connector 17"/>
              <p:cNvCxnSpPr>
                <a:stCxn id="10" idx="3"/>
                <a:endCxn id="14" idx="1"/>
              </p:cNvCxnSpPr>
              <p:nvPr/>
            </p:nvCxnSpPr>
            <p:spPr>
              <a:xfrm flipV="1">
                <a:off x="2261937" y="1823987"/>
                <a:ext cx="1379688" cy="1"/>
              </a:xfrm>
              <a:prstGeom prst="straightConnector1">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87956" y="1516209"/>
                <a:ext cx="1018253" cy="307777"/>
              </a:xfrm>
              <a:prstGeom prst="rect">
                <a:avLst/>
              </a:prstGeom>
              <a:noFill/>
            </p:spPr>
            <p:txBody>
              <a:bodyPr wrap="square" rtlCol="0">
                <a:spAutoFit/>
              </a:bodyPr>
              <a:lstStyle/>
              <a:p>
                <a:pPr algn="ctr"/>
                <a:r>
                  <a:rPr lang="en-US" sz="1400" dirty="0"/>
                  <a:t>Aromatase</a:t>
                </a:r>
              </a:p>
            </p:txBody>
          </p:sp>
          <p:sp>
            <p:nvSpPr>
              <p:cNvPr id="24" name="TextBox 23"/>
              <p:cNvSpPr txBox="1"/>
              <p:nvPr/>
            </p:nvSpPr>
            <p:spPr>
              <a:xfrm>
                <a:off x="4401839" y="2235630"/>
                <a:ext cx="1319720" cy="307777"/>
              </a:xfrm>
              <a:prstGeom prst="rect">
                <a:avLst/>
              </a:prstGeom>
              <a:noFill/>
            </p:spPr>
            <p:txBody>
              <a:bodyPr wrap="none" rtlCol="0">
                <a:spAutoFit/>
              </a:bodyPr>
              <a:lstStyle/>
              <a:p>
                <a:r>
                  <a:rPr lang="en-US" sz="1400" dirty="0"/>
                  <a:t>Dehydrogenase</a:t>
                </a:r>
              </a:p>
            </p:txBody>
          </p:sp>
          <p:cxnSp>
            <p:nvCxnSpPr>
              <p:cNvPr id="26" name="Straight Arrow Connector 25"/>
              <p:cNvCxnSpPr>
                <a:stCxn id="15" idx="3"/>
                <a:endCxn id="16" idx="1"/>
              </p:cNvCxnSpPr>
              <p:nvPr/>
            </p:nvCxnSpPr>
            <p:spPr>
              <a:xfrm flipV="1">
                <a:off x="2261937" y="2868493"/>
                <a:ext cx="1373280" cy="1987"/>
              </a:xfrm>
              <a:prstGeom prst="straightConnector1">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97725" y="2194704"/>
                <a:ext cx="1449179" cy="307777"/>
              </a:xfrm>
              <a:prstGeom prst="rect">
                <a:avLst/>
              </a:prstGeom>
              <a:noFill/>
            </p:spPr>
            <p:txBody>
              <a:bodyPr wrap="none" rtlCol="0">
                <a:spAutoFit/>
              </a:bodyPr>
              <a:lstStyle/>
              <a:p>
                <a:r>
                  <a:rPr lang="en-US" sz="1400" dirty="0"/>
                  <a:t>Androstenedione</a:t>
                </a:r>
              </a:p>
            </p:txBody>
          </p:sp>
          <p:sp>
            <p:nvSpPr>
              <p:cNvPr id="30" name="Rounded Rectangle 29"/>
              <p:cNvSpPr/>
              <p:nvPr/>
            </p:nvSpPr>
            <p:spPr>
              <a:xfrm>
                <a:off x="5226518" y="1434164"/>
                <a:ext cx="1476679" cy="778544"/>
              </a:xfrm>
              <a:prstGeom prst="round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accent4"/>
                    </a:solidFill>
                  </a:rPr>
                  <a:t>*</a:t>
                </a:r>
                <a:r>
                  <a:rPr lang="en-US" sz="1100" dirty="0" smtClean="0">
                    <a:solidFill>
                      <a:sysClr val="windowText" lastClr="000000"/>
                    </a:solidFill>
                  </a:rPr>
                  <a:t>Ovaries </a:t>
                </a:r>
                <a:r>
                  <a:rPr lang="en-US" sz="1100" dirty="0">
                    <a:solidFill>
                      <a:sysClr val="windowText" lastClr="000000"/>
                    </a:solidFill>
                  </a:rPr>
                  <a:t>&amp; adrenals </a:t>
                </a:r>
                <a:r>
                  <a:rPr lang="en-US" sz="1100" dirty="0" smtClean="0">
                    <a:solidFill>
                      <a:schemeClr val="bg1">
                        <a:lumMod val="50000"/>
                      </a:schemeClr>
                    </a:solidFill>
                  </a:rPr>
                  <a:t>in</a:t>
                </a:r>
                <a:r>
                  <a:rPr lang="en-US" sz="1100" dirty="0" smtClean="0">
                    <a:solidFill>
                      <a:sysClr val="windowText" lastClr="000000"/>
                    </a:solidFill>
                  </a:rPr>
                  <a:t> pre-menopausal </a:t>
                </a:r>
                <a:endParaRPr lang="en-US" sz="1100" dirty="0">
                  <a:solidFill>
                    <a:sysClr val="windowText" lastClr="000000"/>
                  </a:solidFill>
                </a:endParaRPr>
              </a:p>
              <a:p>
                <a:r>
                  <a:rPr lang="en-US" sz="1100" dirty="0" smtClean="0">
                    <a:solidFill>
                      <a:schemeClr val="accent4"/>
                    </a:solidFill>
                  </a:rPr>
                  <a:t>**</a:t>
                </a:r>
                <a:r>
                  <a:rPr lang="en-US" sz="1100" dirty="0" smtClean="0">
                    <a:solidFill>
                      <a:sysClr val="windowText" lastClr="000000"/>
                    </a:solidFill>
                  </a:rPr>
                  <a:t>Adrenals </a:t>
                </a:r>
                <a:r>
                  <a:rPr lang="en-US" sz="1100" dirty="0">
                    <a:solidFill>
                      <a:sysClr val="windowText" lastClr="000000"/>
                    </a:solidFill>
                  </a:rPr>
                  <a:t>in menopause </a:t>
                </a:r>
              </a:p>
            </p:txBody>
          </p:sp>
          <p:cxnSp>
            <p:nvCxnSpPr>
              <p:cNvPr id="33" name="Straight Arrow Connector 32"/>
              <p:cNvCxnSpPr/>
              <p:nvPr/>
            </p:nvCxnSpPr>
            <p:spPr>
              <a:xfrm flipH="1">
                <a:off x="1543219" y="1959873"/>
                <a:ext cx="0" cy="790291"/>
              </a:xfrm>
              <a:prstGeom prst="straightConnector1">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1430291" y="1954316"/>
                <a:ext cx="1" cy="795848"/>
              </a:xfrm>
              <a:prstGeom prst="straightConnector1">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3"/>
                <a:endCxn id="30" idx="1"/>
              </p:cNvCxnSpPr>
              <p:nvPr/>
            </p:nvCxnSpPr>
            <p:spPr>
              <a:xfrm flipV="1">
                <a:off x="5099786" y="1823436"/>
                <a:ext cx="126732" cy="551"/>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5226518" y="2581080"/>
                <a:ext cx="1476679" cy="574822"/>
              </a:xfrm>
              <a:prstGeom prst="round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50000"/>
                      </a:schemeClr>
                    </a:solidFill>
                  </a:rPr>
                  <a:t>Happens in the </a:t>
                </a:r>
                <a:r>
                  <a:rPr lang="en-US" sz="1200" dirty="0" smtClean="0">
                    <a:solidFill>
                      <a:sysClr val="windowText" lastClr="000000"/>
                    </a:solidFill>
                  </a:rPr>
                  <a:t>Ovaries of pre-menopause </a:t>
                </a:r>
                <a:r>
                  <a:rPr lang="en-US" sz="1200" dirty="0" smtClean="0">
                    <a:solidFill>
                      <a:schemeClr val="bg1">
                        <a:lumMod val="50000"/>
                      </a:schemeClr>
                    </a:solidFill>
                  </a:rPr>
                  <a:t>lady</a:t>
                </a:r>
                <a:endParaRPr lang="en-US" sz="1200" dirty="0">
                  <a:solidFill>
                    <a:schemeClr val="bg1">
                      <a:lumMod val="50000"/>
                    </a:schemeClr>
                  </a:solidFill>
                </a:endParaRPr>
              </a:p>
            </p:txBody>
          </p:sp>
          <p:cxnSp>
            <p:nvCxnSpPr>
              <p:cNvPr id="39" name="Straight Connector 38"/>
              <p:cNvCxnSpPr>
                <a:stCxn id="16" idx="3"/>
                <a:endCxn id="37" idx="1"/>
              </p:cNvCxnSpPr>
              <p:nvPr/>
            </p:nvCxnSpPr>
            <p:spPr>
              <a:xfrm flipV="1">
                <a:off x="5093378" y="2868491"/>
                <a:ext cx="133140" cy="2"/>
              </a:xfrm>
              <a:prstGeom prst="line">
                <a:avLst/>
              </a:prstGeom>
              <a:ln w="127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8" name="Text Box 38"/>
              <p:cNvSpPr txBox="1">
                <a:spLocks noChangeArrowheads="1"/>
              </p:cNvSpPr>
              <p:nvPr/>
            </p:nvSpPr>
            <p:spPr bwMode="auto">
              <a:xfrm>
                <a:off x="2463440" y="2560714"/>
                <a:ext cx="970274" cy="307777"/>
              </a:xfrm>
              <a:prstGeom prst="rect">
                <a:avLst/>
              </a:prstGeom>
              <a:noFill/>
              <a:ln w="9525">
                <a:noFill/>
                <a:miter lim="800000"/>
                <a:headEnd/>
                <a:tailEnd/>
              </a:ln>
              <a:effectLst/>
            </p:spPr>
            <p:txBody>
              <a:bodyPr wrap="square">
                <a:spAutoFit/>
              </a:bodyPr>
              <a:lstStyle/>
              <a:p>
                <a:pPr algn="ctr"/>
                <a:r>
                  <a:rPr lang="en-US" sz="1400" dirty="0" err="1"/>
                  <a:t>Aromatase</a:t>
                </a:r>
                <a:endParaRPr lang="en-US" sz="1400" dirty="0"/>
              </a:p>
            </p:txBody>
          </p:sp>
        </p:grpSp>
        <p:cxnSp>
          <p:nvCxnSpPr>
            <p:cNvPr id="32" name="Straight Arrow Connector 31"/>
            <p:cNvCxnSpPr/>
            <p:nvPr/>
          </p:nvCxnSpPr>
          <p:spPr>
            <a:xfrm flipH="1">
              <a:off x="4372335" y="1886335"/>
              <a:ext cx="0" cy="790291"/>
            </a:xfrm>
            <a:prstGeom prst="straightConnector1">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259407" y="1880778"/>
              <a:ext cx="1" cy="795848"/>
            </a:xfrm>
            <a:prstGeom prst="straightConnector1">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 y="9630589"/>
            <a:ext cx="6858001" cy="276999"/>
          </a:xfrm>
          <a:prstGeom prst="rect">
            <a:avLst/>
          </a:prstGeom>
          <a:noFill/>
        </p:spPr>
        <p:txBody>
          <a:bodyPr wrap="square" rtlCol="0">
            <a:spAutoFit/>
          </a:bodyPr>
          <a:lstStyle/>
          <a:p>
            <a:r>
              <a:rPr lang="en-US" sz="1200" spc="-40" baseline="30000" dirty="0" smtClean="0"/>
              <a:t>4</a:t>
            </a:r>
            <a:r>
              <a:rPr lang="en-US" sz="1200" spc="-40" dirty="0" smtClean="0"/>
              <a:t> activate </a:t>
            </a:r>
            <a:r>
              <a:rPr lang="en-US" sz="1200" spc="-40" dirty="0"/>
              <a:t>transcription factors to promote </a:t>
            </a:r>
            <a:r>
              <a:rPr lang="en-US" sz="1200" spc="-40" dirty="0" err="1"/>
              <a:t>mitogenesis</a:t>
            </a:r>
            <a:endParaRPr lang="en-US" sz="1200" dirty="0"/>
          </a:p>
        </p:txBody>
      </p:sp>
      <p:pic>
        <p:nvPicPr>
          <p:cNvPr id="31" name="Picture 2" descr="Estrogen Receptors Trigger Gene Activation"/>
          <p:cNvPicPr>
            <a:picLocks noChangeAspect="1" noChangeArrowheads="1"/>
          </p:cNvPicPr>
          <p:nvPr/>
        </p:nvPicPr>
        <p:blipFill>
          <a:blip r:embed="rId2" cstate="print"/>
          <a:srcRect l="3922" t="18237" r="7843" b="3606"/>
          <a:stretch>
            <a:fillRect/>
          </a:stretch>
        </p:blipFill>
        <p:spPr bwMode="auto">
          <a:xfrm>
            <a:off x="877365" y="7918905"/>
            <a:ext cx="1768069" cy="1164710"/>
          </a:xfrm>
          <a:prstGeom prst="rect">
            <a:avLst/>
          </a:prstGeom>
          <a:noFill/>
        </p:spPr>
      </p:pic>
      <p:sp>
        <p:nvSpPr>
          <p:cNvPr id="13" name="TextBox 12"/>
          <p:cNvSpPr txBox="1"/>
          <p:nvPr/>
        </p:nvSpPr>
        <p:spPr>
          <a:xfrm>
            <a:off x="2743199" y="7982372"/>
            <a:ext cx="3959999" cy="1046440"/>
          </a:xfrm>
          <a:prstGeom prst="rect">
            <a:avLst/>
          </a:prstGeom>
          <a:noFill/>
        </p:spPr>
        <p:txBody>
          <a:bodyPr wrap="square" rtlCol="0">
            <a:spAutoFit/>
          </a:bodyPr>
          <a:lstStyle/>
          <a:p>
            <a:r>
              <a:rPr lang="en-US" sz="1400" dirty="0"/>
              <a:t>Genomic </a:t>
            </a:r>
            <a:r>
              <a:rPr lang="en-US" sz="1400" dirty="0" smtClean="0"/>
              <a:t>effects: </a:t>
            </a:r>
            <a:r>
              <a:rPr lang="en-US" sz="1200" dirty="0" smtClean="0">
                <a:solidFill>
                  <a:schemeClr val="bg1">
                    <a:lumMod val="50000"/>
                  </a:schemeClr>
                </a:solidFill>
              </a:rPr>
              <a:t>when the hormone enters the cell and binds with intracellular receptors → </a:t>
            </a:r>
            <a:r>
              <a:rPr lang="en-US" sz="1200" dirty="0">
                <a:solidFill>
                  <a:schemeClr val="bg1">
                    <a:lumMod val="50000"/>
                  </a:schemeClr>
                </a:solidFill>
              </a:rPr>
              <a:t>binds</a:t>
            </a:r>
            <a:r>
              <a:rPr lang="en-US" sz="1200" b="1" dirty="0">
                <a:solidFill>
                  <a:schemeClr val="bg1">
                    <a:lumMod val="50000"/>
                  </a:schemeClr>
                </a:solidFill>
              </a:rPr>
              <a:t> </a:t>
            </a:r>
            <a:r>
              <a:rPr lang="en-US" sz="1200" dirty="0">
                <a:solidFill>
                  <a:schemeClr val="bg1">
                    <a:lumMod val="50000"/>
                  </a:schemeClr>
                </a:solidFill>
              </a:rPr>
              <a:t>to hormone response element </a:t>
            </a:r>
            <a:r>
              <a:rPr lang="en-US" sz="1200" dirty="0" smtClean="0">
                <a:solidFill>
                  <a:schemeClr val="bg1">
                    <a:lumMod val="50000"/>
                  </a:schemeClr>
                </a:solidFill>
              </a:rPr>
              <a:t>→ gene activation → transcription → translation → protein → effects e.g. (increase cells proliferation)</a:t>
            </a:r>
            <a:endParaRPr lang="en-US" sz="1200" dirty="0">
              <a:solidFill>
                <a:schemeClr val="bg1">
                  <a:lumMod val="50000"/>
                </a:schemeClr>
              </a:solidFill>
            </a:endParaRPr>
          </a:p>
        </p:txBody>
      </p:sp>
    </p:spTree>
    <p:extLst>
      <p:ext uri="{BB962C8B-B14F-4D97-AF65-F5344CB8AC3E}">
        <p14:creationId xmlns:p14="http://schemas.microsoft.com/office/powerpoint/2010/main" val="1874579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520261"/>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8239"/>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Estrogen</a:t>
            </a:r>
          </a:p>
        </p:txBody>
      </p:sp>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03619120"/>
              </p:ext>
            </p:extLst>
          </p:nvPr>
        </p:nvGraphicFramePr>
        <p:xfrm>
          <a:off x="179614" y="715618"/>
          <a:ext cx="6482444" cy="8318344"/>
        </p:xfrm>
        <a:graphic>
          <a:graphicData uri="http://schemas.openxmlformats.org/drawingml/2006/table">
            <a:tbl>
              <a:tblPr firstRow="1" bandRow="1">
                <a:tableStyleId>{5940675A-B579-460E-94D1-54222C63F5DA}</a:tableStyleId>
              </a:tblPr>
              <a:tblGrid>
                <a:gridCol w="456944">
                  <a:extLst>
                    <a:ext uri="{9D8B030D-6E8A-4147-A177-3AD203B41FA5}">
                      <a16:colId xmlns:a16="http://schemas.microsoft.com/office/drawing/2014/main" xmlns="" val="20000"/>
                    </a:ext>
                  </a:extLst>
                </a:gridCol>
                <a:gridCol w="3012750">
                  <a:extLst>
                    <a:ext uri="{9D8B030D-6E8A-4147-A177-3AD203B41FA5}">
                      <a16:colId xmlns:a16="http://schemas.microsoft.com/office/drawing/2014/main" xmlns="" val="2180430497"/>
                    </a:ext>
                  </a:extLst>
                </a:gridCol>
                <a:gridCol w="3012750"/>
              </a:tblGrid>
              <a:tr h="384548">
                <a:tc gridSpan="3">
                  <a:txBody>
                    <a:bodyPr/>
                    <a:lstStyle/>
                    <a:p>
                      <a:pPr algn="ctr"/>
                      <a:r>
                        <a:rPr lang="en-US" sz="1600" dirty="0">
                          <a:solidFill>
                            <a:schemeClr val="tx1"/>
                          </a:solidFill>
                        </a:rPr>
                        <a:t>Estrogen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tc hMerge="1">
                  <a:txBody>
                    <a:bodyPr/>
                    <a:lstStyle/>
                    <a:p>
                      <a:endParaRPr lang="en-US"/>
                    </a:p>
                  </a:txBody>
                  <a:tcPr/>
                </a:tc>
                <a:extLst>
                  <a:ext uri="{0D108BD9-81ED-4DB2-BD59-A6C34878D82A}">
                    <a16:rowId xmlns:a16="http://schemas.microsoft.com/office/drawing/2014/main" xmlns="" val="1688930147"/>
                  </a:ext>
                </a:extLst>
              </a:tr>
              <a:tr h="2355956">
                <a:tc>
                  <a:txBody>
                    <a:bodyPr/>
                    <a:lstStyle/>
                    <a:p>
                      <a:pPr algn="ctr"/>
                      <a:r>
                        <a:rPr lang="en-US" sz="1600" dirty="0">
                          <a:solidFill>
                            <a:schemeClr val="tx1"/>
                          </a:solidFill>
                        </a:rPr>
                        <a:t>Administration*</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indent="-285750">
                        <a:lnSpc>
                          <a:spcPct val="100000"/>
                        </a:lnSpc>
                        <a:buClr>
                          <a:schemeClr val="accent4"/>
                        </a:buClr>
                        <a:buSzPct val="125000"/>
                        <a:buFont typeface="Arial" charset="0"/>
                        <a:buChar char="•"/>
                      </a:pPr>
                      <a:r>
                        <a:rPr kumimoji="0" lang="en-US" sz="1400" b="0" i="0" u="none" strike="noStrike" kern="1200" cap="none" spc="0" normalizeH="0" baseline="0" noProof="0" dirty="0">
                          <a:ln>
                            <a:noFill/>
                          </a:ln>
                          <a:solidFill>
                            <a:srgbClr val="C00000"/>
                          </a:solidFill>
                          <a:effectLst/>
                          <a:uLnTx/>
                          <a:uFillTx/>
                          <a:latin typeface="+mn-lt"/>
                          <a:cs typeface="Times New Roman" charset="0"/>
                        </a:rPr>
                        <a:t>Oral: Conjugated equine, </a:t>
                      </a:r>
                      <a:r>
                        <a:rPr kumimoji="0" lang="en-US" sz="1400" b="0" i="0" u="none" strike="noStrike" kern="1200" cap="none" spc="0" normalizeH="0" baseline="0" noProof="0" dirty="0">
                          <a:ln>
                            <a:noFill/>
                          </a:ln>
                          <a:solidFill>
                            <a:srgbClr val="0432FF"/>
                          </a:solidFill>
                          <a:effectLst/>
                          <a:uLnTx/>
                          <a:uFillTx/>
                          <a:latin typeface="+mn-lt"/>
                          <a:cs typeface="Times New Roman" charset="0"/>
                        </a:rPr>
                        <a:t>Estradiol </a:t>
                      </a:r>
                      <a:r>
                        <a:rPr kumimoji="0" lang="en-US" sz="1400" b="0" i="0" u="none" strike="noStrike" kern="1200" cap="none" spc="0" normalizeH="0" baseline="0" noProof="0" dirty="0" err="1">
                          <a:ln>
                            <a:noFill/>
                          </a:ln>
                          <a:solidFill>
                            <a:srgbClr val="0432FF"/>
                          </a:solidFill>
                          <a:effectLst/>
                          <a:uLnTx/>
                          <a:uFillTx/>
                          <a:latin typeface="+mn-lt"/>
                          <a:cs typeface="Times New Roman" charset="0"/>
                        </a:rPr>
                        <a:t>valerate</a:t>
                      </a:r>
                      <a:r>
                        <a:rPr kumimoji="0" lang="en-US" sz="1400" b="0" i="0" u="none" strike="noStrike" kern="1200" cap="none" spc="0" normalizeH="0" baseline="0" noProof="0" dirty="0">
                          <a:ln>
                            <a:noFill/>
                          </a:ln>
                          <a:solidFill>
                            <a:srgbClr val="0432FF"/>
                          </a:solidFill>
                          <a:effectLst/>
                          <a:uLnTx/>
                          <a:uFillTx/>
                          <a:latin typeface="+mn-lt"/>
                          <a:cs typeface="Times New Roman" charset="0"/>
                        </a:rPr>
                        <a:t> , </a:t>
                      </a:r>
                      <a:r>
                        <a:rPr kumimoji="0" lang="en-US" sz="1400" b="0" i="0" u="none" strike="noStrike" kern="1200" cap="none" spc="0" normalizeH="0" baseline="0" noProof="0" dirty="0" err="1">
                          <a:ln>
                            <a:noFill/>
                          </a:ln>
                          <a:solidFill>
                            <a:srgbClr val="0432FF"/>
                          </a:solidFill>
                          <a:effectLst/>
                          <a:uLnTx/>
                          <a:uFillTx/>
                          <a:latin typeface="+mn-lt"/>
                          <a:cs typeface="Times New Roman" charset="0"/>
                        </a:rPr>
                        <a:t>Estrial</a:t>
                      </a:r>
                      <a:r>
                        <a:rPr kumimoji="0" lang="en-US" sz="1400" b="0" i="0" u="none" strike="noStrike" kern="1200" cap="none" spc="0" normalizeH="0" baseline="0" noProof="0" dirty="0">
                          <a:ln>
                            <a:noFill/>
                          </a:ln>
                          <a:solidFill>
                            <a:srgbClr val="0432FF"/>
                          </a:solidFill>
                          <a:effectLst/>
                          <a:uLnTx/>
                          <a:uFillTx/>
                          <a:latin typeface="+mn-lt"/>
                          <a:cs typeface="Times New Roman" charset="0"/>
                        </a:rPr>
                        <a:t> succinate</a:t>
                      </a:r>
                    </a:p>
                    <a:p>
                      <a:pPr marL="285750" marR="0" lvl="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kumimoji="0" lang="en-US" sz="1400" b="0" i="0" u="none" strike="noStrike" kern="1200" cap="none" spc="0" normalizeH="0" baseline="0" noProof="0" dirty="0">
                          <a:ln>
                            <a:noFill/>
                          </a:ln>
                          <a:solidFill>
                            <a:srgbClr val="C00000"/>
                          </a:solidFill>
                          <a:effectLst/>
                          <a:uLnTx/>
                          <a:uFillTx/>
                          <a:latin typeface="+mn-lt"/>
                          <a:cs typeface="Times New Roman" charset="0"/>
                        </a:rPr>
                        <a:t>Transdermal (estradiol):</a:t>
                      </a:r>
                    </a:p>
                    <a:p>
                      <a:pPr marL="628650" marR="0" lvl="1" indent="-285750" algn="l" defTabSz="685800" rtl="0" eaLnBrk="1" fontAlgn="auto" latinLnBrk="0" hangingPunct="1">
                        <a:lnSpc>
                          <a:spcPct val="100000"/>
                        </a:lnSpc>
                        <a:spcBef>
                          <a:spcPts val="0"/>
                        </a:spcBef>
                        <a:spcAft>
                          <a:spcPts val="0"/>
                        </a:spcAft>
                        <a:buClr>
                          <a:schemeClr val="accent4"/>
                        </a:buClr>
                        <a:buSzPct val="100000"/>
                        <a:buFont typeface=".LucidaGrandeUI" charset="0"/>
                        <a:buChar char="✓"/>
                        <a:tabLst/>
                        <a:defRPr/>
                      </a:pPr>
                      <a:r>
                        <a:rPr kumimoji="0" lang="en-US" sz="1400" b="0" i="0" u="none" strike="noStrike" kern="1200" cap="none" spc="0" normalizeH="0" baseline="0" noProof="0" dirty="0">
                          <a:ln>
                            <a:noFill/>
                          </a:ln>
                          <a:solidFill>
                            <a:srgbClr val="C00000"/>
                          </a:solidFill>
                          <a:effectLst/>
                          <a:uLnTx/>
                          <a:uFillTx/>
                          <a:latin typeface="+mn-lt"/>
                          <a:cs typeface="Times New Roman" charset="0"/>
                        </a:rPr>
                        <a:t>Patches</a:t>
                      </a:r>
                      <a:r>
                        <a:rPr kumimoji="0" lang="en-US" sz="1400" b="0" i="0" u="none" strike="noStrike" kern="1200" cap="none" spc="0" normalizeH="0" baseline="0" noProof="0" dirty="0">
                          <a:ln>
                            <a:noFill/>
                          </a:ln>
                          <a:solidFill>
                            <a:schemeClr val="tx1"/>
                          </a:solidFill>
                          <a:effectLst/>
                          <a:uLnTx/>
                          <a:uFillTx/>
                          <a:latin typeface="+mn-lt"/>
                          <a:cs typeface="Times New Roman" charset="0"/>
                        </a:rPr>
                        <a:t> (</a:t>
                      </a:r>
                      <a:r>
                        <a:rPr kumimoji="0" lang="en-US" sz="1400" b="0" i="0" u="none" strike="noStrike" kern="1200" cap="none" spc="0" normalizeH="0" baseline="0" noProof="0" dirty="0">
                          <a:ln>
                            <a:noFill/>
                          </a:ln>
                          <a:solidFill>
                            <a:srgbClr val="FF0000"/>
                          </a:solidFill>
                          <a:effectLst/>
                          <a:uLnTx/>
                          <a:uFillTx/>
                          <a:latin typeface="+mn-lt"/>
                          <a:cs typeface="Times New Roman" charset="0"/>
                        </a:rPr>
                        <a:t>24</a:t>
                      </a:r>
                      <a:r>
                        <a:rPr kumimoji="0" lang="en-US" sz="1400" b="0" i="0" u="none" strike="noStrike" kern="1200" cap="none" spc="0" normalizeH="0" baseline="0" noProof="0" dirty="0">
                          <a:ln>
                            <a:noFill/>
                          </a:ln>
                          <a:solidFill>
                            <a:schemeClr val="tx1"/>
                          </a:solidFill>
                          <a:effectLst/>
                          <a:uLnTx/>
                          <a:uFillTx/>
                          <a:latin typeface="+mn-lt"/>
                          <a:cs typeface="Times New Roman" charset="0"/>
                        </a:rPr>
                        <a:t> hour twice weekly)</a:t>
                      </a:r>
                    </a:p>
                    <a:p>
                      <a:pPr marL="628650" marR="0" lvl="1" indent="-285750" algn="l" defTabSz="685800" rtl="0" eaLnBrk="1" fontAlgn="auto" latinLnBrk="0" hangingPunct="1">
                        <a:lnSpc>
                          <a:spcPct val="100000"/>
                        </a:lnSpc>
                        <a:spcBef>
                          <a:spcPts val="0"/>
                        </a:spcBef>
                        <a:spcAft>
                          <a:spcPts val="0"/>
                        </a:spcAft>
                        <a:buClr>
                          <a:schemeClr val="accent4"/>
                        </a:buClr>
                        <a:buSzPct val="100000"/>
                        <a:buFont typeface=".LucidaGrandeUI" charset="0"/>
                        <a:buChar char="✓"/>
                        <a:tabLst/>
                        <a:defRPr/>
                      </a:pPr>
                      <a:r>
                        <a:rPr kumimoji="0" lang="en-US" sz="1400" b="0" i="0" u="none" strike="noStrike" kern="1200" cap="none" spc="0" normalizeH="0" baseline="0" noProof="0" dirty="0">
                          <a:ln>
                            <a:noFill/>
                          </a:ln>
                          <a:solidFill>
                            <a:srgbClr val="C00000"/>
                          </a:solidFill>
                          <a:effectLst/>
                          <a:uLnTx/>
                          <a:uFillTx/>
                          <a:latin typeface="+mn-lt"/>
                          <a:cs typeface="Times New Roman" charset="0"/>
                        </a:rPr>
                        <a:t>Gel</a:t>
                      </a:r>
                      <a:r>
                        <a:rPr kumimoji="0" lang="en-US" sz="1400" b="0" i="0" u="none" strike="noStrike" kern="1200" cap="none" spc="0" normalizeH="0" baseline="0" noProof="0" dirty="0">
                          <a:ln>
                            <a:noFill/>
                          </a:ln>
                          <a:solidFill>
                            <a:schemeClr val="tx1"/>
                          </a:solidFill>
                          <a:effectLst/>
                          <a:uLnTx/>
                          <a:uFillTx/>
                          <a:latin typeface="+mn-lt"/>
                          <a:cs typeface="Times New Roman" charset="0"/>
                        </a:rPr>
                        <a:t> (</a:t>
                      </a:r>
                      <a:r>
                        <a:rPr kumimoji="0" lang="en-US" sz="1400" b="0" i="0" u="none" strike="noStrike" kern="1200" cap="none" spc="0" normalizeH="0" baseline="0" noProof="0" dirty="0">
                          <a:ln>
                            <a:noFill/>
                          </a:ln>
                          <a:solidFill>
                            <a:srgbClr val="FF0000"/>
                          </a:solidFill>
                          <a:effectLst/>
                          <a:uLnTx/>
                          <a:uFillTx/>
                          <a:latin typeface="+mn-lt"/>
                          <a:cs typeface="Times New Roman" charset="0"/>
                        </a:rPr>
                        <a:t>24</a:t>
                      </a:r>
                      <a:r>
                        <a:rPr kumimoji="0" lang="en-US" sz="1400" b="0" i="0" u="none" strike="noStrike" kern="1200" cap="none" spc="0" normalizeH="0" baseline="0" noProof="0" dirty="0">
                          <a:ln>
                            <a:noFill/>
                          </a:ln>
                          <a:solidFill>
                            <a:schemeClr val="tx1"/>
                          </a:solidFill>
                          <a:effectLst/>
                          <a:uLnTx/>
                          <a:uFillTx/>
                          <a:latin typeface="+mn-lt"/>
                          <a:cs typeface="Times New Roman" charset="0"/>
                        </a:rPr>
                        <a:t> hours daily).</a:t>
                      </a:r>
                    </a:p>
                    <a:p>
                      <a:pPr marL="285750" marR="0" lvl="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kumimoji="0" lang="en-US" sz="1400" b="0" i="0" u="none" strike="noStrike" kern="1200" cap="none" spc="0" normalizeH="0" baseline="0" noProof="0" dirty="0">
                          <a:ln>
                            <a:noFill/>
                          </a:ln>
                          <a:solidFill>
                            <a:srgbClr val="C00000"/>
                          </a:solidFill>
                          <a:effectLst/>
                          <a:uLnTx/>
                          <a:uFillTx/>
                          <a:latin typeface="+mn-lt"/>
                          <a:cs typeface="Times New Roman" charset="0"/>
                        </a:rPr>
                        <a:t>Subcutaneous implant (estradiol): </a:t>
                      </a:r>
                      <a:r>
                        <a:rPr kumimoji="0" lang="en-US" sz="1400" b="0" i="0" u="none" strike="noStrike" kern="1200" cap="none" spc="0" normalizeH="0" baseline="0" noProof="0" dirty="0">
                          <a:ln>
                            <a:noFill/>
                          </a:ln>
                          <a:solidFill>
                            <a:srgbClr val="FF0000"/>
                          </a:solidFill>
                          <a:effectLst/>
                          <a:uLnTx/>
                          <a:uFillTx/>
                          <a:latin typeface="+mn-lt"/>
                          <a:cs typeface="Times New Roman" charset="0"/>
                        </a:rPr>
                        <a:t>6</a:t>
                      </a:r>
                      <a:r>
                        <a:rPr kumimoji="0" lang="en-US" sz="1400" b="0" i="0" u="none" strike="noStrike" kern="1200" cap="none" spc="0" normalizeH="0" baseline="0" noProof="0" dirty="0">
                          <a:ln>
                            <a:noFill/>
                          </a:ln>
                          <a:solidFill>
                            <a:schemeClr val="tx1"/>
                          </a:solidFill>
                          <a:effectLst/>
                          <a:uLnTx/>
                          <a:uFillTx/>
                          <a:latin typeface="+mn-lt"/>
                          <a:cs typeface="Times New Roman" charset="0"/>
                        </a:rPr>
                        <a:t> monthly. </a:t>
                      </a:r>
                    </a:p>
                    <a:p>
                      <a:pPr marL="285750" marR="0" lvl="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kumimoji="0" lang="en-US" sz="1400" b="0" i="0" u="none" strike="noStrike" kern="1200" cap="none" spc="0" normalizeH="0" baseline="0" noProof="0" dirty="0">
                          <a:ln>
                            <a:noFill/>
                          </a:ln>
                          <a:solidFill>
                            <a:srgbClr val="C00000"/>
                          </a:solidFill>
                          <a:effectLst/>
                          <a:uLnTx/>
                          <a:uFillTx/>
                          <a:latin typeface="+mn-lt"/>
                          <a:cs typeface="Times New Roman" charset="0"/>
                        </a:rPr>
                        <a:t>Vaginal cream: as such or as rings pessaries</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endParaRPr kumimoji="0" lang="en-US" sz="1400" b="0" i="0" u="none" strike="noStrike" kern="1200" cap="none" spc="0" normalizeH="0" baseline="0" noProof="0" dirty="0">
                        <a:ln>
                          <a:noFill/>
                        </a:ln>
                        <a:solidFill>
                          <a:schemeClr val="tx1"/>
                        </a:solidFill>
                        <a:effectLst/>
                        <a:uLnTx/>
                        <a:uFillTx/>
                        <a:latin typeface="+mn-lt"/>
                        <a:cs typeface="Times New Roman"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4181">
                <a:tc>
                  <a:txBody>
                    <a:bodyPr/>
                    <a:lstStyle/>
                    <a:p>
                      <a:pPr algn="ctr"/>
                      <a:r>
                        <a:rPr lang="en-US" sz="1600" dirty="0">
                          <a:solidFill>
                            <a:schemeClr val="tx1"/>
                          </a:solidFill>
                        </a:rPr>
                        <a:t>Indications</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2">
                  <a:txBody>
                    <a:bodyPr/>
                    <a:lstStyle/>
                    <a:p>
                      <a:r>
                        <a:rPr lang="en-US" sz="1600" b="1" i="0" u="sng" dirty="0">
                          <a:solidFill>
                            <a:schemeClr val="tx1"/>
                          </a:solidFill>
                          <a:latin typeface="+mn-lt"/>
                        </a:rPr>
                        <a:t>In</a:t>
                      </a:r>
                      <a:r>
                        <a:rPr lang="en-US" sz="1600" b="1" i="0" u="sng" baseline="0" dirty="0">
                          <a:solidFill>
                            <a:schemeClr val="tx1"/>
                          </a:solidFill>
                          <a:latin typeface="+mn-lt"/>
                        </a:rPr>
                        <a:t> menopause:</a:t>
                      </a:r>
                      <a:r>
                        <a:rPr lang="en-US" sz="1400" b="0" i="0" u="none" baseline="0" dirty="0">
                          <a:solidFill>
                            <a:schemeClr val="tx1"/>
                          </a:solidFill>
                          <a:latin typeface="+mn-lt"/>
                        </a:rPr>
                        <a:t> </a:t>
                      </a:r>
                      <a:r>
                        <a:rPr lang="en-US" sz="1400" b="0" dirty="0">
                          <a:solidFill>
                            <a:srgbClr val="C00000"/>
                          </a:solidFill>
                          <a:latin typeface="+mn-lt"/>
                        </a:rPr>
                        <a:t>Not given unless presence of symptoms; alone only after hysterectomy or with progestin as HRT</a:t>
                      </a:r>
                      <a:r>
                        <a:rPr lang="en-US" sz="1400" b="0" baseline="0" dirty="0">
                          <a:solidFill>
                            <a:srgbClr val="C00000"/>
                          </a:solidFill>
                          <a:latin typeface="+mn-lt"/>
                        </a:rPr>
                        <a:t> </a:t>
                      </a:r>
                      <a:r>
                        <a:rPr lang="en-US" sz="1400" b="0" dirty="0">
                          <a:solidFill>
                            <a:srgbClr val="C00000"/>
                          </a:solidFill>
                          <a:latin typeface="+mn-lt"/>
                        </a:rPr>
                        <a:t>(never exceed 5 </a:t>
                      </a:r>
                      <a:r>
                        <a:rPr lang="en-US" sz="1400" b="0" dirty="0" smtClean="0">
                          <a:solidFill>
                            <a:srgbClr val="C00000"/>
                          </a:solidFill>
                          <a:latin typeface="+mn-lt"/>
                        </a:rPr>
                        <a:t>years </a:t>
                      </a:r>
                      <a:r>
                        <a:rPr lang="en-US" sz="1400" b="0" dirty="0">
                          <a:solidFill>
                            <a:srgbClr val="C00000"/>
                          </a:solidFill>
                          <a:latin typeface="+mn-lt"/>
                        </a:rPr>
                        <a:t>administration) </a:t>
                      </a:r>
                      <a:r>
                        <a:rPr lang="en-US" sz="1200" b="0" dirty="0">
                          <a:solidFill>
                            <a:srgbClr val="008F00"/>
                          </a:solidFill>
                          <a:latin typeface="+mn-lt"/>
                        </a:rPr>
                        <a:t>to avoid cancer</a:t>
                      </a:r>
                      <a:endParaRPr lang="en-US" sz="1400" b="0" i="0" u="sng" baseline="0" dirty="0">
                        <a:solidFill>
                          <a:srgbClr val="008F00"/>
                        </a:solidFill>
                        <a:latin typeface="+mn-lt"/>
                      </a:endParaRPr>
                    </a:p>
                    <a:p>
                      <a:pPr marL="285750" marR="0" lvl="0" indent="-285750" algn="l" defTabSz="685800" rtl="0" eaLnBrk="1" fontAlgn="auto" latinLnBrk="0" hangingPunct="1">
                        <a:lnSpc>
                          <a:spcPct val="100000"/>
                        </a:lnSpc>
                        <a:spcBef>
                          <a:spcPts val="0"/>
                        </a:spcBef>
                        <a:spcAft>
                          <a:spcPts val="0"/>
                        </a:spcAft>
                        <a:buClr>
                          <a:schemeClr val="accent4"/>
                        </a:buClr>
                        <a:buSzTx/>
                        <a:buFont typeface="Wingdings" charset="2"/>
                        <a:buChar char="ü"/>
                        <a:tabLst/>
                        <a:defRPr/>
                      </a:pPr>
                      <a:r>
                        <a:rPr lang="en-US" sz="1400" b="0" u="none" dirty="0" smtClean="0">
                          <a:solidFill>
                            <a:srgbClr val="C00000"/>
                          </a:solidFill>
                          <a:uFill>
                            <a:solidFill>
                              <a:srgbClr val="66FFFF"/>
                            </a:solidFill>
                          </a:uFill>
                          <a:latin typeface="+mn-lt"/>
                        </a:rPr>
                        <a:t>Improves vaginal dryness</a:t>
                      </a:r>
                      <a:r>
                        <a:rPr lang="en-US" sz="1400" b="0" u="none" dirty="0" smtClean="0">
                          <a:solidFill>
                            <a:srgbClr val="C00000"/>
                          </a:solidFill>
                          <a:latin typeface="+mn-lt"/>
                        </a:rPr>
                        <a:t>  by </a:t>
                      </a:r>
                      <a:r>
                        <a:rPr lang="en-US" sz="1400" b="0" u="none" dirty="0" smtClean="0">
                          <a:solidFill>
                            <a:srgbClr val="C00000"/>
                          </a:solidFill>
                          <a:latin typeface="+mn-lt"/>
                          <a:sym typeface="Wingdings 3"/>
                        </a:rPr>
                        <a:t>↑</a:t>
                      </a:r>
                      <a:r>
                        <a:rPr lang="en-US" sz="1400" b="0" u="none" dirty="0" smtClean="0">
                          <a:solidFill>
                            <a:srgbClr val="C00000"/>
                          </a:solidFill>
                          <a:latin typeface="+mn-lt"/>
                        </a:rPr>
                        <a:t> epithelial thickness &amp; vascularity, collagen content </a:t>
                      </a:r>
                      <a:r>
                        <a:rPr lang="en-US" sz="1400" b="0" u="none" dirty="0" smtClean="0">
                          <a:solidFill>
                            <a:schemeClr val="tx1"/>
                          </a:solidFill>
                          <a:latin typeface="+mn-lt"/>
                        </a:rPr>
                        <a:t>(topical </a:t>
                      </a:r>
                      <a:r>
                        <a:rPr lang="en-US" sz="1200" b="0" u="none" dirty="0" smtClean="0">
                          <a:solidFill>
                            <a:srgbClr val="008F00"/>
                          </a:solidFill>
                          <a:latin typeface="+mn-lt"/>
                        </a:rPr>
                        <a:t>‘pessaries or rings’</a:t>
                      </a:r>
                      <a:r>
                        <a:rPr lang="en-US" sz="1200" b="0" u="none" baseline="0" dirty="0" smtClean="0">
                          <a:solidFill>
                            <a:srgbClr val="008F00"/>
                          </a:solidFill>
                          <a:latin typeface="+mn-lt"/>
                        </a:rPr>
                        <a:t> </a:t>
                      </a:r>
                      <a:r>
                        <a:rPr lang="en-US" sz="1400" b="0" u="none" dirty="0" smtClean="0">
                          <a:solidFill>
                            <a:schemeClr val="tx1"/>
                          </a:solidFill>
                          <a:latin typeface="+mn-lt"/>
                        </a:rPr>
                        <a:t>and systemic estrogens preparation </a:t>
                      </a:r>
                      <a:r>
                        <a:rPr lang="en-US" sz="1200" b="0" u="none" dirty="0" smtClean="0">
                          <a:solidFill>
                            <a:srgbClr val="008F00"/>
                          </a:solidFill>
                          <a:latin typeface="+mn-lt"/>
                        </a:rPr>
                        <a:t>‘oral, transdermal patches, or </a:t>
                      </a:r>
                      <a:r>
                        <a:rPr lang="en-US" sz="1200" dirty="0" smtClean="0">
                          <a:solidFill>
                            <a:srgbClr val="008F00"/>
                          </a:solidFill>
                          <a:uFill>
                            <a:solidFill>
                              <a:srgbClr val="00B0F0"/>
                            </a:solidFill>
                          </a:uFill>
                        </a:rPr>
                        <a:t>subcutaneous </a:t>
                      </a:r>
                      <a:r>
                        <a:rPr lang="en-US" sz="1200" b="0" u="none" dirty="0" smtClean="0">
                          <a:solidFill>
                            <a:srgbClr val="008F00"/>
                          </a:solidFill>
                          <a:latin typeface="+mn-lt"/>
                        </a:rPr>
                        <a:t>implant’</a:t>
                      </a:r>
                      <a:r>
                        <a:rPr lang="en-US" sz="1400" b="0" u="none" dirty="0" smtClean="0">
                          <a:solidFill>
                            <a:srgbClr val="008F00"/>
                          </a:solidFill>
                          <a:latin typeface="+mn-lt"/>
                        </a:rPr>
                        <a:t> </a:t>
                      </a:r>
                      <a:r>
                        <a:rPr lang="en-US" sz="1400" b="0" u="none" dirty="0" smtClean="0">
                          <a:solidFill>
                            <a:schemeClr val="tx1"/>
                          </a:solidFill>
                          <a:latin typeface="+mn-lt"/>
                        </a:rPr>
                        <a:t>are effective)</a:t>
                      </a:r>
                    </a:p>
                    <a:p>
                      <a:pPr marL="285750" marR="0" lvl="0" indent="-285750" algn="l" defTabSz="685800" rtl="0" eaLnBrk="1" fontAlgn="auto" latinLnBrk="0" hangingPunct="1">
                        <a:lnSpc>
                          <a:spcPct val="100000"/>
                        </a:lnSpc>
                        <a:spcBef>
                          <a:spcPts val="0"/>
                        </a:spcBef>
                        <a:spcAft>
                          <a:spcPts val="0"/>
                        </a:spcAft>
                        <a:buClr>
                          <a:schemeClr val="accent4"/>
                        </a:buClr>
                        <a:buSzTx/>
                        <a:buFont typeface="Wingdings" charset="2"/>
                        <a:buChar char="ü"/>
                        <a:tabLst/>
                        <a:defRPr/>
                      </a:pPr>
                      <a:r>
                        <a:rPr lang="en-US" sz="1400" b="0" u="none" dirty="0" smtClean="0">
                          <a:solidFill>
                            <a:srgbClr val="C00000"/>
                          </a:solidFill>
                          <a:uFill>
                            <a:solidFill>
                              <a:srgbClr val="66FFFF"/>
                            </a:solidFill>
                          </a:uFill>
                          <a:latin typeface="+mn-lt"/>
                        </a:rPr>
                        <a:t>Increases bone density </a:t>
                      </a:r>
                      <a:r>
                        <a:rPr lang="en-US" sz="1400" b="0" u="none" dirty="0" smtClean="0">
                          <a:solidFill>
                            <a:srgbClr val="C00000"/>
                          </a:solidFill>
                          <a:latin typeface="+mn-lt"/>
                        </a:rPr>
                        <a:t>by </a:t>
                      </a:r>
                      <a:r>
                        <a:rPr lang="en-US" sz="1400" b="0" u="none" dirty="0" smtClean="0">
                          <a:solidFill>
                            <a:srgbClr val="C00000"/>
                          </a:solidFill>
                          <a:latin typeface="+mn-lt"/>
                          <a:sym typeface="Wingdings 3"/>
                        </a:rPr>
                        <a:t>↑ </a:t>
                      </a:r>
                      <a:r>
                        <a:rPr lang="en-US" sz="1400" b="0" u="none" dirty="0" smtClean="0">
                          <a:solidFill>
                            <a:srgbClr val="C00000"/>
                          </a:solidFill>
                          <a:latin typeface="+mn-lt"/>
                        </a:rPr>
                        <a:t>calcitonin release from thyroid to </a:t>
                      </a:r>
                      <a:r>
                        <a:rPr lang="en-US" sz="1400" b="0" u="none" dirty="0" smtClean="0">
                          <a:solidFill>
                            <a:srgbClr val="C00000"/>
                          </a:solidFill>
                          <a:latin typeface="+mn-lt"/>
                          <a:sym typeface="Wingdings 3"/>
                        </a:rPr>
                        <a:t>↓ </a:t>
                      </a:r>
                      <a:r>
                        <a:rPr lang="en-US" sz="1400" b="0" u="none" dirty="0" smtClean="0">
                          <a:solidFill>
                            <a:srgbClr val="C00000"/>
                          </a:solidFill>
                          <a:latin typeface="+mn-lt"/>
                        </a:rPr>
                        <a:t>osteoclastic activity. </a:t>
                      </a:r>
                      <a:r>
                        <a:rPr lang="en-US" sz="1400" b="0" u="none" dirty="0" err="1" smtClean="0">
                          <a:solidFill>
                            <a:srgbClr val="0432FF"/>
                          </a:solidFill>
                          <a:latin typeface="+mn-lt"/>
                        </a:rPr>
                        <a:t>Progestins</a:t>
                      </a:r>
                      <a:r>
                        <a:rPr lang="en-US" sz="1400" b="0" u="none" dirty="0" smtClean="0">
                          <a:solidFill>
                            <a:srgbClr val="0432FF"/>
                          </a:solidFill>
                          <a:latin typeface="+mn-lt"/>
                        </a:rPr>
                        <a:t> </a:t>
                      </a:r>
                      <a:r>
                        <a:rPr lang="en-US" sz="1400" b="0" u="none" dirty="0" smtClean="0">
                          <a:solidFill>
                            <a:srgbClr val="C00000"/>
                          </a:solidFill>
                          <a:latin typeface="+mn-lt"/>
                        </a:rPr>
                        <a:t>act synergistic by blocking corticosteroid induced  bone resorption. </a:t>
                      </a:r>
                      <a:r>
                        <a:rPr lang="en-US" sz="1400" b="0" u="none" dirty="0" smtClean="0">
                          <a:solidFill>
                            <a:schemeClr val="tx1"/>
                          </a:solidFill>
                          <a:latin typeface="+mn-lt"/>
                        </a:rPr>
                        <a:t>(Decrease incidence of hip fracture)</a:t>
                      </a:r>
                    </a:p>
                    <a:p>
                      <a:pPr marL="285750" marR="0" lvl="0" indent="-285750" algn="l" defTabSz="685800" rtl="0" eaLnBrk="1" fontAlgn="auto" latinLnBrk="0" hangingPunct="1">
                        <a:lnSpc>
                          <a:spcPct val="100000"/>
                        </a:lnSpc>
                        <a:spcBef>
                          <a:spcPts val="0"/>
                        </a:spcBef>
                        <a:spcAft>
                          <a:spcPts val="0"/>
                        </a:spcAft>
                        <a:buClr>
                          <a:schemeClr val="accent4"/>
                        </a:buClr>
                        <a:buSzTx/>
                        <a:buFont typeface="Wingdings" charset="2"/>
                        <a:buChar char="ü"/>
                        <a:tabLst/>
                        <a:defRPr/>
                      </a:pPr>
                      <a:r>
                        <a:rPr lang="en-US" sz="1400" b="0" u="none" dirty="0" smtClean="0">
                          <a:solidFill>
                            <a:schemeClr val="tx1"/>
                          </a:solidFill>
                          <a:uFill>
                            <a:solidFill>
                              <a:srgbClr val="66FFFF"/>
                            </a:solidFill>
                          </a:uFill>
                          <a:latin typeface="+mn-lt"/>
                        </a:rPr>
                        <a:t>Protects CVS</a:t>
                      </a:r>
                      <a:r>
                        <a:rPr lang="en-US" sz="1400" b="0" u="none" baseline="0" dirty="0" smtClean="0">
                          <a:solidFill>
                            <a:schemeClr val="tx1"/>
                          </a:solidFill>
                          <a:uFill>
                            <a:solidFill>
                              <a:srgbClr val="66FFFF"/>
                            </a:solidFill>
                          </a:uFill>
                          <a:latin typeface="+mn-lt"/>
                        </a:rPr>
                        <a:t> </a:t>
                      </a:r>
                      <a:r>
                        <a:rPr lang="en-US" sz="1400" b="0" u="none" baseline="0" dirty="0" smtClean="0">
                          <a:solidFill>
                            <a:schemeClr val="bg1">
                              <a:lumMod val="50000"/>
                            </a:schemeClr>
                          </a:solidFill>
                          <a:uFill>
                            <a:solidFill>
                              <a:srgbClr val="66FFFF"/>
                            </a:solidFill>
                          </a:uFill>
                          <a:latin typeface="+mn-lt"/>
                        </a:rPr>
                        <a:t>by</a:t>
                      </a:r>
                      <a:r>
                        <a:rPr lang="en-US" sz="1400" b="0" u="none" dirty="0" smtClean="0">
                          <a:solidFill>
                            <a:schemeClr val="bg1">
                              <a:lumMod val="50000"/>
                            </a:schemeClr>
                          </a:solidFill>
                          <a:uFill>
                            <a:solidFill>
                              <a:srgbClr val="66FFFF"/>
                            </a:solidFill>
                          </a:uFill>
                          <a:latin typeface="+mn-lt"/>
                        </a:rPr>
                        <a:t> </a:t>
                      </a:r>
                      <a:r>
                        <a:rPr lang="en-US" sz="1400" b="0" u="none" dirty="0" smtClean="0">
                          <a:solidFill>
                            <a:schemeClr val="tx1"/>
                          </a:solidFill>
                          <a:latin typeface="+mn-lt"/>
                        </a:rPr>
                        <a:t>enhance vasodilatation via </a:t>
                      </a:r>
                      <a:r>
                        <a:rPr lang="en-US" sz="1400" b="0" u="none" dirty="0" smtClean="0">
                          <a:solidFill>
                            <a:schemeClr val="tx1"/>
                          </a:solidFill>
                          <a:latin typeface="+mn-lt"/>
                          <a:sym typeface="Wingdings 3"/>
                        </a:rPr>
                        <a:t>↑ </a:t>
                      </a:r>
                      <a:r>
                        <a:rPr lang="en-US" sz="1400" b="0" u="none" dirty="0" smtClean="0">
                          <a:solidFill>
                            <a:schemeClr val="tx1"/>
                          </a:solidFill>
                          <a:latin typeface="+mn-lt"/>
                        </a:rPr>
                        <a:t>neritic oxide</a:t>
                      </a:r>
                      <a:r>
                        <a:rPr lang="en-US" sz="1400" b="0" u="none" baseline="0" dirty="0" smtClean="0">
                          <a:solidFill>
                            <a:schemeClr val="tx1"/>
                          </a:solidFill>
                          <a:latin typeface="+mn-lt"/>
                        </a:rPr>
                        <a:t> </a:t>
                      </a:r>
                      <a:r>
                        <a:rPr lang="en-US" sz="1400" b="0" u="none" dirty="0" smtClean="0">
                          <a:solidFill>
                            <a:schemeClr val="tx1"/>
                          </a:solidFill>
                          <a:latin typeface="+mn-lt"/>
                        </a:rPr>
                        <a:t>production &amp; </a:t>
                      </a:r>
                      <a:r>
                        <a:rPr lang="en-US" sz="1400" b="0" u="none" dirty="0" smtClean="0">
                          <a:solidFill>
                            <a:schemeClr val="tx1"/>
                          </a:solidFill>
                          <a:latin typeface="+mn-lt"/>
                          <a:sym typeface="Wingdings 3"/>
                        </a:rPr>
                        <a:t>↑ </a:t>
                      </a:r>
                      <a:r>
                        <a:rPr lang="en-US" sz="1400" b="0" u="none" dirty="0" smtClean="0">
                          <a:solidFill>
                            <a:schemeClr val="tx1"/>
                          </a:solidFill>
                          <a:latin typeface="+mn-lt"/>
                        </a:rPr>
                        <a:t>HDL &amp; </a:t>
                      </a:r>
                      <a:r>
                        <a:rPr lang="en-US" sz="1400" b="0" u="none" dirty="0" smtClean="0">
                          <a:solidFill>
                            <a:schemeClr val="tx1"/>
                          </a:solidFill>
                          <a:latin typeface="+mn-lt"/>
                          <a:sym typeface="Wingdings 3"/>
                        </a:rPr>
                        <a:t>↓ LDL </a:t>
                      </a:r>
                      <a:r>
                        <a:rPr lang="en-US" sz="1400" b="0" u="none" dirty="0" smtClean="0">
                          <a:solidFill>
                            <a:schemeClr val="tx1"/>
                          </a:solidFill>
                          <a:latin typeface="+mn-lt"/>
                        </a:rPr>
                        <a:t>thus </a:t>
                      </a:r>
                      <a:r>
                        <a:rPr lang="en-US" sz="1400" b="0" u="none" dirty="0" smtClean="0">
                          <a:solidFill>
                            <a:schemeClr val="tx1"/>
                          </a:solidFill>
                          <a:latin typeface="+mn-lt"/>
                          <a:sym typeface="Wingdings 3"/>
                        </a:rPr>
                        <a:t>↓ a</a:t>
                      </a:r>
                      <a:r>
                        <a:rPr lang="en-US" sz="1400" b="0" u="none" dirty="0" smtClean="0">
                          <a:solidFill>
                            <a:schemeClr val="tx1"/>
                          </a:solidFill>
                          <a:latin typeface="+mn-lt"/>
                        </a:rPr>
                        <a:t>therosclerosis &amp; ischemic insults (HRT started at the beginning of menopause will prevent CVS problems</a:t>
                      </a:r>
                      <a:r>
                        <a:rPr lang="en-US" sz="1400" b="0" u="none" dirty="0" smtClean="0">
                          <a:solidFill>
                            <a:schemeClr val="bg1">
                              <a:lumMod val="50000"/>
                            </a:schemeClr>
                          </a:solidFill>
                          <a:latin typeface="+mn-lt"/>
                        </a:rPr>
                        <a:t>, however </a:t>
                      </a:r>
                      <a:r>
                        <a:rPr lang="en-US" sz="1400" b="0" u="none" dirty="0" smtClean="0">
                          <a:solidFill>
                            <a:srgbClr val="C00000"/>
                          </a:solidFill>
                          <a:latin typeface="+mn-lt"/>
                        </a:rPr>
                        <a:t>HRT increases CVs problems in</a:t>
                      </a:r>
                      <a:r>
                        <a:rPr lang="en-US" sz="1400" b="0" u="none" baseline="0" dirty="0" smtClean="0">
                          <a:solidFill>
                            <a:srgbClr val="C00000"/>
                          </a:solidFill>
                          <a:latin typeface="+mn-lt"/>
                        </a:rPr>
                        <a:t> </a:t>
                      </a:r>
                      <a:r>
                        <a:rPr lang="en-US" sz="1400" b="0" u="none" dirty="0" smtClean="0">
                          <a:solidFill>
                            <a:srgbClr val="C00000"/>
                          </a:solidFill>
                          <a:latin typeface="+mn-lt"/>
                        </a:rPr>
                        <a:t>long term</a:t>
                      </a:r>
                      <a:r>
                        <a:rPr lang="en-US" sz="1200" b="0" u="none" dirty="0" smtClean="0">
                          <a:solidFill>
                            <a:srgbClr val="008F00"/>
                          </a:solidFill>
                          <a:latin typeface="+mn-lt"/>
                        </a:rPr>
                        <a:t>; since it may cause deep venous thrombosis → embolism to lung, brain etc.</a:t>
                      </a:r>
                      <a:r>
                        <a:rPr lang="en-US" sz="1400" b="0" u="none" dirty="0" smtClean="0">
                          <a:solidFill>
                            <a:schemeClr val="tx1"/>
                          </a:solidFill>
                          <a:latin typeface="+mn-lt"/>
                        </a:rPr>
                        <a:t>)</a:t>
                      </a:r>
                      <a:r>
                        <a:rPr lang="ar-SA" sz="1200" b="0" u="none" dirty="0" smtClean="0">
                          <a:solidFill>
                            <a:schemeClr val="bg1">
                              <a:lumMod val="50000"/>
                            </a:schemeClr>
                          </a:solidFill>
                          <a:latin typeface="Al Tarikh" charset="-78"/>
                          <a:ea typeface="Al Tarikh" charset="-78"/>
                          <a:cs typeface="Al Tarikh" charset="-78"/>
                        </a:rPr>
                        <a:t>يعني لو استخدمت الاستروجين</a:t>
                      </a:r>
                      <a:r>
                        <a:rPr lang="ar-SA" sz="1200" b="0" u="none" baseline="0" dirty="0" smtClean="0">
                          <a:solidFill>
                            <a:schemeClr val="bg1">
                              <a:lumMod val="50000"/>
                            </a:schemeClr>
                          </a:solidFill>
                          <a:latin typeface="Al Tarikh" charset="-78"/>
                          <a:ea typeface="Al Tarikh" charset="-78"/>
                          <a:cs typeface="Al Tarikh" charset="-78"/>
                        </a:rPr>
                        <a:t> لوقت قصير بيكون كويس للقلب والشرايين، لكن إذا استخدمته لوقت طويل </a:t>
                      </a:r>
                      <a:r>
                        <a:rPr lang="ar-SA" sz="1200" b="0" u="none" baseline="0" dirty="0" err="1" smtClean="0">
                          <a:solidFill>
                            <a:schemeClr val="bg1">
                              <a:lumMod val="50000"/>
                            </a:schemeClr>
                          </a:solidFill>
                          <a:latin typeface="Al Tarikh" charset="-78"/>
                          <a:ea typeface="Al Tarikh" charset="-78"/>
                          <a:cs typeface="Al Tarikh" charset="-78"/>
                        </a:rPr>
                        <a:t>بيسبب</a:t>
                      </a:r>
                      <a:r>
                        <a:rPr lang="ar-SA" sz="1200" b="0" u="none" baseline="0" dirty="0" smtClean="0">
                          <a:solidFill>
                            <a:schemeClr val="bg1">
                              <a:lumMod val="50000"/>
                            </a:schemeClr>
                          </a:solidFill>
                          <a:latin typeface="Al Tarikh" charset="-78"/>
                          <a:ea typeface="Al Tarikh" charset="-78"/>
                          <a:cs typeface="Al Tarikh" charset="-78"/>
                        </a:rPr>
                        <a:t> </a:t>
                      </a:r>
                      <a:r>
                        <a:rPr lang="ar-SA" sz="1200" b="0" u="none" baseline="0" dirty="0" err="1" smtClean="0">
                          <a:solidFill>
                            <a:schemeClr val="bg1">
                              <a:lumMod val="50000"/>
                            </a:schemeClr>
                          </a:solidFill>
                          <a:latin typeface="Al Tarikh" charset="-78"/>
                          <a:ea typeface="Al Tarikh" charset="-78"/>
                          <a:cs typeface="Al Tarikh" charset="-78"/>
                        </a:rPr>
                        <a:t>تجلطات</a:t>
                      </a:r>
                      <a:endParaRPr lang="en-US" sz="1200" b="0" u="none" dirty="0" smtClean="0">
                        <a:solidFill>
                          <a:schemeClr val="bg1">
                            <a:lumMod val="50000"/>
                          </a:schemeClr>
                        </a:solidFill>
                        <a:uFill>
                          <a:solidFill>
                            <a:srgbClr val="66FFFF"/>
                          </a:solidFill>
                        </a:uFill>
                        <a:latin typeface="Al Tarikh" charset="-78"/>
                        <a:ea typeface="Al Tarikh" charset="-78"/>
                        <a:cs typeface="Al Tarikh" charset="-78"/>
                      </a:endParaRPr>
                    </a:p>
                    <a:p>
                      <a:pPr marL="285750" marR="0" lvl="0" indent="-285750" algn="l" defTabSz="685800" rtl="0" eaLnBrk="1" fontAlgn="auto" latinLnBrk="0" hangingPunct="1">
                        <a:lnSpc>
                          <a:spcPct val="100000"/>
                        </a:lnSpc>
                        <a:spcBef>
                          <a:spcPts val="0"/>
                        </a:spcBef>
                        <a:spcAft>
                          <a:spcPts val="0"/>
                        </a:spcAft>
                        <a:buClr>
                          <a:schemeClr val="accent4"/>
                        </a:buClr>
                        <a:buSzTx/>
                        <a:buFont typeface="Wingdings" charset="2"/>
                        <a:buChar char="ü"/>
                        <a:tabLst/>
                        <a:defRPr/>
                      </a:pPr>
                      <a:r>
                        <a:rPr lang="en-US" sz="1400" b="0" u="none" dirty="0" smtClean="0">
                          <a:solidFill>
                            <a:schemeClr val="tx1"/>
                          </a:solidFill>
                          <a:uFill>
                            <a:solidFill>
                              <a:srgbClr val="66FFFF"/>
                            </a:solidFill>
                          </a:uFill>
                          <a:latin typeface="+mn-lt"/>
                        </a:rPr>
                        <a:t>Improves </a:t>
                      </a:r>
                      <a:r>
                        <a:rPr lang="en-US" sz="1400" b="0" u="none" dirty="0">
                          <a:solidFill>
                            <a:schemeClr val="tx1"/>
                          </a:solidFill>
                          <a:uFill>
                            <a:solidFill>
                              <a:srgbClr val="66FFFF"/>
                            </a:solidFill>
                          </a:uFill>
                          <a:latin typeface="+mn-lt"/>
                        </a:rPr>
                        <a:t>hot flushes &amp;  night sweats</a:t>
                      </a:r>
                      <a:endParaRPr lang="en-US" sz="1400" b="0" u="none" dirty="0">
                        <a:solidFill>
                          <a:schemeClr val="tx1"/>
                        </a:solidFill>
                        <a:latin typeface="+mn-lt"/>
                      </a:endParaRPr>
                    </a:p>
                    <a:p>
                      <a:pPr marL="285750" marR="0" lvl="0" indent="-285750" algn="l" defTabSz="685800" rtl="0" eaLnBrk="1" fontAlgn="auto" latinLnBrk="0" hangingPunct="1">
                        <a:lnSpc>
                          <a:spcPct val="100000"/>
                        </a:lnSpc>
                        <a:spcBef>
                          <a:spcPts val="0"/>
                        </a:spcBef>
                        <a:spcAft>
                          <a:spcPts val="0"/>
                        </a:spcAft>
                        <a:buClr>
                          <a:schemeClr val="accent4"/>
                        </a:buClr>
                        <a:buSzTx/>
                        <a:buFont typeface="Wingdings" charset="2"/>
                        <a:buChar char="ü"/>
                        <a:tabLst/>
                        <a:defRPr/>
                      </a:pPr>
                      <a:r>
                        <a:rPr lang="en-US" sz="1400" b="0" u="none" dirty="0">
                          <a:solidFill>
                            <a:schemeClr val="tx1"/>
                          </a:solidFill>
                          <a:uFill>
                            <a:solidFill>
                              <a:srgbClr val="66FFFF"/>
                            </a:solidFill>
                          </a:uFill>
                          <a:latin typeface="+mn-lt"/>
                        </a:rPr>
                        <a:t>Controls sleep disturbance &amp; mood swings </a:t>
                      </a:r>
                      <a:r>
                        <a:rPr lang="en-US" sz="1400" b="0" u="none" dirty="0">
                          <a:solidFill>
                            <a:schemeClr val="tx1"/>
                          </a:solidFill>
                          <a:latin typeface="+mn-lt"/>
                        </a:rPr>
                        <a:t>by acting on </a:t>
                      </a:r>
                      <a:r>
                        <a:rPr lang="en-US" sz="1400" b="0" u="none" dirty="0" smtClean="0">
                          <a:solidFill>
                            <a:schemeClr val="tx1"/>
                          </a:solidFill>
                          <a:latin typeface="+mn-lt"/>
                        </a:rPr>
                        <a:t>norepinephrine, dopamine &amp; serotonin at </a:t>
                      </a:r>
                      <a:r>
                        <a:rPr lang="en-US" sz="1400" b="0" u="none" dirty="0">
                          <a:solidFill>
                            <a:schemeClr val="tx1"/>
                          </a:solidFill>
                          <a:latin typeface="+mn-lt"/>
                        </a:rPr>
                        <a:t>reticular formation</a:t>
                      </a:r>
                    </a:p>
                    <a:p>
                      <a:pPr marL="285750" marR="0" lvl="0" indent="-285750" algn="l" defTabSz="685800" rtl="0" eaLnBrk="1" fontAlgn="auto" latinLnBrk="0" hangingPunct="1">
                        <a:lnSpc>
                          <a:spcPct val="100000"/>
                        </a:lnSpc>
                        <a:spcBef>
                          <a:spcPts val="0"/>
                        </a:spcBef>
                        <a:spcAft>
                          <a:spcPts val="0"/>
                        </a:spcAft>
                        <a:buClr>
                          <a:schemeClr val="accent4"/>
                        </a:buClr>
                        <a:buSzTx/>
                        <a:buFont typeface="Wingdings" charset="2"/>
                        <a:buChar char="ü"/>
                        <a:tabLst/>
                        <a:defRPr/>
                      </a:pPr>
                      <a:r>
                        <a:rPr lang="en-US" sz="1400" b="0" u="none" dirty="0">
                          <a:solidFill>
                            <a:schemeClr val="tx1"/>
                          </a:solidFill>
                          <a:uFill>
                            <a:solidFill>
                              <a:srgbClr val="66FFFF"/>
                            </a:solidFill>
                          </a:uFill>
                          <a:latin typeface="+mn-lt"/>
                        </a:rPr>
                        <a:t>Improves urethral &amp; urinary symptoms</a:t>
                      </a:r>
                      <a:r>
                        <a:rPr lang="en-US" sz="1400" b="0" u="none" dirty="0">
                          <a:solidFill>
                            <a:schemeClr val="tx1"/>
                          </a:solidFill>
                          <a:latin typeface="+mn-lt"/>
                        </a:rPr>
                        <a:t> by </a:t>
                      </a:r>
                      <a:r>
                        <a:rPr lang="en-US" sz="1400" b="0" u="none" dirty="0">
                          <a:solidFill>
                            <a:schemeClr val="tx1"/>
                          </a:solidFill>
                          <a:latin typeface="+mn-lt"/>
                          <a:sym typeface="Wingdings 3"/>
                        </a:rPr>
                        <a:t>↑</a:t>
                      </a:r>
                      <a:r>
                        <a:rPr lang="en-US" sz="1400" b="0" u="none" dirty="0">
                          <a:solidFill>
                            <a:schemeClr val="tx1"/>
                          </a:solidFill>
                          <a:latin typeface="+mn-lt"/>
                        </a:rPr>
                        <a:t> epithelial thickness &amp; vascularity, collagen </a:t>
                      </a:r>
                      <a:r>
                        <a:rPr lang="en-US" sz="1400" b="0" u="none" dirty="0" smtClean="0">
                          <a:solidFill>
                            <a:schemeClr val="tx1"/>
                          </a:solidFill>
                          <a:latin typeface="+mn-lt"/>
                        </a:rPr>
                        <a:t>content </a:t>
                      </a:r>
                      <a:r>
                        <a:rPr lang="en-US" sz="1400" b="0" u="none" dirty="0">
                          <a:solidFill>
                            <a:schemeClr val="tx1"/>
                          </a:solidFill>
                          <a:latin typeface="+mn-lt"/>
                        </a:rPr>
                        <a:t>at urethra &amp; norepinephrine transmission that contract sphincters &amp; relax </a:t>
                      </a:r>
                      <a:r>
                        <a:rPr lang="en-US" sz="1400" b="0" u="none" dirty="0" err="1">
                          <a:solidFill>
                            <a:schemeClr val="tx1"/>
                          </a:solidFill>
                          <a:latin typeface="+mn-lt"/>
                        </a:rPr>
                        <a:t>detrusal</a:t>
                      </a:r>
                      <a:r>
                        <a:rPr lang="en-US" sz="1400" b="0" u="none" dirty="0">
                          <a:solidFill>
                            <a:schemeClr val="tx1"/>
                          </a:solidFill>
                          <a:latin typeface="+mn-lt"/>
                        </a:rPr>
                        <a:t> </a:t>
                      </a:r>
                      <a:r>
                        <a:rPr lang="en-US" sz="1400" b="0" u="none" dirty="0" smtClean="0">
                          <a:solidFill>
                            <a:schemeClr val="tx1"/>
                          </a:solidFill>
                          <a:latin typeface="+mn-lt"/>
                        </a:rPr>
                        <a:t>muscles</a:t>
                      </a:r>
                      <a:r>
                        <a:rPr lang="en-US" sz="1400" b="0" u="none" baseline="0" dirty="0" smtClean="0">
                          <a:solidFill>
                            <a:schemeClr val="tx1"/>
                          </a:solidFill>
                          <a:latin typeface="+mn-lt"/>
                        </a:rPr>
                        <a:t> </a:t>
                      </a:r>
                      <a:r>
                        <a:rPr lang="en-US" sz="1200" b="0" u="none" dirty="0" smtClean="0">
                          <a:solidFill>
                            <a:srgbClr val="008F00"/>
                          </a:solidFill>
                          <a:latin typeface="+mn-lt"/>
                        </a:rPr>
                        <a:t>of</a:t>
                      </a:r>
                      <a:r>
                        <a:rPr lang="en-US" sz="1200" b="0" u="none" baseline="0" dirty="0" smtClean="0">
                          <a:solidFill>
                            <a:srgbClr val="008F00"/>
                          </a:solidFill>
                          <a:latin typeface="+mn-lt"/>
                        </a:rPr>
                        <a:t> </a:t>
                      </a:r>
                      <a:r>
                        <a:rPr lang="en-US" sz="1200" b="0" u="none" baseline="0" dirty="0">
                          <a:solidFill>
                            <a:srgbClr val="008F00"/>
                          </a:solidFill>
                          <a:latin typeface="+mn-lt"/>
                        </a:rPr>
                        <a:t>the urinary bladder, and thus improves the urinary </a:t>
                      </a:r>
                      <a:r>
                        <a:rPr lang="en-US" sz="1200" b="0" u="none" baseline="0" dirty="0" smtClean="0">
                          <a:solidFill>
                            <a:srgbClr val="008F00"/>
                          </a:solidFill>
                          <a:latin typeface="+mn-lt"/>
                        </a:rPr>
                        <a:t>continence</a:t>
                      </a:r>
                      <a:endParaRPr lang="en-US" sz="1400" b="0" u="none" dirty="0">
                        <a:solidFill>
                          <a:srgbClr val="008F00"/>
                        </a:solidFill>
                        <a:latin typeface="+mn-lt"/>
                      </a:endParaRPr>
                    </a:p>
                    <a:p>
                      <a:pPr marL="285750" marR="0" lvl="0" indent="-285750" algn="l" defTabSz="685800" rtl="0" eaLnBrk="1" fontAlgn="auto" latinLnBrk="0" hangingPunct="1">
                        <a:lnSpc>
                          <a:spcPct val="100000"/>
                        </a:lnSpc>
                        <a:spcBef>
                          <a:spcPts val="0"/>
                        </a:spcBef>
                        <a:spcAft>
                          <a:spcPts val="0"/>
                        </a:spcAft>
                        <a:buClr>
                          <a:schemeClr val="accent4"/>
                        </a:buClr>
                        <a:buSzTx/>
                        <a:buFont typeface="Wingdings" charset="2"/>
                        <a:buChar char="ü"/>
                        <a:tabLst/>
                        <a:defRPr/>
                      </a:pPr>
                      <a:r>
                        <a:rPr lang="en-US" sz="1400" b="0" u="none" dirty="0" smtClean="0">
                          <a:solidFill>
                            <a:schemeClr val="tx1"/>
                          </a:solidFill>
                          <a:uFill>
                            <a:solidFill>
                              <a:srgbClr val="66FFFF"/>
                            </a:solidFill>
                          </a:uFill>
                          <a:latin typeface="+mn-lt"/>
                          <a:cs typeface="Times New Roman" charset="0"/>
                        </a:rPr>
                        <a:t>Improves </a:t>
                      </a:r>
                      <a:r>
                        <a:rPr lang="en-US" sz="1400" b="0" u="none" dirty="0">
                          <a:solidFill>
                            <a:schemeClr val="tx1"/>
                          </a:solidFill>
                          <a:uFill>
                            <a:solidFill>
                              <a:srgbClr val="66FFFF"/>
                            </a:solidFill>
                          </a:uFill>
                          <a:latin typeface="+mn-lt"/>
                          <a:cs typeface="Times New Roman" charset="0"/>
                        </a:rPr>
                        <a:t>insulin resistance &amp; glycemic control </a:t>
                      </a:r>
                      <a:r>
                        <a:rPr lang="en-US" sz="1400" b="0" u="none" dirty="0">
                          <a:solidFill>
                            <a:schemeClr val="tx1"/>
                          </a:solidFill>
                          <a:latin typeface="+mn-lt"/>
                          <a:cs typeface="Times New Roman" charset="0"/>
                        </a:rPr>
                        <a:t>in diabetics </a:t>
                      </a:r>
                      <a:endParaRPr lang="en-US" sz="1400" b="0" u="none" dirty="0">
                        <a:solidFill>
                          <a:schemeClr val="tx1"/>
                        </a:solidFill>
                        <a:latin typeface="+mn-lt"/>
                      </a:endParaRPr>
                    </a:p>
                    <a:p>
                      <a:pPr marL="285750" marR="0" lvl="0" indent="-285750" algn="l" defTabSz="685800" rtl="0" eaLnBrk="1" fontAlgn="auto" latinLnBrk="0" hangingPunct="1">
                        <a:lnSpc>
                          <a:spcPct val="100000"/>
                        </a:lnSpc>
                        <a:spcBef>
                          <a:spcPts val="0"/>
                        </a:spcBef>
                        <a:spcAft>
                          <a:spcPts val="0"/>
                        </a:spcAft>
                        <a:buClr>
                          <a:schemeClr val="accent4"/>
                        </a:buClr>
                        <a:buSzTx/>
                        <a:buFont typeface="Wingdings" charset="2"/>
                        <a:buChar char="ü"/>
                        <a:tabLst/>
                        <a:defRPr/>
                      </a:pPr>
                      <a:r>
                        <a:rPr lang="en-US" sz="1400" b="0" u="none" dirty="0" smtClean="0">
                          <a:solidFill>
                            <a:schemeClr val="tx1"/>
                          </a:solidFill>
                          <a:uFill>
                            <a:solidFill>
                              <a:srgbClr val="66FFFF"/>
                            </a:solidFill>
                          </a:uFill>
                          <a:latin typeface="+mn-lt"/>
                        </a:rPr>
                        <a:t>Improves </a:t>
                      </a:r>
                      <a:r>
                        <a:rPr lang="en-US" sz="1400" b="0" u="none" dirty="0">
                          <a:solidFill>
                            <a:schemeClr val="tx1"/>
                          </a:solidFill>
                          <a:uFill>
                            <a:solidFill>
                              <a:srgbClr val="66FFFF"/>
                            </a:solidFill>
                          </a:uFill>
                          <a:latin typeface="+mn-lt"/>
                        </a:rPr>
                        <a:t>cognitive function </a:t>
                      </a:r>
                      <a:r>
                        <a:rPr lang="en-US" sz="1400" b="0" u="none" dirty="0">
                          <a:solidFill>
                            <a:schemeClr val="tx1"/>
                          </a:solidFill>
                          <a:latin typeface="+mn-lt"/>
                        </a:rPr>
                        <a:t>via </a:t>
                      </a:r>
                      <a:r>
                        <a:rPr lang="en-US" sz="1400" b="0" u="none" dirty="0">
                          <a:solidFill>
                            <a:schemeClr val="tx1"/>
                          </a:solidFill>
                          <a:latin typeface="+mn-lt"/>
                          <a:sym typeface="Wingdings 3"/>
                        </a:rPr>
                        <a:t>↑ expression of </a:t>
                      </a:r>
                      <a:r>
                        <a:rPr lang="en-US" sz="1400" b="0" u="none" dirty="0" smtClean="0">
                          <a:solidFill>
                            <a:schemeClr val="tx1"/>
                          </a:solidFill>
                          <a:latin typeface="+mn-lt"/>
                        </a:rPr>
                        <a:t>estrogen receptor in </a:t>
                      </a:r>
                      <a:r>
                        <a:rPr lang="en-US" sz="1400" b="0" u="none" dirty="0">
                          <a:solidFill>
                            <a:schemeClr val="tx1"/>
                          </a:solidFill>
                          <a:latin typeface="+mn-lt"/>
                        </a:rPr>
                        <a:t>brain &amp; by </a:t>
                      </a:r>
                      <a:r>
                        <a:rPr lang="en-US" sz="1400" b="0" u="none" dirty="0">
                          <a:solidFill>
                            <a:schemeClr val="tx1"/>
                          </a:solidFill>
                          <a:latin typeface="+mn-lt"/>
                          <a:sym typeface="Wingdings 3"/>
                        </a:rPr>
                        <a:t>↓ </a:t>
                      </a:r>
                      <a:r>
                        <a:rPr lang="en-US" sz="1400" b="0" u="none" dirty="0">
                          <a:solidFill>
                            <a:schemeClr val="tx1"/>
                          </a:solidFill>
                          <a:latin typeface="+mn-lt"/>
                        </a:rPr>
                        <a:t>amyloid deposition thus preventing </a:t>
                      </a:r>
                      <a:r>
                        <a:rPr lang="en-US" sz="1400" b="0" u="none" dirty="0" smtClean="0">
                          <a:solidFill>
                            <a:schemeClr val="tx1"/>
                          </a:solidFill>
                          <a:latin typeface="+mn-lt"/>
                        </a:rPr>
                        <a:t>Alzheimer's</a:t>
                      </a:r>
                      <a:r>
                        <a:rPr lang="en-US" sz="1400" b="0" u="none" dirty="0">
                          <a:solidFill>
                            <a:schemeClr val="tx1"/>
                          </a:solidFill>
                          <a:latin typeface="+mn-lt"/>
                        </a:rPr>
                        <a:t>.</a:t>
                      </a:r>
                    </a:p>
                    <a:p>
                      <a:pPr marL="285750" marR="0" lvl="0" indent="-285750" algn="l" defTabSz="685800" rtl="0" eaLnBrk="1" fontAlgn="auto" latinLnBrk="0" hangingPunct="1">
                        <a:lnSpc>
                          <a:spcPct val="100000"/>
                        </a:lnSpc>
                        <a:spcBef>
                          <a:spcPts val="0"/>
                        </a:spcBef>
                        <a:spcAft>
                          <a:spcPts val="0"/>
                        </a:spcAft>
                        <a:buClr>
                          <a:schemeClr val="accent4"/>
                        </a:buClr>
                        <a:buSzTx/>
                        <a:buFont typeface="Wingdings" charset="2"/>
                        <a:buChar char="ü"/>
                        <a:tabLst/>
                        <a:defRPr/>
                      </a:pPr>
                      <a:r>
                        <a:rPr lang="en-US" sz="1400" b="0" u="none" dirty="0">
                          <a:solidFill>
                            <a:schemeClr val="tx1"/>
                          </a:solidFill>
                          <a:uFill>
                            <a:solidFill>
                              <a:srgbClr val="66FFFF"/>
                            </a:solidFill>
                          </a:uFill>
                          <a:latin typeface="+mn-lt"/>
                        </a:rPr>
                        <a:t>Delays parkinsonism </a:t>
                      </a:r>
                      <a:r>
                        <a:rPr lang="en-US" sz="1400" b="0" u="none" dirty="0">
                          <a:solidFill>
                            <a:schemeClr val="tx1"/>
                          </a:solidFill>
                          <a:latin typeface="+mn-lt"/>
                        </a:rPr>
                        <a:t>by acting on </a:t>
                      </a:r>
                      <a:r>
                        <a:rPr lang="en-US" sz="1400" b="0" u="none" dirty="0" smtClean="0">
                          <a:solidFill>
                            <a:schemeClr val="tx1"/>
                          </a:solidFill>
                          <a:latin typeface="+mn-lt"/>
                        </a:rPr>
                        <a:t>dopamine</a:t>
                      </a:r>
                      <a:r>
                        <a:rPr lang="en-US" sz="1400" b="0" u="none" baseline="0" dirty="0" smtClean="0">
                          <a:solidFill>
                            <a:schemeClr val="tx1"/>
                          </a:solidFill>
                          <a:latin typeface="+mn-lt"/>
                        </a:rPr>
                        <a:t> </a:t>
                      </a:r>
                      <a:r>
                        <a:rPr lang="en-US" sz="1400" b="0" u="none" dirty="0" smtClean="0">
                          <a:solidFill>
                            <a:schemeClr val="tx1"/>
                          </a:solidFill>
                          <a:latin typeface="+mn-lt"/>
                          <a:cs typeface="Times New Roman" charset="0"/>
                        </a:rPr>
                        <a:t>system </a:t>
                      </a:r>
                      <a:r>
                        <a:rPr lang="en-US" sz="1400" b="0" u="none" dirty="0">
                          <a:solidFill>
                            <a:schemeClr val="tx1"/>
                          </a:solidFill>
                          <a:latin typeface="+mn-lt"/>
                          <a:cs typeface="Times New Roman" charset="0"/>
                        </a:rPr>
                        <a:t>in midbrain</a:t>
                      </a: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1"/>
                  </a:ext>
                </a:extLst>
              </a:tr>
            </a:tbl>
          </a:graphicData>
        </a:graphic>
      </p:graphicFrame>
      <p:pic>
        <p:nvPicPr>
          <p:cNvPr id="9" name="Picture 8"/>
          <p:cNvPicPr>
            <a:picLocks noChangeAspect="1"/>
          </p:cNvPicPr>
          <p:nvPr/>
        </p:nvPicPr>
        <p:blipFill>
          <a:blip r:embed="rId2"/>
          <a:stretch>
            <a:fillRect/>
          </a:stretch>
        </p:blipFill>
        <p:spPr>
          <a:xfrm>
            <a:off x="3533896" y="1174017"/>
            <a:ext cx="3121770" cy="2220112"/>
          </a:xfrm>
          <a:prstGeom prst="rect">
            <a:avLst/>
          </a:prstGeom>
        </p:spPr>
      </p:pic>
      <p:sp>
        <p:nvSpPr>
          <p:cNvPr id="11" name="TextBox 10"/>
          <p:cNvSpPr txBox="1"/>
          <p:nvPr/>
        </p:nvSpPr>
        <p:spPr>
          <a:xfrm>
            <a:off x="2254" y="9445923"/>
            <a:ext cx="6858001" cy="461665"/>
          </a:xfrm>
          <a:prstGeom prst="rect">
            <a:avLst/>
          </a:prstGeom>
          <a:noFill/>
        </p:spPr>
        <p:txBody>
          <a:bodyPr wrap="square" rtlCol="0">
            <a:spAutoFit/>
          </a:bodyPr>
          <a:lstStyle/>
          <a:p>
            <a:pPr algn="r" rtl="1"/>
            <a:r>
              <a:rPr lang="ar-SA" sz="1200" dirty="0">
                <a:solidFill>
                  <a:srgbClr val="008F00"/>
                </a:solidFill>
              </a:rPr>
              <a:t>* نتفق يا بنات إن HRT ممكن نديها </a:t>
            </a:r>
            <a:r>
              <a:rPr lang="en-US" sz="1200" dirty="0">
                <a:solidFill>
                  <a:srgbClr val="008F00"/>
                </a:solidFill>
              </a:rPr>
              <a:t>systemic</a:t>
            </a:r>
            <a:r>
              <a:rPr lang="ar-SA" sz="1200" dirty="0">
                <a:solidFill>
                  <a:srgbClr val="008F00"/>
                </a:solidFill>
              </a:rPr>
              <a:t> </a:t>
            </a:r>
            <a:r>
              <a:rPr lang="ar-SA" sz="1200" dirty="0" smtClean="0">
                <a:solidFill>
                  <a:srgbClr val="008F00"/>
                </a:solidFill>
              </a:rPr>
              <a:t>أو local </a:t>
            </a:r>
            <a:r>
              <a:rPr lang="ar-SA" sz="1200" dirty="0">
                <a:solidFill>
                  <a:srgbClr val="008F00"/>
                </a:solidFill>
              </a:rPr>
              <a:t>ليه نديها </a:t>
            </a:r>
            <a:r>
              <a:rPr lang="en-US" sz="1200" dirty="0">
                <a:solidFill>
                  <a:srgbClr val="008F00"/>
                </a:solidFill>
              </a:rPr>
              <a:t>systemic</a:t>
            </a:r>
            <a:r>
              <a:rPr lang="ar-SA" sz="1200" dirty="0">
                <a:solidFill>
                  <a:srgbClr val="008F00"/>
                </a:solidFill>
              </a:rPr>
              <a:t>؟ عشان تعالج المشاكل الكبيرة اللي تحدث </a:t>
            </a:r>
            <a:r>
              <a:rPr lang="ar-SA" sz="1200" dirty="0" smtClean="0">
                <a:solidFill>
                  <a:srgbClr val="008F00"/>
                </a:solidFill>
              </a:rPr>
              <a:t>في </a:t>
            </a:r>
            <a:r>
              <a:rPr lang="en-US" sz="1200" dirty="0" smtClean="0">
                <a:solidFill>
                  <a:srgbClr val="008F00"/>
                </a:solidFill>
              </a:rPr>
              <a:t>menopause</a:t>
            </a:r>
            <a:r>
              <a:rPr lang="ar-SA" sz="1200" dirty="0">
                <a:solidFill>
                  <a:srgbClr val="008F00"/>
                </a:solidFill>
              </a:rPr>
              <a:t>، </a:t>
            </a:r>
            <a:r>
              <a:rPr lang="en-US" sz="1200" dirty="0">
                <a:solidFill>
                  <a:srgbClr val="008F00"/>
                </a:solidFill>
              </a:rPr>
              <a:t>systemic</a:t>
            </a:r>
            <a:r>
              <a:rPr lang="ar-SA" sz="1200" dirty="0">
                <a:solidFill>
                  <a:srgbClr val="008F00"/>
                </a:solidFill>
              </a:rPr>
              <a:t> يعني نعطيها على </a:t>
            </a:r>
            <a:r>
              <a:rPr lang="ar-SA" sz="1200" dirty="0" smtClean="0">
                <a:solidFill>
                  <a:srgbClr val="008F00"/>
                </a:solidFill>
              </a:rPr>
              <a:t>شكل</a:t>
            </a:r>
            <a:r>
              <a:rPr lang="ar-SA" sz="1200" dirty="0">
                <a:solidFill>
                  <a:srgbClr val="008F00"/>
                </a:solidFill>
              </a:rPr>
              <a:t> </a:t>
            </a:r>
            <a:r>
              <a:rPr lang="en-US" sz="1200" dirty="0">
                <a:solidFill>
                  <a:srgbClr val="008F00"/>
                </a:solidFill>
                <a:uFill>
                  <a:solidFill>
                    <a:srgbClr val="00B0F0"/>
                  </a:solidFill>
                </a:uFill>
              </a:rPr>
              <a:t>orally, transdermal patches or as subcutaneous implants </a:t>
            </a:r>
            <a:endParaRPr lang="en-US" sz="1200" dirty="0">
              <a:solidFill>
                <a:srgbClr val="008F00"/>
              </a:solidFill>
            </a:endParaRPr>
          </a:p>
        </p:txBody>
      </p:sp>
    </p:spTree>
    <p:extLst>
      <p:ext uri="{BB962C8B-B14F-4D97-AF65-F5344CB8AC3E}">
        <p14:creationId xmlns:p14="http://schemas.microsoft.com/office/powerpoint/2010/main" val="200746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Estrogen</a:t>
            </a:r>
            <a:endParaRPr lang="en-US" sz="2400" dirty="0">
              <a:latin typeface="American Typewriter" charset="0"/>
              <a:ea typeface="American Typewriter" charset="0"/>
              <a:cs typeface="American Typewriter" charset="0"/>
            </a:endParaRPr>
          </a:p>
        </p:txBody>
      </p:sp>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11787017"/>
              </p:ext>
            </p:extLst>
          </p:nvPr>
        </p:nvGraphicFramePr>
        <p:xfrm>
          <a:off x="238538" y="1048794"/>
          <a:ext cx="6361045" cy="6226648"/>
        </p:xfrm>
        <a:graphic>
          <a:graphicData uri="http://schemas.openxmlformats.org/drawingml/2006/table">
            <a:tbl>
              <a:tblPr firstRow="1" bandRow="1">
                <a:tableStyleId>{5940675A-B579-460E-94D1-54222C63F5DA}</a:tableStyleId>
              </a:tblPr>
              <a:tblGrid>
                <a:gridCol w="518059">
                  <a:extLst>
                    <a:ext uri="{9D8B030D-6E8A-4147-A177-3AD203B41FA5}">
                      <a16:colId xmlns:a16="http://schemas.microsoft.com/office/drawing/2014/main" xmlns="" val="20000"/>
                    </a:ext>
                  </a:extLst>
                </a:gridCol>
                <a:gridCol w="5842986">
                  <a:extLst>
                    <a:ext uri="{9D8B030D-6E8A-4147-A177-3AD203B41FA5}">
                      <a16:colId xmlns:a16="http://schemas.microsoft.com/office/drawing/2014/main" xmlns="" val="2180430497"/>
                    </a:ext>
                  </a:extLst>
                </a:gridCol>
              </a:tblGrid>
              <a:tr h="499272">
                <a:tc gridSpan="2">
                  <a:txBody>
                    <a:bodyPr/>
                    <a:lstStyle/>
                    <a:p>
                      <a:pPr algn="ctr"/>
                      <a:r>
                        <a:rPr lang="en-US" sz="1600" dirty="0">
                          <a:solidFill>
                            <a:schemeClr val="tx1"/>
                          </a:solidFill>
                        </a:rPr>
                        <a:t>Estrogen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extLst>
                  <a:ext uri="{0D108BD9-81ED-4DB2-BD59-A6C34878D82A}">
                    <a16:rowId xmlns:a16="http://schemas.microsoft.com/office/drawing/2014/main" xmlns="" val="1688930147"/>
                  </a:ext>
                </a:extLst>
              </a:tr>
              <a:tr h="1274175">
                <a:tc>
                  <a:txBody>
                    <a:bodyPr/>
                    <a:lstStyle/>
                    <a:p>
                      <a:pPr algn="ctr"/>
                      <a:r>
                        <a:rPr lang="en-US" sz="1600" dirty="0">
                          <a:solidFill>
                            <a:schemeClr val="tx1"/>
                          </a:solidFill>
                        </a:rPr>
                        <a:t>Indication</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marR="0" lvl="0" indent="-285750" algn="l" defTabSz="685800" rtl="0" eaLnBrk="1" fontAlgn="auto" latinLnBrk="0" hangingPunct="1">
                        <a:lnSpc>
                          <a:spcPct val="100000"/>
                        </a:lnSpc>
                        <a:spcBef>
                          <a:spcPts val="0"/>
                        </a:spcBef>
                        <a:spcAft>
                          <a:spcPts val="0"/>
                        </a:spcAft>
                        <a:buClr>
                          <a:schemeClr val="accent4"/>
                        </a:buClr>
                        <a:buSzTx/>
                        <a:buFont typeface="Wingdings" charset="2"/>
                        <a:buChar char="v"/>
                        <a:tabLst/>
                        <a:defRPr/>
                      </a:pPr>
                      <a:r>
                        <a:rPr lang="en-US" sz="1600" b="1" u="sng" dirty="0">
                          <a:solidFill>
                            <a:schemeClr val="tx1"/>
                          </a:solidFill>
                          <a:latin typeface="+mn-lt"/>
                        </a:rPr>
                        <a:t>Other</a:t>
                      </a:r>
                      <a:r>
                        <a:rPr lang="en-US" sz="1600" b="1" u="sng" baseline="0" dirty="0">
                          <a:solidFill>
                            <a:schemeClr val="tx1"/>
                          </a:solidFill>
                          <a:latin typeface="+mn-lt"/>
                        </a:rPr>
                        <a:t> uses:</a:t>
                      </a:r>
                      <a:endParaRPr lang="en-US" sz="1400" b="0" u="none" baseline="0" dirty="0">
                        <a:solidFill>
                          <a:schemeClr val="bg1">
                            <a:lumMod val="50000"/>
                          </a:schemeClr>
                        </a:solidFill>
                        <a:latin typeface="+mn-lt"/>
                      </a:endParaRPr>
                    </a:p>
                    <a:p>
                      <a:pPr marL="628650" marR="0" lvl="1" indent="-285750" algn="l" defTabSz="685800" rtl="0" eaLnBrk="1" fontAlgn="auto" latinLnBrk="0" hangingPunct="1">
                        <a:lnSpc>
                          <a:spcPct val="100000"/>
                        </a:lnSpc>
                        <a:spcBef>
                          <a:spcPts val="0"/>
                        </a:spcBef>
                        <a:spcAft>
                          <a:spcPts val="0"/>
                        </a:spcAft>
                        <a:buClr>
                          <a:schemeClr val="accent4"/>
                        </a:buClr>
                        <a:buSzTx/>
                        <a:buFont typeface=".LucidaGrandeUI" charset="0"/>
                        <a:buChar char="✓"/>
                        <a:tabLst/>
                        <a:defRPr/>
                      </a:pPr>
                      <a:r>
                        <a:rPr lang="en-US" sz="1400" b="0" dirty="0">
                          <a:solidFill>
                            <a:srgbClr val="C00000"/>
                          </a:solidFill>
                          <a:latin typeface="+mn-lt"/>
                        </a:rPr>
                        <a:t>Contraception</a:t>
                      </a:r>
                    </a:p>
                    <a:p>
                      <a:pPr marL="628650" marR="0" lvl="1" indent="-285750" algn="l" defTabSz="685800" rtl="0" eaLnBrk="1" fontAlgn="auto" latinLnBrk="0" hangingPunct="1">
                        <a:lnSpc>
                          <a:spcPct val="100000"/>
                        </a:lnSpc>
                        <a:spcBef>
                          <a:spcPts val="0"/>
                        </a:spcBef>
                        <a:spcAft>
                          <a:spcPts val="0"/>
                        </a:spcAft>
                        <a:buClr>
                          <a:schemeClr val="accent4"/>
                        </a:buClr>
                        <a:buSzTx/>
                        <a:buFont typeface=".LucidaGrandeUI" charset="0"/>
                        <a:buChar char="✓"/>
                        <a:tabLst/>
                        <a:defRPr/>
                      </a:pPr>
                      <a:r>
                        <a:rPr lang="en-US" sz="1400" b="0" dirty="0">
                          <a:solidFill>
                            <a:srgbClr val="C00000"/>
                          </a:solidFill>
                          <a:latin typeface="+mn-lt"/>
                        </a:rPr>
                        <a:t>Primary ovarian failure</a:t>
                      </a:r>
                    </a:p>
                    <a:p>
                      <a:pPr marL="628650" marR="0" lvl="1" indent="-285750" algn="l" defTabSz="685800" rtl="0" eaLnBrk="1" fontAlgn="auto" latinLnBrk="0" hangingPunct="1">
                        <a:lnSpc>
                          <a:spcPct val="100000"/>
                        </a:lnSpc>
                        <a:spcBef>
                          <a:spcPts val="0"/>
                        </a:spcBef>
                        <a:spcAft>
                          <a:spcPts val="0"/>
                        </a:spcAft>
                        <a:buClr>
                          <a:schemeClr val="accent4"/>
                        </a:buClr>
                        <a:buSzTx/>
                        <a:buFont typeface=".LucidaGrandeUI" charset="0"/>
                        <a:buChar char="✓"/>
                        <a:tabLst/>
                        <a:defRPr/>
                      </a:pPr>
                      <a:r>
                        <a:rPr lang="en-US" sz="1400" b="0" dirty="0">
                          <a:solidFill>
                            <a:schemeClr val="tx1"/>
                          </a:solidFill>
                          <a:latin typeface="+mn-lt"/>
                        </a:rPr>
                        <a:t>Amenorrhea &amp; Hirsutism caused by excess androgens</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2764">
                <a:tc>
                  <a:txBody>
                    <a:bodyPr/>
                    <a:lstStyle/>
                    <a:p>
                      <a:pPr algn="ctr"/>
                      <a:r>
                        <a:rPr lang="en-US" sz="1600" dirty="0">
                          <a:solidFill>
                            <a:schemeClr val="tx1"/>
                          </a:solidFill>
                        </a:rPr>
                        <a:t>ADRs</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indent="-285750">
                        <a:lnSpc>
                          <a:spcPct val="100000"/>
                        </a:lnSpc>
                        <a:buClr>
                          <a:schemeClr val="accent4"/>
                        </a:buClr>
                        <a:buSzPct val="125000"/>
                        <a:buFont typeface="Arial" charset="0"/>
                        <a:buChar char="•"/>
                      </a:pPr>
                      <a:r>
                        <a:rPr lang="en-US" sz="1400" b="0" dirty="0">
                          <a:solidFill>
                            <a:srgbClr val="C00000"/>
                          </a:solidFill>
                        </a:rPr>
                        <a:t>Irregular vaginal bleeding (patients discontinue </a:t>
                      </a:r>
                      <a:r>
                        <a:rPr lang="en-US" sz="1400" b="0" dirty="0" smtClean="0">
                          <a:solidFill>
                            <a:srgbClr val="C00000"/>
                          </a:solidFill>
                        </a:rPr>
                        <a:t>HRT</a:t>
                      </a:r>
                      <a:r>
                        <a:rPr lang="en-US" sz="1400" b="0" baseline="30000" dirty="0" smtClean="0">
                          <a:solidFill>
                            <a:srgbClr val="C00000"/>
                          </a:solidFill>
                        </a:rPr>
                        <a:t>5</a:t>
                      </a:r>
                      <a:r>
                        <a:rPr lang="en-US" sz="1400" b="0" dirty="0" smtClean="0">
                          <a:solidFill>
                            <a:srgbClr val="C00000"/>
                          </a:solidFill>
                        </a:rPr>
                        <a:t>).</a:t>
                      </a:r>
                      <a:endParaRPr lang="en-US" sz="1400" b="0" dirty="0">
                        <a:solidFill>
                          <a:srgbClr val="C00000"/>
                        </a:solidFill>
                      </a:endParaRP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a:solidFill>
                            <a:srgbClr val="C00000"/>
                          </a:solidFill>
                        </a:rPr>
                        <a:t>Breast tenderness (patients discontinue </a:t>
                      </a:r>
                      <a:r>
                        <a:rPr lang="en-US" sz="1400" b="0" dirty="0" smtClean="0">
                          <a:solidFill>
                            <a:srgbClr val="C00000"/>
                          </a:solidFill>
                        </a:rPr>
                        <a:t>HRT</a:t>
                      </a:r>
                      <a:r>
                        <a:rPr lang="en-US" sz="1400" b="0" baseline="30000" dirty="0" smtClean="0">
                          <a:solidFill>
                            <a:srgbClr val="C00000"/>
                          </a:solidFill>
                        </a:rPr>
                        <a:t>5</a:t>
                      </a:r>
                      <a:r>
                        <a:rPr lang="en-US" sz="1400" b="0" dirty="0" smtClean="0">
                          <a:solidFill>
                            <a:srgbClr val="C00000"/>
                          </a:solidFill>
                        </a:rPr>
                        <a:t>).. </a:t>
                      </a:r>
                      <a:endParaRPr lang="en-US" sz="1400" b="0" dirty="0">
                        <a:solidFill>
                          <a:srgbClr val="C00000"/>
                        </a:solidFill>
                      </a:endParaRP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a:solidFill>
                            <a:schemeClr val="tx1"/>
                          </a:solidFill>
                        </a:rPr>
                        <a:t> Nausea. </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a:solidFill>
                            <a:schemeClr val="tx1"/>
                          </a:solidFill>
                        </a:rPr>
                        <a:t> Vaginal discharge. </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a:solidFill>
                            <a:schemeClr val="tx1"/>
                          </a:solidFill>
                        </a:rPr>
                        <a:t> Fluid retention, Weight gain. </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a:solidFill>
                            <a:schemeClr val="tx1"/>
                          </a:solidFill>
                        </a:rPr>
                        <a:t>Spotting or darkening of skin (on face) </a:t>
                      </a:r>
                      <a:r>
                        <a:rPr lang="en-US" sz="1400" b="0" dirty="0">
                          <a:solidFill>
                            <a:srgbClr val="008F00"/>
                          </a:solidFill>
                          <a:latin typeface="+mn-lt"/>
                        </a:rPr>
                        <a:t>(</a:t>
                      </a:r>
                      <a:r>
                        <a:rPr lang="en-US" sz="1400" b="0" dirty="0" err="1">
                          <a:solidFill>
                            <a:srgbClr val="008F00"/>
                          </a:solidFill>
                          <a:latin typeface="+mn-lt"/>
                        </a:rPr>
                        <a:t>chloasma</a:t>
                      </a:r>
                      <a:r>
                        <a:rPr lang="en-US" sz="1400" b="0" dirty="0">
                          <a:solidFill>
                            <a:srgbClr val="008F00"/>
                          </a:solidFill>
                          <a:latin typeface="+mn-lt"/>
                        </a:rPr>
                        <a:t>/ </a:t>
                      </a:r>
                      <a:r>
                        <a:rPr lang="ar-SA" sz="1400" b="0" dirty="0">
                          <a:solidFill>
                            <a:srgbClr val="008F00"/>
                          </a:solidFill>
                          <a:latin typeface="+mn-lt"/>
                        </a:rPr>
                        <a:t>(وحمة</a:t>
                      </a:r>
                      <a:endParaRPr lang="en-US" sz="1400" b="0" dirty="0">
                        <a:solidFill>
                          <a:srgbClr val="008F00"/>
                        </a:solidFill>
                        <a:latin typeface="+mn-lt"/>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36556">
                <a:tc>
                  <a:txBody>
                    <a:bodyPr/>
                    <a:lstStyle/>
                    <a:p>
                      <a:pPr algn="ctr"/>
                      <a:r>
                        <a:rPr lang="en-US" sz="1600" dirty="0">
                          <a:solidFill>
                            <a:schemeClr val="tx1"/>
                          </a:solidFill>
                        </a:rPr>
                        <a:t>C.I</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685800" rtl="0" eaLnBrk="1" fontAlgn="auto" latinLnBrk="0" hangingPunct="1">
                        <a:lnSpc>
                          <a:spcPct val="100000"/>
                        </a:lnSpc>
                        <a:spcBef>
                          <a:spcPts val="0"/>
                        </a:spcBef>
                        <a:spcAft>
                          <a:spcPts val="0"/>
                        </a:spcAft>
                        <a:buClr>
                          <a:schemeClr val="accent4"/>
                        </a:buClr>
                        <a:buSzPct val="125000"/>
                        <a:buFont typeface="Arial" charset="0"/>
                        <a:buNone/>
                        <a:tabLst/>
                        <a:defRPr/>
                      </a:pPr>
                      <a:r>
                        <a:rPr lang="en-US" sz="1400" b="1" u="sng" dirty="0" smtClean="0">
                          <a:solidFill>
                            <a:schemeClr val="tx1"/>
                          </a:solidFill>
                          <a:latin typeface="+mn-lt"/>
                        </a:rPr>
                        <a:t>Absolute</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smtClean="0">
                          <a:solidFill>
                            <a:schemeClr val="tx1"/>
                          </a:solidFill>
                          <a:latin typeface="+mn-lt"/>
                        </a:rPr>
                        <a:t>Undiagnosed </a:t>
                      </a:r>
                      <a:r>
                        <a:rPr lang="en-US" sz="1400" b="0" dirty="0">
                          <a:solidFill>
                            <a:schemeClr val="tx1"/>
                          </a:solidFill>
                          <a:latin typeface="+mn-lt"/>
                        </a:rPr>
                        <a:t>vaginal bleeding </a:t>
                      </a:r>
                      <a:r>
                        <a:rPr lang="en-US" sz="1400" b="0" dirty="0" smtClean="0">
                          <a:solidFill>
                            <a:schemeClr val="bg1">
                              <a:lumMod val="50000"/>
                            </a:schemeClr>
                          </a:solidFill>
                          <a:latin typeface="+mn-lt"/>
                        </a:rPr>
                        <a:t>because we suspect</a:t>
                      </a:r>
                      <a:r>
                        <a:rPr lang="en-US" sz="1400" b="0" baseline="0" dirty="0" smtClean="0">
                          <a:solidFill>
                            <a:schemeClr val="bg1">
                              <a:lumMod val="50000"/>
                            </a:schemeClr>
                          </a:solidFill>
                          <a:latin typeface="+mn-lt"/>
                        </a:rPr>
                        <a:t> cancer</a:t>
                      </a:r>
                      <a:endParaRPr lang="en-US" sz="1400" b="0" dirty="0">
                        <a:solidFill>
                          <a:schemeClr val="bg1">
                            <a:lumMod val="50000"/>
                          </a:schemeClr>
                        </a:solidFill>
                        <a:latin typeface="+mn-lt"/>
                      </a:endParaRP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a:solidFill>
                            <a:schemeClr val="tx1"/>
                          </a:solidFill>
                          <a:latin typeface="+mn-lt"/>
                        </a:rPr>
                        <a:t>Severe liver disease</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a:solidFill>
                            <a:schemeClr val="tx1"/>
                          </a:solidFill>
                          <a:latin typeface="+mn-lt"/>
                        </a:rPr>
                        <a:t>Thromboembolic manifestations </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smtClean="0">
                          <a:solidFill>
                            <a:schemeClr val="tx1"/>
                          </a:solidFill>
                          <a:latin typeface="+mn-lt"/>
                        </a:rPr>
                        <a:t>Cancer</a:t>
                      </a:r>
                      <a:r>
                        <a:rPr lang="en-US" sz="1400" b="0" baseline="0" dirty="0" smtClean="0">
                          <a:solidFill>
                            <a:schemeClr val="tx1"/>
                          </a:solidFill>
                          <a:latin typeface="+mn-lt"/>
                        </a:rPr>
                        <a:t> </a:t>
                      </a:r>
                      <a:r>
                        <a:rPr lang="en-US" sz="1400" b="0" baseline="0" dirty="0" smtClean="0">
                          <a:solidFill>
                            <a:schemeClr val="bg1">
                              <a:lumMod val="50000"/>
                            </a:schemeClr>
                          </a:solidFill>
                          <a:latin typeface="+mn-lt"/>
                        </a:rPr>
                        <a:t>in</a:t>
                      </a:r>
                      <a:r>
                        <a:rPr lang="en-US" sz="1400" b="0" baseline="0" dirty="0" smtClean="0">
                          <a:solidFill>
                            <a:schemeClr val="tx1"/>
                          </a:solidFill>
                          <a:latin typeface="+mn-lt"/>
                        </a:rPr>
                        <a:t>:</a:t>
                      </a:r>
                      <a:r>
                        <a:rPr lang="en-US" sz="1400" b="0" dirty="0" smtClean="0">
                          <a:solidFill>
                            <a:schemeClr val="tx1"/>
                          </a:solidFill>
                          <a:latin typeface="+mn-lt"/>
                        </a:rPr>
                        <a:t> </a:t>
                      </a:r>
                      <a:r>
                        <a:rPr lang="en-US" sz="1400" b="0" dirty="0">
                          <a:solidFill>
                            <a:schemeClr val="tx1"/>
                          </a:solidFill>
                          <a:latin typeface="+mn-lt"/>
                        </a:rPr>
                        <a:t>endometrial, breast (hormone sensitive), ovarian</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533881">
                <a:tc>
                  <a:txBody>
                    <a:bodyPr/>
                    <a:lstStyle/>
                    <a:p>
                      <a:pPr algn="ctr"/>
                      <a:r>
                        <a:rPr lang="en-US" sz="1600" dirty="0" smtClean="0">
                          <a:solidFill>
                            <a:schemeClr val="tx1"/>
                          </a:solidFill>
                        </a:rPr>
                        <a:t>Interactions</a:t>
                      </a:r>
                      <a:endParaRPr lang="en-US" sz="16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smtClean="0">
                          <a:solidFill>
                            <a:srgbClr val="C00000"/>
                          </a:solidFill>
                          <a:latin typeface="+mn-lt"/>
                        </a:rPr>
                        <a:t>With contraception</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smtClean="0">
                          <a:solidFill>
                            <a:srgbClr val="C00000"/>
                          </a:solidFill>
                          <a:latin typeface="+mn-lt"/>
                        </a:rPr>
                        <a:t>With</a:t>
                      </a:r>
                      <a:r>
                        <a:rPr lang="en-US" sz="1400" b="0" dirty="0" smtClean="0">
                          <a:solidFill>
                            <a:srgbClr val="C00000"/>
                          </a:solidFill>
                          <a:latin typeface="+mn-lt"/>
                          <a:sym typeface="Wingdings 3"/>
                        </a:rPr>
                        <a:t> </a:t>
                      </a:r>
                      <a:r>
                        <a:rPr lang="en-US" sz="1200" b="0" dirty="0" smtClean="0">
                          <a:solidFill>
                            <a:schemeClr val="bg1">
                              <a:lumMod val="50000"/>
                            </a:schemeClr>
                          </a:solidFill>
                          <a:latin typeface="+mn-lt"/>
                          <a:sym typeface="Wingdings 3"/>
                        </a:rPr>
                        <a:t>selective estrogen receptors modulators</a:t>
                      </a:r>
                      <a:r>
                        <a:rPr lang="en-US" sz="1400" b="0" dirty="0" smtClean="0">
                          <a:solidFill>
                            <a:schemeClr val="tx1"/>
                          </a:solidFill>
                          <a:latin typeface="+mn-lt"/>
                          <a:sym typeface="Wingdings 3"/>
                        </a:rPr>
                        <a:t> </a:t>
                      </a:r>
                      <a:r>
                        <a:rPr lang="en-US" sz="1400" b="0" dirty="0" smtClean="0">
                          <a:solidFill>
                            <a:srgbClr val="C00000"/>
                          </a:solidFill>
                          <a:latin typeface="+mn-lt"/>
                          <a:sym typeface="Wingdings 3"/>
                        </a:rPr>
                        <a:t>(SERM): additive side effects for both drugs</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smtClean="0">
                          <a:solidFill>
                            <a:srgbClr val="C00000"/>
                          </a:solidFill>
                          <a:latin typeface="+mn-lt"/>
                        </a:rPr>
                        <a:t>With</a:t>
                      </a:r>
                      <a:r>
                        <a:rPr lang="en-US" sz="1400" b="0" dirty="0" smtClean="0">
                          <a:solidFill>
                            <a:srgbClr val="C00000"/>
                          </a:solidFill>
                          <a:latin typeface="+mn-lt"/>
                          <a:sym typeface="Wingdings 3"/>
                        </a:rPr>
                        <a:t> Aromatase inhibitors: ↓ efficacy </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smtClean="0">
                          <a:solidFill>
                            <a:srgbClr val="C00000"/>
                          </a:solidFill>
                          <a:latin typeface="+mn-lt"/>
                        </a:rPr>
                        <a:t>With</a:t>
                      </a:r>
                      <a:r>
                        <a:rPr lang="en-US" sz="1400" b="0" dirty="0" smtClean="0">
                          <a:solidFill>
                            <a:srgbClr val="C00000"/>
                          </a:solidFill>
                          <a:latin typeface="+mn-lt"/>
                          <a:sym typeface="Wingdings 3"/>
                        </a:rPr>
                        <a:t> Corticosteroids: ↑ side effects </a:t>
                      </a:r>
                      <a:endParaRPr lang="en-US" sz="1400" b="0" dirty="0" smtClean="0">
                        <a:solidFill>
                          <a:srgbClr val="C00000"/>
                        </a:solidFill>
                        <a:latin typeface="+mn-lt"/>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8" name="TextBox 7"/>
          <p:cNvSpPr txBox="1"/>
          <p:nvPr/>
        </p:nvSpPr>
        <p:spPr>
          <a:xfrm>
            <a:off x="0" y="9621158"/>
            <a:ext cx="6844226" cy="276999"/>
          </a:xfrm>
          <a:prstGeom prst="rect">
            <a:avLst/>
          </a:prstGeom>
          <a:noFill/>
        </p:spPr>
        <p:txBody>
          <a:bodyPr wrap="square" rtlCol="0">
            <a:spAutoFit/>
          </a:bodyPr>
          <a:lstStyle/>
          <a:p>
            <a:r>
              <a:rPr lang="en-US" sz="1200" baseline="30000" dirty="0" smtClean="0">
                <a:solidFill>
                  <a:srgbClr val="439007"/>
                </a:solidFill>
                <a:ea typeface="Al Tarikh" charset="-78"/>
                <a:cs typeface="Al Tarikh" charset="-78"/>
              </a:rPr>
              <a:t>5</a:t>
            </a:r>
            <a:r>
              <a:rPr lang="en-US" sz="1200" dirty="0" smtClean="0">
                <a:solidFill>
                  <a:srgbClr val="439007"/>
                </a:solidFill>
                <a:ea typeface="Al Tarikh" charset="-78"/>
                <a:cs typeface="Al Tarikh" charset="-78"/>
              </a:rPr>
              <a:t> </a:t>
            </a:r>
            <a:r>
              <a:rPr lang="en-US" sz="1200" dirty="0" smtClean="0">
                <a:solidFill>
                  <a:schemeClr val="bg1">
                    <a:lumMod val="50000"/>
                  </a:schemeClr>
                </a:solidFill>
              </a:rPr>
              <a:t>patients </a:t>
            </a:r>
            <a:r>
              <a:rPr lang="en-US" sz="1200" dirty="0">
                <a:solidFill>
                  <a:schemeClr val="bg1">
                    <a:lumMod val="50000"/>
                  </a:schemeClr>
                </a:solidFill>
              </a:rPr>
              <a:t>who stop HRT</a:t>
            </a:r>
            <a:endParaRPr lang="ar-SA" sz="1200" dirty="0">
              <a:solidFill>
                <a:srgbClr val="439007"/>
              </a:solidFill>
              <a:ea typeface="Al Tarikh" charset="-78"/>
              <a:cs typeface="Al Tarikh" charset="-78"/>
            </a:endParaRPr>
          </a:p>
        </p:txBody>
      </p:sp>
    </p:spTree>
    <p:extLst>
      <p:ext uri="{BB962C8B-B14F-4D97-AF65-F5344CB8AC3E}">
        <p14:creationId xmlns:p14="http://schemas.microsoft.com/office/powerpoint/2010/main" val="114677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197806"/>
            <a:ext cx="5250451" cy="461665"/>
          </a:xfrm>
          <a:prstGeom prst="rect">
            <a:avLst/>
          </a:prstGeom>
          <a:noFill/>
        </p:spPr>
        <p:txBody>
          <a:bodyPr wrap="square" rtlCol="0">
            <a:spAutoFit/>
          </a:bodyPr>
          <a:lstStyle/>
          <a:p>
            <a:pPr algn="ctr"/>
            <a:r>
              <a:rPr lang="en-US" sz="2400" dirty="0" err="1">
                <a:latin typeface="American Typewriter" charset="0"/>
                <a:ea typeface="American Typewriter" charset="0"/>
                <a:cs typeface="American Typewriter" charset="0"/>
              </a:rPr>
              <a:t>Progestins</a:t>
            </a:r>
            <a:endParaRPr lang="en-US" sz="2400" dirty="0">
              <a:latin typeface="American Typewriter" charset="0"/>
              <a:ea typeface="American Typewriter" charset="0"/>
              <a:cs typeface="American Typewriter" charset="0"/>
            </a:endParaRPr>
          </a:p>
        </p:txBody>
      </p:sp>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25551256"/>
              </p:ext>
            </p:extLst>
          </p:nvPr>
        </p:nvGraphicFramePr>
        <p:xfrm>
          <a:off x="133078" y="909647"/>
          <a:ext cx="6570119" cy="8312246"/>
        </p:xfrm>
        <a:graphic>
          <a:graphicData uri="http://schemas.openxmlformats.org/drawingml/2006/table">
            <a:tbl>
              <a:tblPr firstRow="1" bandRow="1">
                <a:tableStyleId>{5940675A-B579-460E-94D1-54222C63F5DA}</a:tableStyleId>
              </a:tblPr>
              <a:tblGrid>
                <a:gridCol w="530948">
                  <a:extLst>
                    <a:ext uri="{9D8B030D-6E8A-4147-A177-3AD203B41FA5}">
                      <a16:colId xmlns:a16="http://schemas.microsoft.com/office/drawing/2014/main" xmlns="" val="20000"/>
                    </a:ext>
                  </a:extLst>
                </a:gridCol>
                <a:gridCol w="6039171">
                  <a:extLst>
                    <a:ext uri="{9D8B030D-6E8A-4147-A177-3AD203B41FA5}">
                      <a16:colId xmlns:a16="http://schemas.microsoft.com/office/drawing/2014/main" xmlns="" val="2180430497"/>
                    </a:ext>
                  </a:extLst>
                </a:gridCol>
              </a:tblGrid>
              <a:tr h="432662">
                <a:tc gridSpan="2">
                  <a:txBody>
                    <a:bodyPr/>
                    <a:lstStyle/>
                    <a:p>
                      <a:pPr algn="ctr"/>
                      <a:r>
                        <a:rPr lang="en-US" sz="1600" dirty="0" err="1">
                          <a:solidFill>
                            <a:srgbClr val="0432FF"/>
                          </a:solidFill>
                        </a:rPr>
                        <a:t>Progestins</a:t>
                      </a:r>
                      <a:endParaRPr lang="en-US" sz="1600" dirty="0">
                        <a:solidFill>
                          <a:srgbClr val="0432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extLst>
                  <a:ext uri="{0D108BD9-81ED-4DB2-BD59-A6C34878D82A}">
                    <a16:rowId xmlns:a16="http://schemas.microsoft.com/office/drawing/2014/main" xmlns="" val="1688930147"/>
                  </a:ext>
                </a:extLst>
              </a:tr>
              <a:tr h="2437211">
                <a:tc>
                  <a:txBody>
                    <a:bodyPr/>
                    <a:lstStyle/>
                    <a:p>
                      <a:pPr algn="ctr"/>
                      <a:r>
                        <a:rPr lang="en-US" sz="1600" dirty="0">
                          <a:solidFill>
                            <a:schemeClr val="tx1"/>
                          </a:solidFill>
                        </a:rPr>
                        <a:t>General information</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marR="0" lvl="0" indent="-285750" algn="l" defTabSz="685800" rtl="0" eaLnBrk="1" fontAlgn="auto" latinLnBrk="0" hangingPunct="1">
                        <a:lnSpc>
                          <a:spcPct val="100000"/>
                        </a:lnSpc>
                        <a:spcBef>
                          <a:spcPts val="0"/>
                        </a:spcBef>
                        <a:spcAft>
                          <a:spcPts val="0"/>
                        </a:spcAft>
                        <a:buClr>
                          <a:schemeClr val="accent2"/>
                        </a:buClr>
                        <a:buSzTx/>
                        <a:buFont typeface="Wingdings" charset="2"/>
                        <a:buChar char="v"/>
                        <a:tabLst/>
                        <a:defRPr/>
                      </a:pPr>
                      <a:r>
                        <a:rPr lang="en-US" sz="1400" b="1" u="sng" dirty="0">
                          <a:solidFill>
                            <a:schemeClr val="tx1"/>
                          </a:solidFill>
                          <a:latin typeface="+mn-lt"/>
                          <a:cs typeface="Times New Roman" charset="0"/>
                        </a:rPr>
                        <a:t>In</a:t>
                      </a:r>
                      <a:r>
                        <a:rPr lang="en-US" sz="1400" b="1" u="sng" baseline="0" dirty="0">
                          <a:solidFill>
                            <a:schemeClr val="tx1"/>
                          </a:solidFill>
                          <a:latin typeface="+mn-lt"/>
                          <a:cs typeface="Times New Roman" charset="0"/>
                        </a:rPr>
                        <a:t> nature:</a:t>
                      </a:r>
                      <a:endParaRPr lang="en-US" sz="1400" b="0" u="none" baseline="0" dirty="0">
                        <a:solidFill>
                          <a:schemeClr val="tx1"/>
                        </a:solidFill>
                        <a:latin typeface="+mn-lt"/>
                        <a:cs typeface="Times New Roman" charset="0"/>
                      </a:endParaRPr>
                    </a:p>
                    <a:p>
                      <a:pPr marL="628650" marR="0" lvl="1" indent="-285750" algn="l" defTabSz="685800" rtl="0" eaLnBrk="1" fontAlgn="auto" latinLnBrk="0" hangingPunct="1">
                        <a:lnSpc>
                          <a:spcPct val="100000"/>
                        </a:lnSpc>
                        <a:spcBef>
                          <a:spcPts val="0"/>
                        </a:spcBef>
                        <a:spcAft>
                          <a:spcPts val="0"/>
                        </a:spcAft>
                        <a:buClr>
                          <a:schemeClr val="accent2"/>
                        </a:buClr>
                        <a:buSzTx/>
                        <a:buFont typeface=".LucidaGrandeUI" charset="0"/>
                        <a:buChar char="✓"/>
                        <a:tabLst/>
                        <a:defRPr/>
                      </a:pPr>
                      <a:r>
                        <a:rPr lang="en-US" sz="1400" b="0" dirty="0">
                          <a:solidFill>
                            <a:schemeClr val="tx1"/>
                          </a:solidFill>
                          <a:latin typeface="+mn-lt"/>
                        </a:rPr>
                        <a:t>Produced by</a:t>
                      </a:r>
                      <a:r>
                        <a:rPr lang="en-US" sz="1400" b="0" baseline="0" dirty="0">
                          <a:solidFill>
                            <a:schemeClr val="tx1"/>
                          </a:solidFill>
                          <a:latin typeface="+mn-lt"/>
                        </a:rPr>
                        <a:t> </a:t>
                      </a:r>
                      <a:r>
                        <a:rPr lang="en-US" sz="1400" b="0" dirty="0">
                          <a:solidFill>
                            <a:schemeClr val="tx1"/>
                          </a:solidFill>
                          <a:latin typeface="+mn-lt"/>
                        </a:rPr>
                        <a:t>Adrenal glands, Gonads, Brain, Placenta   </a:t>
                      </a:r>
                    </a:p>
                    <a:p>
                      <a:pPr marL="628650" lvl="1" indent="-285750">
                        <a:buClr>
                          <a:schemeClr val="accent2"/>
                        </a:buClr>
                        <a:buFont typeface=".LucidaGrandeUI" charset="0"/>
                        <a:buChar char="✓"/>
                      </a:pPr>
                      <a:r>
                        <a:rPr lang="en-US" sz="1400" b="0" u="none" dirty="0">
                          <a:solidFill>
                            <a:schemeClr val="tx1"/>
                          </a:solidFill>
                          <a:latin typeface="+mn-lt"/>
                          <a:cs typeface="Times New Roman" charset="0"/>
                        </a:rPr>
                        <a:t>The synthesis is</a:t>
                      </a:r>
                      <a:r>
                        <a:rPr lang="en-US" sz="1400" b="0" u="none" baseline="0" dirty="0">
                          <a:solidFill>
                            <a:schemeClr val="tx1"/>
                          </a:solidFill>
                          <a:latin typeface="+mn-lt"/>
                          <a:cs typeface="Times New Roman" charset="0"/>
                        </a:rPr>
                        <a:t> induced by LH</a:t>
                      </a:r>
                    </a:p>
                    <a:p>
                      <a:pPr marL="628650" marR="0" lvl="1" indent="-285750" algn="l" defTabSz="685800" rtl="0" eaLnBrk="1" fontAlgn="auto" latinLnBrk="0" hangingPunct="1">
                        <a:lnSpc>
                          <a:spcPct val="100000"/>
                        </a:lnSpc>
                        <a:spcBef>
                          <a:spcPts val="0"/>
                        </a:spcBef>
                        <a:spcAft>
                          <a:spcPts val="0"/>
                        </a:spcAft>
                        <a:buClr>
                          <a:schemeClr val="accent2"/>
                        </a:buClr>
                        <a:buSzTx/>
                        <a:buFont typeface=".LucidaGrandeUI" charset="0"/>
                        <a:buChar char="✓"/>
                        <a:tabLst/>
                        <a:defRPr/>
                      </a:pPr>
                      <a:r>
                        <a:rPr lang="en-US" sz="1400" b="0" dirty="0">
                          <a:solidFill>
                            <a:schemeClr val="bg1">
                              <a:lumMod val="50000"/>
                            </a:schemeClr>
                          </a:solidFill>
                          <a:latin typeface="+mn-lt"/>
                        </a:rPr>
                        <a:t>Are precursor to estrogens, androgens, and adrenocortical steroids.</a:t>
                      </a:r>
                    </a:p>
                    <a:p>
                      <a:pPr>
                        <a:buClr>
                          <a:schemeClr val="accent2"/>
                        </a:buClr>
                      </a:pPr>
                      <a:endParaRPr lang="en-US" sz="1400" b="0" u="none" dirty="0">
                        <a:solidFill>
                          <a:schemeClr val="tx1"/>
                        </a:solidFill>
                        <a:latin typeface="+mn-lt"/>
                        <a:cs typeface="Times New Roman" charset="0"/>
                      </a:endParaRPr>
                    </a:p>
                    <a:p>
                      <a:pPr>
                        <a:buClr>
                          <a:schemeClr val="accent2"/>
                        </a:buClr>
                      </a:pPr>
                      <a:endParaRPr lang="en-US" sz="1400" b="0" u="none" dirty="0">
                        <a:solidFill>
                          <a:schemeClr val="tx1"/>
                        </a:solidFill>
                        <a:latin typeface="+mn-lt"/>
                        <a:cs typeface="Times New Roman" charset="0"/>
                      </a:endParaRPr>
                    </a:p>
                    <a:p>
                      <a:pPr marL="285750" indent="-285750">
                        <a:lnSpc>
                          <a:spcPct val="100000"/>
                        </a:lnSpc>
                        <a:buClr>
                          <a:schemeClr val="accent2"/>
                        </a:buClr>
                        <a:buFont typeface="Wingdings" charset="2"/>
                        <a:buChar char="v"/>
                      </a:pPr>
                      <a:r>
                        <a:rPr lang="en-US" sz="1400" b="1" u="sng" dirty="0">
                          <a:solidFill>
                            <a:schemeClr val="tx1"/>
                          </a:solidFill>
                          <a:latin typeface="+mn-lt"/>
                          <a:cs typeface="Times New Roman" charset="0"/>
                        </a:rPr>
                        <a:t>As therapy:</a:t>
                      </a:r>
                    </a:p>
                    <a:p>
                      <a:pPr marL="628650" marR="0" lvl="1" indent="-285750" algn="l" defTabSz="685800" rtl="0" eaLnBrk="1" fontAlgn="auto" latinLnBrk="0" hangingPunct="1">
                        <a:lnSpc>
                          <a:spcPct val="100000"/>
                        </a:lnSpc>
                        <a:spcBef>
                          <a:spcPts val="0"/>
                        </a:spcBef>
                        <a:spcAft>
                          <a:spcPts val="0"/>
                        </a:spcAft>
                        <a:buClr>
                          <a:schemeClr val="accent2"/>
                        </a:buClr>
                        <a:buSzTx/>
                        <a:buFont typeface=".LucidaGrandeUI" charset="0"/>
                        <a:buChar char="✓"/>
                        <a:tabLst/>
                        <a:defRPr/>
                      </a:pPr>
                      <a:r>
                        <a:rPr lang="en-US" sz="1400" b="0" dirty="0">
                          <a:solidFill>
                            <a:srgbClr val="FF0000"/>
                          </a:solidFill>
                          <a:latin typeface="+mn-lt"/>
                        </a:rPr>
                        <a:t>Progesterone </a:t>
                      </a:r>
                      <a:r>
                        <a:rPr lang="en-US" sz="1400" b="0" dirty="0">
                          <a:solidFill>
                            <a:schemeClr val="tx1"/>
                          </a:solidFill>
                          <a:latin typeface="+mn-lt"/>
                        </a:rPr>
                        <a:t>is degraded in GIT, so can be given only </a:t>
                      </a:r>
                      <a:r>
                        <a:rPr lang="en-US" sz="1400" b="0" u="sng" dirty="0">
                          <a:solidFill>
                            <a:srgbClr val="FF0000"/>
                          </a:solidFill>
                          <a:latin typeface="+mn-lt"/>
                        </a:rPr>
                        <a:t>parentally</a:t>
                      </a:r>
                    </a:p>
                    <a:p>
                      <a:pPr marL="628650" marR="0" lvl="1" indent="-285750" algn="l" defTabSz="685800" rtl="0" eaLnBrk="1" fontAlgn="auto" latinLnBrk="0" hangingPunct="1">
                        <a:lnSpc>
                          <a:spcPct val="100000"/>
                        </a:lnSpc>
                        <a:spcBef>
                          <a:spcPts val="0"/>
                        </a:spcBef>
                        <a:spcAft>
                          <a:spcPts val="0"/>
                        </a:spcAft>
                        <a:buClr>
                          <a:schemeClr val="accent2"/>
                        </a:buClr>
                        <a:buSzTx/>
                        <a:buFont typeface=".LucidaGrandeUI" charset="0"/>
                        <a:buChar char="✓"/>
                        <a:tabLst/>
                        <a:defRPr/>
                      </a:pPr>
                      <a:r>
                        <a:rPr lang="en-US" sz="1400" b="0" dirty="0">
                          <a:solidFill>
                            <a:srgbClr val="0432FF"/>
                          </a:solidFill>
                          <a:latin typeface="+mn-lt"/>
                        </a:rPr>
                        <a:t>Progestins </a:t>
                      </a:r>
                      <a:r>
                        <a:rPr lang="en-US" sz="1400" b="0" dirty="0">
                          <a:solidFill>
                            <a:schemeClr val="tx1"/>
                          </a:solidFill>
                          <a:latin typeface="+mn-lt"/>
                        </a:rPr>
                        <a:t>are synthetic progestogens that have effects similar to</a:t>
                      </a:r>
                      <a:r>
                        <a:rPr lang="en-US" sz="1400" b="0" baseline="0" dirty="0">
                          <a:solidFill>
                            <a:schemeClr val="tx1"/>
                          </a:solidFill>
                          <a:latin typeface="+mn-lt"/>
                        </a:rPr>
                        <a:t> </a:t>
                      </a:r>
                      <a:r>
                        <a:rPr lang="en-US" sz="1400" b="0" dirty="0" smtClean="0">
                          <a:solidFill>
                            <a:schemeClr val="tx1"/>
                          </a:solidFill>
                          <a:latin typeface="+mn-lt"/>
                        </a:rPr>
                        <a:t>progesterone (</a:t>
                      </a:r>
                      <a:r>
                        <a:rPr lang="en-US" sz="1400" b="0" dirty="0" err="1" smtClean="0">
                          <a:solidFill>
                            <a:schemeClr val="tx1"/>
                          </a:solidFill>
                          <a:latin typeface="+mn-lt"/>
                        </a:rPr>
                        <a:t>progestinic</a:t>
                      </a:r>
                      <a:r>
                        <a:rPr lang="en-US" sz="1400" b="0" dirty="0" smtClean="0">
                          <a:solidFill>
                            <a:schemeClr val="tx1"/>
                          </a:solidFill>
                          <a:latin typeface="+mn-lt"/>
                        </a:rPr>
                        <a:t> effects) </a:t>
                      </a:r>
                      <a:r>
                        <a:rPr lang="en-US" sz="1400" b="0" dirty="0">
                          <a:solidFill>
                            <a:schemeClr val="tx1"/>
                          </a:solidFill>
                          <a:latin typeface="+mn-lt"/>
                        </a:rPr>
                        <a:t>but </a:t>
                      </a:r>
                      <a:r>
                        <a:rPr lang="en-US" sz="1400" b="0" dirty="0">
                          <a:solidFill>
                            <a:srgbClr val="FF0000"/>
                          </a:solidFill>
                          <a:latin typeface="+mn-lt"/>
                        </a:rPr>
                        <a:t>are not degraded by </a:t>
                      </a:r>
                      <a:r>
                        <a:rPr lang="en-US" sz="1400" b="0" dirty="0" smtClean="0">
                          <a:solidFill>
                            <a:srgbClr val="FF0000"/>
                          </a:solidFill>
                          <a:latin typeface="+mn-lt"/>
                        </a:rPr>
                        <a:t>GIT</a:t>
                      </a:r>
                      <a:r>
                        <a:rPr lang="en-US" sz="1400" b="0" dirty="0" smtClean="0">
                          <a:solidFill>
                            <a:schemeClr val="bg1">
                              <a:lumMod val="50000"/>
                            </a:schemeClr>
                          </a:solidFill>
                          <a:latin typeface="+mn-lt"/>
                        </a:rPr>
                        <a:t>,</a:t>
                      </a:r>
                      <a:r>
                        <a:rPr lang="en-US" sz="1400" b="0" baseline="0" dirty="0" smtClean="0">
                          <a:solidFill>
                            <a:schemeClr val="bg1">
                              <a:lumMod val="50000"/>
                            </a:schemeClr>
                          </a:solidFill>
                          <a:latin typeface="+mn-lt"/>
                        </a:rPr>
                        <a:t> so we can give it </a:t>
                      </a:r>
                      <a:r>
                        <a:rPr lang="en-US" sz="1400" b="0" dirty="0" smtClean="0">
                          <a:solidFill>
                            <a:srgbClr val="008F00"/>
                          </a:solidFill>
                          <a:latin typeface="+mn-lt"/>
                        </a:rPr>
                        <a:t>orally</a:t>
                      </a:r>
                      <a:r>
                        <a:rPr lang="en-US" sz="1400" b="0" dirty="0" smtClean="0">
                          <a:solidFill>
                            <a:schemeClr val="tx1"/>
                          </a:solidFill>
                          <a:latin typeface="+mn-lt"/>
                        </a:rPr>
                        <a:t> </a:t>
                      </a:r>
                      <a:endParaRPr lang="en-US" sz="1400" b="0" dirty="0">
                        <a:solidFill>
                          <a:schemeClr val="tx1"/>
                        </a:solidFill>
                        <a:latin typeface="+mn-lt"/>
                      </a:endParaRPr>
                    </a:p>
                    <a:p>
                      <a:pPr marL="628650" marR="0" lvl="1" indent="-285750" algn="l" defTabSz="685800" rtl="0" eaLnBrk="1" fontAlgn="auto" latinLnBrk="0" hangingPunct="1">
                        <a:lnSpc>
                          <a:spcPct val="100000"/>
                        </a:lnSpc>
                        <a:spcBef>
                          <a:spcPts val="0"/>
                        </a:spcBef>
                        <a:spcAft>
                          <a:spcPts val="0"/>
                        </a:spcAft>
                        <a:buClr>
                          <a:schemeClr val="accent2"/>
                        </a:buClr>
                        <a:buSzTx/>
                        <a:buFont typeface=".LucidaGrandeUI" charset="0"/>
                        <a:buChar char="✓"/>
                        <a:tabLst/>
                        <a:defRPr/>
                      </a:pPr>
                      <a:r>
                        <a:rPr lang="en-US" sz="1400" b="0" dirty="0">
                          <a:solidFill>
                            <a:schemeClr val="tx1"/>
                          </a:solidFill>
                          <a:latin typeface="+mn-lt"/>
                        </a:rPr>
                        <a:t>Progestin preparations as in contraceptive pills</a:t>
                      </a:r>
                      <a:endParaRPr lang="en-US" sz="1400" b="0" u="none" dirty="0">
                        <a:solidFill>
                          <a:schemeClr val="tx1"/>
                        </a:solidFill>
                        <a:latin typeface="+mn-lt"/>
                        <a:cs typeface="Times New Roman" charset="0"/>
                      </a:endParaRP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60624">
                <a:tc>
                  <a:txBody>
                    <a:bodyPr/>
                    <a:lstStyle/>
                    <a:p>
                      <a:pPr algn="ctr"/>
                      <a:r>
                        <a:rPr lang="en-US" sz="1600" dirty="0">
                          <a:solidFill>
                            <a:schemeClr val="tx1"/>
                          </a:solidFill>
                        </a:rPr>
                        <a:t>MOA</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2"/>
                        </a:buClr>
                        <a:buSzPct val="125000"/>
                        <a:buFont typeface="Arial" charset="0"/>
                        <a:buChar char="•"/>
                        <a:tabLst/>
                        <a:defRPr/>
                      </a:pPr>
                      <a:r>
                        <a:rPr lang="en-US" sz="1400" b="1" u="sng" dirty="0" smtClean="0">
                          <a:solidFill>
                            <a:schemeClr val="tx1"/>
                          </a:solidFill>
                          <a:latin typeface="+mn-lt"/>
                        </a:rPr>
                        <a:t>What</a:t>
                      </a:r>
                      <a:r>
                        <a:rPr lang="en-US" sz="1400" b="1" u="sng" baseline="0" dirty="0" smtClean="0">
                          <a:solidFill>
                            <a:schemeClr val="tx1"/>
                          </a:solidFill>
                          <a:latin typeface="+mn-lt"/>
                        </a:rPr>
                        <a:t> does progesterone do?</a:t>
                      </a:r>
                      <a:r>
                        <a:rPr lang="en-US" sz="1400" b="0" baseline="0" dirty="0" smtClean="0">
                          <a:solidFill>
                            <a:schemeClr val="tx1"/>
                          </a:solidFill>
                          <a:latin typeface="+mn-lt"/>
                        </a:rPr>
                        <a:t> </a:t>
                      </a:r>
                      <a:r>
                        <a:rPr lang="en-US" sz="1400" b="0" dirty="0" smtClean="0">
                          <a:solidFill>
                            <a:schemeClr val="tx1"/>
                          </a:solidFill>
                          <a:latin typeface="+mn-lt"/>
                        </a:rPr>
                        <a:t>Binds </a:t>
                      </a:r>
                      <a:r>
                        <a:rPr lang="en-US" sz="1400" b="0" dirty="0">
                          <a:solidFill>
                            <a:schemeClr val="tx1"/>
                          </a:solidFill>
                          <a:latin typeface="+mn-lt"/>
                        </a:rPr>
                        <a:t>to its </a:t>
                      </a:r>
                      <a:r>
                        <a:rPr lang="en-US" sz="1400" b="0" dirty="0" smtClean="0">
                          <a:solidFill>
                            <a:schemeClr val="tx1"/>
                          </a:solidFill>
                          <a:latin typeface="+mn-lt"/>
                        </a:rPr>
                        <a:t>receptors. There </a:t>
                      </a:r>
                      <a:r>
                        <a:rPr lang="en-US" sz="1400" b="0" dirty="0">
                          <a:solidFill>
                            <a:schemeClr val="tx1"/>
                          </a:solidFill>
                          <a:latin typeface="+mn-lt"/>
                        </a:rPr>
                        <a:t>are two types of progesterone receptors [PR</a:t>
                      </a:r>
                      <a:r>
                        <a:rPr lang="en-US" sz="1400" b="0" dirty="0" smtClean="0">
                          <a:solidFill>
                            <a:schemeClr val="tx1"/>
                          </a:solidFill>
                          <a:latin typeface="+mn-lt"/>
                        </a:rPr>
                        <a:t>]:</a:t>
                      </a:r>
                      <a:r>
                        <a:rPr lang="en-US" sz="1400" b="0" baseline="0" dirty="0" smtClean="0">
                          <a:solidFill>
                            <a:schemeClr val="tx1"/>
                          </a:solidFill>
                          <a:latin typeface="+mn-lt"/>
                          <a:sym typeface="Wingdings 3"/>
                        </a:rPr>
                        <a:t>  </a:t>
                      </a:r>
                      <a:r>
                        <a:rPr lang="en-US" sz="1400" b="0" dirty="0" smtClean="0">
                          <a:solidFill>
                            <a:schemeClr val="tx1"/>
                          </a:solidFill>
                          <a:latin typeface="+mn-lt"/>
                        </a:rPr>
                        <a:t>PR-A </a:t>
                      </a:r>
                      <a:r>
                        <a:rPr lang="en-US" sz="1400" b="0" dirty="0">
                          <a:solidFill>
                            <a:schemeClr val="tx1"/>
                          </a:solidFill>
                          <a:latin typeface="+mn-lt"/>
                        </a:rPr>
                        <a:t>&amp; PR-B</a:t>
                      </a:r>
                      <a:r>
                        <a:rPr lang="en-US" sz="1400" b="0" dirty="0" smtClean="0">
                          <a:solidFill>
                            <a:schemeClr val="tx1"/>
                          </a:solidFill>
                          <a:latin typeface="+mn-lt"/>
                        </a:rPr>
                        <a:t>. </a:t>
                      </a:r>
                      <a:r>
                        <a:rPr lang="ar-SA" sz="1400" b="0" dirty="0" smtClean="0">
                          <a:solidFill>
                            <a:srgbClr val="439007"/>
                          </a:solidFill>
                          <a:latin typeface="+mn-lt"/>
                        </a:rPr>
                        <a:t>مش</a:t>
                      </a:r>
                      <a:r>
                        <a:rPr lang="ar-SA" sz="1400" b="0" baseline="0" dirty="0" smtClean="0">
                          <a:solidFill>
                            <a:srgbClr val="439007"/>
                          </a:solidFill>
                          <a:latin typeface="+mn-lt"/>
                        </a:rPr>
                        <a:t> مهم</a:t>
                      </a:r>
                      <a:endParaRPr lang="en-US" sz="1400" b="0" baseline="0" dirty="0">
                        <a:solidFill>
                          <a:schemeClr val="tx1"/>
                        </a:solidFill>
                        <a:latin typeface="+mn-lt"/>
                      </a:endParaRPr>
                    </a:p>
                    <a:p>
                      <a:pPr marL="285750" marR="0" indent="-285750" algn="l" defTabSz="685800" rtl="0" eaLnBrk="1" fontAlgn="auto" latinLnBrk="0" hangingPunct="1">
                        <a:lnSpc>
                          <a:spcPct val="100000"/>
                        </a:lnSpc>
                        <a:spcBef>
                          <a:spcPts val="0"/>
                        </a:spcBef>
                        <a:spcAft>
                          <a:spcPts val="0"/>
                        </a:spcAft>
                        <a:buClr>
                          <a:schemeClr val="accent2"/>
                        </a:buClr>
                        <a:buSzPct val="125000"/>
                        <a:buFont typeface="Arial" charset="0"/>
                        <a:buChar char="•"/>
                        <a:tabLst/>
                        <a:defRPr/>
                      </a:pPr>
                      <a:r>
                        <a:rPr lang="en-US" sz="1400" b="0" baseline="0" dirty="0">
                          <a:solidFill>
                            <a:schemeClr val="tx1"/>
                          </a:solidFill>
                          <a:latin typeface="+mn-lt"/>
                        </a:rPr>
                        <a:t>T</a:t>
                      </a:r>
                      <a:r>
                        <a:rPr lang="en-US" sz="1400" b="0" dirty="0">
                          <a:solidFill>
                            <a:schemeClr val="tx1"/>
                          </a:solidFill>
                          <a:latin typeface="+mn-lt"/>
                        </a:rPr>
                        <a:t>hey could exist </a:t>
                      </a:r>
                      <a:r>
                        <a:rPr lang="en-US" sz="1400" b="0" dirty="0" smtClean="0">
                          <a:solidFill>
                            <a:schemeClr val="tx1"/>
                          </a:solidFill>
                          <a:latin typeface="+mn-lt"/>
                        </a:rPr>
                        <a:t>cytoplasmic</a:t>
                      </a:r>
                      <a:r>
                        <a:rPr lang="en-US" sz="1400" b="0" baseline="0" dirty="0" smtClean="0">
                          <a:solidFill>
                            <a:schemeClr val="tx1"/>
                          </a:solidFill>
                          <a:latin typeface="+mn-lt"/>
                        </a:rPr>
                        <a:t> to </a:t>
                      </a:r>
                      <a:r>
                        <a:rPr lang="en-US" sz="1400" b="0" dirty="0" smtClean="0">
                          <a:solidFill>
                            <a:schemeClr val="tx1"/>
                          </a:solidFill>
                          <a:latin typeface="+mn-lt"/>
                        </a:rPr>
                        <a:t>mediating </a:t>
                      </a:r>
                      <a:r>
                        <a:rPr lang="en-US" sz="1400" b="0" dirty="0">
                          <a:solidFill>
                            <a:schemeClr val="tx1"/>
                          </a:solidFill>
                          <a:latin typeface="+mn-lt"/>
                        </a:rPr>
                        <a:t>genomic long term </a:t>
                      </a:r>
                      <a:r>
                        <a:rPr lang="en-US" sz="1400" b="0" dirty="0" smtClean="0">
                          <a:solidFill>
                            <a:schemeClr val="tx1"/>
                          </a:solidFill>
                          <a:latin typeface="+mn-lt"/>
                        </a:rPr>
                        <a:t>effects </a:t>
                      </a:r>
                      <a:r>
                        <a:rPr lang="ar-SA" sz="1400" b="0" dirty="0" smtClean="0">
                          <a:solidFill>
                            <a:srgbClr val="439007"/>
                          </a:solidFill>
                          <a:latin typeface="+mn-lt"/>
                        </a:rPr>
                        <a:t>مش</a:t>
                      </a:r>
                      <a:r>
                        <a:rPr lang="ar-SA" sz="1400" b="0" baseline="0" dirty="0" smtClean="0">
                          <a:solidFill>
                            <a:srgbClr val="439007"/>
                          </a:solidFill>
                          <a:latin typeface="+mn-lt"/>
                        </a:rPr>
                        <a:t> مهم</a:t>
                      </a:r>
                      <a:endParaRPr lang="en-US" sz="1400" b="0" dirty="0" smtClean="0">
                        <a:solidFill>
                          <a:schemeClr val="tx1"/>
                        </a:solidFill>
                        <a:latin typeface="+mn-lt"/>
                      </a:endParaRPr>
                    </a:p>
                    <a:p>
                      <a:pPr marL="285750" marR="0" indent="-285750" algn="l" defTabSz="685800" rtl="0" eaLnBrk="1" fontAlgn="auto" latinLnBrk="0" hangingPunct="1">
                        <a:lnSpc>
                          <a:spcPct val="100000"/>
                        </a:lnSpc>
                        <a:spcBef>
                          <a:spcPts val="0"/>
                        </a:spcBef>
                        <a:spcAft>
                          <a:spcPts val="0"/>
                        </a:spcAft>
                        <a:buClr>
                          <a:schemeClr val="accent2"/>
                        </a:buClr>
                        <a:buSzPct val="125000"/>
                        <a:buFont typeface="Arial" charset="0"/>
                        <a:buChar char="•"/>
                        <a:tabLst/>
                        <a:defRPr/>
                      </a:pPr>
                      <a:r>
                        <a:rPr lang="en-US" sz="1400" b="0" baseline="0" dirty="0" smtClean="0">
                          <a:solidFill>
                            <a:schemeClr val="bg1">
                              <a:lumMod val="50000"/>
                            </a:schemeClr>
                          </a:solidFill>
                          <a:latin typeface="+mn-lt"/>
                        </a:rPr>
                        <a:t>T</a:t>
                      </a:r>
                      <a:r>
                        <a:rPr lang="en-US" sz="1400" b="0" dirty="0" smtClean="0">
                          <a:solidFill>
                            <a:schemeClr val="bg1">
                              <a:lumMod val="50000"/>
                            </a:schemeClr>
                          </a:solidFill>
                          <a:latin typeface="+mn-lt"/>
                        </a:rPr>
                        <a:t>hey could exist </a:t>
                      </a:r>
                      <a:r>
                        <a:rPr lang="en-US" sz="1400" b="0" dirty="0" smtClean="0">
                          <a:solidFill>
                            <a:schemeClr val="tx1"/>
                          </a:solidFill>
                          <a:latin typeface="+mn-lt"/>
                        </a:rPr>
                        <a:t>membranous </a:t>
                      </a:r>
                      <a:r>
                        <a:rPr lang="en-US" sz="1400" b="0" dirty="0" smtClean="0">
                          <a:solidFill>
                            <a:schemeClr val="tx1"/>
                          </a:solidFill>
                          <a:latin typeface="+mn-lt"/>
                          <a:sym typeface="Wingdings 3"/>
                        </a:rPr>
                        <a:t>to </a:t>
                      </a:r>
                      <a:r>
                        <a:rPr lang="en-US" sz="1400" b="0" dirty="0">
                          <a:solidFill>
                            <a:schemeClr val="tx1"/>
                          </a:solidFill>
                          <a:latin typeface="+mn-lt"/>
                          <a:sym typeface="Wingdings 3"/>
                        </a:rPr>
                        <a:t>mediating non-genomic rapid </a:t>
                      </a:r>
                      <a:r>
                        <a:rPr lang="en-US" sz="1400" b="0" dirty="0" smtClean="0">
                          <a:solidFill>
                            <a:schemeClr val="tx1"/>
                          </a:solidFill>
                          <a:latin typeface="+mn-lt"/>
                          <a:sym typeface="Wingdings 3"/>
                        </a:rPr>
                        <a:t>effects </a:t>
                      </a:r>
                      <a:r>
                        <a:rPr lang="ar-SA" sz="1400" b="0" dirty="0" smtClean="0">
                          <a:solidFill>
                            <a:srgbClr val="439007"/>
                          </a:solidFill>
                          <a:latin typeface="+mn-lt"/>
                        </a:rPr>
                        <a:t>مش</a:t>
                      </a:r>
                      <a:r>
                        <a:rPr lang="ar-SA" sz="1400" b="0" baseline="0" dirty="0" smtClean="0">
                          <a:solidFill>
                            <a:srgbClr val="439007"/>
                          </a:solidFill>
                          <a:latin typeface="+mn-lt"/>
                        </a:rPr>
                        <a:t> مهم</a:t>
                      </a:r>
                      <a:endParaRPr lang="ar-SA" sz="1400" b="0" dirty="0">
                        <a:solidFill>
                          <a:schemeClr val="tx1"/>
                        </a:solidFill>
                        <a:latin typeface="+mn-lt"/>
                        <a:sym typeface="Wingdings 3"/>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69674">
                <a:tc>
                  <a:txBody>
                    <a:bodyPr/>
                    <a:lstStyle/>
                    <a:p>
                      <a:pPr algn="ctr"/>
                      <a:r>
                        <a:rPr lang="en-US" sz="1600" dirty="0">
                          <a:solidFill>
                            <a:schemeClr val="tx1"/>
                          </a:solidFill>
                        </a:rPr>
                        <a:t>Indications</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2"/>
                        </a:buClr>
                        <a:buSzPct val="100000"/>
                        <a:buFont typeface="Wingdings" charset="2"/>
                        <a:buChar char="v"/>
                        <a:tabLst/>
                        <a:defRPr/>
                      </a:pPr>
                      <a:r>
                        <a:rPr lang="en-US" sz="1600" b="1" u="sng" dirty="0">
                          <a:solidFill>
                            <a:schemeClr val="tx1"/>
                          </a:solidFill>
                          <a:latin typeface="+mn-lt"/>
                        </a:rPr>
                        <a:t>In</a:t>
                      </a:r>
                      <a:r>
                        <a:rPr lang="en-US" sz="1600" b="1" u="sng" baseline="0" dirty="0">
                          <a:solidFill>
                            <a:schemeClr val="tx1"/>
                          </a:solidFill>
                          <a:latin typeface="+mn-lt"/>
                        </a:rPr>
                        <a:t> </a:t>
                      </a:r>
                      <a:r>
                        <a:rPr lang="en-US" sz="1600" b="1" u="sng" baseline="0" dirty="0">
                          <a:solidFill>
                            <a:srgbClr val="C00000"/>
                          </a:solidFill>
                          <a:latin typeface="+mn-lt"/>
                        </a:rPr>
                        <a:t>menopause</a:t>
                      </a:r>
                      <a:r>
                        <a:rPr lang="en-US" sz="1600" b="1" u="sng" baseline="0" dirty="0">
                          <a:solidFill>
                            <a:schemeClr val="tx1"/>
                          </a:solidFill>
                          <a:latin typeface="+mn-lt"/>
                        </a:rPr>
                        <a:t>:</a:t>
                      </a:r>
                      <a:r>
                        <a:rPr lang="en-US" sz="1600" b="0" u="none" baseline="0" dirty="0">
                          <a:solidFill>
                            <a:schemeClr val="tx1"/>
                          </a:solidFill>
                          <a:latin typeface="+mn-lt"/>
                        </a:rPr>
                        <a:t> </a:t>
                      </a:r>
                      <a:r>
                        <a:rPr lang="en-US" sz="1400" b="0" dirty="0">
                          <a:solidFill>
                            <a:schemeClr val="tx1"/>
                          </a:solidFill>
                          <a:latin typeface="+mn-lt"/>
                        </a:rPr>
                        <a:t>As HRT, usually given in combination with estrogen Some use it alone in risk of cancer but does not </a:t>
                      </a:r>
                      <a:r>
                        <a:rPr lang="en-US" sz="1400" b="0" dirty="0">
                          <a:solidFill>
                            <a:schemeClr val="tx1"/>
                          </a:solidFill>
                          <a:latin typeface="+mn-lt"/>
                          <a:sym typeface="Wingdings 3"/>
                        </a:rPr>
                        <a:t>↓</a:t>
                      </a:r>
                      <a:r>
                        <a:rPr lang="en-US" sz="1400" b="0" dirty="0">
                          <a:solidFill>
                            <a:schemeClr val="tx1"/>
                          </a:solidFill>
                          <a:latin typeface="+mn-lt"/>
                        </a:rPr>
                        <a:t> all menopausal symptoms</a:t>
                      </a:r>
                      <a:endParaRPr lang="en-US" sz="1400" b="0" baseline="0" dirty="0">
                        <a:solidFill>
                          <a:schemeClr val="tx1"/>
                        </a:solidFill>
                        <a:latin typeface="+mn-lt"/>
                      </a:endParaRPr>
                    </a:p>
                    <a:p>
                      <a:pPr marL="628650" lvl="1" indent="-285750">
                        <a:lnSpc>
                          <a:spcPct val="100000"/>
                        </a:lnSpc>
                        <a:buClr>
                          <a:schemeClr val="accent2"/>
                        </a:buClr>
                        <a:buSzPct val="100000"/>
                        <a:buFont typeface=".LucidaGrandeUI" charset="0"/>
                        <a:buChar char="✓"/>
                      </a:pPr>
                      <a:r>
                        <a:rPr lang="en-US" sz="1400" b="0" u="none" dirty="0">
                          <a:solidFill>
                            <a:srgbClr val="C00000"/>
                          </a:solidFill>
                          <a:uFill>
                            <a:solidFill>
                              <a:srgbClr val="66FFFF"/>
                            </a:solidFill>
                          </a:uFill>
                          <a:latin typeface="+mn-lt"/>
                        </a:rPr>
                        <a:t>Protects against possibility of estrogen induced endometrial cancer</a:t>
                      </a:r>
                      <a:r>
                        <a:rPr lang="en-US" sz="1400" b="0" u="none" baseline="0" dirty="0">
                          <a:solidFill>
                            <a:srgbClr val="C00000"/>
                          </a:solidFill>
                          <a:uFill>
                            <a:solidFill>
                              <a:srgbClr val="66FFFF"/>
                            </a:solidFill>
                          </a:uFill>
                          <a:latin typeface="+mn-lt"/>
                        </a:rPr>
                        <a:t> </a:t>
                      </a:r>
                      <a:r>
                        <a:rPr lang="en-US" sz="1400" b="0" u="none" baseline="0" dirty="0">
                          <a:solidFill>
                            <a:schemeClr val="tx1"/>
                          </a:solidFill>
                          <a:uFill>
                            <a:solidFill>
                              <a:srgbClr val="66FFFF"/>
                            </a:solidFill>
                          </a:uFill>
                          <a:latin typeface="+mn-lt"/>
                        </a:rPr>
                        <a:t>(</a:t>
                      </a:r>
                      <a:r>
                        <a:rPr lang="en-US" sz="1400" b="0" u="none" dirty="0" smtClean="0">
                          <a:solidFill>
                            <a:schemeClr val="tx1"/>
                          </a:solidFill>
                          <a:latin typeface="+mn-lt"/>
                        </a:rPr>
                        <a:t>Estrogen</a:t>
                      </a:r>
                      <a:r>
                        <a:rPr lang="en-US" sz="1400" b="0" u="none" baseline="0" dirty="0" smtClean="0">
                          <a:solidFill>
                            <a:schemeClr val="tx1"/>
                          </a:solidFill>
                          <a:latin typeface="+mn-lt"/>
                          <a:sym typeface="Wingdings 3"/>
                        </a:rPr>
                        <a:t> </a:t>
                      </a:r>
                      <a:r>
                        <a:rPr lang="en-US" sz="1400" b="0" u="none" baseline="0" dirty="0">
                          <a:solidFill>
                            <a:schemeClr val="tx1"/>
                          </a:solidFill>
                          <a:latin typeface="+mn-lt"/>
                          <a:sym typeface="Wingdings 3"/>
                        </a:rPr>
                        <a:t>↑</a:t>
                      </a:r>
                      <a:r>
                        <a:rPr lang="en-US" sz="1400" b="0" u="none" dirty="0">
                          <a:solidFill>
                            <a:schemeClr val="tx1"/>
                          </a:solidFill>
                          <a:latin typeface="+mn-lt"/>
                          <a:sym typeface="Wingdings 3"/>
                        </a:rPr>
                        <a:t> cell growth. If unopposed → endometrial cell lining can show </a:t>
                      </a:r>
                      <a:r>
                        <a:rPr lang="en-US" sz="1400" b="0" u="none" dirty="0" smtClean="0">
                          <a:solidFill>
                            <a:schemeClr val="tx1"/>
                          </a:solidFill>
                          <a:latin typeface="+mn-lt"/>
                          <a:sym typeface="Wingdings 3"/>
                        </a:rPr>
                        <a:t>atypical hyperplasia</a:t>
                      </a:r>
                      <a:r>
                        <a:rPr lang="en-US" sz="1400" b="0" u="none" baseline="0" dirty="0" smtClean="0">
                          <a:solidFill>
                            <a:schemeClr val="tx1"/>
                          </a:solidFill>
                          <a:latin typeface="+mn-lt"/>
                          <a:sym typeface="Wingdings 3"/>
                        </a:rPr>
                        <a:t> </a:t>
                      </a:r>
                      <a:r>
                        <a:rPr lang="en-US" sz="1400" b="0" u="none" baseline="0" dirty="0">
                          <a:solidFill>
                            <a:schemeClr val="bg1">
                              <a:lumMod val="50000"/>
                            </a:schemeClr>
                          </a:solidFill>
                          <a:latin typeface="+mn-lt"/>
                          <a:sym typeface="Wingdings 3"/>
                        </a:rPr>
                        <a:t>on the other hand, </a:t>
                      </a:r>
                      <a:r>
                        <a:rPr lang="en-US" sz="1400" b="0" u="none" spc="-30" dirty="0">
                          <a:solidFill>
                            <a:schemeClr val="tx1"/>
                          </a:solidFill>
                          <a:latin typeface="+mn-lt"/>
                          <a:sym typeface="Wingdings 3"/>
                        </a:rPr>
                        <a:t>Progesterone beneficially </a:t>
                      </a:r>
                      <a:r>
                        <a:rPr lang="en-US" sz="1400" b="0" u="none" spc="-30" dirty="0" smtClean="0">
                          <a:solidFill>
                            <a:schemeClr val="tx1"/>
                          </a:solidFill>
                          <a:latin typeface="+mn-lt"/>
                          <a:sym typeface="Wingdings 3"/>
                        </a:rPr>
                        <a:t>matures </a:t>
                      </a:r>
                      <a:r>
                        <a:rPr lang="en-US" sz="1400" b="0" u="none" spc="-30" dirty="0">
                          <a:solidFill>
                            <a:schemeClr val="tx1"/>
                          </a:solidFill>
                          <a:latin typeface="+mn-lt"/>
                          <a:sym typeface="Wingdings 3"/>
                        </a:rPr>
                        <a:t>endometrial cell </a:t>
                      </a:r>
                      <a:r>
                        <a:rPr lang="en-US" sz="1400" b="0" u="none" spc="-30" dirty="0" smtClean="0">
                          <a:solidFill>
                            <a:schemeClr val="tx1"/>
                          </a:solidFill>
                          <a:latin typeface="+mn-lt"/>
                          <a:sym typeface="Wingdings 3"/>
                        </a:rPr>
                        <a:t>lining ‘become differentiated’ </a:t>
                      </a:r>
                      <a:r>
                        <a:rPr lang="en-US" sz="1400" b="0" u="none" spc="-30" dirty="0">
                          <a:solidFill>
                            <a:schemeClr val="tx1"/>
                          </a:solidFill>
                          <a:latin typeface="+mn-lt"/>
                          <a:sym typeface="Wingdings 3"/>
                        </a:rPr>
                        <a:t>&amp; ↑ apoptosis of atypical </a:t>
                      </a:r>
                      <a:r>
                        <a:rPr lang="en-US" sz="1400" b="0" u="none" spc="-30" dirty="0" smtClean="0">
                          <a:solidFill>
                            <a:schemeClr val="tx1"/>
                          </a:solidFill>
                          <a:latin typeface="+mn-lt"/>
                          <a:sym typeface="Wingdings 3"/>
                        </a:rPr>
                        <a:t>cells).</a:t>
                      </a:r>
                      <a:r>
                        <a:rPr lang="ar-SA" sz="1400" b="0" u="none" spc="-30" dirty="0" smtClean="0">
                          <a:solidFill>
                            <a:schemeClr val="tx1"/>
                          </a:solidFill>
                          <a:latin typeface="+mn-lt"/>
                          <a:sym typeface="Wingdings 3"/>
                        </a:rPr>
                        <a:t> </a:t>
                      </a:r>
                      <a:r>
                        <a:rPr lang="ar-SA" sz="1200" b="0" u="none" spc="-30" dirty="0" smtClean="0">
                          <a:solidFill>
                            <a:schemeClr val="bg1">
                              <a:lumMod val="50000"/>
                            </a:schemeClr>
                          </a:solidFill>
                          <a:latin typeface="+mn-lt"/>
                          <a:sym typeface="Wingdings 3"/>
                        </a:rPr>
                        <a:t>يعني باختصار </a:t>
                      </a:r>
                      <a:r>
                        <a:rPr lang="ar-SA" sz="1200" b="0" u="none" spc="-30" dirty="0" err="1" smtClean="0">
                          <a:solidFill>
                            <a:schemeClr val="bg1">
                              <a:lumMod val="50000"/>
                            </a:schemeClr>
                          </a:solidFill>
                          <a:latin typeface="+mn-lt"/>
                          <a:sym typeface="Wingdings 3"/>
                        </a:rPr>
                        <a:t>الإستروجين</a:t>
                      </a:r>
                      <a:r>
                        <a:rPr lang="ar-SA" sz="1200" b="0" u="none" spc="-30" dirty="0" smtClean="0">
                          <a:solidFill>
                            <a:schemeClr val="bg1">
                              <a:lumMod val="50000"/>
                            </a:schemeClr>
                          </a:solidFill>
                          <a:latin typeface="+mn-lt"/>
                          <a:sym typeface="Wingdings 3"/>
                        </a:rPr>
                        <a:t> يزيد نمو الخلايا</a:t>
                      </a:r>
                      <a:r>
                        <a:rPr lang="ar-SA" sz="1200" b="0" u="none" spc="-30" baseline="0" dirty="0" smtClean="0">
                          <a:solidFill>
                            <a:schemeClr val="bg1">
                              <a:lumMod val="50000"/>
                            </a:schemeClr>
                          </a:solidFill>
                          <a:latin typeface="+mn-lt"/>
                          <a:sym typeface="Wingdings 3"/>
                        </a:rPr>
                        <a:t> بس بتكون غير ناضجة لكن البروجيستيرون </a:t>
                      </a:r>
                      <a:r>
                        <a:rPr lang="ar-SA" sz="1200" b="0" u="none" spc="-30" baseline="0" dirty="0" err="1" smtClean="0">
                          <a:solidFill>
                            <a:schemeClr val="bg1">
                              <a:lumMod val="50000"/>
                            </a:schemeClr>
                          </a:solidFill>
                          <a:latin typeface="+mn-lt"/>
                          <a:sym typeface="Wingdings 3"/>
                        </a:rPr>
                        <a:t>بيخلي</a:t>
                      </a:r>
                      <a:r>
                        <a:rPr lang="ar-SA" sz="1200" b="0" u="none" spc="-30" baseline="0" dirty="0" smtClean="0">
                          <a:solidFill>
                            <a:schemeClr val="bg1">
                              <a:lumMod val="50000"/>
                            </a:schemeClr>
                          </a:solidFill>
                          <a:latin typeface="+mn-lt"/>
                          <a:sym typeface="Wingdings 3"/>
                        </a:rPr>
                        <a:t> </a:t>
                      </a:r>
                      <a:r>
                        <a:rPr lang="ar-SA" sz="1200" b="0" u="none" spc="-30" baseline="0" dirty="0" err="1" smtClean="0">
                          <a:solidFill>
                            <a:schemeClr val="bg1">
                              <a:lumMod val="50000"/>
                            </a:schemeClr>
                          </a:solidFill>
                          <a:latin typeface="+mn-lt"/>
                          <a:sym typeface="Wingdings 3"/>
                        </a:rPr>
                        <a:t>هذول</a:t>
                      </a:r>
                      <a:r>
                        <a:rPr lang="ar-SA" sz="1200" b="0" u="none" spc="-30" baseline="0" dirty="0" smtClean="0">
                          <a:solidFill>
                            <a:schemeClr val="bg1">
                              <a:lumMod val="50000"/>
                            </a:schemeClr>
                          </a:solidFill>
                          <a:latin typeface="+mn-lt"/>
                          <a:sym typeface="Wingdings 3"/>
                        </a:rPr>
                        <a:t> الخلايا ناضجة </a:t>
                      </a:r>
                      <a:r>
                        <a:rPr lang="ar-SA" sz="1200" b="0" u="none" spc="-30" baseline="0" dirty="0" err="1" smtClean="0">
                          <a:solidFill>
                            <a:schemeClr val="bg1">
                              <a:lumMod val="50000"/>
                            </a:schemeClr>
                          </a:solidFill>
                          <a:latin typeface="+mn-lt"/>
                          <a:sym typeface="Wingdings 3"/>
                        </a:rPr>
                        <a:t>فماراح</a:t>
                      </a:r>
                      <a:r>
                        <a:rPr lang="ar-SA" sz="1200" b="0" u="none" spc="-30" baseline="0" dirty="0" smtClean="0">
                          <a:solidFill>
                            <a:schemeClr val="bg1">
                              <a:lumMod val="50000"/>
                            </a:schemeClr>
                          </a:solidFill>
                          <a:latin typeface="+mn-lt"/>
                          <a:sym typeface="Wingdings 3"/>
                        </a:rPr>
                        <a:t> تتحول لخلايا سرطانية</a:t>
                      </a:r>
                      <a:endParaRPr lang="en-US" sz="1200" b="0" u="none" spc="-30" dirty="0">
                        <a:solidFill>
                          <a:schemeClr val="bg1">
                            <a:lumMod val="50000"/>
                          </a:schemeClr>
                        </a:solidFill>
                        <a:latin typeface="+mn-lt"/>
                        <a:sym typeface="Wingdings 3"/>
                      </a:endParaRPr>
                    </a:p>
                    <a:p>
                      <a:pPr marL="628650" lvl="1" indent="-285750">
                        <a:lnSpc>
                          <a:spcPct val="100000"/>
                        </a:lnSpc>
                        <a:buClr>
                          <a:schemeClr val="accent2"/>
                        </a:buClr>
                        <a:buSzPct val="100000"/>
                        <a:buFont typeface=".LucidaGrandeUI" charset="0"/>
                        <a:buChar char="✓"/>
                      </a:pPr>
                      <a:r>
                        <a:rPr lang="en-US" sz="1400" b="0" u="none" spc="-30" dirty="0">
                          <a:solidFill>
                            <a:schemeClr val="tx1"/>
                          </a:solidFill>
                          <a:uFill>
                            <a:solidFill>
                              <a:srgbClr val="66FFFF"/>
                            </a:solidFill>
                          </a:uFill>
                          <a:latin typeface="+mn-lt"/>
                          <a:sym typeface="Wingdings 3"/>
                        </a:rPr>
                        <a:t>Progesterone (natural) protects against breast cancer </a:t>
                      </a:r>
                      <a:r>
                        <a:rPr lang="en-US" sz="1400" b="0" u="none" spc="-30" dirty="0">
                          <a:solidFill>
                            <a:schemeClr val="tx1"/>
                          </a:solidFill>
                          <a:latin typeface="+mn-lt"/>
                          <a:sym typeface="Wingdings 3"/>
                        </a:rPr>
                        <a:t>development by anti-inflammatory &amp; apoptotic mechanisms, but this effect is not as clear with synthetic </a:t>
                      </a:r>
                      <a:r>
                        <a:rPr lang="en-US" sz="1400" b="0" u="none" spc="-30" dirty="0" err="1">
                          <a:solidFill>
                            <a:srgbClr val="0432FF"/>
                          </a:solidFill>
                          <a:latin typeface="+mn-lt"/>
                          <a:sym typeface="Wingdings 3"/>
                        </a:rPr>
                        <a:t>progestins</a:t>
                      </a:r>
                      <a:r>
                        <a:rPr lang="en-US" sz="1400" b="0" u="none" spc="-30" dirty="0">
                          <a:solidFill>
                            <a:schemeClr val="tx1"/>
                          </a:solidFill>
                          <a:latin typeface="+mn-lt"/>
                          <a:sym typeface="Wingdings 3"/>
                        </a:rPr>
                        <a:t>. </a:t>
                      </a:r>
                      <a:r>
                        <a:rPr lang="en-US" sz="1400" b="0" u="none" spc="-30" dirty="0" smtClean="0">
                          <a:solidFill>
                            <a:schemeClr val="tx1"/>
                          </a:solidFill>
                          <a:latin typeface="+mn-lt"/>
                          <a:sym typeface="Wingdings 3"/>
                        </a:rPr>
                        <a:t>Mammography</a:t>
                      </a:r>
                      <a:r>
                        <a:rPr lang="en-US" sz="1400" b="0" u="none" dirty="0" smtClean="0">
                          <a:solidFill>
                            <a:schemeClr val="tx1"/>
                          </a:solidFill>
                          <a:latin typeface="+mn-lt"/>
                          <a:cs typeface="Times New Roman" charset="0"/>
                        </a:rPr>
                        <a:t> </a:t>
                      </a:r>
                      <a:r>
                        <a:rPr lang="en-US" sz="1400" b="0" u="none" spc="-30" dirty="0">
                          <a:solidFill>
                            <a:schemeClr val="tx1"/>
                          </a:solidFill>
                          <a:latin typeface="+mn-lt"/>
                          <a:sym typeface="Wingdings 3"/>
                        </a:rPr>
                        <a:t>recommended every 6</a:t>
                      </a:r>
                      <a:r>
                        <a:rPr lang="en-US" sz="1400" b="0" u="none" spc="-30" baseline="0" dirty="0">
                          <a:solidFill>
                            <a:schemeClr val="tx1"/>
                          </a:solidFill>
                          <a:latin typeface="+mn-lt"/>
                          <a:sym typeface="Wingdings 3"/>
                        </a:rPr>
                        <a:t> months</a:t>
                      </a:r>
                      <a:r>
                        <a:rPr lang="en-US" sz="1400" b="0" u="none" spc="-30" dirty="0">
                          <a:solidFill>
                            <a:schemeClr val="tx1"/>
                          </a:solidFill>
                          <a:latin typeface="+mn-lt"/>
                          <a:sym typeface="Wingdings 3"/>
                        </a:rPr>
                        <a:t>. </a:t>
                      </a:r>
                      <a:r>
                        <a:rPr lang="en-US" sz="1200" b="0" u="none" spc="-30" dirty="0">
                          <a:solidFill>
                            <a:srgbClr val="008F00"/>
                          </a:solidFill>
                          <a:latin typeface="+mn-lt"/>
                          <a:sym typeface="Wingdings 3"/>
                        </a:rPr>
                        <a:t>To</a:t>
                      </a:r>
                      <a:r>
                        <a:rPr lang="en-US" sz="1200" b="0" u="none" spc="-30" baseline="0" dirty="0">
                          <a:solidFill>
                            <a:srgbClr val="008F00"/>
                          </a:solidFill>
                          <a:latin typeface="+mn-lt"/>
                          <a:sym typeface="Wingdings 3"/>
                        </a:rPr>
                        <a:t> make sure if there is breast cancer or not</a:t>
                      </a:r>
                      <a:endParaRPr lang="en-US" sz="1200" b="0" u="none" spc="-30" dirty="0">
                        <a:solidFill>
                          <a:srgbClr val="008F00"/>
                        </a:solidFill>
                        <a:latin typeface="+mn-lt"/>
                        <a:sym typeface="Wingdings 3"/>
                      </a:endParaRPr>
                    </a:p>
                    <a:p>
                      <a:pPr marL="628650" lvl="1" indent="-285750">
                        <a:lnSpc>
                          <a:spcPct val="100000"/>
                        </a:lnSpc>
                        <a:buClr>
                          <a:schemeClr val="accent2"/>
                        </a:buClr>
                        <a:buSzPct val="100000"/>
                        <a:buFont typeface=".LucidaGrandeUI" charset="0"/>
                        <a:buChar char="✓"/>
                      </a:pPr>
                      <a:r>
                        <a:rPr lang="en-US" sz="1400" b="0" u="none" spc="-50" dirty="0">
                          <a:solidFill>
                            <a:schemeClr val="tx1"/>
                          </a:solidFill>
                          <a:uFill>
                            <a:solidFill>
                              <a:srgbClr val="66FFFF"/>
                            </a:solidFill>
                          </a:uFill>
                          <a:latin typeface="+mn-lt"/>
                          <a:sym typeface="Wingdings 3"/>
                        </a:rPr>
                        <a:t>Confers </a:t>
                      </a:r>
                      <a:r>
                        <a:rPr lang="en-US" sz="1400" b="0" u="none" spc="-50" dirty="0" smtClean="0">
                          <a:solidFill>
                            <a:schemeClr val="tx1"/>
                          </a:solidFill>
                          <a:uFill>
                            <a:solidFill>
                              <a:srgbClr val="66FFFF"/>
                            </a:solidFill>
                          </a:uFill>
                          <a:latin typeface="+mn-lt"/>
                          <a:sym typeface="Wingdings 3"/>
                        </a:rPr>
                        <a:t>neuroprotection (mild effect)</a:t>
                      </a:r>
                      <a:endParaRPr lang="en-US" sz="1400" b="0" u="none" spc="-30" dirty="0">
                        <a:solidFill>
                          <a:schemeClr val="tx1"/>
                        </a:solidFill>
                        <a:uFill>
                          <a:solidFill>
                            <a:srgbClr val="66FFFF"/>
                          </a:solidFill>
                        </a:uFill>
                        <a:latin typeface="+mn-lt"/>
                        <a:sym typeface="Wingdings 3"/>
                      </a:endParaRPr>
                    </a:p>
                    <a:p>
                      <a:pPr marL="628650" lvl="1" indent="-285750">
                        <a:lnSpc>
                          <a:spcPct val="100000"/>
                        </a:lnSpc>
                        <a:buClr>
                          <a:schemeClr val="accent2"/>
                        </a:buClr>
                        <a:buSzPct val="100000"/>
                        <a:buFont typeface=".LucidaGrandeUI" charset="0"/>
                        <a:buChar char="✓"/>
                      </a:pPr>
                      <a:r>
                        <a:rPr lang="en-US" sz="1400" b="0" u="none" spc="-50" dirty="0">
                          <a:solidFill>
                            <a:schemeClr val="tx1"/>
                          </a:solidFill>
                          <a:uFill>
                            <a:solidFill>
                              <a:srgbClr val="66FFFF"/>
                            </a:solidFill>
                          </a:uFill>
                          <a:latin typeface="+mn-lt"/>
                          <a:sym typeface="Wingdings 3"/>
                        </a:rPr>
                        <a:t>Controls insomnia &amp; </a:t>
                      </a:r>
                      <a:r>
                        <a:rPr lang="en-US" sz="1400" b="0" u="none" spc="-50" dirty="0" smtClean="0">
                          <a:solidFill>
                            <a:schemeClr val="tx1"/>
                          </a:solidFill>
                          <a:uFill>
                            <a:solidFill>
                              <a:srgbClr val="66FFFF"/>
                            </a:solidFill>
                          </a:uFill>
                          <a:latin typeface="+mn-lt"/>
                          <a:sym typeface="Wingdings 3"/>
                        </a:rPr>
                        <a:t>depression</a:t>
                      </a:r>
                      <a:r>
                        <a:rPr lang="en-US" sz="1400" b="0" u="none" spc="-50" baseline="0" dirty="0" smtClean="0">
                          <a:solidFill>
                            <a:schemeClr val="tx1"/>
                          </a:solidFill>
                          <a:uFill>
                            <a:solidFill>
                              <a:srgbClr val="66FFFF"/>
                            </a:solidFill>
                          </a:uFill>
                          <a:latin typeface="+mn-lt"/>
                          <a:sym typeface="Wingdings 3"/>
                        </a:rPr>
                        <a:t> (</a:t>
                      </a:r>
                      <a:r>
                        <a:rPr lang="en-US" sz="1400" b="0" u="none" spc="-50" dirty="0" smtClean="0">
                          <a:solidFill>
                            <a:schemeClr val="tx1"/>
                          </a:solidFill>
                          <a:latin typeface="+mn-lt"/>
                          <a:sym typeface="Wingdings 3"/>
                        </a:rPr>
                        <a:t>little effect)</a:t>
                      </a:r>
                      <a:endParaRPr lang="en-US" sz="1400" b="0" u="none" spc="-50" dirty="0">
                        <a:solidFill>
                          <a:schemeClr val="tx1"/>
                        </a:solidFill>
                        <a:latin typeface="+mn-lt"/>
                        <a:sym typeface="Wingdings 3"/>
                      </a:endParaRPr>
                    </a:p>
                    <a:p>
                      <a:pPr marL="628650" lvl="1" indent="-285750">
                        <a:lnSpc>
                          <a:spcPct val="100000"/>
                        </a:lnSpc>
                        <a:buClr>
                          <a:schemeClr val="accent2"/>
                        </a:buClr>
                        <a:buSzPct val="100000"/>
                        <a:buFont typeface=".LucidaGrandeUI" charset="0"/>
                        <a:buChar char="✓"/>
                      </a:pPr>
                      <a:r>
                        <a:rPr lang="en-US" sz="1400" b="0" u="none" spc="-50" dirty="0">
                          <a:solidFill>
                            <a:schemeClr val="tx1"/>
                          </a:solidFill>
                          <a:uFill>
                            <a:solidFill>
                              <a:srgbClr val="66FFFF"/>
                            </a:solidFill>
                          </a:uFill>
                          <a:latin typeface="+mn-lt"/>
                          <a:sym typeface="Wingdings 3"/>
                        </a:rPr>
                        <a:t>Counteract  </a:t>
                      </a:r>
                      <a:r>
                        <a:rPr lang="en-US" sz="1400" b="0" u="none" spc="-50" dirty="0" smtClean="0">
                          <a:solidFill>
                            <a:schemeClr val="tx1"/>
                          </a:solidFill>
                          <a:uFill>
                            <a:solidFill>
                              <a:srgbClr val="66FFFF"/>
                            </a:solidFill>
                          </a:uFill>
                          <a:latin typeface="+mn-lt"/>
                          <a:sym typeface="Wingdings 3"/>
                        </a:rPr>
                        <a:t>osteoporosis</a:t>
                      </a:r>
                      <a:r>
                        <a:rPr lang="en-US" sz="1400" b="0" u="none" spc="-50" baseline="0" dirty="0" smtClean="0">
                          <a:solidFill>
                            <a:schemeClr val="tx1"/>
                          </a:solidFill>
                          <a:uFillTx/>
                          <a:latin typeface="+mn-lt"/>
                          <a:sym typeface="Wingdings 3"/>
                        </a:rPr>
                        <a:t> </a:t>
                      </a:r>
                      <a:r>
                        <a:rPr lang="en-US" sz="1400" b="0" u="none" spc="-50" baseline="0" dirty="0" smtClean="0">
                          <a:solidFill>
                            <a:schemeClr val="bg1">
                              <a:lumMod val="50000"/>
                            </a:schemeClr>
                          </a:solidFill>
                          <a:uFillTx/>
                          <a:latin typeface="+mn-lt"/>
                          <a:sym typeface="Wingdings 3"/>
                        </a:rPr>
                        <a:t>bc it is</a:t>
                      </a:r>
                      <a:r>
                        <a:rPr lang="en-US" sz="1400" b="0" u="none" spc="-50" baseline="0" dirty="0" smtClean="0">
                          <a:solidFill>
                            <a:schemeClr val="tx1"/>
                          </a:solidFill>
                          <a:uFillTx/>
                          <a:latin typeface="+mn-lt"/>
                          <a:sym typeface="Wingdings 3"/>
                        </a:rPr>
                        <a:t> </a:t>
                      </a:r>
                      <a:r>
                        <a:rPr lang="en-US" sz="1400" b="0" u="none" spc="-50" dirty="0" smtClean="0">
                          <a:solidFill>
                            <a:schemeClr val="tx1"/>
                          </a:solidFill>
                          <a:latin typeface="+mn-lt"/>
                          <a:sym typeface="Wingdings 3"/>
                        </a:rPr>
                        <a:t>directly </a:t>
                      </a:r>
                      <a:r>
                        <a:rPr lang="en-US" sz="1400" b="0" u="none" spc="-50" dirty="0">
                          <a:solidFill>
                            <a:schemeClr val="tx1"/>
                          </a:solidFill>
                          <a:latin typeface="+mn-lt"/>
                          <a:sym typeface="Wingdings 3"/>
                        </a:rPr>
                        <a:t>+</a:t>
                      </a:r>
                      <a:r>
                        <a:rPr lang="en-US" sz="1400" b="0" u="none" spc="-50" dirty="0" err="1">
                          <a:solidFill>
                            <a:schemeClr val="tx1"/>
                          </a:solidFill>
                          <a:latin typeface="+mn-lt"/>
                          <a:sym typeface="Wingdings 3"/>
                        </a:rPr>
                        <a:t>ve</a:t>
                      </a:r>
                      <a:r>
                        <a:rPr lang="en-US" sz="1400" b="0" u="none" spc="-50" dirty="0">
                          <a:solidFill>
                            <a:schemeClr val="tx1"/>
                          </a:solidFill>
                          <a:latin typeface="+mn-lt"/>
                          <a:sym typeface="Wingdings 3"/>
                        </a:rPr>
                        <a:t> </a:t>
                      </a:r>
                      <a:r>
                        <a:rPr lang="en-US" sz="1400" b="0" u="none" spc="-50" dirty="0" smtClean="0">
                          <a:solidFill>
                            <a:schemeClr val="bg1">
                              <a:lumMod val="50000"/>
                            </a:schemeClr>
                          </a:solidFill>
                          <a:latin typeface="+mn-lt"/>
                          <a:sym typeface="Wingdings 3"/>
                        </a:rPr>
                        <a:t>(stimulate)</a:t>
                      </a:r>
                      <a:r>
                        <a:rPr lang="en-US" sz="1400" b="0" u="none" spc="-50" baseline="0" dirty="0" smtClean="0">
                          <a:solidFill>
                            <a:schemeClr val="bg1">
                              <a:lumMod val="50000"/>
                            </a:schemeClr>
                          </a:solidFill>
                          <a:latin typeface="+mn-lt"/>
                          <a:sym typeface="Wingdings 3"/>
                        </a:rPr>
                        <a:t> </a:t>
                      </a:r>
                      <a:r>
                        <a:rPr lang="en-US" sz="1400" b="0" u="none" spc="-50" dirty="0" smtClean="0">
                          <a:solidFill>
                            <a:schemeClr val="tx1"/>
                          </a:solidFill>
                          <a:latin typeface="+mn-lt"/>
                          <a:sym typeface="Wingdings 3"/>
                        </a:rPr>
                        <a:t>osteoblasts</a:t>
                      </a:r>
                      <a:endParaRPr lang="en-US" sz="1400" b="0" u="none" spc="-50" dirty="0">
                        <a:solidFill>
                          <a:schemeClr val="tx1"/>
                        </a:solidFill>
                        <a:latin typeface="+mn-lt"/>
                        <a:sym typeface="Wingdings 3"/>
                      </a:endParaRPr>
                    </a:p>
                    <a:p>
                      <a:pPr marL="285750" marR="0" lvl="0" indent="-285750" algn="l" defTabSz="685800" rtl="0" eaLnBrk="1" fontAlgn="auto" latinLnBrk="0" hangingPunct="1">
                        <a:lnSpc>
                          <a:spcPct val="150000"/>
                        </a:lnSpc>
                        <a:spcBef>
                          <a:spcPts val="0"/>
                        </a:spcBef>
                        <a:spcAft>
                          <a:spcPts val="0"/>
                        </a:spcAft>
                        <a:buClr>
                          <a:schemeClr val="accent2"/>
                        </a:buClr>
                        <a:buSzPct val="100000"/>
                        <a:buFont typeface="Wingdings" charset="2"/>
                        <a:buChar char="v"/>
                        <a:tabLst/>
                        <a:defRPr/>
                      </a:pPr>
                      <a:r>
                        <a:rPr lang="en-US" sz="1600" b="1" u="sng" dirty="0">
                          <a:solidFill>
                            <a:schemeClr val="tx1"/>
                          </a:solidFill>
                          <a:latin typeface="+mn-lt"/>
                        </a:rPr>
                        <a:t>Other uses:</a:t>
                      </a:r>
                    </a:p>
                    <a:p>
                      <a:pPr marL="628650" marR="0" lvl="1" indent="-285750" algn="l" defTabSz="685800" rtl="0" eaLnBrk="1" fontAlgn="auto" latinLnBrk="0" hangingPunct="1">
                        <a:lnSpc>
                          <a:spcPct val="100000"/>
                        </a:lnSpc>
                        <a:spcBef>
                          <a:spcPts val="0"/>
                        </a:spcBef>
                        <a:spcAft>
                          <a:spcPts val="0"/>
                        </a:spcAft>
                        <a:buClr>
                          <a:schemeClr val="accent2"/>
                        </a:buClr>
                        <a:buSzPct val="100000"/>
                        <a:buFont typeface=".LucidaGrandeUI" charset="0"/>
                        <a:buChar char="✓"/>
                        <a:tabLst/>
                        <a:defRPr/>
                      </a:pPr>
                      <a:r>
                        <a:rPr lang="en-US" sz="1400" b="0" dirty="0">
                          <a:solidFill>
                            <a:srgbClr val="C00000"/>
                          </a:solidFill>
                          <a:latin typeface="+mn-lt"/>
                          <a:cs typeface="Times New Roman" pitchFamily="18" charset="0"/>
                        </a:rPr>
                        <a:t>Contraception</a:t>
                      </a:r>
                      <a:r>
                        <a:rPr lang="en-US" sz="1400" b="0" dirty="0">
                          <a:solidFill>
                            <a:schemeClr val="tx1"/>
                          </a:solidFill>
                          <a:latin typeface="+mn-lt"/>
                          <a:cs typeface="Times New Roman" pitchFamily="18" charset="0"/>
                        </a:rPr>
                        <a:t> (Estradiol + </a:t>
                      </a:r>
                      <a:r>
                        <a:rPr lang="en-US" sz="1400" b="0" dirty="0" err="1">
                          <a:solidFill>
                            <a:srgbClr val="0432FF"/>
                          </a:solidFill>
                          <a:latin typeface="+mn-lt"/>
                          <a:cs typeface="Times New Roman" pitchFamily="18" charset="0"/>
                        </a:rPr>
                        <a:t>Progestins</a:t>
                      </a:r>
                      <a:r>
                        <a:rPr lang="en-US" sz="1400" b="0" dirty="0">
                          <a:solidFill>
                            <a:schemeClr val="tx1"/>
                          </a:solidFill>
                          <a:latin typeface="+mn-lt"/>
                          <a:cs typeface="Times New Roman" pitchFamily="18" charset="0"/>
                        </a:rPr>
                        <a:t>) </a:t>
                      </a:r>
                    </a:p>
                    <a:p>
                      <a:pPr marL="628650" marR="0" lvl="1" indent="-285750" algn="l" defTabSz="685800" rtl="0" eaLnBrk="1" fontAlgn="auto" latinLnBrk="0" hangingPunct="1">
                        <a:lnSpc>
                          <a:spcPct val="100000"/>
                        </a:lnSpc>
                        <a:spcBef>
                          <a:spcPts val="0"/>
                        </a:spcBef>
                        <a:spcAft>
                          <a:spcPts val="0"/>
                        </a:spcAft>
                        <a:buClr>
                          <a:schemeClr val="accent2"/>
                        </a:buClr>
                        <a:buSzPct val="100000"/>
                        <a:buFont typeface=".LucidaGrandeUI" charset="0"/>
                        <a:buChar char="✓"/>
                        <a:tabLst/>
                        <a:defRPr/>
                      </a:pPr>
                      <a:r>
                        <a:rPr lang="en-US" sz="1400" b="0" dirty="0">
                          <a:solidFill>
                            <a:schemeClr val="tx1"/>
                          </a:solidFill>
                          <a:latin typeface="+mn-lt"/>
                          <a:cs typeface="Times New Roman" pitchFamily="18" charset="0"/>
                        </a:rPr>
                        <a:t>Dysmenorrhea </a:t>
                      </a:r>
                    </a:p>
                    <a:p>
                      <a:pPr marL="628650" marR="0" lvl="1" indent="-285750" algn="l" defTabSz="685800" rtl="0" eaLnBrk="1" fontAlgn="auto" latinLnBrk="0" hangingPunct="1">
                        <a:lnSpc>
                          <a:spcPct val="100000"/>
                        </a:lnSpc>
                        <a:spcBef>
                          <a:spcPts val="0"/>
                        </a:spcBef>
                        <a:spcAft>
                          <a:spcPts val="0"/>
                        </a:spcAft>
                        <a:buClr>
                          <a:schemeClr val="accent2"/>
                        </a:buClr>
                        <a:buSzPct val="100000"/>
                        <a:buFont typeface=".LucidaGrandeUI" charset="0"/>
                        <a:buChar char="✓"/>
                        <a:tabLst/>
                        <a:defRPr/>
                      </a:pPr>
                      <a:r>
                        <a:rPr lang="en-US" sz="1400" b="0" dirty="0" smtClean="0">
                          <a:solidFill>
                            <a:schemeClr val="tx1"/>
                          </a:solidFill>
                          <a:latin typeface="+mn-lt"/>
                          <a:cs typeface="Times New Roman" pitchFamily="18" charset="0"/>
                        </a:rPr>
                        <a:t>Menopausal </a:t>
                      </a:r>
                      <a:r>
                        <a:rPr lang="en-US" sz="1400" b="0" dirty="0">
                          <a:solidFill>
                            <a:schemeClr val="tx1"/>
                          </a:solidFill>
                          <a:latin typeface="+mn-lt"/>
                          <a:cs typeface="Times New Roman" pitchFamily="18" charset="0"/>
                        </a:rPr>
                        <a:t>symptoms (Estradiol + </a:t>
                      </a:r>
                      <a:r>
                        <a:rPr lang="en-US" sz="1400" b="0" dirty="0" err="1">
                          <a:solidFill>
                            <a:srgbClr val="0432FF"/>
                          </a:solidFill>
                          <a:latin typeface="+mn-lt"/>
                          <a:cs typeface="Times New Roman" pitchFamily="18" charset="0"/>
                        </a:rPr>
                        <a:t>Progestins</a:t>
                      </a:r>
                      <a:r>
                        <a:rPr lang="en-US" sz="1400" b="0" dirty="0">
                          <a:solidFill>
                            <a:schemeClr val="tx1"/>
                          </a:solidFill>
                          <a:latin typeface="+mn-lt"/>
                          <a:cs typeface="Times New Roman" pitchFamily="18" charset="0"/>
                        </a:rPr>
                        <a:t>  given together)</a:t>
                      </a:r>
                      <a:endParaRPr lang="en-US" sz="1400" dirty="0">
                        <a:solidFill>
                          <a:schemeClr val="bg1"/>
                        </a:solidFill>
                        <a:latin typeface="Arial Narrow"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pSp>
        <p:nvGrpSpPr>
          <p:cNvPr id="16" name="Group 15"/>
          <p:cNvGrpSpPr/>
          <p:nvPr/>
        </p:nvGrpSpPr>
        <p:grpSpPr>
          <a:xfrm>
            <a:off x="1072178" y="2333462"/>
            <a:ext cx="5390284" cy="257338"/>
            <a:chOff x="893420" y="2277032"/>
            <a:chExt cx="5390284" cy="322730"/>
          </a:xfrm>
        </p:grpSpPr>
        <p:sp>
          <p:nvSpPr>
            <p:cNvPr id="9" name="Rectangle 8"/>
            <p:cNvSpPr/>
            <p:nvPr/>
          </p:nvSpPr>
          <p:spPr>
            <a:xfrm>
              <a:off x="893420" y="2277032"/>
              <a:ext cx="1368000" cy="322730"/>
            </a:xfrm>
            <a:prstGeom prst="rect">
              <a:avLst/>
            </a:prstGeom>
            <a:solidFill>
              <a:schemeClr val="bg1"/>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Cholesterol</a:t>
              </a:r>
            </a:p>
          </p:txBody>
        </p:sp>
        <p:sp>
          <p:nvSpPr>
            <p:cNvPr id="10" name="Rectangle 9"/>
            <p:cNvSpPr/>
            <p:nvPr/>
          </p:nvSpPr>
          <p:spPr>
            <a:xfrm>
              <a:off x="2904562" y="2277032"/>
              <a:ext cx="1368000" cy="322730"/>
            </a:xfrm>
            <a:prstGeom prst="rect">
              <a:avLst/>
            </a:prstGeom>
            <a:solidFill>
              <a:schemeClr val="bg1"/>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Pregnenolone</a:t>
              </a:r>
              <a:endParaRPr lang="en-US" sz="1400" dirty="0">
                <a:solidFill>
                  <a:schemeClr val="tx1"/>
                </a:solidFill>
              </a:endParaRPr>
            </a:p>
          </p:txBody>
        </p:sp>
        <p:sp>
          <p:nvSpPr>
            <p:cNvPr id="11" name="Rectangle 10"/>
            <p:cNvSpPr/>
            <p:nvPr/>
          </p:nvSpPr>
          <p:spPr>
            <a:xfrm>
              <a:off x="4915704" y="2277032"/>
              <a:ext cx="1368000" cy="322730"/>
            </a:xfrm>
            <a:prstGeom prst="rect">
              <a:avLst/>
            </a:prstGeom>
            <a:solidFill>
              <a:schemeClr val="bg1"/>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Progesterone</a:t>
              </a:r>
            </a:p>
          </p:txBody>
        </p:sp>
        <p:cxnSp>
          <p:nvCxnSpPr>
            <p:cNvPr id="13" name="Straight Arrow Connector 12"/>
            <p:cNvCxnSpPr>
              <a:stCxn id="9" idx="3"/>
              <a:endCxn id="10" idx="1"/>
            </p:cNvCxnSpPr>
            <p:nvPr/>
          </p:nvCxnSpPr>
          <p:spPr>
            <a:xfrm>
              <a:off x="2261420" y="2438397"/>
              <a:ext cx="643142" cy="0"/>
            </a:xfrm>
            <a:prstGeom prst="straightConnector1">
              <a:avLst/>
            </a:prstGeom>
            <a:ln w="1270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a:endCxn id="11" idx="1"/>
            </p:cNvCxnSpPr>
            <p:nvPr/>
          </p:nvCxnSpPr>
          <p:spPr>
            <a:xfrm>
              <a:off x="4272562" y="2438397"/>
              <a:ext cx="643142" cy="0"/>
            </a:xfrm>
            <a:prstGeom prst="straightConnector1">
              <a:avLst/>
            </a:prstGeom>
            <a:ln w="12700">
              <a:solidFill>
                <a:schemeClr val="accent2">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33078" y="9304382"/>
            <a:ext cx="6570119" cy="523220"/>
          </a:xfrm>
          <a:prstGeom prst="rect">
            <a:avLst/>
          </a:prstGeom>
          <a:solidFill>
            <a:srgbClr val="FF7E79">
              <a:alpha val="9804"/>
            </a:srgbClr>
          </a:solidFill>
          <a:ln>
            <a:solidFill>
              <a:srgbClr val="C00000"/>
            </a:solidFill>
            <a:prstDash val="sysDash"/>
          </a:ln>
        </p:spPr>
        <p:txBody>
          <a:bodyPr wrap="square">
            <a:spAutoFit/>
          </a:bodyPr>
          <a:lstStyle/>
          <a:p>
            <a:r>
              <a:rPr lang="en-US" sz="1400" dirty="0">
                <a:solidFill>
                  <a:srgbClr val="008F00"/>
                </a:solidFill>
              </a:rPr>
              <a:t> </a:t>
            </a:r>
            <a:r>
              <a:rPr lang="en-US" sz="1400" dirty="0" err="1">
                <a:solidFill>
                  <a:srgbClr val="008F00"/>
                </a:solidFill>
              </a:rPr>
              <a:t>معلومة</a:t>
            </a:r>
            <a:r>
              <a:rPr lang="en-US" sz="1400" dirty="0">
                <a:solidFill>
                  <a:srgbClr val="008F00"/>
                </a:solidFill>
              </a:rPr>
              <a:t> </a:t>
            </a:r>
            <a:r>
              <a:rPr lang="en-US" sz="1400" dirty="0" err="1">
                <a:solidFill>
                  <a:srgbClr val="008F00"/>
                </a:solidFill>
              </a:rPr>
              <a:t>مهمة</a:t>
            </a:r>
            <a:r>
              <a:rPr lang="en-US" sz="1400" dirty="0">
                <a:solidFill>
                  <a:srgbClr val="008F00"/>
                </a:solidFill>
              </a:rPr>
              <a:t>: if we have menopause lady </a:t>
            </a:r>
            <a:r>
              <a:rPr lang="en-US" sz="1400" dirty="0" smtClean="0">
                <a:solidFill>
                  <a:srgbClr val="008F00"/>
                </a:solidFill>
              </a:rPr>
              <a:t>and </a:t>
            </a:r>
            <a:r>
              <a:rPr lang="en-US" sz="1400" dirty="0" smtClean="0">
                <a:solidFill>
                  <a:srgbClr val="008F00"/>
                </a:solidFill>
              </a:rPr>
              <a:t>here uterus </a:t>
            </a:r>
            <a:r>
              <a:rPr lang="en-US" sz="1400" dirty="0" smtClean="0">
                <a:solidFill>
                  <a:srgbClr val="008F00"/>
                </a:solidFill>
              </a:rPr>
              <a:t>is present </a:t>
            </a:r>
            <a:r>
              <a:rPr lang="en-US" sz="1400" dirty="0">
                <a:solidFill>
                  <a:srgbClr val="008F00"/>
                </a:solidFill>
              </a:rPr>
              <a:t>we DON’T give estrogen alone, if there is no uterus we use </a:t>
            </a:r>
            <a:r>
              <a:rPr lang="en-US" sz="1400" dirty="0" smtClean="0">
                <a:solidFill>
                  <a:srgbClr val="008F00"/>
                </a:solidFill>
              </a:rPr>
              <a:t>estrogen ALONE </a:t>
            </a:r>
            <a:r>
              <a:rPr lang="ar-SA" sz="1400" dirty="0" smtClean="0">
                <a:solidFill>
                  <a:schemeClr val="bg1">
                    <a:lumMod val="50000"/>
                  </a:schemeClr>
                </a:solidFill>
                <a:latin typeface="Al Tarikh" charset="-78"/>
                <a:ea typeface="Al Tarikh" charset="-78"/>
                <a:cs typeface="Al Tarikh" charset="-78"/>
              </a:rPr>
              <a:t>حرفيًا </a:t>
            </a:r>
            <a:r>
              <a:rPr lang="ar-SA" sz="1400" dirty="0">
                <a:solidFill>
                  <a:schemeClr val="bg1">
                    <a:lumMod val="50000"/>
                  </a:schemeClr>
                </a:solidFill>
                <a:latin typeface="Al Tarikh" charset="-78"/>
                <a:ea typeface="Al Tarikh" charset="-78"/>
                <a:cs typeface="Al Tarikh" charset="-78"/>
              </a:rPr>
              <a:t> </a:t>
            </a:r>
            <a:r>
              <a:rPr lang="ar-SA" sz="1400" dirty="0" smtClean="0">
                <a:solidFill>
                  <a:schemeClr val="bg1">
                    <a:lumMod val="50000"/>
                  </a:schemeClr>
                </a:solidFill>
                <a:latin typeface="Al Tarikh" charset="-78"/>
                <a:ea typeface="Al Tarikh" charset="-78"/>
                <a:cs typeface="Al Tarikh" charset="-78"/>
              </a:rPr>
              <a:t>بروف </a:t>
            </a:r>
            <a:r>
              <a:rPr lang="ar-SA" sz="1400" dirty="0" err="1" smtClean="0">
                <a:solidFill>
                  <a:schemeClr val="bg1">
                    <a:lumMod val="50000"/>
                  </a:schemeClr>
                </a:solidFill>
                <a:latin typeface="Al Tarikh" charset="-78"/>
                <a:ea typeface="Al Tarikh" charset="-78"/>
                <a:cs typeface="Al Tarikh" charset="-78"/>
              </a:rPr>
              <a:t>يلدز</a:t>
            </a:r>
            <a:r>
              <a:rPr lang="ar-SA" sz="1400" dirty="0" smtClean="0">
                <a:solidFill>
                  <a:schemeClr val="bg1">
                    <a:lumMod val="50000"/>
                  </a:schemeClr>
                </a:solidFill>
                <a:latin typeface="Al Tarikh" charset="-78"/>
                <a:ea typeface="Al Tarikh" charset="-78"/>
                <a:cs typeface="Al Tarikh" charset="-78"/>
              </a:rPr>
              <a:t> عادتها عشر مرات </a:t>
            </a:r>
            <a:r>
              <a:rPr lang="ar-SA" sz="1400" dirty="0" smtClean="0">
                <a:solidFill>
                  <a:schemeClr val="bg1">
                    <a:lumMod val="50000"/>
                  </a:schemeClr>
                </a:solidFill>
                <a:latin typeface="Al Tarikh" charset="-78"/>
                <a:ea typeface="Al Tarikh" charset="-78"/>
                <a:cs typeface="Al Tarikh" charset="-78"/>
                <a:sym typeface="Wingdings"/>
              </a:rPr>
              <a:t></a:t>
            </a:r>
            <a:endParaRPr lang="en-US" sz="1400" dirty="0">
              <a:solidFill>
                <a:schemeClr val="bg1">
                  <a:lumMod val="50000"/>
                </a:schemeClr>
              </a:solidFill>
              <a:latin typeface="Al Tarikh" charset="-78"/>
              <a:ea typeface="Al Tarikh" charset="-78"/>
              <a:cs typeface="Al Tarikh" charset="-78"/>
            </a:endParaRPr>
          </a:p>
        </p:txBody>
      </p:sp>
    </p:spTree>
    <p:extLst>
      <p:ext uri="{BB962C8B-B14F-4D97-AF65-F5344CB8AC3E}">
        <p14:creationId xmlns:p14="http://schemas.microsoft.com/office/powerpoint/2010/main" val="1050169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197806"/>
            <a:ext cx="5250451" cy="461665"/>
          </a:xfrm>
          <a:prstGeom prst="rect">
            <a:avLst/>
          </a:prstGeom>
          <a:noFill/>
        </p:spPr>
        <p:txBody>
          <a:bodyPr wrap="square" rtlCol="0">
            <a:spAutoFit/>
          </a:bodyPr>
          <a:lstStyle/>
          <a:p>
            <a:pPr algn="ctr"/>
            <a:r>
              <a:rPr lang="en-US" sz="2400" dirty="0" err="1">
                <a:latin typeface="American Typewriter" charset="0"/>
                <a:ea typeface="American Typewriter" charset="0"/>
                <a:cs typeface="American Typewriter" charset="0"/>
              </a:rPr>
              <a:t>Progestins</a:t>
            </a:r>
            <a:endParaRPr lang="en-US" sz="2400" dirty="0">
              <a:latin typeface="American Typewriter" charset="0"/>
              <a:ea typeface="American Typewriter" charset="0"/>
              <a:cs typeface="American Typewriter" charset="0"/>
            </a:endParaRPr>
          </a:p>
        </p:txBody>
      </p:sp>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851263467"/>
              </p:ext>
            </p:extLst>
          </p:nvPr>
        </p:nvGraphicFramePr>
        <p:xfrm>
          <a:off x="150838" y="1151446"/>
          <a:ext cx="6570119" cy="3175862"/>
        </p:xfrm>
        <a:graphic>
          <a:graphicData uri="http://schemas.openxmlformats.org/drawingml/2006/table">
            <a:tbl>
              <a:tblPr firstRow="1" bandRow="1">
                <a:tableStyleId>{5940675A-B579-460E-94D1-54222C63F5DA}</a:tableStyleId>
              </a:tblPr>
              <a:tblGrid>
                <a:gridCol w="530948">
                  <a:extLst>
                    <a:ext uri="{9D8B030D-6E8A-4147-A177-3AD203B41FA5}">
                      <a16:colId xmlns:a16="http://schemas.microsoft.com/office/drawing/2014/main" xmlns="" val="20000"/>
                    </a:ext>
                  </a:extLst>
                </a:gridCol>
                <a:gridCol w="6039171">
                  <a:extLst>
                    <a:ext uri="{9D8B030D-6E8A-4147-A177-3AD203B41FA5}">
                      <a16:colId xmlns:a16="http://schemas.microsoft.com/office/drawing/2014/main" xmlns="" val="2180430497"/>
                    </a:ext>
                  </a:extLst>
                </a:gridCol>
              </a:tblGrid>
              <a:tr h="432662">
                <a:tc gridSpan="2">
                  <a:txBody>
                    <a:bodyPr/>
                    <a:lstStyle/>
                    <a:p>
                      <a:pPr algn="ctr"/>
                      <a:r>
                        <a:rPr lang="en-US" sz="1600" dirty="0" err="1">
                          <a:solidFill>
                            <a:srgbClr val="0432FF"/>
                          </a:solidFill>
                        </a:rPr>
                        <a:t>Progestins</a:t>
                      </a:r>
                      <a:endParaRPr lang="en-US" sz="1600" dirty="0">
                        <a:solidFill>
                          <a:srgbClr val="0432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extLst>
                  <a:ext uri="{0D108BD9-81ED-4DB2-BD59-A6C34878D82A}">
                    <a16:rowId xmlns:a16="http://schemas.microsoft.com/office/drawing/2014/main" xmlns="" val="1688930147"/>
                  </a:ext>
                </a:extLst>
              </a:tr>
              <a:tr h="1104181">
                <a:tc>
                  <a:txBody>
                    <a:bodyPr/>
                    <a:lstStyle/>
                    <a:p>
                      <a:pPr algn="ctr"/>
                      <a:r>
                        <a:rPr lang="en-US" sz="1600" dirty="0">
                          <a:solidFill>
                            <a:schemeClr val="tx1"/>
                          </a:solidFill>
                        </a:rPr>
                        <a:t>Administration</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marR="0" lvl="0" indent="-285750" algn="l" defTabSz="685800" rtl="0" eaLnBrk="1" fontAlgn="auto" latinLnBrk="0" hangingPunct="1">
                        <a:lnSpc>
                          <a:spcPct val="150000"/>
                        </a:lnSpc>
                        <a:spcBef>
                          <a:spcPts val="0"/>
                        </a:spcBef>
                        <a:spcAft>
                          <a:spcPts val="0"/>
                        </a:spcAft>
                        <a:buClr>
                          <a:schemeClr val="accent2"/>
                        </a:buClr>
                        <a:buSzPct val="125000"/>
                        <a:buFont typeface="Arial" charset="0"/>
                        <a:buChar char="•"/>
                        <a:tabLst/>
                        <a:defRPr/>
                      </a:pPr>
                      <a:r>
                        <a:rPr lang="en-US" sz="1400" b="0" dirty="0">
                          <a:solidFill>
                            <a:schemeClr val="tx1"/>
                          </a:solidFill>
                          <a:latin typeface="+mn-lt"/>
                          <a:cs typeface="Times New Roman" charset="0"/>
                        </a:rPr>
                        <a:t> </a:t>
                      </a:r>
                      <a:r>
                        <a:rPr lang="en-US" sz="1400" b="0" dirty="0">
                          <a:solidFill>
                            <a:srgbClr val="FF0000"/>
                          </a:solidFill>
                          <a:latin typeface="+mn-lt"/>
                          <a:cs typeface="Times New Roman" charset="0"/>
                        </a:rPr>
                        <a:t>Oral: </a:t>
                      </a:r>
                      <a:r>
                        <a:rPr lang="en-US" sz="1400" b="0" dirty="0">
                          <a:solidFill>
                            <a:schemeClr val="tx1"/>
                          </a:solidFill>
                          <a:latin typeface="+mn-lt"/>
                          <a:cs typeface="Times New Roman" charset="0"/>
                        </a:rPr>
                        <a:t>Micronized progesterone or </a:t>
                      </a:r>
                      <a:r>
                        <a:rPr lang="en-US" sz="1400" b="0" dirty="0" err="1">
                          <a:solidFill>
                            <a:srgbClr val="0432FF"/>
                          </a:solidFill>
                          <a:latin typeface="+mn-lt"/>
                          <a:cs typeface="Times New Roman" charset="0"/>
                        </a:rPr>
                        <a:t>progestins</a:t>
                      </a:r>
                      <a:endParaRPr lang="en-US" sz="1400" b="0" dirty="0">
                        <a:solidFill>
                          <a:srgbClr val="0432FF"/>
                        </a:solidFill>
                        <a:latin typeface="+mn-lt"/>
                        <a:cs typeface="Times New Roman" charset="0"/>
                      </a:endParaRPr>
                    </a:p>
                    <a:p>
                      <a:pPr marL="285750" marR="0" lvl="0" indent="-285750" algn="l" defTabSz="685800" rtl="0" eaLnBrk="1" fontAlgn="auto" latinLnBrk="0" hangingPunct="1">
                        <a:lnSpc>
                          <a:spcPct val="150000"/>
                        </a:lnSpc>
                        <a:spcBef>
                          <a:spcPts val="0"/>
                        </a:spcBef>
                        <a:spcAft>
                          <a:spcPts val="0"/>
                        </a:spcAft>
                        <a:buClr>
                          <a:schemeClr val="accent2"/>
                        </a:buClr>
                        <a:buSzPct val="125000"/>
                        <a:buFont typeface="Arial" charset="0"/>
                        <a:buChar char="•"/>
                        <a:tabLst/>
                        <a:defRPr/>
                      </a:pPr>
                      <a:r>
                        <a:rPr lang="en-US" sz="1400" b="0" dirty="0">
                          <a:solidFill>
                            <a:schemeClr val="tx1"/>
                          </a:solidFill>
                          <a:latin typeface="+mn-lt"/>
                          <a:cs typeface="Times New Roman" charset="0"/>
                        </a:rPr>
                        <a:t> </a:t>
                      </a:r>
                      <a:r>
                        <a:rPr lang="en-US" sz="1400" b="0" dirty="0" err="1">
                          <a:solidFill>
                            <a:srgbClr val="FF0000"/>
                          </a:solidFill>
                          <a:latin typeface="+mn-lt"/>
                          <a:cs typeface="Times New Roman" charset="0"/>
                        </a:rPr>
                        <a:t>IntraUterine</a:t>
                      </a:r>
                      <a:r>
                        <a:rPr lang="ar-SA" sz="1400" b="0" dirty="0">
                          <a:solidFill>
                            <a:srgbClr val="FF0000"/>
                          </a:solidFill>
                          <a:latin typeface="+mn-lt"/>
                          <a:cs typeface="Times New Roman" charset="0"/>
                        </a:rPr>
                        <a:t>)</a:t>
                      </a:r>
                      <a:r>
                        <a:rPr lang="ar-SA" sz="1400" b="0" baseline="0" dirty="0">
                          <a:solidFill>
                            <a:srgbClr val="FF0000"/>
                          </a:solidFill>
                          <a:latin typeface="+mn-lt"/>
                          <a:cs typeface="Times New Roman" charset="0"/>
                        </a:rPr>
                        <a:t> </a:t>
                      </a:r>
                      <a:r>
                        <a:rPr lang="en-US" sz="1400" b="0" dirty="0">
                          <a:solidFill>
                            <a:srgbClr val="FF0000"/>
                          </a:solidFill>
                          <a:latin typeface="+mn-lt"/>
                          <a:cs typeface="Times New Roman" charset="0"/>
                        </a:rPr>
                        <a:t>IU</a:t>
                      </a:r>
                      <a:r>
                        <a:rPr lang="ar-SA" sz="1400" b="0" dirty="0">
                          <a:solidFill>
                            <a:srgbClr val="FF0000"/>
                          </a:solidFill>
                          <a:latin typeface="+mn-lt"/>
                          <a:cs typeface="Times New Roman" charset="0"/>
                        </a:rPr>
                        <a:t>(</a:t>
                      </a:r>
                      <a:r>
                        <a:rPr lang="en-US" sz="1400" b="0" dirty="0">
                          <a:solidFill>
                            <a:srgbClr val="FF0000"/>
                          </a:solidFill>
                          <a:latin typeface="+mn-lt"/>
                          <a:cs typeface="Times New Roman" charset="0"/>
                        </a:rPr>
                        <a:t>: </a:t>
                      </a:r>
                      <a:r>
                        <a:rPr lang="en-US" sz="1400" b="0" dirty="0">
                          <a:solidFill>
                            <a:schemeClr val="tx1"/>
                          </a:solidFill>
                          <a:latin typeface="+mn-lt"/>
                          <a:cs typeface="Times New Roman" charset="0"/>
                        </a:rPr>
                        <a:t>as </a:t>
                      </a:r>
                      <a:r>
                        <a:rPr lang="en-US" sz="1400" b="0" dirty="0" err="1">
                          <a:solidFill>
                            <a:srgbClr val="0432FF"/>
                          </a:solidFill>
                          <a:latin typeface="+mn-lt"/>
                          <a:cs typeface="Times New Roman" charset="0"/>
                        </a:rPr>
                        <a:t>Levonorgestrel</a:t>
                      </a:r>
                      <a:r>
                        <a:rPr lang="en-US" sz="1400" b="0" dirty="0">
                          <a:solidFill>
                            <a:srgbClr val="0432FF"/>
                          </a:solidFill>
                          <a:latin typeface="+mn-lt"/>
                          <a:cs typeface="Times New Roman" charset="0"/>
                        </a:rPr>
                        <a:t> </a:t>
                      </a:r>
                      <a:r>
                        <a:rPr lang="en-US" sz="1400" b="0" dirty="0">
                          <a:solidFill>
                            <a:schemeClr val="tx1"/>
                          </a:solidFill>
                          <a:latin typeface="+mn-lt"/>
                          <a:cs typeface="Times New Roman" charset="0"/>
                        </a:rPr>
                        <a:t>or </a:t>
                      </a:r>
                      <a:r>
                        <a:rPr lang="en-US" sz="1400" b="0" dirty="0" err="1">
                          <a:solidFill>
                            <a:srgbClr val="0432FF"/>
                          </a:solidFill>
                          <a:latin typeface="+mn-lt"/>
                          <a:cs typeface="Times New Roman" charset="0"/>
                        </a:rPr>
                        <a:t>Progestasert</a:t>
                      </a:r>
                      <a:endParaRPr lang="en-US" sz="1400" b="0" dirty="0">
                        <a:solidFill>
                          <a:srgbClr val="0432FF"/>
                        </a:solidFill>
                        <a:latin typeface="+mn-lt"/>
                        <a:cs typeface="Times New Roman" charset="0"/>
                      </a:endParaRPr>
                    </a:p>
                    <a:p>
                      <a:pPr marL="285750" marR="0" lvl="0" indent="-285750" algn="l" defTabSz="685800" rtl="0" eaLnBrk="1" fontAlgn="auto" latinLnBrk="0" hangingPunct="1">
                        <a:lnSpc>
                          <a:spcPct val="150000"/>
                        </a:lnSpc>
                        <a:spcBef>
                          <a:spcPts val="0"/>
                        </a:spcBef>
                        <a:spcAft>
                          <a:spcPts val="0"/>
                        </a:spcAft>
                        <a:buClr>
                          <a:schemeClr val="accent2"/>
                        </a:buClr>
                        <a:buSzPct val="125000"/>
                        <a:buFont typeface="Arial" charset="0"/>
                        <a:buChar char="•"/>
                        <a:tabLst/>
                        <a:defRPr/>
                      </a:pPr>
                      <a:r>
                        <a:rPr lang="en-US" sz="1400" b="0" dirty="0">
                          <a:solidFill>
                            <a:srgbClr val="FF0000"/>
                          </a:solidFill>
                          <a:latin typeface="+mn-lt"/>
                          <a:cs typeface="Times New Roman" charset="0"/>
                        </a:rPr>
                        <a:t> Vaginal: </a:t>
                      </a:r>
                      <a:r>
                        <a:rPr lang="en-US" sz="1400" b="0" dirty="0">
                          <a:solidFill>
                            <a:schemeClr val="tx1"/>
                          </a:solidFill>
                          <a:latin typeface="+mn-lt"/>
                          <a:cs typeface="Times New Roman" charset="0"/>
                        </a:rPr>
                        <a:t>natural</a:t>
                      </a:r>
                      <a:r>
                        <a:rPr lang="en-US" sz="1400" b="0" i="1" dirty="0">
                          <a:solidFill>
                            <a:schemeClr val="tx1"/>
                          </a:solidFill>
                          <a:latin typeface="+mn-lt"/>
                          <a:cs typeface="Times New Roman" charset="0"/>
                        </a:rPr>
                        <a:t> </a:t>
                      </a:r>
                      <a:r>
                        <a:rPr lang="en-US" sz="1400" b="0" dirty="0">
                          <a:solidFill>
                            <a:schemeClr val="tx1"/>
                          </a:solidFill>
                          <a:latin typeface="+mn-lt"/>
                          <a:cs typeface="Times New Roman" charset="0"/>
                        </a:rPr>
                        <a:t>progesterone </a:t>
                      </a:r>
                      <a:r>
                        <a:rPr lang="en-US" sz="1400" b="0" dirty="0" smtClean="0">
                          <a:solidFill>
                            <a:schemeClr val="tx1"/>
                          </a:solidFill>
                          <a:latin typeface="+mn-lt"/>
                          <a:cs typeface="Times New Roman" charset="0"/>
                        </a:rPr>
                        <a:t>gel, </a:t>
                      </a:r>
                      <a:r>
                        <a:rPr lang="en-US" sz="1400" b="0" dirty="0">
                          <a:solidFill>
                            <a:schemeClr val="tx1"/>
                          </a:solidFill>
                          <a:latin typeface="+mn-lt"/>
                          <a:cs typeface="Times New Roman" charset="0"/>
                        </a:rPr>
                        <a:t>pessary.</a:t>
                      </a:r>
                    </a:p>
                    <a:p>
                      <a:pPr marL="285750" marR="0" lvl="0" indent="-285750" algn="l" defTabSz="685800" rtl="0" eaLnBrk="1" fontAlgn="auto" latinLnBrk="0" hangingPunct="1">
                        <a:lnSpc>
                          <a:spcPct val="150000"/>
                        </a:lnSpc>
                        <a:spcBef>
                          <a:spcPts val="0"/>
                        </a:spcBef>
                        <a:spcAft>
                          <a:spcPts val="0"/>
                        </a:spcAft>
                        <a:buClr>
                          <a:schemeClr val="accent2"/>
                        </a:buClr>
                        <a:buSzPct val="125000"/>
                        <a:buFont typeface="Arial" charset="0"/>
                        <a:buChar char="•"/>
                        <a:tabLst/>
                        <a:defRPr/>
                      </a:pPr>
                      <a:r>
                        <a:rPr lang="en-US" sz="1400" b="0" dirty="0">
                          <a:solidFill>
                            <a:schemeClr val="tx1"/>
                          </a:solidFill>
                          <a:latin typeface="+mn-lt"/>
                          <a:cs typeface="Times New Roman" charset="0"/>
                        </a:rPr>
                        <a:t> </a:t>
                      </a:r>
                      <a:r>
                        <a:rPr lang="en-US" sz="1400" b="0" dirty="0">
                          <a:solidFill>
                            <a:srgbClr val="FF0000"/>
                          </a:solidFill>
                          <a:latin typeface="+mn-lt"/>
                          <a:cs typeface="Times New Roman" charset="0"/>
                        </a:rPr>
                        <a:t>Transdermal:</a:t>
                      </a:r>
                      <a:r>
                        <a:rPr lang="en-US" sz="1400" b="0" baseline="0" dirty="0">
                          <a:solidFill>
                            <a:schemeClr val="tx1"/>
                          </a:solidFill>
                          <a:latin typeface="+mn-lt"/>
                          <a:cs typeface="Times New Roman" charset="0"/>
                        </a:rPr>
                        <a:t> </a:t>
                      </a:r>
                      <a:r>
                        <a:rPr lang="en-US" sz="1400" b="0" dirty="0">
                          <a:solidFill>
                            <a:schemeClr val="tx1"/>
                          </a:solidFill>
                          <a:latin typeface="+mn-lt"/>
                          <a:cs typeface="Times New Roman" charset="0"/>
                        </a:rPr>
                        <a:t>sequential </a:t>
                      </a:r>
                      <a:r>
                        <a:rPr lang="ar-SA" sz="1400" b="0" dirty="0">
                          <a:solidFill>
                            <a:srgbClr val="008F00"/>
                          </a:solidFill>
                          <a:latin typeface="+mn-lt"/>
                          <a:cs typeface="Times New Roman" charset="0"/>
                        </a:rPr>
                        <a:t>)</a:t>
                      </a:r>
                      <a:r>
                        <a:rPr lang="en-US" sz="1400" b="0" dirty="0">
                          <a:solidFill>
                            <a:srgbClr val="008F00"/>
                          </a:solidFill>
                          <a:latin typeface="+mn-lt"/>
                          <a:cs typeface="Times New Roman" charset="0"/>
                        </a:rPr>
                        <a:t>replaced</a:t>
                      </a:r>
                      <a:r>
                        <a:rPr lang="en-US" sz="1400" b="0" baseline="0" dirty="0">
                          <a:solidFill>
                            <a:srgbClr val="008F00"/>
                          </a:solidFill>
                          <a:latin typeface="+mn-lt"/>
                          <a:cs typeface="Times New Roman" charset="0"/>
                        </a:rPr>
                        <a:t> </a:t>
                      </a:r>
                      <a:r>
                        <a:rPr lang="en-US" sz="1400" b="0" baseline="0" dirty="0" smtClean="0">
                          <a:solidFill>
                            <a:srgbClr val="008F00"/>
                          </a:solidFill>
                          <a:latin typeface="+mn-lt"/>
                          <a:cs typeface="Times New Roman" charset="0"/>
                        </a:rPr>
                        <a:t>daily)</a:t>
                      </a:r>
                      <a:r>
                        <a:rPr lang="en-US" sz="1400" b="0" baseline="0" dirty="0" smtClean="0">
                          <a:solidFill>
                            <a:schemeClr val="tx1"/>
                          </a:solidFill>
                          <a:latin typeface="+mn-lt"/>
                          <a:cs typeface="Times New Roman" charset="0"/>
                        </a:rPr>
                        <a:t>,</a:t>
                      </a:r>
                      <a:r>
                        <a:rPr lang="en-US" sz="1400" b="0" baseline="0" dirty="0" smtClean="0">
                          <a:solidFill>
                            <a:srgbClr val="008F00"/>
                          </a:solidFill>
                          <a:latin typeface="+mn-lt"/>
                          <a:cs typeface="Times New Roman" charset="0"/>
                        </a:rPr>
                        <a:t> </a:t>
                      </a:r>
                      <a:r>
                        <a:rPr lang="en-US" sz="1400" b="0" dirty="0" smtClean="0">
                          <a:solidFill>
                            <a:schemeClr val="tx1"/>
                          </a:solidFill>
                          <a:latin typeface="+mn-lt"/>
                          <a:cs typeface="Times New Roman" charset="0"/>
                        </a:rPr>
                        <a:t>continuous </a:t>
                      </a:r>
                      <a:r>
                        <a:rPr lang="en-US" sz="1400" b="0" dirty="0">
                          <a:solidFill>
                            <a:schemeClr val="tx1"/>
                          </a:solidFill>
                          <a:latin typeface="+mn-lt"/>
                          <a:cs typeface="Times New Roman" charset="0"/>
                        </a:rPr>
                        <a:t>patch.</a:t>
                      </a: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04181">
                <a:tc>
                  <a:txBody>
                    <a:bodyPr/>
                    <a:lstStyle/>
                    <a:p>
                      <a:pPr algn="ctr"/>
                      <a:r>
                        <a:rPr lang="en-US" sz="1600" dirty="0">
                          <a:solidFill>
                            <a:schemeClr val="tx1"/>
                          </a:solidFill>
                        </a:rPr>
                        <a:t>ADRs</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50000"/>
                        </a:lnSpc>
                        <a:spcBef>
                          <a:spcPts val="0"/>
                        </a:spcBef>
                        <a:spcAft>
                          <a:spcPts val="0"/>
                        </a:spcAft>
                        <a:buClr>
                          <a:schemeClr val="accent2"/>
                        </a:buClr>
                        <a:buSzPct val="125000"/>
                        <a:buFont typeface="Arial" charset="0"/>
                        <a:buChar char="•"/>
                        <a:tabLst/>
                        <a:defRPr/>
                      </a:pPr>
                      <a:r>
                        <a:rPr lang="en-US" sz="1400" b="0" dirty="0">
                          <a:solidFill>
                            <a:schemeClr val="tx1"/>
                          </a:solidFill>
                          <a:latin typeface="+mn-lt"/>
                        </a:rPr>
                        <a:t>Mood </a:t>
                      </a:r>
                      <a:r>
                        <a:rPr lang="en-US" sz="1400" b="0" dirty="0" smtClean="0">
                          <a:solidFill>
                            <a:schemeClr val="tx1"/>
                          </a:solidFill>
                          <a:latin typeface="+mn-lt"/>
                        </a:rPr>
                        <a:t>changes</a:t>
                      </a:r>
                      <a:r>
                        <a:rPr lang="en-US" sz="1400" b="0" baseline="0" dirty="0" smtClean="0">
                          <a:solidFill>
                            <a:schemeClr val="tx1"/>
                          </a:solidFill>
                          <a:latin typeface="+mn-lt"/>
                        </a:rPr>
                        <a:t> e.g.</a:t>
                      </a:r>
                      <a:r>
                        <a:rPr lang="en-US" sz="1400" b="0" dirty="0" smtClean="0">
                          <a:solidFill>
                            <a:schemeClr val="tx1"/>
                          </a:solidFill>
                          <a:latin typeface="+mn-lt"/>
                        </a:rPr>
                        <a:t> </a:t>
                      </a:r>
                      <a:r>
                        <a:rPr lang="en-US" sz="1400" b="0" dirty="0">
                          <a:solidFill>
                            <a:schemeClr val="tx1"/>
                          </a:solidFill>
                          <a:latin typeface="+mn-lt"/>
                        </a:rPr>
                        <a:t>anxiety, </a:t>
                      </a:r>
                      <a:r>
                        <a:rPr lang="en-US" sz="1400" b="0" dirty="0" smtClean="0">
                          <a:solidFill>
                            <a:schemeClr val="tx1"/>
                          </a:solidFill>
                          <a:latin typeface="+mn-lt"/>
                        </a:rPr>
                        <a:t>irritability.</a:t>
                      </a:r>
                      <a:endParaRPr lang="en-US" sz="1400" b="0" dirty="0">
                        <a:solidFill>
                          <a:schemeClr val="tx1"/>
                        </a:solidFill>
                        <a:latin typeface="+mn-lt"/>
                      </a:endParaRPr>
                    </a:p>
                    <a:p>
                      <a:pPr marL="285750" marR="0" indent="-285750" algn="l" defTabSz="685800" rtl="0" eaLnBrk="1" fontAlgn="auto" latinLnBrk="0" hangingPunct="1">
                        <a:lnSpc>
                          <a:spcPct val="150000"/>
                        </a:lnSpc>
                        <a:spcBef>
                          <a:spcPts val="0"/>
                        </a:spcBef>
                        <a:spcAft>
                          <a:spcPts val="0"/>
                        </a:spcAft>
                        <a:buClr>
                          <a:schemeClr val="accent2"/>
                        </a:buClr>
                        <a:buSzPct val="125000"/>
                        <a:buFont typeface="Arial" charset="0"/>
                        <a:buChar char="•"/>
                        <a:tabLst/>
                        <a:defRPr/>
                      </a:pPr>
                      <a:r>
                        <a:rPr lang="en-US" sz="1400" b="0" dirty="0">
                          <a:solidFill>
                            <a:schemeClr val="tx1"/>
                          </a:solidFill>
                          <a:latin typeface="+mn-lt"/>
                        </a:rPr>
                        <a:t>Headache, </a:t>
                      </a:r>
                      <a:r>
                        <a:rPr lang="en-US" sz="1400" b="0" dirty="0" smtClean="0">
                          <a:solidFill>
                            <a:schemeClr val="tx1"/>
                          </a:solidFill>
                          <a:latin typeface="+mn-lt"/>
                        </a:rPr>
                        <a:t>dizziness,</a:t>
                      </a:r>
                      <a:r>
                        <a:rPr lang="en-US" sz="1400" b="0" baseline="0" dirty="0" smtClean="0">
                          <a:solidFill>
                            <a:schemeClr val="tx1"/>
                          </a:solidFill>
                          <a:latin typeface="+mn-lt"/>
                        </a:rPr>
                        <a:t> </a:t>
                      </a:r>
                      <a:r>
                        <a:rPr lang="en-US" sz="1400" b="0" dirty="0" smtClean="0">
                          <a:solidFill>
                            <a:schemeClr val="tx1"/>
                          </a:solidFill>
                          <a:latin typeface="+mn-lt"/>
                        </a:rPr>
                        <a:t>drowsiness</a:t>
                      </a:r>
                      <a:endParaRPr lang="en-US" sz="1400" b="0" dirty="0">
                        <a:solidFill>
                          <a:schemeClr val="tx1"/>
                        </a:solidFill>
                        <a:latin typeface="+mn-lt"/>
                      </a:endParaRPr>
                    </a:p>
                    <a:p>
                      <a:pPr marL="285750" marR="0" indent="-285750" algn="l" defTabSz="685800" rtl="0" eaLnBrk="1" fontAlgn="auto" latinLnBrk="0" hangingPunct="1">
                        <a:lnSpc>
                          <a:spcPct val="150000"/>
                        </a:lnSpc>
                        <a:spcBef>
                          <a:spcPts val="0"/>
                        </a:spcBef>
                        <a:spcAft>
                          <a:spcPts val="0"/>
                        </a:spcAft>
                        <a:buClr>
                          <a:schemeClr val="accent2"/>
                        </a:buClr>
                        <a:buSzPct val="125000"/>
                        <a:buFont typeface="Arial" charset="0"/>
                        <a:buChar char="•"/>
                        <a:tabLst/>
                        <a:defRPr/>
                      </a:pPr>
                      <a:r>
                        <a:rPr lang="en-US" sz="1400" b="0" dirty="0">
                          <a:solidFill>
                            <a:schemeClr val="tx1"/>
                          </a:solidFill>
                          <a:latin typeface="+mn-lt"/>
                          <a:cs typeface="Times New Roman" pitchFamily="18" charset="0"/>
                        </a:rPr>
                        <a:t>Nausea, vomiting, </a:t>
                      </a:r>
                      <a:r>
                        <a:rPr lang="en-US" sz="1400" b="0" dirty="0">
                          <a:solidFill>
                            <a:schemeClr val="tx1"/>
                          </a:solidFill>
                          <a:latin typeface="+mn-lt"/>
                        </a:rPr>
                        <a:t>abdominal pain or bloating (distention). </a:t>
                      </a:r>
                    </a:p>
                    <a:p>
                      <a:pPr marL="285750" marR="0" indent="-285750" algn="l" defTabSz="685800" rtl="0" eaLnBrk="1" fontAlgn="auto" latinLnBrk="0" hangingPunct="1">
                        <a:lnSpc>
                          <a:spcPct val="150000"/>
                        </a:lnSpc>
                        <a:spcBef>
                          <a:spcPts val="0"/>
                        </a:spcBef>
                        <a:spcAft>
                          <a:spcPts val="0"/>
                        </a:spcAft>
                        <a:buClr>
                          <a:schemeClr val="accent2"/>
                        </a:buClr>
                        <a:buSzPct val="125000"/>
                        <a:buFont typeface="Arial" charset="0"/>
                        <a:buChar char="•"/>
                        <a:tabLst/>
                        <a:defRPr/>
                      </a:pPr>
                      <a:r>
                        <a:rPr lang="en-US" sz="1400" b="0" dirty="0">
                          <a:solidFill>
                            <a:schemeClr val="tx1"/>
                          </a:solidFill>
                          <a:latin typeface="+mn-lt"/>
                          <a:cs typeface="Times New Roman" pitchFamily="18" charset="0"/>
                        </a:rPr>
                        <a:t>Hirsutism, masculinization (Not with new preparations</a:t>
                      </a:r>
                      <a:r>
                        <a:rPr lang="en-US" sz="1400" b="0" dirty="0" smtClean="0">
                          <a:solidFill>
                            <a:schemeClr val="tx1"/>
                          </a:solidFill>
                          <a:latin typeface="+mn-lt"/>
                          <a:cs typeface="Times New Roman" pitchFamily="18" charset="0"/>
                        </a:rPr>
                        <a:t>) </a:t>
                      </a:r>
                      <a:r>
                        <a:rPr lang="en-US" sz="1200" b="0" dirty="0" smtClean="0">
                          <a:solidFill>
                            <a:schemeClr val="bg1">
                              <a:lumMod val="50000"/>
                            </a:schemeClr>
                          </a:solidFill>
                          <a:latin typeface="+mn-lt"/>
                          <a:cs typeface="Times New Roman" pitchFamily="18" charset="0"/>
                        </a:rPr>
                        <a:t>only</a:t>
                      </a:r>
                      <a:r>
                        <a:rPr lang="en-US" sz="1200" b="0" baseline="0" dirty="0" smtClean="0">
                          <a:solidFill>
                            <a:schemeClr val="bg1">
                              <a:lumMod val="50000"/>
                            </a:schemeClr>
                          </a:solidFill>
                          <a:latin typeface="+mn-lt"/>
                          <a:cs typeface="Times New Roman" pitchFamily="18" charset="0"/>
                        </a:rPr>
                        <a:t> female slides</a:t>
                      </a:r>
                      <a:endParaRPr lang="en-US" sz="1400" b="1" dirty="0">
                        <a:solidFill>
                          <a:schemeClr val="bg1">
                            <a:lumMod val="50000"/>
                          </a:schemeClr>
                        </a:solidFill>
                        <a:latin typeface="Arial Narrow"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cxnSp>
        <p:nvCxnSpPr>
          <p:cNvPr id="9" name="Straight Connector 8"/>
          <p:cNvCxnSpPr/>
          <p:nvPr/>
        </p:nvCxnSpPr>
        <p:spPr>
          <a:xfrm flipV="1">
            <a:off x="1201359" y="5310849"/>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777225" y="4751529"/>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Benefits and Risks of HRT</a:t>
            </a:r>
          </a:p>
        </p:txBody>
      </p:sp>
      <p:graphicFrame>
        <p:nvGraphicFramePr>
          <p:cNvPr id="11" name="Table 10"/>
          <p:cNvGraphicFramePr>
            <a:graphicFrameLocks noGrp="1"/>
          </p:cNvGraphicFramePr>
          <p:nvPr>
            <p:extLst>
              <p:ext uri="{D42A27DB-BD31-4B8C-83A1-F6EECF244321}">
                <p14:modId xmlns:p14="http://schemas.microsoft.com/office/powerpoint/2010/main" val="1921698053"/>
              </p:ext>
            </p:extLst>
          </p:nvPr>
        </p:nvGraphicFramePr>
        <p:xfrm>
          <a:off x="286197" y="5607512"/>
          <a:ext cx="6226678" cy="3620308"/>
        </p:xfrm>
        <a:graphic>
          <a:graphicData uri="http://schemas.openxmlformats.org/drawingml/2006/table">
            <a:tbl>
              <a:tblPr firstRow="1" bandRow="1">
                <a:tableStyleId>{5940675A-B579-460E-94D1-54222C63F5DA}</a:tableStyleId>
              </a:tblPr>
              <a:tblGrid>
                <a:gridCol w="3113339">
                  <a:extLst>
                    <a:ext uri="{9D8B030D-6E8A-4147-A177-3AD203B41FA5}">
                      <a16:colId xmlns:a16="http://schemas.microsoft.com/office/drawing/2014/main" xmlns="" val="20000"/>
                    </a:ext>
                  </a:extLst>
                </a:gridCol>
                <a:gridCol w="3113339">
                  <a:extLst>
                    <a:ext uri="{9D8B030D-6E8A-4147-A177-3AD203B41FA5}">
                      <a16:colId xmlns:a16="http://schemas.microsoft.com/office/drawing/2014/main" xmlns="" val="20001"/>
                    </a:ext>
                  </a:extLst>
                </a:gridCol>
              </a:tblGrid>
              <a:tr h="450388">
                <a:tc>
                  <a:txBody>
                    <a:bodyPr/>
                    <a:lstStyle/>
                    <a:p>
                      <a:pPr algn="ctr"/>
                      <a:r>
                        <a:rPr lang="en-US" sz="1600" dirty="0"/>
                        <a:t>Benefits</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6">
                        <a:lumMod val="20000"/>
                        <a:lumOff val="80000"/>
                      </a:schemeClr>
                    </a:solidFill>
                  </a:tcPr>
                </a:tc>
                <a:tc>
                  <a:txBody>
                    <a:bodyPr/>
                    <a:lstStyle/>
                    <a:p>
                      <a:pPr algn="ctr"/>
                      <a:r>
                        <a:rPr lang="en-US" sz="1600" dirty="0">
                          <a:solidFill>
                            <a:srgbClr val="C00000"/>
                          </a:solidFill>
                        </a:rPr>
                        <a:t>Risks</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7E79">
                        <a:alpha val="29804"/>
                      </a:srgbClr>
                    </a:solidFill>
                  </a:tcPr>
                </a:tc>
                <a:extLst>
                  <a:ext uri="{0D108BD9-81ED-4DB2-BD59-A6C34878D82A}">
                    <a16:rowId xmlns:a16="http://schemas.microsoft.com/office/drawing/2014/main" xmlns="" val="10000"/>
                  </a:ext>
                </a:extLst>
              </a:tr>
              <a:tr h="370840">
                <a:tc>
                  <a:txBody>
                    <a:bodyPr/>
                    <a:lstStyle/>
                    <a:p>
                      <a:pPr marL="285750" indent="-285750">
                        <a:lnSpc>
                          <a:spcPct val="150000"/>
                        </a:lnSpc>
                        <a:buClr>
                          <a:schemeClr val="accent6"/>
                        </a:buClr>
                        <a:buFont typeface="Wingdings" charset="2"/>
                        <a:buChar char="v"/>
                      </a:pPr>
                      <a:r>
                        <a:rPr lang="en-US" sz="1400" b="1" u="sng" dirty="0">
                          <a:solidFill>
                            <a:srgbClr val="FF0000"/>
                          </a:solidFill>
                          <a:latin typeface="+mn-lt"/>
                        </a:rPr>
                        <a:t>Definite benefits:</a:t>
                      </a:r>
                    </a:p>
                    <a:p>
                      <a:pPr marL="628650" lvl="1" indent="-285750">
                        <a:buClr>
                          <a:schemeClr val="accent6"/>
                        </a:buClr>
                        <a:buFont typeface="Wingdings" charset="2"/>
                        <a:buChar char="ü"/>
                      </a:pPr>
                      <a:r>
                        <a:rPr lang="en-US" sz="1400" b="0" dirty="0">
                          <a:solidFill>
                            <a:schemeClr val="tx1"/>
                          </a:solidFill>
                          <a:latin typeface="+mn-lt"/>
                        </a:rPr>
                        <a:t>Alleviates symptoms of menopause (vasomotor, genitourinary)</a:t>
                      </a:r>
                    </a:p>
                    <a:p>
                      <a:pPr marL="628650" lvl="1" indent="-285750">
                        <a:buClr>
                          <a:schemeClr val="accent6"/>
                        </a:buClr>
                        <a:buFont typeface="Wingdings" charset="2"/>
                        <a:buChar char="ü"/>
                      </a:pPr>
                      <a:r>
                        <a:rPr lang="en-US" sz="1400" b="0" dirty="0">
                          <a:solidFill>
                            <a:srgbClr val="FF0000"/>
                          </a:solidFill>
                          <a:latin typeface="+mn-lt"/>
                        </a:rPr>
                        <a:t>Osteoporosis</a:t>
                      </a:r>
                      <a:r>
                        <a:rPr lang="en-US" sz="1400" b="0" dirty="0">
                          <a:solidFill>
                            <a:schemeClr val="tx1"/>
                          </a:solidFill>
                          <a:latin typeface="+mn-lt"/>
                        </a:rPr>
                        <a:t> (Definite increase in bone mineral </a:t>
                      </a:r>
                      <a:r>
                        <a:rPr lang="en-US" sz="1400" b="0" dirty="0" smtClean="0">
                          <a:solidFill>
                            <a:schemeClr val="tx1"/>
                          </a:solidFill>
                          <a:latin typeface="+mn-lt"/>
                        </a:rPr>
                        <a:t>density</a:t>
                      </a:r>
                      <a:r>
                        <a:rPr lang="en-US" sz="1400" b="0" baseline="0" dirty="0" smtClean="0">
                          <a:solidFill>
                            <a:schemeClr val="tx1"/>
                          </a:solidFill>
                          <a:latin typeface="+mn-lt"/>
                        </a:rPr>
                        <a:t> </a:t>
                      </a:r>
                      <a:r>
                        <a:rPr lang="en-US" sz="1400" b="0" baseline="0" dirty="0" smtClean="0">
                          <a:solidFill>
                            <a:schemeClr val="bg1">
                              <a:lumMod val="50000"/>
                            </a:schemeClr>
                          </a:solidFill>
                          <a:latin typeface="+mn-lt"/>
                        </a:rPr>
                        <a:t>and</a:t>
                      </a:r>
                      <a:r>
                        <a:rPr lang="en-US" sz="1400" b="0" baseline="0" dirty="0" smtClean="0">
                          <a:solidFill>
                            <a:schemeClr val="tx1"/>
                          </a:solidFill>
                          <a:latin typeface="+mn-lt"/>
                        </a:rPr>
                        <a:t> </a:t>
                      </a:r>
                      <a:r>
                        <a:rPr lang="en-US" sz="1400" b="0" dirty="0" smtClean="0">
                          <a:solidFill>
                            <a:schemeClr val="tx1"/>
                          </a:solidFill>
                          <a:latin typeface="+mn-lt"/>
                        </a:rPr>
                        <a:t>probable </a:t>
                      </a:r>
                      <a:r>
                        <a:rPr lang="en-US" sz="1400" b="0" dirty="0">
                          <a:solidFill>
                            <a:schemeClr val="tx1"/>
                          </a:solidFill>
                          <a:latin typeface="+mn-lt"/>
                        </a:rPr>
                        <a:t>decrease in risk of fractures)</a:t>
                      </a:r>
                    </a:p>
                    <a:p>
                      <a:pPr marL="285750" indent="-285750">
                        <a:lnSpc>
                          <a:spcPct val="150000"/>
                        </a:lnSpc>
                        <a:buClr>
                          <a:schemeClr val="accent6"/>
                        </a:buClr>
                        <a:buFont typeface="Wingdings" charset="2"/>
                        <a:buChar char="v"/>
                      </a:pPr>
                      <a:r>
                        <a:rPr lang="en-US" sz="1400" b="1" u="sng" dirty="0">
                          <a:solidFill>
                            <a:schemeClr val="tx1"/>
                          </a:solidFill>
                          <a:latin typeface="+mn-lt"/>
                        </a:rPr>
                        <a:t>Uncertain benefits:</a:t>
                      </a:r>
                    </a:p>
                    <a:p>
                      <a:pPr marL="628650" lvl="1" indent="-285750">
                        <a:buClr>
                          <a:schemeClr val="accent6"/>
                        </a:buClr>
                        <a:buFont typeface="Wingdings" charset="2"/>
                        <a:buChar char="ü"/>
                      </a:pPr>
                      <a:r>
                        <a:rPr lang="en-US" sz="1400" b="0" dirty="0">
                          <a:solidFill>
                            <a:schemeClr val="tx1"/>
                          </a:solidFill>
                          <a:latin typeface="+mn-lt"/>
                        </a:rPr>
                        <a:t>Cognitive functions</a:t>
                      </a:r>
                      <a:r>
                        <a:rPr lang="ar-SA" sz="1400" b="0" dirty="0">
                          <a:solidFill>
                            <a:schemeClr val="tx1"/>
                          </a:solidFill>
                          <a:latin typeface="+mn-lt"/>
                        </a:rPr>
                        <a:t> </a:t>
                      </a:r>
                      <a:r>
                        <a:rPr lang="en-US" sz="1400" b="0" dirty="0">
                          <a:solidFill>
                            <a:srgbClr val="008F00"/>
                          </a:solidFill>
                          <a:latin typeface="+mn-lt"/>
                        </a:rPr>
                        <a:t>(Alzheimer's symptoms)</a:t>
                      </a:r>
                    </a:p>
                  </a:txBody>
                  <a:tcPr>
                    <a:lnL w="12700" cap="flat" cmpd="sng" algn="ctr">
                      <a:noFill/>
                      <a:prstDash val="solid"/>
                      <a:round/>
                      <a:headEnd type="none" w="med" len="med"/>
                      <a:tailEnd type="none" w="med" len="med"/>
                    </a:lnL>
                  </a:tcPr>
                </a:tc>
                <a:tc>
                  <a:txBody>
                    <a:bodyPr/>
                    <a:lstStyle/>
                    <a:p>
                      <a:pPr marL="285750" indent="-285750">
                        <a:lnSpc>
                          <a:spcPct val="150000"/>
                        </a:lnSpc>
                        <a:buClr>
                          <a:srgbClr val="FF7E79"/>
                        </a:buClr>
                        <a:buFont typeface="Wingdings" charset="2"/>
                        <a:buChar char="v"/>
                      </a:pPr>
                      <a:r>
                        <a:rPr lang="en-US" sz="1400" b="1" u="sng" dirty="0">
                          <a:solidFill>
                            <a:schemeClr val="tx1"/>
                          </a:solidFill>
                          <a:latin typeface="+mn-lt"/>
                        </a:rPr>
                        <a:t>Definite risks:</a:t>
                      </a:r>
                    </a:p>
                    <a:p>
                      <a:pPr marL="628650" lvl="1" indent="-285750">
                        <a:buClr>
                          <a:srgbClr val="FF7E79"/>
                        </a:buClr>
                        <a:buFont typeface="Wingdings" charset="2"/>
                        <a:buChar char="ü"/>
                      </a:pPr>
                      <a:r>
                        <a:rPr lang="en-US" sz="1400" b="0" dirty="0">
                          <a:solidFill>
                            <a:srgbClr val="FF0000"/>
                          </a:solidFill>
                          <a:latin typeface="+mn-lt"/>
                        </a:rPr>
                        <a:t>Endometrial cancer </a:t>
                      </a:r>
                      <a:r>
                        <a:rPr lang="en-US" sz="1400" b="0" dirty="0">
                          <a:solidFill>
                            <a:schemeClr val="tx1"/>
                          </a:solidFill>
                          <a:latin typeface="+mn-lt"/>
                        </a:rPr>
                        <a:t>(estrogen only)</a:t>
                      </a:r>
                    </a:p>
                    <a:p>
                      <a:pPr marL="628650" lvl="1" indent="-285750">
                        <a:buClr>
                          <a:srgbClr val="FF7E79"/>
                        </a:buClr>
                        <a:buFont typeface="Wingdings" charset="2"/>
                        <a:buChar char="ü"/>
                      </a:pPr>
                      <a:r>
                        <a:rPr lang="en-US" sz="1400" b="0" dirty="0">
                          <a:solidFill>
                            <a:srgbClr val="C00000"/>
                          </a:solidFill>
                          <a:latin typeface="+mn-lt"/>
                        </a:rPr>
                        <a:t>Venous thromboembolism (long term) </a:t>
                      </a:r>
                      <a:r>
                        <a:rPr lang="en-US" sz="1400" b="0" dirty="0">
                          <a:solidFill>
                            <a:srgbClr val="008F00"/>
                          </a:solidFill>
                          <a:latin typeface="+mn-lt"/>
                        </a:rPr>
                        <a:t>bc estrogen increase the </a:t>
                      </a:r>
                      <a:r>
                        <a:rPr lang="en-US" sz="1400" b="0" dirty="0" err="1">
                          <a:solidFill>
                            <a:srgbClr val="008F00"/>
                          </a:solidFill>
                          <a:latin typeface="+mn-lt"/>
                        </a:rPr>
                        <a:t>coagulability</a:t>
                      </a:r>
                      <a:endParaRPr lang="en-US" sz="1400" b="0" dirty="0">
                        <a:solidFill>
                          <a:srgbClr val="008F00"/>
                        </a:solidFill>
                        <a:latin typeface="+mn-lt"/>
                      </a:endParaRPr>
                    </a:p>
                    <a:p>
                      <a:pPr marL="628650" lvl="1" indent="-285750">
                        <a:buClr>
                          <a:srgbClr val="FF7E79"/>
                        </a:buClr>
                        <a:buFont typeface="Wingdings" charset="2"/>
                        <a:buChar char="ü"/>
                      </a:pPr>
                      <a:r>
                        <a:rPr lang="en-US" sz="1400" b="0" dirty="0">
                          <a:solidFill>
                            <a:srgbClr val="C00000"/>
                          </a:solidFill>
                          <a:latin typeface="+mn-lt"/>
                        </a:rPr>
                        <a:t>Breast cancer (long term 5 yrs.)</a:t>
                      </a: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370840">
                <a:tc gridSpan="2">
                  <a:txBody>
                    <a:bodyPr/>
                    <a:lstStyle/>
                    <a:p>
                      <a:r>
                        <a:rPr lang="en-US" sz="1400" b="1" dirty="0">
                          <a:solidFill>
                            <a:srgbClr val="C00000"/>
                          </a:solidFill>
                          <a:latin typeface="+mn-lt"/>
                        </a:rPr>
                        <a:t>Note: </a:t>
                      </a:r>
                      <a:r>
                        <a:rPr lang="en-US" sz="1400" b="0" dirty="0">
                          <a:solidFill>
                            <a:srgbClr val="C00000"/>
                          </a:solidFill>
                          <a:latin typeface="+mn-lt"/>
                        </a:rPr>
                        <a:t>the risk of CVS problems and breast cancer with HRT is more than their </a:t>
                      </a:r>
                      <a:r>
                        <a:rPr lang="en-US" sz="1400" b="0" dirty="0" smtClean="0">
                          <a:solidFill>
                            <a:srgbClr val="C00000"/>
                          </a:solidFill>
                          <a:latin typeface="+mn-lt"/>
                        </a:rPr>
                        <a:t>benefits</a:t>
                      </a:r>
                      <a:endParaRPr lang="en-US" sz="1400" b="0" dirty="0">
                        <a:solidFill>
                          <a:srgbClr val="C00000"/>
                        </a:solidFill>
                        <a:latin typeface="+mn-lt"/>
                      </a:endParaRPr>
                    </a:p>
                  </a:txBody>
                  <a:tcP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hMerge="1">
                  <a:txBody>
                    <a:bodyPr/>
                    <a:lstStyle/>
                    <a:p>
                      <a:endParaRPr lang="en-US"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Rectangle 5"/>
          <p:cNvSpPr/>
          <p:nvPr/>
        </p:nvSpPr>
        <p:spPr>
          <a:xfrm>
            <a:off x="5191761" y="1759148"/>
            <a:ext cx="1529196" cy="461665"/>
          </a:xfrm>
          <a:prstGeom prst="rect">
            <a:avLst/>
          </a:prstGeom>
        </p:spPr>
        <p:txBody>
          <a:bodyPr wrap="square">
            <a:spAutoFit/>
          </a:bodyPr>
          <a:lstStyle/>
          <a:p>
            <a:pPr algn="r" rtl="1"/>
            <a:r>
              <a:rPr lang="en-US" sz="1200" dirty="0" err="1">
                <a:solidFill>
                  <a:schemeClr val="bg1">
                    <a:lumMod val="50000"/>
                  </a:schemeClr>
                </a:solidFill>
              </a:rPr>
              <a:t>ركزوا</a:t>
            </a:r>
            <a:r>
              <a:rPr lang="en-US" sz="1200" dirty="0">
                <a:solidFill>
                  <a:schemeClr val="bg1">
                    <a:lumMod val="50000"/>
                  </a:schemeClr>
                </a:solidFill>
              </a:rPr>
              <a:t> </a:t>
            </a:r>
            <a:r>
              <a:rPr lang="en-US" sz="1200" dirty="0" err="1" smtClean="0">
                <a:solidFill>
                  <a:schemeClr val="bg1">
                    <a:lumMod val="50000"/>
                  </a:schemeClr>
                </a:solidFill>
              </a:rPr>
              <a:t>على</a:t>
            </a:r>
            <a:r>
              <a:rPr lang="en-US" sz="1200" dirty="0" smtClean="0">
                <a:solidFill>
                  <a:schemeClr val="bg1">
                    <a:lumMod val="50000"/>
                  </a:schemeClr>
                </a:solidFill>
              </a:rPr>
              <a:t> </a:t>
            </a:r>
            <a:r>
              <a:rPr lang="en-US" sz="1200" dirty="0" err="1">
                <a:solidFill>
                  <a:schemeClr val="bg1">
                    <a:lumMod val="50000"/>
                  </a:schemeClr>
                </a:solidFill>
              </a:rPr>
              <a:t>اسماء</a:t>
            </a:r>
            <a:r>
              <a:rPr lang="en-US" sz="1200" dirty="0">
                <a:solidFill>
                  <a:schemeClr val="bg1">
                    <a:lumMod val="50000"/>
                  </a:schemeClr>
                </a:solidFill>
              </a:rPr>
              <a:t> route of </a:t>
            </a:r>
            <a:r>
              <a:rPr lang="en-US" sz="1200" dirty="0" err="1" smtClean="0">
                <a:solidFill>
                  <a:schemeClr val="bg1">
                    <a:lumMod val="50000"/>
                  </a:schemeClr>
                </a:solidFill>
              </a:rPr>
              <a:t>admenstration</a:t>
            </a:r>
            <a:endParaRPr lang="en-US" sz="1200" dirty="0">
              <a:solidFill>
                <a:schemeClr val="bg1">
                  <a:lumMod val="50000"/>
                </a:schemeClr>
              </a:solidFill>
            </a:endParaRPr>
          </a:p>
        </p:txBody>
      </p:sp>
    </p:spTree>
    <p:extLst>
      <p:ext uri="{BB962C8B-B14F-4D97-AF65-F5344CB8AC3E}">
        <p14:creationId xmlns:p14="http://schemas.microsoft.com/office/powerpoint/2010/main" val="580507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822661" y="788299"/>
            <a:ext cx="5256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280934"/>
            <a:ext cx="5250451" cy="400110"/>
          </a:xfrm>
          <a:prstGeom prst="rect">
            <a:avLst/>
          </a:prstGeom>
          <a:noFill/>
        </p:spPr>
        <p:txBody>
          <a:bodyPr wrap="square" rtlCol="0">
            <a:spAutoFit/>
          </a:bodyPr>
          <a:lstStyle/>
          <a:p>
            <a:pPr algn="ctr"/>
            <a:r>
              <a:rPr lang="en-US" sz="2000" dirty="0">
                <a:latin typeface="American Typewriter" charset="0"/>
                <a:ea typeface="American Typewriter" charset="0"/>
                <a:cs typeface="American Typewriter" charset="0"/>
              </a:rPr>
              <a:t>Selective Estrogen Receptors </a:t>
            </a:r>
            <a:r>
              <a:rPr lang="en-US" sz="2000" dirty="0" smtClean="0">
                <a:latin typeface="American Typewriter" charset="0"/>
                <a:ea typeface="American Typewriter" charset="0"/>
                <a:cs typeface="American Typewriter" charset="0"/>
              </a:rPr>
              <a:t>Modulators</a:t>
            </a:r>
            <a:endParaRPr lang="en-US" sz="2000" dirty="0">
              <a:latin typeface="American Typewriter" charset="0"/>
              <a:ea typeface="American Typewriter" charset="0"/>
              <a:cs typeface="American Typewriter" charset="0"/>
            </a:endParaRPr>
          </a:p>
        </p:txBody>
      </p:sp>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31724856"/>
              </p:ext>
            </p:extLst>
          </p:nvPr>
        </p:nvGraphicFramePr>
        <p:xfrm>
          <a:off x="133078" y="1121901"/>
          <a:ext cx="6570120" cy="5456144"/>
        </p:xfrm>
        <a:graphic>
          <a:graphicData uri="http://schemas.openxmlformats.org/drawingml/2006/table">
            <a:tbl>
              <a:tblPr firstRow="1" bandRow="1">
                <a:tableStyleId>{5940675A-B579-460E-94D1-54222C63F5DA}</a:tableStyleId>
              </a:tblPr>
              <a:tblGrid>
                <a:gridCol w="530948">
                  <a:extLst>
                    <a:ext uri="{9D8B030D-6E8A-4147-A177-3AD203B41FA5}">
                      <a16:colId xmlns:a16="http://schemas.microsoft.com/office/drawing/2014/main" xmlns="" val="20000"/>
                    </a:ext>
                  </a:extLst>
                </a:gridCol>
                <a:gridCol w="3019586">
                  <a:extLst>
                    <a:ext uri="{9D8B030D-6E8A-4147-A177-3AD203B41FA5}">
                      <a16:colId xmlns:a16="http://schemas.microsoft.com/office/drawing/2014/main" xmlns="" val="2180430497"/>
                    </a:ext>
                  </a:extLst>
                </a:gridCol>
                <a:gridCol w="3019586">
                  <a:extLst>
                    <a:ext uri="{9D8B030D-6E8A-4147-A177-3AD203B41FA5}">
                      <a16:colId xmlns:a16="http://schemas.microsoft.com/office/drawing/2014/main" xmlns="" val="20002"/>
                    </a:ext>
                  </a:extLst>
                </a:gridCol>
              </a:tblGrid>
              <a:tr h="432662">
                <a:tc grid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Selective Estrogen Receptors Modulators (SERM)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20000"/>
                      </a:srgbClr>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tc hMerge="1">
                  <a:txBody>
                    <a:bodyPr/>
                    <a:lstStyle/>
                    <a:p>
                      <a:endParaRPr lang="en-US"/>
                    </a:p>
                  </a:txBody>
                  <a:tcPr/>
                </a:tc>
                <a:extLst>
                  <a:ext uri="{0D108BD9-81ED-4DB2-BD59-A6C34878D82A}">
                    <a16:rowId xmlns:a16="http://schemas.microsoft.com/office/drawing/2014/main" xmlns="" val="1688930147"/>
                  </a:ext>
                </a:extLst>
              </a:tr>
              <a:tr h="552091">
                <a:tc rowSpan="3">
                  <a:txBody>
                    <a:bodyPr/>
                    <a:lstStyle/>
                    <a:p>
                      <a:pPr algn="ctr"/>
                      <a:r>
                        <a:rPr lang="en-US" sz="1600" dirty="0">
                          <a:solidFill>
                            <a:schemeClr val="tx1"/>
                          </a:solidFill>
                        </a:rPr>
                        <a:t>General information</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US" sz="1400" b="0" u="none" dirty="0">
                          <a:solidFill>
                            <a:schemeClr val="tx1"/>
                          </a:solidFill>
                          <a:uFill>
                            <a:solidFill>
                              <a:srgbClr val="66FFFF"/>
                            </a:solidFill>
                          </a:uFill>
                          <a:latin typeface="+mn-lt"/>
                        </a:rPr>
                        <a:t>An ideal </a:t>
                      </a:r>
                      <a:r>
                        <a:rPr lang="en-US" sz="1400" b="0" u="none" dirty="0" smtClean="0">
                          <a:solidFill>
                            <a:schemeClr val="tx1"/>
                          </a:solidFill>
                          <a:uFill>
                            <a:solidFill>
                              <a:srgbClr val="66FFFF"/>
                            </a:solidFill>
                          </a:uFill>
                          <a:latin typeface="+mn-lt"/>
                        </a:rPr>
                        <a:t>SERM</a:t>
                      </a:r>
                      <a:r>
                        <a:rPr lang="en-US" sz="1400" b="0" u="none" baseline="30000" dirty="0" smtClean="0">
                          <a:solidFill>
                            <a:schemeClr val="tx1"/>
                          </a:solidFill>
                          <a:uFill>
                            <a:solidFill>
                              <a:srgbClr val="66FFFF"/>
                            </a:solidFill>
                          </a:uFill>
                          <a:latin typeface="+mn-lt"/>
                        </a:rPr>
                        <a:t>6</a:t>
                      </a:r>
                      <a:r>
                        <a:rPr lang="en-US" sz="1400" b="0" u="none" dirty="0" smtClean="0">
                          <a:solidFill>
                            <a:schemeClr val="tx1"/>
                          </a:solidFill>
                          <a:uFill>
                            <a:solidFill>
                              <a:srgbClr val="66FFFF"/>
                            </a:solidFill>
                          </a:uFill>
                          <a:latin typeface="+mn-lt"/>
                        </a:rPr>
                        <a:t> </a:t>
                      </a:r>
                      <a:r>
                        <a:rPr lang="en-US" sz="1400" b="0" u="none" dirty="0">
                          <a:solidFill>
                            <a:schemeClr val="tx1"/>
                          </a:solidFill>
                          <a:uFill>
                            <a:solidFill>
                              <a:srgbClr val="66FFFF"/>
                            </a:solidFill>
                          </a:uFill>
                          <a:latin typeface="+mn-lt"/>
                        </a:rPr>
                        <a:t>for use as HRT </a:t>
                      </a:r>
                      <a:r>
                        <a:rPr lang="en-US" sz="1400" b="0" u="none" dirty="0" smtClean="0">
                          <a:solidFill>
                            <a:schemeClr val="tx1"/>
                          </a:solidFill>
                          <a:latin typeface="+mn-lt"/>
                        </a:rPr>
                        <a:t>should </a:t>
                      </a:r>
                      <a:r>
                        <a:rPr lang="en-US" sz="1400" b="0" u="none" dirty="0">
                          <a:solidFill>
                            <a:schemeClr val="tx1"/>
                          </a:solidFill>
                          <a:latin typeface="+mn-lt"/>
                        </a:rPr>
                        <a:t>be </a:t>
                      </a:r>
                      <a:r>
                        <a:rPr lang="en-US" sz="1400" b="0" u="none" dirty="0" smtClean="0">
                          <a:solidFill>
                            <a:schemeClr val="tx1"/>
                          </a:solidFill>
                          <a:latin typeface="+mn-lt"/>
                        </a:rPr>
                        <a:t>agonistic</a:t>
                      </a:r>
                      <a:r>
                        <a:rPr lang="en-US" sz="1400" b="0" u="none" baseline="0" dirty="0" smtClean="0">
                          <a:solidFill>
                            <a:schemeClr val="tx1"/>
                          </a:solidFill>
                          <a:latin typeface="+mn-lt"/>
                        </a:rPr>
                        <a:t> </a:t>
                      </a:r>
                      <a:r>
                        <a:rPr lang="en-US" sz="1400" b="0" u="none" dirty="0" smtClean="0">
                          <a:solidFill>
                            <a:schemeClr val="tx1"/>
                          </a:solidFill>
                          <a:latin typeface="+mn-lt"/>
                        </a:rPr>
                        <a:t>in </a:t>
                      </a:r>
                      <a:r>
                        <a:rPr lang="en-US" sz="1400" b="0" u="none" dirty="0">
                          <a:solidFill>
                            <a:schemeClr val="tx1"/>
                          </a:solidFill>
                          <a:latin typeface="+mn-lt"/>
                        </a:rPr>
                        <a:t>brain, bone, cardiovascular</a:t>
                      </a:r>
                      <a:r>
                        <a:rPr lang="en-US" sz="1400" b="0" u="none" baseline="0" dirty="0">
                          <a:solidFill>
                            <a:schemeClr val="tx1"/>
                          </a:solidFill>
                          <a:latin typeface="+mn-lt"/>
                        </a:rPr>
                        <a:t> </a:t>
                      </a:r>
                      <a:r>
                        <a:rPr lang="en-US" sz="1400" b="0" u="none" dirty="0">
                          <a:solidFill>
                            <a:schemeClr val="tx1"/>
                          </a:solidFill>
                          <a:latin typeface="+mn-lt"/>
                        </a:rPr>
                        <a:t>system (not necessarily the liver), vagina &amp; urinary system but </a:t>
                      </a:r>
                      <a:r>
                        <a:rPr lang="en-US" sz="1400" b="0" u="none" dirty="0">
                          <a:solidFill>
                            <a:srgbClr val="C00000"/>
                          </a:solidFill>
                          <a:latin typeface="+mn-lt"/>
                        </a:rPr>
                        <a:t>antagonistic in breast </a:t>
                      </a:r>
                      <a:r>
                        <a:rPr lang="en-US" sz="1400" b="0" u="none" dirty="0" smtClean="0">
                          <a:solidFill>
                            <a:srgbClr val="C00000"/>
                          </a:solidFill>
                          <a:latin typeface="+mn-lt"/>
                        </a:rPr>
                        <a:t>&amp; </a:t>
                      </a:r>
                      <a:r>
                        <a:rPr lang="en-US" sz="1400" b="0" u="none" dirty="0">
                          <a:solidFill>
                            <a:srgbClr val="C00000"/>
                          </a:solidFill>
                          <a:latin typeface="+mn-lt"/>
                        </a:rPr>
                        <a:t>uterus</a:t>
                      </a:r>
                      <a:r>
                        <a:rPr lang="en-US" sz="1400" b="0" u="none" dirty="0">
                          <a:solidFill>
                            <a:srgbClr val="008F00"/>
                          </a:solidFill>
                          <a:latin typeface="+mn-lt"/>
                        </a:rPr>
                        <a:t>, so it will not cause breast or uterine cancer like estrogen </a:t>
                      </a: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1"/>
                  </a:ext>
                </a:extLst>
              </a:tr>
              <a:tr h="429341">
                <a:tc vMerge="1">
                  <a:txBody>
                    <a:bodyPr/>
                    <a:lstStyle/>
                    <a:p>
                      <a:endParaRPr lang="en-US"/>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solidFill>
                            <a:srgbClr val="0432FF"/>
                          </a:solidFill>
                        </a:rPr>
                        <a:t>Raloxifene</a:t>
                      </a:r>
                      <a:r>
                        <a:rPr lang="en-US" sz="1600" baseline="30000" dirty="0" smtClean="0">
                          <a:solidFill>
                            <a:srgbClr val="0432FF"/>
                          </a:solidFill>
                        </a:rPr>
                        <a:t>7</a:t>
                      </a:r>
                      <a:endParaRPr lang="en-US" sz="1600" b="0" u="none" baseline="30000" dirty="0">
                        <a:solidFill>
                          <a:schemeClr val="tx1"/>
                        </a:solidFill>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9804"/>
                      </a:srgb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solidFill>
                            <a:srgbClr val="0432FF"/>
                          </a:solidFill>
                        </a:rPr>
                        <a:t>Tamoxifen</a:t>
                      </a:r>
                      <a:r>
                        <a:rPr lang="en-US" sz="1600" baseline="30000" dirty="0" smtClean="0">
                          <a:solidFill>
                            <a:srgbClr val="0432FF"/>
                          </a:solidFill>
                        </a:rPr>
                        <a:t>7</a:t>
                      </a:r>
                      <a:endParaRPr lang="en-US" sz="1600" b="0" u="none" baseline="30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9804"/>
                      </a:srgbClr>
                    </a:solidFill>
                  </a:tcPr>
                </a:tc>
                <a:extLst>
                  <a:ext uri="{0D108BD9-81ED-4DB2-BD59-A6C34878D82A}">
                    <a16:rowId xmlns:a16="http://schemas.microsoft.com/office/drawing/2014/main" xmlns="" val="10002"/>
                  </a:ext>
                </a:extLst>
              </a:tr>
              <a:tr h="1104181">
                <a:tc vMerge="1">
                  <a:txBody>
                    <a:bodyPr/>
                    <a:lstStyle/>
                    <a:p>
                      <a:pPr algn="ctr"/>
                      <a:endParaRPr lang="en-US" sz="16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685800" rtl="0" eaLnBrk="1" fontAlgn="auto" latinLnBrk="0" hangingPunct="1">
                        <a:lnSpc>
                          <a:spcPct val="150000"/>
                        </a:lnSpc>
                        <a:spcBef>
                          <a:spcPts val="0"/>
                        </a:spcBef>
                        <a:spcAft>
                          <a:spcPts val="0"/>
                        </a:spcAft>
                        <a:buClr>
                          <a:schemeClr val="accent2"/>
                        </a:buClr>
                        <a:buSzPct val="125000"/>
                        <a:buFont typeface="Arial" charset="0"/>
                        <a:buNone/>
                        <a:tabLst/>
                        <a:defRPr/>
                      </a:pPr>
                      <a:r>
                        <a:rPr lang="en-US" sz="1400" b="0" dirty="0">
                          <a:solidFill>
                            <a:schemeClr val="tx1"/>
                          </a:solidFill>
                          <a:latin typeface="+mn-lt"/>
                        </a:rPr>
                        <a:t>Antagonist in breast</a:t>
                      </a:r>
                      <a:r>
                        <a:rPr lang="en-US" sz="1400" b="0" dirty="0">
                          <a:solidFill>
                            <a:schemeClr val="tx1"/>
                          </a:solidFill>
                          <a:latin typeface="+mn-lt"/>
                          <a:sym typeface="Wingdings 3"/>
                        </a:rPr>
                        <a:t> and uterus and </a:t>
                      </a:r>
                      <a:r>
                        <a:rPr lang="en-US" sz="1400" b="0" dirty="0">
                          <a:solidFill>
                            <a:srgbClr val="C00000"/>
                          </a:solidFill>
                          <a:latin typeface="+mn-lt"/>
                        </a:rPr>
                        <a:t>agonist in bone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50000"/>
                        </a:lnSpc>
                        <a:spcBef>
                          <a:spcPts val="0"/>
                        </a:spcBef>
                        <a:spcAft>
                          <a:spcPts val="0"/>
                        </a:spcAft>
                        <a:buClr>
                          <a:schemeClr val="accent2"/>
                        </a:buClr>
                        <a:buSzPct val="125000"/>
                        <a:buFont typeface="Arial" charset="0"/>
                        <a:buNone/>
                        <a:tabLst/>
                        <a:defRPr/>
                      </a:pPr>
                      <a:r>
                        <a:rPr lang="en-US" sz="1400" b="0" dirty="0">
                          <a:solidFill>
                            <a:schemeClr val="tx1"/>
                          </a:solidFill>
                          <a:latin typeface="+mn-lt"/>
                        </a:rPr>
                        <a:t>Antagonist in breast and partial agonist in bone and endometrium </a:t>
                      </a:r>
                      <a:r>
                        <a:rPr lang="en-US" sz="1400" b="0" dirty="0">
                          <a:solidFill>
                            <a:srgbClr val="008F00"/>
                          </a:solidFill>
                          <a:latin typeface="+mn-lt"/>
                        </a:rPr>
                        <a:t>(may lead to endometrium cancer). </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69674">
                <a:tc>
                  <a:txBody>
                    <a:bodyPr/>
                    <a:lstStyle/>
                    <a:p>
                      <a:pPr algn="ctr"/>
                      <a:r>
                        <a:rPr lang="en-US" sz="1600" dirty="0">
                          <a:solidFill>
                            <a:schemeClr val="tx1"/>
                          </a:solidFill>
                        </a:rPr>
                        <a:t>Effects</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
                          <a:srgbClr val="942093"/>
                        </a:buClr>
                        <a:buSzPct val="125000"/>
                        <a:buFont typeface="Arial" charset="0"/>
                        <a:buChar char="•"/>
                        <a:tabLst/>
                        <a:defRPr/>
                      </a:pPr>
                      <a:r>
                        <a:rPr lang="en-US" sz="1400" b="0" dirty="0" smtClean="0">
                          <a:solidFill>
                            <a:srgbClr val="C00000"/>
                          </a:solidFill>
                          <a:latin typeface="+mn-lt"/>
                        </a:rPr>
                        <a:t>Very effective preventing vertebral bone fracture</a:t>
                      </a:r>
                      <a:endParaRPr lang="en-US" sz="1400" b="0" dirty="0" smtClean="0">
                        <a:solidFill>
                          <a:schemeClr val="tx1"/>
                        </a:solidFill>
                        <a:latin typeface="+mn-lt"/>
                        <a:sym typeface="Wingdings 3"/>
                      </a:endParaRPr>
                    </a:p>
                    <a:p>
                      <a:pPr marL="285750" marR="0" indent="-285750" algn="l" defTabSz="685800" rtl="0" eaLnBrk="1" fontAlgn="auto" latinLnBrk="0" hangingPunct="1">
                        <a:lnSpc>
                          <a:spcPct val="100000"/>
                        </a:lnSpc>
                        <a:spcBef>
                          <a:spcPts val="0"/>
                        </a:spcBef>
                        <a:spcAft>
                          <a:spcPts val="0"/>
                        </a:spcAft>
                        <a:buClr>
                          <a:srgbClr val="942093"/>
                        </a:buClr>
                        <a:buSzPct val="125000"/>
                        <a:buFont typeface="Arial" charset="0"/>
                        <a:buChar char="•"/>
                        <a:tabLst/>
                        <a:defRPr/>
                      </a:pPr>
                      <a:r>
                        <a:rPr lang="en-US" sz="1400" b="0" dirty="0" smtClean="0">
                          <a:solidFill>
                            <a:schemeClr val="tx1"/>
                          </a:solidFill>
                          <a:latin typeface="+mn-lt"/>
                          <a:sym typeface="Wingdings 3"/>
                        </a:rPr>
                        <a:t>Has </a:t>
                      </a:r>
                      <a:r>
                        <a:rPr lang="en-US" sz="1400" b="0" dirty="0">
                          <a:solidFill>
                            <a:schemeClr val="tx1"/>
                          </a:solidFill>
                          <a:latin typeface="+mn-lt"/>
                          <a:sym typeface="Wingdings 3"/>
                        </a:rPr>
                        <a:t>no effect on </a:t>
                      </a:r>
                      <a:r>
                        <a:rPr lang="en-US" sz="1400" b="0" dirty="0">
                          <a:solidFill>
                            <a:schemeClr val="tx1"/>
                          </a:solidFill>
                          <a:latin typeface="+mn-lt"/>
                        </a:rPr>
                        <a:t>hot flushes or increases hot </a:t>
                      </a:r>
                      <a:r>
                        <a:rPr lang="en-US" sz="1400" b="0" dirty="0" smtClean="0">
                          <a:solidFill>
                            <a:schemeClr val="tx1"/>
                          </a:solidFill>
                          <a:latin typeface="+mn-lt"/>
                        </a:rPr>
                        <a:t>flushes</a:t>
                      </a:r>
                    </a:p>
                    <a:p>
                      <a:pPr marL="285750" marR="0" indent="-285750" algn="l" defTabSz="685800" rtl="0" eaLnBrk="1" fontAlgn="auto" latinLnBrk="0" hangingPunct="1">
                        <a:lnSpc>
                          <a:spcPct val="100000"/>
                        </a:lnSpc>
                        <a:spcBef>
                          <a:spcPts val="0"/>
                        </a:spcBef>
                        <a:spcAft>
                          <a:spcPts val="0"/>
                        </a:spcAft>
                        <a:buClr>
                          <a:srgbClr val="942093"/>
                        </a:buClr>
                        <a:buSzPct val="125000"/>
                        <a:buFont typeface="Arial" charset="0"/>
                        <a:buChar char="•"/>
                        <a:tabLst/>
                        <a:defRPr/>
                      </a:pPr>
                      <a:r>
                        <a:rPr lang="en-US" sz="1400" b="0" dirty="0" smtClean="0">
                          <a:solidFill>
                            <a:schemeClr val="tx1"/>
                          </a:solidFill>
                          <a:latin typeface="+mn-lt"/>
                        </a:rPr>
                        <a:t>Cardiovascular </a:t>
                      </a:r>
                      <a:r>
                        <a:rPr lang="en-US" sz="1400" b="0" dirty="0">
                          <a:solidFill>
                            <a:schemeClr val="tx1"/>
                          </a:solidFill>
                          <a:latin typeface="+mn-lt"/>
                        </a:rPr>
                        <a:t>problems less compared to </a:t>
                      </a:r>
                      <a:r>
                        <a:rPr lang="en-US" sz="1400" b="0" dirty="0" smtClean="0">
                          <a:solidFill>
                            <a:schemeClr val="tx1"/>
                          </a:solidFill>
                          <a:latin typeface="+mn-lt"/>
                        </a:rPr>
                        <a:t>Estrogen</a:t>
                      </a:r>
                      <a:endParaRPr lang="en-US" sz="1400" b="0" dirty="0" smtClean="0">
                        <a:solidFill>
                          <a:schemeClr val="tx1"/>
                        </a:solidFill>
                        <a:latin typeface="+mn-lt"/>
                        <a:sym typeface="Wingdings 3"/>
                      </a:endParaRPr>
                    </a:p>
                    <a:p>
                      <a:pPr marL="285750" marR="0" indent="-285750" algn="l" defTabSz="685800" rtl="0" eaLnBrk="1" fontAlgn="auto" latinLnBrk="0" hangingPunct="1">
                        <a:lnSpc>
                          <a:spcPct val="100000"/>
                        </a:lnSpc>
                        <a:spcBef>
                          <a:spcPts val="0"/>
                        </a:spcBef>
                        <a:spcAft>
                          <a:spcPts val="0"/>
                        </a:spcAft>
                        <a:buClr>
                          <a:srgbClr val="942093"/>
                        </a:buClr>
                        <a:buSzPct val="125000"/>
                        <a:buFont typeface="Arial" charset="0"/>
                        <a:buChar char="•"/>
                        <a:tabLst/>
                        <a:defRPr/>
                      </a:pPr>
                      <a:r>
                        <a:rPr lang="en-US" sz="1400" b="0" kern="1200" dirty="0" smtClean="0">
                          <a:solidFill>
                            <a:srgbClr val="008F00"/>
                          </a:solidFill>
                          <a:latin typeface="+mn-lt"/>
                          <a:ea typeface="+mn-ea"/>
                          <a:cs typeface="+mn-cs"/>
                          <a:sym typeface="Wingdings 3"/>
                        </a:rPr>
                        <a:t>Increase the </a:t>
                      </a:r>
                      <a:r>
                        <a:rPr lang="en-US" sz="1400" b="0" kern="1200" dirty="0" smtClean="0">
                          <a:solidFill>
                            <a:srgbClr val="008F00"/>
                          </a:solidFill>
                          <a:latin typeface="+mn-lt"/>
                          <a:ea typeface="+mn-ea"/>
                          <a:cs typeface="+mn-cs"/>
                        </a:rPr>
                        <a:t>risk of venous thrombosis</a:t>
                      </a:r>
                    </a:p>
                    <a:p>
                      <a:pPr marL="285750" marR="0" indent="-285750" algn="l" defTabSz="685800" rtl="0" eaLnBrk="1" fontAlgn="auto" latinLnBrk="0" hangingPunct="1">
                        <a:lnSpc>
                          <a:spcPct val="100000"/>
                        </a:lnSpc>
                        <a:spcBef>
                          <a:spcPts val="0"/>
                        </a:spcBef>
                        <a:spcAft>
                          <a:spcPts val="0"/>
                        </a:spcAft>
                        <a:buClr>
                          <a:srgbClr val="942093"/>
                        </a:buClr>
                        <a:buSzPct val="125000"/>
                        <a:buFont typeface="Arial" charset="0"/>
                        <a:buChar char="•"/>
                        <a:tabLst/>
                        <a:defRPr/>
                      </a:pPr>
                      <a:r>
                        <a:rPr lang="en-US" sz="1400" b="0" dirty="0" smtClean="0">
                          <a:solidFill>
                            <a:schemeClr val="tx1"/>
                          </a:solidFill>
                          <a:latin typeface="+mn-lt"/>
                        </a:rPr>
                        <a:t>For osteoporosis </a:t>
                      </a:r>
                      <a:r>
                        <a:rPr lang="en-US" sz="1400" b="0" dirty="0">
                          <a:solidFill>
                            <a:schemeClr val="tx1"/>
                          </a:solidFill>
                          <a:latin typeface="+mn-lt"/>
                        </a:rPr>
                        <a:t>use of bisphosphonate is better than </a:t>
                      </a:r>
                      <a:r>
                        <a:rPr lang="en-US" sz="1400" b="0" dirty="0" smtClean="0">
                          <a:solidFill>
                            <a:schemeClr val="tx1"/>
                          </a:solidFill>
                          <a:latin typeface="+mn-lt"/>
                        </a:rPr>
                        <a:t>SERMs</a:t>
                      </a:r>
                      <a:r>
                        <a:rPr lang="en-US" sz="1400" b="0" baseline="30000" dirty="0" smtClean="0">
                          <a:solidFill>
                            <a:schemeClr val="tx1"/>
                          </a:solidFill>
                          <a:latin typeface="+mn-lt"/>
                        </a:rPr>
                        <a:t>6</a:t>
                      </a:r>
                      <a:endParaRPr lang="en-US" sz="1400" b="0" baseline="30000" dirty="0">
                        <a:solidFill>
                          <a:schemeClr val="tx1"/>
                        </a:solidFill>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marR="0" indent="-285750" algn="l" defTabSz="685800" rtl="0" eaLnBrk="1" fontAlgn="auto" latinLnBrk="0" hangingPunct="1">
                        <a:lnSpc>
                          <a:spcPct val="150000"/>
                        </a:lnSpc>
                        <a:spcBef>
                          <a:spcPts val="0"/>
                        </a:spcBef>
                        <a:spcAft>
                          <a:spcPts val="0"/>
                        </a:spcAft>
                        <a:buClr>
                          <a:srgbClr val="C72FC7"/>
                        </a:buClr>
                        <a:buSzPct val="125000"/>
                        <a:buFont typeface="Arial" charset="0"/>
                        <a:buChar char="•"/>
                        <a:tabLst/>
                        <a:defRPr/>
                      </a:pPr>
                      <a:r>
                        <a:rPr lang="en-US" sz="1400" b="0" dirty="0">
                          <a:solidFill>
                            <a:schemeClr val="tx1"/>
                          </a:solidFill>
                          <a:latin typeface="+mn-lt"/>
                          <a:sym typeface="Wingdings 3"/>
                        </a:rPr>
                        <a:t>Increase</a:t>
                      </a:r>
                      <a:r>
                        <a:rPr lang="en-US" sz="1400" b="0" baseline="0" dirty="0">
                          <a:solidFill>
                            <a:schemeClr val="tx1"/>
                          </a:solidFill>
                          <a:latin typeface="+mn-lt"/>
                          <a:sym typeface="Wingdings 3"/>
                        </a:rPr>
                        <a:t> the </a:t>
                      </a:r>
                      <a:r>
                        <a:rPr lang="en-US" sz="1400" b="0" dirty="0">
                          <a:solidFill>
                            <a:schemeClr val="tx1"/>
                          </a:solidFill>
                          <a:latin typeface="+mn-lt"/>
                        </a:rPr>
                        <a:t>risk of venous </a:t>
                      </a:r>
                      <a:r>
                        <a:rPr lang="en-US" sz="1400" b="0" dirty="0" smtClean="0">
                          <a:solidFill>
                            <a:schemeClr val="tx1"/>
                          </a:solidFill>
                          <a:latin typeface="+mn-lt"/>
                        </a:rPr>
                        <a:t>thrombosis</a:t>
                      </a:r>
                    </a:p>
                    <a:p>
                      <a:pPr marL="285750" marR="0" indent="-285750" algn="l" defTabSz="685800" rtl="0" eaLnBrk="1" fontAlgn="auto" latinLnBrk="0" hangingPunct="1">
                        <a:lnSpc>
                          <a:spcPct val="150000"/>
                        </a:lnSpc>
                        <a:spcBef>
                          <a:spcPts val="0"/>
                        </a:spcBef>
                        <a:spcAft>
                          <a:spcPts val="0"/>
                        </a:spcAft>
                        <a:buClr>
                          <a:srgbClr val="C72FC7"/>
                        </a:buClr>
                        <a:buSzPct val="125000"/>
                        <a:buFont typeface="Arial" charset="0"/>
                        <a:buChar char="•"/>
                        <a:tabLst/>
                        <a:defRPr/>
                      </a:pPr>
                      <a:r>
                        <a:rPr lang="en-US" sz="1400" b="0" dirty="0" smtClean="0">
                          <a:solidFill>
                            <a:schemeClr val="tx1"/>
                          </a:solidFill>
                          <a:latin typeface="+mn-lt"/>
                        </a:rPr>
                        <a:t>tends </a:t>
                      </a:r>
                      <a:r>
                        <a:rPr lang="en-US" sz="1400" b="0" dirty="0">
                          <a:solidFill>
                            <a:schemeClr val="tx1"/>
                          </a:solidFill>
                          <a:latin typeface="+mn-lt"/>
                        </a:rPr>
                        <a:t>to precipitate vaginal </a:t>
                      </a:r>
                      <a:r>
                        <a:rPr lang="en-US" sz="1400" b="0" dirty="0" smtClean="0">
                          <a:solidFill>
                            <a:schemeClr val="tx1"/>
                          </a:solidFill>
                          <a:latin typeface="+mn-lt"/>
                        </a:rPr>
                        <a:t>atrophy</a:t>
                      </a:r>
                      <a:r>
                        <a:rPr lang="en-US" sz="1400" b="0" baseline="0" dirty="0" smtClean="0">
                          <a:solidFill>
                            <a:schemeClr val="tx1"/>
                          </a:solidFill>
                          <a:latin typeface="+mn-lt"/>
                        </a:rPr>
                        <a:t> &amp; </a:t>
                      </a:r>
                      <a:r>
                        <a:rPr lang="en-US" sz="1400" b="0" dirty="0" smtClean="0">
                          <a:solidFill>
                            <a:schemeClr val="tx1"/>
                          </a:solidFill>
                          <a:latin typeface="+mn-lt"/>
                        </a:rPr>
                        <a:t>hot </a:t>
                      </a:r>
                      <a:r>
                        <a:rPr lang="en-US" sz="1400" b="0" dirty="0">
                          <a:solidFill>
                            <a:schemeClr val="tx1"/>
                          </a:solidFill>
                          <a:latin typeface="+mn-lt"/>
                        </a:rPr>
                        <a:t>flushes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78195045"/>
              </p:ext>
            </p:extLst>
          </p:nvPr>
        </p:nvGraphicFramePr>
        <p:xfrm>
          <a:off x="662940" y="7104533"/>
          <a:ext cx="6040258" cy="1790085"/>
        </p:xfrm>
        <a:graphic>
          <a:graphicData uri="http://schemas.openxmlformats.org/drawingml/2006/table">
            <a:tbl>
              <a:tblPr/>
              <a:tblGrid>
                <a:gridCol w="1224377">
                  <a:extLst>
                    <a:ext uri="{9D8B030D-6E8A-4147-A177-3AD203B41FA5}">
                      <a16:colId xmlns:a16="http://schemas.microsoft.com/office/drawing/2014/main" xmlns="" val="20000"/>
                    </a:ext>
                  </a:extLst>
                </a:gridCol>
                <a:gridCol w="816251">
                  <a:extLst>
                    <a:ext uri="{9D8B030D-6E8A-4147-A177-3AD203B41FA5}">
                      <a16:colId xmlns:a16="http://schemas.microsoft.com/office/drawing/2014/main" xmlns="" val="20001"/>
                    </a:ext>
                  </a:extLst>
                </a:gridCol>
                <a:gridCol w="897876">
                  <a:extLst>
                    <a:ext uri="{9D8B030D-6E8A-4147-A177-3AD203B41FA5}">
                      <a16:colId xmlns:a16="http://schemas.microsoft.com/office/drawing/2014/main" xmlns="" val="20002"/>
                    </a:ext>
                  </a:extLst>
                </a:gridCol>
                <a:gridCol w="897876">
                  <a:extLst>
                    <a:ext uri="{9D8B030D-6E8A-4147-A177-3AD203B41FA5}">
                      <a16:colId xmlns:a16="http://schemas.microsoft.com/office/drawing/2014/main" xmlns="" val="20003"/>
                    </a:ext>
                  </a:extLst>
                </a:gridCol>
                <a:gridCol w="734626">
                  <a:extLst>
                    <a:ext uri="{9D8B030D-6E8A-4147-A177-3AD203B41FA5}">
                      <a16:colId xmlns:a16="http://schemas.microsoft.com/office/drawing/2014/main" xmlns="" val="20004"/>
                    </a:ext>
                  </a:extLst>
                </a:gridCol>
                <a:gridCol w="734626">
                  <a:extLst>
                    <a:ext uri="{9D8B030D-6E8A-4147-A177-3AD203B41FA5}">
                      <a16:colId xmlns:a16="http://schemas.microsoft.com/office/drawing/2014/main" xmlns="" val="20005"/>
                    </a:ext>
                  </a:extLst>
                </a:gridCol>
                <a:gridCol w="734626">
                  <a:extLst>
                    <a:ext uri="{9D8B030D-6E8A-4147-A177-3AD203B41FA5}">
                      <a16:colId xmlns:a16="http://schemas.microsoft.com/office/drawing/2014/main" xmlns="" val="20006"/>
                    </a:ext>
                  </a:extLst>
                </a:gridCol>
              </a:tblGrid>
              <a:tr h="345749">
                <a:tc>
                  <a:txBody>
                    <a:bodyPr/>
                    <a:lstStyle/>
                    <a:p>
                      <a:pPr>
                        <a:lnSpc>
                          <a:spcPct val="100000"/>
                        </a:lnSpc>
                      </a:pPr>
                      <a:endParaRPr lang="en-US" sz="1800" b="0" u="none" dirty="0">
                        <a:solidFill>
                          <a:schemeClr val="tx1"/>
                        </a:solidFill>
                        <a:latin typeface="+mn-lt"/>
                        <a:ea typeface="Times New Roman"/>
                      </a:endParaRPr>
                    </a:p>
                  </a:txBody>
                  <a:tcPr marL="28575" marR="28575" marT="28575" marB="2857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400" b="0" u="none" dirty="0">
                          <a:solidFill>
                            <a:schemeClr val="tx1"/>
                          </a:solidFill>
                          <a:latin typeface="+mn-lt"/>
                          <a:ea typeface="Times New Roman"/>
                          <a:cs typeface="Arial"/>
                        </a:rPr>
                        <a:t>Brain </a:t>
                      </a:r>
                      <a:endParaRPr lang="en-US" sz="14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400" b="0" u="none" dirty="0">
                          <a:solidFill>
                            <a:schemeClr val="tx1"/>
                          </a:solidFill>
                          <a:latin typeface="+mn-lt"/>
                          <a:ea typeface="Times New Roman"/>
                          <a:cs typeface="Arial"/>
                        </a:rPr>
                        <a:t>Uterus </a:t>
                      </a:r>
                      <a:endParaRPr lang="en-US" sz="14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400" b="0" u="none" dirty="0">
                          <a:solidFill>
                            <a:schemeClr val="tx1"/>
                          </a:solidFill>
                          <a:latin typeface="+mn-lt"/>
                          <a:ea typeface="Times New Roman"/>
                          <a:cs typeface="Arial"/>
                        </a:rPr>
                        <a:t>Vagina </a:t>
                      </a:r>
                      <a:endParaRPr lang="en-US" sz="14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400" b="0" u="none" dirty="0">
                          <a:solidFill>
                            <a:schemeClr val="tx1"/>
                          </a:solidFill>
                          <a:latin typeface="+mn-lt"/>
                          <a:ea typeface="Times New Roman"/>
                          <a:cs typeface="Arial"/>
                        </a:rPr>
                        <a:t>Breast </a:t>
                      </a:r>
                      <a:endParaRPr lang="en-US" sz="14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400" b="0" u="none" dirty="0">
                          <a:solidFill>
                            <a:schemeClr val="tx1"/>
                          </a:solidFill>
                          <a:latin typeface="+mn-lt"/>
                          <a:ea typeface="Times New Roman"/>
                          <a:cs typeface="Arial"/>
                        </a:rPr>
                        <a:t>Bone </a:t>
                      </a:r>
                      <a:endParaRPr lang="en-US" sz="14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400" b="0" u="none" dirty="0">
                          <a:solidFill>
                            <a:schemeClr val="tx1"/>
                          </a:solidFill>
                          <a:latin typeface="+mn-lt"/>
                          <a:ea typeface="Times New Roman"/>
                          <a:cs typeface="Arial"/>
                        </a:rPr>
                        <a:t>CVS </a:t>
                      </a:r>
                      <a:endParaRPr lang="en-US" sz="14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353291">
                <a:tc>
                  <a:txBody>
                    <a:bodyPr/>
                    <a:lstStyle/>
                    <a:p>
                      <a:pPr marL="0" marR="0" algn="ctr">
                        <a:lnSpc>
                          <a:spcPct val="100000"/>
                        </a:lnSpc>
                        <a:spcBef>
                          <a:spcPts val="0"/>
                        </a:spcBef>
                        <a:spcAft>
                          <a:spcPts val="0"/>
                        </a:spcAft>
                      </a:pPr>
                      <a:r>
                        <a:rPr lang="en-US" sz="1600" b="0" u="none" dirty="0" err="1">
                          <a:solidFill>
                            <a:srgbClr val="0432FF"/>
                          </a:solidFill>
                          <a:latin typeface="+mn-lt"/>
                          <a:ea typeface="Times New Roman"/>
                          <a:cs typeface="Arial"/>
                        </a:rPr>
                        <a:t>Estradiol</a:t>
                      </a:r>
                      <a:r>
                        <a:rPr lang="en-US" sz="1600" b="0" u="none" dirty="0">
                          <a:solidFill>
                            <a:srgbClr val="0432FF"/>
                          </a:solidFill>
                          <a:latin typeface="+mn-lt"/>
                          <a:ea typeface="Times New Roman"/>
                          <a:cs typeface="Arial"/>
                        </a:rPr>
                        <a:t> </a:t>
                      </a:r>
                      <a:endParaRPr lang="en-US" sz="1600" b="0" u="none" dirty="0">
                        <a:solidFill>
                          <a:srgbClr val="0432FF"/>
                        </a:solidFill>
                        <a:latin typeface="+mn-lt"/>
                        <a:ea typeface="Calibri"/>
                        <a:cs typeface="Arial"/>
                      </a:endParaRPr>
                    </a:p>
                  </a:txBody>
                  <a:tcPr marL="28575" marR="28575" marT="28575" marB="2857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37FF">
                        <a:alpha val="9804"/>
                      </a:srgbClr>
                    </a:solidFill>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a:solidFill>
                            <a:schemeClr val="tx1"/>
                          </a:solidFill>
                          <a:latin typeface="+mn-lt"/>
                          <a:ea typeface="Times New Roman"/>
                          <a:cs typeface="Arial"/>
                        </a:rPr>
                        <a:t>++</a:t>
                      </a:r>
                      <a:endParaRPr lang="en-US" sz="1600" b="0" u="none">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a:solidFill>
                            <a:schemeClr val="tx1"/>
                          </a:solidFill>
                          <a:latin typeface="+mn-lt"/>
                          <a:ea typeface="Times New Roman"/>
                          <a:cs typeface="Arial"/>
                        </a:rPr>
                        <a:t>++</a:t>
                      </a:r>
                      <a:endParaRPr lang="en-US" sz="1600" b="0" u="none">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a:solidFill>
                            <a:schemeClr val="tx1"/>
                          </a:solidFill>
                          <a:latin typeface="+mn-lt"/>
                          <a:ea typeface="Times New Roman"/>
                          <a:cs typeface="Arial"/>
                        </a:rPr>
                        <a:t>++</a:t>
                      </a:r>
                      <a:endParaRPr lang="en-US" sz="1600" b="0" u="none">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53291">
                <a:tc>
                  <a:txBody>
                    <a:bodyPr/>
                    <a:lstStyle/>
                    <a:p>
                      <a:pPr marL="0" marR="0" algn="ctr">
                        <a:lnSpc>
                          <a:spcPct val="100000"/>
                        </a:lnSpc>
                        <a:spcBef>
                          <a:spcPts val="0"/>
                        </a:spcBef>
                        <a:spcAft>
                          <a:spcPts val="0"/>
                        </a:spcAft>
                      </a:pPr>
                      <a:r>
                        <a:rPr lang="en-US" sz="1600" b="0" u="none" baseline="0" dirty="0">
                          <a:solidFill>
                            <a:srgbClr val="C00000"/>
                          </a:solidFill>
                          <a:uFill>
                            <a:solidFill>
                              <a:srgbClr val="66FFFF"/>
                            </a:solidFill>
                          </a:uFill>
                          <a:latin typeface="+mn-lt"/>
                          <a:ea typeface="Times New Roman"/>
                          <a:cs typeface="Arial"/>
                        </a:rPr>
                        <a:t>Ideal </a:t>
                      </a:r>
                      <a:r>
                        <a:rPr lang="en-US" sz="1600" b="0" u="none" baseline="0" dirty="0" smtClean="0">
                          <a:solidFill>
                            <a:srgbClr val="C00000"/>
                          </a:solidFill>
                          <a:uFill>
                            <a:solidFill>
                              <a:srgbClr val="66FFFF"/>
                            </a:solidFill>
                          </a:uFill>
                          <a:latin typeface="+mn-lt"/>
                          <a:ea typeface="Times New Roman"/>
                          <a:cs typeface="Arial"/>
                        </a:rPr>
                        <a:t>SER</a:t>
                      </a:r>
                      <a:r>
                        <a:rPr lang="en-US" sz="1600" b="0" u="none" dirty="0" smtClean="0">
                          <a:solidFill>
                            <a:srgbClr val="C00000"/>
                          </a:solidFill>
                          <a:uFill>
                            <a:solidFill>
                              <a:srgbClr val="66FFFF"/>
                            </a:solidFill>
                          </a:uFill>
                          <a:latin typeface="+mn-lt"/>
                          <a:ea typeface="Times New Roman"/>
                          <a:cs typeface="Arial"/>
                        </a:rPr>
                        <a:t>M</a:t>
                      </a:r>
                      <a:r>
                        <a:rPr lang="en-US" sz="1600" b="0" u="none" baseline="30000" dirty="0" smtClean="0">
                          <a:solidFill>
                            <a:srgbClr val="C00000"/>
                          </a:solidFill>
                          <a:uFill>
                            <a:solidFill>
                              <a:srgbClr val="66FFFF"/>
                            </a:solidFill>
                          </a:uFill>
                          <a:latin typeface="+mn-lt"/>
                          <a:ea typeface="Times New Roman"/>
                          <a:cs typeface="Arial"/>
                        </a:rPr>
                        <a:t>6</a:t>
                      </a:r>
                      <a:r>
                        <a:rPr lang="en-US" sz="1600" b="0" u="none" dirty="0" smtClean="0">
                          <a:solidFill>
                            <a:srgbClr val="C00000"/>
                          </a:solidFill>
                          <a:latin typeface="+mn-lt"/>
                          <a:ea typeface="Times New Roman"/>
                          <a:cs typeface="Arial"/>
                        </a:rPr>
                        <a:t> </a:t>
                      </a:r>
                      <a:endParaRPr lang="en-US" sz="1600" b="0" u="none" dirty="0">
                        <a:solidFill>
                          <a:srgbClr val="C00000"/>
                        </a:solidFill>
                        <a:latin typeface="+mn-lt"/>
                        <a:ea typeface="Calibri"/>
                        <a:cs typeface="Arial"/>
                      </a:endParaRPr>
                    </a:p>
                  </a:txBody>
                  <a:tcPr marL="28575" marR="28575" marT="28575" marB="2857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20000"/>
                      </a:srgbClr>
                    </a:solidFill>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rgbClr val="C00000"/>
                          </a:solidFill>
                          <a:latin typeface="+mn-lt"/>
                          <a:ea typeface="Times New Roman"/>
                          <a:cs typeface="Arial"/>
                        </a:rPr>
                        <a:t>—</a:t>
                      </a:r>
                      <a:endParaRPr lang="en-US" sz="1600" b="0" u="none" dirty="0">
                        <a:solidFill>
                          <a:srgbClr val="C00000"/>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rgbClr val="FF0000"/>
                          </a:solidFill>
                          <a:latin typeface="+mn-lt"/>
                          <a:ea typeface="Times New Roman"/>
                          <a:cs typeface="Arial"/>
                        </a:rPr>
                        <a:t>—</a:t>
                      </a:r>
                      <a:endParaRPr lang="en-US" sz="1600" b="0" u="none" dirty="0">
                        <a:solidFill>
                          <a:srgbClr val="FF0000"/>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a:solidFill>
                            <a:schemeClr val="tx1"/>
                          </a:solidFill>
                          <a:latin typeface="+mn-lt"/>
                          <a:ea typeface="Times New Roman"/>
                          <a:cs typeface="Arial"/>
                        </a:rPr>
                        <a:t>++</a:t>
                      </a:r>
                      <a:endParaRPr lang="en-US" sz="1600" b="0" u="none">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a:solidFill>
                            <a:schemeClr val="tx1"/>
                          </a:solidFill>
                          <a:latin typeface="+mn-lt"/>
                          <a:ea typeface="Times New Roman"/>
                          <a:cs typeface="Arial"/>
                        </a:rPr>
                        <a:t>++</a:t>
                      </a:r>
                      <a:endParaRPr lang="en-US" sz="1600" b="0" u="none">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4072">
                <a:tc>
                  <a:txBody>
                    <a:bodyPr/>
                    <a:lstStyle/>
                    <a:p>
                      <a:pPr marL="0" marR="0" algn="ctr">
                        <a:lnSpc>
                          <a:spcPct val="100000"/>
                        </a:lnSpc>
                        <a:spcBef>
                          <a:spcPts val="0"/>
                        </a:spcBef>
                        <a:spcAft>
                          <a:spcPts val="0"/>
                        </a:spcAft>
                      </a:pPr>
                      <a:r>
                        <a:rPr lang="en-US" sz="1600" b="0" u="none" dirty="0">
                          <a:solidFill>
                            <a:srgbClr val="0432FF"/>
                          </a:solidFill>
                          <a:latin typeface="+mn-lt"/>
                          <a:ea typeface="Times New Roman"/>
                          <a:cs typeface="Arial"/>
                        </a:rPr>
                        <a:t>Tamoxifen </a:t>
                      </a:r>
                      <a:endParaRPr lang="en-US" sz="1600" b="0" u="none" dirty="0">
                        <a:solidFill>
                          <a:srgbClr val="0432FF"/>
                        </a:solidFill>
                        <a:latin typeface="+mn-lt"/>
                        <a:ea typeface="Calibri"/>
                        <a:cs typeface="Arial"/>
                      </a:endParaRPr>
                    </a:p>
                  </a:txBody>
                  <a:tcPr marL="28575" marR="28575" marT="28575" marB="2857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9804"/>
                      </a:srgbClr>
                    </a:solidFill>
                  </a:tcPr>
                </a:tc>
                <a:tc>
                  <a:txBody>
                    <a:bodyPr/>
                    <a:lstStyle/>
                    <a:p>
                      <a:pPr marL="0" marR="0" algn="ctr">
                        <a:lnSpc>
                          <a:spcPct val="100000"/>
                        </a:lnSpc>
                        <a:spcBef>
                          <a:spcPts val="0"/>
                        </a:spcBef>
                        <a:spcAft>
                          <a:spcPts val="0"/>
                        </a:spcAft>
                      </a:pPr>
                      <a:r>
                        <a:rPr lang="en-US" sz="1600" b="0" u="none" dirty="0">
                          <a:solidFill>
                            <a:srgbClr val="FF0000"/>
                          </a:solidFill>
                          <a:latin typeface="+mn-lt"/>
                          <a:ea typeface="Times New Roman"/>
                          <a:cs typeface="Arial"/>
                        </a:rPr>
                        <a:t>—</a:t>
                      </a:r>
                      <a:endParaRPr lang="en-US" sz="1600" b="0" u="none" dirty="0">
                        <a:solidFill>
                          <a:srgbClr val="FF0000"/>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rgbClr val="FF0000"/>
                          </a:solidFill>
                          <a:latin typeface="+mn-lt"/>
                          <a:ea typeface="Times New Roman"/>
                          <a:cs typeface="Arial"/>
                        </a:rPr>
                        <a:t>+</a:t>
                      </a:r>
                      <a:endParaRPr lang="en-US" sz="1600" b="0" u="none" dirty="0">
                        <a:solidFill>
                          <a:srgbClr val="FF0000"/>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rgbClr val="FF0000"/>
                          </a:solidFill>
                          <a:latin typeface="+mn-lt"/>
                          <a:ea typeface="Times New Roman"/>
                          <a:cs typeface="Arial"/>
                        </a:rPr>
                        <a:t>—</a:t>
                      </a:r>
                      <a:endParaRPr lang="en-US" sz="1600" b="0" u="none" dirty="0">
                        <a:solidFill>
                          <a:srgbClr val="FF0000"/>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rgbClr val="FF0000"/>
                          </a:solidFill>
                          <a:latin typeface="+mn-lt"/>
                          <a:ea typeface="Times New Roman"/>
                          <a:cs typeface="Arial"/>
                        </a:rPr>
                        <a:t>—</a:t>
                      </a:r>
                      <a:endParaRPr lang="en-US" sz="1600" b="0" u="none" dirty="0">
                        <a:solidFill>
                          <a:srgbClr val="FF0000"/>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rgbClr val="C00000"/>
                          </a:solidFill>
                          <a:latin typeface="+mn-lt"/>
                          <a:ea typeface="Times New Roman"/>
                          <a:cs typeface="Arial"/>
                        </a:rPr>
                        <a:t>+</a:t>
                      </a:r>
                      <a:endParaRPr lang="en-US" sz="1600" b="0" u="none" dirty="0">
                        <a:solidFill>
                          <a:srgbClr val="C00000"/>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3682">
                <a:tc>
                  <a:txBody>
                    <a:bodyPr/>
                    <a:lstStyle/>
                    <a:p>
                      <a:pPr marL="0" marR="0" algn="ctr">
                        <a:lnSpc>
                          <a:spcPct val="100000"/>
                        </a:lnSpc>
                        <a:spcBef>
                          <a:spcPts val="0"/>
                        </a:spcBef>
                        <a:spcAft>
                          <a:spcPts val="0"/>
                        </a:spcAft>
                      </a:pPr>
                      <a:r>
                        <a:rPr lang="en-US" sz="1600" b="0" u="none" dirty="0">
                          <a:solidFill>
                            <a:srgbClr val="0432FF"/>
                          </a:solidFill>
                          <a:latin typeface="+mn-lt"/>
                          <a:ea typeface="Times New Roman"/>
                          <a:cs typeface="Arial"/>
                        </a:rPr>
                        <a:t>Raloxifene </a:t>
                      </a:r>
                      <a:endParaRPr lang="en-US" sz="1600" b="0" u="none" dirty="0">
                        <a:solidFill>
                          <a:srgbClr val="0432FF"/>
                        </a:solidFill>
                        <a:latin typeface="+mn-lt"/>
                        <a:ea typeface="Calibri"/>
                        <a:cs typeface="Arial"/>
                      </a:endParaRPr>
                    </a:p>
                  </a:txBody>
                  <a:tcPr marL="28575" marR="28575" marT="28575" marB="2857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42093">
                        <a:alpha val="9804"/>
                      </a:srgbClr>
                    </a:solidFill>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rgbClr val="C00000"/>
                          </a:solidFill>
                          <a:latin typeface="+mn-lt"/>
                          <a:ea typeface="Times New Roman"/>
                          <a:cs typeface="Arial"/>
                        </a:rPr>
                        <a:t>++</a:t>
                      </a:r>
                      <a:endParaRPr lang="en-US" sz="1600" b="0" u="none" dirty="0">
                        <a:solidFill>
                          <a:srgbClr val="C00000"/>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u="none" dirty="0">
                          <a:solidFill>
                            <a:schemeClr val="tx1"/>
                          </a:solidFill>
                          <a:latin typeface="+mn-lt"/>
                          <a:ea typeface="Times New Roman"/>
                          <a:cs typeface="Arial"/>
                        </a:rPr>
                        <a:t>+</a:t>
                      </a:r>
                      <a:endParaRPr lang="en-US" sz="1600" b="0" u="none" dirty="0">
                        <a:solidFill>
                          <a:schemeClr val="tx1"/>
                        </a:solidFill>
                        <a:latin typeface="+mn-lt"/>
                        <a:ea typeface="Calibri"/>
                        <a:cs typeface="Arial"/>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14" name="Group 13"/>
          <p:cNvGrpSpPr/>
          <p:nvPr/>
        </p:nvGrpSpPr>
        <p:grpSpPr>
          <a:xfrm>
            <a:off x="133078" y="8167254"/>
            <a:ext cx="664093" cy="727363"/>
            <a:chOff x="133078" y="7115175"/>
            <a:chExt cx="640899" cy="811530"/>
          </a:xfrm>
        </p:grpSpPr>
        <p:sp>
          <p:nvSpPr>
            <p:cNvPr id="8" name="Left Bracket 7"/>
            <p:cNvSpPr/>
            <p:nvPr/>
          </p:nvSpPr>
          <p:spPr>
            <a:xfrm>
              <a:off x="582931" y="7269480"/>
              <a:ext cx="191046" cy="502920"/>
            </a:xfrm>
            <a:prstGeom prst="leftBracket">
              <a:avLst/>
            </a:prstGeom>
            <a:ln w="19050">
              <a:solidFill>
                <a:srgbClr val="942093">
                  <a:alpha val="2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33078" y="7115175"/>
              <a:ext cx="327797" cy="811530"/>
            </a:xfrm>
            <a:prstGeom prst="rect">
              <a:avLst/>
            </a:prstGeom>
            <a:solidFill>
              <a:schemeClr val="bg1"/>
            </a:solidFill>
            <a:ln w="19050">
              <a:solidFill>
                <a:srgbClr val="94209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Not ideal</a:t>
              </a:r>
            </a:p>
          </p:txBody>
        </p:sp>
        <p:cxnSp>
          <p:nvCxnSpPr>
            <p:cNvPr id="11" name="Straight Connector 10"/>
            <p:cNvCxnSpPr>
              <a:stCxn id="9" idx="3"/>
              <a:endCxn id="8" idx="1"/>
            </p:cNvCxnSpPr>
            <p:nvPr/>
          </p:nvCxnSpPr>
          <p:spPr>
            <a:xfrm>
              <a:off x="460875" y="7520940"/>
              <a:ext cx="122056" cy="0"/>
            </a:xfrm>
            <a:prstGeom prst="line">
              <a:avLst/>
            </a:prstGeom>
            <a:ln w="19050">
              <a:solidFill>
                <a:srgbClr val="942093">
                  <a:alpha val="20000"/>
                </a:srgb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0" y="9461310"/>
            <a:ext cx="6858000" cy="461665"/>
          </a:xfrm>
          <a:prstGeom prst="rect">
            <a:avLst/>
          </a:prstGeom>
          <a:noFill/>
        </p:spPr>
        <p:txBody>
          <a:bodyPr wrap="square" rtlCol="0">
            <a:spAutoFit/>
          </a:bodyPr>
          <a:lstStyle/>
          <a:p>
            <a:r>
              <a:rPr lang="en-US" sz="1200" baseline="30000" dirty="0" smtClean="0"/>
              <a:t>6</a:t>
            </a:r>
            <a:r>
              <a:rPr lang="en-US" sz="1200" dirty="0" smtClean="0"/>
              <a:t> </a:t>
            </a:r>
            <a:r>
              <a:rPr lang="en-US" sz="1200" dirty="0"/>
              <a:t>Selective Estrogen </a:t>
            </a:r>
            <a:r>
              <a:rPr lang="en-US" sz="1200" dirty="0" smtClean="0"/>
              <a:t>Receptors Modulators</a:t>
            </a:r>
          </a:p>
          <a:p>
            <a:r>
              <a:rPr lang="en-US" sz="1200" baseline="30000" dirty="0" smtClean="0"/>
              <a:t>7</a:t>
            </a:r>
            <a:r>
              <a:rPr lang="en-US" sz="1200" dirty="0" smtClean="0"/>
              <a:t> oral and non-hormonal</a:t>
            </a:r>
            <a:endParaRPr lang="en-US" sz="1200" dirty="0"/>
          </a:p>
        </p:txBody>
      </p:sp>
      <p:sp>
        <p:nvSpPr>
          <p:cNvPr id="10" name="Rectangular Callout 9"/>
          <p:cNvSpPr/>
          <p:nvPr/>
        </p:nvSpPr>
        <p:spPr>
          <a:xfrm>
            <a:off x="5174376" y="9034803"/>
            <a:ext cx="1260566" cy="424822"/>
          </a:xfrm>
          <a:prstGeom prst="wedgeRectCallout">
            <a:avLst>
              <a:gd name="adj1" fmla="val -21352"/>
              <a:gd name="adj2" fmla="val -93723"/>
            </a:avLst>
          </a:prstGeom>
          <a:solidFill>
            <a:schemeClr val="bg1"/>
          </a:solidFill>
          <a:ln>
            <a:solidFill>
              <a:srgbClr val="94209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Has a good effect on bone</a:t>
            </a:r>
          </a:p>
        </p:txBody>
      </p:sp>
    </p:spTree>
    <p:extLst>
      <p:ext uri="{BB962C8B-B14F-4D97-AF65-F5344CB8AC3E}">
        <p14:creationId xmlns:p14="http://schemas.microsoft.com/office/powerpoint/2010/main" val="1423055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4136</TotalTime>
  <Words>3322</Words>
  <Application>Microsoft Macintosh PowerPoint</Application>
  <PresentationFormat>Custom</PresentationFormat>
  <Paragraphs>451</Paragraphs>
  <Slides>15</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.LucidaGrandeUI</vt:lpstr>
      <vt:lpstr>Al Tarikh</vt:lpstr>
      <vt:lpstr>American Typewriter</vt:lpstr>
      <vt:lpstr>Arial Narrow</vt:lpstr>
      <vt:lpstr>Calibri</vt:lpstr>
      <vt:lpstr>Calibri Light</vt:lpstr>
      <vt:lpstr>Cambria Math</vt:lpstr>
      <vt:lpstr>Goudy Old Style</vt:lpstr>
      <vt:lpstr>Helvetica</vt:lpstr>
      <vt:lpstr>Times New Roman</vt:lpstr>
      <vt:lpstr>Wingdings</vt:lpstr>
      <vt:lpstr>Wingdings 3</vt:lpstr>
      <vt:lpstr>ZapfDingbatsITC</vt:lpstr>
      <vt:lpstr>맑은 고딕</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اللؤلؤ الصليهم</dc:creator>
  <cp:lastModifiedBy>اللؤلؤ الصليهم</cp:lastModifiedBy>
  <cp:revision>175</cp:revision>
  <cp:lastPrinted>2018-04-26T21:40:38Z</cp:lastPrinted>
  <dcterms:created xsi:type="dcterms:W3CDTF">2018-03-08T13:29:29Z</dcterms:created>
  <dcterms:modified xsi:type="dcterms:W3CDTF">2018-04-26T21:40:41Z</dcterms:modified>
</cp:coreProperties>
</file>