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61" r:id="rId2"/>
    <p:sldId id="269" r:id="rId3"/>
    <p:sldId id="270" r:id="rId4"/>
    <p:sldId id="271" r:id="rId5"/>
    <p:sldId id="272" r:id="rId6"/>
    <p:sldId id="274" r:id="rId7"/>
    <p:sldId id="275" r:id="rId8"/>
    <p:sldId id="281" r:id="rId9"/>
    <p:sldId id="277" r:id="rId10"/>
    <p:sldId id="278" r:id="rId11"/>
    <p:sldId id="279" r:id="rId12"/>
    <p:sldId id="280" r:id="rId13"/>
    <p:sldId id="283" r:id="rId14"/>
    <p:sldId id="285" r:id="rId15"/>
    <p:sldId id="282" r:id="rId16"/>
  </p:sldIdLst>
  <p:sldSz cx="6858000" cy="9907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0432FF"/>
    <a:srgbClr val="A9D18E"/>
    <a:srgbClr val="F4B183"/>
    <a:srgbClr val="FF7E79"/>
    <a:srgbClr val="008F00"/>
    <a:srgbClr val="FBE5D6"/>
    <a:srgbClr val="945200"/>
    <a:srgbClr val="4EB7BA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5000" autoAdjust="0"/>
  </p:normalViewPr>
  <p:slideViewPr>
    <p:cSldViewPr snapToGrid="0" snapToObjects="1">
      <p:cViewPr>
        <p:scale>
          <a:sx n="59" d="100"/>
          <a:sy n="59" d="100"/>
        </p:scale>
        <p:origin x="350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0999C-3912-044C-B1D6-DC8901C0AC2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098D8-7875-794E-BFAC-51E148B6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98D8-7875-794E-BFAC-51E148B6BA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8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2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6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0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3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3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BACB6-91DF-414B-BB49-556528C76BD3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5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docs.google.com/presentation/d/1_-g1vol4eBWPet5xVCkuTGFvvnhFF3PJmU0tWtEEw_o/edit?usp=sharing" TargetMode="External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hyperlink" Target="https://docs.google.com/presentation/d/1lObVGYFZFUZUxoWRdV56FHWqgjTOZSOyLVqD5nL-mNQ/edit?usp=sharing" TargetMode="Externa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gif"/><Relationship Id="rId5" Type="http://schemas.openxmlformats.org/officeDocument/2006/relationships/hyperlink" Target="http://www.ibreastfeeding.com/" TargetMode="External"/><Relationship Id="rId6" Type="http://schemas.openxmlformats.org/officeDocument/2006/relationships/hyperlink" Target="http://toxnet.nlm.nih.gov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tiff"/><Relationship Id="rId5" Type="http://schemas.openxmlformats.org/officeDocument/2006/relationships/hyperlink" Target="https://docs.google.com/forms/d/e/1FAIpQLSc57qjDXLPcQLYftI27W91gCKD2RgH0OzQDdDxsiLYmH9DKtw/viewform" TargetMode="External"/><Relationship Id="rId6" Type="http://schemas.openxmlformats.org/officeDocument/2006/relationships/image" Target="../media/image17.tiff"/><Relationship Id="rId7" Type="http://schemas.openxmlformats.org/officeDocument/2006/relationships/hyperlink" Target="https://docs.google.com/forms/d/e/1FAIpQLSeR09YDqj3t6EipoBfWqUQ3MSK8YOB4OY5qRkg329YJBt2YZQ/viewform?usp=sf_link" TargetMode="External"/><Relationship Id="rId8" Type="http://schemas.openxmlformats.org/officeDocument/2006/relationships/hyperlink" Target="https://twitter.com/pharma436" TargetMode="External"/><Relationship Id="rId9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1944" r="17500" b="14514"/>
          <a:stretch/>
        </p:blipFill>
        <p:spPr>
          <a:xfrm>
            <a:off x="315970" y="420286"/>
            <a:ext cx="1247003" cy="1027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123" r="2846" b="6720"/>
          <a:stretch/>
        </p:blipFill>
        <p:spPr>
          <a:xfrm>
            <a:off x="5239956" y="549123"/>
            <a:ext cx="1345852" cy="85286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664" y="4638241"/>
            <a:ext cx="164592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8309" y="4255116"/>
            <a:ext cx="1309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Objectives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4176" y="7115061"/>
            <a:ext cx="164592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5596" y="6714951"/>
            <a:ext cx="140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Color index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590299"/>
            <a:ext cx="6844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9193"/>
                </a:solidFill>
                <a:latin typeface="Goudy Old Style" charset="0"/>
                <a:ea typeface="Goudy Old Style" charset="0"/>
                <a:cs typeface="Goudy Old Style" charset="0"/>
              </a:rPr>
              <a:t>8:</a:t>
            </a:r>
            <a:r>
              <a:rPr lang="en-US" sz="2800" b="1" dirty="0"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sz="2800" b="1" dirty="0">
                <a:solidFill>
                  <a:srgbClr val="941651"/>
                </a:solidFill>
                <a:latin typeface="Goudy Old Style" charset="0"/>
                <a:ea typeface="Goudy Old Style" charset="0"/>
                <a:cs typeface="Goudy Old Style" charset="0"/>
              </a:rPr>
              <a:t>Drugs Affecting Breast Milk And Lactation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664" y="4817970"/>
            <a:ext cx="6411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Recognize the main pharmacological characters that control the passage of drugs from milk to </a:t>
            </a:r>
            <a:r>
              <a:rPr lang="en-US" altLang="en-US" sz="1400">
                <a:ea typeface="Times New Roman" charset="0"/>
                <a:cs typeface="Times New Roman" charset="0"/>
              </a:rPr>
              <a:t>baby.</a:t>
            </a:r>
            <a:endParaRPr lang="en-US" altLang="en-US" sz="1400" dirty="0">
              <a:ea typeface="Times New Roman" charset="0"/>
              <a:cs typeface="Times New Roman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Identify the adverse effects of major pharmacological categories on babies.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Describe the best and safest medication to be given to breast feeding women if she is suffered from different diseases as epilepsy, infection, diabetes, heart failure, hypertension.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Know drugs that can inhibit lactation and should be avoided in breast feeding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Know drugs that may enhance lactation.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5970" y="7189904"/>
            <a:ext cx="3534567" cy="1541888"/>
            <a:chOff x="6432027" y="8493574"/>
            <a:chExt cx="3534567" cy="1541888"/>
          </a:xfrm>
        </p:grpSpPr>
        <p:sp>
          <p:nvSpPr>
            <p:cNvPr id="15" name="Oval 14"/>
            <p:cNvSpPr/>
            <p:nvPr/>
          </p:nvSpPr>
          <p:spPr>
            <a:xfrm flipV="1">
              <a:off x="6433275" y="9178908"/>
              <a:ext cx="191187" cy="17425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6432633" y="9486869"/>
              <a:ext cx="191187" cy="1742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6432027" y="8560337"/>
              <a:ext cx="191187" cy="174253"/>
            </a:xfrm>
            <a:prstGeom prst="ellipse">
              <a:avLst/>
            </a:prstGeom>
            <a:solidFill>
              <a:srgbClr val="008F00"/>
            </a:solidFill>
            <a:ln>
              <a:solidFill>
                <a:srgbClr val="00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V="1">
              <a:off x="6433534" y="8871331"/>
              <a:ext cx="191187" cy="174253"/>
            </a:xfrm>
            <a:prstGeom prst="ellipse">
              <a:avLst/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6432633" y="9799301"/>
              <a:ext cx="191187" cy="174253"/>
            </a:xfrm>
            <a:prstGeom prst="ellipse">
              <a:avLst/>
            </a:prstGeom>
            <a:solidFill>
              <a:srgbClr val="009193"/>
            </a:solidFill>
            <a:ln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4461" y="9112337"/>
              <a:ext cx="3342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Extra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information and further explanation 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8867" y="9420106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Important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3820" y="8493574"/>
              <a:ext cx="12623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8F00"/>
                  </a:solidFill>
                </a:rPr>
                <a:t>Doctors’ notes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25705" y="8804568"/>
              <a:ext cx="1148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432FF"/>
                  </a:solidFill>
                </a:rPr>
                <a:t>Drugs names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23820" y="9727685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9193"/>
                  </a:solidFill>
                </a:rPr>
                <a:t>Mnemonics</a:t>
              </a:r>
            </a:p>
          </p:txBody>
        </p:sp>
      </p:grpSp>
      <p:pic>
        <p:nvPicPr>
          <p:cNvPr id="29" name="Picture 2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597" y="9033081"/>
            <a:ext cx="557784" cy="55778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15807" y="1440096"/>
            <a:ext cx="3724149" cy="202139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4562" y="9190472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8"/>
              </a:rPr>
              <a:t>Kindly check the editing file before studying this document  </a:t>
            </a:r>
            <a:endParaRPr lang="en-US" sz="1400" dirty="0"/>
          </a:p>
        </p:txBody>
      </p:sp>
      <p:sp>
        <p:nvSpPr>
          <p:cNvPr id="31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35" y="7744712"/>
            <a:ext cx="1393146" cy="12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8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227910" y="757126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Drugs &amp; Lactation</a:t>
            </a: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87686"/>
              </p:ext>
            </p:extLst>
          </p:nvPr>
        </p:nvGraphicFramePr>
        <p:xfrm>
          <a:off x="143941" y="1059807"/>
          <a:ext cx="6570120" cy="1758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54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7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68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385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Oral contraceptives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E79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  <a:sym typeface="Symbol" charset="2"/>
                        </a:rPr>
                        <a:t>Progestin Only Pills or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  <a:sym typeface="Symbol" charset="2"/>
                        </a:rPr>
                        <a:t>mini-pills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E7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E79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Preferred for birth control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3858">
                <a:tc>
                  <a:txBody>
                    <a:bodyPr/>
                    <a:lstStyle/>
                    <a:p>
                      <a:pPr algn="ctr"/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Antidepressants</a:t>
                      </a:r>
                      <a:r>
                        <a:rPr kumimoji="0" lang="en-GB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4</a:t>
                      </a:r>
                      <a:endParaRPr lang="en-US" sz="1400" b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4165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Selective Serotonin Reuptake Inhibitor </a:t>
                      </a: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(SSRI)</a:t>
                      </a:r>
                      <a:r>
                        <a:rPr kumimoji="0" lang="en-GB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4</a:t>
                      </a:r>
                      <a:endParaRPr kumimoji="0" lang="en-US" alt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94165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41651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Paroxetine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is the preferred SSRI in breastfeeding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women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4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3858">
                <a:tc>
                  <a:txBody>
                    <a:bodyPr/>
                    <a:lstStyle/>
                    <a:p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Antihistaminics</a:t>
                      </a:r>
                      <a:r>
                        <a:rPr lang="en-US" sz="135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baseline="30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B7B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Non-sedating </a:t>
                      </a: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antihistaminics</a:t>
                      </a:r>
                      <a:r>
                        <a:rPr lang="en-US" sz="135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baseline="30000" dirty="0" smtClean="0">
                        <a:effectLst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B7BA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B7BA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Loratidine</a:t>
                      </a:r>
                      <a:r>
                        <a:rPr lang="en-US" sz="1400" kern="1200" baseline="300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 smtClean="0">
                        <a:solidFill>
                          <a:srgbClr val="0432FF"/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785348"/>
              </p:ext>
            </p:extLst>
          </p:nvPr>
        </p:nvGraphicFramePr>
        <p:xfrm>
          <a:off x="143941" y="3108802"/>
          <a:ext cx="6570120" cy="6123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54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7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68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67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Drugs should be avoided during lactation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B183">
                        <a:alpha val="2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chemeClr val="accent2">
                            <a:lumMod val="40000"/>
                            <a:lumOff val="60000"/>
                          </a:schemeClr>
                        </a:buClr>
                        <a:buFont typeface="Arial" charset="0"/>
                        <a:buChar char="•"/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3855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Antibiotecs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Quinolones</a:t>
                      </a:r>
                      <a:endParaRPr lang="en-US" sz="1400" dirty="0"/>
                    </a:p>
                  </a:txBody>
                  <a:tcPr anchor="ctr">
                    <a:solidFill>
                      <a:srgbClr val="F4B183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Theoretical risk of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athropathies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(joint disease)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charset="0"/>
                        <a:buChar char="•"/>
                      </a:pPr>
                      <a:r>
                        <a:rPr lang="en-US" sz="1400" dirty="0" smtClean="0"/>
                        <a:t>should be avoided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1971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Chloramphenicol</a:t>
                      </a:r>
                      <a:endParaRPr lang="en-US" sz="1400" dirty="0"/>
                    </a:p>
                  </a:txBody>
                  <a:tcPr anchor="ctr">
                    <a:solidFill>
                      <a:srgbClr val="F4B18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Gray baby syndrome (avoid)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59162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Tetracycline</a:t>
                      </a:r>
                      <a:endParaRPr lang="en-US" sz="14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4B18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40000"/>
                            <a:lumOff val="6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Absorption by the baby is probably prevented by chelation with milk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calcium.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40000"/>
                            <a:lumOff val="6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Avoid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due to possible risk of teeth discoloration.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9374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Sulfonamides 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co-trimoxazole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F4B183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20000"/>
                            <a:lumOff val="8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Cause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hyperbilirubinemia-neonatal jaundice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20000"/>
                            <a:lumOff val="8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Should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be avoided in premature infants or infants with G6PD deficiency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694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Antidiabetics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420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Metformin</a:t>
                      </a:r>
                    </a:p>
                  </a:txBody>
                  <a:tcPr anchor="ctr">
                    <a:solidFill>
                      <a:srgbClr val="942093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83FF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Avoid due to lactic acidosis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094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Analgesics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Aspirin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EDEDED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Avoid due to theoretical risk of Reye's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syndrome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95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Oral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contraceptives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sz="14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7E79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Estrogens Containing Pills</a:t>
                      </a:r>
                    </a:p>
                  </a:txBody>
                  <a:tcPr anchor="ctr">
                    <a:solidFill>
                      <a:srgbClr val="FF7E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7E79"/>
                        </a:buClr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Avoid it.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E79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Estrogen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  <a:sym typeface="Symbol" charset="2"/>
                        </a:rPr>
                        <a:t>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  <a:sym typeface="Symbol" charset="2"/>
                        </a:rPr>
                        <a:t>milk quantity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157">
                <a:tc rowSpan="2">
                  <a:txBody>
                    <a:bodyPr/>
                    <a:lstStyle/>
                    <a:p>
                      <a:pPr algn="ctr"/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Antithyroid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Potassium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iodide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6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Contraindicated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41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Iodine (radioactive)</a:t>
                      </a:r>
                    </a:p>
                  </a:txBody>
                  <a:tcPr anchor="ctr">
                    <a:solidFill>
                      <a:srgbClr val="E2F0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6">
                            <a:lumMod val="40000"/>
                            <a:lumOff val="6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Permanent hypothyroidism in infant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6">
                            <a:lumMod val="40000"/>
                            <a:lumOff val="6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Breast-feeding is contraindicated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3858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Anticonvulsants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Lamotrigine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Avoid</a:t>
                      </a:r>
                      <a:r>
                        <a:rPr kumimoji="0" lang="ar-S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it doesn't cause any problem, but it has ↓ therapeutic index could cause toxicity very fast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F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9445923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5</a:t>
            </a:r>
            <a:r>
              <a:rPr lang="en-US" sz="1200" dirty="0" smtClean="0"/>
              <a:t> Non hormonal methods should be used</a:t>
            </a:r>
          </a:p>
          <a:p>
            <a:r>
              <a:rPr lang="en-US" sz="1200" baseline="30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Only female slides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73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227910" y="757126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Drugs </a:t>
            </a:r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&amp; lactation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67643"/>
              </p:ext>
            </p:extLst>
          </p:nvPr>
        </p:nvGraphicFramePr>
        <p:xfrm>
          <a:off x="304484" y="4657339"/>
          <a:ext cx="6275133" cy="4660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6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97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257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7554">
                <a:tc rowSpan="2">
                  <a:txBody>
                    <a:bodyPr/>
                    <a:lstStyle/>
                    <a:p>
                      <a:pPr algn="ctr"/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Antibiotics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Safe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Font typeface="Arial" charset="0"/>
                        <a:buChar char="•"/>
                      </a:pPr>
                      <a:r>
                        <a:rPr kumimoji="0" lang="en-GB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Cephalosporins</a:t>
                      </a: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kumimoji="0" lang="en-GB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penicill</a:t>
                      </a:r>
                      <a:endParaRPr lang="en-US" sz="14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417">
                <a:tc vMerge="1"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Avoid</a:t>
                      </a:r>
                    </a:p>
                  </a:txBody>
                  <a:tcPr anchor="ctr">
                    <a:solidFill>
                      <a:srgbClr val="FBE5D6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40000"/>
                            <a:lumOff val="6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chloramphenicol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quinolones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sulphonamides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and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tetracyclines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930">
                <a:tc rowSpan="2">
                  <a:txBody>
                    <a:bodyPr/>
                    <a:lstStyle/>
                    <a:p>
                      <a:pPr algn="ctr"/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Antidiabetics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420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Safe </a:t>
                      </a:r>
                    </a:p>
                  </a:txBody>
                  <a:tcPr anchor="ctr">
                    <a:solidFill>
                      <a:srgbClr val="94209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942093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Insulin – oral antidiabetics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Avoid </a:t>
                      </a:r>
                    </a:p>
                  </a:txBody>
                  <a:tcPr anchor="ctr">
                    <a:solidFill>
                      <a:srgbClr val="942093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D883FF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Metformin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7251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Anticoagulants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Safe </a:t>
                      </a:r>
                    </a:p>
                  </a:txBody>
                  <a:tcPr anchor="ctr">
                    <a:solidFill>
                      <a:srgbClr val="FF99C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CC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Heparin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warfarin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804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Analgesics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Safe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Acetaminophen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paracetamol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141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Antithyroid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Safe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6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Propylthiouracil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are preferable over others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38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Anticonvulsants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Safe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Carbamazepine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phenytoin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141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Oral contraceptives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7E79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E7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E79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Progestin only pills or minipills are preferred for birth control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38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Anti-asthmatic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Safe 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Inhaled corticosteroids,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prednisone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605834"/>
              </p:ext>
            </p:extLst>
          </p:nvPr>
        </p:nvGraphicFramePr>
        <p:xfrm>
          <a:off x="304484" y="1023191"/>
          <a:ext cx="6275134" cy="2561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609"/>
                <a:gridCol w="1449753"/>
                <a:gridCol w="3425772"/>
              </a:tblGrid>
              <a:tr h="476647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Drugs should be avoided during lactation</a:t>
                      </a:r>
                      <a:endParaRPr lang="en-US" sz="1400" b="0" baseline="30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FFF2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66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Antihistaminics</a:t>
                      </a:r>
                      <a:r>
                        <a:rPr lang="en-US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 smtClean="0"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EB7B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Sedating antihistaminics</a:t>
                      </a:r>
                      <a:r>
                        <a:rPr lang="en-US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baseline="30000" dirty="0" smtClean="0">
                        <a:effectLst/>
                      </a:endParaRPr>
                    </a:p>
                  </a:txBody>
                  <a:tcPr anchor="ctr">
                    <a:solidFill>
                      <a:srgbClr val="4EB7BA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B7BA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Diphenhydramine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avoid)</a:t>
                      </a:r>
                      <a:r>
                        <a:rPr lang="en-US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baseline="30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681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Cytotoxic drugs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FFF2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Breast feeding should be avoided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016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452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Lithium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&amp;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alcohol</a:t>
                      </a:r>
                    </a:p>
                  </a:txBody>
                  <a:tcPr anchor="ctr">
                    <a:solidFill>
                      <a:srgbClr val="94520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452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Large amounts can be detected in milk (avoid)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016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CVS drugs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Atenolol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Risk of bradycardia and hypoglycemia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(avoid)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1227909" y="4380140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3775" y="3820820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Drugs of Choice in Lactation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9445923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only female slides</a:t>
            </a:r>
          </a:p>
          <a:p>
            <a:r>
              <a:rPr lang="en-US" sz="1200" baseline="300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Only male slides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2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84478" y="757126"/>
            <a:ext cx="4716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Summary for Choices of Drugs</a:t>
            </a: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6900" y="2101850"/>
            <a:ext cx="120650" cy="2334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5082" y="2306240"/>
            <a:ext cx="45719" cy="614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" y="4841688"/>
            <a:ext cx="6437774" cy="4316078"/>
            <a:chOff x="-12129" y="1341559"/>
            <a:chExt cx="6437774" cy="4316078"/>
          </a:xfrm>
        </p:grpSpPr>
        <p:sp>
          <p:nvSpPr>
            <p:cNvPr id="8" name="Rounded Rectangle 7"/>
            <p:cNvSpPr/>
            <p:nvPr/>
          </p:nvSpPr>
          <p:spPr>
            <a:xfrm>
              <a:off x="652018" y="1661600"/>
              <a:ext cx="5772894" cy="11246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 dirty="0">
                <a:solidFill>
                  <a:schemeClr val="tx1"/>
                </a:solidFill>
                <a:ea typeface="Times New Roman" charset="0"/>
                <a:cs typeface="Times New Roman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12129" y="1341559"/>
              <a:ext cx="1578546" cy="1601195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9118" y="1862875"/>
              <a:ext cx="40186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600" dirty="0">
                  <a:ea typeface="Times New Roman" charset="0"/>
                  <a:cs typeface="Times New Roman" charset="0"/>
                </a:rPr>
                <a:t>Infants should be monitored for adverse effects e.g. feeding, sedation, irritability, rash, etc.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52018" y="3121323"/>
              <a:ext cx="5772894" cy="7988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EB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 dirty="0">
                <a:solidFill>
                  <a:schemeClr val="tx1"/>
                </a:solidFill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5724" y="3027133"/>
              <a:ext cx="1046136" cy="979311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97624" y="3121038"/>
              <a:ext cx="4018693" cy="791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en-US" sz="1600" dirty="0">
                  <a:ea typeface="Times New Roman" charset="0"/>
                  <a:cs typeface="Times New Roman" charset="0"/>
                </a:rPr>
                <a:t>Drugs with no safety data should be avoided or lactation should be discontinued</a:t>
              </a:r>
              <a:endParaRPr lang="en-US" altLang="en-US" sz="16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52751" y="4250766"/>
              <a:ext cx="5772894" cy="12585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 dirty="0">
                <a:solidFill>
                  <a:schemeClr val="tx1"/>
                </a:solidFill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3076" y="4041197"/>
              <a:ext cx="1396041" cy="161644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97624" y="4250766"/>
              <a:ext cx="473622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0"/>
                </a:spcBef>
                <a:buFont typeface="Arial" charset="0"/>
                <a:buChar char="•"/>
                <a:defRPr/>
              </a:pPr>
              <a:r>
                <a:rPr lang="en-US" sz="1400" dirty="0">
                  <a:cs typeface="Times New Roman" pitchFamily="18" charset="0"/>
                </a:rPr>
                <a:t>Do not guess</a:t>
              </a:r>
            </a:p>
            <a:p>
              <a:pPr marL="285750" indent="-285750">
                <a:buFont typeface="Arial" charset="0"/>
                <a:buChar char="•"/>
                <a:defRPr/>
              </a:pPr>
              <a:r>
                <a:rPr lang="en-US" sz="1400" dirty="0">
                  <a:cs typeface="Times New Roman" pitchFamily="18" charset="0"/>
                </a:rPr>
                <a:t>Use the following sources:  </a:t>
              </a:r>
            </a:p>
            <a:p>
              <a:pPr marL="742950" lvl="1" indent="-285750">
                <a:buClr>
                  <a:schemeClr val="tx1"/>
                </a:buClr>
                <a:buFont typeface=".LucidaGrandeUI" charset="0"/>
                <a:buChar char="✓"/>
                <a:defRPr/>
              </a:pPr>
              <a:r>
                <a:rPr lang="en-US" sz="1400" dirty="0">
                  <a:cs typeface="Times New Roman" pitchFamily="18" charset="0"/>
                </a:rPr>
                <a:t>Use medication and mothers’ milk (</a:t>
              </a:r>
              <a:r>
                <a:rPr lang="en-US" sz="1400" dirty="0">
                  <a:cs typeface="Times New Roman" pitchFamily="18" charset="0"/>
                  <a:hlinkClick r:id="rId5"/>
                </a:rPr>
                <a:t>www.iBreastfeeding.com</a:t>
              </a:r>
              <a:r>
                <a:rPr lang="en-US" sz="1400" dirty="0">
                  <a:cs typeface="Times New Roman" pitchFamily="18" charset="0"/>
                </a:rPr>
                <a:t>)</a:t>
              </a:r>
            </a:p>
            <a:p>
              <a:pPr marL="742950" lvl="1" indent="-285750">
                <a:buClr>
                  <a:schemeClr val="tx1"/>
                </a:buClr>
                <a:buFont typeface=".LucidaGrandeUI" charset="0"/>
                <a:buChar char="✓"/>
                <a:defRPr/>
              </a:pPr>
              <a:r>
                <a:rPr lang="en-US" sz="1400" dirty="0">
                  <a:cs typeface="Times New Roman" pitchFamily="18" charset="0"/>
                </a:rPr>
                <a:t>Use </a:t>
              </a:r>
              <a:r>
                <a:rPr lang="en-US" sz="1400" dirty="0" err="1">
                  <a:cs typeface="Times New Roman" pitchFamily="18" charset="0"/>
                </a:rPr>
                <a:t>lactmed</a:t>
              </a:r>
              <a:r>
                <a:rPr lang="en-US" sz="1400" dirty="0">
                  <a:cs typeface="Times New Roman" pitchFamily="18" charset="0"/>
                </a:rPr>
                <a:t> or </a:t>
              </a:r>
              <a:r>
                <a:rPr lang="en-US" sz="1400" dirty="0" err="1">
                  <a:cs typeface="Times New Roman" pitchFamily="18" charset="0"/>
                </a:rPr>
                <a:t>toxnet</a:t>
              </a:r>
              <a:r>
                <a:rPr lang="en-US" sz="1400" dirty="0">
                  <a:cs typeface="Times New Roman" pitchFamily="18" charset="0"/>
                </a:rPr>
                <a:t> (</a:t>
              </a:r>
              <a:r>
                <a:rPr lang="en-US" sz="1400" dirty="0">
                  <a:cs typeface="Times New Roman" pitchFamily="18" charset="0"/>
                  <a:hlinkClick r:id="rId6"/>
                </a:rPr>
                <a:t>http://</a:t>
              </a:r>
              <a:r>
                <a:rPr lang="en-US" sz="1400" dirty="0" smtClean="0">
                  <a:cs typeface="Times New Roman" pitchFamily="18" charset="0"/>
                  <a:hlinkClick r:id="rId6"/>
                </a:rPr>
                <a:t>toxnet.nlm.nih.gov</a:t>
              </a:r>
              <a:r>
                <a:rPr lang="en-US" sz="1400" dirty="0" smtClean="0">
                  <a:cs typeface="Times New Roman" pitchFamily="18" charset="0"/>
                </a:rPr>
                <a:t>)</a:t>
              </a:r>
              <a:r>
                <a:rPr lang="en-US" sz="1400" baseline="30000" dirty="0" smtClean="0">
                  <a:cs typeface="Times New Roman" pitchFamily="18" charset="0"/>
                </a:rPr>
                <a:t>7</a:t>
              </a:r>
              <a:endParaRPr lang="en-US" sz="1400" baseline="30000" dirty="0"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1" y="9255423"/>
            <a:ext cx="684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7</a:t>
            </a:r>
            <a:r>
              <a:rPr lang="en-US" sz="1200" dirty="0" smtClean="0"/>
              <a:t> </a:t>
            </a:r>
            <a:r>
              <a:rPr lang="en-US" sz="1200" dirty="0">
                <a:cs typeface="Times New Roman" pitchFamily="18" charset="0"/>
              </a:rPr>
              <a:t>a free online database with information on drugs and lactation, is one of the newest additions to the National Library of Medicine's TOXNET system, a Web-based collection of resources covering toxicology, chemical safety, and environmental health.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7852" y="1041940"/>
            <a:ext cx="636603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GB" altLang="en-US" sz="1400" dirty="0" smtClean="0"/>
              <a:t>Drugs known to have serious toxic effects in adults are avoided</a:t>
            </a:r>
            <a:r>
              <a:rPr lang="en-GB" altLang="en-US" sz="1400" b="1" dirty="0" smtClean="0"/>
              <a:t> </a:t>
            </a:r>
            <a:r>
              <a:rPr lang="en-GB" altLang="en-US" sz="1200" dirty="0">
                <a:solidFill>
                  <a:schemeClr val="bg1">
                    <a:lumMod val="50000"/>
                  </a:schemeClr>
                </a:solidFill>
              </a:rPr>
              <a:t>(only female slides)</a:t>
            </a:r>
            <a:endParaRPr lang="en-GB" alt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GB" altLang="en-US" sz="1400" b="1" dirty="0" smtClean="0"/>
              <a:t>Route </a:t>
            </a:r>
            <a:r>
              <a:rPr lang="en-GB" altLang="en-US" sz="1400" dirty="0"/>
              <a:t>of administration </a:t>
            </a:r>
            <a:r>
              <a:rPr lang="en-US" altLang="en-US" sz="1400" dirty="0">
                <a:ea typeface="Times New Roman" charset="0"/>
                <a:cs typeface="Times New Roman" charset="0"/>
              </a:rPr>
              <a:t>(topical, local, inhalation) instead of an oral form.</a:t>
            </a:r>
            <a:endParaRPr lang="en-GB" altLang="en-US" sz="1400" dirty="0"/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GB" altLang="en-US" sz="1400" b="1" dirty="0"/>
              <a:t>Short</a:t>
            </a:r>
            <a:r>
              <a:rPr lang="en-GB" altLang="en-US" sz="1400" dirty="0"/>
              <a:t> acting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GB" altLang="en-US" sz="1400" b="1" dirty="0"/>
              <a:t>Highly</a:t>
            </a:r>
            <a:r>
              <a:rPr lang="en-GB" altLang="en-US" sz="1400" dirty="0"/>
              <a:t> protein bound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GB" altLang="en-US" sz="1400" b="1" dirty="0"/>
              <a:t>Low </a:t>
            </a:r>
            <a:r>
              <a:rPr lang="en-GB" altLang="en-US" sz="1400" dirty="0"/>
              <a:t>lipid solubility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GB" altLang="en-US" sz="1400" b="1" dirty="0"/>
              <a:t>High </a:t>
            </a:r>
            <a:r>
              <a:rPr lang="en-GB" altLang="en-US" sz="1400" dirty="0"/>
              <a:t>molecular weight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GB" altLang="en-US" sz="1400" b="1" dirty="0"/>
              <a:t>Poor</a:t>
            </a:r>
            <a:r>
              <a:rPr lang="en-GB" altLang="en-US" sz="1400" dirty="0"/>
              <a:t> oral </a:t>
            </a:r>
            <a:r>
              <a:rPr lang="en-GB" altLang="en-US" sz="1400" dirty="0" smtClean="0"/>
              <a:t>bioavailability </a:t>
            </a:r>
            <a:r>
              <a:rPr lang="en-GB" altLang="en-US" sz="1200" dirty="0">
                <a:solidFill>
                  <a:srgbClr val="008F00"/>
                </a:solidFill>
              </a:rPr>
              <a:t>with first pass metabolism</a:t>
            </a:r>
            <a:r>
              <a:rPr lang="en-GB" altLang="en-US" sz="1200" dirty="0" smtClean="0">
                <a:solidFill>
                  <a:srgbClr val="008F00"/>
                </a:solidFill>
              </a:rPr>
              <a:t>. Because its concentration in maternal blood will be low so its concentration in milk will be low. </a:t>
            </a:r>
            <a:endParaRPr lang="en-GB" altLang="en-US" sz="1200" dirty="0">
              <a:solidFill>
                <a:srgbClr val="008F00"/>
              </a:solidFill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GB" altLang="en-US" sz="1400" b="1" dirty="0"/>
              <a:t>No</a:t>
            </a:r>
            <a:r>
              <a:rPr lang="en-GB" altLang="en-US" sz="1400" dirty="0"/>
              <a:t> active </a:t>
            </a:r>
            <a:r>
              <a:rPr lang="en-GB" altLang="en-US" sz="1400" dirty="0" smtClean="0"/>
              <a:t>metabolites 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b="1" dirty="0" smtClean="0"/>
              <a:t>well-</a:t>
            </a:r>
            <a:r>
              <a:rPr lang="en-US" altLang="en-US" sz="1400" dirty="0" smtClean="0"/>
              <a:t>studied </a:t>
            </a:r>
            <a:r>
              <a:rPr lang="en-US" altLang="en-US" sz="1400" dirty="0"/>
              <a:t>in </a:t>
            </a:r>
            <a:r>
              <a:rPr lang="en-US" altLang="en-US" sz="1400" dirty="0" smtClean="0"/>
              <a:t>infants.</a:t>
            </a:r>
            <a:endParaRPr lang="en-GB" altLang="en-US" sz="1200" dirty="0">
              <a:solidFill>
                <a:srgbClr val="008F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227910" y="4661634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3776" y="4102314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General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07797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227910" y="757126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Summary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71A73E5-9D88-6F44-908B-B8F22F2EC4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915" y="1052562"/>
          <a:ext cx="6644413" cy="1165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1984">
                  <a:extLst>
                    <a:ext uri="{9D8B030D-6E8A-4147-A177-3AD203B41FA5}">
                      <a16:colId xmlns="" xmlns:a16="http://schemas.microsoft.com/office/drawing/2014/main" val="350216773"/>
                    </a:ext>
                  </a:extLst>
                </a:gridCol>
                <a:gridCol w="2942429"/>
              </a:tblGrid>
              <a:tr h="211715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Pharmacokinetics changes in pediatrics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2364415"/>
                  </a:ext>
                </a:extLst>
              </a:tr>
              <a:tr h="564575">
                <a:tc>
                  <a:txBody>
                    <a:bodyPr/>
                    <a:lstStyle/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Higher gastric pH </a:t>
                      </a:r>
                    </a:p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Lower rate of metabolism due to immaturity of liver enzymes.</a:t>
                      </a:r>
                    </a:p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Renal clearance is less efficient: (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3" pitchFamily="18" charset="2"/>
                        </a:rPr>
                        <a:t>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Renal blood flow- 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3" pitchFamily="18" charset="2"/>
                        </a:rPr>
                        <a:t> 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GFR).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Higher concentrations of free drug </a:t>
                      </a:r>
                    </a:p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Higher percentage of body water </a:t>
                      </a:r>
                    </a:p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Premature babies 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very limited capacity for metabolism and excretion.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2387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771A73E5-9D88-6F44-908B-B8F22F2EC4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915" y="2218422"/>
          <a:ext cx="6644414" cy="2688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2415">
                  <a:extLst>
                    <a:ext uri="{9D8B030D-6E8A-4147-A177-3AD203B41FA5}">
                      <a16:colId xmlns="" xmlns:a16="http://schemas.microsoft.com/office/drawing/2014/main" val="350216773"/>
                    </a:ext>
                  </a:extLst>
                </a:gridCol>
                <a:gridCol w="1445366"/>
                <a:gridCol w="1729887"/>
                <a:gridCol w="1456746"/>
              </a:tblGrid>
              <a:tr h="543828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Drugs contraindicated during lactation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Drugs that can suppress lactation(reduce prolactin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Drugs that can augment lactation(Dopamine antagonists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2364415"/>
                  </a:ext>
                </a:extLst>
              </a:tr>
              <a:tr h="1407637">
                <a:tc>
                  <a:txBody>
                    <a:bodyPr/>
                    <a:lstStyle/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Anticancer drugs: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rgbClr val="0432FF"/>
                          </a:solidFill>
                          <a:latin typeface="+mn-lt"/>
                          <a:cs typeface="Times New Roman" pitchFamily="18" charset="0"/>
                        </a:rPr>
                        <a:t>Doxorubicin, cyclophosphamide,</a:t>
                      </a:r>
                      <a:r>
                        <a:rPr lang="en-US" sz="1050" b="0" baseline="0" dirty="0" smtClean="0">
                          <a:solidFill>
                            <a:srgbClr val="0432FF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050" b="0" dirty="0" smtClean="0">
                          <a:solidFill>
                            <a:srgbClr val="0432FF"/>
                          </a:solidFill>
                          <a:latin typeface="+mn-lt"/>
                          <a:cs typeface="Times New Roman" pitchFamily="18" charset="0"/>
                        </a:rPr>
                        <a:t>methotrexate.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Radiopharmaceuticals: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Radioactive iodine.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CNS acting drugs: 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amphetamine, heroin, cocaine.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en-US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Immunosuppressants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rgbClr val="0432FF"/>
                          </a:solidFill>
                          <a:latin typeface="+mn-lt"/>
                          <a:cs typeface="Times New Roman" pitchFamily="18" charset="0"/>
                        </a:rPr>
                        <a:t>Cyclosporine</a:t>
                      </a:r>
                      <a:r>
                        <a:rPr lang="en-US" sz="1050" b="0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Alcohol &amp;Lithium.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Chloramphenicol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Atenolol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Potassium iodide 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ga-IE" sz="1050" b="0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Ergotamine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Tobacco Smoke.</a:t>
                      </a:r>
                      <a:endParaRPr lang="en-US" altLang="en-US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Levodopa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Bromocriptine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Estrogen, combined oral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contraceptives that contain high-dose of estrogen and a progestin.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Androgens.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Thiazide diuretics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Metoclopramide 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Domperidone 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Haloperidol 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Methyl dopa 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Theophylline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29915" y="5082299"/>
          <a:ext cx="3225800" cy="4611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1504"/>
                <a:gridCol w="2204296"/>
              </a:tblGrid>
              <a:tr h="38822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Drugs should be avoided during lactation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6466">
                <a:tc>
                  <a:txBody>
                    <a:bodyPr/>
                    <a:lstStyle/>
                    <a:p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Quinolones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4B183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>
                            <a:lumMod val="40000"/>
                            <a:lumOff val="60000"/>
                          </a:schemeClr>
                        </a:buClr>
                        <a:buFont typeface="Arial" charset="0"/>
                        <a:buChar char="•"/>
                      </a:pPr>
                      <a:r>
                        <a:rPr lang="en-US" sz="1200" dirty="0" smtClean="0"/>
                        <a:t>risk of </a:t>
                      </a:r>
                      <a:r>
                        <a:rPr lang="en-US" sz="1200" dirty="0" err="1" smtClean="0"/>
                        <a:t>athropathies</a:t>
                      </a:r>
                      <a:endParaRPr lang="en-US" sz="12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Chloramphenicol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4B18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>
                            <a:lumMod val="40000"/>
                            <a:lumOff val="60000"/>
                          </a:schemeClr>
                        </a:buClr>
                        <a:buFont typeface="Arial" charset="0"/>
                        <a:buChar char="•"/>
                      </a:pPr>
                      <a:r>
                        <a:rPr lang="en-US" sz="1200" dirty="0" smtClean="0"/>
                        <a:t>Gray baby syndrome (avoid)</a:t>
                      </a:r>
                      <a:endParaRPr lang="en-US" sz="12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Tetracycline</a:t>
                      </a:r>
                      <a:endParaRPr lang="en-US" sz="12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4B18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40000"/>
                            <a:lumOff val="6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possible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risk of teeth discoloration.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co-trimoxazole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4B183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40000"/>
                            <a:lumOff val="6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hyperbilirubinemia -neonatal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jaundice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Metformin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4209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83FF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Asprin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Risk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of Reye's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syndrome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Estrogens Containing Pills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7E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E79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potassium iodide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Iodine (radioactive)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6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F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Lamotrigine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F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Group 35"/>
          <p:cNvGraphicFramePr>
            <a:graphicFrameLocks noGrp="1"/>
          </p:cNvGraphicFramePr>
          <p:nvPr>
            <p:extLst/>
          </p:nvPr>
        </p:nvGraphicFramePr>
        <p:xfrm>
          <a:off x="3472328" y="5082299"/>
          <a:ext cx="3302000" cy="4611851"/>
        </p:xfrm>
        <a:graphic>
          <a:graphicData uri="http://schemas.openxmlformats.org/drawingml/2006/table">
            <a:tbl>
              <a:tblPr/>
              <a:tblGrid>
                <a:gridCol w="1198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435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Drugs of choice in lactation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Antibiotics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Cephalosporins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penicillins</a:t>
                      </a:r>
                      <a:endParaRPr kumimoji="0" lang="en-GB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4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Antidiabetics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20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Insulin – oral antidiabetics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4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Anticoagulants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Heparin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– </a:t>
                      </a:r>
                      <a:r>
                        <a:rPr kumimoji="0" lang="en-US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warfarin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Analgesics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Acetaminophen (paracetamol)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4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Antithyroid drugs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Propylthiouracil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is preferable over others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4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Anticonvulsants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Carbamazepine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- 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phenytoin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			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8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Oral contraceptives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E79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Symbol" pitchFamily="18" charset="2"/>
                        </a:rPr>
                        <a:t>Progestin only pills or </a:t>
                      </a:r>
                      <a:r>
                        <a:rPr kumimoji="0" lang="en-US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Symbol" pitchFamily="18" charset="2"/>
                        </a:rPr>
                        <a:t>minipills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Symbol" pitchFamily="18" charset="2"/>
                        </a:rPr>
                        <a:t> are preferred for birth control.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4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Antiasthmatics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B7BA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Inhaled 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corticosteroids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- 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prednisone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10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165700" y="98070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3329" y="89719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803776" y="109318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MCQs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3" name="Straight Connector 1"/>
          <p:cNvCxnSpPr/>
          <p:nvPr/>
        </p:nvCxnSpPr>
        <p:spPr>
          <a:xfrm flipV="1">
            <a:off x="963001" y="631627"/>
            <a:ext cx="4932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مربع نص 1"/>
          <p:cNvSpPr txBox="1"/>
          <p:nvPr/>
        </p:nvSpPr>
        <p:spPr>
          <a:xfrm>
            <a:off x="99293" y="767558"/>
            <a:ext cx="6706345" cy="87254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b="1" u="sng" dirty="0" smtClean="0"/>
              <a:t>Q1: Which of the following drug’s characteristics will lead to appearance </a:t>
            </a:r>
            <a:r>
              <a:rPr lang="en-US" sz="1000" b="1" u="sng" dirty="0"/>
              <a:t>of a drug in </a:t>
            </a:r>
            <a:r>
              <a:rPr lang="en-US" sz="1000" b="1" u="sng" dirty="0" smtClean="0"/>
              <a:t>the milk of breastfeeding mother ?</a:t>
            </a:r>
            <a:endParaRPr lang="en-US" sz="1000" b="1" u="sng" dirty="0"/>
          </a:p>
          <a:p>
            <a:r>
              <a:rPr lang="en-US" sz="800" dirty="0"/>
              <a:t>A- Acidic </a:t>
            </a:r>
            <a:r>
              <a:rPr lang="en-US" sz="800" dirty="0" smtClean="0"/>
              <a:t>drug.                              B- Drug with Large distributed volume.                                          </a:t>
            </a:r>
            <a:r>
              <a:rPr lang="en-US" sz="800" dirty="0"/>
              <a:t>C- Highly ionized drug.   </a:t>
            </a:r>
            <a:r>
              <a:rPr lang="en-US" sz="800" dirty="0" smtClean="0"/>
              <a:t>                         D- </a:t>
            </a:r>
            <a:r>
              <a:rPr lang="en-US" sz="800" dirty="0"/>
              <a:t>Alkaline </a:t>
            </a:r>
            <a:r>
              <a:rPr lang="en-US" sz="800" dirty="0" smtClean="0"/>
              <a:t>drug.</a:t>
            </a:r>
            <a:endParaRPr lang="en-US" sz="800" dirty="0"/>
          </a:p>
          <a:p>
            <a:endParaRPr lang="en-US" sz="1050" dirty="0" smtClean="0"/>
          </a:p>
          <a:p>
            <a:endParaRPr lang="en-US" sz="1050" dirty="0" smtClean="0"/>
          </a:p>
          <a:p>
            <a:r>
              <a:rPr lang="en-US" sz="1000" b="1" dirty="0" smtClean="0"/>
              <a:t>Q2</a:t>
            </a:r>
            <a:r>
              <a:rPr lang="en-US" sz="1000" b="1" u="sng" dirty="0" smtClean="0"/>
              <a:t>: </a:t>
            </a:r>
            <a:r>
              <a:rPr lang="en-US" sz="1000" b="1" u="sng" dirty="0"/>
              <a:t>Which of the following drug’s characteristics will </a:t>
            </a:r>
            <a:r>
              <a:rPr lang="en-US" sz="1000" b="1" u="sng" dirty="0" smtClean="0"/>
              <a:t>be considered when we look for the  safest drug for breastfeeding mother?</a:t>
            </a:r>
            <a:endParaRPr lang="en-US" sz="1000" b="1" u="sng" dirty="0"/>
          </a:p>
          <a:p>
            <a:r>
              <a:rPr lang="en-US" sz="800" dirty="0"/>
              <a:t>A- Acidic </a:t>
            </a:r>
            <a:r>
              <a:rPr lang="en-US" sz="800" dirty="0" smtClean="0"/>
              <a:t>drug.                             </a:t>
            </a:r>
            <a:r>
              <a:rPr lang="en-US" sz="800" dirty="0"/>
              <a:t>B- </a:t>
            </a:r>
            <a:r>
              <a:rPr lang="en-US" sz="800" dirty="0" smtClean="0"/>
              <a:t>Drug with Low distributed volume.                                            C- non-ionized </a:t>
            </a:r>
            <a:r>
              <a:rPr lang="en-US" sz="800" dirty="0"/>
              <a:t>drug.                          </a:t>
            </a:r>
            <a:r>
              <a:rPr lang="en-US" sz="800" dirty="0" smtClean="0"/>
              <a:t>      D- </a:t>
            </a:r>
            <a:r>
              <a:rPr lang="en-US" sz="800" dirty="0"/>
              <a:t>Alkaline drug</a:t>
            </a:r>
          </a:p>
          <a:p>
            <a:endParaRPr lang="en-US" sz="1050" dirty="0" smtClean="0"/>
          </a:p>
          <a:p>
            <a:endParaRPr lang="en-US" sz="1050" dirty="0" smtClean="0"/>
          </a:p>
          <a:p>
            <a:r>
              <a:rPr lang="en-US" sz="1000" b="1" dirty="0"/>
              <a:t>Q3: Which of the following is </a:t>
            </a:r>
            <a:r>
              <a:rPr lang="en-US" sz="1000" b="1" dirty="0" smtClean="0"/>
              <a:t>the proper </a:t>
            </a:r>
            <a:r>
              <a:rPr lang="en-US" sz="1000" b="1" dirty="0"/>
              <a:t>time  for breastfeeding mother to take medication ? </a:t>
            </a:r>
          </a:p>
          <a:p>
            <a:r>
              <a:rPr lang="en-US" sz="800" dirty="0" smtClean="0"/>
              <a:t>A. 1 hour before nursing her child.         B. At the same time of nursing her child.                     C. Just After nursing her child.               D. It does not matter when. </a:t>
            </a:r>
          </a:p>
          <a:p>
            <a:endParaRPr lang="en-US" sz="1050" dirty="0" smtClean="0"/>
          </a:p>
          <a:p>
            <a:endParaRPr lang="en-US" sz="1050" dirty="0"/>
          </a:p>
          <a:p>
            <a:r>
              <a:rPr lang="en-US" sz="1000" b="1" u="sng" dirty="0"/>
              <a:t> Q4: Breastfeeding mother has baby with G6PD deficiency. The mother get UTI and took antibiotic for that. Two days later, her baby develops jaundice. What drug most likely was taken </a:t>
            </a:r>
            <a:r>
              <a:rPr lang="en-US" sz="1000" b="1" u="sng" dirty="0" smtClean="0"/>
              <a:t>by the mother </a:t>
            </a:r>
            <a:r>
              <a:rPr lang="en-US" sz="1000" b="1" u="sng" dirty="0"/>
              <a:t>to cause this complication in the child ? </a:t>
            </a:r>
          </a:p>
          <a:p>
            <a:r>
              <a:rPr lang="en-US" sz="800" dirty="0" smtClean="0"/>
              <a:t>A. Penicillin.                                   B. Ciprofloxacin.                                                                                C. Co-trimixazole.                                          D. Doxycycline.  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1000" b="1" u="sng" dirty="0" smtClean="0"/>
              <a:t>Q5</a:t>
            </a:r>
            <a:r>
              <a:rPr lang="en-US" sz="1000" b="1" u="sng" dirty="0"/>
              <a:t>: Which of the following antibiotic can cause grey baby syndrome ? </a:t>
            </a:r>
          </a:p>
          <a:p>
            <a:r>
              <a:rPr lang="en-US" sz="800" dirty="0"/>
              <a:t>A. Doxycycline.                                   B. Ciprofloxacin.                                          C. Co-trimixazole.                                          D. </a:t>
            </a:r>
            <a:r>
              <a:rPr lang="en-US" altLang="en-US" sz="800" dirty="0">
                <a:ea typeface="Arial" charset="0"/>
                <a:cs typeface="Arial" charset="0"/>
              </a:rPr>
              <a:t>Chloramphenicol</a:t>
            </a:r>
            <a:r>
              <a:rPr lang="en-US" sz="800" dirty="0"/>
              <a:t>.  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1000" b="1" u="sng" dirty="0" smtClean="0"/>
              <a:t>Q6: Which of </a:t>
            </a:r>
            <a:r>
              <a:rPr lang="en-US" sz="1000" b="1" u="sng" dirty="0"/>
              <a:t>the following </a:t>
            </a:r>
            <a:r>
              <a:rPr lang="en-US" sz="1000" b="1" u="sng" dirty="0" smtClean="0"/>
              <a:t>is considered as compatible/safe drug </a:t>
            </a:r>
            <a:r>
              <a:rPr lang="en-US" sz="1000" b="1" u="sng" dirty="0"/>
              <a:t>with </a:t>
            </a:r>
            <a:r>
              <a:rPr lang="en-US" sz="1000" b="1" u="sng" dirty="0" smtClean="0"/>
              <a:t>breastfeeding mother ?</a:t>
            </a:r>
            <a:endParaRPr lang="en-US" sz="1000" b="1" u="sng" dirty="0"/>
          </a:p>
          <a:p>
            <a:r>
              <a:rPr lang="en-US" sz="800" dirty="0" smtClean="0"/>
              <a:t>A. Methotrexate    B. </a:t>
            </a:r>
            <a:r>
              <a:rPr lang="en-US" sz="800" dirty="0"/>
              <a:t>Warfarin    </a:t>
            </a:r>
            <a:r>
              <a:rPr lang="en-US" sz="800" dirty="0" smtClean="0"/>
              <a:t>       C. Phenobarbitone.           D. Lithium.        E. </a:t>
            </a:r>
            <a:r>
              <a:rPr lang="en-GB" altLang="en-US" sz="800" dirty="0">
                <a:ea typeface="Arial" charset="0"/>
                <a:cs typeface="Arial" charset="0"/>
              </a:rPr>
              <a:t>Lamotrigine</a:t>
            </a:r>
            <a:endParaRPr lang="en-US" sz="800" dirty="0"/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1000" b="1" u="sng" dirty="0" smtClean="0"/>
              <a:t>Q7: Which </a:t>
            </a:r>
            <a:r>
              <a:rPr lang="en-US" sz="1000" b="1" u="sng" dirty="0"/>
              <a:t>one of </a:t>
            </a:r>
            <a:r>
              <a:rPr lang="en-US" sz="1000" b="1" u="sng" dirty="0" smtClean="0"/>
              <a:t>the following drugs should be avoided in breastfeeding </a:t>
            </a:r>
            <a:r>
              <a:rPr lang="en-US" sz="1000" b="1" u="sng" dirty="0"/>
              <a:t>mother?</a:t>
            </a:r>
          </a:p>
          <a:p>
            <a:r>
              <a:rPr lang="en-US" sz="800" dirty="0"/>
              <a:t> A. H</a:t>
            </a:r>
            <a:r>
              <a:rPr lang="en-US" sz="800" dirty="0" smtClean="0"/>
              <a:t>eparin.            B</a:t>
            </a:r>
            <a:r>
              <a:rPr lang="en-US" sz="800" dirty="0"/>
              <a:t>. </a:t>
            </a:r>
            <a:r>
              <a:rPr lang="en-US" sz="800" dirty="0" smtClean="0"/>
              <a:t>Warfarin.            </a:t>
            </a:r>
            <a:r>
              <a:rPr lang="en-US" sz="800" dirty="0"/>
              <a:t>C. methyl </a:t>
            </a:r>
            <a:r>
              <a:rPr lang="en-US" sz="800" dirty="0" smtClean="0"/>
              <a:t>dopa.                D</a:t>
            </a:r>
            <a:r>
              <a:rPr lang="en-US" sz="800" dirty="0"/>
              <a:t>. Lithium.    </a:t>
            </a:r>
            <a:r>
              <a:rPr lang="en-US" sz="800" dirty="0" smtClean="0"/>
              <a:t>     E</a:t>
            </a:r>
            <a:r>
              <a:rPr lang="en-US" sz="800" dirty="0"/>
              <a:t>. </a:t>
            </a:r>
            <a:r>
              <a:rPr lang="en-US" altLang="en-US" sz="800" dirty="0" smtClean="0">
                <a:ea typeface="Arial" charset="0"/>
                <a:cs typeface="Arial" charset="0"/>
              </a:rPr>
              <a:t>Acetaminophen. </a:t>
            </a:r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n-US" sz="1000" b="1" u="sng" dirty="0" smtClean="0"/>
              <a:t>Q8: Which </a:t>
            </a:r>
            <a:r>
              <a:rPr lang="en-US" sz="1000" b="1" u="sng" dirty="0"/>
              <a:t>one of the following drugs </a:t>
            </a:r>
            <a:r>
              <a:rPr lang="en-US" sz="1000" b="1" u="sng" dirty="0" smtClean="0"/>
              <a:t>could be harmful to the </a:t>
            </a:r>
            <a:r>
              <a:rPr lang="en-US" sz="1000" b="1" u="sng" dirty="0"/>
              <a:t>baby during </a:t>
            </a:r>
            <a:r>
              <a:rPr lang="en-US" sz="1000" b="1" u="sng" dirty="0" smtClean="0"/>
              <a:t>breastfeeding in chronic basis ?</a:t>
            </a:r>
            <a:endParaRPr lang="en-US" sz="1000" b="1" u="sng" dirty="0"/>
          </a:p>
          <a:p>
            <a:pPr lvl="0"/>
            <a:r>
              <a:rPr lang="en-US" sz="800" dirty="0"/>
              <a:t> A. </a:t>
            </a:r>
            <a:r>
              <a:rPr lang="en-US" altLang="en-US" sz="800" dirty="0">
                <a:ea typeface="Arial" charset="0"/>
                <a:cs typeface="Arial" charset="0"/>
              </a:rPr>
              <a:t>Valproic </a:t>
            </a:r>
            <a:r>
              <a:rPr lang="en-US" altLang="en-US" sz="800" dirty="0" smtClean="0">
                <a:ea typeface="Arial" charset="0"/>
                <a:cs typeface="Arial" charset="0"/>
              </a:rPr>
              <a:t>acid</a:t>
            </a:r>
            <a:r>
              <a:rPr lang="en-US" sz="800" dirty="0" smtClean="0"/>
              <a:t>.            </a:t>
            </a:r>
            <a:r>
              <a:rPr lang="en-US" sz="800" dirty="0"/>
              <a:t>B. </a:t>
            </a:r>
            <a:r>
              <a:rPr lang="en-US" altLang="en-US" sz="800" dirty="0">
                <a:ea typeface="Arial" charset="0"/>
                <a:cs typeface="Arial" charset="0"/>
              </a:rPr>
              <a:t>Propylthiouracil</a:t>
            </a:r>
            <a:r>
              <a:rPr lang="en-US" sz="800" dirty="0" smtClean="0"/>
              <a:t>.            </a:t>
            </a:r>
            <a:r>
              <a:rPr lang="en-US" sz="800" dirty="0"/>
              <a:t>C. </a:t>
            </a:r>
            <a:r>
              <a:rPr lang="en-US" altLang="en-US" sz="800" dirty="0">
                <a:ea typeface="Arial" charset="0"/>
                <a:cs typeface="Arial" charset="0"/>
              </a:rPr>
              <a:t>Ibuprofen</a:t>
            </a:r>
            <a:r>
              <a:rPr lang="en-US" sz="800" dirty="0" smtClean="0"/>
              <a:t>.                </a:t>
            </a:r>
            <a:r>
              <a:rPr lang="en-US" sz="800" dirty="0"/>
              <a:t>D. </a:t>
            </a:r>
            <a:r>
              <a:rPr lang="en-US" altLang="en-US" sz="800" dirty="0" smtClean="0">
                <a:ea typeface="Arial" charset="0"/>
                <a:cs typeface="Arial" charset="0"/>
                <a:sym typeface="Symbol" charset="2"/>
              </a:rPr>
              <a:t>mini-pills</a:t>
            </a:r>
            <a:r>
              <a:rPr lang="en-US" sz="800" dirty="0" smtClean="0"/>
              <a:t>.         </a:t>
            </a:r>
            <a:r>
              <a:rPr lang="en-US" sz="800" dirty="0"/>
              <a:t>E. </a:t>
            </a:r>
            <a:r>
              <a:rPr lang="en-US" sz="800" dirty="0" smtClean="0"/>
              <a:t>Phenobarbitone.</a:t>
            </a:r>
            <a:endParaRPr lang="en-US" sz="800" dirty="0"/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1000" b="1" u="sng" dirty="0" smtClean="0"/>
              <a:t>Q9: Which of the following beta blockers is highly contraindicated in lactating women ? </a:t>
            </a:r>
          </a:p>
          <a:p>
            <a:r>
              <a:rPr lang="en-US" sz="800" dirty="0"/>
              <a:t> A. </a:t>
            </a:r>
            <a:r>
              <a:rPr lang="en-US" altLang="en-US" sz="800" dirty="0" smtClean="0">
                <a:ea typeface="Arial" charset="0"/>
                <a:cs typeface="Arial" charset="0"/>
              </a:rPr>
              <a:t>Propranolol</a:t>
            </a:r>
            <a:r>
              <a:rPr lang="en-US" sz="800" dirty="0" smtClean="0"/>
              <a:t>.             B.Timolol.                             </a:t>
            </a:r>
            <a:r>
              <a:rPr lang="en-US" sz="800" dirty="0"/>
              <a:t>C. </a:t>
            </a:r>
            <a:r>
              <a:rPr lang="en-US" altLang="en-US" sz="800" dirty="0" smtClean="0">
                <a:ea typeface="Arial" charset="0"/>
                <a:cs typeface="Arial" charset="0"/>
              </a:rPr>
              <a:t>Nadolol</a:t>
            </a:r>
            <a:r>
              <a:rPr lang="en-US" sz="800" dirty="0" smtClean="0"/>
              <a:t>.                      </a:t>
            </a:r>
            <a:r>
              <a:rPr lang="en-US" sz="800" dirty="0"/>
              <a:t>D. </a:t>
            </a:r>
            <a:r>
              <a:rPr lang="en-US" altLang="en-US" sz="800" dirty="0" smtClean="0">
                <a:ea typeface="Arial" charset="0"/>
                <a:cs typeface="Arial" charset="0"/>
                <a:sym typeface="Symbol" charset="2"/>
              </a:rPr>
              <a:t>Atenolol</a:t>
            </a:r>
            <a:r>
              <a:rPr lang="en-US" sz="800" dirty="0" smtClean="0"/>
              <a:t>.     </a:t>
            </a:r>
            <a:endParaRPr lang="en-US" sz="800" dirty="0"/>
          </a:p>
          <a:p>
            <a:r>
              <a:rPr lang="en-US" sz="800" dirty="0" smtClean="0"/>
              <a:t> </a:t>
            </a:r>
          </a:p>
          <a:p>
            <a:endParaRPr lang="en-US" sz="800" dirty="0"/>
          </a:p>
          <a:p>
            <a:r>
              <a:rPr lang="en-US" sz="1000" b="1" u="sng" dirty="0"/>
              <a:t>Q10: Which of the following may lead to hyperbilirubinemia in babies ?</a:t>
            </a:r>
          </a:p>
          <a:p>
            <a:r>
              <a:rPr lang="en-US" sz="800" dirty="0" smtClean="0"/>
              <a:t>A. Breastfeeding mother who is taking a drug with high binding capacity to albumin. </a:t>
            </a:r>
          </a:p>
          <a:p>
            <a:r>
              <a:rPr lang="en-US" sz="800" dirty="0" smtClean="0"/>
              <a:t>B</a:t>
            </a:r>
            <a:r>
              <a:rPr lang="en-US" sz="800" dirty="0"/>
              <a:t>. </a:t>
            </a:r>
            <a:r>
              <a:rPr lang="en-US" sz="800" dirty="0" smtClean="0"/>
              <a:t>Breastfeeding mother with malaria who is taking </a:t>
            </a:r>
            <a:r>
              <a:rPr lang="en-US" sz="800" dirty="0" smtClean="0">
                <a:cs typeface="Times New Roman" pitchFamily="18" charset="0"/>
              </a:rPr>
              <a:t>Primaquine as anti-malaria agent. </a:t>
            </a:r>
            <a:endParaRPr lang="en-US" sz="800" dirty="0" smtClean="0"/>
          </a:p>
          <a:p>
            <a:r>
              <a:rPr lang="en-US" sz="800" dirty="0" smtClean="0"/>
              <a:t>C</a:t>
            </a:r>
            <a:r>
              <a:rPr lang="en-US" sz="800" dirty="0"/>
              <a:t>. </a:t>
            </a:r>
            <a:r>
              <a:rPr lang="en-US" sz="800" dirty="0" smtClean="0"/>
              <a:t>Breastfeeding </a:t>
            </a:r>
            <a:r>
              <a:rPr lang="en-US" sz="800" dirty="0"/>
              <a:t>mother with </a:t>
            </a:r>
            <a:r>
              <a:rPr lang="en-US" sz="800" dirty="0" smtClean="0"/>
              <a:t>UTI who </a:t>
            </a:r>
            <a:r>
              <a:rPr lang="en-US" sz="800" dirty="0"/>
              <a:t>is </a:t>
            </a:r>
            <a:r>
              <a:rPr lang="en-US" sz="800" dirty="0" smtClean="0"/>
              <a:t>taking </a:t>
            </a:r>
            <a:r>
              <a:rPr lang="en-US" sz="800" dirty="0">
                <a:cs typeface="Times New Roman" pitchFamily="18" charset="0"/>
              </a:rPr>
              <a:t>sulfonamides</a:t>
            </a:r>
            <a:r>
              <a:rPr lang="en-US" sz="800" dirty="0">
                <a:solidFill>
                  <a:srgbClr val="0432FF"/>
                </a:solidFill>
                <a:cs typeface="Times New Roman" pitchFamily="18" charset="0"/>
              </a:rPr>
              <a:t> </a:t>
            </a:r>
            <a:r>
              <a:rPr lang="en-US" sz="800" dirty="0" smtClean="0">
                <a:cs typeface="Times New Roman" pitchFamily="18" charset="0"/>
              </a:rPr>
              <a:t>as anti-bacterial </a:t>
            </a:r>
            <a:r>
              <a:rPr lang="en-US" sz="800" dirty="0">
                <a:cs typeface="Times New Roman" pitchFamily="18" charset="0"/>
              </a:rPr>
              <a:t>agent. </a:t>
            </a:r>
            <a:endParaRPr lang="en-US" sz="800" dirty="0" smtClean="0"/>
          </a:p>
          <a:p>
            <a:r>
              <a:rPr lang="en-US" sz="800" dirty="0" smtClean="0"/>
              <a:t>D. All of them.  </a:t>
            </a:r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n-US" sz="1000" b="1" u="sng" dirty="0" smtClean="0"/>
              <a:t>Q11: Which </a:t>
            </a:r>
            <a:r>
              <a:rPr lang="en-US" sz="1000" b="1" u="sng" dirty="0"/>
              <a:t>of the following </a:t>
            </a:r>
            <a:r>
              <a:rPr lang="en-US" sz="1000" b="1" u="sng" dirty="0" smtClean="0"/>
              <a:t>can reduce the volume of milk in lactating mother ? </a:t>
            </a:r>
            <a:endParaRPr lang="en-US" sz="1000" b="1" u="sng" dirty="0"/>
          </a:p>
          <a:p>
            <a:r>
              <a:rPr lang="en-US" altLang="en-US" sz="800" dirty="0" smtClean="0">
                <a:ea typeface="Arial" charset="0"/>
                <a:cs typeface="Arial" charset="0"/>
                <a:sym typeface="Symbol" charset="2"/>
              </a:rPr>
              <a:t>A. mini-pills .                          </a:t>
            </a:r>
            <a:r>
              <a:rPr lang="en-US" sz="800" dirty="0" smtClean="0"/>
              <a:t>B</a:t>
            </a:r>
            <a:r>
              <a:rPr lang="en-US" sz="800" dirty="0"/>
              <a:t>. Metoclopramide    </a:t>
            </a:r>
            <a:r>
              <a:rPr lang="en-US" sz="800" dirty="0" smtClean="0"/>
              <a:t>               </a:t>
            </a:r>
            <a:r>
              <a:rPr lang="en-US" sz="800" dirty="0"/>
              <a:t>C. </a:t>
            </a:r>
            <a:r>
              <a:rPr lang="en-US" sz="800" dirty="0" smtClean="0"/>
              <a:t>Haloperidol.                            D</a:t>
            </a:r>
            <a:r>
              <a:rPr lang="en-US" sz="800" dirty="0"/>
              <a:t>. </a:t>
            </a:r>
            <a:r>
              <a:rPr lang="en-US" sz="800" dirty="0" smtClean="0"/>
              <a:t>Estrogen</a:t>
            </a:r>
            <a:r>
              <a:rPr lang="en-US" sz="800" b="1" dirty="0"/>
              <a:t>.</a:t>
            </a:r>
            <a:endParaRPr lang="en-US" sz="800" b="1" dirty="0" smtClean="0"/>
          </a:p>
          <a:p>
            <a:pPr marL="228600" indent="-228600">
              <a:buAutoNum type="alphaUcPeriod"/>
            </a:pPr>
            <a:endParaRPr lang="en-US" sz="800" b="1" dirty="0" smtClean="0"/>
          </a:p>
          <a:p>
            <a:pPr marL="228600" indent="-228600">
              <a:buAutoNum type="alphaUcPeriod"/>
            </a:pPr>
            <a:endParaRPr lang="en-US" sz="800" b="1" dirty="0"/>
          </a:p>
          <a:p>
            <a:r>
              <a:rPr lang="en-US" sz="1000" b="1" u="sng" dirty="0" smtClean="0"/>
              <a:t>Q12: Which </a:t>
            </a:r>
            <a:r>
              <a:rPr lang="en-US" sz="1000" b="1" u="sng" dirty="0"/>
              <a:t>of </a:t>
            </a:r>
            <a:r>
              <a:rPr lang="en-US" sz="1000" b="1" u="sng" dirty="0" smtClean="0"/>
              <a:t>the following can suppress lactation in breastfeeding mother ?</a:t>
            </a:r>
            <a:endParaRPr lang="en-US" sz="1000" b="1" u="sng" dirty="0"/>
          </a:p>
          <a:p>
            <a:r>
              <a:rPr lang="en-US" altLang="en-US" sz="800" dirty="0" smtClean="0">
                <a:ea typeface="Arial" charset="0"/>
                <a:cs typeface="Arial" charset="0"/>
                <a:sym typeface="Symbol" charset="2"/>
              </a:rPr>
              <a:t>A.</a:t>
            </a:r>
            <a:r>
              <a:rPr lang="en-US" sz="800" dirty="0" smtClean="0"/>
              <a:t>Theophylline</a:t>
            </a:r>
            <a:r>
              <a:rPr lang="en-US" altLang="en-US" sz="800" dirty="0" smtClean="0">
                <a:ea typeface="Arial" charset="0"/>
                <a:cs typeface="Arial" charset="0"/>
                <a:sym typeface="Symbol" charset="2"/>
              </a:rPr>
              <a:t>.                     </a:t>
            </a:r>
            <a:r>
              <a:rPr lang="en-US" sz="800" dirty="0"/>
              <a:t>B. Metoclopramide    </a:t>
            </a:r>
            <a:r>
              <a:rPr lang="en-US" sz="800" dirty="0" smtClean="0"/>
              <a:t>                </a:t>
            </a:r>
            <a:r>
              <a:rPr lang="en-US" sz="800" dirty="0"/>
              <a:t>C. </a:t>
            </a:r>
            <a:r>
              <a:rPr lang="en-US" sz="800" dirty="0" smtClean="0"/>
              <a:t>Bromocriptine</a:t>
            </a:r>
            <a:r>
              <a:rPr lang="en-US" sz="800" b="1" dirty="0" smtClean="0"/>
              <a:t> .                     </a:t>
            </a:r>
            <a:r>
              <a:rPr lang="en-US" sz="800" dirty="0" smtClean="0"/>
              <a:t>D</a:t>
            </a:r>
            <a:r>
              <a:rPr lang="en-US" sz="800" dirty="0"/>
              <a:t>. </a:t>
            </a:r>
            <a:r>
              <a:rPr lang="en-US" sz="800" dirty="0" smtClean="0"/>
              <a:t>Domperidone</a:t>
            </a:r>
            <a:r>
              <a:rPr lang="en-US" sz="800" b="1" dirty="0" smtClean="0"/>
              <a:t>.</a:t>
            </a:r>
            <a:endParaRPr lang="en-US" sz="800" b="1" dirty="0"/>
          </a:p>
          <a:p>
            <a:endParaRPr lang="en-US" sz="800" b="1" dirty="0" smtClean="0"/>
          </a:p>
          <a:p>
            <a:endParaRPr lang="en-US" sz="800" b="1" dirty="0"/>
          </a:p>
          <a:p>
            <a:r>
              <a:rPr lang="en-US" sz="1000" b="1" u="sng" dirty="0" smtClean="0"/>
              <a:t>Q13: </a:t>
            </a:r>
            <a:r>
              <a:rPr lang="en-US" sz="1000" b="1" u="sng" dirty="0"/>
              <a:t>Which of the following can suppress lactation in breastfeeding mother </a:t>
            </a:r>
            <a:r>
              <a:rPr lang="en-US" sz="1000" b="1" u="sng" dirty="0" smtClean="0"/>
              <a:t>?</a:t>
            </a:r>
            <a:endParaRPr lang="en-US" sz="1000" b="1" u="sng" dirty="0"/>
          </a:p>
          <a:p>
            <a:r>
              <a:rPr lang="en-US" sz="800" dirty="0" smtClean="0"/>
              <a:t>A. Metoclopramide              B. Levodopa.                               C</a:t>
            </a:r>
            <a:r>
              <a:rPr lang="en-US" sz="800" dirty="0"/>
              <a:t>. </a:t>
            </a:r>
            <a:r>
              <a:rPr lang="en-US" altLang="en-US" sz="800" dirty="0">
                <a:ea typeface="Arial" charset="0"/>
                <a:cs typeface="Arial" charset="0"/>
                <a:sym typeface="Symbol" charset="2"/>
              </a:rPr>
              <a:t>. </a:t>
            </a:r>
            <a:r>
              <a:rPr lang="en-US" sz="800" dirty="0"/>
              <a:t>Methyl </a:t>
            </a:r>
            <a:r>
              <a:rPr lang="en-US" sz="800" dirty="0" smtClean="0"/>
              <a:t>dopa.                         D. Phenothiazine.</a:t>
            </a:r>
          </a:p>
          <a:p>
            <a:pPr marL="228600" indent="-228600">
              <a:buAutoNum type="alphaUcPeriod"/>
            </a:pPr>
            <a:endParaRPr lang="en-US" sz="800" dirty="0" smtClean="0"/>
          </a:p>
          <a:p>
            <a:pPr marL="228600" indent="-228600">
              <a:buAutoNum type="alphaUcPeriod"/>
            </a:pPr>
            <a:endParaRPr lang="en-US" sz="800" dirty="0"/>
          </a:p>
          <a:p>
            <a:r>
              <a:rPr lang="en-US" sz="1000" b="1" u="sng" dirty="0" smtClean="0"/>
              <a:t>Q14: </a:t>
            </a:r>
            <a:r>
              <a:rPr lang="ar-SA" sz="1000" b="1" u="sng" dirty="0" smtClean="0"/>
              <a:t>Which </a:t>
            </a:r>
            <a:r>
              <a:rPr lang="ar-SA" sz="1000" b="1" u="sng" dirty="0"/>
              <a:t>of the following drugs can augment </a:t>
            </a:r>
            <a:r>
              <a:rPr lang="ar-SA" sz="1000" b="1" u="sng" dirty="0" smtClean="0"/>
              <a:t>lactation</a:t>
            </a:r>
            <a:r>
              <a:rPr lang="en-US" sz="1000" b="1" u="sng" dirty="0" smtClean="0"/>
              <a:t> in breast feeding mother </a:t>
            </a:r>
            <a:r>
              <a:rPr lang="en-US" sz="1000" b="1" u="sng" dirty="0"/>
              <a:t>?</a:t>
            </a:r>
          </a:p>
          <a:p>
            <a:r>
              <a:rPr lang="en-US" altLang="en-US" sz="800" dirty="0" smtClean="0">
                <a:ea typeface="Arial" charset="0"/>
                <a:cs typeface="Arial" charset="0"/>
                <a:sym typeface="Symbol" charset="2"/>
              </a:rPr>
              <a:t>A</a:t>
            </a:r>
            <a:r>
              <a:rPr lang="en-US" altLang="en-US" sz="800" dirty="0">
                <a:ea typeface="Arial" charset="0"/>
                <a:cs typeface="Arial" charset="0"/>
                <a:sym typeface="Symbol" charset="2"/>
              </a:rPr>
              <a:t>. </a:t>
            </a:r>
            <a:r>
              <a:rPr lang="ar-SA" sz="800" dirty="0"/>
              <a:t>Bromocreptine</a:t>
            </a:r>
            <a:r>
              <a:rPr lang="en-US" altLang="en-US" sz="800" dirty="0" smtClean="0">
                <a:ea typeface="Arial" charset="0"/>
                <a:cs typeface="Arial" charset="0"/>
                <a:sym typeface="Symbol" charset="2"/>
              </a:rPr>
              <a:t>.                </a:t>
            </a:r>
            <a:r>
              <a:rPr lang="en-US" sz="800" dirty="0" smtClean="0"/>
              <a:t>B</a:t>
            </a:r>
            <a:r>
              <a:rPr lang="en-US" sz="800" dirty="0"/>
              <a:t>. </a:t>
            </a:r>
            <a:r>
              <a:rPr lang="en-US" sz="800" dirty="0" smtClean="0"/>
              <a:t>Metoclopramide.                  </a:t>
            </a:r>
            <a:r>
              <a:rPr lang="en-US" sz="800" dirty="0"/>
              <a:t>C. </a:t>
            </a:r>
            <a:r>
              <a:rPr lang="en-US" sz="800" dirty="0" smtClean="0"/>
              <a:t>Testosterone.                           D</a:t>
            </a:r>
            <a:r>
              <a:rPr lang="en-US" sz="800" dirty="0"/>
              <a:t>. Estrogen</a:t>
            </a:r>
            <a:r>
              <a:rPr lang="en-US" sz="800" b="1" dirty="0"/>
              <a:t>.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1000" b="1" u="sng" dirty="0" smtClean="0"/>
              <a:t>Q15: </a:t>
            </a:r>
            <a:r>
              <a:rPr lang="ar-SA" sz="1000" b="1" u="sng" dirty="0"/>
              <a:t>Which of the following drugs can augment lactation</a:t>
            </a:r>
            <a:r>
              <a:rPr lang="en-US" sz="1000" b="1" u="sng" dirty="0"/>
              <a:t> in breast feeding mother ?</a:t>
            </a:r>
          </a:p>
          <a:p>
            <a:r>
              <a:rPr lang="en-US" sz="800" dirty="0" smtClean="0"/>
              <a:t>A.Hydrochlorothiazide.     B</a:t>
            </a:r>
            <a:r>
              <a:rPr lang="en-US" sz="800" dirty="0"/>
              <a:t>. Levodopa.          </a:t>
            </a:r>
            <a:r>
              <a:rPr lang="en-US" sz="800" dirty="0" smtClean="0"/>
              <a:t>                      C</a:t>
            </a:r>
            <a:r>
              <a:rPr lang="en-US" sz="800" dirty="0"/>
              <a:t>. </a:t>
            </a:r>
            <a:r>
              <a:rPr lang="en-US" altLang="en-US" sz="800" dirty="0">
                <a:ea typeface="Arial" charset="0"/>
                <a:cs typeface="Arial" charset="0"/>
                <a:sym typeface="Symbol" charset="2"/>
              </a:rPr>
              <a:t>. </a:t>
            </a:r>
            <a:r>
              <a:rPr lang="en-US" sz="800" dirty="0"/>
              <a:t>Methyl dopa.    </a:t>
            </a:r>
            <a:r>
              <a:rPr lang="en-US" sz="800" dirty="0" smtClean="0"/>
              <a:t>                      D</a:t>
            </a:r>
            <a:r>
              <a:rPr lang="en-US" sz="800" dirty="0"/>
              <a:t>. Bromocriptine </a:t>
            </a:r>
            <a:r>
              <a:rPr lang="en-US" sz="800" dirty="0" smtClean="0"/>
              <a:t>.</a:t>
            </a:r>
            <a:endParaRPr lang="en-US" sz="800" dirty="0"/>
          </a:p>
          <a:p>
            <a:endParaRPr lang="en-US" sz="800" dirty="0" smtClean="0"/>
          </a:p>
        </p:txBody>
      </p:sp>
      <p:sp>
        <p:nvSpPr>
          <p:cNvPr id="5" name="مستطيل مستدير الزوايا 4"/>
          <p:cNvSpPr/>
          <p:nvPr/>
        </p:nvSpPr>
        <p:spPr>
          <a:xfrm rot="10800000">
            <a:off x="4827638" y="9475692"/>
            <a:ext cx="1889512" cy="358054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1) D.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2) A. 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3) C.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4) C.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5) D.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6)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7) D.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8) E.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9) D.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10)D.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11)D. 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12)C.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13)B.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14)B.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15)C.</a:t>
            </a:r>
          </a:p>
        </p:txBody>
      </p:sp>
    </p:spTree>
    <p:extLst>
      <p:ext uri="{BB962C8B-B14F-4D97-AF65-F5344CB8AC3E}">
        <p14:creationId xmlns:p14="http://schemas.microsoft.com/office/powerpoint/2010/main" val="14468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42093">
                <a:tint val="45000"/>
                <a:satMod val="400000"/>
              </a:srgbClr>
            </a:duotone>
          </a:blip>
          <a:srcRect l="44792" t="46423" r="12083" b="5293"/>
          <a:stretch/>
        </p:blipFill>
        <p:spPr>
          <a:xfrm>
            <a:off x="2711486" y="2133267"/>
            <a:ext cx="2235970" cy="38886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098211" y="2581228"/>
            <a:ext cx="5300421" cy="0"/>
          </a:xfrm>
          <a:prstGeom prst="line">
            <a:avLst/>
          </a:prstGeom>
          <a:ln w="38100">
            <a:solidFill>
              <a:srgbClr val="00C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0682" y="7718003"/>
            <a:ext cx="602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41651"/>
                </a:solidFill>
              </a:rPr>
              <a:t>References :</a:t>
            </a:r>
          </a:p>
          <a:p>
            <a:r>
              <a:rPr lang="en-US" sz="1600" dirty="0">
                <a:solidFill>
                  <a:srgbClr val="941651"/>
                </a:solidFill>
              </a:rPr>
              <a:t>1-</a:t>
            </a:r>
            <a:r>
              <a:rPr lang="en-US" sz="1600" dirty="0"/>
              <a:t> </a:t>
            </a:r>
            <a:r>
              <a:rPr lang="en-US" sz="1600" dirty="0" smtClean="0"/>
              <a:t>43</a:t>
            </a:r>
            <a:r>
              <a:rPr lang="en-US" sz="1600" dirty="0"/>
              <a:t>6</a:t>
            </a:r>
            <a:r>
              <a:rPr lang="en-US" sz="1600" dirty="0" smtClean="0"/>
              <a:t> </a:t>
            </a:r>
            <a:r>
              <a:rPr lang="en-US" sz="1600" dirty="0"/>
              <a:t>doctor’s </a:t>
            </a:r>
            <a:r>
              <a:rPr lang="en-US" sz="1600" dirty="0" smtClean="0"/>
              <a:t>slides and notes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4947457" y="328806"/>
            <a:ext cx="1451175" cy="2143038"/>
            <a:chOff x="4947458" y="643045"/>
            <a:chExt cx="1451175" cy="214303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9" t="7748" r="21891" b="8503"/>
            <a:stretch/>
          </p:blipFill>
          <p:spPr>
            <a:xfrm>
              <a:off x="4947458" y="643045"/>
              <a:ext cx="1451175" cy="2143038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5883329" y="1794673"/>
              <a:ext cx="452927" cy="6093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996720" y="1896024"/>
              <a:ext cx="495656" cy="4272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20156" y="1305834"/>
              <a:ext cx="323960" cy="2322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5165700" y="98070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3329" y="89719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60209" y="9147483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@pharma436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83" y="9102566"/>
            <a:ext cx="447779" cy="4477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4091" y="9147483"/>
            <a:ext cx="221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pharma436@outlook.com</a:t>
            </a:r>
          </a:p>
        </p:txBody>
      </p:sp>
      <p:pic>
        <p:nvPicPr>
          <p:cNvPr id="24" name="Picture 23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39538" t="24554" r="39740" b="42737"/>
          <a:stretch/>
        </p:blipFill>
        <p:spPr>
          <a:xfrm>
            <a:off x="4723573" y="9040774"/>
            <a:ext cx="441083" cy="4632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12149" y="9118979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linkClick r:id="rId7"/>
              </a:rPr>
              <a:t>Your feedback </a:t>
            </a:r>
            <a:endParaRPr lang="en-US" sz="1400" b="1" dirty="0"/>
          </a:p>
        </p:txBody>
      </p:sp>
      <p:pic>
        <p:nvPicPr>
          <p:cNvPr id="26" name="Picture 25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t="11672" b="10049"/>
          <a:stretch/>
        </p:blipFill>
        <p:spPr>
          <a:xfrm>
            <a:off x="2967775" y="9076819"/>
            <a:ext cx="573552" cy="448968"/>
          </a:xfrm>
          <a:prstGeom prst="rect">
            <a:avLst/>
          </a:prstGeom>
        </p:spPr>
      </p:pic>
      <p:sp>
        <p:nvSpPr>
          <p:cNvPr id="19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8210" y="2674832"/>
            <a:ext cx="530042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قادة فريق علم الأدوية :</a:t>
            </a:r>
          </a:p>
          <a:p>
            <a:pPr algn="ctr" defTabSz="663123" rtl="1">
              <a:lnSpc>
                <a:spcPct val="150000"/>
              </a:lnSpc>
            </a:pP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اللولو  الصليهم    </a:t>
            </a:r>
            <a:r>
              <a:rPr lang="en-US" sz="2800" b="1" dirty="0">
                <a:latin typeface="Al Tarikh" charset="-78"/>
                <a:ea typeface="Al Tarikh" charset="-78"/>
                <a:cs typeface="Al Tarikh" charset="-78"/>
              </a:rPr>
              <a:t>    </a:t>
            </a:r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  </a:t>
            </a:r>
            <a:r>
              <a:rPr lang="en-US" sz="28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  </a:t>
            </a:r>
            <a:r>
              <a:rPr lang="en-US" sz="2800" b="1" dirty="0">
                <a:latin typeface="Al Tarikh" charset="-78"/>
                <a:ea typeface="Al Tarikh" charset="-78"/>
                <a:cs typeface="Al Tarikh" charset="-78"/>
              </a:rPr>
              <a:t>          </a:t>
            </a:r>
            <a:r>
              <a:rPr lang="en-US" sz="28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&amp; </a:t>
            </a:r>
            <a:r>
              <a:rPr lang="en-US" sz="28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   فارس النفيسة</a:t>
            </a:r>
          </a:p>
          <a:p>
            <a:pPr marL="0" algn="ctr" defTabSz="663123" rtl="1" eaLnBrk="1" latinLnBrk="0" hangingPunct="1">
              <a:lnSpc>
                <a:spcPct val="150000"/>
              </a:lnSpc>
            </a:pPr>
            <a:r>
              <a:rPr lang="ar-SA" sz="2400" b="1" dirty="0" smtClean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الشكر </a:t>
            </a:r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موصول لأعضاء الفريق المتميزين : </a:t>
            </a: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روان سعد القحطاني</a:t>
            </a:r>
            <a:endParaRPr lang="en-US" sz="2800" b="1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انوار العجمي</a:t>
            </a: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لمى التميمي</a:t>
            </a:r>
            <a:endParaRPr lang="en-US" sz="2800" b="1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لينا الوكيل</a:t>
            </a: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محمد خوجة</a:t>
            </a:r>
          </a:p>
        </p:txBody>
      </p:sp>
    </p:spTree>
    <p:extLst>
      <p:ext uri="{BB962C8B-B14F-4D97-AF65-F5344CB8AC3E}">
        <p14:creationId xmlns:p14="http://schemas.microsoft.com/office/powerpoint/2010/main" val="136551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227910" y="757126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Lactation</a:t>
            </a: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3551" y="1554756"/>
            <a:ext cx="1692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2365" y="1154646"/>
            <a:ext cx="16557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l Tarikh" charset="-78"/>
                <a:ea typeface="Al Tarikh" charset="-78"/>
                <a:cs typeface="Al Tarikh" charset="-78"/>
              </a:rPr>
              <a:t>Breast feeding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376" y="1670589"/>
            <a:ext cx="656369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Breast feeding is very important because breast milk is the healthiest form of milk for babies. </a:t>
            </a:r>
            <a:r>
              <a:rPr lang="en-US" altLang="en-US" sz="1200" dirty="0">
                <a:solidFill>
                  <a:srgbClr val="008F00"/>
                </a:solidFill>
                <a:ea typeface="Times New Roman" charset="0"/>
                <a:cs typeface="Times New Roman" charset="0"/>
              </a:rPr>
              <a:t>And it also build especial bond between the mother and the baby. </a:t>
            </a:r>
            <a:endParaRPr lang="en-US" altLang="en-US" sz="1400" dirty="0">
              <a:solidFill>
                <a:srgbClr val="00B050"/>
              </a:solidFill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It provides the baby with immunoglobulins (IgA, IgM) that are essential for protection against gastroenteritis.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4498" y="3105342"/>
            <a:ext cx="2196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26" y="2705232"/>
            <a:ext cx="21988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Al Tarikh" charset="-78"/>
                <a:ea typeface="Al Tarikh" charset="-78"/>
                <a:cs typeface="Al Tarikh" charset="-78"/>
              </a:rPr>
              <a:t>Drugs and lactation</a:t>
            </a:r>
            <a:endParaRPr lang="en-US" sz="2000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624" y="3155316"/>
            <a:ext cx="6563693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Drugs ingested by the mother diffuse or are transported from the maternal plasma to the alveolar cells of the breast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The concentration of drugs achieved in breast milk is usually low (&lt;1%)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altLang="en-US" sz="1400" dirty="0">
                <a:ea typeface="Times New Roman" charset="0"/>
                <a:cs typeface="Times New Roman" charset="0"/>
              </a:rPr>
              <a:t>However, even small amount of some drugs may be of significance for the sulking child. </a:t>
            </a:r>
            <a:r>
              <a:rPr lang="ar-SA" altLang="en-US" sz="1200" dirty="0">
                <a:solidFill>
                  <a:srgbClr val="008F00"/>
                </a:solidFill>
                <a:ea typeface="Times New Roman" charset="0"/>
                <a:cs typeface="Times New Roman" charset="0"/>
              </a:rPr>
              <a:t>معظم الادوية لا تستطيع ان تتركز بكميات كبيرة في الحليب لكن بعضها حتى الكميات القليلة يكون تأثيرها </a:t>
            </a:r>
            <a:r>
              <a:rPr lang="ar-SA" altLang="en-US" sz="1200" dirty="0" smtClean="0">
                <a:solidFill>
                  <a:srgbClr val="008F00"/>
                </a:solidFill>
                <a:ea typeface="Times New Roman" charset="0"/>
                <a:cs typeface="Times New Roman" charset="0"/>
              </a:rPr>
              <a:t>قوي</a:t>
            </a:r>
            <a:endParaRPr lang="en-US" altLang="en-US" sz="1200" dirty="0" smtClean="0">
              <a:solidFill>
                <a:srgbClr val="008F00"/>
              </a:solidFill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altLang="en-US" sz="1400" dirty="0" smtClean="0">
                <a:ea typeface="Times New Roman" charset="0"/>
                <a:cs typeface="Times New Roman" charset="0"/>
              </a:rPr>
              <a:t>Few drugs are absolutely contraindicated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altLang="en-US" sz="1400" dirty="0" smtClean="0">
                <a:ea typeface="Times New Roman" charset="0"/>
                <a:cs typeface="Times New Roman" charset="0"/>
              </a:rPr>
              <a:t>Some drugs may increase or decrease milk yield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(female slides only)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altLang="en-US" sz="1400" dirty="0" smtClean="0">
                <a:ea typeface="Times New Roman" charset="0"/>
                <a:cs typeface="Times New Roman" charset="0"/>
              </a:rPr>
              <a:t>There are many </a:t>
            </a:r>
            <a:r>
              <a:rPr lang="en-US" sz="1400" dirty="0"/>
              <a:t>pharmacokinetic </a:t>
            </a:r>
            <a:r>
              <a:rPr lang="en-US" sz="1400" dirty="0" smtClean="0">
                <a:ea typeface="Times New Roman" charset="0"/>
                <a:cs typeface="Times New Roman" charset="0"/>
              </a:rPr>
              <a:t>and </a:t>
            </a:r>
            <a:r>
              <a:rPr lang="en-US" sz="1400" dirty="0"/>
              <a:t>pharmacodynamics </a:t>
            </a:r>
            <a:r>
              <a:rPr lang="en-US" sz="1400" dirty="0" smtClean="0"/>
              <a:t>changes in pediatrics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(only male slides)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5445" y="5658082"/>
            <a:ext cx="4248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2486" y="5254648"/>
            <a:ext cx="419002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l Tarikh" charset="-78"/>
                <a:ea typeface="Al Tarikh" charset="-78"/>
                <a:cs typeface="Al Tarikh" charset="-78"/>
              </a:rPr>
              <a:t>Pharmacokinetics changes in pediatrics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0625" y="5696479"/>
            <a:ext cx="6563693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 smtClean="0">
                <a:ea typeface="Times New Roman" charset="0"/>
                <a:cs typeface="Times New Roman" charset="0"/>
              </a:rPr>
              <a:t>Higher gastric pH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altLang="en-US" sz="1400" dirty="0" smtClean="0">
                <a:ea typeface="Times New Roman" charset="0"/>
                <a:cs typeface="Times New Roman" charset="0"/>
              </a:rPr>
              <a:t>Higher concentration of free drug </a:t>
            </a:r>
            <a:r>
              <a:rPr lang="en-US" altLang="en-US" sz="1200" dirty="0" smtClean="0">
                <a:solidFill>
                  <a:srgbClr val="008F00"/>
                </a:solidFill>
                <a:ea typeface="Times New Roman" charset="0"/>
                <a:cs typeface="Times New Roman" charset="0"/>
              </a:rPr>
              <a:t>(protein binding in new born is ↓)</a:t>
            </a:r>
            <a:endParaRPr lang="en-US" sz="1200" dirty="0" smtClean="0">
              <a:solidFill>
                <a:srgbClr val="008F00"/>
              </a:solidFill>
              <a:ea typeface="Times New Roman" charset="0"/>
              <a:cs typeface="Times New Roman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 smtClean="0">
                <a:ea typeface="Times New Roman" charset="0"/>
                <a:cs typeface="Times New Roman" charset="0"/>
              </a:rPr>
              <a:t>Higher percentage of body water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 smtClean="0"/>
              <a:t>Lower rate of metabolism due to immaturity of liver enzymes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 smtClean="0"/>
              <a:t>Renal  clearance is less efficient: (↓ renal blood flow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so </a:t>
            </a:r>
            <a:r>
              <a:rPr lang="en-US" sz="1400" dirty="0"/>
              <a:t>↓ </a:t>
            </a:r>
            <a:r>
              <a:rPr lang="en-US" sz="1400" dirty="0" smtClean="0"/>
              <a:t>Glomerular Filtration Rate)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 smtClean="0"/>
              <a:t>Premature babies have very limited capacity for metabolism and excretion </a:t>
            </a:r>
            <a:r>
              <a:rPr lang="en-US" sz="1200" dirty="0" smtClean="0">
                <a:solidFill>
                  <a:srgbClr val="008F00"/>
                </a:solidFill>
              </a:rPr>
              <a:t>(born before </a:t>
            </a:r>
            <a:r>
              <a:rPr lang="en-US" sz="1200" dirty="0">
                <a:solidFill>
                  <a:srgbClr val="008F00"/>
                </a:solidFill>
                <a:cs typeface="Times New Roman" pitchFamily="18" charset="0"/>
              </a:rPr>
              <a:t>37 weeks. Very sensitive </a:t>
            </a:r>
            <a:r>
              <a:rPr lang="en-US" sz="1200" dirty="0" smtClean="0">
                <a:solidFill>
                  <a:srgbClr val="008F00"/>
                </a:solidFill>
                <a:cs typeface="Times New Roman" pitchFamily="18" charset="0"/>
              </a:rPr>
              <a:t>more harmful effects)</a:t>
            </a:r>
            <a:endParaRPr lang="en-US" sz="1400" dirty="0">
              <a:solidFill>
                <a:srgbClr val="008F00"/>
              </a:solidFill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03776" y="7481583"/>
            <a:ext cx="5319118" cy="23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763029" y="902250"/>
            <a:ext cx="54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92912" y="186891"/>
            <a:ext cx="5250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Factors Controlling Passage of Drugs into Breast Milk</a:t>
            </a: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3077" y="1633928"/>
            <a:ext cx="659835" cy="7809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a typeface="American Typewriter" charset="0"/>
                <a:cs typeface="American Typewriter" charset="0"/>
              </a:rPr>
              <a:t>Factors Related to </a:t>
            </a:r>
            <a:r>
              <a:rPr lang="en-US" sz="2000" dirty="0">
                <a:solidFill>
                  <a:srgbClr val="C00000"/>
                </a:solidFill>
                <a:ea typeface="American Typewriter" charset="0"/>
                <a:cs typeface="American Typewriter" charset="0"/>
              </a:rPr>
              <a:t>Drugs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80116" y="1798820"/>
            <a:ext cx="1343358" cy="5996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solidFill>
                  <a:schemeClr val="tx1"/>
                </a:solidFill>
              </a:rPr>
              <a:t>Molecular weight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80116" y="2992466"/>
            <a:ext cx="1343358" cy="5996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solidFill>
                  <a:schemeClr val="tx1"/>
                </a:solidFill>
              </a:rPr>
              <a:t>Lipid solubility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80116" y="4186976"/>
            <a:ext cx="1343358" cy="599606"/>
          </a:xfrm>
          <a:prstGeom prst="roundRect">
            <a:avLst/>
          </a:prstGeom>
          <a:solidFill>
            <a:schemeClr val="bg1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solidFill>
                  <a:schemeClr val="tx1"/>
                </a:solidFill>
              </a:rPr>
              <a:t>Drug pH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80116" y="5383350"/>
            <a:ext cx="1343358" cy="599606"/>
          </a:xfrm>
          <a:prstGeom prst="roundRect">
            <a:avLst/>
          </a:prstGeom>
          <a:solidFill>
            <a:schemeClr val="bg1"/>
          </a:solidFill>
          <a:ln>
            <a:solidFill>
              <a:srgbClr val="942093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solidFill>
                  <a:schemeClr val="tx1"/>
                </a:solidFill>
              </a:rPr>
              <a:t>Degree of ionization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80115" y="8844197"/>
            <a:ext cx="1343359" cy="5996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solidFill>
                  <a:schemeClr val="tx1"/>
                </a:solidFill>
              </a:rPr>
              <a:t>Oral bioavailability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80116" y="6573860"/>
            <a:ext cx="1343358" cy="599606"/>
          </a:xfrm>
          <a:prstGeom prst="roundRect">
            <a:avLst/>
          </a:prstGeom>
          <a:solidFill>
            <a:schemeClr val="bg1"/>
          </a:solidFill>
          <a:ln>
            <a:solidFill>
              <a:srgbClr val="FF99C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solidFill>
                  <a:schemeClr val="tx1"/>
                </a:solidFill>
              </a:rPr>
              <a:t>Protein binding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0116" y="7509392"/>
            <a:ext cx="1343358" cy="599606"/>
          </a:xfrm>
          <a:prstGeom prst="roundRect">
            <a:avLst/>
          </a:prstGeom>
          <a:solidFill>
            <a:schemeClr val="bg1"/>
          </a:solidFill>
          <a:ln>
            <a:solidFill>
              <a:srgbClr val="CC3399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solidFill>
                  <a:schemeClr val="tx1"/>
                </a:solidFill>
              </a:rPr>
              <a:t>Half life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82533" y="1215732"/>
            <a:ext cx="3920102" cy="363630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Very small molecules (&lt;200 Daltons) such as alcohol, equilibrate rapidly between plasma and breast milk via the aqueous channel surrounding </a:t>
            </a:r>
            <a:r>
              <a:rPr lang="en-US" sz="1400" dirty="0" smtClean="0">
                <a:solidFill>
                  <a:schemeClr val="tx1"/>
                </a:solidFill>
              </a:rPr>
              <a:t>alveoli </a:t>
            </a:r>
            <a:r>
              <a:rPr lang="en-US" sz="1400" dirty="0" smtClean="0">
                <a:solidFill>
                  <a:srgbClr val="008F00"/>
                </a:solidFill>
              </a:rPr>
              <a:t>= non-compatible</a:t>
            </a:r>
            <a:endParaRPr lang="en-US" sz="1400" dirty="0">
              <a:solidFill>
                <a:srgbClr val="008F00"/>
              </a:solidFill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Large molecules drugs (&gt;800 Daltons) are less likely to be transferred to breast milk than low molecular </a:t>
            </a:r>
            <a:r>
              <a:rPr lang="en-US" sz="1400" dirty="0" smtClean="0">
                <a:solidFill>
                  <a:schemeClr val="tx1"/>
                </a:solidFill>
              </a:rPr>
              <a:t>weight </a:t>
            </a:r>
            <a:r>
              <a:rPr lang="en-US" sz="1400" dirty="0" smtClean="0">
                <a:solidFill>
                  <a:srgbClr val="008F00"/>
                </a:solidFill>
              </a:rPr>
              <a:t>= compatible</a:t>
            </a:r>
            <a:endParaRPr lang="en-US" sz="1400" dirty="0">
              <a:solidFill>
                <a:srgbClr val="008F00"/>
              </a:solidFill>
            </a:endParaRPr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Insulin: MW &gt; 6,000 Daltons</a:t>
            </a:r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Heparin</a:t>
            </a:r>
            <a:r>
              <a:rPr lang="en-US" sz="1400" dirty="0">
                <a:solidFill>
                  <a:schemeClr val="tx1"/>
                </a:solidFill>
              </a:rPr>
              <a:t>: MW 40,000 Daltons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Monoclonal antibodies, pass very poorly into milk after the 1</a:t>
            </a:r>
            <a:r>
              <a:rPr lang="en-US" sz="1400" baseline="30000" dirty="0">
                <a:solidFill>
                  <a:schemeClr val="tx1"/>
                </a:solidFill>
              </a:rPr>
              <a:t>st</a:t>
            </a:r>
            <a:r>
              <a:rPr lang="en-US" sz="1400" dirty="0">
                <a:solidFill>
                  <a:schemeClr val="tx1"/>
                </a:solidFill>
              </a:rPr>
              <a:t> week postpartum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epithelium of the breast alveolar cells is most permeable to drugs during the 1</a:t>
            </a:r>
            <a:r>
              <a:rPr lang="en-US" sz="1400" baseline="30000" dirty="0">
                <a:solidFill>
                  <a:schemeClr val="tx1"/>
                </a:solidFill>
              </a:rPr>
              <a:t>st</a:t>
            </a:r>
            <a:r>
              <a:rPr lang="en-US" sz="1400" dirty="0">
                <a:solidFill>
                  <a:schemeClr val="tx1"/>
                </a:solidFill>
              </a:rPr>
              <a:t> week postpartum, so drug transfer to milk may be greater during the 1</a:t>
            </a:r>
            <a:r>
              <a:rPr lang="en-US" sz="1400" baseline="30000" dirty="0">
                <a:solidFill>
                  <a:schemeClr val="tx1"/>
                </a:solidFill>
              </a:rPr>
              <a:t>st</a:t>
            </a:r>
            <a:r>
              <a:rPr lang="en-US" sz="1400" dirty="0">
                <a:solidFill>
                  <a:schemeClr val="tx1"/>
                </a:solidFill>
              </a:rPr>
              <a:t> week of an infants life.</a:t>
            </a:r>
            <a:r>
              <a:rPr lang="ar-SA" sz="1100" dirty="0">
                <a:solidFill>
                  <a:srgbClr val="008F00"/>
                </a:solidFill>
              </a:rPr>
              <a:t>اخطر مرحلة </a:t>
            </a:r>
            <a:r>
              <a:rPr lang="ar-SA" sz="1100" dirty="0" smtClean="0">
                <a:solidFill>
                  <a:srgbClr val="008F00"/>
                </a:solidFill>
              </a:rPr>
              <a:t>بعد </a:t>
            </a:r>
            <a:r>
              <a:rPr lang="ar-SA" sz="1100" dirty="0">
                <a:solidFill>
                  <a:srgbClr val="008F00"/>
                </a:solidFill>
              </a:rPr>
              <a:t>أسبوع من الولادة </a:t>
            </a:r>
            <a:r>
              <a:rPr lang="ar-SA" sz="1100" dirty="0" smtClean="0">
                <a:solidFill>
                  <a:srgbClr val="008F00"/>
                </a:solidFill>
              </a:rPr>
              <a:t>لان </a:t>
            </a:r>
            <a:r>
              <a:rPr lang="ar-SA" sz="1100" dirty="0">
                <a:solidFill>
                  <a:srgbClr val="008F00"/>
                </a:solidFill>
              </a:rPr>
              <a:t>تكون </a:t>
            </a:r>
            <a:r>
              <a:rPr lang="ar-SA" sz="1100" dirty="0" err="1">
                <a:solidFill>
                  <a:srgbClr val="008F00"/>
                </a:solidFill>
              </a:rPr>
              <a:t>البيرمابيلتي</a:t>
            </a:r>
            <a:r>
              <a:rPr lang="ar-SA" sz="1100" dirty="0">
                <a:solidFill>
                  <a:srgbClr val="008F00"/>
                </a:solidFill>
              </a:rPr>
              <a:t> عالية فأي دواء نعطيه ممكن </a:t>
            </a:r>
            <a:r>
              <a:rPr lang="ar-SA" sz="1100" dirty="0" smtClean="0">
                <a:solidFill>
                  <a:srgbClr val="008F00"/>
                </a:solidFill>
              </a:rPr>
              <a:t>يمر</a:t>
            </a:r>
            <a:endParaRPr lang="en-US" dirty="0">
              <a:solidFill>
                <a:srgbClr val="008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82533" y="5030209"/>
            <a:ext cx="3920102" cy="80807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Lipid soluble drugs pass more freely into the breast milk than water soluble drugs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200" dirty="0" smtClean="0">
                <a:solidFill>
                  <a:srgbClr val="008F00"/>
                </a:solidFill>
              </a:rPr>
              <a:t>like </a:t>
            </a:r>
            <a:r>
              <a:rPr lang="en-US" sz="1200" dirty="0">
                <a:solidFill>
                  <a:srgbClr val="008F00"/>
                </a:solidFill>
              </a:rPr>
              <a:t>CNS </a:t>
            </a:r>
            <a:r>
              <a:rPr lang="en-US" sz="1200" dirty="0" smtClean="0">
                <a:solidFill>
                  <a:srgbClr val="008F00"/>
                </a:solidFill>
              </a:rPr>
              <a:t>drugs</a:t>
            </a:r>
            <a:endParaRPr lang="en-US" sz="1400" dirty="0">
              <a:solidFill>
                <a:srgbClr val="008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82533" y="6018964"/>
            <a:ext cx="3920102" cy="1020278"/>
          </a:xfrm>
          <a:prstGeom prst="rect">
            <a:avLst/>
          </a:prstGeom>
          <a:solidFill>
            <a:schemeClr val="bg1"/>
          </a:solidFill>
          <a:ln>
            <a:solidFill>
              <a:srgbClr val="942093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942093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Ionized form of drugs are less likely to be transferred into breast milk</a:t>
            </a:r>
          </a:p>
          <a:p>
            <a:pPr marL="285750" indent="-285750">
              <a:buClr>
                <a:srgbClr val="942093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E.g. </a:t>
            </a:r>
            <a:r>
              <a:rPr lang="en-US" sz="1400" dirty="0">
                <a:solidFill>
                  <a:srgbClr val="0432FF"/>
                </a:solidFill>
              </a:rPr>
              <a:t>heparins</a:t>
            </a:r>
            <a:r>
              <a:rPr lang="en-US" sz="1400" dirty="0">
                <a:solidFill>
                  <a:schemeClr val="tx1"/>
                </a:solidFill>
              </a:rPr>
              <a:t> pass poorly into breast milk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200" dirty="0" smtClean="0">
                <a:solidFill>
                  <a:srgbClr val="008F00"/>
                </a:solidFill>
              </a:rPr>
              <a:t>highest </a:t>
            </a:r>
            <a:r>
              <a:rPr lang="en-US" sz="1200" dirty="0">
                <a:solidFill>
                  <a:srgbClr val="008F00"/>
                </a:solidFill>
              </a:rPr>
              <a:t>degree </a:t>
            </a:r>
            <a:r>
              <a:rPr lang="en-US" sz="1200" dirty="0" smtClean="0">
                <a:solidFill>
                  <a:srgbClr val="008F00"/>
                </a:solidFill>
              </a:rPr>
              <a:t>of </a:t>
            </a:r>
            <a:r>
              <a:rPr lang="en-US" sz="1200" dirty="0">
                <a:solidFill>
                  <a:srgbClr val="008F00"/>
                </a:solidFill>
              </a:rPr>
              <a:t>ionization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→ charged </a:t>
            </a:r>
            <a:r>
              <a:rPr lang="en-US" sz="1200" dirty="0" smtClean="0">
                <a:solidFill>
                  <a:srgbClr val="008F00"/>
                </a:solidFill>
              </a:rPr>
              <a:t>→ water soluble (safer)</a:t>
            </a:r>
            <a:endParaRPr lang="en-US" sz="2000" dirty="0">
              <a:solidFill>
                <a:srgbClr val="008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82533" y="7307041"/>
            <a:ext cx="3920102" cy="1048975"/>
          </a:xfrm>
          <a:prstGeom prst="rect">
            <a:avLst/>
          </a:prstGeom>
          <a:solidFill>
            <a:schemeClr val="bg1"/>
          </a:solidFill>
          <a:ln>
            <a:solidFill>
              <a:srgbClr val="CC3399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CC3399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Avoid the use of drugs with long half </a:t>
            </a:r>
            <a:r>
              <a:rPr lang="en-US" sz="1400" dirty="0" smtClean="0">
                <a:solidFill>
                  <a:schemeClr val="tx1"/>
                </a:solidFill>
              </a:rPr>
              <a:t>lives </a:t>
            </a:r>
            <a:r>
              <a:rPr lang="en-US" sz="1200" dirty="0">
                <a:solidFill>
                  <a:srgbClr val="008F00"/>
                </a:solidFill>
              </a:rPr>
              <a:t>long duration of action → exist in her body for long time → increase exposure → high risk of </a:t>
            </a:r>
            <a:r>
              <a:rPr lang="en-US" sz="1200" dirty="0" smtClean="0">
                <a:solidFill>
                  <a:srgbClr val="008F00"/>
                </a:solidFill>
              </a:rPr>
              <a:t>ADRs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CC3399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Short half life (t½) are preferable</a:t>
            </a:r>
          </a:p>
          <a:p>
            <a:pPr marL="285750" indent="-285750">
              <a:buClr>
                <a:srgbClr val="CC3399"/>
              </a:buClr>
              <a:buFont typeface="Arial" charset="0"/>
              <a:buChar char="•"/>
            </a:pPr>
            <a:r>
              <a:rPr lang="en-US" sz="1400" dirty="0" err="1" smtClean="0">
                <a:solidFill>
                  <a:srgbClr val="0432FF"/>
                </a:solidFill>
              </a:rPr>
              <a:t>Oxazepam</a:t>
            </a:r>
            <a:r>
              <a:rPr lang="en-US" sz="1400" dirty="0" smtClean="0">
                <a:solidFill>
                  <a:srgbClr val="0432FF"/>
                </a:solidFill>
              </a:rPr>
              <a:t> </a:t>
            </a:r>
            <a:r>
              <a:rPr lang="en-US" sz="1200" dirty="0" smtClean="0">
                <a:solidFill>
                  <a:srgbClr val="008F00"/>
                </a:solidFill>
              </a:rPr>
              <a:t>(short t½) </a:t>
            </a:r>
            <a:r>
              <a:rPr lang="en-US" sz="1400" dirty="0">
                <a:solidFill>
                  <a:schemeClr val="tx1"/>
                </a:solidFill>
              </a:rPr>
              <a:t>vs </a:t>
            </a:r>
            <a:r>
              <a:rPr lang="en-US" sz="1400" dirty="0" smtClean="0">
                <a:solidFill>
                  <a:srgbClr val="0432FF"/>
                </a:solidFill>
              </a:rPr>
              <a:t>diazepam</a:t>
            </a:r>
            <a:r>
              <a:rPr lang="en-US" sz="1400" dirty="0">
                <a:solidFill>
                  <a:srgbClr val="0432FF"/>
                </a:solidFill>
              </a:rPr>
              <a:t> </a:t>
            </a:r>
            <a:r>
              <a:rPr lang="en-US" sz="1200" dirty="0" smtClean="0">
                <a:solidFill>
                  <a:srgbClr val="008F00"/>
                </a:solidFill>
              </a:rPr>
              <a:t>(long t½)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82533" y="8588794"/>
            <a:ext cx="3920102" cy="11104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1">
                  <a:lumMod val="75000"/>
                </a:schemeClr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Transfer of drugs from maternal blood to milk is low with drugs that </a:t>
            </a:r>
            <a:r>
              <a:rPr lang="en-US" sz="1400" dirty="0">
                <a:solidFill>
                  <a:srgbClr val="FF0000"/>
                </a:solidFill>
              </a:rPr>
              <a:t>have large volume of distribution (</a:t>
            </a:r>
            <a:r>
              <a:rPr lang="en-US" sz="1400" dirty="0" err="1">
                <a:solidFill>
                  <a:srgbClr val="FF0000"/>
                </a:solidFill>
              </a:rPr>
              <a:t>Vd</a:t>
            </a:r>
            <a:r>
              <a:rPr lang="en-US" sz="1400" dirty="0" smtClean="0">
                <a:solidFill>
                  <a:srgbClr val="FF0000"/>
                </a:solidFill>
              </a:rPr>
              <a:t>). </a:t>
            </a:r>
            <a:r>
              <a:rPr lang="en-US" sz="1200" dirty="0" smtClean="0">
                <a:solidFill>
                  <a:srgbClr val="008F00"/>
                </a:solidFill>
              </a:rPr>
              <a:t>high </a:t>
            </a:r>
            <a:r>
              <a:rPr lang="en-US" sz="1200" dirty="0" err="1">
                <a:solidFill>
                  <a:srgbClr val="008F00"/>
                </a:solidFill>
              </a:rPr>
              <a:t>Vd</a:t>
            </a:r>
            <a:r>
              <a:rPr lang="en-US" sz="1200" dirty="0">
                <a:solidFill>
                  <a:srgbClr val="008F00"/>
                </a:solidFill>
              </a:rPr>
              <a:t> </a:t>
            </a:r>
            <a:r>
              <a:rPr lang="en-US" sz="1200" dirty="0" smtClean="0">
                <a:solidFill>
                  <a:srgbClr val="008F00"/>
                </a:solidFill>
              </a:rPr>
              <a:t>means </a:t>
            </a:r>
            <a:r>
              <a:rPr lang="en-US" sz="1200" dirty="0">
                <a:solidFill>
                  <a:srgbClr val="008F00"/>
                </a:solidFill>
              </a:rPr>
              <a:t>it will be distributed in multiple body </a:t>
            </a:r>
            <a:r>
              <a:rPr lang="en-US" sz="1200" dirty="0" smtClean="0">
                <a:solidFill>
                  <a:srgbClr val="008F00"/>
                </a:solidFill>
              </a:rPr>
              <a:t>tissue → low </a:t>
            </a:r>
            <a:r>
              <a:rPr lang="en-US" sz="1200" dirty="0">
                <a:solidFill>
                  <a:srgbClr val="008F00"/>
                </a:solidFill>
              </a:rPr>
              <a:t>concentration in </a:t>
            </a:r>
            <a:r>
              <a:rPr lang="en-US" sz="1200" dirty="0" smtClean="0">
                <a:solidFill>
                  <a:srgbClr val="008F00"/>
                </a:solidFill>
              </a:rPr>
              <a:t>blood → low </a:t>
            </a:r>
            <a:r>
              <a:rPr lang="en-US" sz="1200" dirty="0">
                <a:solidFill>
                  <a:srgbClr val="008F00"/>
                </a:solidFill>
              </a:rPr>
              <a:t>concn. In milk</a:t>
            </a:r>
            <a:r>
              <a:rPr lang="en-US" sz="1200" dirty="0" smtClean="0">
                <a:solidFill>
                  <a:srgbClr val="008F00"/>
                </a:solidFill>
              </a:rPr>
              <a:t>.</a:t>
            </a:r>
          </a:p>
        </p:txBody>
      </p:sp>
      <p:cxnSp>
        <p:nvCxnSpPr>
          <p:cNvPr id="28" name="Straight Arrow Connector 27"/>
          <p:cNvCxnSpPr>
            <a:stCxn id="10" idx="3"/>
          </p:cNvCxnSpPr>
          <p:nvPr/>
        </p:nvCxnSpPr>
        <p:spPr>
          <a:xfrm>
            <a:off x="2323474" y="2098623"/>
            <a:ext cx="459059" cy="0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3"/>
            <a:endCxn id="26" idx="1"/>
          </p:cNvCxnSpPr>
          <p:nvPr/>
        </p:nvCxnSpPr>
        <p:spPr>
          <a:xfrm flipV="1">
            <a:off x="2323474" y="9143999"/>
            <a:ext cx="459059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1"/>
          </p:cNvCxnSpPr>
          <p:nvPr/>
        </p:nvCxnSpPr>
        <p:spPr>
          <a:xfrm flipH="1">
            <a:off x="792912" y="2098623"/>
            <a:ext cx="187204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3" idx="1"/>
          </p:cNvCxnSpPr>
          <p:nvPr/>
        </p:nvCxnSpPr>
        <p:spPr>
          <a:xfrm flipH="1">
            <a:off x="792912" y="3292269"/>
            <a:ext cx="187204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1"/>
          </p:cNvCxnSpPr>
          <p:nvPr/>
        </p:nvCxnSpPr>
        <p:spPr>
          <a:xfrm flipH="1">
            <a:off x="792912" y="4486779"/>
            <a:ext cx="187204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5" idx="1"/>
          </p:cNvCxnSpPr>
          <p:nvPr/>
        </p:nvCxnSpPr>
        <p:spPr>
          <a:xfrm flipH="1">
            <a:off x="792912" y="5683153"/>
            <a:ext cx="187204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7" idx="1"/>
          </p:cNvCxnSpPr>
          <p:nvPr/>
        </p:nvCxnSpPr>
        <p:spPr>
          <a:xfrm flipH="1">
            <a:off x="792912" y="6873663"/>
            <a:ext cx="187204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8" idx="1"/>
          </p:cNvCxnSpPr>
          <p:nvPr/>
        </p:nvCxnSpPr>
        <p:spPr>
          <a:xfrm flipH="1">
            <a:off x="792912" y="7809195"/>
            <a:ext cx="187204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" idx="1"/>
          </p:cNvCxnSpPr>
          <p:nvPr/>
        </p:nvCxnSpPr>
        <p:spPr>
          <a:xfrm flipH="1" flipV="1">
            <a:off x="792912" y="9143999"/>
            <a:ext cx="187203" cy="1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13" idx="3"/>
            <a:endCxn id="23" idx="1"/>
          </p:cNvCxnSpPr>
          <p:nvPr/>
        </p:nvCxnSpPr>
        <p:spPr>
          <a:xfrm>
            <a:off x="2323474" y="3292269"/>
            <a:ext cx="459059" cy="2141978"/>
          </a:xfrm>
          <a:prstGeom prst="bentConnector3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5" idx="3"/>
            <a:endCxn id="24" idx="1"/>
          </p:cNvCxnSpPr>
          <p:nvPr/>
        </p:nvCxnSpPr>
        <p:spPr>
          <a:xfrm>
            <a:off x="2323474" y="5683153"/>
            <a:ext cx="459059" cy="845950"/>
          </a:xfrm>
          <a:prstGeom prst="curvedConnector3">
            <a:avLst/>
          </a:prstGeom>
          <a:ln w="12700">
            <a:solidFill>
              <a:srgbClr val="942093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3"/>
            <a:endCxn id="25" idx="1"/>
          </p:cNvCxnSpPr>
          <p:nvPr/>
        </p:nvCxnSpPr>
        <p:spPr>
          <a:xfrm>
            <a:off x="2323474" y="7809195"/>
            <a:ext cx="459059" cy="0"/>
          </a:xfrm>
          <a:prstGeom prst="line">
            <a:avLst/>
          </a:prstGeom>
          <a:ln w="12700">
            <a:solidFill>
              <a:srgbClr val="CC339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99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83095" y="1290820"/>
            <a:ext cx="3920102" cy="4887942"/>
          </a:xfrm>
          <a:prstGeom prst="rect">
            <a:avLst/>
          </a:prstGeom>
          <a:solidFill>
            <a:schemeClr val="bg1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4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pH of milk is slightly more acidic than maternal blood</a:t>
            </a:r>
          </a:p>
          <a:p>
            <a:pPr marL="285750" indent="-285750">
              <a:buClr>
                <a:schemeClr val="accent4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Week basic drugs tend to concentrate in breast milk and become trapped secondary to ionization</a:t>
            </a:r>
          </a:p>
          <a:p>
            <a:pPr marL="285750" indent="-285750">
              <a:buClr>
                <a:schemeClr val="accent4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Week acidic drugs don’t enter the milk to a significant extent and tend to be concentrated in plasma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99" y="3249882"/>
            <a:ext cx="3591871" cy="20574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804162" y="6365663"/>
            <a:ext cx="3920102" cy="1431251"/>
          </a:xfrm>
          <a:prstGeom prst="rect">
            <a:avLst/>
          </a:prstGeom>
          <a:solidFill>
            <a:schemeClr val="bg1"/>
          </a:solidFill>
          <a:ln>
            <a:solidFill>
              <a:srgbClr val="FF99C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buClr>
                <a:srgbClr val="FF99CC"/>
              </a:buClr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Drugs circulate in maternal circulation in  unbound (free) or bound forms to albumin. </a:t>
            </a:r>
          </a:p>
          <a:p>
            <a:pPr marL="609600" indent="-609600">
              <a:buClr>
                <a:srgbClr val="FF99CC"/>
              </a:buClr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Only unbound form gets into maternal milk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8F00"/>
                </a:solidFill>
                <a:cs typeface="Times New Roman" pitchFamily="18" charset="0"/>
              </a:rPr>
              <a:t>bc </a:t>
            </a:r>
            <a:r>
              <a:rPr lang="en-US" sz="1200" dirty="0">
                <a:solidFill>
                  <a:srgbClr val="008F00"/>
                </a:solidFill>
                <a:cs typeface="Times New Roman" pitchFamily="18" charset="0"/>
              </a:rPr>
              <a:t>it will be trapped</a:t>
            </a:r>
          </a:p>
          <a:p>
            <a:pPr marL="609600" indent="-609600">
              <a:buClr>
                <a:srgbClr val="FF99CC"/>
              </a:buClr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Definition of good protein binding &gt; 90%  </a:t>
            </a:r>
          </a:p>
          <a:p>
            <a:pPr marL="609600" indent="-609600">
              <a:buClr>
                <a:srgbClr val="FF99CC"/>
              </a:buClr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e.g. </a:t>
            </a:r>
            <a:r>
              <a:rPr lang="en-US" sz="1400" dirty="0" smtClean="0">
                <a:solidFill>
                  <a:srgbClr val="0432FF"/>
                </a:solidFill>
                <a:cs typeface="Times New Roman" pitchFamily="18" charset="0"/>
              </a:rPr>
              <a:t>warfarin</a:t>
            </a:r>
            <a:endParaRPr lang="en-US" sz="1400" dirty="0">
              <a:solidFill>
                <a:srgbClr val="0432FF"/>
              </a:solidFill>
              <a:cs typeface="Times New Roman" pitchFamily="18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9F239870-AAAF-4715-86E0-E927049FE930}"/>
              </a:ext>
            </a:extLst>
          </p:cNvPr>
          <p:cNvSpPr txBox="1"/>
          <p:nvPr/>
        </p:nvSpPr>
        <p:spPr>
          <a:xfrm>
            <a:off x="2783095" y="5410670"/>
            <a:ext cx="392010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00" dirty="0" smtClean="0">
                <a:solidFill>
                  <a:srgbClr val="008F00"/>
                </a:solidFill>
              </a:rPr>
              <a:t>Weak </a:t>
            </a:r>
            <a:r>
              <a:rPr lang="en-US" sz="1100" dirty="0">
                <a:solidFill>
                  <a:srgbClr val="008F00"/>
                </a:solidFill>
              </a:rPr>
              <a:t>acidic is better then weak </a:t>
            </a:r>
            <a:r>
              <a:rPr lang="en-US" sz="1100" dirty="0" smtClean="0">
                <a:solidFill>
                  <a:srgbClr val="008F00"/>
                </a:solidFill>
              </a:rPr>
              <a:t>basic during breast feeding, why? Bc week basic drug will enter the acid milk and get ionized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(polar)</a:t>
            </a:r>
            <a:r>
              <a:rPr lang="en-US" sz="1100" dirty="0" smtClean="0">
                <a:solidFill>
                  <a:srgbClr val="008F00"/>
                </a:solidFill>
              </a:rPr>
              <a:t> so it can’t go back again. Acidic drugs can’t ionized in the acid milk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(lipophilic)</a:t>
            </a:r>
            <a:r>
              <a:rPr lang="en-US" sz="1100" dirty="0" smtClean="0">
                <a:solidFill>
                  <a:srgbClr val="008F00"/>
                </a:solidFill>
              </a:rPr>
              <a:t> so it can cross the membrane and go back</a:t>
            </a:r>
            <a:endParaRPr lang="ar-SA" sz="1100" dirty="0">
              <a:solidFill>
                <a:srgbClr val="008F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3077" y="1633928"/>
            <a:ext cx="659835" cy="7809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a typeface="American Typewriter" charset="0"/>
                <a:cs typeface="American Typewriter" charset="0"/>
              </a:rPr>
              <a:t>Factors Related to </a:t>
            </a:r>
            <a:r>
              <a:rPr lang="en-US" sz="2000" dirty="0">
                <a:solidFill>
                  <a:srgbClr val="C00000"/>
                </a:solidFill>
                <a:ea typeface="American Typewriter" charset="0"/>
                <a:cs typeface="American Typewriter" charset="0"/>
              </a:rPr>
              <a:t>Drugs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80116" y="1798820"/>
            <a:ext cx="1343358" cy="5996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solidFill>
                  <a:schemeClr val="tx1"/>
                </a:solidFill>
              </a:rPr>
              <a:t>Molecular weight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80116" y="2992466"/>
            <a:ext cx="1343358" cy="5996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solidFill>
                  <a:schemeClr val="tx1"/>
                </a:solidFill>
              </a:rPr>
              <a:t>Lipid solubility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80116" y="4186976"/>
            <a:ext cx="1343358" cy="599606"/>
          </a:xfrm>
          <a:prstGeom prst="roundRect">
            <a:avLst/>
          </a:prstGeom>
          <a:solidFill>
            <a:schemeClr val="bg1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solidFill>
                  <a:schemeClr val="tx1"/>
                </a:solidFill>
              </a:rPr>
              <a:t>Drug pH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80116" y="5383350"/>
            <a:ext cx="1343358" cy="599606"/>
          </a:xfrm>
          <a:prstGeom prst="roundRect">
            <a:avLst/>
          </a:prstGeom>
          <a:solidFill>
            <a:schemeClr val="bg1"/>
          </a:solidFill>
          <a:ln>
            <a:solidFill>
              <a:srgbClr val="942093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solidFill>
                  <a:schemeClr val="tx1"/>
                </a:solidFill>
              </a:rPr>
              <a:t>Degree of ionization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80115" y="8844197"/>
            <a:ext cx="1343359" cy="5996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solidFill>
                  <a:schemeClr val="tx1"/>
                </a:solidFill>
              </a:rPr>
              <a:t>Oral bioavailability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80116" y="6573860"/>
            <a:ext cx="1343358" cy="599606"/>
          </a:xfrm>
          <a:prstGeom prst="roundRect">
            <a:avLst/>
          </a:prstGeom>
          <a:solidFill>
            <a:schemeClr val="bg1"/>
          </a:solidFill>
          <a:ln>
            <a:solidFill>
              <a:srgbClr val="FF99C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solidFill>
                  <a:schemeClr val="tx1"/>
                </a:solidFill>
              </a:rPr>
              <a:t>Protein binding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80116" y="7709028"/>
            <a:ext cx="1343358" cy="599606"/>
          </a:xfrm>
          <a:prstGeom prst="roundRect">
            <a:avLst/>
          </a:prstGeom>
          <a:solidFill>
            <a:schemeClr val="bg1"/>
          </a:solidFill>
          <a:ln>
            <a:solidFill>
              <a:srgbClr val="CC3399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solidFill>
                  <a:schemeClr val="tx1"/>
                </a:solidFill>
              </a:rPr>
              <a:t>Half life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37" idx="1"/>
          </p:cNvCxnSpPr>
          <p:nvPr/>
        </p:nvCxnSpPr>
        <p:spPr>
          <a:xfrm flipH="1">
            <a:off x="792912" y="2098623"/>
            <a:ext cx="187204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1" idx="1"/>
          </p:cNvCxnSpPr>
          <p:nvPr/>
        </p:nvCxnSpPr>
        <p:spPr>
          <a:xfrm flipH="1" flipV="1">
            <a:off x="792912" y="3290406"/>
            <a:ext cx="187204" cy="1863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2" idx="1"/>
          </p:cNvCxnSpPr>
          <p:nvPr/>
        </p:nvCxnSpPr>
        <p:spPr>
          <a:xfrm flipH="1">
            <a:off x="792912" y="4486779"/>
            <a:ext cx="187204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1"/>
          </p:cNvCxnSpPr>
          <p:nvPr/>
        </p:nvCxnSpPr>
        <p:spPr>
          <a:xfrm flipH="1" flipV="1">
            <a:off x="792912" y="5662695"/>
            <a:ext cx="187204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5" idx="1"/>
          </p:cNvCxnSpPr>
          <p:nvPr/>
        </p:nvCxnSpPr>
        <p:spPr>
          <a:xfrm flipH="1">
            <a:off x="792912" y="6873663"/>
            <a:ext cx="187204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6" idx="1"/>
          </p:cNvCxnSpPr>
          <p:nvPr/>
        </p:nvCxnSpPr>
        <p:spPr>
          <a:xfrm flipH="1">
            <a:off x="792912" y="8008831"/>
            <a:ext cx="187204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7" idx="1"/>
          </p:cNvCxnSpPr>
          <p:nvPr/>
        </p:nvCxnSpPr>
        <p:spPr>
          <a:xfrm flipH="1" flipV="1">
            <a:off x="792912" y="9143999"/>
            <a:ext cx="187203" cy="1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63029" y="902250"/>
            <a:ext cx="54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92912" y="186891"/>
            <a:ext cx="5250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Factors Controlling Passage of Drugs into Breast Milk</a:t>
            </a:r>
          </a:p>
        </p:txBody>
      </p:sp>
      <p:cxnSp>
        <p:nvCxnSpPr>
          <p:cNvPr id="24" name="Straight Connector 23"/>
          <p:cNvCxnSpPr>
            <a:stCxn id="32" idx="3"/>
          </p:cNvCxnSpPr>
          <p:nvPr/>
        </p:nvCxnSpPr>
        <p:spPr>
          <a:xfrm>
            <a:off x="2323474" y="4486779"/>
            <a:ext cx="459621" cy="0"/>
          </a:xfrm>
          <a:prstGeom prst="line">
            <a:avLst/>
          </a:prstGeom>
          <a:ln w="127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5" idx="3"/>
          </p:cNvCxnSpPr>
          <p:nvPr/>
        </p:nvCxnSpPr>
        <p:spPr>
          <a:xfrm>
            <a:off x="2323474" y="6873663"/>
            <a:ext cx="480688" cy="0"/>
          </a:xfrm>
          <a:prstGeom prst="line">
            <a:avLst/>
          </a:prstGeom>
          <a:ln w="12700">
            <a:solidFill>
              <a:srgbClr val="FF99CC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4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980116" y="1204778"/>
            <a:ext cx="4716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92912" y="186891"/>
            <a:ext cx="5250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Factors Controlling Passage of Drugs into Breast Milk</a:t>
            </a: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-3976" y="8891925"/>
            <a:ext cx="6844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solidFill>
                  <a:srgbClr val="008F00"/>
                </a:solidFill>
              </a:rPr>
              <a:t>1</a:t>
            </a:r>
            <a:r>
              <a:rPr lang="en-US" sz="1200" dirty="0" smtClean="0">
                <a:solidFill>
                  <a:srgbClr val="008F00"/>
                </a:solidFill>
              </a:rPr>
              <a:t> we </a:t>
            </a:r>
            <a:r>
              <a:rPr lang="en-US" sz="1200" dirty="0">
                <a:solidFill>
                  <a:srgbClr val="008F00"/>
                </a:solidFill>
              </a:rPr>
              <a:t>should use the topical route and avoid the systemic route as much as </a:t>
            </a:r>
            <a:r>
              <a:rPr lang="en-US" sz="1200" dirty="0" smtClean="0">
                <a:solidFill>
                  <a:srgbClr val="008F00"/>
                </a:solidFill>
              </a:rPr>
              <a:t>possible</a:t>
            </a:r>
          </a:p>
          <a:p>
            <a:r>
              <a:rPr lang="en-US" sz="1200" baseline="30000" dirty="0" smtClean="0">
                <a:solidFill>
                  <a:srgbClr val="008F00"/>
                </a:solidFill>
              </a:rPr>
              <a:t>2</a:t>
            </a:r>
            <a:r>
              <a:rPr lang="en-US" sz="1200" dirty="0" smtClean="0">
                <a:solidFill>
                  <a:srgbClr val="008F00"/>
                </a:solidFill>
              </a:rPr>
              <a:t> </a:t>
            </a:r>
            <a:r>
              <a:rPr lang="en-US" sz="1200" dirty="0">
                <a:solidFill>
                  <a:srgbClr val="008F00"/>
                </a:solidFill>
              </a:rPr>
              <a:t>B</a:t>
            </a:r>
            <a:r>
              <a:rPr lang="en-US" sz="1200" dirty="0" smtClean="0">
                <a:solidFill>
                  <a:srgbClr val="008F00"/>
                </a:solidFill>
              </a:rPr>
              <a:t>reast feeding is best done every 4h, oral drug need </a:t>
            </a:r>
            <a:r>
              <a:rPr lang="en-US" sz="1200" dirty="0">
                <a:solidFill>
                  <a:srgbClr val="008F00"/>
                </a:solidFill>
              </a:rPr>
              <a:t>2h to reach </a:t>
            </a:r>
            <a:r>
              <a:rPr lang="en-US" sz="1200" dirty="0" smtClean="0">
                <a:solidFill>
                  <a:srgbClr val="008F00"/>
                </a:solidFill>
              </a:rPr>
              <a:t>its </a:t>
            </a:r>
            <a:r>
              <a:rPr lang="en-US" sz="1200" dirty="0">
                <a:solidFill>
                  <a:srgbClr val="008F00"/>
                </a:solidFill>
              </a:rPr>
              <a:t>peak </a:t>
            </a:r>
            <a:r>
              <a:rPr lang="en-US" sz="1200" dirty="0" smtClean="0">
                <a:solidFill>
                  <a:srgbClr val="008F00"/>
                </a:solidFill>
              </a:rPr>
              <a:t>, so the mother should take the drug before breastfeeding immediately, cause </a:t>
            </a:r>
            <a:r>
              <a:rPr lang="en-US" sz="1200" dirty="0" smtClean="0">
                <a:solidFill>
                  <a:srgbClr val="008F00"/>
                </a:solidFill>
                <a:sym typeface="Wingdings"/>
              </a:rPr>
              <a:t>at the first breast feeding drug wont work and the next breastfeeding ( after 4h from taking the drug ) the maximum peak of drug will decrease  no affect of the drug on the baby</a:t>
            </a:r>
            <a:endParaRPr lang="en-US" sz="1200" dirty="0" smtClean="0">
              <a:solidFill>
                <a:srgbClr val="008F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9976" y="1420491"/>
            <a:ext cx="6382872" cy="7197418"/>
            <a:chOff x="259976" y="1420491"/>
            <a:chExt cx="6382872" cy="7197418"/>
          </a:xfrm>
        </p:grpSpPr>
        <p:grpSp>
          <p:nvGrpSpPr>
            <p:cNvPr id="40" name="Group 39"/>
            <p:cNvGrpSpPr/>
            <p:nvPr/>
          </p:nvGrpSpPr>
          <p:grpSpPr>
            <a:xfrm>
              <a:off x="259976" y="1420491"/>
              <a:ext cx="6382872" cy="7197418"/>
              <a:chOff x="133077" y="1662546"/>
              <a:chExt cx="6570120" cy="6518978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33077" y="1662546"/>
                <a:ext cx="6570120" cy="48213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Factors Related to </a:t>
                </a:r>
                <a:r>
                  <a:rPr lang="en-US" dirty="0">
                    <a:solidFill>
                      <a:srgbClr val="C00000"/>
                    </a:solidFill>
                  </a:rPr>
                  <a:t>Mother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>
                <a:off x="5479197" y="2477189"/>
                <a:ext cx="1224000" cy="637709"/>
              </a:xfrm>
              <a:prstGeom prst="round2DiagRect">
                <a:avLst/>
              </a:prstGeom>
              <a:solidFill>
                <a:srgbClr val="F4B183">
                  <a:alpha val="50196"/>
                </a:srgbClr>
              </a:solidFill>
              <a:ln>
                <a:solidFill>
                  <a:srgbClr val="F4B183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Maternal drug concentration</a:t>
                </a:r>
              </a:p>
            </p:txBody>
          </p:sp>
          <p:sp>
            <p:nvSpPr>
              <p:cNvPr id="10" name="Round Diagonal Corner Rectangle 9"/>
              <p:cNvSpPr/>
              <p:nvPr/>
            </p:nvSpPr>
            <p:spPr>
              <a:xfrm>
                <a:off x="168328" y="2477193"/>
                <a:ext cx="1224000" cy="637705"/>
              </a:xfrm>
              <a:prstGeom prst="round2DiagRect">
                <a:avLst/>
              </a:prstGeom>
              <a:solidFill>
                <a:srgbClr val="F4B183">
                  <a:alpha val="9804"/>
                </a:srgbClr>
              </a:solidFill>
              <a:ln>
                <a:solidFill>
                  <a:srgbClr val="F4B183">
                    <a:alpha val="9804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Dose of the drug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>
                <a:off x="1497565" y="2477189"/>
                <a:ext cx="1224000" cy="637709"/>
              </a:xfrm>
              <a:prstGeom prst="round2DiagRect">
                <a:avLst/>
              </a:prstGeom>
              <a:solidFill>
                <a:srgbClr val="F4B183">
                  <a:alpha val="20000"/>
                </a:srgbClr>
              </a:solidFill>
              <a:ln>
                <a:solidFill>
                  <a:srgbClr val="F4B18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Rote of Admin.</a:t>
                </a:r>
              </a:p>
            </p:txBody>
          </p:sp>
          <p:sp>
            <p:nvSpPr>
              <p:cNvPr id="12" name="Round Diagonal Corner Rectangle 11"/>
              <p:cNvSpPr/>
              <p:nvPr/>
            </p:nvSpPr>
            <p:spPr>
              <a:xfrm>
                <a:off x="2823762" y="2477189"/>
                <a:ext cx="1224000" cy="637709"/>
              </a:xfrm>
              <a:prstGeom prst="round2DiagRect">
                <a:avLst/>
              </a:prstGeom>
              <a:solidFill>
                <a:srgbClr val="F4B183">
                  <a:alpha val="29804"/>
                </a:srgbClr>
              </a:solidFill>
              <a:ln>
                <a:solidFill>
                  <a:srgbClr val="F4B183">
                    <a:alpha val="29804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Time of breast feeding</a:t>
                </a:r>
              </a:p>
            </p:txBody>
          </p:sp>
          <p:sp>
            <p:nvSpPr>
              <p:cNvPr id="13" name="Round Diagonal Corner Rectangle 12"/>
              <p:cNvSpPr/>
              <p:nvPr/>
            </p:nvSpPr>
            <p:spPr>
              <a:xfrm>
                <a:off x="4149960" y="2477189"/>
                <a:ext cx="1224000" cy="637709"/>
              </a:xfrm>
              <a:prstGeom prst="round2DiagRect">
                <a:avLst/>
              </a:prstGeom>
              <a:solidFill>
                <a:srgbClr val="F4B183">
                  <a:alpha val="40000"/>
                </a:srgbClr>
              </a:solidFill>
              <a:ln>
                <a:solidFill>
                  <a:srgbClr val="F4B183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Health status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497565" y="3358085"/>
                <a:ext cx="1224000" cy="482343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4B18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cs typeface="Times New Roman" pitchFamily="18" charset="0"/>
                  </a:rPr>
                  <a:t>*</a:t>
                </a:r>
                <a:r>
                  <a:rPr lang="en-US" sz="1400" dirty="0">
                    <a:solidFill>
                      <a:schemeClr val="tx1"/>
                    </a:solidFill>
                    <a:cs typeface="Times New Roman" pitchFamily="18" charset="0"/>
                  </a:rPr>
                  <a:t> Route of </a:t>
                </a:r>
                <a:r>
                  <a:rPr lang="en-US" sz="1200" dirty="0">
                    <a:solidFill>
                      <a:schemeClr val="tx1"/>
                    </a:solidFill>
                    <a:cs typeface="Times New Roman" pitchFamily="18" charset="0"/>
                  </a:rPr>
                  <a:t>administration </a:t>
                </a:r>
                <a:r>
                  <a:rPr lang="en-US" sz="1400" dirty="0">
                    <a:solidFill>
                      <a:schemeClr val="tx1"/>
                    </a:solidFill>
                    <a:cs typeface="Times New Roman" pitchFamily="18" charset="0"/>
                  </a:rPr>
                  <a:t>affect the </a:t>
                </a:r>
                <a:r>
                  <a:rPr lang="en-US" sz="1200" dirty="0">
                    <a:solidFill>
                      <a:schemeClr val="tx1"/>
                    </a:solidFill>
                    <a:cs typeface="Times New Roman" pitchFamily="18" charset="0"/>
                  </a:rPr>
                  <a:t>concentration </a:t>
                </a:r>
                <a:r>
                  <a:rPr lang="en-US" sz="1400" dirty="0">
                    <a:solidFill>
                      <a:schemeClr val="tx1"/>
                    </a:solidFill>
                    <a:cs typeface="Times New Roman" pitchFamily="18" charset="0"/>
                  </a:rPr>
                  <a:t>of the drug in maternal blood.</a:t>
                </a:r>
              </a:p>
              <a:p>
                <a:endParaRPr lang="en-US" sz="1400" dirty="0">
                  <a:solidFill>
                    <a:schemeClr val="tx1"/>
                  </a:solidFill>
                  <a:cs typeface="Times New Roman" pitchFamily="18" charset="0"/>
                </a:endParaRPr>
              </a:p>
              <a:p>
                <a:r>
                  <a:rPr lang="en-US" sz="14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cs typeface="Times New Roman" pitchFamily="18" charset="0"/>
                  </a:rPr>
                  <a:t>*</a:t>
                </a:r>
                <a:r>
                  <a:rPr lang="en-US" sz="1400" dirty="0">
                    <a:solidFill>
                      <a:schemeClr val="tx1"/>
                    </a:solidFill>
                    <a:cs typeface="Times New Roman" pitchFamily="18" charset="0"/>
                  </a:rPr>
                  <a:t> Maternal use of </a:t>
                </a:r>
                <a:r>
                  <a:rPr lang="en-US" sz="1400" b="1" dirty="0">
                    <a:solidFill>
                      <a:schemeClr val="tx1"/>
                    </a:solidFill>
                    <a:cs typeface="Times New Roman" pitchFamily="18" charset="0"/>
                  </a:rPr>
                  <a:t>topical preparations (</a:t>
                </a:r>
                <a:r>
                  <a:rPr lang="en-US" sz="1400" b="1" u="sng" dirty="0">
                    <a:solidFill>
                      <a:schemeClr val="tx1"/>
                    </a:solidFill>
                    <a:cs typeface="Times New Roman" pitchFamily="18" charset="0"/>
                  </a:rPr>
                  <a:t>creams, nasal sprays or inhalers</a:t>
                </a:r>
                <a:r>
                  <a:rPr lang="en-US" sz="1400" dirty="0">
                    <a:solidFill>
                      <a:schemeClr val="tx1"/>
                    </a:solidFill>
                    <a:cs typeface="Times New Roman" pitchFamily="18" charset="0"/>
                  </a:rPr>
                  <a:t>) are expected to carry less risk to a breastfed infant than systemically administered </a:t>
                </a:r>
                <a:r>
                  <a:rPr lang="en-US" sz="1400" dirty="0" smtClean="0">
                    <a:solidFill>
                      <a:schemeClr val="tx1"/>
                    </a:solidFill>
                    <a:cs typeface="Times New Roman" pitchFamily="18" charset="0"/>
                  </a:rPr>
                  <a:t>drugs</a:t>
                </a:r>
                <a:r>
                  <a:rPr lang="en-US" sz="1400" baseline="30000" dirty="0" smtClean="0">
                    <a:solidFill>
                      <a:schemeClr val="tx1"/>
                    </a:solidFill>
                    <a:cs typeface="Times New Roman" pitchFamily="18" charset="0"/>
                  </a:rPr>
                  <a:t>1</a:t>
                </a:r>
                <a:r>
                  <a:rPr lang="en-US" sz="1400" dirty="0" smtClean="0">
                    <a:solidFill>
                      <a:schemeClr val="tx1"/>
                    </a:solidFill>
                    <a:cs typeface="Times New Roman" pitchFamily="18" charset="0"/>
                  </a:rPr>
                  <a:t>. </a:t>
                </a:r>
                <a:endParaRPr lang="en-US" sz="1400" dirty="0">
                  <a:solidFill>
                    <a:srgbClr val="00B05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23761" y="3358083"/>
                <a:ext cx="1254455" cy="48234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4B183">
                    <a:alpha val="29804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14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cs typeface="Times New Roman" pitchFamily="18" charset="0"/>
                  </a:rPr>
                  <a:t>*</a:t>
                </a:r>
                <a:r>
                  <a:rPr lang="en-US" sz="1400" dirty="0" smtClean="0">
                    <a:solidFill>
                      <a:schemeClr val="tx1"/>
                    </a:solidFill>
                    <a:cs typeface="Times New Roman" pitchFamily="18" charset="0"/>
                  </a:rPr>
                  <a:t> The </a:t>
                </a:r>
                <a:r>
                  <a:rPr lang="en-US" sz="1400" b="1" dirty="0">
                    <a:solidFill>
                      <a:schemeClr val="tx1"/>
                    </a:solidFill>
                    <a:cs typeface="Times New Roman" pitchFamily="18" charset="0"/>
                  </a:rPr>
                  <a:t>concentration</a:t>
                </a:r>
                <a:r>
                  <a:rPr lang="en-US" sz="1400" dirty="0">
                    <a:solidFill>
                      <a:schemeClr val="tx1"/>
                    </a:solidFill>
                    <a:cs typeface="Times New Roman" pitchFamily="18" charset="0"/>
                  </a:rPr>
                  <a:t> of the drug in the milk at the time of feeding.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1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cs typeface="Times New Roman" pitchFamily="18" charset="0"/>
                  </a:rPr>
                  <a:t>*</a:t>
                </a:r>
                <a:r>
                  <a:rPr lang="en-US" sz="1400" dirty="0">
                    <a:solidFill>
                      <a:schemeClr val="tx1"/>
                    </a:solidFill>
                    <a:cs typeface="Times New Roman" pitchFamily="18" charset="0"/>
                  </a:rPr>
                  <a:t> Lactating mother should take medication just after nursing and 3-4 hours before the next feeding</a:t>
                </a:r>
                <a:r>
                  <a:rPr lang="en-US" sz="1400" dirty="0" smtClean="0">
                    <a:solidFill>
                      <a:schemeClr val="tx1"/>
                    </a:solidFill>
                    <a:cs typeface="Times New Roman" pitchFamily="18" charset="0"/>
                  </a:rPr>
                  <a:t>. (</a:t>
                </a:r>
                <a:r>
                  <a:rPr lang="en-US" sz="1400" dirty="0">
                    <a:solidFill>
                      <a:schemeClr val="tx1"/>
                    </a:solidFill>
                    <a:cs typeface="Times New Roman" pitchFamily="18" charset="0"/>
                  </a:rPr>
                  <a:t>to allow time for drug to be cleared from the mother’s blood </a:t>
                </a:r>
                <a:r>
                  <a:rPr lang="en-US" sz="1400" dirty="0" smtClean="0">
                    <a:solidFill>
                      <a:schemeClr val="tx1"/>
                    </a:solidFill>
                    <a:cs typeface="Times New Roman" pitchFamily="18" charset="0"/>
                  </a:rPr>
                  <a:t>‘drug </a:t>
                </a:r>
                <a:r>
                  <a:rPr lang="en-US" sz="1400" dirty="0">
                    <a:solidFill>
                      <a:schemeClr val="tx1"/>
                    </a:solidFill>
                    <a:cs typeface="Times New Roman" pitchFamily="18" charset="0"/>
                  </a:rPr>
                  <a:t>concentration in milk will be </a:t>
                </a:r>
                <a:r>
                  <a:rPr lang="en-US" sz="1400" dirty="0" smtClean="0">
                    <a:solidFill>
                      <a:schemeClr val="tx1"/>
                    </a:solidFill>
                    <a:cs typeface="Times New Roman" pitchFamily="18" charset="0"/>
                  </a:rPr>
                  <a:t>low’)</a:t>
                </a:r>
                <a:r>
                  <a:rPr lang="en-US" sz="1400" baseline="30000" dirty="0" smtClean="0">
                    <a:solidFill>
                      <a:schemeClr val="tx1"/>
                    </a:solidFill>
                    <a:cs typeface="Times New Roman" pitchFamily="18" charset="0"/>
                  </a:rPr>
                  <a:t>2</a:t>
                </a:r>
                <a:r>
                  <a:rPr lang="en-US" sz="1400" dirty="0" smtClean="0">
                    <a:solidFill>
                      <a:schemeClr val="tx1"/>
                    </a:solidFill>
                    <a:cs typeface="Times New Roman" pitchFamily="18" charset="0"/>
                  </a:rPr>
                  <a:t>.</a:t>
                </a:r>
                <a:endParaRPr lang="en-US" sz="1400" dirty="0">
                  <a:solidFill>
                    <a:srgbClr val="00B05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149960" y="3358082"/>
                <a:ext cx="1224000" cy="48234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4B183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:r>
                  <a:rPr lang="en-US" sz="1200" b="1" u="sng" dirty="0" smtClean="0">
                    <a:solidFill>
                      <a:schemeClr val="tx1"/>
                    </a:solidFill>
                    <a:cs typeface="Times New Roman" pitchFamily="18" charset="0"/>
                  </a:rPr>
                  <a:t>Breastfeeding  </a:t>
                </a:r>
                <a:r>
                  <a:rPr lang="en-US" sz="1200" b="1" u="sng" dirty="0">
                    <a:solidFill>
                      <a:schemeClr val="tx1"/>
                    </a:solidFill>
                    <a:cs typeface="Times New Roman" pitchFamily="18" charset="0"/>
                  </a:rPr>
                  <a:t>is contraindicated in case of:</a:t>
                </a:r>
              </a:p>
              <a:p>
                <a:pPr>
                  <a:spcBef>
                    <a:spcPts val="1200"/>
                  </a:spcBef>
                  <a:defRPr/>
                </a:pP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1-</a:t>
                </a:r>
                <a:r>
                  <a:rPr lang="en-US" sz="1400" dirty="0">
                    <a:solidFill>
                      <a:schemeClr val="tx1"/>
                    </a:solidFill>
                  </a:rPr>
                  <a:t> HIV-positive women</a:t>
                </a:r>
              </a:p>
              <a:p>
                <a:pPr>
                  <a:spcBef>
                    <a:spcPts val="1200"/>
                  </a:spcBef>
                  <a:defRPr/>
                </a:pP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2-</a:t>
                </a:r>
                <a:r>
                  <a:rPr lang="en-US" sz="1400" dirty="0">
                    <a:solidFill>
                      <a:schemeClr val="tx1"/>
                    </a:solidFill>
                  </a:rPr>
                  <a:t> Active, untreated TB in mother</a:t>
                </a:r>
              </a:p>
              <a:p>
                <a:pPr>
                  <a:spcBef>
                    <a:spcPts val="1200"/>
                  </a:spcBef>
                  <a:defRPr/>
                </a:pP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3-</a:t>
                </a:r>
                <a:r>
                  <a:rPr lang="en-US" sz="1400" dirty="0">
                    <a:solidFill>
                      <a:schemeClr val="tx1"/>
                    </a:solidFill>
                  </a:rPr>
                  <a:t> Herpes on breast</a:t>
                </a:r>
              </a:p>
              <a:p>
                <a:pPr>
                  <a:spcBef>
                    <a:spcPts val="1200"/>
                  </a:spcBef>
                  <a:defRPr/>
                </a:pP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4-</a:t>
                </a:r>
                <a:r>
                  <a:rPr lang="en-US" sz="1400" dirty="0">
                    <a:solidFill>
                      <a:schemeClr val="tx1"/>
                    </a:solidFill>
                  </a:rPr>
                  <a:t> Use of illegal drugs by mother</a:t>
                </a:r>
              </a:p>
              <a:p>
                <a:pPr>
                  <a:spcBef>
                    <a:spcPts val="1200"/>
                  </a:spcBef>
                  <a:defRPr/>
                </a:pP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5-</a:t>
                </a:r>
                <a:r>
                  <a:rPr lang="en-US" sz="1400" dirty="0">
                    <a:solidFill>
                      <a:schemeClr val="tx1"/>
                    </a:solidFill>
                  </a:rPr>
                  <a:t> Certain medications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(used </a:t>
                </a:r>
                <a:r>
                  <a:rPr lang="en-US" sz="1400" dirty="0">
                    <a:solidFill>
                      <a:schemeClr val="tx1"/>
                    </a:solidFill>
                  </a:rPr>
                  <a:t>on a chronic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basis </a:t>
                </a:r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</a:rPr>
                  <a:t>‘female slides only’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.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Straight Connector 17"/>
              <p:cNvCxnSpPr>
                <a:stCxn id="8" idx="2"/>
              </p:cNvCxnSpPr>
              <p:nvPr/>
            </p:nvCxnSpPr>
            <p:spPr>
              <a:xfrm>
                <a:off x="3418137" y="2144684"/>
                <a:ext cx="0" cy="1413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780328" y="2294309"/>
                <a:ext cx="531086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0" idx="3"/>
              </p:cNvCxnSpPr>
              <p:nvPr/>
            </p:nvCxnSpPr>
            <p:spPr>
              <a:xfrm flipV="1">
                <a:off x="780328" y="2286000"/>
                <a:ext cx="0" cy="1911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1" idx="3"/>
              </p:cNvCxnSpPr>
              <p:nvPr/>
            </p:nvCxnSpPr>
            <p:spPr>
              <a:xfrm flipV="1">
                <a:off x="2109565" y="2286000"/>
                <a:ext cx="0" cy="1911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2" idx="3"/>
              </p:cNvCxnSpPr>
              <p:nvPr/>
            </p:nvCxnSpPr>
            <p:spPr>
              <a:xfrm flipV="1">
                <a:off x="3435762" y="2294309"/>
                <a:ext cx="0" cy="1828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3" idx="3"/>
              </p:cNvCxnSpPr>
              <p:nvPr/>
            </p:nvCxnSpPr>
            <p:spPr>
              <a:xfrm flipV="1">
                <a:off x="4761960" y="2294309"/>
                <a:ext cx="0" cy="1828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9" idx="3"/>
              </p:cNvCxnSpPr>
              <p:nvPr/>
            </p:nvCxnSpPr>
            <p:spPr>
              <a:xfrm flipV="1">
                <a:off x="6091197" y="2294309"/>
                <a:ext cx="0" cy="1828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1" idx="1"/>
                <a:endCxn id="14" idx="0"/>
              </p:cNvCxnSpPr>
              <p:nvPr/>
            </p:nvCxnSpPr>
            <p:spPr>
              <a:xfrm>
                <a:off x="2109565" y="3114898"/>
                <a:ext cx="0" cy="2431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cxnSpLocks/>
                <a:stCxn id="12" idx="1"/>
                <a:endCxn id="15" idx="0"/>
              </p:cNvCxnSpPr>
              <p:nvPr/>
            </p:nvCxnSpPr>
            <p:spPr>
              <a:xfrm>
                <a:off x="3435762" y="3114898"/>
                <a:ext cx="0" cy="2431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13" idx="1"/>
                <a:endCxn id="16" idx="0"/>
              </p:cNvCxnSpPr>
              <p:nvPr/>
            </p:nvCxnSpPr>
            <p:spPr>
              <a:xfrm>
                <a:off x="4761960" y="3114898"/>
                <a:ext cx="0" cy="2431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/>
            <p:cNvSpPr/>
            <p:nvPr/>
          </p:nvSpPr>
          <p:spPr>
            <a:xfrm>
              <a:off x="294222" y="3292485"/>
              <a:ext cx="1189116" cy="53254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BE5D6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1400" dirty="0" smtClean="0">
                <a:solidFill>
                  <a:srgbClr val="008F00"/>
                </a:solidFill>
              </a:endParaRPr>
            </a:p>
            <a:p>
              <a:endParaRPr lang="en-US" sz="1400" dirty="0">
                <a:solidFill>
                  <a:srgbClr val="008F00"/>
                </a:solidFill>
              </a:endParaRPr>
            </a:p>
            <a:p>
              <a:r>
                <a:rPr lang="en-US" sz="1400" dirty="0" smtClean="0">
                  <a:solidFill>
                    <a:srgbClr val="008F00"/>
                  </a:solidFill>
                </a:rPr>
                <a:t>The </a:t>
              </a:r>
              <a:r>
                <a:rPr lang="en-US" sz="1400" dirty="0">
                  <a:solidFill>
                    <a:srgbClr val="008F00"/>
                  </a:solidFill>
                </a:rPr>
                <a:t>larger the dose → the more ability for the drug to be excreted in the milk and vice versa </a:t>
              </a:r>
              <a:endParaRPr lang="ar-SA" sz="1400" dirty="0">
                <a:solidFill>
                  <a:srgbClr val="008F00"/>
                </a:solidFill>
              </a:endParaRPr>
            </a:p>
          </p:txBody>
        </p:sp>
        <p:cxnSp>
          <p:nvCxnSpPr>
            <p:cNvPr id="26" name="Straight Connector 25"/>
            <p:cNvCxnSpPr>
              <a:stCxn id="10" idx="1"/>
              <a:endCxn id="32" idx="0"/>
            </p:cNvCxnSpPr>
            <p:nvPr/>
          </p:nvCxnSpPr>
          <p:spPr>
            <a:xfrm>
              <a:off x="888780" y="3023992"/>
              <a:ext cx="0" cy="2684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464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980116" y="1204778"/>
            <a:ext cx="4716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92912" y="186891"/>
            <a:ext cx="5250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Factors Controlling Passage of Drugs into Breast Milk</a:t>
            </a: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5112" y="2094147"/>
            <a:ext cx="2952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3040" y="1694037"/>
            <a:ext cx="28759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>
                <a:latin typeface="Al Tarikh" charset="-78"/>
                <a:ea typeface="Al Tarikh" charset="-78"/>
                <a:cs typeface="Al Tarikh" charset="-78"/>
              </a:rPr>
              <a:t>Factors related to neonate</a:t>
            </a:r>
            <a:endParaRPr lang="en-US" sz="2000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406" y="2206274"/>
            <a:ext cx="6563693" cy="21913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r>
              <a:rPr lang="en-US" sz="1400" dirty="0"/>
              <a:t>Age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r>
              <a:rPr lang="en-US" sz="1400" dirty="0"/>
              <a:t>Body weight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r>
              <a:rPr lang="en-US" sz="1400" dirty="0"/>
              <a:t>Health status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endParaRPr lang="en-US" sz="14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600" b="1" u="sng" dirty="0">
                <a:solidFill>
                  <a:schemeClr val="accent1"/>
                </a:solidFill>
                <a:cs typeface="Times New Roman" pitchFamily="18" charset="0"/>
              </a:rPr>
              <a:t>The amount of a drug to which the baby is exposed as a result of breast feeding depends on: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600" b="1" u="sng" dirty="0">
              <a:solidFill>
                <a:schemeClr val="accent1"/>
              </a:solidFill>
              <a:cs typeface="Times New Roman" pitchFamily="18" charset="0"/>
            </a:endParaRPr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Font typeface=".LucidaGrandeUI" charset="0"/>
              <a:buChar char="✓"/>
              <a:defRPr/>
            </a:pPr>
            <a:r>
              <a:rPr lang="en-US" sz="1400" dirty="0">
                <a:cs typeface="Times New Roman" pitchFamily="18" charset="0"/>
              </a:rPr>
              <a:t>The amount of milk consumed.</a:t>
            </a:r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Font typeface=".LucidaGrandeUI" charset="0"/>
              <a:buChar char="✓"/>
              <a:defRPr/>
            </a:pPr>
            <a:r>
              <a:rPr lang="en-US" sz="1400" dirty="0">
                <a:cs typeface="Times New Roman" pitchFamily="18" charset="0"/>
              </a:rPr>
              <a:t>The amount of drug absorbed from GI.</a:t>
            </a:r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Font typeface=".LucidaGrandeUI" charset="0"/>
              <a:buChar char="✓"/>
              <a:defRPr/>
            </a:pPr>
            <a:r>
              <a:rPr lang="en-US" sz="1400" dirty="0">
                <a:cs typeface="Times New Roman" pitchFamily="18" charset="0"/>
              </a:rPr>
              <a:t>The ability of the baby to eliminate the drug.</a:t>
            </a:r>
            <a:endParaRPr lang="en-US" sz="1400" u="sng" dirty="0"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5210" y="4893872"/>
            <a:ext cx="2961902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3137" y="4493762"/>
            <a:ext cx="45677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l Tarikh" charset="-78"/>
                <a:ea typeface="Al Tarikh" charset="-78"/>
                <a:cs typeface="Al Tarikh" charset="-78"/>
              </a:rPr>
              <a:t>Pediatric </a:t>
            </a:r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population </a:t>
            </a:r>
            <a:r>
              <a:rPr lang="en-US" sz="1400" dirty="0" smtClean="0">
                <a:solidFill>
                  <a:srgbClr val="008F00"/>
                </a:solidFill>
                <a:latin typeface="Al Tarikh" charset="-78"/>
                <a:ea typeface="Al Tarikh" charset="-78"/>
                <a:cs typeface="Al Tarikh" charset="-78"/>
              </a:rPr>
              <a:t>(AGE &amp; health status)</a:t>
            </a:r>
            <a:endParaRPr lang="en-US" sz="1400" dirty="0">
              <a:solidFill>
                <a:srgbClr val="008F00"/>
              </a:solidFill>
              <a:latin typeface="Al Tarikh" charset="-78"/>
              <a:ea typeface="Al Tarikh" charset="-78"/>
              <a:cs typeface="Al Tarikh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0084" y="5189620"/>
            <a:ext cx="6154153" cy="4160753"/>
            <a:chOff x="121141" y="5189620"/>
            <a:chExt cx="6154153" cy="4160753"/>
          </a:xfrm>
        </p:grpSpPr>
        <p:sp>
          <p:nvSpPr>
            <p:cNvPr id="14" name="Snip Single Corner Rectangle 13"/>
            <p:cNvSpPr/>
            <p:nvPr/>
          </p:nvSpPr>
          <p:spPr>
            <a:xfrm>
              <a:off x="659569" y="5213285"/>
              <a:ext cx="5615725" cy="816429"/>
            </a:xfrm>
            <a:prstGeom prst="snip1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u="sng" dirty="0">
                  <a:solidFill>
                    <a:schemeClr val="accent1"/>
                  </a:solidFill>
                </a:rPr>
                <a:t>Newborn:</a:t>
              </a:r>
              <a:r>
                <a:rPr lang="en-US" sz="1400" dirty="0">
                  <a:solidFill>
                    <a:schemeClr val="tx1"/>
                  </a:solidFill>
                </a:rPr>
                <a:t> less than one month old</a:t>
              </a:r>
            </a:p>
            <a:p>
              <a:pPr marL="1257300" lvl="2" indent="-342900">
                <a:buClr>
                  <a:schemeClr val="accent1">
                    <a:lumMod val="60000"/>
                    <a:lumOff val="40000"/>
                  </a:schemeClr>
                </a:buClr>
                <a:buFont typeface="+mj-lt"/>
                <a:buAutoNum type="arabicPeriod"/>
                <a:defRPr/>
              </a:pPr>
              <a:r>
                <a:rPr lang="en-US" sz="1400" dirty="0">
                  <a:solidFill>
                    <a:schemeClr val="tx1"/>
                  </a:solidFill>
                  <a:cs typeface="Times New Roman" pitchFamily="18" charset="0"/>
                </a:rPr>
                <a:t>Preterm neonates: </a:t>
              </a:r>
              <a:r>
                <a:rPr lang="en-US" sz="1400" dirty="0" smtClean="0">
                  <a:solidFill>
                    <a:schemeClr val="tx1"/>
                  </a:solidFill>
                  <a:cs typeface="Times New Roman" pitchFamily="18" charset="0"/>
                </a:rPr>
                <a:t>born </a:t>
              </a:r>
              <a:r>
                <a:rPr lang="en-US" sz="1400" dirty="0">
                  <a:solidFill>
                    <a:schemeClr val="tx1"/>
                  </a:solidFill>
                  <a:cs typeface="Times New Roman" pitchFamily="18" charset="0"/>
                </a:rPr>
                <a:t>before 38 weeks of pregnancy</a:t>
              </a:r>
            </a:p>
            <a:p>
              <a:pPr marL="1257300" lvl="2" indent="-342900">
                <a:buClr>
                  <a:schemeClr val="accent1">
                    <a:lumMod val="60000"/>
                    <a:lumOff val="40000"/>
                  </a:schemeClr>
                </a:buClr>
                <a:buFont typeface="+mj-lt"/>
                <a:buAutoNum type="arabicPeriod"/>
                <a:defRPr/>
              </a:pPr>
              <a:r>
                <a:rPr lang="en-US" sz="1400" dirty="0">
                  <a:solidFill>
                    <a:schemeClr val="tx1"/>
                  </a:solidFill>
                  <a:cs typeface="Times New Roman" pitchFamily="18" charset="0"/>
                </a:rPr>
                <a:t>Full-term neonates: 38-42 weeks of gestational age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4176" y="5189620"/>
              <a:ext cx="857718" cy="863757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nip Single Corner Rectangle 15"/>
            <p:cNvSpPr/>
            <p:nvPr/>
          </p:nvSpPr>
          <p:spPr>
            <a:xfrm>
              <a:off x="659569" y="6288295"/>
              <a:ext cx="5615725" cy="816429"/>
            </a:xfrm>
            <a:prstGeom prst="snip1Rect">
              <a:avLst/>
            </a:prstGeom>
            <a:solidFill>
              <a:schemeClr val="bg1"/>
            </a:solidFill>
            <a:ln>
              <a:solidFill>
                <a:srgbClr val="FF99CC">
                  <a:alpha val="2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>
                <a:buClr>
                  <a:schemeClr val="accent1">
                    <a:lumMod val="60000"/>
                    <a:lumOff val="40000"/>
                  </a:schemeClr>
                </a:buClr>
                <a:defRPr/>
              </a:pPr>
              <a:r>
                <a:rPr lang="en-US" sz="1600" b="1" u="sng" dirty="0">
                  <a:solidFill>
                    <a:schemeClr val="accent1"/>
                  </a:solidFill>
                  <a:cs typeface="Times New Roman" pitchFamily="18" charset="0"/>
                </a:rPr>
                <a:t>Infants (babies):</a:t>
              </a:r>
              <a:r>
                <a:rPr lang="en-US" sz="1400" dirty="0">
                  <a:solidFill>
                    <a:schemeClr val="tx1"/>
                  </a:solidFill>
                  <a:cs typeface="Times New Roman" pitchFamily="18" charset="0"/>
                </a:rPr>
                <a:t> 1 month – 12 months of age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141" y="6092469"/>
              <a:ext cx="1106768" cy="1122829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84915" y="6894959"/>
              <a:ext cx="92241" cy="867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nip Single Corner Rectangle 18"/>
            <p:cNvSpPr/>
            <p:nvPr/>
          </p:nvSpPr>
          <p:spPr>
            <a:xfrm>
              <a:off x="669471" y="7364244"/>
              <a:ext cx="5605823" cy="816429"/>
            </a:xfrm>
            <a:prstGeom prst="snip1Rect">
              <a:avLst/>
            </a:prstGeom>
            <a:solidFill>
              <a:schemeClr val="bg1"/>
            </a:solidFill>
            <a:ln>
              <a:solidFill>
                <a:srgbClr val="C5E0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>
                <a:buClr>
                  <a:schemeClr val="accent1">
                    <a:lumMod val="60000"/>
                    <a:lumOff val="40000"/>
                  </a:schemeClr>
                </a:buClr>
                <a:defRPr/>
              </a:pPr>
              <a:r>
                <a:rPr lang="en-US" sz="1600" b="1" u="sng" dirty="0">
                  <a:solidFill>
                    <a:schemeClr val="accent1"/>
                  </a:solidFill>
                  <a:cs typeface="Times New Roman" pitchFamily="18" charset="0"/>
                </a:rPr>
                <a:t>Children:</a:t>
              </a:r>
              <a:r>
                <a:rPr lang="en-US" sz="1600" dirty="0">
                  <a:solidFill>
                    <a:schemeClr val="accent1"/>
                  </a:solidFill>
                  <a:cs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  <a:cs typeface="Times New Roman" pitchFamily="18" charset="0"/>
                </a:rPr>
                <a:t>1-12 years of age</a:t>
              </a:r>
            </a:p>
            <a:p>
              <a:pPr marL="1257300" lvl="2" indent="-342900">
                <a:buClr>
                  <a:schemeClr val="accent6">
                    <a:lumMod val="60000"/>
                    <a:lumOff val="40000"/>
                  </a:schemeClr>
                </a:buClr>
                <a:buFont typeface="+mj-lt"/>
                <a:buAutoNum type="arabicPeriod"/>
                <a:defRPr/>
              </a:pPr>
              <a:r>
                <a:rPr lang="en-US" sz="1400" dirty="0">
                  <a:solidFill>
                    <a:schemeClr val="tx1"/>
                  </a:solidFill>
                  <a:cs typeface="Times New Roman" pitchFamily="18" charset="0"/>
                </a:rPr>
                <a:t>Toddler (young child): 1-5 year</a:t>
              </a:r>
            </a:p>
            <a:p>
              <a:pPr marL="1257300" lvl="2" indent="-342900">
                <a:buClr>
                  <a:schemeClr val="accent6">
                    <a:lumMod val="60000"/>
                    <a:lumOff val="40000"/>
                  </a:schemeClr>
                </a:buClr>
                <a:buFont typeface="+mj-lt"/>
                <a:buAutoNum type="arabicPeriod"/>
                <a:defRPr/>
              </a:pPr>
              <a:r>
                <a:rPr lang="en-US" sz="1400" dirty="0">
                  <a:solidFill>
                    <a:schemeClr val="tx1"/>
                  </a:solidFill>
                  <a:cs typeface="Times New Roman" pitchFamily="18" charset="0"/>
                </a:rPr>
                <a:t>Older child: 6-12 years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6156" y="7280557"/>
              <a:ext cx="741737" cy="100283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nip Single Corner Rectangle 20"/>
            <p:cNvSpPr/>
            <p:nvPr/>
          </p:nvSpPr>
          <p:spPr>
            <a:xfrm>
              <a:off x="659569" y="8431228"/>
              <a:ext cx="5615725" cy="816429"/>
            </a:xfrm>
            <a:prstGeom prst="snip1Rect">
              <a:avLst/>
            </a:prstGeom>
            <a:solidFill>
              <a:schemeClr val="bg1"/>
            </a:solidFill>
            <a:ln>
              <a:solidFill>
                <a:srgbClr val="FF7E79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>
                <a:buClr>
                  <a:schemeClr val="accent1">
                    <a:lumMod val="60000"/>
                    <a:lumOff val="40000"/>
                  </a:schemeClr>
                </a:buClr>
                <a:defRPr/>
              </a:pPr>
              <a:r>
                <a:rPr lang="en-US" sz="1600" b="1" u="sng" dirty="0">
                  <a:solidFill>
                    <a:schemeClr val="accent1"/>
                  </a:solidFill>
                  <a:cs typeface="Times New Roman" pitchFamily="18" charset="0"/>
                </a:rPr>
                <a:t>Adolescent:</a:t>
              </a:r>
              <a:r>
                <a:rPr lang="en-US" sz="1600" dirty="0">
                  <a:solidFill>
                    <a:schemeClr val="accent1"/>
                  </a:solidFill>
                  <a:cs typeface="Times New Roman" pitchFamily="18" charset="0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cs typeface="Times New Roman" pitchFamily="18" charset="0"/>
                </a:rPr>
                <a:t>13-18 years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4447" y="8347541"/>
              <a:ext cx="603544" cy="100283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102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80116" y="1204778"/>
            <a:ext cx="4716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2912" y="186891"/>
            <a:ext cx="5250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Factors Controlling Passage of Drugs into Breast Milk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35112" y="2068163"/>
            <a:ext cx="2268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3040" y="1668053"/>
            <a:ext cx="28759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l Tarikh" charset="-78"/>
                <a:ea typeface="Al Tarikh" charset="-78"/>
                <a:cs typeface="Al Tarikh" charset="-78"/>
              </a:rPr>
              <a:t>Age &amp; health statue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818" y="2144760"/>
            <a:ext cx="6737182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1600" b="1" u="sng" dirty="0">
                <a:solidFill>
                  <a:schemeClr val="accent1"/>
                </a:solidFill>
                <a:cs typeface="Times New Roman" pitchFamily="18" charset="0"/>
              </a:rPr>
              <a:t>Special caution are required in</a:t>
            </a:r>
            <a:r>
              <a:rPr lang="en-US" sz="1600" b="1" u="sng" dirty="0" smtClean="0">
                <a:solidFill>
                  <a:schemeClr val="accent1"/>
                </a:solidFill>
                <a:cs typeface="Times New Roman" pitchFamily="18" charset="0"/>
              </a:rPr>
              <a:t>:</a:t>
            </a:r>
            <a:endParaRPr lang="en-US" sz="1600" b="1" u="sng" dirty="0">
              <a:solidFill>
                <a:schemeClr val="accent1"/>
              </a:solidFill>
              <a:cs typeface="Times New Roman" pitchFamily="18" charset="0"/>
            </a:endParaRPr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Font typeface=".LucidaGrandeUI" charset="0"/>
              <a:buChar char="✓"/>
              <a:defRPr/>
            </a:pPr>
            <a:r>
              <a:rPr lang="en-US" sz="1400" dirty="0">
                <a:cs typeface="Times New Roman" pitchFamily="18" charset="0"/>
              </a:rPr>
              <a:t>Premature infants</a:t>
            </a:r>
            <a:r>
              <a:rPr lang="en-US" sz="1400" dirty="0" smtClean="0">
                <a:cs typeface="Times New Roman" pitchFamily="18" charset="0"/>
              </a:rPr>
              <a:t>. </a:t>
            </a:r>
            <a:r>
              <a:rPr lang="en-US" sz="1000" dirty="0" smtClean="0">
                <a:solidFill>
                  <a:srgbClr val="008F00"/>
                </a:solidFill>
                <a:cs typeface="Times New Roman" pitchFamily="18" charset="0"/>
              </a:rPr>
              <a:t>has </a:t>
            </a:r>
            <a:r>
              <a:rPr lang="en-US" sz="1000" dirty="0">
                <a:solidFill>
                  <a:srgbClr val="008F00"/>
                </a:solidFill>
                <a:cs typeface="Times New Roman" pitchFamily="18" charset="0"/>
              </a:rPr>
              <a:t>very little ability for metabolism and </a:t>
            </a:r>
            <a:r>
              <a:rPr lang="en-US" sz="1000" dirty="0" smtClean="0">
                <a:solidFill>
                  <a:srgbClr val="008F00"/>
                </a:solidFill>
                <a:cs typeface="Times New Roman" pitchFamily="18" charset="0"/>
              </a:rPr>
              <a:t>execration → longer </a:t>
            </a:r>
            <a:r>
              <a:rPr lang="en-US" sz="1000" dirty="0">
                <a:solidFill>
                  <a:srgbClr val="008F00"/>
                </a:solidFill>
                <a:cs typeface="Times New Roman" pitchFamily="18" charset="0"/>
              </a:rPr>
              <a:t>duration of </a:t>
            </a:r>
            <a:r>
              <a:rPr lang="en-US" sz="1000" dirty="0" smtClean="0">
                <a:solidFill>
                  <a:srgbClr val="008F00"/>
                </a:solidFill>
                <a:cs typeface="Times New Roman" pitchFamily="18" charset="0"/>
              </a:rPr>
              <a:t>action → more harmful effect</a:t>
            </a:r>
            <a:endParaRPr lang="en-US" sz="1000" dirty="0">
              <a:solidFill>
                <a:srgbClr val="00B050"/>
              </a:solidFill>
              <a:cs typeface="Times New Roman" pitchFamily="18" charset="0"/>
            </a:endParaRPr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Font typeface=".LucidaGrandeUI" charset="0"/>
              <a:buChar char="✓"/>
              <a:defRPr/>
            </a:pPr>
            <a:r>
              <a:rPr lang="en-US" sz="1400" dirty="0">
                <a:cs typeface="Times New Roman" pitchFamily="18" charset="0"/>
              </a:rPr>
              <a:t>Low birth weight</a:t>
            </a:r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Font typeface=".LucidaGrandeUI" charset="0"/>
              <a:buChar char="✓"/>
              <a:defRPr/>
            </a:pPr>
            <a:r>
              <a:rPr lang="en-US" sz="1400" dirty="0" smtClean="0">
                <a:cs typeface="Times New Roman" pitchFamily="18" charset="0"/>
              </a:rPr>
              <a:t>Infants </a:t>
            </a:r>
            <a:r>
              <a:rPr lang="en-US" sz="1400" dirty="0">
                <a:cs typeface="Times New Roman" pitchFamily="18" charset="0"/>
              </a:rPr>
              <a:t>with G6PD </a:t>
            </a:r>
            <a:r>
              <a:rPr lang="en-US" sz="1400" dirty="0" smtClean="0">
                <a:cs typeface="Times New Roman" pitchFamily="18" charset="0"/>
              </a:rPr>
              <a:t>deficiency.</a:t>
            </a:r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Font typeface=".LucidaGrandeUI" charset="0"/>
              <a:buChar char="✓"/>
              <a:defRPr/>
            </a:pPr>
            <a:r>
              <a:rPr lang="en-US" sz="1400" dirty="0">
                <a:cs typeface="Times New Roman" pitchFamily="18" charset="0"/>
              </a:rPr>
              <a:t>Infants with impaired ability to metabolize/excrete drugs, e.g. </a:t>
            </a:r>
            <a:r>
              <a:rPr lang="en-US" sz="1400" dirty="0" smtClean="0">
                <a:cs typeface="Times New Roman" pitchFamily="18" charset="0"/>
              </a:rPr>
              <a:t>hyperbilirubinemia</a:t>
            </a:r>
            <a:endParaRPr lang="en-US" sz="1400" dirty="0"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3203" y="4489040"/>
            <a:ext cx="3204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1130" y="4088930"/>
            <a:ext cx="320501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l Tarikh" charset="-78"/>
                <a:ea typeface="Al Tarikh" charset="-78"/>
                <a:cs typeface="Al Tarikh" charset="-78"/>
              </a:rPr>
              <a:t>Neonatal hyperbilirubinemia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818" y="4601167"/>
            <a:ext cx="655635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1400" b="1" u="sng" dirty="0">
                <a:solidFill>
                  <a:schemeClr val="accent1"/>
                </a:solidFill>
              </a:rPr>
              <a:t>When dose it occur?</a:t>
            </a:r>
            <a:r>
              <a:rPr lang="en-US" sz="1400" dirty="0"/>
              <a:t> Premature infants or i</a:t>
            </a:r>
            <a:r>
              <a:rPr lang="en-US" sz="1400" dirty="0">
                <a:cs typeface="Times New Roman" pitchFamily="18" charset="0"/>
              </a:rPr>
              <a:t>nfants with inherited G6PD deficiency are </a:t>
            </a:r>
            <a:r>
              <a:rPr lang="en-US" sz="1400" dirty="0" smtClean="0">
                <a:cs typeface="Times New Roman" pitchFamily="18" charset="0"/>
              </a:rPr>
              <a:t>susceptible </a:t>
            </a:r>
            <a:r>
              <a:rPr lang="en-US" sz="1400" dirty="0">
                <a:cs typeface="Times New Roman" pitchFamily="18" charset="0"/>
              </a:rPr>
              <a:t>to oxidizing </a:t>
            </a:r>
            <a:r>
              <a:rPr lang="en-US" sz="1400" dirty="0" smtClean="0">
                <a:cs typeface="Times New Roman" pitchFamily="18" charset="0"/>
              </a:rPr>
              <a:t>drugs that </a:t>
            </a:r>
            <a:r>
              <a:rPr lang="en-US" sz="1400" dirty="0">
                <a:cs typeface="Times New Roman" pitchFamily="18" charset="0"/>
              </a:rPr>
              <a:t>can cause hemolysis of  RBCS 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 </a:t>
            </a:r>
            <a:r>
              <a:rPr lang="en-US" sz="1400" dirty="0">
                <a:cs typeface="Times New Roman" pitchFamily="18" charset="0"/>
              </a:rPr>
              <a:t> bilirubin (hyperbilirubinemia)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  </a:t>
            </a:r>
            <a:r>
              <a:rPr lang="en-US" sz="1400" dirty="0" smtClean="0">
                <a:cs typeface="Times New Roman" pitchFamily="18" charset="0"/>
              </a:rPr>
              <a:t>Kernicterus</a:t>
            </a:r>
            <a:r>
              <a:rPr lang="en-US" sz="1400" baseline="30000" dirty="0" smtClean="0">
                <a:cs typeface="Times New Roman" pitchFamily="18" charset="0"/>
              </a:rPr>
              <a:t>3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>
                <a:cs typeface="Times New Roman" pitchFamily="18" charset="0"/>
              </a:rPr>
              <a:t>.</a:t>
            </a:r>
            <a:endParaRPr lang="en-US" sz="1400" dirty="0">
              <a:solidFill>
                <a:srgbClr val="0000FF"/>
              </a:solidFill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1400" b="1" u="sng" dirty="0">
                <a:solidFill>
                  <a:schemeClr val="accent1"/>
                </a:solidFill>
                <a:cs typeface="Times New Roman" pitchFamily="18" charset="0"/>
              </a:rPr>
              <a:t>Examples for oxidizing drugs:</a:t>
            </a:r>
          </a:p>
          <a:p>
            <a:pPr marL="1447800" lvl="2" indent="-5334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cs typeface="Times New Roman" pitchFamily="18" charset="0"/>
              </a:rPr>
              <a:t>Antibiotics: </a:t>
            </a:r>
            <a:r>
              <a:rPr lang="en-US" sz="1400" dirty="0">
                <a:solidFill>
                  <a:srgbClr val="0432FF"/>
                </a:solidFill>
                <a:cs typeface="Times New Roman" pitchFamily="18" charset="0"/>
              </a:rPr>
              <a:t>sulfonamides</a:t>
            </a:r>
            <a:r>
              <a:rPr lang="en-US" sz="1400" dirty="0">
                <a:cs typeface="Times New Roman" pitchFamily="18" charset="0"/>
              </a:rPr>
              <a:t>, </a:t>
            </a:r>
            <a:r>
              <a:rPr lang="en-US" sz="1400" dirty="0">
                <a:solidFill>
                  <a:srgbClr val="0432FF"/>
                </a:solidFill>
                <a:cs typeface="Times New Roman" pitchFamily="18" charset="0"/>
              </a:rPr>
              <a:t>trimethoprim</a:t>
            </a:r>
          </a:p>
          <a:p>
            <a:pPr marL="1447800" lvl="2" indent="-5334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cs typeface="Times New Roman" pitchFamily="18" charset="0"/>
              </a:rPr>
              <a:t>Antimalarial: </a:t>
            </a:r>
            <a:r>
              <a:rPr lang="en-US" sz="1400" dirty="0">
                <a:solidFill>
                  <a:srgbClr val="0432FF"/>
                </a:solidFill>
                <a:cs typeface="Times New Roman" pitchFamily="18" charset="0"/>
              </a:rPr>
              <a:t>Primaquine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20818" y="7288839"/>
            <a:ext cx="3420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8744" y="6888729"/>
            <a:ext cx="395065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l Tarikh" charset="-78"/>
                <a:ea typeface="Al Tarikh" charset="-78"/>
                <a:cs typeface="Al Tarikh" charset="-78"/>
              </a:rPr>
              <a:t>Neonatal </a:t>
            </a:r>
            <a:r>
              <a:rPr lang="en-US" sz="2000" dirty="0" err="1" smtClean="0">
                <a:latin typeface="Al Tarikh" charset="-78"/>
                <a:ea typeface="Al Tarikh" charset="-78"/>
                <a:cs typeface="Al Tarikh" charset="-78"/>
              </a:rPr>
              <a:t>methemoglobinemia</a:t>
            </a:r>
            <a:endParaRPr lang="en-US" sz="2000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818" y="7404932"/>
            <a:ext cx="656369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1400" b="1" u="sng" dirty="0" smtClean="0">
                <a:solidFill>
                  <a:schemeClr val="accent1"/>
                </a:solidFill>
              </a:rPr>
              <a:t>Methemoglobin: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altLang="en-US" sz="1400" dirty="0">
                <a:ea typeface="Times New Roman" charset="0"/>
                <a:cs typeface="Times New Roman" charset="0"/>
              </a:rPr>
              <a:t>is an oxidized form of hemoglobin that has a decreased affinity for oxygen </a:t>
            </a:r>
            <a:r>
              <a:rPr lang="en-US" altLang="en-US" sz="1400" dirty="0">
                <a:ea typeface="Times New Roman" charset="0"/>
                <a:cs typeface="Times New Roman" charset="0"/>
                <a:sym typeface="Symbol" charset="2"/>
              </a:rPr>
              <a:t> </a:t>
            </a:r>
            <a:r>
              <a:rPr lang="en-US" altLang="en-US" sz="1400" b="1" dirty="0">
                <a:ea typeface="Times New Roman" charset="0"/>
                <a:cs typeface="Times New Roman" charset="0"/>
              </a:rPr>
              <a:t>tissue hypoxia.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v"/>
              <a:defRPr/>
            </a:pPr>
            <a:r>
              <a:rPr lang="en-US" sz="1400" b="1" u="sng" dirty="0">
                <a:solidFill>
                  <a:schemeClr val="accent1"/>
                </a:solidFill>
                <a:cs typeface="Times New Roman" pitchFamily="18" charset="0"/>
              </a:rPr>
              <a:t>Epidemiology:</a:t>
            </a:r>
            <a:r>
              <a:rPr lang="en-US" sz="1400" dirty="0">
                <a:cs typeface="Times New Roman" pitchFamily="18" charset="0"/>
              </a:rPr>
              <a:t> infants under 6 months of age are particularly prone to develop methemoglobinemia upon exposure to some oxidizing </a:t>
            </a:r>
            <a:r>
              <a:rPr lang="en-US" sz="1400" dirty="0" smtClean="0">
                <a:cs typeface="Times New Roman" pitchFamily="18" charset="0"/>
              </a:rPr>
              <a:t>drugs</a:t>
            </a:r>
            <a:endParaRPr lang="en-US" sz="14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61257"/>
            <a:ext cx="685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solidFill>
                  <a:srgbClr val="008F00"/>
                </a:solidFill>
              </a:rPr>
              <a:t>3</a:t>
            </a:r>
            <a:r>
              <a:rPr lang="en-US" sz="1200" dirty="0" smtClean="0">
                <a:solidFill>
                  <a:srgbClr val="008F00"/>
                </a:solidFill>
              </a:rPr>
              <a:t> babies with </a:t>
            </a:r>
            <a:r>
              <a:rPr lang="en-US" sz="1200" dirty="0" smtClean="0">
                <a:solidFill>
                  <a:srgbClr val="008F00"/>
                </a:solidFill>
              </a:rPr>
              <a:t>G6PD </a:t>
            </a:r>
            <a:r>
              <a:rPr lang="en-US" sz="1200" dirty="0" smtClean="0">
                <a:solidFill>
                  <a:srgbClr val="008F00"/>
                </a:solidFill>
              </a:rPr>
              <a:t>deficiency will not have glutathione system (antioxidant system). So if the baby expose to oxidant drugs he will get oxidant stress → RBCs hemolysis → ↑ bilirubin which will cross BBB → kernicterus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(brain damage that happen to infant with jaundice )</a:t>
            </a:r>
          </a:p>
        </p:txBody>
      </p:sp>
    </p:spTree>
    <p:extLst>
      <p:ext uri="{BB962C8B-B14F-4D97-AF65-F5344CB8AC3E}">
        <p14:creationId xmlns:p14="http://schemas.microsoft.com/office/powerpoint/2010/main" val="87392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27910" y="757126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Drugs &amp; Lactation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71" y="1131085"/>
            <a:ext cx="3006215" cy="399495"/>
          </a:xfrm>
          <a:prstGeom prst="rect">
            <a:avLst/>
          </a:prstGeom>
          <a:solidFill>
            <a:srgbClr val="FF7E79">
              <a:alpha val="20000"/>
            </a:srgbClr>
          </a:solidFill>
          <a:ln w="19050">
            <a:solidFill>
              <a:srgbClr val="FF7E79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Drugs contraindicated during lactation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71" y="1530580"/>
            <a:ext cx="6566026" cy="3568825"/>
          </a:xfrm>
          <a:prstGeom prst="rect">
            <a:avLst/>
          </a:prstGeom>
          <a:solidFill>
            <a:schemeClr val="bg1"/>
          </a:solidFill>
          <a:ln w="19050">
            <a:solidFill>
              <a:srgbClr val="FF7E79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en-US" sz="1400" b="1" u="sng" dirty="0" smtClean="0">
                <a:solidFill>
                  <a:schemeClr val="accent1"/>
                </a:solidFill>
              </a:rPr>
              <a:t>Only few drugs are totally </a:t>
            </a:r>
            <a:r>
              <a:rPr lang="en-US" sz="1400" b="1" u="sng" dirty="0" smtClean="0">
                <a:solidFill>
                  <a:schemeClr val="accent1"/>
                </a:solidFill>
              </a:rPr>
              <a:t>contraindicated: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742950" lvl="1" indent="-285750">
              <a:buClr>
                <a:srgbClr val="FF7E79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Anticancer drugs e.g. (</a:t>
            </a:r>
            <a:r>
              <a:rPr lang="en-US" sz="1400" dirty="0">
                <a:solidFill>
                  <a:srgbClr val="0432FF"/>
                </a:solidFill>
              </a:rPr>
              <a:t>Doxorubicin</a:t>
            </a:r>
            <a:r>
              <a:rPr lang="en-US" sz="1400" dirty="0">
                <a:solidFill>
                  <a:schemeClr val="tx1"/>
                </a:solidFill>
              </a:rPr>
              <a:t>,</a:t>
            </a:r>
            <a:r>
              <a:rPr lang="en-US" sz="1400" dirty="0">
                <a:solidFill>
                  <a:srgbClr val="0432FF"/>
                </a:solidFill>
              </a:rPr>
              <a:t> cyclophosphamide</a:t>
            </a:r>
            <a:r>
              <a:rPr lang="en-US" sz="1400" dirty="0">
                <a:solidFill>
                  <a:schemeClr val="tx1"/>
                </a:solidFill>
              </a:rPr>
              <a:t>,</a:t>
            </a:r>
            <a:r>
              <a:rPr lang="en-US" sz="1400" dirty="0">
                <a:solidFill>
                  <a:srgbClr val="0432FF"/>
                </a:solidFill>
              </a:rPr>
              <a:t> methotrexate </a:t>
            </a:r>
            <a:r>
              <a:rPr lang="en-US" sz="1400" dirty="0" smtClean="0">
                <a:solidFill>
                  <a:schemeClr val="tx1"/>
                </a:solidFill>
              </a:rPr>
              <a:t>) they will cause </a:t>
            </a:r>
            <a:r>
              <a:rPr lang="en-US" sz="1400" u="sng" dirty="0" smtClean="0">
                <a:solidFill>
                  <a:schemeClr val="tx1"/>
                </a:solidFill>
              </a:rPr>
              <a:t>cytotoxicity and neutropenia</a:t>
            </a:r>
          </a:p>
          <a:p>
            <a:pPr marL="742950" lvl="1" indent="-285750">
              <a:buClr>
                <a:srgbClr val="FF7E79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Radiopharmaceuticals e.g. </a:t>
            </a:r>
            <a:r>
              <a:rPr lang="en-US" sz="1400" dirty="0">
                <a:solidFill>
                  <a:srgbClr val="0432FF"/>
                </a:solidFill>
              </a:rPr>
              <a:t>radioactive </a:t>
            </a:r>
            <a:r>
              <a:rPr lang="en-US" sz="1400" dirty="0" smtClean="0">
                <a:solidFill>
                  <a:srgbClr val="0432FF"/>
                </a:solidFill>
              </a:rPr>
              <a:t>iodine </a:t>
            </a:r>
            <a:r>
              <a:rPr lang="en-US" sz="1200" dirty="0" smtClean="0">
                <a:solidFill>
                  <a:srgbClr val="008F00"/>
                </a:solidFill>
              </a:rPr>
              <a:t>(If </a:t>
            </a:r>
            <a:r>
              <a:rPr lang="en-US" sz="1200" dirty="0">
                <a:solidFill>
                  <a:srgbClr val="008F00"/>
                </a:solidFill>
              </a:rPr>
              <a:t>I have to do it for diagnose purpose, she has to stop the </a:t>
            </a:r>
            <a:r>
              <a:rPr lang="en-US" sz="1200" dirty="0" smtClean="0">
                <a:solidFill>
                  <a:srgbClr val="008F00"/>
                </a:solidFill>
              </a:rPr>
              <a:t>breastfeeding)</a:t>
            </a:r>
          </a:p>
          <a:p>
            <a:pPr marL="742950" lvl="1" indent="-285750">
              <a:buClr>
                <a:srgbClr val="FF7E79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CNS acting </a:t>
            </a:r>
            <a:r>
              <a:rPr lang="en-US" sz="1400" dirty="0" smtClean="0">
                <a:solidFill>
                  <a:schemeClr val="tx1"/>
                </a:solidFill>
              </a:rPr>
              <a:t>drugs: </a:t>
            </a:r>
            <a:r>
              <a:rPr lang="en-US" sz="1400" dirty="0">
                <a:solidFill>
                  <a:schemeClr val="tx1"/>
                </a:solidFill>
              </a:rPr>
              <a:t>amphetamine, heroin, </a:t>
            </a:r>
            <a:r>
              <a:rPr lang="en-US" sz="1400" dirty="0" smtClean="0">
                <a:solidFill>
                  <a:schemeClr val="tx1"/>
                </a:solidFill>
              </a:rPr>
              <a:t>cocaine </a:t>
            </a:r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 smtClean="0">
                <a:solidFill>
                  <a:srgbClr val="008F00"/>
                </a:solidFill>
              </a:rPr>
              <a:t>lipid soluble) 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742950" lvl="1" indent="-285750">
              <a:buClr>
                <a:srgbClr val="FF7E79"/>
              </a:buClr>
              <a:buFont typeface="Arial" charset="0"/>
              <a:buChar char="•"/>
            </a:pPr>
            <a:r>
              <a:rPr lang="en-US" sz="1400" dirty="0" err="1" smtClean="0">
                <a:solidFill>
                  <a:schemeClr val="tx1"/>
                </a:solidFill>
              </a:rPr>
              <a:t>Immunosuppressants</a:t>
            </a:r>
            <a:r>
              <a:rPr lang="en-US" sz="1400" dirty="0" smtClean="0">
                <a:solidFill>
                  <a:schemeClr val="tx1"/>
                </a:solidFill>
              </a:rPr>
              <a:t> e.g. </a:t>
            </a:r>
            <a:r>
              <a:rPr lang="en-US" sz="1400" dirty="0" smtClean="0">
                <a:solidFill>
                  <a:srgbClr val="0432FF"/>
                </a:solidFill>
              </a:rPr>
              <a:t>cyclosporine</a:t>
            </a:r>
            <a:r>
              <a:rPr lang="en-US" sz="1400" baseline="30000" dirty="0" smtClean="0">
                <a:solidFill>
                  <a:srgbClr val="0432FF"/>
                </a:solidFill>
              </a:rPr>
              <a:t>4</a:t>
            </a:r>
          </a:p>
          <a:p>
            <a:pPr marL="742950" lvl="1" indent="-285750">
              <a:buClr>
                <a:srgbClr val="FF7E79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Alcohol</a:t>
            </a:r>
            <a:r>
              <a:rPr lang="en-US" sz="1400" baseline="30000" dirty="0" smtClean="0">
                <a:solidFill>
                  <a:schemeClr val="tx1"/>
                </a:solidFill>
              </a:rPr>
              <a:t>4</a:t>
            </a:r>
            <a:r>
              <a:rPr lang="en-US" sz="1400" dirty="0" smtClean="0">
                <a:solidFill>
                  <a:schemeClr val="tx1"/>
                </a:solidFill>
              </a:rPr>
              <a:t> &amp; </a:t>
            </a:r>
            <a:r>
              <a:rPr lang="en-US" sz="1400" dirty="0" smtClean="0">
                <a:solidFill>
                  <a:srgbClr val="0432FF"/>
                </a:solidFill>
              </a:rPr>
              <a:t>Lithium</a:t>
            </a:r>
            <a:r>
              <a:rPr lang="en-US" sz="1400" dirty="0" smtClean="0">
                <a:solidFill>
                  <a:schemeClr val="tx1"/>
                </a:solidFill>
              </a:rPr>
              <a:t> (high milk to plasma ratio)</a:t>
            </a:r>
            <a:r>
              <a:rPr lang="en-US" sz="1400" baseline="30000" dirty="0" smtClean="0">
                <a:solidFill>
                  <a:schemeClr val="tx1"/>
                </a:solidFill>
              </a:rPr>
              <a:t>4</a:t>
            </a:r>
          </a:p>
          <a:p>
            <a:pPr marL="742950" lvl="1" indent="-285750">
              <a:buClr>
                <a:srgbClr val="FF7E79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rgbClr val="0432FF"/>
                </a:solidFill>
              </a:rPr>
              <a:t>Chloramphenicol</a:t>
            </a:r>
            <a:r>
              <a:rPr lang="en-US" sz="1400" dirty="0" smtClean="0">
                <a:solidFill>
                  <a:schemeClr val="tx1"/>
                </a:solidFill>
              </a:rPr>
              <a:t> (bone marrow suppression)</a:t>
            </a:r>
            <a:r>
              <a:rPr lang="en-US" sz="1400" baseline="30000" dirty="0" smtClean="0">
                <a:solidFill>
                  <a:schemeClr val="tx1"/>
                </a:solidFill>
              </a:rPr>
              <a:t>4</a:t>
            </a:r>
            <a:endParaRPr lang="en-US" sz="1400" baseline="30000" dirty="0">
              <a:solidFill>
                <a:schemeClr val="tx1"/>
              </a:solidFill>
            </a:endParaRPr>
          </a:p>
          <a:p>
            <a:pPr marL="742950" lvl="1" indent="-285750">
              <a:buClr>
                <a:srgbClr val="FF7E79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rgbClr val="0432FF"/>
                </a:solidFill>
              </a:rPr>
              <a:t>Atenolol </a:t>
            </a:r>
            <a:r>
              <a:rPr lang="en-US" sz="1200" b="1" dirty="0">
                <a:solidFill>
                  <a:srgbClr val="008F00"/>
                </a:solidFill>
              </a:rPr>
              <a:t>&amp; </a:t>
            </a:r>
            <a:r>
              <a:rPr lang="en-US" sz="1200" b="1" dirty="0" err="1">
                <a:solidFill>
                  <a:srgbClr val="0432FF"/>
                </a:solidFill>
              </a:rPr>
              <a:t>Sotalol</a:t>
            </a:r>
            <a:r>
              <a:rPr lang="en-US" sz="1200" b="1" dirty="0">
                <a:solidFill>
                  <a:srgbClr val="008F00"/>
                </a:solidFill>
              </a:rPr>
              <a:t>, because their action is very very effective and may cause neonatal </a:t>
            </a:r>
            <a:r>
              <a:rPr lang="en-US" sz="1200" b="1" dirty="0" smtClean="0">
                <a:solidFill>
                  <a:srgbClr val="008F00"/>
                </a:solidFill>
              </a:rPr>
              <a:t>bradycardia and hypotension</a:t>
            </a:r>
            <a:endParaRPr lang="en-US" sz="1200" dirty="0">
              <a:solidFill>
                <a:srgbClr val="008F00"/>
              </a:solidFill>
            </a:endParaRPr>
          </a:p>
          <a:p>
            <a:pPr marL="742950" lvl="1" indent="-285750">
              <a:buClr>
                <a:srgbClr val="FF7E79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rgbClr val="0432FF"/>
                </a:solidFill>
              </a:rPr>
              <a:t>Potassium </a:t>
            </a:r>
            <a:r>
              <a:rPr lang="en-US" sz="1400" dirty="0">
                <a:solidFill>
                  <a:srgbClr val="0432FF"/>
                </a:solidFill>
              </a:rPr>
              <a:t>iodide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(thyroid effect)</a:t>
            </a:r>
            <a:r>
              <a:rPr lang="en-US" sz="1400" baseline="30000" dirty="0" smtClean="0">
                <a:solidFill>
                  <a:schemeClr val="tx1"/>
                </a:solidFill>
              </a:rPr>
              <a:t>4</a:t>
            </a:r>
          </a:p>
          <a:p>
            <a:pPr marL="742950" lvl="1" indent="-285750">
              <a:buClr>
                <a:srgbClr val="FF7E79"/>
              </a:buClr>
              <a:buFont typeface="Arial" charset="0"/>
              <a:buChar char="•"/>
            </a:pPr>
            <a:r>
              <a:rPr lang="en-US" sz="1400" dirty="0" err="1" smtClean="0">
                <a:solidFill>
                  <a:srgbClr val="0432FF"/>
                </a:solidFill>
              </a:rPr>
              <a:t>Ergotamin</a:t>
            </a:r>
            <a:r>
              <a:rPr lang="en-US" sz="1400" dirty="0" smtClean="0">
                <a:solidFill>
                  <a:srgbClr val="0432FF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(for migraine headaches) which may cause vomiting, diarrhea, convulsion in infants</a:t>
            </a:r>
            <a:r>
              <a:rPr lang="en-US" sz="1400" baseline="30000" dirty="0" smtClean="0">
                <a:solidFill>
                  <a:schemeClr val="tx1"/>
                </a:solidFill>
              </a:rPr>
              <a:t>4</a:t>
            </a:r>
          </a:p>
          <a:p>
            <a:pPr marL="742950" lvl="1" indent="-285750">
              <a:buClr>
                <a:srgbClr val="FF7E79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Tobacco smoke: nicotine can cause vomiting, diarrhea and restless for the baby, decreased milk production &amp; increase respiratory and ear infection</a:t>
            </a:r>
            <a:r>
              <a:rPr lang="en-US" sz="1400" baseline="30000" dirty="0" smtClean="0">
                <a:solidFill>
                  <a:schemeClr val="tx1"/>
                </a:solidFill>
              </a:rPr>
              <a:t>4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71" y="5228887"/>
            <a:ext cx="3006215" cy="3994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4B183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Drugs can suppress lactation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71" y="5628381"/>
            <a:ext cx="6566026" cy="169816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60000"/>
                <a:lumOff val="40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en-US" sz="1400" b="1" u="sng" dirty="0" smtClean="0">
                <a:solidFill>
                  <a:schemeClr val="accent1"/>
                </a:solidFill>
              </a:rPr>
              <a:t>These drugs reduced prolactin </a:t>
            </a:r>
            <a:r>
              <a:rPr lang="en-US" sz="1400" b="1" u="sng" dirty="0">
                <a:solidFill>
                  <a:srgbClr val="008F00"/>
                </a:solidFill>
              </a:rPr>
              <a:t>Without </a:t>
            </a:r>
            <a:r>
              <a:rPr lang="en-US" sz="1400" b="1" u="sng" dirty="0" smtClean="0">
                <a:solidFill>
                  <a:srgbClr val="008F00"/>
                </a:solidFill>
              </a:rPr>
              <a:t>harmful effects</a:t>
            </a:r>
          </a:p>
          <a:p>
            <a:pPr marL="742950" lvl="1" indent="-285750">
              <a:buClr>
                <a:schemeClr val="accent2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rgbClr val="0432FF"/>
                </a:solidFill>
              </a:rPr>
              <a:t>Levodopa</a:t>
            </a:r>
            <a:r>
              <a:rPr lang="en-US" sz="1400" dirty="0" smtClean="0">
                <a:solidFill>
                  <a:schemeClr val="tx1"/>
                </a:solidFill>
              </a:rPr>
              <a:t> (dopamine </a:t>
            </a:r>
            <a:r>
              <a:rPr lang="en-US" sz="1400" dirty="0">
                <a:solidFill>
                  <a:schemeClr val="tx1"/>
                </a:solidFill>
              </a:rPr>
              <a:t>precursor)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742950" lvl="1" indent="-285750">
              <a:buClr>
                <a:schemeClr val="accent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Bromocriptine</a:t>
            </a:r>
            <a:r>
              <a:rPr lang="en-US" sz="1400" dirty="0">
                <a:solidFill>
                  <a:schemeClr val="tx1"/>
                </a:solidFill>
              </a:rPr>
              <a:t> (dopamine agonist).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742950" lvl="1" indent="-285750">
              <a:buClr>
                <a:schemeClr val="accent2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Estrogen, combined oral contraceptives that contain high-dose of estrogen and a progestin.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742950" lvl="1" indent="-285750">
              <a:buClr>
                <a:schemeClr val="accent2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Androgens </a:t>
            </a:r>
            <a:endParaRPr lang="en-US" sz="1400" dirty="0">
              <a:solidFill>
                <a:schemeClr val="tx1"/>
              </a:solidFill>
            </a:endParaRPr>
          </a:p>
          <a:p>
            <a:pPr marL="742950" lvl="1" indent="-285750">
              <a:buClr>
                <a:schemeClr val="accent2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Thiazide diuretics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171" y="7456028"/>
            <a:ext cx="3006215" cy="399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A9D18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Drugs can augment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(increase) </a:t>
            </a:r>
            <a:r>
              <a:rPr lang="en-US" sz="1400" dirty="0" smtClean="0">
                <a:solidFill>
                  <a:schemeClr val="tx1"/>
                </a:solidFill>
              </a:rPr>
              <a:t>lactation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71" y="7855523"/>
            <a:ext cx="6566026" cy="1676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en-US" sz="1400" b="1" u="sng" dirty="0" smtClean="0">
                <a:solidFill>
                  <a:schemeClr val="accent1"/>
                </a:solidFill>
              </a:rPr>
              <a:t>Dopamine antagonists</a:t>
            </a:r>
            <a:r>
              <a:rPr lang="en-US" sz="1400" dirty="0" smtClean="0">
                <a:solidFill>
                  <a:schemeClr val="accent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hey </a:t>
            </a:r>
            <a:r>
              <a:rPr lang="en-US" sz="1400" dirty="0">
                <a:solidFill>
                  <a:schemeClr val="tx1"/>
                </a:solidFill>
              </a:rPr>
              <a:t>stimulate prolactin secretion galactorrhea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742950" lvl="1" indent="-285750">
              <a:buClr>
                <a:schemeClr val="accent6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Metoclopramide</a:t>
            </a:r>
            <a:r>
              <a:rPr lang="en-US" sz="1400" dirty="0">
                <a:solidFill>
                  <a:schemeClr val="tx1"/>
                </a:solidFill>
              </a:rPr>
              <a:t> (antiemetic) </a:t>
            </a:r>
            <a:r>
              <a:rPr lang="en-US" sz="1200" dirty="0" smtClean="0">
                <a:solidFill>
                  <a:srgbClr val="008F00"/>
                </a:solidFill>
              </a:rPr>
              <a:t>the only drug which we can clinically use to increase milk production, unlike the other drugs</a:t>
            </a:r>
            <a:endParaRPr lang="en-US" sz="1200" dirty="0">
              <a:solidFill>
                <a:srgbClr val="008F00"/>
              </a:solidFill>
            </a:endParaRPr>
          </a:p>
          <a:p>
            <a:pPr marL="742950" lvl="1" indent="-285750">
              <a:buClr>
                <a:schemeClr val="accent6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Domperidone </a:t>
            </a:r>
            <a:r>
              <a:rPr lang="en-US" sz="1400" dirty="0">
                <a:solidFill>
                  <a:schemeClr val="tx1"/>
                </a:solidFill>
              </a:rPr>
              <a:t>(antiemetic) </a:t>
            </a:r>
          </a:p>
          <a:p>
            <a:pPr marL="742950" lvl="1" indent="-285750">
              <a:buClr>
                <a:schemeClr val="accent6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Haloperidol</a:t>
            </a:r>
            <a:r>
              <a:rPr lang="en-US" sz="1400" dirty="0">
                <a:solidFill>
                  <a:schemeClr val="tx1"/>
                </a:solidFill>
              </a:rPr>
              <a:t> (antipsychotic) </a:t>
            </a:r>
          </a:p>
          <a:p>
            <a:pPr marL="742950" lvl="1" indent="-285750">
              <a:buClr>
                <a:schemeClr val="accent6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Methyl dopa </a:t>
            </a:r>
            <a:r>
              <a:rPr lang="en-US" sz="1400" dirty="0">
                <a:solidFill>
                  <a:schemeClr val="tx1"/>
                </a:solidFill>
              </a:rPr>
              <a:t>(antihypertensive drug) </a:t>
            </a:r>
          </a:p>
          <a:p>
            <a:pPr marL="742950" lvl="1" indent="-285750">
              <a:buClr>
                <a:schemeClr val="accent6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Theophylline</a:t>
            </a:r>
            <a:r>
              <a:rPr lang="en-US" sz="1400" dirty="0">
                <a:solidFill>
                  <a:schemeClr val="tx1"/>
                </a:solidFill>
              </a:rPr>
              <a:t> (used in </a:t>
            </a:r>
            <a:r>
              <a:rPr lang="en-US" sz="1400" dirty="0" smtClean="0">
                <a:solidFill>
                  <a:schemeClr val="tx1"/>
                </a:solidFill>
              </a:rPr>
              <a:t>asthma)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28094"/>
            <a:ext cx="6858000" cy="279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Only female slides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9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227910" y="757126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Drugs &amp; Lactation</a:t>
            </a: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24770"/>
              </p:ext>
            </p:extLst>
          </p:nvPr>
        </p:nvGraphicFramePr>
        <p:xfrm>
          <a:off x="143941" y="977870"/>
          <a:ext cx="6570120" cy="8644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54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7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68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84501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Antibiotics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Penicillin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Ampicillin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amoxicillin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B18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Font typeface="Arial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No significant adverse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effect, but mostly cause allergic reaction, diarrhea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546">
                <a:tc vMerge="1"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Cephalosporin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F4B183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40000"/>
                            <a:lumOff val="6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No significant adverse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effect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40000"/>
                            <a:lumOff val="6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Alterations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to infant bowel flora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4501">
                <a:tc v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Macrolides: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Erythromycin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Clarithromycin</a:t>
                      </a:r>
                    </a:p>
                  </a:txBody>
                  <a:tcPr anchor="ctr">
                    <a:solidFill>
                      <a:srgbClr val="F4B183">
                        <a:alpha val="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1064">
                <a:tc rowSpan="2">
                  <a:txBody>
                    <a:bodyPr/>
                    <a:lstStyle/>
                    <a:p>
                      <a:pPr algn="ctr"/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Sedative/ hypnotics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Barbiturates (</a:t>
                      </a: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phenobarbitone</a:t>
                      </a: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)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anchor="ctr">
                    <a:solidFill>
                      <a:srgbClr val="FFD9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4">
                            <a:lumMod val="60000"/>
                            <a:lumOff val="40000"/>
                          </a:schemeClr>
                        </a:buClr>
                        <a:buFont typeface="Arial" charset="0"/>
                        <a:buChar char="•"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Lethargy, sedation, poor suck reflexes with prolonged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use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or chronic basis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.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49537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Benzodiazepines</a:t>
                      </a:r>
                    </a:p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Diazepam</a:t>
                      </a:r>
                    </a:p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Lorazepam</a:t>
                      </a:r>
                      <a:endParaRPr lang="en-US" sz="1400" b="0" dirty="0">
                        <a:solidFill>
                          <a:srgbClr val="0432FF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D966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40000"/>
                            <a:lumOff val="6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Single use of low doses is probably safe.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40000"/>
                            <a:lumOff val="6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Lethargy, sedation in infants with prolonged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use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or chronic basis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15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Antidiabetics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420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Insulin</a:t>
                      </a:r>
                    </a:p>
                  </a:txBody>
                  <a:tcPr anchor="ctr">
                    <a:solidFill>
                      <a:srgbClr val="942093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42093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Safe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1546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Oral antidiabetics</a:t>
                      </a:r>
                    </a:p>
                  </a:txBody>
                  <a:tcPr anchor="ctr">
                    <a:solidFill>
                      <a:srgbClr val="94209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83FF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Compatible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during breastfeeding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15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Analgesics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Paracetamol</a:t>
                      </a:r>
                    </a:p>
                  </a:txBody>
                  <a:tcPr anchor="ctr">
                    <a:solidFill>
                      <a:srgbClr val="EDEDED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Safe 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1546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Ibuprofen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EDEDED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85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Compatible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during breastfeeding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100549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Antithyroid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Propylthiouracil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Carbimazole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Methimazole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E2F0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6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May suppress thyroid function in infants.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6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Propylthiouracil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should be used rather than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carbimazole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or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methimazole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Because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Propylthiouracil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is high protein binding.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4443">
                <a:tc rowSpan="2">
                  <a:txBody>
                    <a:bodyPr/>
                    <a:lstStyle/>
                    <a:p>
                      <a:pPr algn="ctr"/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Anticoagulants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432FF"/>
                          </a:solidFill>
                          <a:latin typeface="+mn-lt"/>
                        </a:rPr>
                        <a:t>Heparin</a:t>
                      </a:r>
                    </a:p>
                  </a:txBody>
                  <a:tcPr anchor="ctr">
                    <a:solidFill>
                      <a:srgbClr val="FF99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CC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Safe, not present in breast milk. 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6986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Warfarin</a:t>
                      </a:r>
                    </a:p>
                  </a:txBody>
                  <a:tcPr anchor="ctr">
                    <a:solidFill>
                      <a:srgbClr val="FF99C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DFE6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can be used, very small quantities found in breast milk,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monitor the infant's prothrombin time during treatment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14992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Anticonvulsants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Carbamazepine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Phenytoin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Valproic acid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Preferable over others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Compatible with breastfeeding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Amounts entering breast milk are not sufficient to produce adverse effects</a:t>
                      </a: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60000"/>
                            <a:lumOff val="40000"/>
                          </a:schemeClr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Infants must be monitored for CNS depression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623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3842</TotalTime>
  <Words>3222</Words>
  <Application>Microsoft Macintosh PowerPoint</Application>
  <PresentationFormat>Custom</PresentationFormat>
  <Paragraphs>474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.LucidaGrandeUI</vt:lpstr>
      <vt:lpstr>Al Tarikh</vt:lpstr>
      <vt:lpstr>American Typewriter</vt:lpstr>
      <vt:lpstr>Calibri</vt:lpstr>
      <vt:lpstr>Calibri Light</vt:lpstr>
      <vt:lpstr>Goudy Old Style</vt:lpstr>
      <vt:lpstr>Symbol</vt:lpstr>
      <vt:lpstr>Times New Roman</vt:lpstr>
      <vt:lpstr>Wingdings</vt:lpstr>
      <vt:lpstr>Wingdings 3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اللؤلؤ الصليهم</dc:creator>
  <cp:lastModifiedBy>اللؤلؤ الصليهم</cp:lastModifiedBy>
  <cp:revision>221</cp:revision>
  <cp:lastPrinted>2018-04-26T04:03:26Z</cp:lastPrinted>
  <dcterms:created xsi:type="dcterms:W3CDTF">2018-03-08T13:29:29Z</dcterms:created>
  <dcterms:modified xsi:type="dcterms:W3CDTF">2018-04-26T04:03:29Z</dcterms:modified>
</cp:coreProperties>
</file>