
<file path=[Content_Types].xml><?xml version="1.0" encoding="utf-8"?>
<Types xmlns="http://schemas.openxmlformats.org/package/2006/content-types">
  <Default Extension="xml" ContentType="application/xml"/>
  <Default Extension="jpg" ContentType="image/jpeg"/>
  <Default Extension="tiff" ContentType="image/tiff"/>
  <Default Extension="jpeg" ContentType="image/jpeg"/>
  <Default Extension="rels" ContentType="application/vnd.openxmlformats-package.relationships+xml"/>
  <Default Extension="wdp" ContentType="image/vnd.ms-photo"/>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5"/>
  </p:notesMasterIdLst>
  <p:sldIdLst>
    <p:sldId id="261" r:id="rId2"/>
    <p:sldId id="286" r:id="rId3"/>
    <p:sldId id="277" r:id="rId4"/>
    <p:sldId id="278" r:id="rId5"/>
    <p:sldId id="279" r:id="rId6"/>
    <p:sldId id="280" r:id="rId7"/>
    <p:sldId id="281" r:id="rId8"/>
    <p:sldId id="276" r:id="rId9"/>
    <p:sldId id="272" r:id="rId10"/>
    <p:sldId id="273" r:id="rId11"/>
    <p:sldId id="282" r:id="rId12"/>
    <p:sldId id="287" r:id="rId13"/>
    <p:sldId id="264" r:id="rId14"/>
  </p:sldIdLst>
  <p:sldSz cx="6858000" cy="990758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1651"/>
    <a:srgbClr val="008F00"/>
    <a:srgbClr val="0432FF"/>
    <a:srgbClr val="FFF2CC"/>
    <a:srgbClr val="DEEBF7"/>
    <a:srgbClr val="E2F0D9"/>
    <a:srgbClr val="FF99CC"/>
    <a:srgbClr val="FF0000"/>
    <a:srgbClr val="FF7E79"/>
    <a:srgbClr val="945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818"/>
    <p:restoredTop sz="95221"/>
  </p:normalViewPr>
  <p:slideViewPr>
    <p:cSldViewPr snapToGrid="0" snapToObjects="1">
      <p:cViewPr>
        <p:scale>
          <a:sx n="66" d="100"/>
          <a:sy n="66" d="100"/>
        </p:scale>
        <p:origin x="1552"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61D48-9CAA-43F3-9151-D75278BABB68}" type="datetimeFigureOut">
              <a:rPr lang="en-US" smtClean="0"/>
              <a:t>4/28/18</a:t>
            </a:fld>
            <a:endParaRPr lang="en-US"/>
          </a:p>
        </p:txBody>
      </p:sp>
      <p:sp>
        <p:nvSpPr>
          <p:cNvPr id="4" name="عنصر نائب لصورة الشريحة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10A41-3288-41A0-8A3E-C2CD47EEF7A6}" type="slidenum">
              <a:rPr lang="en-US" smtClean="0"/>
              <a:t>‹#›</a:t>
            </a:fld>
            <a:endParaRPr lang="en-US"/>
          </a:p>
        </p:txBody>
      </p:sp>
    </p:spTree>
    <p:extLst>
      <p:ext uri="{BB962C8B-B14F-4D97-AF65-F5344CB8AC3E}">
        <p14:creationId xmlns:p14="http://schemas.microsoft.com/office/powerpoint/2010/main" val="2130318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algn="r" defTabSz="914400" rtl="1" eaLnBrk="1" latinLnBrk="0" hangingPunct="1"/>
            <a:endParaRPr lang="ar-SA" sz="1200" dirty="0"/>
          </a:p>
        </p:txBody>
      </p:sp>
      <p:sp>
        <p:nvSpPr>
          <p:cNvPr id="4" name="عنصر نائب لرقم الشريحة 3"/>
          <p:cNvSpPr>
            <a:spLocks noGrp="1"/>
          </p:cNvSpPr>
          <p:nvPr>
            <p:ph type="sldNum" sz="quarter" idx="10"/>
          </p:nvPr>
        </p:nvSpPr>
        <p:spPr/>
        <p:txBody>
          <a:bodyPr/>
          <a:lstStyle/>
          <a:p>
            <a:fld id="{CAA10A41-3288-41A0-8A3E-C2CD47EEF7A6}" type="slidenum">
              <a:rPr lang="en-US" smtClean="0"/>
              <a:t>12</a:t>
            </a:fld>
            <a:endParaRPr lang="en-US"/>
          </a:p>
        </p:txBody>
      </p:sp>
    </p:spTree>
    <p:extLst>
      <p:ext uri="{BB962C8B-B14F-4D97-AF65-F5344CB8AC3E}">
        <p14:creationId xmlns:p14="http://schemas.microsoft.com/office/powerpoint/2010/main" val="863642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451"/>
            <a:ext cx="5829300" cy="3449308"/>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3778"/>
            <a:ext cx="5143500" cy="239204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CBACB6-91DF-414B-BB49-556528C76BD3}" type="datetimeFigureOut">
              <a:rPr lang="en-US" smtClean="0"/>
              <a:t>4/28/18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474623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CBACB6-91DF-414B-BB49-556528C76BD3}" type="datetimeFigureOut">
              <a:rPr lang="en-US" smtClean="0"/>
              <a:t>4/28/18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334547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87"/>
            <a:ext cx="1478756" cy="839622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87"/>
            <a:ext cx="4350544" cy="8396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CBACB6-91DF-414B-BB49-556528C76BD3}" type="datetimeFigureOut">
              <a:rPr lang="en-US" smtClean="0"/>
              <a:t>4/28/18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417665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CBACB6-91DF-414B-BB49-556528C76BD3}" type="datetimeFigureOut">
              <a:rPr lang="en-US" smtClean="0"/>
              <a:t>4/28/18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237504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70019"/>
            <a:ext cx="5915025" cy="4121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30289"/>
            <a:ext cx="5915025" cy="2167284"/>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CBACB6-91DF-414B-BB49-556528C76BD3}" type="datetimeFigureOut">
              <a:rPr lang="en-US" smtClean="0"/>
              <a:t>4/28/18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358926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436"/>
            <a:ext cx="2914650" cy="62862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436"/>
            <a:ext cx="2914650" cy="62862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CBACB6-91DF-414B-BB49-556528C76BD3}" type="datetimeFigureOut">
              <a:rPr lang="en-US" smtClean="0"/>
              <a:t>4/28/18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92255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90"/>
            <a:ext cx="5915025" cy="1915009"/>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736"/>
            <a:ext cx="2901255" cy="119028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9022"/>
            <a:ext cx="2901255" cy="5323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736"/>
            <a:ext cx="2915543" cy="119028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9022"/>
            <a:ext cx="2915543" cy="5323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CBACB6-91DF-414B-BB49-556528C76BD3}" type="datetimeFigureOut">
              <a:rPr lang="en-US" smtClean="0"/>
              <a:t>4/28/18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422228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CBACB6-91DF-414B-BB49-556528C76BD3}" type="datetimeFigureOut">
              <a:rPr lang="en-US" smtClean="0"/>
              <a:t>4/28/18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906131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BACB6-91DF-414B-BB49-556528C76BD3}" type="datetimeFigureOut">
              <a:rPr lang="en-US" smtClean="0"/>
              <a:t>4/28/18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185309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506"/>
            <a:ext cx="2211884" cy="2311771"/>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511"/>
            <a:ext cx="3471863" cy="704080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2276"/>
            <a:ext cx="2211884" cy="550651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2CBACB6-91DF-414B-BB49-556528C76BD3}" type="datetimeFigureOut">
              <a:rPr lang="en-US" smtClean="0"/>
              <a:t>4/28/18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649730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506"/>
            <a:ext cx="2211884" cy="2311771"/>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511"/>
            <a:ext cx="3471863" cy="704080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2381" y="2972276"/>
            <a:ext cx="2211884" cy="550651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2CBACB6-91DF-414B-BB49-556528C76BD3}" type="datetimeFigureOut">
              <a:rPr lang="en-US" smtClean="0"/>
              <a:t>4/28/18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C1CFE-DC0D-E649-9C87-8740A3E6C64C}" type="slidenum">
              <a:rPr lang="en-US" smtClean="0"/>
              <a:t>‹#›</a:t>
            </a:fld>
            <a:endParaRPr lang="en-US"/>
          </a:p>
        </p:txBody>
      </p:sp>
    </p:spTree>
    <p:extLst>
      <p:ext uri="{BB962C8B-B14F-4D97-AF65-F5344CB8AC3E}">
        <p14:creationId xmlns:p14="http://schemas.microsoft.com/office/powerpoint/2010/main" val="665214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90"/>
            <a:ext cx="5915025" cy="191500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436"/>
            <a:ext cx="5915025" cy="62862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2869"/>
            <a:ext cx="1543050" cy="527487"/>
          </a:xfrm>
          <a:prstGeom prst="rect">
            <a:avLst/>
          </a:prstGeom>
        </p:spPr>
        <p:txBody>
          <a:bodyPr vert="horz" lIns="91440" tIns="45720" rIns="91440" bIns="45720" rtlCol="0" anchor="ctr"/>
          <a:lstStyle>
            <a:lvl1pPr algn="l">
              <a:defRPr sz="900">
                <a:solidFill>
                  <a:schemeClr val="tx1">
                    <a:tint val="75000"/>
                  </a:schemeClr>
                </a:solidFill>
              </a:defRPr>
            </a:lvl1pPr>
          </a:lstStyle>
          <a:p>
            <a:fld id="{32CBACB6-91DF-414B-BB49-556528C76BD3}" type="datetimeFigureOut">
              <a:rPr lang="en-US" smtClean="0"/>
              <a:t>4/28/18</a:t>
            </a:fld>
            <a:endParaRPr lang="en-US"/>
          </a:p>
        </p:txBody>
      </p:sp>
      <p:sp>
        <p:nvSpPr>
          <p:cNvPr id="5" name="Footer Placeholder 4"/>
          <p:cNvSpPr>
            <a:spLocks noGrp="1"/>
          </p:cNvSpPr>
          <p:nvPr>
            <p:ph type="ftr" sz="quarter" idx="3"/>
          </p:nvPr>
        </p:nvSpPr>
        <p:spPr>
          <a:xfrm>
            <a:off x="2271713" y="9182869"/>
            <a:ext cx="2314575" cy="527487"/>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2869"/>
            <a:ext cx="1543050" cy="527487"/>
          </a:xfrm>
          <a:prstGeom prst="rect">
            <a:avLst/>
          </a:prstGeom>
        </p:spPr>
        <p:txBody>
          <a:bodyPr vert="horz" lIns="91440" tIns="45720" rIns="91440" bIns="45720" rtlCol="0" anchor="ctr"/>
          <a:lstStyle>
            <a:lvl1pPr algn="r">
              <a:defRPr sz="900">
                <a:solidFill>
                  <a:schemeClr val="tx1">
                    <a:tint val="75000"/>
                  </a:schemeClr>
                </a:solidFill>
              </a:defRPr>
            </a:lvl1pPr>
          </a:lstStyle>
          <a:p>
            <a:fld id="{915C1CFE-DC0D-E649-9C87-8740A3E6C64C}" type="slidenum">
              <a:rPr lang="en-US" smtClean="0"/>
              <a:t>‹#›</a:t>
            </a:fld>
            <a:endParaRPr lang="en-US"/>
          </a:p>
        </p:txBody>
      </p:sp>
    </p:spTree>
    <p:extLst>
      <p:ext uri="{BB962C8B-B14F-4D97-AF65-F5344CB8AC3E}">
        <p14:creationId xmlns:p14="http://schemas.microsoft.com/office/powerpoint/2010/main" val="12671547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docs.google.com/presentation/d/1_-g1vol4eBWPet5xVCkuTGFvvnhFF3PJmU0tWtEEw_o/edit?usp=sharing" TargetMode="External"/><Relationship Id="rId5" Type="http://schemas.openxmlformats.org/officeDocument/2006/relationships/image" Target="../media/image3.png"/><Relationship Id="rId6" Type="http://schemas.microsoft.com/office/2007/relationships/hdphoto" Target="../media/hdphoto1.wdp"/><Relationship Id="rId7" Type="http://schemas.openxmlformats.org/officeDocument/2006/relationships/image" Target="../media/image4.png"/><Relationship Id="rId8" Type="http://schemas.openxmlformats.org/officeDocument/2006/relationships/hyperlink" Target="https://docs.google.com/presentation/d/1lObVGYFZFUZUxoWRdV56FHWqgjTOZSOyLVqD5nL-mNQ/edit?usp=sharing" TargetMode="External"/><Relationship Id="rId9"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4" Type="http://schemas.openxmlformats.org/officeDocument/2006/relationships/image" Target="../media/image17.gif"/><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3" Type="http://schemas.openxmlformats.org/officeDocument/2006/relationships/hyperlink" Target="https://www.medicalnewstoday.com/articles/216798.php" TargetMode="External"/><Relationship Id="rId4" Type="http://schemas.openxmlformats.org/officeDocument/2006/relationships/image" Target="../media/image19.jpeg"/><Relationship Id="rId5" Type="http://schemas.openxmlformats.org/officeDocument/2006/relationships/image" Target="../media/image20.tiff"/><Relationship Id="rId6" Type="http://schemas.openxmlformats.org/officeDocument/2006/relationships/hyperlink" Target="https://docs.google.com/forms/d/e/1FAIpQLSc57qjDXLPcQLYftI27W91gCKD2RgH0OzQDdDxsiLYmH9DKtw/viewform" TargetMode="External"/><Relationship Id="rId7" Type="http://schemas.openxmlformats.org/officeDocument/2006/relationships/image" Target="../media/image21.tiff"/><Relationship Id="rId8" Type="http://schemas.openxmlformats.org/officeDocument/2006/relationships/hyperlink" Target="https://docs.google.com/forms/d/e/1FAIpQLSeR09YDqj3t6EipoBfWqUQ3MSK8YOB4OY5qRkg329YJBt2YZQ/viewform?usp=sf_link" TargetMode="External"/><Relationship Id="rId9" Type="http://schemas.openxmlformats.org/officeDocument/2006/relationships/hyperlink" Target="https://twitter.com/pharma436" TargetMode="External"/><Relationship Id="rId10" Type="http://schemas.openxmlformats.org/officeDocument/2006/relationships/image" Target="../media/image22.tiff"/><Relationship Id="rId1" Type="http://schemas.openxmlformats.org/officeDocument/2006/relationships/slideLayout" Target="../slideLayouts/slideLayout2.xml"/><Relationship Id="rId2" Type="http://schemas.openxmlformats.org/officeDocument/2006/relationships/image" Target="../media/image18.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9.jpg"/><Relationship Id="rId5"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2.pn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7500" t="31944" r="17500" b="14514"/>
          <a:stretch/>
        </p:blipFill>
        <p:spPr>
          <a:xfrm>
            <a:off x="315970" y="420286"/>
            <a:ext cx="1247003" cy="102718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763" t="4123" r="2846" b="6720"/>
          <a:stretch/>
        </p:blipFill>
        <p:spPr>
          <a:xfrm>
            <a:off x="5239956" y="549123"/>
            <a:ext cx="1345852" cy="852866"/>
          </a:xfrm>
          <a:prstGeom prst="rect">
            <a:avLst/>
          </a:prstGeom>
        </p:spPr>
      </p:pic>
      <p:cxnSp>
        <p:nvCxnSpPr>
          <p:cNvPr id="6" name="Straight Connector 5"/>
          <p:cNvCxnSpPr/>
          <p:nvPr/>
        </p:nvCxnSpPr>
        <p:spPr>
          <a:xfrm>
            <a:off x="174664" y="4638241"/>
            <a:ext cx="164592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8309" y="4255116"/>
            <a:ext cx="1309815" cy="400110"/>
          </a:xfrm>
          <a:prstGeom prst="rect">
            <a:avLst/>
          </a:prstGeom>
          <a:noFill/>
        </p:spPr>
        <p:txBody>
          <a:bodyPr wrap="square" rtlCol="0">
            <a:spAutoFit/>
          </a:bodyPr>
          <a:lstStyle/>
          <a:p>
            <a:r>
              <a:rPr lang="en-US" sz="2000" dirty="0"/>
              <a:t>Objectives</a:t>
            </a:r>
            <a:endParaRPr lang="en-US" dirty="0"/>
          </a:p>
        </p:txBody>
      </p:sp>
      <p:cxnSp>
        <p:nvCxnSpPr>
          <p:cNvPr id="8" name="Straight Connector 7"/>
          <p:cNvCxnSpPr/>
          <p:nvPr/>
        </p:nvCxnSpPr>
        <p:spPr>
          <a:xfrm>
            <a:off x="124176" y="7294680"/>
            <a:ext cx="164592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5596" y="6894570"/>
            <a:ext cx="1407377" cy="400110"/>
          </a:xfrm>
          <a:prstGeom prst="rect">
            <a:avLst/>
          </a:prstGeom>
          <a:noFill/>
        </p:spPr>
        <p:txBody>
          <a:bodyPr wrap="square" rtlCol="0">
            <a:spAutoFit/>
          </a:bodyPr>
          <a:lstStyle/>
          <a:p>
            <a:r>
              <a:rPr lang="en-US" sz="2000" dirty="0"/>
              <a:t>Color index</a:t>
            </a:r>
          </a:p>
        </p:txBody>
      </p:sp>
      <p:sp>
        <p:nvSpPr>
          <p:cNvPr id="20" name="TextBox 19"/>
          <p:cNvSpPr txBox="1"/>
          <p:nvPr/>
        </p:nvSpPr>
        <p:spPr>
          <a:xfrm>
            <a:off x="0" y="3590299"/>
            <a:ext cx="6844226" cy="584775"/>
          </a:xfrm>
          <a:prstGeom prst="rect">
            <a:avLst/>
          </a:prstGeom>
          <a:noFill/>
        </p:spPr>
        <p:txBody>
          <a:bodyPr wrap="square" rtlCol="0">
            <a:spAutoFit/>
          </a:bodyPr>
          <a:lstStyle/>
          <a:p>
            <a:pPr algn="ctr"/>
            <a:r>
              <a:rPr lang="en-US" sz="3200" b="1" dirty="0">
                <a:solidFill>
                  <a:srgbClr val="009193"/>
                </a:solidFill>
                <a:latin typeface="Goudy Old Style" charset="0"/>
                <a:ea typeface="Goudy Old Style" charset="0"/>
                <a:cs typeface="Goudy Old Style" charset="0"/>
              </a:rPr>
              <a:t>9:</a:t>
            </a:r>
            <a:r>
              <a:rPr lang="en-US" sz="2800" b="1" dirty="0">
                <a:latin typeface="Goudy Old Style" charset="0"/>
                <a:ea typeface="Goudy Old Style" charset="0"/>
                <a:cs typeface="Goudy Old Style" charset="0"/>
              </a:rPr>
              <a:t> </a:t>
            </a:r>
            <a:r>
              <a:rPr lang="en-US" sz="2800" b="1" dirty="0">
                <a:solidFill>
                  <a:srgbClr val="941651"/>
                </a:solidFill>
                <a:latin typeface="Goudy Old Style" charset="0"/>
                <a:ea typeface="Goudy Old Style" charset="0"/>
                <a:cs typeface="Goudy Old Style" charset="0"/>
              </a:rPr>
              <a:t>Treatment of Sexually Transmitted Disease</a:t>
            </a:r>
          </a:p>
        </p:txBody>
      </p:sp>
      <p:sp>
        <p:nvSpPr>
          <p:cNvPr id="2" name="TextBox 1"/>
          <p:cNvSpPr txBox="1"/>
          <p:nvPr/>
        </p:nvSpPr>
        <p:spPr>
          <a:xfrm>
            <a:off x="174664" y="4830549"/>
            <a:ext cx="6411144" cy="2031325"/>
          </a:xfrm>
          <a:prstGeom prst="rect">
            <a:avLst/>
          </a:prstGeom>
          <a:noFill/>
        </p:spPr>
        <p:txBody>
          <a:bodyPr wrap="square" rtlCol="0">
            <a:spAutoFit/>
          </a:bodyPr>
          <a:lstStyle/>
          <a:p>
            <a:pPr marL="342900" indent="-342900">
              <a:lnSpc>
                <a:spcPct val="150000"/>
              </a:lnSpc>
              <a:buClr>
                <a:schemeClr val="accent1">
                  <a:lumMod val="60000"/>
                  <a:lumOff val="40000"/>
                </a:schemeClr>
              </a:buClr>
              <a:buFont typeface="+mj-lt"/>
              <a:buAutoNum type="arabicPeriod"/>
            </a:pPr>
            <a:r>
              <a:rPr lang="en-GB" sz="1400" dirty="0"/>
              <a:t>List the drugs used in the treatment of syphilis &amp; </a:t>
            </a:r>
            <a:r>
              <a:rPr lang="en-GB" sz="1400" dirty="0" err="1"/>
              <a:t>gonorrhea</a:t>
            </a:r>
            <a:r>
              <a:rPr lang="en-GB" sz="1400" dirty="0"/>
              <a:t>.</a:t>
            </a:r>
          </a:p>
          <a:p>
            <a:pPr marL="342900" indent="-342900">
              <a:lnSpc>
                <a:spcPct val="150000"/>
              </a:lnSpc>
              <a:buClr>
                <a:schemeClr val="accent1">
                  <a:lumMod val="60000"/>
                  <a:lumOff val="40000"/>
                </a:schemeClr>
              </a:buClr>
              <a:buFont typeface="+mj-lt"/>
              <a:buAutoNum type="arabicPeriod"/>
            </a:pPr>
            <a:r>
              <a:rPr lang="en-GB" sz="1400" dirty="0"/>
              <a:t>Describe the mechanism of action and adverse effects of each drug.</a:t>
            </a:r>
          </a:p>
          <a:p>
            <a:pPr marL="342900" indent="-342900">
              <a:lnSpc>
                <a:spcPct val="150000"/>
              </a:lnSpc>
              <a:buClr>
                <a:schemeClr val="accent1">
                  <a:lumMod val="60000"/>
                  <a:lumOff val="40000"/>
                </a:schemeClr>
              </a:buClr>
              <a:buFont typeface="+mj-lt"/>
              <a:buAutoNum type="arabicPeriod"/>
            </a:pPr>
            <a:r>
              <a:rPr lang="en-GB" sz="1400" dirty="0"/>
              <a:t>Describe the contraindications of drugs used </a:t>
            </a:r>
          </a:p>
          <a:p>
            <a:pPr marL="342900" indent="-342900">
              <a:lnSpc>
                <a:spcPct val="150000"/>
              </a:lnSpc>
              <a:buClr>
                <a:schemeClr val="accent1">
                  <a:lumMod val="60000"/>
                  <a:lumOff val="40000"/>
                </a:schemeClr>
              </a:buClr>
              <a:buFont typeface="+mj-lt"/>
              <a:buAutoNum type="arabicPeriod"/>
            </a:pPr>
            <a:r>
              <a:rPr lang="en-GB" sz="1400" dirty="0"/>
              <a:t>Describe the recommended regimens used for the treatment of syphilis &amp; </a:t>
            </a:r>
            <a:r>
              <a:rPr lang="en-GB" sz="1400" dirty="0" err="1"/>
              <a:t>gonorrhea</a:t>
            </a:r>
            <a:endParaRPr lang="en-GB" sz="1400" dirty="0"/>
          </a:p>
          <a:p>
            <a:pPr marL="342900" indent="-342900">
              <a:lnSpc>
                <a:spcPct val="150000"/>
              </a:lnSpc>
              <a:buClr>
                <a:schemeClr val="accent1">
                  <a:lumMod val="60000"/>
                  <a:lumOff val="40000"/>
                </a:schemeClr>
              </a:buClr>
              <a:buFont typeface="+mj-lt"/>
              <a:buAutoNum type="arabicPeriod"/>
            </a:pPr>
            <a:r>
              <a:rPr lang="en-GB" sz="1400" dirty="0"/>
              <a:t>Know the alternative treatments in allergic patients.</a:t>
            </a:r>
          </a:p>
        </p:txBody>
      </p:sp>
      <p:grpSp>
        <p:nvGrpSpPr>
          <p:cNvPr id="13" name="Group 12"/>
          <p:cNvGrpSpPr/>
          <p:nvPr/>
        </p:nvGrpSpPr>
        <p:grpSpPr>
          <a:xfrm>
            <a:off x="315970" y="7369523"/>
            <a:ext cx="3534567" cy="1541888"/>
            <a:chOff x="6432027" y="8493574"/>
            <a:chExt cx="3534567" cy="1541888"/>
          </a:xfrm>
        </p:grpSpPr>
        <p:sp>
          <p:nvSpPr>
            <p:cNvPr id="15" name="Oval 14"/>
            <p:cNvSpPr/>
            <p:nvPr/>
          </p:nvSpPr>
          <p:spPr>
            <a:xfrm flipV="1">
              <a:off x="6433275" y="9178908"/>
              <a:ext cx="191187" cy="174253"/>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1" name="Oval 20"/>
            <p:cNvSpPr/>
            <p:nvPr/>
          </p:nvSpPr>
          <p:spPr>
            <a:xfrm flipV="1">
              <a:off x="6432633" y="9486869"/>
              <a:ext cx="191187" cy="1742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2" name="Oval 21"/>
            <p:cNvSpPr/>
            <p:nvPr/>
          </p:nvSpPr>
          <p:spPr>
            <a:xfrm flipV="1">
              <a:off x="6432027" y="8560337"/>
              <a:ext cx="191187" cy="174253"/>
            </a:xfrm>
            <a:prstGeom prst="ellipse">
              <a:avLst/>
            </a:prstGeom>
            <a:solidFill>
              <a:srgbClr val="008F00"/>
            </a:solidFill>
            <a:ln>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3" name="Oval 22"/>
            <p:cNvSpPr/>
            <p:nvPr/>
          </p:nvSpPr>
          <p:spPr>
            <a:xfrm flipV="1">
              <a:off x="6433534" y="8871331"/>
              <a:ext cx="191187" cy="174253"/>
            </a:xfrm>
            <a:prstGeom prst="ellipse">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4" name="Oval 23"/>
            <p:cNvSpPr/>
            <p:nvPr/>
          </p:nvSpPr>
          <p:spPr>
            <a:xfrm flipV="1">
              <a:off x="6432633" y="9799301"/>
              <a:ext cx="191187" cy="174253"/>
            </a:xfrm>
            <a:prstGeom prst="ellipse">
              <a:avLst/>
            </a:prstGeom>
            <a:solidFill>
              <a:srgbClr val="009193"/>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TextBox 11"/>
            <p:cNvSpPr txBox="1"/>
            <p:nvPr/>
          </p:nvSpPr>
          <p:spPr>
            <a:xfrm>
              <a:off x="6624461" y="9112337"/>
              <a:ext cx="3342133" cy="307777"/>
            </a:xfrm>
            <a:prstGeom prst="rect">
              <a:avLst/>
            </a:prstGeom>
            <a:noFill/>
          </p:spPr>
          <p:txBody>
            <a:bodyPr wrap="none" rtlCol="0">
              <a:spAutoFit/>
            </a:bodyPr>
            <a:lstStyle/>
            <a:p>
              <a:r>
                <a:rPr lang="en-US" sz="1400" b="1" dirty="0">
                  <a:solidFill>
                    <a:schemeClr val="bg1">
                      <a:lumMod val="50000"/>
                    </a:schemeClr>
                  </a:solidFill>
                </a:rPr>
                <a:t>Extra</a:t>
              </a:r>
              <a:r>
                <a:rPr lang="en-US" sz="1400" dirty="0"/>
                <a:t> </a:t>
              </a:r>
              <a:r>
                <a:rPr lang="en-US" sz="1400" b="1" dirty="0">
                  <a:solidFill>
                    <a:schemeClr val="bg1">
                      <a:lumMod val="50000"/>
                    </a:schemeClr>
                  </a:solidFill>
                </a:rPr>
                <a:t>information and further explanation </a:t>
              </a:r>
              <a:endParaRPr lang="en-US" sz="1400" dirty="0"/>
            </a:p>
          </p:txBody>
        </p:sp>
        <p:sp>
          <p:nvSpPr>
            <p:cNvPr id="25" name="TextBox 24"/>
            <p:cNvSpPr txBox="1"/>
            <p:nvPr/>
          </p:nvSpPr>
          <p:spPr>
            <a:xfrm>
              <a:off x="6628867" y="9420106"/>
              <a:ext cx="941283" cy="307777"/>
            </a:xfrm>
            <a:prstGeom prst="rect">
              <a:avLst/>
            </a:prstGeom>
            <a:noFill/>
          </p:spPr>
          <p:txBody>
            <a:bodyPr wrap="none" rtlCol="0">
              <a:spAutoFit/>
            </a:bodyPr>
            <a:lstStyle/>
            <a:p>
              <a:r>
                <a:rPr lang="en-US" sz="1400" b="1" dirty="0">
                  <a:solidFill>
                    <a:srgbClr val="FF0000"/>
                  </a:solidFill>
                </a:rPr>
                <a:t>Important</a:t>
              </a:r>
            </a:p>
          </p:txBody>
        </p:sp>
        <p:sp>
          <p:nvSpPr>
            <p:cNvPr id="26" name="TextBox 25"/>
            <p:cNvSpPr txBox="1"/>
            <p:nvPr/>
          </p:nvSpPr>
          <p:spPr>
            <a:xfrm>
              <a:off x="6623820" y="8493574"/>
              <a:ext cx="1262333" cy="307777"/>
            </a:xfrm>
            <a:prstGeom prst="rect">
              <a:avLst/>
            </a:prstGeom>
            <a:noFill/>
          </p:spPr>
          <p:txBody>
            <a:bodyPr wrap="none" rtlCol="0">
              <a:spAutoFit/>
            </a:bodyPr>
            <a:lstStyle/>
            <a:p>
              <a:r>
                <a:rPr lang="en-US" sz="1400" b="1" dirty="0">
                  <a:solidFill>
                    <a:srgbClr val="008F00"/>
                  </a:solidFill>
                </a:rPr>
                <a:t>Doctors’ notes</a:t>
              </a:r>
            </a:p>
          </p:txBody>
        </p:sp>
        <p:sp>
          <p:nvSpPr>
            <p:cNvPr id="27" name="TextBox 26"/>
            <p:cNvSpPr txBox="1"/>
            <p:nvPr/>
          </p:nvSpPr>
          <p:spPr>
            <a:xfrm>
              <a:off x="6625705" y="8804568"/>
              <a:ext cx="1148071" cy="307777"/>
            </a:xfrm>
            <a:prstGeom prst="rect">
              <a:avLst/>
            </a:prstGeom>
            <a:noFill/>
          </p:spPr>
          <p:txBody>
            <a:bodyPr wrap="none" rtlCol="0">
              <a:spAutoFit/>
            </a:bodyPr>
            <a:lstStyle/>
            <a:p>
              <a:r>
                <a:rPr lang="en-US" sz="1400" b="1" dirty="0">
                  <a:solidFill>
                    <a:srgbClr val="0432FF"/>
                  </a:solidFill>
                </a:rPr>
                <a:t>Drugs names</a:t>
              </a:r>
            </a:p>
          </p:txBody>
        </p:sp>
        <p:sp>
          <p:nvSpPr>
            <p:cNvPr id="28" name="TextBox 27"/>
            <p:cNvSpPr txBox="1"/>
            <p:nvPr/>
          </p:nvSpPr>
          <p:spPr>
            <a:xfrm>
              <a:off x="6623820" y="9727685"/>
              <a:ext cx="1098378" cy="307777"/>
            </a:xfrm>
            <a:prstGeom prst="rect">
              <a:avLst/>
            </a:prstGeom>
            <a:noFill/>
          </p:spPr>
          <p:txBody>
            <a:bodyPr wrap="none" rtlCol="0">
              <a:spAutoFit/>
            </a:bodyPr>
            <a:lstStyle/>
            <a:p>
              <a:r>
                <a:rPr lang="en-US" sz="1400" b="1" dirty="0">
                  <a:solidFill>
                    <a:srgbClr val="009193"/>
                  </a:solidFill>
                </a:rPr>
                <a:t>Mnemonics</a:t>
              </a:r>
            </a:p>
          </p:txBody>
        </p:sp>
      </p:grpSp>
      <p:pic>
        <p:nvPicPr>
          <p:cNvPr id="29" name="Picture 28">
            <a:hlinkClick r:id="rId4"/>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191597" y="9131055"/>
            <a:ext cx="557784" cy="557784"/>
          </a:xfrm>
          <a:prstGeom prst="rect">
            <a:avLst/>
          </a:prstGeom>
        </p:spPr>
      </p:pic>
      <p:sp>
        <p:nvSpPr>
          <p:cNvPr id="32" name="Rectangle 31"/>
          <p:cNvSpPr/>
          <p:nvPr/>
        </p:nvSpPr>
        <p:spPr>
          <a:xfrm>
            <a:off x="1515807" y="1440096"/>
            <a:ext cx="3724149" cy="2021394"/>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94562" y="9288446"/>
            <a:ext cx="4505280" cy="307777"/>
          </a:xfrm>
          <a:prstGeom prst="rect">
            <a:avLst/>
          </a:prstGeom>
          <a:noFill/>
        </p:spPr>
        <p:txBody>
          <a:bodyPr wrap="square" rtlCol="0">
            <a:spAutoFit/>
          </a:bodyPr>
          <a:lstStyle/>
          <a:p>
            <a:r>
              <a:rPr lang="en-US" sz="1400" dirty="0">
                <a:hlinkClick r:id="rId8"/>
              </a:rPr>
              <a:t>Kindly check the editing file before studying this document  </a:t>
            </a:r>
            <a:endParaRPr lang="en-US" sz="1400" dirty="0"/>
          </a:p>
        </p:txBody>
      </p:sp>
      <p:sp>
        <p:nvSpPr>
          <p:cNvPr id="31"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10835" y="7744712"/>
            <a:ext cx="1393146" cy="1234800"/>
          </a:xfrm>
          <a:prstGeom prst="rect">
            <a:avLst/>
          </a:prstGeom>
        </p:spPr>
      </p:pic>
    </p:spTree>
    <p:extLst>
      <p:ext uri="{BB962C8B-B14F-4D97-AF65-F5344CB8AC3E}">
        <p14:creationId xmlns:p14="http://schemas.microsoft.com/office/powerpoint/2010/main" val="1439080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alf Frame 6"/>
          <p:cNvSpPr/>
          <p:nvPr/>
        </p:nvSpPr>
        <p:spPr>
          <a:xfrm rot="5400000">
            <a:off x="5897881" y="-266995"/>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Half Frame 6">
            <a:extLst>
              <a:ext uri="{FF2B5EF4-FFF2-40B4-BE49-F238E27FC236}">
                <a16:creationId xmlns="" xmlns:a16="http://schemas.microsoft.com/office/drawing/2014/main" id="{CDDA39D7-1764-45F8-BE47-26B2BE0A8081}"/>
              </a:ext>
            </a:extLst>
          </p:cNvPr>
          <p:cNvSpPr/>
          <p:nvPr/>
        </p:nvSpPr>
        <p:spPr>
          <a:xfrm rot="16200000" flipH="1">
            <a:off x="267790" y="-266995"/>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23" name="Table 22">
            <a:extLst>
              <a:ext uri="{FF2B5EF4-FFF2-40B4-BE49-F238E27FC236}">
                <a16:creationId xmlns="" xmlns:a16="http://schemas.microsoft.com/office/drawing/2014/main" id="{0CCFF10A-01FA-4E97-9FCB-27907E30BB94}"/>
              </a:ext>
            </a:extLst>
          </p:cNvPr>
          <p:cNvGraphicFramePr>
            <a:graphicFrameLocks noGrp="1"/>
          </p:cNvGraphicFramePr>
          <p:nvPr>
            <p:extLst>
              <p:ext uri="{D42A27DB-BD31-4B8C-83A1-F6EECF244321}">
                <p14:modId xmlns:p14="http://schemas.microsoft.com/office/powerpoint/2010/main" val="1497142894"/>
              </p:ext>
            </p:extLst>
          </p:nvPr>
        </p:nvGraphicFramePr>
        <p:xfrm>
          <a:off x="291409" y="830176"/>
          <a:ext cx="6256164" cy="2050184"/>
        </p:xfrm>
        <a:graphic>
          <a:graphicData uri="http://schemas.openxmlformats.org/drawingml/2006/table">
            <a:tbl>
              <a:tblPr firstRow="1" bandRow="1">
                <a:tableStyleId>{5940675A-B579-460E-94D1-54222C63F5DA}</a:tableStyleId>
              </a:tblPr>
              <a:tblGrid>
                <a:gridCol w="523336">
                  <a:extLst>
                    <a:ext uri="{9D8B030D-6E8A-4147-A177-3AD203B41FA5}">
                      <a16:colId xmlns="" xmlns:a16="http://schemas.microsoft.com/office/drawing/2014/main" val="2548034649"/>
                    </a:ext>
                  </a:extLst>
                </a:gridCol>
                <a:gridCol w="5732828">
                  <a:extLst>
                    <a:ext uri="{9D8B030D-6E8A-4147-A177-3AD203B41FA5}">
                      <a16:colId xmlns="" xmlns:a16="http://schemas.microsoft.com/office/drawing/2014/main" val="2180430497"/>
                    </a:ext>
                  </a:extLst>
                </a:gridCol>
              </a:tblGrid>
              <a:tr h="313629">
                <a:tc gridSpan="2">
                  <a:txBody>
                    <a:bodyPr/>
                    <a:lstStyle/>
                    <a:p>
                      <a:pPr algn="ctr"/>
                      <a:r>
                        <a:rPr lang="en-US" sz="1600" dirty="0"/>
                        <a:t> </a:t>
                      </a:r>
                      <a:r>
                        <a:rPr lang="en-US" sz="1600" b="1" dirty="0" smtClean="0">
                          <a:solidFill>
                            <a:srgbClr val="0432FF"/>
                          </a:solidFill>
                        </a:rPr>
                        <a:t>Spectinomycin </a:t>
                      </a:r>
                      <a:r>
                        <a:rPr lang="en-US" sz="1600" b="1" dirty="0" smtClean="0">
                          <a:solidFill>
                            <a:srgbClr val="008F00"/>
                          </a:solidFill>
                        </a:rPr>
                        <a:t>(3</a:t>
                      </a:r>
                      <a:r>
                        <a:rPr lang="en-US" sz="1600" b="1" baseline="30000" dirty="0" smtClean="0">
                          <a:solidFill>
                            <a:srgbClr val="008F00"/>
                          </a:solidFill>
                        </a:rPr>
                        <a:t>rd</a:t>
                      </a:r>
                      <a:r>
                        <a:rPr lang="en-US" sz="1600" b="1" baseline="0" dirty="0" smtClean="0">
                          <a:solidFill>
                            <a:srgbClr val="008F00"/>
                          </a:solidFill>
                        </a:rPr>
                        <a:t> choice)</a:t>
                      </a:r>
                      <a:endParaRPr lang="en-US" sz="1600" dirty="0">
                        <a:solidFill>
                          <a:srgbClr val="008F00"/>
                        </a:solidFill>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extLst>
                  <a:ext uri="{0D108BD9-81ED-4DB2-BD59-A6C34878D82A}">
                    <a16:rowId xmlns="" xmlns:a16="http://schemas.microsoft.com/office/drawing/2014/main" val="1688930147"/>
                  </a:ext>
                </a:extLst>
              </a:tr>
              <a:tr h="564869">
                <a:tc>
                  <a:txBody>
                    <a:bodyPr/>
                    <a:lstStyle/>
                    <a:p>
                      <a:pPr algn="ctr"/>
                      <a:r>
                        <a:rPr lang="en-US" sz="1400" dirty="0">
                          <a:solidFill>
                            <a:schemeClr val="tx1"/>
                          </a:solidFill>
                        </a:rPr>
                        <a:t>M.O.A</a:t>
                      </a:r>
                    </a:p>
                  </a:txBody>
                  <a:tcPr vert="vert270" anchor="ctr">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a:buClr>
                          <a:schemeClr val="accent6"/>
                        </a:buClr>
                        <a:buSzPct val="125000"/>
                      </a:pPr>
                      <a:r>
                        <a:rPr lang="en-GB" sz="1400" dirty="0"/>
                        <a:t>Inhibits protein synthesis by binding </a:t>
                      </a:r>
                      <a:r>
                        <a:rPr lang="en-GB" sz="1400" b="1" dirty="0"/>
                        <a:t>to </a:t>
                      </a:r>
                      <a:r>
                        <a:rPr lang="en-GB" sz="1400" b="1" dirty="0">
                          <a:solidFill>
                            <a:srgbClr val="FF0000"/>
                          </a:solidFill>
                        </a:rPr>
                        <a:t>30 S ribosomal subunits.</a:t>
                      </a:r>
                    </a:p>
                  </a:txBody>
                  <a:tcPr anchor="ct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289517245"/>
                  </a:ext>
                </a:extLst>
              </a:tr>
              <a:tr h="418515">
                <a:tc>
                  <a:txBody>
                    <a:bodyPr/>
                    <a:lstStyle/>
                    <a:p>
                      <a:pPr algn="ctr"/>
                      <a:r>
                        <a:rPr lang="en-US" sz="1400" dirty="0">
                          <a:solidFill>
                            <a:schemeClr val="tx1"/>
                          </a:solidFill>
                        </a:rPr>
                        <a:t>P.K</a:t>
                      </a:r>
                    </a:p>
                  </a:txBody>
                  <a:tcPr vert="vert270" anchor="ctr">
                    <a:lnL w="12700" cap="flat" cmpd="sng" algn="ctr">
                      <a:solidFill>
                        <a:schemeClr val="bg1"/>
                      </a:solidFill>
                      <a:prstDash val="solid"/>
                      <a:round/>
                      <a:headEnd type="none" w="med" len="med"/>
                      <a:tailEnd type="none" w="med" len="med"/>
                    </a:lnL>
                    <a:solidFill>
                      <a:schemeClr val="accent3">
                        <a:lumMod val="20000"/>
                        <a:lumOff val="80000"/>
                      </a:schemeClr>
                    </a:solidFill>
                  </a:tcPr>
                </a:tc>
                <a:tc>
                  <a:txBody>
                    <a:bodyPr/>
                    <a:lstStyle/>
                    <a:p>
                      <a:pPr marL="0" indent="0">
                        <a:buClr>
                          <a:schemeClr val="accent6"/>
                        </a:buClr>
                        <a:buSzPct val="125000"/>
                        <a:buFont typeface="Arial" panose="020B0604020202020204" pitchFamily="34" charset="0"/>
                        <a:buNone/>
                      </a:pPr>
                      <a:r>
                        <a:rPr lang="en-GB" sz="1400" dirty="0"/>
                        <a:t>Is given 2 g, I.M, once.</a:t>
                      </a:r>
                    </a:p>
                  </a:txBody>
                  <a:tcPr anchor="ctr">
                    <a:lnR w="12700" cap="flat" cmpd="sng" algn="ctr">
                      <a:solidFill>
                        <a:schemeClr val="bg1"/>
                      </a:solidFill>
                      <a:prstDash val="solid"/>
                      <a:round/>
                      <a:headEnd type="none" w="med" len="med"/>
                      <a:tailEnd type="none" w="med" len="med"/>
                    </a:lnR>
                  </a:tcPr>
                </a:tc>
                <a:extLst>
                  <a:ext uri="{0D108BD9-81ED-4DB2-BD59-A6C34878D82A}">
                    <a16:rowId xmlns="" xmlns:a16="http://schemas.microsoft.com/office/drawing/2014/main" val="714752943"/>
                  </a:ext>
                </a:extLst>
              </a:tr>
              <a:tr h="674254">
                <a:tc>
                  <a:txBody>
                    <a:bodyPr/>
                    <a:lstStyle/>
                    <a:p>
                      <a:pPr algn="ctr"/>
                      <a:r>
                        <a:rPr lang="en-US" sz="1400" dirty="0">
                          <a:solidFill>
                            <a:schemeClr val="tx1"/>
                          </a:solidFill>
                        </a:rPr>
                        <a:t>ADRs</a:t>
                      </a:r>
                    </a:p>
                  </a:txBody>
                  <a:tcPr vert="vert27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285750" marR="0" indent="-285750" algn="l" defTabSz="685800" rtl="0" eaLnBrk="1" fontAlgn="auto" latinLnBrk="0" hangingPunct="1">
                        <a:lnSpc>
                          <a:spcPct val="100000"/>
                        </a:lnSpc>
                        <a:spcBef>
                          <a:spcPts val="0"/>
                        </a:spcBef>
                        <a:spcAft>
                          <a:spcPts val="0"/>
                        </a:spcAft>
                        <a:buClr>
                          <a:schemeClr val="accent2"/>
                        </a:buClr>
                        <a:buSzPct val="125000"/>
                        <a:buFontTx/>
                        <a:buBlip>
                          <a:blip r:embed="rId2"/>
                        </a:buBlip>
                        <a:tabLst/>
                        <a:defRPr/>
                      </a:pPr>
                      <a:r>
                        <a:rPr lang="en-GB" sz="1400" b="1" dirty="0" smtClean="0">
                          <a:solidFill>
                            <a:srgbClr val="FF0000"/>
                          </a:solidFill>
                        </a:rPr>
                        <a:t>Nephrotoxicity </a:t>
                      </a:r>
                      <a:r>
                        <a:rPr lang="en-GB" sz="1400" dirty="0" smtClean="0">
                          <a:solidFill>
                            <a:srgbClr val="FF0000"/>
                          </a:solidFill>
                        </a:rPr>
                        <a:t>(not common).</a:t>
                      </a:r>
                    </a:p>
                    <a:p>
                      <a:pPr marL="285750" indent="-285750">
                        <a:buClr>
                          <a:schemeClr val="accent2"/>
                        </a:buClr>
                        <a:buSzPct val="125000"/>
                        <a:buFontTx/>
                        <a:buBlip>
                          <a:blip r:embed="rId3"/>
                        </a:buBlip>
                      </a:pPr>
                      <a:r>
                        <a:rPr lang="en-GB" sz="1400" dirty="0" smtClean="0"/>
                        <a:t>Pain </a:t>
                      </a:r>
                      <a:r>
                        <a:rPr lang="en-GB" sz="1400" dirty="0"/>
                        <a:t>at site of injection</a:t>
                      </a:r>
                    </a:p>
                    <a:p>
                      <a:pPr marL="285750" indent="-285750">
                        <a:buClr>
                          <a:schemeClr val="accent2"/>
                        </a:buClr>
                        <a:buSzPct val="125000"/>
                        <a:buFontTx/>
                        <a:buBlip>
                          <a:blip r:embed="rId4"/>
                        </a:buBlip>
                      </a:pPr>
                      <a:r>
                        <a:rPr lang="en-GB" sz="1400" dirty="0"/>
                        <a:t> </a:t>
                      </a:r>
                      <a:r>
                        <a:rPr lang="en-GB" sz="1400" dirty="0" smtClean="0"/>
                        <a:t>Fever, nausea</a:t>
                      </a:r>
                      <a:endParaRPr lang="en-GB" sz="1400"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3261807294"/>
                  </a:ext>
                </a:extLst>
              </a:tr>
            </a:tbl>
          </a:graphicData>
        </a:graphic>
      </p:graphicFrame>
      <p:cxnSp>
        <p:nvCxnSpPr>
          <p:cNvPr id="41" name="Straight Connector 40">
            <a:extLst>
              <a:ext uri="{FF2B5EF4-FFF2-40B4-BE49-F238E27FC236}">
                <a16:creationId xmlns="" xmlns:a16="http://schemas.microsoft.com/office/drawing/2014/main" id="{20FE56E7-1119-40F4-B0EE-26DB5A4976DD}"/>
              </a:ext>
            </a:extLst>
          </p:cNvPr>
          <p:cNvCxnSpPr/>
          <p:nvPr/>
        </p:nvCxnSpPr>
        <p:spPr>
          <a:xfrm>
            <a:off x="145423" y="3504160"/>
            <a:ext cx="378000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 xmlns:a16="http://schemas.microsoft.com/office/drawing/2014/main" id="{FAB7EAC4-D6FA-4464-B60D-FF99D83B4FCB}"/>
              </a:ext>
            </a:extLst>
          </p:cNvPr>
          <p:cNvSpPr txBox="1"/>
          <p:nvPr/>
        </p:nvSpPr>
        <p:spPr>
          <a:xfrm>
            <a:off x="155110" y="3096972"/>
            <a:ext cx="4180114" cy="400110"/>
          </a:xfrm>
          <a:prstGeom prst="rect">
            <a:avLst/>
          </a:prstGeom>
          <a:noFill/>
        </p:spPr>
        <p:txBody>
          <a:bodyPr wrap="square" rtlCol="0">
            <a:spAutoFit/>
          </a:bodyPr>
          <a:lstStyle/>
          <a:p>
            <a:r>
              <a:rPr lang="en-US" sz="2000" b="1" dirty="0"/>
              <a:t>Complicated</a:t>
            </a:r>
            <a:r>
              <a:rPr lang="en-US" sz="2000" dirty="0"/>
              <a:t> gonorrheal infections</a:t>
            </a:r>
          </a:p>
        </p:txBody>
      </p:sp>
      <p:sp>
        <p:nvSpPr>
          <p:cNvPr id="3" name="Rectangle 2">
            <a:extLst>
              <a:ext uri="{FF2B5EF4-FFF2-40B4-BE49-F238E27FC236}">
                <a16:creationId xmlns="" xmlns:a16="http://schemas.microsoft.com/office/drawing/2014/main" id="{FBE75F2B-DE68-4C44-A845-AD59EF12189C}"/>
              </a:ext>
            </a:extLst>
          </p:cNvPr>
          <p:cNvSpPr/>
          <p:nvPr/>
        </p:nvSpPr>
        <p:spPr>
          <a:xfrm>
            <a:off x="143940" y="3583991"/>
            <a:ext cx="6570120" cy="3323987"/>
          </a:xfrm>
          <a:prstGeom prst="rect">
            <a:avLst/>
          </a:prstGeom>
        </p:spPr>
        <p:txBody>
          <a:bodyPr wrap="square">
            <a:spAutoFit/>
          </a:bodyPr>
          <a:lstStyle/>
          <a:p>
            <a:pPr marL="274320" indent="-274320">
              <a:lnSpc>
                <a:spcPct val="150000"/>
              </a:lnSpc>
              <a:defRPr/>
            </a:pPr>
            <a:r>
              <a:rPr lang="en-US" sz="1400" b="1" u="sng" dirty="0">
                <a:solidFill>
                  <a:schemeClr val="accent1"/>
                </a:solidFill>
              </a:rPr>
              <a:t>When complicated gonorrhea occurs?</a:t>
            </a:r>
            <a:endParaRPr lang="en-US" sz="1400" dirty="0">
              <a:solidFill>
                <a:schemeClr val="accent1"/>
              </a:solidFill>
            </a:endParaRPr>
          </a:p>
          <a:p>
            <a:pPr marL="274320" indent="-274320">
              <a:defRPr/>
            </a:pPr>
            <a:r>
              <a:rPr lang="en-US" sz="1400" dirty="0"/>
              <a:t>If </a:t>
            </a:r>
            <a:r>
              <a:rPr lang="en-US" sz="1400" dirty="0">
                <a:solidFill>
                  <a:schemeClr val="bg1">
                    <a:lumMod val="50000"/>
                  </a:schemeClr>
                </a:solidFill>
              </a:rPr>
              <a:t>gonorrhea</a:t>
            </a:r>
            <a:r>
              <a:rPr lang="en-US" sz="1400" dirty="0"/>
              <a:t> left untreated, it can spread through blood stream into:</a:t>
            </a:r>
          </a:p>
          <a:p>
            <a:pPr>
              <a:defRPr/>
            </a:pPr>
            <a:r>
              <a:rPr lang="en-US" sz="1400" dirty="0" smtClean="0">
                <a:solidFill>
                  <a:schemeClr val="accent1">
                    <a:lumMod val="60000"/>
                    <a:lumOff val="40000"/>
                  </a:schemeClr>
                </a:solidFill>
              </a:rPr>
              <a:t>1. </a:t>
            </a:r>
            <a:r>
              <a:rPr lang="en-US" sz="1400" dirty="0" smtClean="0"/>
              <a:t>Eye</a:t>
            </a:r>
            <a:r>
              <a:rPr lang="en-US" sz="1400" dirty="0"/>
              <a:t>	         </a:t>
            </a:r>
            <a:r>
              <a:rPr lang="en-US" sz="1400" dirty="0">
                <a:solidFill>
                  <a:schemeClr val="accent1">
                    <a:lumMod val="60000"/>
                    <a:lumOff val="40000"/>
                  </a:schemeClr>
                </a:solidFill>
              </a:rPr>
              <a:t>2. </a:t>
            </a:r>
            <a:r>
              <a:rPr lang="en-US" sz="1400" dirty="0"/>
              <a:t>Joints	        </a:t>
            </a:r>
            <a:r>
              <a:rPr lang="en-US" sz="1400" dirty="0">
                <a:solidFill>
                  <a:schemeClr val="accent1">
                    <a:lumMod val="60000"/>
                    <a:lumOff val="40000"/>
                  </a:schemeClr>
                </a:solidFill>
              </a:rPr>
              <a:t>3. </a:t>
            </a:r>
            <a:r>
              <a:rPr lang="en-US" sz="1400" dirty="0"/>
              <a:t>Heart valves	             </a:t>
            </a:r>
            <a:r>
              <a:rPr lang="en-US" sz="1400" dirty="0">
                <a:solidFill>
                  <a:schemeClr val="accent1">
                    <a:lumMod val="60000"/>
                    <a:lumOff val="40000"/>
                  </a:schemeClr>
                </a:solidFill>
              </a:rPr>
              <a:t>4. </a:t>
            </a:r>
            <a:r>
              <a:rPr lang="en-US" sz="1400" dirty="0" smtClean="0"/>
              <a:t>Brain</a:t>
            </a:r>
            <a:endParaRPr lang="en-US" sz="1400" dirty="0"/>
          </a:p>
          <a:p>
            <a:pPr>
              <a:lnSpc>
                <a:spcPct val="150000"/>
              </a:lnSpc>
              <a:defRPr/>
            </a:pPr>
            <a:r>
              <a:rPr lang="en-US" sz="1400" b="1" u="sng" dirty="0">
                <a:solidFill>
                  <a:schemeClr val="accent1"/>
                </a:solidFill>
              </a:rPr>
              <a:t>Harmful effects of gonorrhea:</a:t>
            </a:r>
          </a:p>
          <a:p>
            <a:pPr marL="285750" indent="-285750">
              <a:buClr>
                <a:schemeClr val="accent1">
                  <a:lumMod val="60000"/>
                  <a:lumOff val="40000"/>
                </a:schemeClr>
              </a:buClr>
              <a:buFont typeface="Arial" panose="020B0604020202020204" pitchFamily="34" charset="0"/>
              <a:buChar char="•"/>
              <a:defRPr/>
            </a:pPr>
            <a:r>
              <a:rPr lang="en-GB" sz="1400" dirty="0"/>
              <a:t>It can also spread from a mother to a child during </a:t>
            </a:r>
            <a:r>
              <a:rPr lang="en-GB" sz="1400" dirty="0" smtClean="0"/>
              <a:t>birth. </a:t>
            </a:r>
            <a:r>
              <a:rPr lang="en-GB" sz="1400" dirty="0" err="1" smtClean="0"/>
              <a:t>Newborn</a:t>
            </a:r>
            <a:r>
              <a:rPr lang="en-GB" sz="1400" dirty="0" smtClean="0"/>
              <a:t> eye infections may lead to conjunctivitis called </a:t>
            </a:r>
            <a:r>
              <a:rPr lang="en-GB" sz="1400" dirty="0" err="1" smtClean="0"/>
              <a:t>opthalmia</a:t>
            </a:r>
            <a:r>
              <a:rPr lang="en-GB" sz="1400" dirty="0" smtClean="0"/>
              <a:t> </a:t>
            </a:r>
            <a:r>
              <a:rPr lang="en-GB" sz="1400" dirty="0" err="1" smtClean="0"/>
              <a:t>neonatorum</a:t>
            </a:r>
            <a:r>
              <a:rPr lang="en-GB" sz="1400" dirty="0" smtClean="0"/>
              <a:t> which may lead to blindness</a:t>
            </a:r>
          </a:p>
          <a:p>
            <a:pPr marL="285750" indent="-285750">
              <a:buClr>
                <a:schemeClr val="accent1">
                  <a:lumMod val="60000"/>
                  <a:lumOff val="40000"/>
                </a:schemeClr>
              </a:buClr>
              <a:buFont typeface="Arial" panose="020B0604020202020204" pitchFamily="34" charset="0"/>
              <a:buChar char="•"/>
              <a:defRPr/>
            </a:pPr>
            <a:endParaRPr lang="en-GB" sz="1400" dirty="0"/>
          </a:p>
          <a:p>
            <a:pPr>
              <a:defRPr/>
            </a:pPr>
            <a:r>
              <a:rPr lang="en-GB" sz="1400" b="1" u="sng" spc="125" dirty="0">
                <a:solidFill>
                  <a:schemeClr val="accent1"/>
                </a:solidFill>
                <a:cs typeface="Times New Roman"/>
              </a:rPr>
              <a:t>WHO </a:t>
            </a:r>
            <a:r>
              <a:rPr lang="en-GB" sz="1400" b="1" u="sng" dirty="0">
                <a:solidFill>
                  <a:schemeClr val="accent1"/>
                </a:solidFill>
                <a:cs typeface="Times New Roman"/>
              </a:rPr>
              <a:t>guidelines suggest one of </a:t>
            </a:r>
            <a:r>
              <a:rPr lang="en-GB" sz="1400" b="1" u="sng" dirty="0" smtClean="0">
                <a:solidFill>
                  <a:schemeClr val="accent1"/>
                </a:solidFill>
                <a:cs typeface="Times New Roman"/>
              </a:rPr>
              <a:t>the </a:t>
            </a:r>
            <a:r>
              <a:rPr lang="en-GB" sz="1400" b="1" u="sng" spc="-60" dirty="0">
                <a:solidFill>
                  <a:schemeClr val="accent1"/>
                </a:solidFill>
                <a:cs typeface="Times New Roman"/>
              </a:rPr>
              <a:t>following </a:t>
            </a:r>
            <a:r>
              <a:rPr lang="en-GB" sz="1400" b="1" u="sng" dirty="0">
                <a:solidFill>
                  <a:schemeClr val="accent1"/>
                </a:solidFill>
                <a:cs typeface="Times New Roman"/>
              </a:rPr>
              <a:t>options for topical application to  both eyes immediately after</a:t>
            </a:r>
            <a:r>
              <a:rPr lang="en-GB" sz="1400" b="1" u="sng" spc="-75" dirty="0">
                <a:solidFill>
                  <a:schemeClr val="accent1"/>
                </a:solidFill>
                <a:cs typeface="Times New Roman"/>
              </a:rPr>
              <a:t> </a:t>
            </a:r>
            <a:r>
              <a:rPr lang="en-GB" sz="1400" b="1" u="sng" dirty="0">
                <a:solidFill>
                  <a:schemeClr val="accent1"/>
                </a:solidFill>
                <a:cs typeface="Times New Roman"/>
              </a:rPr>
              <a:t>birth</a:t>
            </a:r>
            <a:r>
              <a:rPr lang="en-GB" sz="1400" b="1" u="sng" dirty="0" smtClean="0">
                <a:solidFill>
                  <a:schemeClr val="accent1"/>
                </a:solidFill>
                <a:cs typeface="Times New Roman"/>
              </a:rPr>
              <a:t>:</a:t>
            </a:r>
          </a:p>
          <a:p>
            <a:pPr marL="342900" indent="-342900">
              <a:buClr>
                <a:schemeClr val="accent1">
                  <a:lumMod val="60000"/>
                  <a:lumOff val="40000"/>
                </a:schemeClr>
              </a:buClr>
              <a:buFont typeface="+mj-lt"/>
              <a:buAutoNum type="arabicPeriod"/>
              <a:defRPr/>
            </a:pPr>
            <a:r>
              <a:rPr lang="en-GB" sz="1400" spc="70" dirty="0">
                <a:solidFill>
                  <a:srgbClr val="0432FF"/>
                </a:solidFill>
                <a:cs typeface="Times New Roman"/>
              </a:rPr>
              <a:t>Silver </a:t>
            </a:r>
            <a:r>
              <a:rPr lang="en-GB" sz="1400" dirty="0">
                <a:solidFill>
                  <a:srgbClr val="0432FF"/>
                </a:solidFill>
                <a:cs typeface="Times New Roman"/>
              </a:rPr>
              <a:t>nitrate</a:t>
            </a:r>
            <a:r>
              <a:rPr lang="en-GB" sz="1400" dirty="0">
                <a:cs typeface="Times New Roman"/>
              </a:rPr>
              <a:t> </a:t>
            </a:r>
            <a:r>
              <a:rPr lang="en-GB" sz="1400" spc="5" dirty="0">
                <a:cs typeface="Times New Roman"/>
              </a:rPr>
              <a:t>1% </a:t>
            </a:r>
            <a:r>
              <a:rPr lang="en-GB" sz="1400" dirty="0" smtClean="0">
                <a:cs typeface="Times New Roman"/>
              </a:rPr>
              <a:t>solution </a:t>
            </a:r>
            <a:r>
              <a:rPr lang="en-GB" sz="1400" dirty="0" smtClean="0">
                <a:solidFill>
                  <a:schemeClr val="bg1">
                    <a:lumMod val="50000"/>
                  </a:schemeClr>
                </a:solidFill>
                <a:cs typeface="Times New Roman"/>
              </a:rPr>
              <a:t>(1</a:t>
            </a:r>
            <a:r>
              <a:rPr lang="en-GB" sz="1400" baseline="30000" dirty="0" smtClean="0">
                <a:solidFill>
                  <a:schemeClr val="bg1">
                    <a:lumMod val="50000"/>
                  </a:schemeClr>
                </a:solidFill>
                <a:cs typeface="Times New Roman"/>
              </a:rPr>
              <a:t>st</a:t>
            </a:r>
            <a:r>
              <a:rPr lang="en-GB" sz="1400" dirty="0" smtClean="0">
                <a:solidFill>
                  <a:schemeClr val="bg1">
                    <a:lumMod val="50000"/>
                  </a:schemeClr>
                </a:solidFill>
                <a:cs typeface="Times New Roman"/>
              </a:rPr>
              <a:t> choice)</a:t>
            </a:r>
          </a:p>
          <a:p>
            <a:pPr marL="342900" indent="-342900">
              <a:buClr>
                <a:schemeClr val="accent1">
                  <a:lumMod val="60000"/>
                  <a:lumOff val="40000"/>
                </a:schemeClr>
              </a:buClr>
              <a:buFont typeface="+mj-lt"/>
              <a:buAutoNum type="arabicPeriod"/>
              <a:defRPr/>
            </a:pPr>
            <a:r>
              <a:rPr lang="en-GB" sz="1400" dirty="0" smtClean="0">
                <a:cs typeface="Times New Roman"/>
              </a:rPr>
              <a:t>Or </a:t>
            </a:r>
            <a:r>
              <a:rPr lang="en-GB" sz="1400" spc="40" dirty="0">
                <a:solidFill>
                  <a:srgbClr val="0432FF"/>
                </a:solidFill>
                <a:cs typeface="Times New Roman"/>
              </a:rPr>
              <a:t>Erythromycin</a:t>
            </a:r>
            <a:r>
              <a:rPr lang="en-GB" sz="1400" spc="40" dirty="0">
                <a:cs typeface="Times New Roman"/>
              </a:rPr>
              <a:t> </a:t>
            </a:r>
            <a:r>
              <a:rPr lang="en-GB" sz="1400" spc="5" dirty="0">
                <a:cs typeface="Times New Roman"/>
              </a:rPr>
              <a:t>0.5% </a:t>
            </a:r>
            <a:r>
              <a:rPr lang="en-GB" sz="1400" dirty="0">
                <a:cs typeface="Times New Roman"/>
              </a:rPr>
              <a:t>eye </a:t>
            </a:r>
            <a:r>
              <a:rPr lang="en-GB" sz="1400" dirty="0" smtClean="0">
                <a:cs typeface="Times New Roman"/>
              </a:rPr>
              <a:t>ointment </a:t>
            </a:r>
            <a:r>
              <a:rPr lang="en-GB" sz="1400" dirty="0" smtClean="0">
                <a:solidFill>
                  <a:schemeClr val="bg1">
                    <a:lumMod val="50000"/>
                  </a:schemeClr>
                </a:solidFill>
                <a:cs typeface="Times New Roman"/>
              </a:rPr>
              <a:t>(2</a:t>
            </a:r>
            <a:r>
              <a:rPr lang="en-GB" sz="1400" baseline="30000" dirty="0" smtClean="0">
                <a:solidFill>
                  <a:schemeClr val="bg1">
                    <a:lumMod val="50000"/>
                  </a:schemeClr>
                </a:solidFill>
                <a:cs typeface="Times New Roman"/>
              </a:rPr>
              <a:t>nd</a:t>
            </a:r>
            <a:r>
              <a:rPr lang="en-GB" sz="1400" dirty="0" smtClean="0">
                <a:solidFill>
                  <a:schemeClr val="bg1">
                    <a:lumMod val="50000"/>
                  </a:schemeClr>
                </a:solidFill>
                <a:cs typeface="Times New Roman"/>
              </a:rPr>
              <a:t> choice)</a:t>
            </a:r>
          </a:p>
          <a:p>
            <a:pPr marL="342900" indent="-342900">
              <a:buClr>
                <a:schemeClr val="accent1">
                  <a:lumMod val="60000"/>
                  <a:lumOff val="40000"/>
                </a:schemeClr>
              </a:buClr>
              <a:buFont typeface="+mj-lt"/>
              <a:buAutoNum type="arabicPeriod"/>
              <a:defRPr/>
            </a:pPr>
            <a:r>
              <a:rPr lang="en-GB" sz="1400" dirty="0" smtClean="0">
                <a:cs typeface="Times New Roman"/>
              </a:rPr>
              <a:t>Or </a:t>
            </a:r>
            <a:r>
              <a:rPr lang="en-GB" sz="1400" spc="20" dirty="0">
                <a:solidFill>
                  <a:srgbClr val="0432FF"/>
                </a:solidFill>
                <a:cs typeface="Times New Roman"/>
              </a:rPr>
              <a:t>Tetracycline </a:t>
            </a:r>
            <a:r>
              <a:rPr lang="en-GB" sz="1400" dirty="0">
                <a:solidFill>
                  <a:srgbClr val="0432FF"/>
                </a:solidFill>
                <a:cs typeface="Times New Roman"/>
              </a:rPr>
              <a:t>hydrochloride</a:t>
            </a:r>
            <a:r>
              <a:rPr lang="en-GB" sz="1400" dirty="0">
                <a:cs typeface="Times New Roman"/>
              </a:rPr>
              <a:t> </a:t>
            </a:r>
            <a:r>
              <a:rPr lang="en-GB" sz="1400" spc="5" dirty="0">
                <a:cs typeface="Times New Roman"/>
              </a:rPr>
              <a:t>1% </a:t>
            </a:r>
            <a:r>
              <a:rPr lang="en-GB" sz="1400" dirty="0">
                <a:cs typeface="Times New Roman"/>
              </a:rPr>
              <a:t>eye ointment</a:t>
            </a:r>
            <a:r>
              <a:rPr lang="en-GB" sz="1400" spc="-150" dirty="0">
                <a:cs typeface="Times New Roman"/>
              </a:rPr>
              <a:t> </a:t>
            </a:r>
            <a:endParaRPr lang="en-GB" sz="1400" spc="-150" dirty="0" smtClean="0">
              <a:cs typeface="Times New Roman"/>
            </a:endParaRPr>
          </a:p>
          <a:p>
            <a:pPr marL="342900" indent="-342900">
              <a:buClr>
                <a:schemeClr val="accent1">
                  <a:lumMod val="60000"/>
                  <a:lumOff val="40000"/>
                </a:schemeClr>
              </a:buClr>
              <a:buFont typeface="+mj-lt"/>
              <a:buAutoNum type="arabicPeriod"/>
              <a:defRPr/>
            </a:pPr>
            <a:r>
              <a:rPr lang="en-GB" sz="1400" dirty="0">
                <a:cs typeface="Times New Roman"/>
              </a:rPr>
              <a:t>Or </a:t>
            </a:r>
            <a:r>
              <a:rPr lang="en-GB" sz="1400" spc="55" dirty="0" smtClean="0">
                <a:solidFill>
                  <a:srgbClr val="0432FF"/>
                </a:solidFill>
                <a:cs typeface="Times New Roman"/>
              </a:rPr>
              <a:t>Povidone </a:t>
            </a:r>
            <a:r>
              <a:rPr lang="en-GB" sz="1400" dirty="0">
                <a:solidFill>
                  <a:srgbClr val="0432FF"/>
                </a:solidFill>
                <a:cs typeface="Times New Roman"/>
              </a:rPr>
              <a:t>iodine</a:t>
            </a:r>
            <a:r>
              <a:rPr lang="en-GB" sz="1400" dirty="0">
                <a:cs typeface="Times New Roman"/>
              </a:rPr>
              <a:t> </a:t>
            </a:r>
            <a:r>
              <a:rPr lang="en-GB" sz="1400" spc="5" dirty="0">
                <a:cs typeface="Times New Roman"/>
              </a:rPr>
              <a:t>2.5% </a:t>
            </a:r>
            <a:r>
              <a:rPr lang="en-GB" sz="1400" dirty="0">
                <a:cs typeface="Times New Roman"/>
              </a:rPr>
              <a:t>solution </a:t>
            </a:r>
            <a:r>
              <a:rPr lang="en-GB" sz="1400" spc="-5" dirty="0">
                <a:cs typeface="Times New Roman"/>
              </a:rPr>
              <a:t>(water-based)</a:t>
            </a:r>
            <a:r>
              <a:rPr lang="en-GB" sz="1400" spc="-185" dirty="0">
                <a:cs typeface="Times New Roman"/>
              </a:rPr>
              <a:t> </a:t>
            </a:r>
            <a:endParaRPr lang="en-GB" sz="1400" spc="-185" dirty="0" smtClean="0">
              <a:cs typeface="Times New Roman"/>
            </a:endParaRPr>
          </a:p>
          <a:p>
            <a:pPr marL="342900" indent="-342900">
              <a:buClr>
                <a:schemeClr val="accent1">
                  <a:lumMod val="60000"/>
                  <a:lumOff val="40000"/>
                </a:schemeClr>
              </a:buClr>
              <a:buFont typeface="+mj-lt"/>
              <a:buAutoNum type="arabicPeriod"/>
              <a:defRPr/>
            </a:pPr>
            <a:r>
              <a:rPr lang="en-GB" sz="1400" spc="30" dirty="0" smtClean="0">
                <a:cs typeface="Times New Roman"/>
              </a:rPr>
              <a:t>Or </a:t>
            </a:r>
            <a:r>
              <a:rPr lang="en-GB" sz="1400" spc="30" dirty="0" smtClean="0">
                <a:solidFill>
                  <a:srgbClr val="0432FF"/>
                </a:solidFill>
                <a:cs typeface="Times New Roman"/>
              </a:rPr>
              <a:t>Chloramphenicol</a:t>
            </a:r>
            <a:r>
              <a:rPr lang="en-GB" sz="1400" spc="30" dirty="0" smtClean="0">
                <a:cs typeface="Times New Roman"/>
              </a:rPr>
              <a:t> </a:t>
            </a:r>
            <a:r>
              <a:rPr lang="en-GB" sz="1400" spc="5" dirty="0">
                <a:cs typeface="Times New Roman"/>
              </a:rPr>
              <a:t>1% </a:t>
            </a:r>
            <a:r>
              <a:rPr lang="en-GB" sz="1400" dirty="0">
                <a:cs typeface="Times New Roman"/>
              </a:rPr>
              <a:t>eye</a:t>
            </a:r>
            <a:r>
              <a:rPr lang="en-GB" sz="1400" spc="-100" dirty="0">
                <a:cs typeface="Times New Roman"/>
              </a:rPr>
              <a:t> </a:t>
            </a:r>
            <a:r>
              <a:rPr lang="en-GB" sz="1400" dirty="0" smtClean="0">
                <a:cs typeface="Times New Roman"/>
              </a:rPr>
              <a:t>ointment</a:t>
            </a:r>
            <a:endParaRPr lang="en-GB" sz="1400" dirty="0">
              <a:cs typeface="Times New Roman"/>
            </a:endParaRPr>
          </a:p>
        </p:txBody>
      </p:sp>
      <p:graphicFrame>
        <p:nvGraphicFramePr>
          <p:cNvPr id="46" name="Table 45">
            <a:extLst>
              <a:ext uri="{FF2B5EF4-FFF2-40B4-BE49-F238E27FC236}">
                <a16:creationId xmlns="" xmlns:a16="http://schemas.microsoft.com/office/drawing/2014/main" id="{71F76EC2-9EE6-4853-A13B-869795E54F33}"/>
              </a:ext>
            </a:extLst>
          </p:cNvPr>
          <p:cNvGraphicFramePr>
            <a:graphicFrameLocks noGrp="1"/>
          </p:cNvGraphicFramePr>
          <p:nvPr>
            <p:extLst>
              <p:ext uri="{D42A27DB-BD31-4B8C-83A1-F6EECF244321}">
                <p14:modId xmlns:p14="http://schemas.microsoft.com/office/powerpoint/2010/main" val="1862164104"/>
              </p:ext>
            </p:extLst>
          </p:nvPr>
        </p:nvGraphicFramePr>
        <p:xfrm>
          <a:off x="291409" y="7074600"/>
          <a:ext cx="6256164" cy="1980363"/>
        </p:xfrm>
        <a:graphic>
          <a:graphicData uri="http://schemas.openxmlformats.org/drawingml/2006/table">
            <a:tbl>
              <a:tblPr firstRow="1" bandRow="1">
                <a:tableStyleId>{5940675A-B579-460E-94D1-54222C63F5DA}</a:tableStyleId>
              </a:tblPr>
              <a:tblGrid>
                <a:gridCol w="438264">
                  <a:extLst>
                    <a:ext uri="{9D8B030D-6E8A-4147-A177-3AD203B41FA5}">
                      <a16:colId xmlns="" xmlns:a16="http://schemas.microsoft.com/office/drawing/2014/main" val="2548034649"/>
                    </a:ext>
                  </a:extLst>
                </a:gridCol>
                <a:gridCol w="3038763">
                  <a:extLst>
                    <a:ext uri="{9D8B030D-6E8A-4147-A177-3AD203B41FA5}">
                      <a16:colId xmlns="" xmlns:a16="http://schemas.microsoft.com/office/drawing/2014/main" val="2180430497"/>
                    </a:ext>
                  </a:extLst>
                </a:gridCol>
                <a:gridCol w="2779137">
                  <a:extLst>
                    <a:ext uri="{9D8B030D-6E8A-4147-A177-3AD203B41FA5}">
                      <a16:colId xmlns="" xmlns:a16="http://schemas.microsoft.com/office/drawing/2014/main" val="672699235"/>
                    </a:ext>
                  </a:extLst>
                </a:gridCol>
              </a:tblGrid>
              <a:tr h="392298">
                <a:tc>
                  <a:txBody>
                    <a:bodyPr/>
                    <a:lstStyle/>
                    <a:p>
                      <a:pPr algn="ctr"/>
                      <a:endParaRPr lang="en-US" sz="1600" b="1" dirty="0">
                        <a:solidFill>
                          <a:srgbClr val="0432FF"/>
                        </a:solidFill>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alpha val="2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dirty="0"/>
                        <a:t> </a:t>
                      </a:r>
                      <a:r>
                        <a:rPr lang="en-US" sz="1600" b="1" dirty="0">
                          <a:solidFill>
                            <a:srgbClr val="0432FF"/>
                          </a:solidFill>
                        </a:rPr>
                        <a:t>Silver nitrate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5200">
                        <a:alpha val="20000"/>
                      </a:srgb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kern="1200" cap="none" dirty="0">
                          <a:ln w="500">
                            <a:noFill/>
                          </a:ln>
                          <a:solidFill>
                            <a:srgbClr val="0432FF"/>
                          </a:solidFill>
                          <a:latin typeface="+mn-lt"/>
                          <a:ea typeface="+mn-ea"/>
                          <a:cs typeface="+mn-cs"/>
                        </a:rPr>
                        <a:t>Erythromycin</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E79">
                        <a:alpha val="29804"/>
                      </a:srgbClr>
                    </a:solidFill>
                  </a:tcPr>
                </a:tc>
                <a:extLst>
                  <a:ext uri="{0D108BD9-81ED-4DB2-BD59-A6C34878D82A}">
                    <a16:rowId xmlns="" xmlns:a16="http://schemas.microsoft.com/office/drawing/2014/main" val="1688930147"/>
                  </a:ext>
                </a:extLst>
              </a:tr>
              <a:tr h="1069905">
                <a:tc>
                  <a:txBody>
                    <a:bodyPr/>
                    <a:lstStyle/>
                    <a:p>
                      <a:pPr algn="ctr"/>
                      <a:r>
                        <a:rPr lang="en-US" sz="1600" dirty="0">
                          <a:solidFill>
                            <a:schemeClr val="tx1"/>
                          </a:solidFill>
                        </a:rPr>
                        <a:t>M.O.A</a:t>
                      </a:r>
                    </a:p>
                  </a:txBody>
                  <a:tcPr vert="vert270"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solidFill>
                      <a:schemeClr val="accent3">
                        <a:lumMod val="20000"/>
                        <a:lumOff val="80000"/>
                      </a:schemeClr>
                    </a:solidFill>
                  </a:tcPr>
                </a:tc>
                <a:tc>
                  <a:txBody>
                    <a:bodyPr/>
                    <a:lstStyle/>
                    <a:p>
                      <a:pPr>
                        <a:lnSpc>
                          <a:spcPct val="100000"/>
                        </a:lnSpc>
                      </a:pPr>
                      <a:r>
                        <a:rPr lang="en-GB" sz="1400" dirty="0"/>
                        <a:t>It has germicidal effects due to precipitation of bacterial proteins by liberated silver ions</a:t>
                      </a:r>
                      <a:r>
                        <a:rPr lang="en-GB" sz="1400" dirty="0" smtClean="0"/>
                        <a:t>. </a:t>
                      </a:r>
                      <a:r>
                        <a:rPr lang="en-GB" sz="1200" dirty="0" smtClean="0">
                          <a:solidFill>
                            <a:schemeClr val="bg1">
                              <a:lumMod val="50000"/>
                            </a:schemeClr>
                          </a:solidFill>
                        </a:rPr>
                        <a:t>(germicidal effects: to kill the germs ‘microorganism)</a:t>
                      </a:r>
                      <a:endParaRPr lang="en-GB" sz="1050" dirty="0">
                        <a:solidFill>
                          <a:schemeClr val="bg1">
                            <a:lumMod val="50000"/>
                          </a:schemeClr>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nSpc>
                          <a:spcPct val="100000"/>
                        </a:lnSpc>
                      </a:pPr>
                      <a:r>
                        <a:rPr lang="en-GB" sz="1400" dirty="0"/>
                        <a:t>0.5%  ointment for treatment &amp; prevention of corneal &amp; conjunctival infections.</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289517245"/>
                  </a:ext>
                </a:extLst>
              </a:tr>
              <a:tr h="500584">
                <a:tc>
                  <a:txBody>
                    <a:bodyPr/>
                    <a:lstStyle/>
                    <a:p>
                      <a:pPr algn="ctr"/>
                      <a:r>
                        <a:rPr lang="en-US" sz="1600" dirty="0">
                          <a:solidFill>
                            <a:schemeClr val="tx1"/>
                          </a:solidFill>
                        </a:rPr>
                        <a:t>Use</a:t>
                      </a:r>
                    </a:p>
                  </a:txBody>
                  <a:tcPr vert="vert270" anchor="ctr">
                    <a:lnL w="1270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solidFill>
                      <a:schemeClr val="accent3">
                        <a:lumMod val="20000"/>
                        <a:lumOff val="80000"/>
                      </a:schemeClr>
                    </a:solidFill>
                  </a:tcPr>
                </a:tc>
                <a:tc gridSpan="2">
                  <a:txBody>
                    <a:bodyPr/>
                    <a:lstStyle/>
                    <a:p>
                      <a:pPr marL="0" indent="0">
                        <a:lnSpc>
                          <a:spcPct val="100000"/>
                        </a:lnSpc>
                        <a:buFont typeface="Arial" panose="020B0604020202020204" pitchFamily="34" charset="0"/>
                        <a:buNone/>
                      </a:pPr>
                      <a:r>
                        <a:rPr lang="en-GB" sz="1400" dirty="0" smtClean="0"/>
                        <a:t>With conjunctivitis in new born Put </a:t>
                      </a:r>
                      <a:r>
                        <a:rPr lang="en-GB" sz="1400" dirty="0"/>
                        <a:t>into conjunctival sac once immediately </a:t>
                      </a:r>
                      <a:r>
                        <a:rPr lang="en-GB" sz="1400" dirty="0">
                          <a:solidFill>
                            <a:srgbClr val="FF0000"/>
                          </a:solidFill>
                        </a:rPr>
                        <a:t>after birth  (no later than 1 h after </a:t>
                      </a:r>
                      <a:r>
                        <a:rPr lang="en-GB" sz="1400" dirty="0" smtClean="0">
                          <a:solidFill>
                            <a:srgbClr val="FF0000"/>
                          </a:solidFill>
                        </a:rPr>
                        <a:t>birth)</a:t>
                      </a:r>
                      <a:endParaRPr lang="en-GB" sz="1400" dirty="0">
                        <a:solidFill>
                          <a:srgbClr val="FF0000"/>
                        </a:solidFill>
                      </a:endParaRPr>
                    </a:p>
                  </a:txBody>
                  <a:tcPr>
                    <a:lnR w="127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tcPr>
                </a:tc>
                <a:tc hMerge="1">
                  <a:txBody>
                    <a:bodyPr/>
                    <a:lstStyle/>
                    <a:p>
                      <a:pPr marL="0" indent="0">
                        <a:lnSpc>
                          <a:spcPct val="100000"/>
                        </a:lnSpc>
                        <a:buFont typeface="Arial" panose="020B0604020202020204" pitchFamily="34" charset="0"/>
                        <a:buNone/>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 xmlns:a16="http://schemas.microsoft.com/office/drawing/2014/main" val="714752943"/>
                  </a:ext>
                </a:extLst>
              </a:tr>
            </a:tbl>
          </a:graphicData>
        </a:graphic>
      </p:graphicFrame>
      <p:cxnSp>
        <p:nvCxnSpPr>
          <p:cNvPr id="16" name="Straight Connector 15"/>
          <p:cNvCxnSpPr/>
          <p:nvPr/>
        </p:nvCxnSpPr>
        <p:spPr>
          <a:xfrm flipV="1">
            <a:off x="1211065" y="558713"/>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7" name="TextBox 16"/>
          <p:cNvSpPr txBox="1"/>
          <p:nvPr/>
        </p:nvSpPr>
        <p:spPr>
          <a:xfrm>
            <a:off x="786931" y="-607"/>
            <a:ext cx="5250451" cy="461665"/>
          </a:xfrm>
          <a:prstGeom prst="rect">
            <a:avLst/>
          </a:prstGeom>
          <a:noFill/>
        </p:spPr>
        <p:txBody>
          <a:bodyPr wrap="square" rtlCol="0">
            <a:spAutoFit/>
          </a:bodyPr>
          <a:lstStyle/>
          <a:p>
            <a:pPr algn="ctr"/>
            <a:r>
              <a:rPr lang="en-GB" sz="2400" dirty="0">
                <a:latin typeface="American Typewriter" charset="0"/>
                <a:ea typeface="American Typewriter" charset="0"/>
                <a:cs typeface="American Typewriter" charset="0"/>
              </a:rPr>
              <a:t>Treatment of Gonorrhoea </a:t>
            </a:r>
            <a:endParaRPr lang="en-US" sz="2400" dirty="0">
              <a:latin typeface="American Typewriter" charset="0"/>
              <a:ea typeface="American Typewriter" charset="0"/>
              <a:cs typeface="American Typewriter" charset="0"/>
            </a:endParaRPr>
          </a:p>
        </p:txBody>
      </p:sp>
      <p:sp>
        <p:nvSpPr>
          <p:cNvPr id="14" name="Rectangle 13"/>
          <p:cNvSpPr/>
          <p:nvPr/>
        </p:nvSpPr>
        <p:spPr>
          <a:xfrm>
            <a:off x="0" y="9282545"/>
            <a:ext cx="6858000" cy="623455"/>
          </a:xfrm>
          <a:prstGeom prst="rect">
            <a:avLst/>
          </a:prstGeom>
          <a:solidFill>
            <a:srgbClr val="C5E0B4">
              <a:alpha val="50196"/>
            </a:srgbClr>
          </a:solidFill>
          <a:ln>
            <a:solidFill>
              <a:srgbClr val="C5E0B4">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538764" rtl="1" eaLnBrk="1" latinLnBrk="0" hangingPunct="1"/>
            <a:r>
              <a:rPr lang="ar-SA" sz="1600" b="1" dirty="0">
                <a:solidFill>
                  <a:schemeClr val="tx1"/>
                </a:solidFill>
                <a:latin typeface="Al Tarikh" charset="-78"/>
                <a:ea typeface="Al Tarikh" charset="-78"/>
                <a:cs typeface="Al Tarikh" charset="-78"/>
              </a:rPr>
              <a:t>بمجرد انتهاؤكم من هذا </a:t>
            </a:r>
            <a:r>
              <a:rPr lang="ar-SA" sz="1600" b="1" dirty="0" err="1">
                <a:solidFill>
                  <a:schemeClr val="tx1"/>
                </a:solidFill>
                <a:latin typeface="Al Tarikh" charset="-78"/>
                <a:ea typeface="Al Tarikh" charset="-78"/>
                <a:cs typeface="Al Tarikh" charset="-78"/>
              </a:rPr>
              <a:t>السلايد</a:t>
            </a:r>
            <a:r>
              <a:rPr lang="ar-SA" sz="1600" b="1" dirty="0">
                <a:solidFill>
                  <a:schemeClr val="tx1"/>
                </a:solidFill>
                <a:latin typeface="Al Tarikh" charset="-78"/>
                <a:ea typeface="Al Tarikh" charset="-78"/>
                <a:cs typeface="Al Tarikh" charset="-78"/>
              </a:rPr>
              <a:t> تكونون </a:t>
            </a:r>
            <a:r>
              <a:rPr lang="ar-SA" sz="1600" b="1" dirty="0" err="1">
                <a:solidFill>
                  <a:schemeClr val="tx1"/>
                </a:solidFill>
                <a:latin typeface="Al Tarikh" charset="-78"/>
                <a:ea typeface="Al Tarikh" charset="-78"/>
                <a:cs typeface="Al Tarikh" charset="-78"/>
              </a:rPr>
              <a:t>انهيتوا</a:t>
            </a:r>
            <a:r>
              <a:rPr lang="ar-SA" sz="1600" b="1" dirty="0">
                <a:solidFill>
                  <a:schemeClr val="tx1"/>
                </a:solidFill>
                <a:latin typeface="Al Tarikh" charset="-78"/>
                <a:ea typeface="Al Tarikh" charset="-78"/>
                <a:cs typeface="Al Tarikh" charset="-78"/>
              </a:rPr>
              <a:t> مذاكرة ٨٥ محاضرة </a:t>
            </a:r>
            <a:r>
              <a:rPr lang="ar-SA" sz="1600" b="1" dirty="0" err="1">
                <a:solidFill>
                  <a:schemeClr val="tx1"/>
                </a:solidFill>
                <a:latin typeface="Al Tarikh" charset="-78"/>
                <a:ea typeface="Al Tarikh" charset="-78"/>
                <a:cs typeface="Al Tarikh" charset="-78"/>
              </a:rPr>
              <a:t>فارما</a:t>
            </a:r>
            <a:r>
              <a:rPr lang="ar-SA" sz="1600" b="1" dirty="0">
                <a:solidFill>
                  <a:schemeClr val="tx1"/>
                </a:solidFill>
                <a:latin typeface="Al Tarikh" charset="-78"/>
                <a:ea typeface="Al Tarikh" charset="-78"/>
                <a:cs typeface="Al Tarikh" charset="-78"/>
              </a:rPr>
              <a:t>!</a:t>
            </a:r>
          </a:p>
          <a:p>
            <a:pPr marL="0" algn="ctr" defTabSz="538764" rtl="1" eaLnBrk="1" latinLnBrk="0" hangingPunct="1"/>
            <a:r>
              <a:rPr lang="ar-SA" sz="1600" b="1" dirty="0">
                <a:solidFill>
                  <a:schemeClr val="tx1"/>
                </a:solidFill>
                <a:latin typeface="Al Tarikh" charset="-78"/>
                <a:ea typeface="Al Tarikh" charset="-78"/>
                <a:cs typeface="Al Tarikh" charset="-78"/>
              </a:rPr>
              <a:t>متخيلين العدد! متخيلين كم اسم دوا </a:t>
            </a:r>
            <a:r>
              <a:rPr lang="ar-SA" sz="1600" b="1" dirty="0" err="1">
                <a:solidFill>
                  <a:schemeClr val="tx1"/>
                </a:solidFill>
                <a:latin typeface="Al Tarikh" charset="-78"/>
                <a:ea typeface="Al Tarikh" charset="-78"/>
                <a:cs typeface="Al Tarikh" charset="-78"/>
              </a:rPr>
              <a:t>حفظتوا</a:t>
            </a:r>
            <a:r>
              <a:rPr lang="ar-SA" sz="1600" b="1" dirty="0">
                <a:solidFill>
                  <a:schemeClr val="tx1"/>
                </a:solidFill>
                <a:latin typeface="Al Tarikh" charset="-78"/>
                <a:ea typeface="Al Tarikh" charset="-78"/>
                <a:cs typeface="Al Tarikh" charset="-78"/>
              </a:rPr>
              <a:t> </a:t>
            </a:r>
            <a:r>
              <a:rPr lang="ar-SA" sz="1600" b="1" dirty="0">
                <a:solidFill>
                  <a:schemeClr val="tx1"/>
                </a:solidFill>
                <a:latin typeface="Al Tarikh" charset="-78"/>
                <a:ea typeface="Al Tarikh" charset="-78"/>
                <a:cs typeface="Al Tarikh" charset="-78"/>
                <a:sym typeface="Wingdings"/>
              </a:rPr>
              <a:t> لازم تكونون فخورين بنفسكم يا خارقين ✌</a:t>
            </a:r>
          </a:p>
        </p:txBody>
      </p:sp>
    </p:spTree>
    <p:extLst>
      <p:ext uri="{BB962C8B-B14F-4D97-AF65-F5344CB8AC3E}">
        <p14:creationId xmlns:p14="http://schemas.microsoft.com/office/powerpoint/2010/main" val="3963323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alf Frame 6"/>
          <p:cNvSpPr/>
          <p:nvPr/>
        </p:nvSpPr>
        <p:spPr>
          <a:xfrm rot="5400000">
            <a:off x="5897881" y="-266995"/>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Half Frame 6"/>
          <p:cNvSpPr/>
          <p:nvPr/>
        </p:nvSpPr>
        <p:spPr>
          <a:xfrm rot="16200000" flipH="1">
            <a:off x="267790" y="-266995"/>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 name="Straight Connector 5"/>
          <p:cNvCxnSpPr/>
          <p:nvPr/>
        </p:nvCxnSpPr>
        <p:spPr>
          <a:xfrm flipV="1">
            <a:off x="1227910" y="650446"/>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7" name="TextBox 6"/>
          <p:cNvSpPr txBox="1"/>
          <p:nvPr/>
        </p:nvSpPr>
        <p:spPr>
          <a:xfrm>
            <a:off x="803776" y="91126"/>
            <a:ext cx="5250451" cy="461665"/>
          </a:xfrm>
          <a:prstGeom prst="rect">
            <a:avLst/>
          </a:prstGeom>
          <a:noFill/>
        </p:spPr>
        <p:txBody>
          <a:bodyPr wrap="square" rtlCol="0">
            <a:spAutoFit/>
          </a:bodyPr>
          <a:lstStyle/>
          <a:p>
            <a:pPr algn="ctr"/>
            <a:r>
              <a:rPr lang="en-GB" sz="2400" dirty="0" smtClean="0">
                <a:latin typeface="American Typewriter" charset="0"/>
                <a:ea typeface="American Typewriter" charset="0"/>
                <a:cs typeface="American Typewriter" charset="0"/>
              </a:rPr>
              <a:t>Summary</a:t>
            </a:r>
            <a:endParaRPr lang="en-US" sz="2400" dirty="0">
              <a:latin typeface="American Typewriter" charset="0"/>
              <a:ea typeface="American Typewriter" charset="0"/>
              <a:cs typeface="American Typewriter" charset="0"/>
            </a:endParaRPr>
          </a:p>
        </p:txBody>
      </p:sp>
      <p:graphicFrame>
        <p:nvGraphicFramePr>
          <p:cNvPr id="8" name="جدول 14"/>
          <p:cNvGraphicFramePr>
            <a:graphicFrameLocks noGrp="1"/>
          </p:cNvGraphicFramePr>
          <p:nvPr>
            <p:extLst>
              <p:ext uri="{D42A27DB-BD31-4B8C-83A1-F6EECF244321}">
                <p14:modId xmlns:p14="http://schemas.microsoft.com/office/powerpoint/2010/main" val="951813160"/>
              </p:ext>
            </p:extLst>
          </p:nvPr>
        </p:nvGraphicFramePr>
        <p:xfrm>
          <a:off x="177282" y="890137"/>
          <a:ext cx="6522098" cy="4572000"/>
        </p:xfrm>
        <a:graphic>
          <a:graphicData uri="http://schemas.openxmlformats.org/drawingml/2006/table">
            <a:tbl>
              <a:tblPr firstRow="1" bandRow="1">
                <a:tableStyleId>{5940675A-B579-460E-94D1-54222C63F5DA}</a:tableStyleId>
              </a:tblPr>
              <a:tblGrid>
                <a:gridCol w="1854568"/>
                <a:gridCol w="1496098"/>
                <a:gridCol w="1496098"/>
                <a:gridCol w="1675334"/>
              </a:tblGrid>
              <a:tr h="311222">
                <a:tc gridSpan="4">
                  <a:txBody>
                    <a:bodyPr/>
                    <a:lstStyle/>
                    <a:p>
                      <a:pPr algn="ctr"/>
                      <a:r>
                        <a:rPr lang="en-US" sz="1600" dirty="0" smtClean="0"/>
                        <a:t>TREATMENT OF SYPHILIS </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3">
                        <a:lumMod val="20000"/>
                        <a:lumOff val="80000"/>
                      </a:schemeClr>
                    </a:solidFill>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595477">
                <a:tc>
                  <a:txBody>
                    <a:bodyPr/>
                    <a:lstStyle/>
                    <a:p>
                      <a:pPr algn="ctr"/>
                      <a:r>
                        <a:rPr lang="en-US" sz="1400" b="0" dirty="0" err="1" smtClean="0"/>
                        <a:t>Penicillins</a:t>
                      </a:r>
                      <a:r>
                        <a:rPr lang="en-US" sz="1400" b="0" dirty="0" smtClean="0"/>
                        <a:t> (</a:t>
                      </a:r>
                      <a:r>
                        <a:rPr lang="el-GR" sz="1400" b="0" dirty="0" smtClean="0"/>
                        <a:t>β-</a:t>
                      </a:r>
                      <a:r>
                        <a:rPr lang="en-US" sz="1400" b="0" dirty="0" smtClean="0"/>
                        <a:t>Lactam Antibiotics) </a:t>
                      </a:r>
                    </a:p>
                  </a:txBody>
                  <a:tcPr>
                    <a:lnL w="12700" cap="flat" cmpd="sng" algn="ctr">
                      <a:noFill/>
                      <a:prstDash val="solid"/>
                      <a:round/>
                      <a:headEnd type="none" w="med" len="med"/>
                      <a:tailEnd type="none" w="med" len="med"/>
                    </a:lnL>
                    <a:solidFill>
                      <a:schemeClr val="accent4">
                        <a:lumMod val="20000"/>
                        <a:lumOff val="80000"/>
                      </a:schemeClr>
                    </a:solidFill>
                  </a:tcPr>
                </a:tc>
                <a:tc>
                  <a:txBody>
                    <a:bodyPr/>
                    <a:lstStyle/>
                    <a:p>
                      <a:pPr algn="ctr"/>
                      <a:r>
                        <a:rPr lang="en-US" sz="1600" b="0" dirty="0" err="1" smtClean="0"/>
                        <a:t>Tetracyclines</a:t>
                      </a:r>
                      <a:endParaRPr lang="en-US" sz="1600" b="0" dirty="0" smtClean="0"/>
                    </a:p>
                    <a:p>
                      <a:pPr algn="ctr"/>
                      <a:r>
                        <a:rPr lang="en-US" sz="1200" b="1" dirty="0" smtClean="0">
                          <a:solidFill>
                            <a:schemeClr val="tx1"/>
                          </a:solidFill>
                        </a:rPr>
                        <a:t>(</a:t>
                      </a:r>
                      <a:r>
                        <a:rPr lang="en-US" sz="1200" b="1" dirty="0" smtClean="0">
                          <a:solidFill>
                            <a:srgbClr val="0432FF"/>
                          </a:solidFill>
                        </a:rPr>
                        <a:t>Doxycycline</a:t>
                      </a:r>
                      <a:r>
                        <a:rPr lang="en-US" sz="1200" b="1" dirty="0" smtClean="0">
                          <a:solidFill>
                            <a:schemeClr val="tx1"/>
                          </a:solidFill>
                        </a:rPr>
                        <a:t>)</a:t>
                      </a:r>
                      <a:endParaRPr lang="en-US" sz="1600" b="1" dirty="0">
                        <a:solidFill>
                          <a:schemeClr val="tx1"/>
                        </a:solidFill>
                      </a:endParaRPr>
                    </a:p>
                  </a:txBody>
                  <a:tcPr>
                    <a:solidFill>
                      <a:srgbClr val="942093">
                        <a:alpha val="20000"/>
                      </a:srgbClr>
                    </a:solidFill>
                  </a:tcPr>
                </a:tc>
                <a:tc>
                  <a:txBody>
                    <a:bodyPr/>
                    <a:lstStyle/>
                    <a:p>
                      <a:pPr algn="ctr"/>
                      <a:r>
                        <a:rPr lang="en-US" sz="1400" b="0" dirty="0" err="1" smtClean="0"/>
                        <a:t>Cephalosporines</a:t>
                      </a:r>
                      <a:endParaRPr lang="en-US" sz="1600" b="0" dirty="0" smtClean="0"/>
                    </a:p>
                    <a:p>
                      <a:pPr algn="ctr"/>
                      <a:r>
                        <a:rPr lang="en-US" altLang="en-US" sz="1200" b="1" dirty="0" smtClean="0">
                          <a:solidFill>
                            <a:schemeClr val="tx1"/>
                          </a:solidFill>
                          <a:cs typeface="Tahoma" panose="020B0604030504040204" pitchFamily="34" charset="0"/>
                        </a:rPr>
                        <a:t>(</a:t>
                      </a:r>
                      <a:r>
                        <a:rPr lang="en-US" altLang="en-US" sz="1200" b="1" dirty="0" smtClean="0">
                          <a:solidFill>
                            <a:srgbClr val="0432FF"/>
                          </a:solidFill>
                          <a:cs typeface="Tahoma" panose="020B0604030504040204" pitchFamily="34" charset="0"/>
                        </a:rPr>
                        <a:t>Cefixime, Ceftriaxone</a:t>
                      </a:r>
                      <a:r>
                        <a:rPr lang="en-US" altLang="en-US" sz="1200" b="1" dirty="0" smtClean="0">
                          <a:solidFill>
                            <a:schemeClr val="tx1"/>
                          </a:solidFill>
                          <a:cs typeface="Tahoma" panose="020B0604030504040204" pitchFamily="34" charset="0"/>
                        </a:rPr>
                        <a:t>)</a:t>
                      </a:r>
                      <a:endParaRPr lang="en-US" sz="1200" b="1" dirty="0" smtClean="0">
                        <a:solidFill>
                          <a:schemeClr val="tx1"/>
                        </a:solidFill>
                      </a:endParaRPr>
                    </a:p>
                  </a:txBody>
                  <a:tcPr>
                    <a:solidFill>
                      <a:schemeClr val="accent1">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0" dirty="0" smtClean="0"/>
                        <a:t>Macrolides</a:t>
                      </a:r>
                      <a:r>
                        <a:rPr lang="en-US" sz="1600" b="1" dirty="0" smtClean="0"/>
                        <a:t> </a:t>
                      </a:r>
                      <a:r>
                        <a:rPr lang="en-US" sz="1400" b="1" dirty="0" smtClean="0"/>
                        <a:t>(</a:t>
                      </a:r>
                      <a:r>
                        <a:rPr lang="en-US" sz="1200" b="1" dirty="0" smtClean="0">
                          <a:solidFill>
                            <a:srgbClr val="0432FF"/>
                          </a:solidFill>
                          <a:cs typeface="Tahoma" panose="020B0604030504040204" pitchFamily="34" charset="0"/>
                        </a:rPr>
                        <a:t>Azithromycin</a:t>
                      </a:r>
                      <a:r>
                        <a:rPr lang="en-US" sz="1200" b="1" dirty="0" smtClean="0">
                          <a:solidFill>
                            <a:schemeClr val="tx1"/>
                          </a:solidFill>
                          <a:cs typeface="Tahoma" panose="020B0604030504040204" pitchFamily="34" charset="0"/>
                        </a:rPr>
                        <a:t>)</a:t>
                      </a:r>
                    </a:p>
                  </a:txBody>
                  <a:tcPr>
                    <a:lnR w="12700" cap="flat" cmpd="sng" algn="ctr">
                      <a:noFill/>
                      <a:prstDash val="solid"/>
                      <a:round/>
                      <a:headEnd type="none" w="med" len="med"/>
                      <a:tailEnd type="none" w="med" len="med"/>
                    </a:lnR>
                    <a:solidFill>
                      <a:srgbClr val="FF99CC">
                        <a:alpha val="29804"/>
                      </a:srgbClr>
                    </a:solidFill>
                  </a:tcPr>
                </a:tc>
              </a:tr>
              <a:tr h="3386359">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Drugs:</a:t>
                      </a:r>
                    </a:p>
                    <a:p>
                      <a:pPr marL="0" marR="0" indent="0" algn="l" defTabSz="685800" rtl="0" eaLnBrk="1" fontAlgn="auto" latinLnBrk="0" hangingPunct="1">
                        <a:lnSpc>
                          <a:spcPct val="100000"/>
                        </a:lnSpc>
                        <a:spcBef>
                          <a:spcPts val="0"/>
                        </a:spcBef>
                        <a:spcAft>
                          <a:spcPts val="0"/>
                        </a:spcAft>
                        <a:buClrTx/>
                        <a:buSzTx/>
                        <a:buFontTx/>
                        <a:buNone/>
                        <a:tabLst/>
                        <a:defRPr/>
                      </a:pPr>
                      <a:r>
                        <a:rPr lang="en-US" altLang="en-US" sz="1200" b="1" dirty="0" err="1" smtClean="0">
                          <a:solidFill>
                            <a:srgbClr val="0432FF"/>
                          </a:solidFill>
                          <a:cs typeface="Tahoma" panose="020B0604030504040204" pitchFamily="34" charset="0"/>
                        </a:rPr>
                        <a:t>Benzylpenicillin</a:t>
                      </a:r>
                      <a:r>
                        <a:rPr lang="en-US" altLang="en-US" sz="1200" b="1" dirty="0" smtClean="0">
                          <a:solidFill>
                            <a:srgbClr val="0432FF"/>
                          </a:solidFill>
                          <a:cs typeface="Tahoma" panose="020B0604030504040204" pitchFamily="34" charset="0"/>
                        </a:rPr>
                        <a:t>, </a:t>
                      </a:r>
                      <a:r>
                        <a:rPr lang="en-US" sz="1200" b="1" dirty="0" smtClean="0">
                          <a:solidFill>
                            <a:srgbClr val="0432FF"/>
                          </a:solidFill>
                        </a:rPr>
                        <a:t>Procaine penicillin G, Benzathine penicillin G</a:t>
                      </a:r>
                      <a:endParaRPr lang="en-US" sz="1400" b="0" dirty="0" smtClean="0">
                        <a:solidFill>
                          <a:schemeClr val="tx1"/>
                        </a:solidFill>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endParaRPr>
                    </a:p>
                    <a:p>
                      <a:r>
                        <a:rPr lang="en-US" sz="1200" dirty="0" smtClean="0">
                          <a:solidFill>
                            <a:srgbClr val="FF0000"/>
                          </a:solidFill>
                        </a:rPr>
                        <a:t>MOA : </a:t>
                      </a:r>
                    </a:p>
                    <a:p>
                      <a:r>
                        <a:rPr lang="en-US" sz="1200" dirty="0" smtClean="0">
                          <a:solidFill>
                            <a:srgbClr val="FF0000"/>
                          </a:solidFill>
                        </a:rPr>
                        <a:t>Inhibits bacterial cell wall synthesis (Bactericidal).</a:t>
                      </a:r>
                    </a:p>
                    <a:p>
                      <a:endParaRPr lang="en-US" sz="1200" dirty="0" smtClean="0">
                        <a:solidFill>
                          <a:srgbClr val="FF0000"/>
                        </a:solidFill>
                      </a:endParaRPr>
                    </a:p>
                    <a:p>
                      <a:r>
                        <a:rPr lang="en-US" sz="1200" dirty="0" smtClean="0">
                          <a:solidFill>
                            <a:srgbClr val="FF0000"/>
                          </a:solidFill>
                        </a:rPr>
                        <a:t>Indication:</a:t>
                      </a:r>
                    </a:p>
                    <a:p>
                      <a:r>
                        <a:rPr lang="en-US" sz="1200" dirty="0" smtClean="0"/>
                        <a:t>1</a:t>
                      </a:r>
                      <a:r>
                        <a:rPr lang="en-US" sz="1200" baseline="30000" dirty="0" smtClean="0"/>
                        <a:t>st</a:t>
                      </a:r>
                      <a:r>
                        <a:rPr lang="en-US" sz="1200" baseline="0" dirty="0" smtClean="0"/>
                        <a:t> choice in treating syphilis</a:t>
                      </a:r>
                    </a:p>
                    <a:p>
                      <a:endParaRPr lang="en-US" sz="1200" dirty="0" smtClean="0"/>
                    </a:p>
                    <a:p>
                      <a:r>
                        <a:rPr lang="en-US" sz="1200" dirty="0" smtClean="0">
                          <a:solidFill>
                            <a:srgbClr val="FF0000"/>
                          </a:solidFill>
                        </a:rPr>
                        <a:t>ADRS : </a:t>
                      </a:r>
                    </a:p>
                    <a:p>
                      <a:pPr marL="342900" indent="-342900">
                        <a:buFont typeface="+mj-lt"/>
                        <a:buAutoNum type="arabicPeriod"/>
                      </a:pPr>
                      <a:r>
                        <a:rPr lang="en-US" sz="1200" dirty="0" smtClean="0">
                          <a:solidFill>
                            <a:srgbClr val="FF0000"/>
                          </a:solidFill>
                        </a:rPr>
                        <a:t> Hypersensitivity. </a:t>
                      </a:r>
                    </a:p>
                    <a:p>
                      <a:pPr marL="342900" indent="-342900">
                        <a:buFont typeface="+mj-lt"/>
                        <a:buAutoNum type="arabicPeriod"/>
                      </a:pPr>
                      <a:r>
                        <a:rPr lang="en-US" sz="1200" dirty="0" smtClean="0"/>
                        <a:t> Convulsions. </a:t>
                      </a:r>
                    </a:p>
                    <a:p>
                      <a:pPr marL="342900" indent="-342900">
                        <a:buFont typeface="+mj-lt"/>
                        <a:buAutoNum type="arabicPeriod"/>
                      </a:pPr>
                      <a:r>
                        <a:rPr lang="en-US" sz="1200" dirty="0" smtClean="0"/>
                        <a:t> Super infections. </a:t>
                      </a:r>
                    </a:p>
                    <a:p>
                      <a:endParaRPr lang="en-US" dirty="0"/>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r>
                        <a:rPr lang="en-US" sz="1200" dirty="0" smtClean="0">
                          <a:solidFill>
                            <a:srgbClr val="FF0000"/>
                          </a:solidFill>
                        </a:rPr>
                        <a:t>MOA :</a:t>
                      </a:r>
                    </a:p>
                    <a:p>
                      <a:r>
                        <a:rPr lang="en-US" sz="1200" dirty="0" smtClean="0"/>
                        <a:t>Inhibit bacterial protein synthesis by </a:t>
                      </a:r>
                      <a:r>
                        <a:rPr lang="en-US" sz="1200" dirty="0" smtClean="0">
                          <a:solidFill>
                            <a:srgbClr val="FF0000"/>
                          </a:solidFill>
                        </a:rPr>
                        <a:t>reversibly binding to 30S </a:t>
                      </a:r>
                      <a:r>
                        <a:rPr lang="en-US" sz="1200" dirty="0" smtClean="0"/>
                        <a:t>bacterial ribosomal subunits</a:t>
                      </a:r>
                    </a:p>
                    <a:p>
                      <a:r>
                        <a:rPr lang="en-US" sz="1200" dirty="0" smtClean="0"/>
                        <a:t>(Bacteriostatic).</a:t>
                      </a:r>
                    </a:p>
                    <a:p>
                      <a:r>
                        <a:rPr lang="en-US" sz="1200" dirty="0" smtClean="0">
                          <a:solidFill>
                            <a:srgbClr val="FF0000"/>
                          </a:solidFill>
                        </a:rPr>
                        <a:t>ADRS : </a:t>
                      </a:r>
                    </a:p>
                    <a:p>
                      <a:pPr marL="0" indent="0">
                        <a:buFont typeface="+mj-lt"/>
                        <a:buNone/>
                      </a:pPr>
                      <a:r>
                        <a:rPr lang="en-US" sz="1200" dirty="0" smtClean="0">
                          <a:solidFill>
                            <a:srgbClr val="FF0000"/>
                          </a:solidFill>
                        </a:rPr>
                        <a:t>Brown discoloration of teeth in children. </a:t>
                      </a:r>
                    </a:p>
                    <a:p>
                      <a:pPr marL="0" indent="0">
                        <a:buFont typeface="+mj-lt"/>
                        <a:buNone/>
                      </a:pPr>
                      <a:r>
                        <a:rPr lang="en-US" sz="1200" dirty="0" smtClean="0">
                          <a:solidFill>
                            <a:srgbClr val="FF0000"/>
                          </a:solidFill>
                        </a:rPr>
                        <a:t>Deformity or growth inhibition of bones in children </a:t>
                      </a:r>
                    </a:p>
                    <a:p>
                      <a:pPr marL="0" indent="0">
                        <a:buFont typeface="+mj-lt"/>
                        <a:buNone/>
                      </a:pPr>
                      <a:r>
                        <a:rPr lang="en-US" sz="1200" dirty="0" smtClean="0">
                          <a:solidFill>
                            <a:srgbClr val="FF0000"/>
                          </a:solidFill>
                        </a:rPr>
                        <a:t>Hepatic toxicity</a:t>
                      </a:r>
                    </a:p>
                    <a:p>
                      <a:r>
                        <a:rPr lang="en-US" sz="1200" dirty="0" smtClean="0">
                          <a:solidFill>
                            <a:srgbClr val="FF0000"/>
                          </a:solidFill>
                        </a:rPr>
                        <a:t>C.I.</a:t>
                      </a:r>
                      <a:r>
                        <a:rPr lang="en-US" sz="1200" baseline="0" dirty="0" smtClean="0">
                          <a:solidFill>
                            <a:srgbClr val="FF0000"/>
                          </a:solidFill>
                        </a:rPr>
                        <a:t> :</a:t>
                      </a:r>
                      <a:endParaRPr lang="en-US" sz="1200" dirty="0" smtClean="0">
                        <a:solidFill>
                          <a:srgbClr val="FF0000"/>
                        </a:solidFill>
                      </a:endParaRPr>
                    </a:p>
                    <a:p>
                      <a:pPr marL="0" indent="0">
                        <a:buFont typeface="+mj-lt"/>
                        <a:buNone/>
                      </a:pPr>
                      <a:r>
                        <a:rPr lang="en-US" sz="1200" dirty="0" smtClean="0"/>
                        <a:t> Pregnancy.                   </a:t>
                      </a:r>
                    </a:p>
                    <a:p>
                      <a:pPr marL="0" indent="0">
                        <a:buFont typeface="+mj-lt"/>
                        <a:buNone/>
                      </a:pPr>
                      <a:r>
                        <a:rPr lang="en-US" sz="1200" dirty="0" smtClean="0"/>
                        <a:t> Breast feeding.</a:t>
                      </a:r>
                    </a:p>
                    <a:p>
                      <a:pPr marL="0" indent="0">
                        <a:buFont typeface="+mj-lt"/>
                        <a:buNone/>
                      </a:pPr>
                      <a:r>
                        <a:rPr lang="en-US" sz="1200" dirty="0" smtClean="0"/>
                        <a:t> Children (below 10 yrs.).</a:t>
                      </a:r>
                    </a:p>
                  </a:txBody>
                  <a:tcPr>
                    <a:lnB w="12700" cap="flat" cmpd="sng" algn="ctr">
                      <a:noFill/>
                      <a:prstDash val="solid"/>
                      <a:round/>
                      <a:headEnd type="none" w="med" len="med"/>
                      <a:tailEnd type="none" w="med" len="med"/>
                    </a:lnB>
                  </a:tcPr>
                </a:tc>
                <a:tc>
                  <a:txBody>
                    <a:bodyPr/>
                    <a:lstStyle/>
                    <a:p>
                      <a:r>
                        <a:rPr lang="en-US" sz="1200" dirty="0" smtClean="0">
                          <a:solidFill>
                            <a:srgbClr val="FF0000"/>
                          </a:solidFill>
                        </a:rPr>
                        <a:t>MOA :</a:t>
                      </a:r>
                    </a:p>
                    <a:p>
                      <a:pPr marL="0" indent="0">
                        <a:buFont typeface="+mj-lt"/>
                        <a:buNone/>
                      </a:pPr>
                      <a:r>
                        <a:rPr lang="en-US" sz="1200" dirty="0" smtClean="0"/>
                        <a:t> Inhibit bacterial cell wall synthesis  (Bactericidal)</a:t>
                      </a:r>
                    </a:p>
                    <a:p>
                      <a:r>
                        <a:rPr lang="en-US" sz="1200" b="1" dirty="0" err="1" smtClean="0">
                          <a:solidFill>
                            <a:srgbClr val="0432FF"/>
                          </a:solidFill>
                          <a:cs typeface="Tahoma" panose="020B0604030504040204" pitchFamily="34" charset="0"/>
                        </a:rPr>
                        <a:t>Cefixime</a:t>
                      </a:r>
                      <a:r>
                        <a:rPr lang="en-US" sz="1050" dirty="0" smtClean="0"/>
                        <a:t> </a:t>
                      </a:r>
                      <a:r>
                        <a:rPr lang="en-US" sz="1200" dirty="0" smtClean="0"/>
                        <a:t>: </a:t>
                      </a:r>
                    </a:p>
                    <a:p>
                      <a:pPr>
                        <a:buClr>
                          <a:srgbClr val="FF99CC"/>
                        </a:buClr>
                        <a:buSzPct val="125000"/>
                      </a:pPr>
                      <a:r>
                        <a:rPr lang="en-GB" sz="1200" dirty="0" smtClean="0"/>
                        <a:t>more effective </a:t>
                      </a:r>
                      <a:r>
                        <a:rPr lang="en-GB" sz="1200" dirty="0" smtClean="0">
                          <a:solidFill>
                            <a:srgbClr val="FF0000"/>
                          </a:solidFill>
                        </a:rPr>
                        <a:t>against gram negative bacteria.</a:t>
                      </a:r>
                    </a:p>
                    <a:p>
                      <a:pPr>
                        <a:buClr>
                          <a:srgbClr val="FF99CC"/>
                        </a:buClr>
                        <a:buSzPct val="125000"/>
                      </a:pPr>
                      <a:endParaRPr lang="en-US" sz="1200" dirty="0" smtClean="0"/>
                    </a:p>
                    <a:p>
                      <a:r>
                        <a:rPr lang="en-US" sz="1200" dirty="0" smtClean="0">
                          <a:solidFill>
                            <a:srgbClr val="FF0000"/>
                          </a:solidFill>
                        </a:rPr>
                        <a:t>ADRS : </a:t>
                      </a:r>
                    </a:p>
                    <a:p>
                      <a:pPr marL="0" indent="0">
                        <a:buFont typeface="+mj-lt"/>
                        <a:buNone/>
                      </a:pPr>
                      <a:r>
                        <a:rPr lang="en-US" sz="1200" dirty="0" smtClean="0"/>
                        <a:t>Hypersensitivity reactions </a:t>
                      </a:r>
                    </a:p>
                    <a:p>
                      <a:pPr marL="0" indent="0">
                        <a:buFont typeface="+mj-lt"/>
                        <a:buNone/>
                      </a:pPr>
                      <a:r>
                        <a:rPr lang="en-US" sz="1200" dirty="0" smtClean="0"/>
                        <a:t> Thrombophlebitis.</a:t>
                      </a:r>
                    </a:p>
                    <a:p>
                      <a:pPr marL="0" indent="0">
                        <a:buFont typeface="+mj-lt"/>
                        <a:buNone/>
                      </a:pPr>
                      <a:r>
                        <a:rPr lang="en-US" sz="1200" dirty="0" smtClean="0"/>
                        <a:t> Superinfections. </a:t>
                      </a:r>
                    </a:p>
                    <a:p>
                      <a:pPr marL="0" indent="0">
                        <a:buFont typeface="+mj-lt"/>
                        <a:buNone/>
                      </a:pPr>
                      <a:r>
                        <a:rPr lang="en-US" sz="1200" dirty="0" smtClean="0"/>
                        <a:t> Diarrhea. </a:t>
                      </a:r>
                    </a:p>
                  </a:txBody>
                  <a:tcPr>
                    <a:lnB w="12700" cap="flat" cmpd="sng" algn="ctr">
                      <a:noFill/>
                      <a:prstDash val="solid"/>
                      <a:round/>
                      <a:headEnd type="none" w="med" len="med"/>
                      <a:tailEnd type="none" w="med" len="med"/>
                    </a:lnB>
                  </a:tcPr>
                </a:tc>
                <a:tc>
                  <a:txBody>
                    <a:bodyPr/>
                    <a:lstStyle/>
                    <a:p>
                      <a:r>
                        <a:rPr lang="en-US" sz="1200" dirty="0" smtClean="0">
                          <a:solidFill>
                            <a:srgbClr val="FF0000"/>
                          </a:solidFill>
                        </a:rPr>
                        <a:t>MOA : </a:t>
                      </a:r>
                    </a:p>
                    <a:p>
                      <a:r>
                        <a:rPr lang="en-US" sz="1200" dirty="0" smtClean="0"/>
                        <a:t>Inhibits bacterial protein synthesis by binding to </a:t>
                      </a:r>
                      <a:r>
                        <a:rPr lang="en-US" sz="1200" dirty="0" smtClean="0">
                          <a:solidFill>
                            <a:srgbClr val="FF0000"/>
                          </a:solidFill>
                        </a:rPr>
                        <a:t>bacterial 50S ribosomal subunits.</a:t>
                      </a:r>
                    </a:p>
                    <a:p>
                      <a:r>
                        <a:rPr lang="en-US" sz="1200" dirty="0" smtClean="0">
                          <a:solidFill>
                            <a:srgbClr val="FF0000"/>
                          </a:solidFill>
                        </a:rPr>
                        <a:t> </a:t>
                      </a:r>
                      <a:endParaRPr lang="en-US" sz="1200" dirty="0" smtClean="0"/>
                    </a:p>
                    <a:p>
                      <a:r>
                        <a:rPr lang="en-US" sz="1200" dirty="0" smtClean="0">
                          <a:solidFill>
                            <a:srgbClr val="FF0000"/>
                          </a:solidFill>
                        </a:rPr>
                        <a:t>P.K :  </a:t>
                      </a:r>
                    </a:p>
                    <a:p>
                      <a:pPr marL="0" indent="0">
                        <a:buFont typeface="+mj-lt"/>
                        <a:buNone/>
                      </a:pPr>
                      <a:r>
                        <a:rPr lang="en-US" sz="1200" dirty="0" smtClean="0">
                          <a:solidFill>
                            <a:srgbClr val="FF0000"/>
                          </a:solidFill>
                        </a:rPr>
                        <a:t>Should be given 1 hour before or 2 hours after meals.</a:t>
                      </a:r>
                    </a:p>
                    <a:p>
                      <a:pPr marL="0" indent="0">
                        <a:buFont typeface="+mj-lt"/>
                        <a:buNone/>
                      </a:pPr>
                      <a:r>
                        <a:rPr lang="en-US" sz="1200" dirty="0" smtClean="0"/>
                        <a:t>No effect on cytochrome P450</a:t>
                      </a:r>
                    </a:p>
                    <a:p>
                      <a:endParaRPr lang="en-US" sz="1200" dirty="0" smtClean="0"/>
                    </a:p>
                    <a:p>
                      <a:pPr marL="0" algn="l" defTabSz="685800" rtl="0" eaLnBrk="1" latinLnBrk="0" hangingPunct="1"/>
                      <a:r>
                        <a:rPr lang="en-US" sz="1200" kern="1200" dirty="0" smtClean="0">
                          <a:solidFill>
                            <a:srgbClr val="FF0000"/>
                          </a:solidFill>
                          <a:latin typeface="+mn-lt"/>
                          <a:ea typeface="+mn-ea"/>
                          <a:cs typeface="+mn-cs"/>
                        </a:rPr>
                        <a:t>ADRS :</a:t>
                      </a:r>
                    </a:p>
                    <a:p>
                      <a:pPr marL="0" indent="0">
                        <a:buFont typeface="Arial" panose="020B0604020202020204" pitchFamily="34" charset="0"/>
                        <a:buNone/>
                      </a:pPr>
                      <a:r>
                        <a:rPr lang="en-US" sz="1200" dirty="0" smtClean="0"/>
                        <a:t>Allergic reactions: </a:t>
                      </a:r>
                      <a:r>
                        <a:rPr lang="en-US" sz="1200" dirty="0" err="1" smtClean="0"/>
                        <a:t>urticaria</a:t>
                      </a:r>
                      <a:r>
                        <a:rPr lang="en-US" sz="1200" dirty="0" smtClean="0"/>
                        <a:t>, mild skin</a:t>
                      </a: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bl>
          </a:graphicData>
        </a:graphic>
      </p:graphicFrame>
      <p:graphicFrame>
        <p:nvGraphicFramePr>
          <p:cNvPr id="9" name="جدول 2"/>
          <p:cNvGraphicFramePr>
            <a:graphicFrameLocks noGrp="1"/>
          </p:cNvGraphicFramePr>
          <p:nvPr>
            <p:extLst>
              <p:ext uri="{D42A27DB-BD31-4B8C-83A1-F6EECF244321}">
                <p14:modId xmlns:p14="http://schemas.microsoft.com/office/powerpoint/2010/main" val="518093617"/>
              </p:ext>
            </p:extLst>
          </p:nvPr>
        </p:nvGraphicFramePr>
        <p:xfrm>
          <a:off x="177282" y="5462137"/>
          <a:ext cx="6522099" cy="2794000"/>
        </p:xfrm>
        <a:graphic>
          <a:graphicData uri="http://schemas.openxmlformats.org/drawingml/2006/table">
            <a:tbl>
              <a:tblPr firstRow="1" bandRow="1">
                <a:tableStyleId>{5940675A-B579-460E-94D1-54222C63F5DA}</a:tableStyleId>
              </a:tblPr>
              <a:tblGrid>
                <a:gridCol w="1858317"/>
                <a:gridCol w="2489749"/>
                <a:gridCol w="2174033"/>
              </a:tblGrid>
              <a:tr h="370840">
                <a:tc gridSpan="3">
                  <a:txBody>
                    <a:bodyPr/>
                    <a:lstStyle/>
                    <a:p>
                      <a:pPr algn="ctr"/>
                      <a:r>
                        <a:rPr lang="en-US" sz="1600" b="1" dirty="0" smtClean="0"/>
                        <a:t>Uncomplicated</a:t>
                      </a:r>
                      <a:r>
                        <a:rPr lang="en-US" sz="1600" dirty="0" smtClean="0"/>
                        <a:t> gonorrheal infections</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3">
                        <a:lumMod val="20000"/>
                        <a:lumOff val="80000"/>
                      </a:schemeClr>
                    </a:solidFill>
                  </a:tcPr>
                </a:tc>
                <a:tc hMerge="1">
                  <a:txBody>
                    <a:bodyPr/>
                    <a:lstStyle/>
                    <a:p>
                      <a:endParaRPr lang="en-US" dirty="0"/>
                    </a:p>
                  </a:txBody>
                  <a:tcPr/>
                </a:tc>
                <a:tc hMerge="1">
                  <a:txBody>
                    <a:bodyPr/>
                    <a:lstStyle/>
                    <a:p>
                      <a:endParaRPr lang="en-US" dirty="0"/>
                    </a:p>
                  </a:txBody>
                  <a:tcPr/>
                </a:tc>
              </a:tr>
              <a:tr h="25874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dirty="0" err="1" smtClean="0"/>
                        <a:t>Cephalosporines</a:t>
                      </a:r>
                      <a:endParaRPr lang="en-US" sz="1050" b="1" dirty="0" smtClean="0">
                        <a:solidFill>
                          <a:srgbClr val="0432FF"/>
                        </a:solidFill>
                        <a:cs typeface="Tahoma" panose="020B0604030504040204" pitchFamily="34" charset="0"/>
                      </a:endParaRPr>
                    </a:p>
                  </a:txBody>
                  <a:tcPr>
                    <a:lnL w="12700" cap="flat" cmpd="sng" algn="ctr">
                      <a:noFill/>
                      <a:prstDash val="solid"/>
                      <a:round/>
                      <a:headEnd type="none" w="med" len="med"/>
                      <a:tailEnd type="none" w="med" len="med"/>
                    </a:lnL>
                    <a:solidFill>
                      <a:srgbClr val="FF99CC">
                        <a:alpha val="29804"/>
                      </a:srgbClr>
                    </a:solidFill>
                  </a:tcPr>
                </a:tc>
                <a:tc>
                  <a:txBody>
                    <a:bodyPr/>
                    <a:lstStyle/>
                    <a:p>
                      <a:r>
                        <a:rPr lang="en-US" sz="1200" b="1" dirty="0" smtClean="0"/>
                        <a:t>Fluoroquinolones </a:t>
                      </a:r>
                      <a:r>
                        <a:rPr lang="en-US" sz="1200" dirty="0" smtClean="0"/>
                        <a:t>(</a:t>
                      </a:r>
                      <a:r>
                        <a:rPr lang="en-US" sz="1200" b="1" dirty="0" smtClean="0">
                          <a:solidFill>
                            <a:srgbClr val="0432FF"/>
                          </a:solidFill>
                        </a:rPr>
                        <a:t>Ciprofloxacin</a:t>
                      </a:r>
                      <a:r>
                        <a:rPr lang="en-US" sz="1200" dirty="0" smtClean="0"/>
                        <a:t>) </a:t>
                      </a:r>
                      <a:endParaRPr lang="en-US" sz="1200" dirty="0"/>
                    </a:p>
                  </a:txBody>
                  <a:tcPr>
                    <a:solidFill>
                      <a:schemeClr val="accent6">
                        <a:lumMod val="20000"/>
                        <a:lumOff val="80000"/>
                      </a:schemeClr>
                    </a:solidFill>
                  </a:tcPr>
                </a:tc>
                <a:tc>
                  <a:txBody>
                    <a:bodyPr/>
                    <a:lstStyle/>
                    <a:p>
                      <a:r>
                        <a:rPr lang="en-US" b="1" dirty="0" smtClean="0">
                          <a:solidFill>
                            <a:srgbClr val="0432FF"/>
                          </a:solidFill>
                        </a:rPr>
                        <a:t>Spectinomycin</a:t>
                      </a:r>
                      <a:endParaRPr lang="en-US" dirty="0">
                        <a:solidFill>
                          <a:srgbClr val="0432FF"/>
                        </a:solidFill>
                      </a:endParaRPr>
                    </a:p>
                  </a:txBody>
                  <a:tcPr>
                    <a:lnR w="12700" cap="flat" cmpd="sng" algn="ctr">
                      <a:noFill/>
                      <a:prstDash val="solid"/>
                      <a:round/>
                      <a:headEnd type="none" w="med" len="med"/>
                      <a:tailEnd type="none" w="med" len="med"/>
                    </a:lnR>
                    <a:solidFill>
                      <a:schemeClr val="accent2">
                        <a:lumMod val="20000"/>
                        <a:lumOff val="80000"/>
                      </a:schemeClr>
                    </a:solidFill>
                  </a:tcPr>
                </a:tc>
              </a:tr>
              <a:tr h="1112520">
                <a:tc>
                  <a:txBody>
                    <a:bodyPr/>
                    <a:lstStyle/>
                    <a:p>
                      <a:pPr marL="285750" indent="-285750">
                        <a:buFont typeface="Arial" panose="020B0604020202020204" pitchFamily="34" charset="0"/>
                        <a:buChar char="•"/>
                      </a:pPr>
                      <a:r>
                        <a:rPr lang="en-US" sz="1200" dirty="0" smtClean="0">
                          <a:solidFill>
                            <a:srgbClr val="FF0000"/>
                          </a:solidFill>
                        </a:rPr>
                        <a:t>1</a:t>
                      </a:r>
                      <a:r>
                        <a:rPr lang="en-US" sz="1200" baseline="30000" dirty="0" smtClean="0">
                          <a:solidFill>
                            <a:srgbClr val="FF0000"/>
                          </a:solidFill>
                        </a:rPr>
                        <a:t>st</a:t>
                      </a:r>
                      <a:r>
                        <a:rPr lang="en-US" sz="1200" dirty="0" smtClean="0">
                          <a:solidFill>
                            <a:srgbClr val="FF0000"/>
                          </a:solidFill>
                        </a:rPr>
                        <a:t> line treatment </a:t>
                      </a:r>
                    </a:p>
                    <a:p>
                      <a:pPr marL="285750" indent="-285750">
                        <a:buFont typeface="Arial" panose="020B0604020202020204" pitchFamily="34" charset="0"/>
                        <a:buChar char="•"/>
                      </a:pPr>
                      <a:r>
                        <a:rPr lang="en-US" sz="1200" dirty="0" smtClean="0">
                          <a:solidFill>
                            <a:srgbClr val="FF0000"/>
                          </a:solidFill>
                        </a:rPr>
                        <a:t>Typically given in combination with a single dose of </a:t>
                      </a:r>
                      <a:r>
                        <a:rPr lang="en-US" sz="1200" dirty="0" smtClean="0">
                          <a:solidFill>
                            <a:srgbClr val="0432FF"/>
                          </a:solidFill>
                        </a:rPr>
                        <a:t>azithromycin</a:t>
                      </a:r>
                      <a:r>
                        <a:rPr lang="en-US" sz="1200" dirty="0" smtClean="0"/>
                        <a:t> </a:t>
                      </a:r>
                      <a:r>
                        <a:rPr lang="en-US" sz="1200" dirty="0" smtClean="0">
                          <a:solidFill>
                            <a:srgbClr val="FF0000"/>
                          </a:solidFill>
                        </a:rPr>
                        <a:t>or</a:t>
                      </a:r>
                      <a:r>
                        <a:rPr lang="en-US" sz="1200" dirty="0" smtClean="0"/>
                        <a:t> </a:t>
                      </a:r>
                      <a:r>
                        <a:rPr lang="en-US" sz="1200" dirty="0" smtClean="0">
                          <a:solidFill>
                            <a:srgbClr val="0432FF"/>
                          </a:solidFill>
                        </a:rPr>
                        <a:t>doxycycline</a:t>
                      </a:r>
                      <a:endParaRPr lang="en-US" sz="1200" dirty="0" smtClean="0"/>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r>
                        <a:rPr lang="en-US" sz="1200" dirty="0" smtClean="0">
                          <a:solidFill>
                            <a:srgbClr val="FF0000"/>
                          </a:solidFill>
                        </a:rPr>
                        <a:t>MOA  : </a:t>
                      </a:r>
                    </a:p>
                    <a:p>
                      <a:pPr marL="0" indent="0">
                        <a:buFont typeface="+mj-lt"/>
                        <a:buNone/>
                      </a:pPr>
                      <a:r>
                        <a:rPr lang="en-US" sz="1200" dirty="0" smtClean="0"/>
                        <a:t> Bactericidal. </a:t>
                      </a:r>
                    </a:p>
                    <a:p>
                      <a:pPr marL="0" indent="0">
                        <a:buFont typeface="+mj-lt"/>
                        <a:buNone/>
                      </a:pPr>
                      <a:r>
                        <a:rPr lang="en-US" sz="1200" dirty="0" smtClean="0"/>
                        <a:t> Inhibit DNA synthesis by inhibiting DNA gyrase enzyme (required for DNA supercoiling). </a:t>
                      </a:r>
                    </a:p>
                    <a:p>
                      <a:r>
                        <a:rPr lang="en-US" sz="1200" dirty="0" smtClean="0">
                          <a:solidFill>
                            <a:srgbClr val="FF0000"/>
                          </a:solidFill>
                        </a:rPr>
                        <a:t>ADRS : </a:t>
                      </a:r>
                    </a:p>
                    <a:p>
                      <a:r>
                        <a:rPr lang="en-US" sz="1200" dirty="0" smtClean="0"/>
                        <a:t>may damage </a:t>
                      </a:r>
                      <a:r>
                        <a:rPr lang="en-US" sz="1200" b="1" dirty="0" smtClean="0"/>
                        <a:t>growing cartilage </a:t>
                      </a:r>
                      <a:r>
                        <a:rPr lang="en-US" sz="1200" dirty="0" smtClean="0"/>
                        <a:t>and cause arthropathy, </a:t>
                      </a:r>
                      <a:r>
                        <a:rPr lang="en-US" sz="1200" b="1" dirty="0" err="1" smtClean="0"/>
                        <a:t>phototoxicity</a:t>
                      </a:r>
                      <a:r>
                        <a:rPr lang="en-US" sz="1200" b="1" dirty="0" smtClean="0"/>
                        <a:t>.</a:t>
                      </a:r>
                      <a:endParaRPr lang="en-US" sz="1200" dirty="0" smtClean="0"/>
                    </a:p>
                    <a:p>
                      <a:r>
                        <a:rPr lang="en-US" sz="1200" dirty="0" err="1" smtClean="0"/>
                        <a:t>Contraindecations</a:t>
                      </a:r>
                      <a:r>
                        <a:rPr lang="en-US" sz="1200" dirty="0" smtClean="0"/>
                        <a:t> :</a:t>
                      </a:r>
                    </a:p>
                    <a:p>
                      <a:r>
                        <a:rPr lang="en-US" sz="1200" dirty="0" smtClean="0"/>
                        <a:t>Pregnancy, nursing mothers, children under 18 years.</a:t>
                      </a:r>
                    </a:p>
                  </a:txBody>
                  <a:tcPr>
                    <a:lnB w="12700" cap="flat" cmpd="sng" algn="ctr">
                      <a:noFill/>
                      <a:prstDash val="solid"/>
                      <a:round/>
                      <a:headEnd type="none" w="med" len="med"/>
                      <a:tailEnd type="none" w="med" len="med"/>
                    </a:lnB>
                  </a:tcPr>
                </a:tc>
                <a:tc>
                  <a:txBody>
                    <a:bodyPr/>
                    <a:lstStyle/>
                    <a:p>
                      <a:r>
                        <a:rPr lang="en-US" sz="1200" dirty="0" smtClean="0"/>
                        <a:t>MOA  : </a:t>
                      </a:r>
                    </a:p>
                    <a:p>
                      <a:r>
                        <a:rPr lang="en-US" sz="1200" dirty="0" smtClean="0"/>
                        <a:t>Inhibits protein synthesis by binding to 30 S ribosomal subunits. </a:t>
                      </a:r>
                    </a:p>
                    <a:p>
                      <a:r>
                        <a:rPr lang="en-US" sz="1200" dirty="0" smtClean="0">
                          <a:solidFill>
                            <a:srgbClr val="FF0000"/>
                          </a:solidFill>
                        </a:rPr>
                        <a:t>Use:</a:t>
                      </a:r>
                      <a:r>
                        <a:rPr lang="en-US" sz="1200" dirty="0" smtClean="0"/>
                        <a:t> </a:t>
                      </a:r>
                      <a:r>
                        <a:rPr lang="en-US" sz="1200" baseline="0" dirty="0" smtClean="0"/>
                        <a:t>gonorrheal infection with resistance to </a:t>
                      </a:r>
                      <a:r>
                        <a:rPr lang="en-US" sz="1200" b="0" dirty="0" err="1" smtClean="0"/>
                        <a:t>Cephalosporines</a:t>
                      </a:r>
                      <a:r>
                        <a:rPr lang="en-US" sz="1200" b="0" dirty="0" smtClean="0"/>
                        <a:t> + Fluoroquinolones</a:t>
                      </a:r>
                    </a:p>
                    <a:p>
                      <a:r>
                        <a:rPr lang="en-US" sz="1200" dirty="0" smtClean="0">
                          <a:solidFill>
                            <a:srgbClr val="FF0000"/>
                          </a:solidFill>
                        </a:rPr>
                        <a:t>ADRS  : </a:t>
                      </a:r>
                      <a:endParaRPr lang="en-US" sz="1200" dirty="0" smtClean="0"/>
                    </a:p>
                    <a:p>
                      <a:pPr marL="342900" indent="-342900">
                        <a:buFont typeface="+mj-lt"/>
                        <a:buAutoNum type="arabicPeriod"/>
                      </a:pPr>
                      <a:r>
                        <a:rPr lang="en-US" sz="1200" dirty="0" smtClean="0"/>
                        <a:t>Nephrotoxicity (not common).  </a:t>
                      </a:r>
                    </a:p>
                    <a:p>
                      <a:endParaRPr lang="en-US" dirty="0"/>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bl>
          </a:graphicData>
        </a:graphic>
      </p:graphicFrame>
      <p:graphicFrame>
        <p:nvGraphicFramePr>
          <p:cNvPr id="10" name="Table 45">
            <a:extLst>
              <a:ext uri="{FF2B5EF4-FFF2-40B4-BE49-F238E27FC236}">
                <a16:creationId xmlns:a16="http://schemas.microsoft.com/office/drawing/2014/main" xmlns="" id="{71F76EC2-9EE6-4853-A13B-869795E54F33}"/>
              </a:ext>
            </a:extLst>
          </p:cNvPr>
          <p:cNvGraphicFramePr>
            <a:graphicFrameLocks noGrp="1"/>
          </p:cNvGraphicFramePr>
          <p:nvPr>
            <p:extLst>
              <p:ext uri="{D42A27DB-BD31-4B8C-83A1-F6EECF244321}">
                <p14:modId xmlns:p14="http://schemas.microsoft.com/office/powerpoint/2010/main" val="1112088466"/>
              </p:ext>
            </p:extLst>
          </p:nvPr>
        </p:nvGraphicFramePr>
        <p:xfrm>
          <a:off x="177282" y="8246421"/>
          <a:ext cx="6522098" cy="1354779"/>
        </p:xfrm>
        <a:graphic>
          <a:graphicData uri="http://schemas.openxmlformats.org/drawingml/2006/table">
            <a:tbl>
              <a:tblPr firstRow="1" bandRow="1">
                <a:tableStyleId>{5940675A-B579-460E-94D1-54222C63F5DA}</a:tableStyleId>
              </a:tblPr>
              <a:tblGrid>
                <a:gridCol w="3406575">
                  <a:extLst>
                    <a:ext uri="{9D8B030D-6E8A-4147-A177-3AD203B41FA5}">
                      <a16:colId xmlns:a16="http://schemas.microsoft.com/office/drawing/2014/main" xmlns="" val="2180430497"/>
                    </a:ext>
                  </a:extLst>
                </a:gridCol>
                <a:gridCol w="3115523">
                  <a:extLst>
                    <a:ext uri="{9D8B030D-6E8A-4147-A177-3AD203B41FA5}">
                      <a16:colId xmlns:a16="http://schemas.microsoft.com/office/drawing/2014/main" xmlns="" val="672699235"/>
                    </a:ext>
                  </a:extLst>
                </a:gridCol>
              </a:tblGrid>
              <a:tr h="293008">
                <a:tc gridSpan="2">
                  <a:txBody>
                    <a:bodyPr/>
                    <a:lstStyle/>
                    <a:p>
                      <a:pPr algn="ctr"/>
                      <a:r>
                        <a:rPr lang="en-US" sz="1400" b="1" dirty="0" smtClean="0"/>
                        <a:t>Complicated</a:t>
                      </a:r>
                      <a:r>
                        <a:rPr lang="en-US" sz="1400" dirty="0" smtClean="0"/>
                        <a:t> gonorrheal infections </a:t>
                      </a:r>
                      <a:r>
                        <a:rPr lang="en-US" sz="1400" b="1" dirty="0" smtClean="0"/>
                        <a:t>(</a:t>
                      </a:r>
                      <a:r>
                        <a:rPr lang="en-GB" sz="1400" b="1" dirty="0" smtClean="0"/>
                        <a:t>conjunctivitis in new born)</a:t>
                      </a:r>
                      <a:endParaRPr lang="en-US"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3">
                        <a:lumMod val="20000"/>
                        <a:lumOff val="80000"/>
                      </a:schemeClr>
                    </a:solid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600" b="1" kern="1200" cap="none" dirty="0">
                        <a:ln w="500">
                          <a:noFill/>
                        </a:ln>
                        <a:solidFill>
                          <a:srgbClr val="0432FF"/>
                        </a:solidFill>
                        <a:latin typeface="+mn-lt"/>
                        <a:ea typeface="+mn-ea"/>
                        <a:cs typeface="+mn-cs"/>
                      </a:endParaRPr>
                    </a:p>
                  </a:txBody>
                  <a:tcPr anchor="ctr"/>
                </a:tc>
              </a:tr>
              <a:tr h="266371">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b="1" dirty="0">
                          <a:solidFill>
                            <a:srgbClr val="0432FF"/>
                          </a:solidFill>
                        </a:rPr>
                        <a:t> Silver nitrate</a:t>
                      </a:r>
                    </a:p>
                  </a:txBody>
                  <a:tcPr anchor="ctr">
                    <a:lnL w="12700" cap="flat" cmpd="sng" algn="ctr">
                      <a:noFill/>
                      <a:prstDash val="solid"/>
                      <a:round/>
                      <a:headEnd type="none" w="med" len="med"/>
                      <a:tailEnd type="none" w="med" len="med"/>
                    </a:lnL>
                    <a:solidFill>
                      <a:srgbClr val="945200">
                        <a:alpha val="20000"/>
                      </a:srgb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kern="1200" cap="none" dirty="0">
                          <a:ln w="500">
                            <a:noFill/>
                          </a:ln>
                          <a:solidFill>
                            <a:srgbClr val="0432FF"/>
                          </a:solidFill>
                        </a:rPr>
                        <a:t>Erythromycin</a:t>
                      </a:r>
                      <a:endParaRPr lang="en-US" sz="1400" b="1" kern="1200" cap="none" dirty="0">
                        <a:ln w="500">
                          <a:noFill/>
                        </a:ln>
                        <a:solidFill>
                          <a:srgbClr val="0432FF"/>
                        </a:solidFill>
                        <a:latin typeface="+mn-lt"/>
                        <a:ea typeface="+mn-ea"/>
                        <a:cs typeface="+mn-cs"/>
                      </a:endParaRPr>
                    </a:p>
                  </a:txBody>
                  <a:tcPr anchor="ctr">
                    <a:lnR w="12700" cap="flat" cmpd="sng" algn="ctr">
                      <a:noFill/>
                      <a:prstDash val="solid"/>
                      <a:round/>
                      <a:headEnd type="none" w="med" len="med"/>
                      <a:tailEnd type="none" w="med" len="med"/>
                    </a:lnR>
                    <a:solidFill>
                      <a:srgbClr val="FF7E79">
                        <a:alpha val="29804"/>
                      </a:srgbClr>
                    </a:solidFill>
                  </a:tcPr>
                </a:tc>
                <a:extLst>
                  <a:ext uri="{0D108BD9-81ED-4DB2-BD59-A6C34878D82A}">
                    <a16:rowId xmlns:a16="http://schemas.microsoft.com/office/drawing/2014/main" xmlns="" val="1688930147"/>
                  </a:ext>
                </a:extLst>
              </a:tr>
              <a:tr h="287979">
                <a:tc>
                  <a:txBody>
                    <a:bodyPr/>
                    <a:lstStyle/>
                    <a:p>
                      <a:pPr>
                        <a:lnSpc>
                          <a:spcPct val="100000"/>
                        </a:lnSpc>
                      </a:pPr>
                      <a:r>
                        <a:rPr lang="en-GB" sz="1200" dirty="0" smtClean="0"/>
                        <a:t>It </a:t>
                      </a:r>
                      <a:r>
                        <a:rPr lang="en-GB" sz="1200" dirty="0"/>
                        <a:t>has germicidal </a:t>
                      </a:r>
                      <a:r>
                        <a:rPr lang="en-GB" sz="1200" dirty="0" smtClean="0"/>
                        <a:t>effects</a:t>
                      </a:r>
                      <a:endParaRPr lang="en-GB" sz="1200" dirty="0">
                        <a:solidFill>
                          <a:schemeClr val="bg1">
                            <a:lumMod val="50000"/>
                          </a:schemeClr>
                        </a:solidFill>
                      </a:endParaRPr>
                    </a:p>
                  </a:txBody>
                  <a:tcPr>
                    <a:lnL w="12700" cap="flat" cmpd="sng" algn="ctr">
                      <a:noFill/>
                      <a:prstDash val="solid"/>
                      <a:round/>
                      <a:headEnd type="none" w="med" len="med"/>
                      <a:tailEnd type="none" w="med" len="med"/>
                    </a:lnL>
                  </a:tcPr>
                </a:tc>
                <a:tc>
                  <a:txBody>
                    <a:bodyPr/>
                    <a:lstStyle/>
                    <a:p>
                      <a:pPr>
                        <a:lnSpc>
                          <a:spcPct val="100000"/>
                        </a:lnSpc>
                      </a:pPr>
                      <a:r>
                        <a:rPr lang="en-GB" sz="1200" dirty="0" smtClean="0"/>
                        <a:t>prevention </a:t>
                      </a:r>
                      <a:r>
                        <a:rPr lang="en-GB" sz="1200" dirty="0"/>
                        <a:t>of corneal &amp; conjunctival infections.</a:t>
                      </a:r>
                    </a:p>
                  </a:txBody>
                  <a:tcPr>
                    <a:lnR w="12700" cap="flat" cmpd="sng" algn="ctr">
                      <a:noFill/>
                      <a:prstDash val="solid"/>
                      <a:round/>
                      <a:headEnd type="none" w="med" len="med"/>
                      <a:tailEnd type="none" w="med" len="med"/>
                    </a:lnR>
                  </a:tcPr>
                </a:tc>
                <a:extLst>
                  <a:ext uri="{0D108BD9-81ED-4DB2-BD59-A6C34878D82A}">
                    <a16:rowId xmlns:a16="http://schemas.microsoft.com/office/drawing/2014/main" xmlns="" val="289517245"/>
                  </a:ext>
                </a:extLst>
              </a:tr>
              <a:tr h="266371">
                <a:tc gridSpan="2">
                  <a:txBody>
                    <a:bodyPr/>
                    <a:lstStyle/>
                    <a:p>
                      <a:pPr marL="0" indent="0">
                        <a:lnSpc>
                          <a:spcPct val="100000"/>
                        </a:lnSpc>
                        <a:buFont typeface="Arial" panose="020B0604020202020204" pitchFamily="34" charset="0"/>
                        <a:buNone/>
                      </a:pPr>
                      <a:r>
                        <a:rPr lang="en-GB" sz="1200" dirty="0" smtClean="0"/>
                        <a:t>With conjunctivitis in new born Put into conjunctival sac once immediately </a:t>
                      </a:r>
                      <a:r>
                        <a:rPr lang="en-GB" sz="1200" dirty="0" smtClean="0">
                          <a:solidFill>
                            <a:srgbClr val="FF0000"/>
                          </a:solidFill>
                        </a:rPr>
                        <a:t>after birth  (no later than 1 h after birth)</a:t>
                      </a:r>
                      <a:endParaRPr lang="en-GB" sz="1200"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pPr>
                        <a:lnSpc>
                          <a:spcPct val="100000"/>
                        </a:lnSpc>
                      </a:pPr>
                      <a:endParaRPr lang="en-GB" sz="1400" dirty="0"/>
                    </a:p>
                  </a:txBody>
                  <a:tcPr/>
                </a:tc>
              </a:tr>
            </a:tbl>
          </a:graphicData>
        </a:graphic>
      </p:graphicFrame>
    </p:spTree>
    <p:extLst>
      <p:ext uri="{BB962C8B-B14F-4D97-AF65-F5344CB8AC3E}">
        <p14:creationId xmlns:p14="http://schemas.microsoft.com/office/powerpoint/2010/main" val="1643895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5165700" y="98070"/>
            <a:ext cx="264920"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83329" y="89719"/>
            <a:ext cx="247045"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2"/>
          <p:cNvSpPr txBox="1"/>
          <p:nvPr/>
        </p:nvSpPr>
        <p:spPr>
          <a:xfrm>
            <a:off x="803776" y="197806"/>
            <a:ext cx="5250451" cy="461665"/>
          </a:xfrm>
          <a:prstGeom prst="rect">
            <a:avLst/>
          </a:prstGeom>
          <a:noFill/>
        </p:spPr>
        <p:txBody>
          <a:bodyPr wrap="square" rtlCol="0">
            <a:spAutoFit/>
          </a:bodyPr>
          <a:lstStyle/>
          <a:p>
            <a:pPr algn="ctr"/>
            <a:r>
              <a:rPr lang="en-US" sz="2400" dirty="0" smtClean="0">
                <a:latin typeface="American Typewriter" charset="0"/>
                <a:ea typeface="American Typewriter" charset="0"/>
                <a:cs typeface="American Typewriter" charset="0"/>
              </a:rPr>
              <a:t>MCQs</a:t>
            </a:r>
            <a:endParaRPr lang="en-US" sz="2400" dirty="0">
              <a:latin typeface="American Typewriter" charset="0"/>
              <a:ea typeface="American Typewriter" charset="0"/>
              <a:cs typeface="American Typewriter" charset="0"/>
            </a:endParaRPr>
          </a:p>
        </p:txBody>
      </p:sp>
      <p:cxnSp>
        <p:nvCxnSpPr>
          <p:cNvPr id="13" name="Straight Connector 1"/>
          <p:cNvCxnSpPr/>
          <p:nvPr/>
        </p:nvCxnSpPr>
        <p:spPr>
          <a:xfrm flipV="1">
            <a:off x="963001" y="720115"/>
            <a:ext cx="4932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2" name="مربع نص 1"/>
          <p:cNvSpPr txBox="1"/>
          <p:nvPr/>
        </p:nvSpPr>
        <p:spPr>
          <a:xfrm>
            <a:off x="75828" y="1036499"/>
            <a:ext cx="6706345" cy="6301725"/>
          </a:xfrm>
          <a:prstGeom prst="rect">
            <a:avLst/>
          </a:prstGeom>
          <a:noFill/>
        </p:spPr>
        <p:txBody>
          <a:bodyPr wrap="square" rtlCol="1">
            <a:spAutoFit/>
          </a:bodyPr>
          <a:lstStyle/>
          <a:p>
            <a:r>
              <a:rPr lang="en-US" sz="1000" b="1" u="sng" dirty="0"/>
              <a:t>Q1: Which one of the following is the drug of choice for treatment of </a:t>
            </a:r>
            <a:r>
              <a:rPr lang="en-US" sz="1000" b="1" u="sng" dirty="0" smtClean="0"/>
              <a:t>syphilis?</a:t>
            </a:r>
          </a:p>
          <a:p>
            <a:r>
              <a:rPr lang="en-US" sz="800" dirty="0"/>
              <a:t>A</a:t>
            </a:r>
            <a:r>
              <a:rPr lang="en-US" sz="800" dirty="0" smtClean="0"/>
              <a:t>. </a:t>
            </a:r>
            <a:r>
              <a:rPr lang="en-US" sz="800" dirty="0"/>
              <a:t>Ceftriaxone </a:t>
            </a:r>
            <a:r>
              <a:rPr lang="en-US" sz="800" dirty="0" smtClean="0"/>
              <a:t>.                 B. Benzathine penicillin G.             C. </a:t>
            </a:r>
            <a:r>
              <a:rPr lang="en-US" sz="800" dirty="0"/>
              <a:t>Silver </a:t>
            </a:r>
            <a:r>
              <a:rPr lang="en-US" sz="800" dirty="0" smtClean="0"/>
              <a:t>nitrate.          D. Ciprofloxacillin</a:t>
            </a:r>
          </a:p>
          <a:p>
            <a:endParaRPr lang="en-US" sz="1050" dirty="0" smtClean="0"/>
          </a:p>
          <a:p>
            <a:endParaRPr lang="en-US" sz="1050" dirty="0" smtClean="0"/>
          </a:p>
          <a:p>
            <a:r>
              <a:rPr lang="en-US" sz="1000" b="1" u="sng" dirty="0" smtClean="0"/>
              <a:t>Q2: </a:t>
            </a:r>
            <a:r>
              <a:rPr lang="en-US" sz="1000" b="1" u="sng" dirty="0"/>
              <a:t>Which one of the following is the drug of choice for treatment of gonorrhea?</a:t>
            </a:r>
          </a:p>
          <a:p>
            <a:r>
              <a:rPr lang="en-US" sz="800" dirty="0"/>
              <a:t>A. Ceftriaxone .                 B. Benzathine penicillin G.             C. Silver nitrate.          D. Ciprofloxacillin</a:t>
            </a:r>
          </a:p>
          <a:p>
            <a:endParaRPr lang="en-US" sz="1050" dirty="0" smtClean="0"/>
          </a:p>
          <a:p>
            <a:endParaRPr lang="en-US" sz="1050" dirty="0" smtClean="0"/>
          </a:p>
          <a:p>
            <a:r>
              <a:rPr lang="en-US" sz="1000" b="1" u="sng" dirty="0" smtClean="0"/>
              <a:t>Q3: Which </a:t>
            </a:r>
            <a:r>
              <a:rPr lang="en-US" sz="1000" b="1" u="sng" dirty="0"/>
              <a:t>ONE of the following is used in syphilis patient who is allergic </a:t>
            </a:r>
            <a:r>
              <a:rPr lang="en-US" sz="1000" b="1" u="sng" dirty="0" smtClean="0"/>
              <a:t>to penicillin</a:t>
            </a:r>
            <a:r>
              <a:rPr lang="en-US" sz="1000" b="1" u="sng" dirty="0"/>
              <a:t>?</a:t>
            </a:r>
          </a:p>
          <a:p>
            <a:r>
              <a:rPr lang="en-US" sz="800" dirty="0"/>
              <a:t>A. </a:t>
            </a:r>
            <a:r>
              <a:rPr lang="en-US" sz="800" dirty="0" smtClean="0"/>
              <a:t>Amoxicillin.                 </a:t>
            </a:r>
            <a:r>
              <a:rPr lang="en-US" sz="800" dirty="0"/>
              <a:t>B. Benzathine penicillin G.             C. Silver nitrate.          D. Ciprofloxacillin.  </a:t>
            </a:r>
            <a:r>
              <a:rPr lang="ar-SA" sz="800" dirty="0" smtClean="0"/>
              <a:t>     </a:t>
            </a:r>
            <a:r>
              <a:rPr lang="en-US" sz="800" dirty="0" smtClean="0"/>
              <a:t>  </a:t>
            </a:r>
            <a:r>
              <a:rPr lang="en-US" sz="800" dirty="0"/>
              <a:t>E. Doxycycline.</a:t>
            </a:r>
          </a:p>
          <a:p>
            <a:endParaRPr lang="en-US" sz="1000" dirty="0"/>
          </a:p>
          <a:p>
            <a:endParaRPr lang="en-US" sz="1050" dirty="0" smtClean="0"/>
          </a:p>
          <a:p>
            <a:r>
              <a:rPr lang="en-US" sz="1000" b="1" u="sng" dirty="0" smtClean="0"/>
              <a:t>Q4: </a:t>
            </a:r>
            <a:r>
              <a:rPr lang="en-US" sz="1000" b="1" u="sng" dirty="0"/>
              <a:t>Which of the following may </a:t>
            </a:r>
            <a:r>
              <a:rPr lang="en-US" sz="1000" b="1" u="sng" dirty="0" smtClean="0"/>
              <a:t>cause bone </a:t>
            </a:r>
            <a:r>
              <a:rPr lang="en-US" sz="1000" b="1" u="sng" dirty="0"/>
              <a:t>deformity as adverse effect </a:t>
            </a:r>
            <a:r>
              <a:rPr lang="en-US" sz="1000" b="1" u="sng" dirty="0" smtClean="0"/>
              <a:t>? </a:t>
            </a:r>
            <a:endParaRPr lang="en-US" sz="1000" b="1" u="sng" dirty="0"/>
          </a:p>
          <a:p>
            <a:r>
              <a:rPr lang="en-US" sz="800" dirty="0"/>
              <a:t>A. </a:t>
            </a:r>
            <a:r>
              <a:rPr lang="en-US" sz="800" dirty="0" smtClean="0"/>
              <a:t>Amoxicillin.                 </a:t>
            </a:r>
            <a:r>
              <a:rPr lang="en-US" sz="800" dirty="0"/>
              <a:t>B. </a:t>
            </a:r>
            <a:r>
              <a:rPr lang="en-US" sz="800" dirty="0" smtClean="0"/>
              <a:t>Ciprofloxacillin</a:t>
            </a:r>
            <a:r>
              <a:rPr lang="en-US" sz="800" dirty="0"/>
              <a:t>.</a:t>
            </a:r>
            <a:r>
              <a:rPr lang="en-US" sz="800" dirty="0" smtClean="0"/>
              <a:t>       C</a:t>
            </a:r>
            <a:r>
              <a:rPr lang="en-US" sz="800" dirty="0"/>
              <a:t>. Silver nitrate.          </a:t>
            </a:r>
            <a:r>
              <a:rPr lang="en-US" sz="800" dirty="0" smtClean="0"/>
              <a:t>D. </a:t>
            </a:r>
            <a:r>
              <a:rPr lang="en-US" sz="800" dirty="0"/>
              <a:t>Doxycycline.</a:t>
            </a:r>
          </a:p>
          <a:p>
            <a:endParaRPr lang="en-US" sz="1050" dirty="0" smtClean="0"/>
          </a:p>
          <a:p>
            <a:endParaRPr lang="en-US" sz="1050" dirty="0" smtClean="0"/>
          </a:p>
          <a:p>
            <a:r>
              <a:rPr lang="en-US" sz="1000" b="1" u="sng" dirty="0" smtClean="0"/>
              <a:t>Q5: </a:t>
            </a:r>
            <a:r>
              <a:rPr lang="en-US" sz="1000" b="1" u="sng" dirty="0"/>
              <a:t>Which of the following may lead to cartilage damage and arthropathy as adverse </a:t>
            </a:r>
            <a:r>
              <a:rPr lang="en-US" sz="1000" b="1" u="sng" dirty="0" smtClean="0"/>
              <a:t>effect ? </a:t>
            </a:r>
            <a:endParaRPr lang="en-US" sz="1000" b="1" u="sng" dirty="0"/>
          </a:p>
          <a:p>
            <a:r>
              <a:rPr lang="en-US" sz="800" dirty="0"/>
              <a:t>A. Amoxicillin.                 B. Ciprofloxacillin.       C. Silver nitrate.          D. Doxycycline</a:t>
            </a:r>
            <a:r>
              <a:rPr lang="en-US" sz="800" dirty="0" smtClean="0"/>
              <a:t>.</a:t>
            </a:r>
            <a:endParaRPr lang="en-US" sz="800" dirty="0"/>
          </a:p>
          <a:p>
            <a:endParaRPr lang="en-US" sz="800" dirty="0" smtClean="0"/>
          </a:p>
          <a:p>
            <a:endParaRPr lang="en-US" sz="800" dirty="0"/>
          </a:p>
          <a:p>
            <a:r>
              <a:rPr lang="en-US" sz="1000" b="1" u="sng" dirty="0" smtClean="0"/>
              <a:t>Q6:Which </a:t>
            </a:r>
            <a:r>
              <a:rPr lang="en-US" sz="1000" b="1" u="sng" dirty="0"/>
              <a:t>ONE of the following is the mechanism of action of sliver nitrate?</a:t>
            </a:r>
          </a:p>
          <a:p>
            <a:r>
              <a:rPr lang="en-US" sz="800" dirty="0"/>
              <a:t>A. Bactericidal by Inhibiting bacterial cell wall synthesis.                                 B. Bacteriostatic by Inhibiting bacterial protein synthesis.</a:t>
            </a:r>
          </a:p>
          <a:p>
            <a:r>
              <a:rPr lang="en-US" sz="800" dirty="0"/>
              <a:t>C. Bactericidal Inhibiting bacterial DNA synthesis.                                             D. </a:t>
            </a:r>
            <a:r>
              <a:rPr lang="en-GB" sz="800" dirty="0"/>
              <a:t>Germicidal </a:t>
            </a:r>
            <a:r>
              <a:rPr lang="en-US" sz="800" dirty="0"/>
              <a:t>by Precipitating of bacterial proteins.</a:t>
            </a:r>
          </a:p>
          <a:p>
            <a:endParaRPr lang="en-US" sz="800" dirty="0" smtClean="0"/>
          </a:p>
          <a:p>
            <a:endParaRPr lang="en-US" sz="800" dirty="0" smtClean="0"/>
          </a:p>
          <a:p>
            <a:r>
              <a:rPr lang="en-US" sz="1000" b="1" u="sng" dirty="0" smtClean="0"/>
              <a:t>Q7: </a:t>
            </a:r>
            <a:r>
              <a:rPr lang="en-US" sz="1000" b="1" u="sng" dirty="0"/>
              <a:t>Which one of the following is best describe the mechanism of action of Spectinomycin?</a:t>
            </a:r>
          </a:p>
          <a:p>
            <a:r>
              <a:rPr lang="en-US" sz="800" dirty="0" smtClean="0"/>
              <a:t>A. Bactericidal by Inhibiting </a:t>
            </a:r>
            <a:r>
              <a:rPr lang="en-US" sz="800" dirty="0"/>
              <a:t>bacterial cell wall </a:t>
            </a:r>
            <a:r>
              <a:rPr lang="en-US" sz="800" dirty="0" smtClean="0"/>
              <a:t>synthesis.                                 B. Bacteriostatic by Inhibiting </a:t>
            </a:r>
            <a:r>
              <a:rPr lang="en-US" sz="800" dirty="0"/>
              <a:t>bacterial protein </a:t>
            </a:r>
            <a:r>
              <a:rPr lang="en-US" sz="800" dirty="0" smtClean="0"/>
              <a:t>synthesis.</a:t>
            </a:r>
          </a:p>
          <a:p>
            <a:r>
              <a:rPr lang="en-US" sz="800" dirty="0"/>
              <a:t>C</a:t>
            </a:r>
            <a:r>
              <a:rPr lang="en-US" sz="800" dirty="0" smtClean="0"/>
              <a:t>. </a:t>
            </a:r>
            <a:r>
              <a:rPr lang="en-US" sz="800" dirty="0"/>
              <a:t>Bactericidal </a:t>
            </a:r>
            <a:r>
              <a:rPr lang="en-US" sz="800" dirty="0" smtClean="0"/>
              <a:t>Inhibiting </a:t>
            </a:r>
            <a:r>
              <a:rPr lang="en-US" sz="800" dirty="0"/>
              <a:t>bacterial DNA </a:t>
            </a:r>
            <a:r>
              <a:rPr lang="en-US" sz="800" dirty="0" smtClean="0"/>
              <a:t>synthesis.    </a:t>
            </a:r>
            <a:r>
              <a:rPr lang="en-US" sz="800" dirty="0"/>
              <a:t> </a:t>
            </a:r>
            <a:r>
              <a:rPr lang="en-US" sz="800" dirty="0" smtClean="0"/>
              <a:t>                                        D</a:t>
            </a:r>
            <a:r>
              <a:rPr lang="en-US" sz="800" dirty="0"/>
              <a:t>. </a:t>
            </a:r>
            <a:r>
              <a:rPr lang="en-GB" sz="800" dirty="0" smtClean="0"/>
              <a:t>Germicidal </a:t>
            </a:r>
            <a:r>
              <a:rPr lang="en-US" sz="800" dirty="0" smtClean="0"/>
              <a:t>by Precipitating </a:t>
            </a:r>
            <a:r>
              <a:rPr lang="en-US" sz="800" dirty="0"/>
              <a:t>of bacterial </a:t>
            </a:r>
            <a:r>
              <a:rPr lang="en-US" sz="800" dirty="0" smtClean="0"/>
              <a:t>proteins.</a:t>
            </a:r>
            <a:endParaRPr lang="en-US" sz="800" dirty="0"/>
          </a:p>
          <a:p>
            <a:endParaRPr lang="en-US" sz="800" dirty="0" smtClean="0"/>
          </a:p>
          <a:p>
            <a:endParaRPr lang="en-US" sz="800" dirty="0" smtClean="0"/>
          </a:p>
          <a:p>
            <a:r>
              <a:rPr lang="en-US" sz="1000" b="1" u="sng" dirty="0" smtClean="0"/>
              <a:t>Q8: </a:t>
            </a:r>
            <a:r>
              <a:rPr lang="en-US" sz="1000" b="1" u="sng" dirty="0"/>
              <a:t>28 years old lady has gonorrhea. She gave a birth of her first baby through vaginal delivery. Her baby was born with conjunctivitis. Which one of the following drugs is suitable to be used for the baby ?</a:t>
            </a:r>
          </a:p>
          <a:p>
            <a:r>
              <a:rPr lang="en-US" sz="800" dirty="0" smtClean="0"/>
              <a:t>A. </a:t>
            </a:r>
            <a:r>
              <a:rPr lang="en-US" sz="800" dirty="0"/>
              <a:t>Silver nitrate. </a:t>
            </a:r>
            <a:r>
              <a:rPr lang="en-US" sz="800" dirty="0" smtClean="0"/>
              <a:t>           B</a:t>
            </a:r>
            <a:r>
              <a:rPr lang="en-US" sz="800" dirty="0"/>
              <a:t>. </a:t>
            </a:r>
            <a:r>
              <a:rPr lang="en-US" sz="800" dirty="0" smtClean="0"/>
              <a:t>Ceftriaxone.        </a:t>
            </a:r>
            <a:r>
              <a:rPr lang="en-US" sz="800" dirty="0"/>
              <a:t>C. Erythromycin         D. </a:t>
            </a:r>
            <a:r>
              <a:rPr lang="en-US" sz="800" dirty="0" smtClean="0"/>
              <a:t>Both A &amp; C.</a:t>
            </a:r>
            <a:endParaRPr lang="en-US" sz="800" dirty="0"/>
          </a:p>
          <a:p>
            <a:endParaRPr lang="en-US" sz="800" dirty="0"/>
          </a:p>
          <a:p>
            <a:endParaRPr lang="en-US" sz="800" dirty="0"/>
          </a:p>
          <a:p>
            <a:r>
              <a:rPr lang="en-US" sz="1000" b="1" u="sng" dirty="0" smtClean="0"/>
              <a:t>Q9: </a:t>
            </a:r>
            <a:r>
              <a:rPr lang="en-US" sz="1000" b="1" u="sng" dirty="0"/>
              <a:t>A 26 years old man present with burning micturition and discharge. He was diagnosed with gonococcal urethritis. The lab investigation has revealed there is also other organism which is chlamydia trachomatis. Which one of the following combination of antibiotics is appropriate in his case ?</a:t>
            </a:r>
          </a:p>
          <a:p>
            <a:r>
              <a:rPr lang="en-US" sz="800" dirty="0" smtClean="0"/>
              <a:t>A. Ceftriaxone + </a:t>
            </a:r>
            <a:r>
              <a:rPr lang="en-US" sz="800" dirty="0"/>
              <a:t>Ciprofloxacillin</a:t>
            </a:r>
            <a:r>
              <a:rPr lang="en-US" sz="800" dirty="0" smtClean="0"/>
              <a:t>.       </a:t>
            </a:r>
            <a:r>
              <a:rPr lang="en-US" sz="800" dirty="0"/>
              <a:t>B</a:t>
            </a:r>
            <a:r>
              <a:rPr lang="en-US" sz="800" dirty="0" smtClean="0"/>
              <a:t>. Ceftriaxone + azithromycin.     C. Ceftriaxone + </a:t>
            </a:r>
            <a:r>
              <a:rPr lang="en-US" sz="800" dirty="0"/>
              <a:t>Silver nitrate.</a:t>
            </a:r>
            <a:r>
              <a:rPr lang="en-US" sz="800" dirty="0" smtClean="0"/>
              <a:t>       D. </a:t>
            </a:r>
            <a:r>
              <a:rPr lang="en-US" sz="800" dirty="0"/>
              <a:t>Ceftriaxone </a:t>
            </a:r>
            <a:r>
              <a:rPr lang="en-US" sz="800" dirty="0" smtClean="0"/>
              <a:t>+ doxycycline.     E. Both B &amp; D. </a:t>
            </a:r>
            <a:endParaRPr lang="en-US" sz="800" dirty="0"/>
          </a:p>
          <a:p>
            <a:endParaRPr lang="en-US" sz="800" dirty="0" smtClean="0"/>
          </a:p>
          <a:p>
            <a:endParaRPr lang="en-US" sz="800" dirty="0" smtClean="0"/>
          </a:p>
          <a:p>
            <a:r>
              <a:rPr lang="en-US" sz="800" dirty="0" smtClean="0"/>
              <a:t> </a:t>
            </a:r>
          </a:p>
          <a:p>
            <a:endParaRPr lang="en-US" sz="800" dirty="0"/>
          </a:p>
          <a:p>
            <a:endParaRPr lang="en-US" sz="800" dirty="0" smtClean="0"/>
          </a:p>
          <a:p>
            <a:endParaRPr lang="en-US" sz="800" dirty="0" smtClean="0"/>
          </a:p>
        </p:txBody>
      </p:sp>
      <p:sp>
        <p:nvSpPr>
          <p:cNvPr id="5" name="مستطيل مستدير الزوايا 4"/>
          <p:cNvSpPr/>
          <p:nvPr/>
        </p:nvSpPr>
        <p:spPr>
          <a:xfrm rot="10800000">
            <a:off x="5468562" y="9244008"/>
            <a:ext cx="1180743" cy="482577"/>
          </a:xfrm>
          <a:prstGeom prst="roundRect">
            <a:avLst/>
          </a:prstGeom>
          <a:ln>
            <a:prstDash val="dashDot"/>
          </a:ln>
        </p:spPr>
        <p:style>
          <a:lnRef idx="2">
            <a:schemeClr val="accent6"/>
          </a:lnRef>
          <a:fillRef idx="1">
            <a:schemeClr val="lt1"/>
          </a:fillRef>
          <a:effectRef idx="0">
            <a:schemeClr val="accent6"/>
          </a:effectRef>
          <a:fontRef idx="minor">
            <a:schemeClr val="dk1"/>
          </a:fontRef>
        </p:style>
        <p:txBody>
          <a:bodyPr vert="vert" rtlCol="1" anchor="ctr"/>
          <a:lstStyle/>
          <a:p>
            <a:pPr marL="228600" indent="-228600" algn="l">
              <a:buAutoNum type="arabicParenR"/>
            </a:pPr>
            <a:r>
              <a:rPr lang="en-US" sz="800" dirty="0" smtClean="0">
                <a:solidFill>
                  <a:schemeClr val="bg1">
                    <a:lumMod val="50000"/>
                  </a:schemeClr>
                </a:solidFill>
              </a:rPr>
              <a:t>B.</a:t>
            </a:r>
          </a:p>
          <a:p>
            <a:pPr marL="228600" indent="-228600" algn="l">
              <a:buAutoNum type="arabicParenR"/>
            </a:pPr>
            <a:r>
              <a:rPr lang="en-US" sz="800" dirty="0" smtClean="0">
                <a:solidFill>
                  <a:schemeClr val="bg1">
                    <a:lumMod val="50000"/>
                  </a:schemeClr>
                </a:solidFill>
              </a:rPr>
              <a:t>A.</a:t>
            </a:r>
          </a:p>
          <a:p>
            <a:pPr marL="228600" indent="-228600" algn="l">
              <a:buFont typeface="+mj-lt"/>
              <a:buAutoNum type="arabicParenR"/>
            </a:pPr>
            <a:r>
              <a:rPr lang="en-US" sz="800" dirty="0" smtClean="0">
                <a:solidFill>
                  <a:schemeClr val="bg1">
                    <a:lumMod val="50000"/>
                  </a:schemeClr>
                </a:solidFill>
              </a:rPr>
              <a:t>E. </a:t>
            </a:r>
          </a:p>
          <a:p>
            <a:pPr marL="228600" indent="-228600" algn="l">
              <a:buFont typeface="+mj-lt"/>
              <a:buAutoNum type="arabicParenR"/>
            </a:pPr>
            <a:r>
              <a:rPr lang="en-US" sz="800" dirty="0" smtClean="0">
                <a:solidFill>
                  <a:schemeClr val="bg1">
                    <a:lumMod val="50000"/>
                  </a:schemeClr>
                </a:solidFill>
              </a:rPr>
              <a:t>D.</a:t>
            </a:r>
          </a:p>
          <a:p>
            <a:pPr marL="228600" indent="-228600" algn="l">
              <a:buFont typeface="+mj-lt"/>
              <a:buAutoNum type="arabicParenR"/>
            </a:pPr>
            <a:r>
              <a:rPr lang="en-US" sz="800" dirty="0" smtClean="0">
                <a:solidFill>
                  <a:schemeClr val="bg1">
                    <a:lumMod val="50000"/>
                  </a:schemeClr>
                </a:solidFill>
              </a:rPr>
              <a:t>B.</a:t>
            </a:r>
          </a:p>
          <a:p>
            <a:pPr marL="228600" indent="-228600" algn="l">
              <a:buFont typeface="+mj-lt"/>
              <a:buAutoNum type="arabicParenR"/>
            </a:pPr>
            <a:r>
              <a:rPr lang="en-US" sz="800" dirty="0" smtClean="0">
                <a:solidFill>
                  <a:schemeClr val="bg1">
                    <a:lumMod val="50000"/>
                  </a:schemeClr>
                </a:solidFill>
              </a:rPr>
              <a:t>D.</a:t>
            </a:r>
          </a:p>
          <a:p>
            <a:pPr marL="228600" indent="-228600" algn="l">
              <a:buFont typeface="+mj-lt"/>
              <a:buAutoNum type="arabicParenR"/>
            </a:pPr>
            <a:r>
              <a:rPr lang="en-US" sz="800" dirty="0" smtClean="0">
                <a:solidFill>
                  <a:schemeClr val="bg1">
                    <a:lumMod val="50000"/>
                  </a:schemeClr>
                </a:solidFill>
              </a:rPr>
              <a:t>B.</a:t>
            </a:r>
          </a:p>
          <a:p>
            <a:pPr marL="228600" indent="-228600" algn="l">
              <a:buFont typeface="+mj-lt"/>
              <a:buAutoNum type="arabicParenR"/>
            </a:pPr>
            <a:r>
              <a:rPr lang="en-US" sz="800" dirty="0" smtClean="0">
                <a:solidFill>
                  <a:schemeClr val="bg1">
                    <a:lumMod val="50000"/>
                  </a:schemeClr>
                </a:solidFill>
              </a:rPr>
              <a:t>D.</a:t>
            </a:r>
          </a:p>
          <a:p>
            <a:pPr marL="228600" indent="-228600" algn="l">
              <a:buFont typeface="+mj-lt"/>
              <a:buAutoNum type="arabicParenR"/>
            </a:pPr>
            <a:r>
              <a:rPr lang="en-US" sz="800" dirty="0" smtClean="0">
                <a:solidFill>
                  <a:schemeClr val="bg1">
                    <a:lumMod val="50000"/>
                  </a:schemeClr>
                </a:solidFill>
              </a:rPr>
              <a:t>E.</a:t>
            </a:r>
          </a:p>
        </p:txBody>
      </p:sp>
    </p:spTree>
    <p:extLst>
      <p:ext uri="{BB962C8B-B14F-4D97-AF65-F5344CB8AC3E}">
        <p14:creationId xmlns:p14="http://schemas.microsoft.com/office/powerpoint/2010/main" val="18322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duotone>
              <a:prstClr val="black"/>
              <a:srgbClr val="942093">
                <a:tint val="45000"/>
                <a:satMod val="400000"/>
              </a:srgbClr>
            </a:duotone>
          </a:blip>
          <a:srcRect l="44792" t="46423" r="12083" b="5293"/>
          <a:stretch/>
        </p:blipFill>
        <p:spPr>
          <a:xfrm>
            <a:off x="2711487" y="2671026"/>
            <a:ext cx="2235970" cy="388864"/>
          </a:xfrm>
          <a:prstGeom prst="rect">
            <a:avLst/>
          </a:prstGeom>
        </p:spPr>
      </p:pic>
      <p:cxnSp>
        <p:nvCxnSpPr>
          <p:cNvPr id="8" name="Straight Connector 7"/>
          <p:cNvCxnSpPr/>
          <p:nvPr/>
        </p:nvCxnSpPr>
        <p:spPr>
          <a:xfrm flipH="1">
            <a:off x="1098212" y="3118987"/>
            <a:ext cx="5300421" cy="0"/>
          </a:xfrm>
          <a:prstGeom prst="line">
            <a:avLst/>
          </a:prstGeom>
          <a:ln w="38100">
            <a:solidFill>
              <a:srgbClr val="00CCC9"/>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98211" y="3244244"/>
            <a:ext cx="5300421" cy="4401205"/>
          </a:xfrm>
          <a:prstGeom prst="rect">
            <a:avLst/>
          </a:prstGeom>
          <a:noFill/>
        </p:spPr>
        <p:txBody>
          <a:bodyPr wrap="square" rtlCol="0">
            <a:spAutoFit/>
          </a:bodyPr>
          <a:lstStyle/>
          <a:p>
            <a:pPr algn="ctr" rtl="1"/>
            <a:r>
              <a:rPr lang="ar-SA" sz="2800" b="1" dirty="0">
                <a:solidFill>
                  <a:srgbClr val="941651"/>
                </a:solidFill>
                <a:latin typeface="Al Tarikh" charset="-78"/>
                <a:ea typeface="Al Tarikh" charset="-78"/>
                <a:cs typeface="Al Tarikh" charset="-78"/>
              </a:rPr>
              <a:t>قادة فريق علم الأدوية :</a:t>
            </a:r>
          </a:p>
          <a:p>
            <a:pPr algn="ctr" defTabSz="663123" rtl="1">
              <a:lnSpc>
                <a:spcPct val="150000"/>
              </a:lnSpc>
            </a:pPr>
            <a:r>
              <a:rPr lang="ar-SA" sz="2800" b="1" dirty="0">
                <a:latin typeface="Al Tarikh" charset="-78"/>
                <a:ea typeface="Al Tarikh" charset="-78"/>
                <a:cs typeface="Al Tarikh" charset="-78"/>
              </a:rPr>
              <a:t>اللولو  الصليهم    </a:t>
            </a:r>
            <a:r>
              <a:rPr lang="en-US" sz="2800" b="1" dirty="0">
                <a:latin typeface="Al Tarikh" charset="-78"/>
                <a:ea typeface="Al Tarikh" charset="-78"/>
                <a:cs typeface="Al Tarikh" charset="-78"/>
              </a:rPr>
              <a:t>    </a:t>
            </a:r>
            <a:r>
              <a:rPr lang="ar-SA" sz="2800" b="1" dirty="0">
                <a:latin typeface="Al Tarikh" charset="-78"/>
                <a:ea typeface="Al Tarikh" charset="-78"/>
                <a:cs typeface="Al Tarikh" charset="-78"/>
              </a:rPr>
              <a:t>  </a:t>
            </a:r>
            <a:r>
              <a:rPr lang="en-US" sz="2800" b="1" dirty="0">
                <a:latin typeface="Al Tarikh" charset="-78"/>
                <a:ea typeface="Al Tarikh" charset="-78"/>
                <a:cs typeface="Al Tarikh" charset="-78"/>
              </a:rPr>
              <a:t> </a:t>
            </a:r>
            <a:r>
              <a:rPr lang="ar-SA" sz="2800" b="1" dirty="0">
                <a:latin typeface="Al Tarikh" charset="-78"/>
                <a:ea typeface="Al Tarikh" charset="-78"/>
                <a:cs typeface="Al Tarikh" charset="-78"/>
              </a:rPr>
              <a:t>  </a:t>
            </a:r>
            <a:r>
              <a:rPr lang="en-US" sz="2800" b="1" dirty="0">
                <a:latin typeface="Al Tarikh" charset="-78"/>
                <a:ea typeface="Al Tarikh" charset="-78"/>
                <a:cs typeface="Al Tarikh" charset="-78"/>
              </a:rPr>
              <a:t>          </a:t>
            </a:r>
            <a:r>
              <a:rPr lang="en-US" sz="2800" b="1" dirty="0">
                <a:solidFill>
                  <a:srgbClr val="941651"/>
                </a:solidFill>
                <a:latin typeface="Al Tarikh" charset="-78"/>
                <a:ea typeface="Al Tarikh" charset="-78"/>
                <a:cs typeface="Al Tarikh" charset="-78"/>
              </a:rPr>
              <a:t>&amp; </a:t>
            </a:r>
            <a:r>
              <a:rPr lang="en-US" sz="2800" b="1" dirty="0">
                <a:latin typeface="Al Tarikh" charset="-78"/>
                <a:ea typeface="Al Tarikh" charset="-78"/>
                <a:cs typeface="Al Tarikh" charset="-78"/>
              </a:rPr>
              <a:t> </a:t>
            </a:r>
            <a:r>
              <a:rPr lang="ar-SA" sz="2800" b="1" dirty="0">
                <a:latin typeface="Al Tarikh" charset="-78"/>
                <a:ea typeface="Al Tarikh" charset="-78"/>
                <a:cs typeface="Al Tarikh" charset="-78"/>
              </a:rPr>
              <a:t>   فارس النفيسة</a:t>
            </a:r>
          </a:p>
          <a:p>
            <a:pPr algn="ctr" rtl="1">
              <a:lnSpc>
                <a:spcPct val="150000"/>
              </a:lnSpc>
            </a:pPr>
            <a:r>
              <a:rPr lang="ar-SA" sz="2800" b="1" dirty="0">
                <a:solidFill>
                  <a:srgbClr val="941651"/>
                </a:solidFill>
                <a:latin typeface="Al Tarikh" charset="-78"/>
                <a:ea typeface="Al Tarikh" charset="-78"/>
                <a:cs typeface="Al Tarikh" charset="-78"/>
              </a:rPr>
              <a:t>الشكر موصول لأعضاء الفريق المتميزين :</a:t>
            </a:r>
          </a:p>
          <a:p>
            <a:pPr algn="ctr" rtl="1"/>
            <a:r>
              <a:rPr lang="ar-SA" sz="2800" b="1" dirty="0" smtClean="0">
                <a:latin typeface="Al Tarikh" charset="-78"/>
                <a:ea typeface="Al Tarikh" charset="-78"/>
                <a:cs typeface="Al Tarikh" charset="-78"/>
              </a:rPr>
              <a:t>روان سعد القحطاني</a:t>
            </a:r>
          </a:p>
          <a:p>
            <a:pPr algn="ctr" rtl="1"/>
            <a:r>
              <a:rPr lang="ar-SA" sz="2800" b="1" dirty="0" smtClean="0">
                <a:latin typeface="Al Tarikh" charset="-78"/>
                <a:ea typeface="Al Tarikh" charset="-78"/>
                <a:cs typeface="Al Tarikh" charset="-78"/>
              </a:rPr>
              <a:t>جواهر </a:t>
            </a:r>
            <a:r>
              <a:rPr lang="ar-SA" sz="2800" b="1" dirty="0" err="1">
                <a:latin typeface="Al Tarikh" charset="-78"/>
                <a:ea typeface="Al Tarikh" charset="-78"/>
                <a:cs typeface="Al Tarikh" charset="-78"/>
              </a:rPr>
              <a:t>ابانمي</a:t>
            </a:r>
            <a:r>
              <a:rPr lang="ar-SA" sz="2800" b="1" dirty="0">
                <a:latin typeface="Al Tarikh" charset="-78"/>
                <a:ea typeface="Al Tarikh" charset="-78"/>
                <a:cs typeface="Al Tarikh" charset="-78"/>
              </a:rPr>
              <a:t> </a:t>
            </a:r>
          </a:p>
          <a:p>
            <a:pPr algn="ctr" rtl="1"/>
            <a:r>
              <a:rPr lang="ar-SA" sz="2800" b="1" dirty="0" smtClean="0">
                <a:latin typeface="Al Tarikh" charset="-78"/>
                <a:ea typeface="Al Tarikh" charset="-78"/>
                <a:cs typeface="Al Tarikh" charset="-78"/>
              </a:rPr>
              <a:t>حنين </a:t>
            </a:r>
            <a:r>
              <a:rPr lang="ar-SA" sz="2800" b="1" dirty="0" err="1" smtClean="0">
                <a:latin typeface="Al Tarikh" charset="-78"/>
                <a:ea typeface="Al Tarikh" charset="-78"/>
                <a:cs typeface="Al Tarikh" charset="-78"/>
              </a:rPr>
              <a:t>باشيخ</a:t>
            </a:r>
            <a:endParaRPr lang="en-US" sz="2800" b="1" dirty="0" smtClean="0">
              <a:latin typeface="Al Tarikh" charset="-78"/>
              <a:ea typeface="Al Tarikh" charset="-78"/>
              <a:cs typeface="Al Tarikh" charset="-78"/>
            </a:endParaRPr>
          </a:p>
          <a:p>
            <a:pPr algn="ctr" rtl="1"/>
            <a:r>
              <a:rPr lang="ar-SA" sz="2800" b="1" dirty="0" smtClean="0">
                <a:latin typeface="Al Tarikh" charset="-78"/>
                <a:ea typeface="Al Tarikh" charset="-78"/>
                <a:cs typeface="Al Tarikh" charset="-78"/>
              </a:rPr>
              <a:t>خالد العيسى</a:t>
            </a:r>
          </a:p>
          <a:p>
            <a:pPr algn="ctr" rtl="1"/>
            <a:r>
              <a:rPr lang="ar-SA" sz="2800" b="1" dirty="0" smtClean="0">
                <a:latin typeface="Al Tarikh" charset="-78"/>
                <a:ea typeface="Al Tarikh" charset="-78"/>
                <a:cs typeface="Al Tarikh" charset="-78"/>
              </a:rPr>
              <a:t>عبدالله هاشم</a:t>
            </a:r>
            <a:endParaRPr lang="en-US" sz="2800" b="1" dirty="0" smtClean="0">
              <a:latin typeface="Al Tarikh" charset="-78"/>
              <a:ea typeface="Al Tarikh" charset="-78"/>
              <a:cs typeface="Al Tarikh" charset="-78"/>
            </a:endParaRPr>
          </a:p>
          <a:p>
            <a:pPr algn="ctr" rtl="1"/>
            <a:r>
              <a:rPr lang="ar-SA" sz="2800" b="1" dirty="0" smtClean="0">
                <a:latin typeface="Al Tarikh" charset="-78"/>
                <a:ea typeface="Al Tarikh" charset="-78"/>
                <a:cs typeface="Al Tarikh" charset="-78"/>
              </a:rPr>
              <a:t>منيرة </a:t>
            </a:r>
            <a:r>
              <a:rPr lang="ar-SA" sz="2800" b="1" dirty="0" err="1" smtClean="0">
                <a:latin typeface="Al Tarikh" charset="-78"/>
                <a:ea typeface="Al Tarikh" charset="-78"/>
                <a:cs typeface="Al Tarikh" charset="-78"/>
              </a:rPr>
              <a:t>الضفيان</a:t>
            </a:r>
            <a:endParaRPr lang="ar-SA" sz="2800" b="1" dirty="0">
              <a:latin typeface="Al Tarikh" charset="-78"/>
              <a:ea typeface="Al Tarikh" charset="-78"/>
              <a:cs typeface="Al Tarikh" charset="-78"/>
            </a:endParaRPr>
          </a:p>
        </p:txBody>
      </p:sp>
      <p:sp>
        <p:nvSpPr>
          <p:cNvPr id="11" name="TextBox 10"/>
          <p:cNvSpPr txBox="1"/>
          <p:nvPr/>
        </p:nvSpPr>
        <p:spPr>
          <a:xfrm>
            <a:off x="370682" y="7939419"/>
            <a:ext cx="6027950" cy="830997"/>
          </a:xfrm>
          <a:prstGeom prst="rect">
            <a:avLst/>
          </a:prstGeom>
          <a:noFill/>
        </p:spPr>
        <p:txBody>
          <a:bodyPr wrap="square" rtlCol="0">
            <a:spAutoFit/>
          </a:bodyPr>
          <a:lstStyle/>
          <a:p>
            <a:r>
              <a:rPr lang="en-US" sz="1600" dirty="0">
                <a:solidFill>
                  <a:srgbClr val="941651"/>
                </a:solidFill>
              </a:rPr>
              <a:t>References :</a:t>
            </a:r>
          </a:p>
          <a:p>
            <a:r>
              <a:rPr lang="en-US" sz="1600" dirty="0">
                <a:solidFill>
                  <a:srgbClr val="941651"/>
                </a:solidFill>
              </a:rPr>
              <a:t>1-</a:t>
            </a:r>
            <a:r>
              <a:rPr lang="en-US" sz="1600" dirty="0"/>
              <a:t> </a:t>
            </a:r>
            <a:r>
              <a:rPr lang="en-US" sz="1600" dirty="0" smtClean="0"/>
              <a:t>436 </a:t>
            </a:r>
            <a:r>
              <a:rPr lang="en-US" sz="1600" dirty="0"/>
              <a:t>doctor’s </a:t>
            </a:r>
            <a:r>
              <a:rPr lang="en-US" sz="1600" dirty="0" smtClean="0"/>
              <a:t>slides and notes</a:t>
            </a:r>
            <a:endParaRPr lang="ar-SA" sz="1600" dirty="0" smtClean="0"/>
          </a:p>
          <a:p>
            <a:r>
              <a:rPr lang="en-US" sz="1600" dirty="0" smtClean="0">
                <a:solidFill>
                  <a:srgbClr val="941651"/>
                </a:solidFill>
              </a:rPr>
              <a:t>2-</a:t>
            </a:r>
            <a:r>
              <a:rPr lang="en-US" sz="1600" dirty="0" smtClean="0"/>
              <a:t> </a:t>
            </a:r>
            <a:r>
              <a:rPr lang="en-US" sz="1600" dirty="0" smtClean="0">
                <a:hlinkClick r:id="rId3"/>
              </a:rPr>
              <a:t>Medical News Today</a:t>
            </a:r>
            <a:endParaRPr lang="en-US" sz="1600" dirty="0"/>
          </a:p>
        </p:txBody>
      </p:sp>
      <p:grpSp>
        <p:nvGrpSpPr>
          <p:cNvPr id="4" name="Group 3"/>
          <p:cNvGrpSpPr/>
          <p:nvPr/>
        </p:nvGrpSpPr>
        <p:grpSpPr>
          <a:xfrm>
            <a:off x="4947458" y="866565"/>
            <a:ext cx="1451175" cy="2143038"/>
            <a:chOff x="4947458" y="643045"/>
            <a:chExt cx="1451175" cy="2143038"/>
          </a:xfrm>
        </p:grpSpPr>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21399" t="7748" r="21891" b="8503"/>
            <a:stretch/>
          </p:blipFill>
          <p:spPr>
            <a:xfrm>
              <a:off x="4947458" y="643045"/>
              <a:ext cx="1451175" cy="2143038"/>
            </a:xfrm>
            <a:prstGeom prst="rect">
              <a:avLst/>
            </a:prstGeom>
          </p:spPr>
        </p:pic>
        <p:sp>
          <p:nvSpPr>
            <p:cNvPr id="3" name="Oval 2"/>
            <p:cNvSpPr/>
            <p:nvPr/>
          </p:nvSpPr>
          <p:spPr>
            <a:xfrm>
              <a:off x="5883329" y="1794673"/>
              <a:ext cx="452927" cy="6093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96720" y="1896024"/>
              <a:ext cx="495656" cy="4272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120156" y="1305834"/>
              <a:ext cx="323960" cy="2322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p:cNvSpPr/>
          <p:nvPr/>
        </p:nvSpPr>
        <p:spPr>
          <a:xfrm>
            <a:off x="5165700" y="98070"/>
            <a:ext cx="264920"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83329" y="89719"/>
            <a:ext cx="247045"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460209" y="9147483"/>
            <a:ext cx="1537203" cy="307777"/>
          </a:xfrm>
          <a:prstGeom prst="rect">
            <a:avLst/>
          </a:prstGeom>
          <a:noFill/>
        </p:spPr>
        <p:txBody>
          <a:bodyPr wrap="square" rtlCol="0">
            <a:spAutoFit/>
          </a:bodyPr>
          <a:lstStyle/>
          <a:p>
            <a:r>
              <a:rPr lang="en-US" sz="1400" b="1"/>
              <a:t>@pharma436</a:t>
            </a:r>
          </a:p>
        </p:txBody>
      </p:sp>
      <p:pic>
        <p:nvPicPr>
          <p:cNvPr id="22" name="Picture 21"/>
          <p:cNvPicPr>
            <a:picLocks noChangeAspect="1"/>
          </p:cNvPicPr>
          <p:nvPr/>
        </p:nvPicPr>
        <p:blipFill>
          <a:blip r:embed="rId5"/>
          <a:stretch>
            <a:fillRect/>
          </a:stretch>
        </p:blipFill>
        <p:spPr>
          <a:xfrm>
            <a:off x="370683" y="9102566"/>
            <a:ext cx="447779" cy="447779"/>
          </a:xfrm>
          <a:prstGeom prst="rect">
            <a:avLst/>
          </a:prstGeom>
        </p:spPr>
      </p:pic>
      <p:sp>
        <p:nvSpPr>
          <p:cNvPr id="23" name="TextBox 22"/>
          <p:cNvSpPr txBox="1"/>
          <p:nvPr/>
        </p:nvSpPr>
        <p:spPr>
          <a:xfrm>
            <a:off x="784091" y="9147483"/>
            <a:ext cx="2215537" cy="307777"/>
          </a:xfrm>
          <a:prstGeom prst="rect">
            <a:avLst/>
          </a:prstGeom>
          <a:noFill/>
        </p:spPr>
        <p:txBody>
          <a:bodyPr wrap="square" rtlCol="0">
            <a:spAutoFit/>
          </a:bodyPr>
          <a:lstStyle/>
          <a:p>
            <a:r>
              <a:rPr lang="en-US" sz="1400" b="1" dirty="0"/>
              <a:t>pharma436@outlook.com</a:t>
            </a:r>
          </a:p>
        </p:txBody>
      </p:sp>
      <p:pic>
        <p:nvPicPr>
          <p:cNvPr id="24" name="Picture 23">
            <a:hlinkClick r:id="rId6"/>
          </p:cNvPr>
          <p:cNvPicPr>
            <a:picLocks noChangeAspect="1"/>
          </p:cNvPicPr>
          <p:nvPr/>
        </p:nvPicPr>
        <p:blipFill rotWithShape="1">
          <a:blip r:embed="rId7"/>
          <a:srcRect l="39538" t="24554" r="39740" b="42737"/>
          <a:stretch/>
        </p:blipFill>
        <p:spPr>
          <a:xfrm>
            <a:off x="4723573" y="9040774"/>
            <a:ext cx="441083" cy="463227"/>
          </a:xfrm>
          <a:prstGeom prst="rect">
            <a:avLst/>
          </a:prstGeom>
        </p:spPr>
      </p:pic>
      <p:sp>
        <p:nvSpPr>
          <p:cNvPr id="25" name="TextBox 24"/>
          <p:cNvSpPr txBox="1"/>
          <p:nvPr/>
        </p:nvSpPr>
        <p:spPr>
          <a:xfrm>
            <a:off x="5212149" y="9118979"/>
            <a:ext cx="1537203" cy="307777"/>
          </a:xfrm>
          <a:prstGeom prst="rect">
            <a:avLst/>
          </a:prstGeom>
          <a:noFill/>
        </p:spPr>
        <p:txBody>
          <a:bodyPr wrap="square" rtlCol="0">
            <a:spAutoFit/>
          </a:bodyPr>
          <a:lstStyle/>
          <a:p>
            <a:r>
              <a:rPr lang="en-US" sz="1400" b="1" dirty="0">
                <a:hlinkClick r:id="rId8"/>
              </a:rPr>
              <a:t>Your feedback </a:t>
            </a:r>
            <a:endParaRPr lang="en-US" sz="1400" b="1" dirty="0"/>
          </a:p>
        </p:txBody>
      </p:sp>
      <p:pic>
        <p:nvPicPr>
          <p:cNvPr id="26" name="Picture 25">
            <a:hlinkClick r:id="rId9"/>
          </p:cNvPr>
          <p:cNvPicPr>
            <a:picLocks noChangeAspect="1"/>
          </p:cNvPicPr>
          <p:nvPr/>
        </p:nvPicPr>
        <p:blipFill rotWithShape="1">
          <a:blip r:embed="rId10"/>
          <a:srcRect t="11672" b="10049"/>
          <a:stretch/>
        </p:blipFill>
        <p:spPr>
          <a:xfrm>
            <a:off x="2967775" y="9076819"/>
            <a:ext cx="573552" cy="448968"/>
          </a:xfrm>
          <a:prstGeom prst="rect">
            <a:avLst/>
          </a:prstGeom>
        </p:spPr>
      </p:pic>
      <p:sp>
        <p:nvSpPr>
          <p:cNvPr id="19" name="Half Frame 6"/>
          <p:cNvSpPr/>
          <p:nvPr/>
        </p:nvSpPr>
        <p:spPr>
          <a:xfrm rot="5400000">
            <a:off x="5884105" y="-267790"/>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Half Frame 6"/>
          <p:cNvSpPr/>
          <p:nvPr/>
        </p:nvSpPr>
        <p:spPr>
          <a:xfrm rot="16200000" flipH="1">
            <a:off x="267789" y="-267789"/>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40759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6"/>
          <p:cNvSpPr/>
          <p:nvPr/>
        </p:nvSpPr>
        <p:spPr>
          <a:xfrm rot="5400000">
            <a:off x="5884106" y="-266996"/>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Half Frame 6"/>
          <p:cNvSpPr/>
          <p:nvPr/>
        </p:nvSpPr>
        <p:spPr>
          <a:xfrm rot="16200000" flipH="1">
            <a:off x="267790" y="-266995"/>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p:cNvCxnSpPr/>
          <p:nvPr/>
        </p:nvCxnSpPr>
        <p:spPr>
          <a:xfrm flipV="1">
            <a:off x="1227909" y="707765"/>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cxnSp>
        <p:nvCxnSpPr>
          <p:cNvPr id="6" name="Straight Connector 5"/>
          <p:cNvCxnSpPr/>
          <p:nvPr/>
        </p:nvCxnSpPr>
        <p:spPr>
          <a:xfrm>
            <a:off x="4057036" y="1300645"/>
            <a:ext cx="266400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82594" y="894004"/>
            <a:ext cx="3144884" cy="400110"/>
          </a:xfrm>
          <a:prstGeom prst="rect">
            <a:avLst/>
          </a:prstGeom>
          <a:noFill/>
        </p:spPr>
        <p:txBody>
          <a:bodyPr wrap="square" rtlCol="0">
            <a:spAutoFit/>
          </a:bodyPr>
          <a:lstStyle/>
          <a:p>
            <a:pPr algn="r" defTabSz="538764" rtl="1"/>
            <a:r>
              <a:rPr lang="ar-SA" sz="2000" dirty="0">
                <a:latin typeface="Andalus" panose="02020603050405020304" pitchFamily="18" charset="-78"/>
                <a:cs typeface="Andalus" panose="02020603050405020304" pitchFamily="18" charset="-78"/>
              </a:rPr>
              <a:t>شكرًا لأعضاء الفريق العظماء </a:t>
            </a:r>
            <a:endParaRPr lang="en-US" sz="2000" dirty="0">
              <a:latin typeface="Andalus" panose="02020603050405020304" pitchFamily="18" charset="-78"/>
              <a:cs typeface="Andalus" panose="02020603050405020304" pitchFamily="18" charset="-78"/>
            </a:endParaRPr>
          </a:p>
        </p:txBody>
      </p:sp>
      <p:cxnSp>
        <p:nvCxnSpPr>
          <p:cNvPr id="14" name="Straight Connector 13"/>
          <p:cNvCxnSpPr/>
          <p:nvPr/>
        </p:nvCxnSpPr>
        <p:spPr>
          <a:xfrm>
            <a:off x="1626226" y="4168267"/>
            <a:ext cx="511200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48510" y="3768157"/>
            <a:ext cx="5213287" cy="400110"/>
          </a:xfrm>
          <a:prstGeom prst="rect">
            <a:avLst/>
          </a:prstGeom>
          <a:noFill/>
        </p:spPr>
        <p:txBody>
          <a:bodyPr wrap="square" rtlCol="0">
            <a:spAutoFit/>
          </a:bodyPr>
          <a:lstStyle/>
          <a:p>
            <a:pPr algn="r" defTabSz="538764" rtl="1"/>
            <a:r>
              <a:rPr lang="ar-SA" sz="2000" dirty="0">
                <a:latin typeface="Andalus" panose="02020603050405020304" pitchFamily="18" charset="-78"/>
                <a:cs typeface="Andalus" panose="02020603050405020304" pitchFamily="18" charset="-78"/>
              </a:rPr>
              <a:t>شُكُر خاص جدًا جدًا للي اشتغلوا معنا من أول بلوك لآخر بلوك</a:t>
            </a:r>
            <a:endParaRPr lang="en-US" sz="2000" dirty="0">
              <a:latin typeface="Andalus" panose="02020603050405020304" pitchFamily="18" charset="-78"/>
              <a:cs typeface="Andalus" panose="02020603050405020304" pitchFamily="18" charset="-78"/>
            </a:endParaRPr>
          </a:p>
        </p:txBody>
      </p:sp>
      <p:sp>
        <p:nvSpPr>
          <p:cNvPr id="16" name="TextBox 15"/>
          <p:cNvSpPr txBox="1"/>
          <p:nvPr/>
        </p:nvSpPr>
        <p:spPr>
          <a:xfrm>
            <a:off x="5085327" y="4327471"/>
            <a:ext cx="1645002" cy="338554"/>
          </a:xfrm>
          <a:prstGeom prst="rect">
            <a:avLst/>
          </a:prstGeom>
          <a:noFill/>
        </p:spPr>
        <p:txBody>
          <a:bodyPr wrap="none" rtlCol="0">
            <a:spAutoFit/>
          </a:bodyPr>
          <a:lstStyle/>
          <a:p>
            <a:pPr marL="342900" indent="-342900" algn="r" defTabSz="538764" rtl="1">
              <a:buClr>
                <a:srgbClr val="C00000"/>
              </a:buClr>
              <a:buFont typeface="Arial" charset="0"/>
              <a:buChar char="•"/>
            </a:pPr>
            <a:r>
              <a:rPr lang="ar-SA" sz="1600" b="1" dirty="0">
                <a:latin typeface="Al Tarikh" charset="-78"/>
                <a:ea typeface="Al Tarikh" charset="-78"/>
                <a:cs typeface="Al Tarikh" charset="-78"/>
              </a:rPr>
              <a:t>روان سعد القحطاني</a:t>
            </a:r>
          </a:p>
        </p:txBody>
      </p:sp>
      <p:sp>
        <p:nvSpPr>
          <p:cNvPr id="17" name="TextBox 16"/>
          <p:cNvSpPr txBox="1"/>
          <p:nvPr/>
        </p:nvSpPr>
        <p:spPr>
          <a:xfrm>
            <a:off x="3705894" y="4327471"/>
            <a:ext cx="1257075" cy="338554"/>
          </a:xfrm>
          <a:prstGeom prst="rect">
            <a:avLst/>
          </a:prstGeom>
          <a:noFill/>
        </p:spPr>
        <p:txBody>
          <a:bodyPr wrap="none" rtlCol="0">
            <a:spAutoFit/>
          </a:bodyPr>
          <a:lstStyle/>
          <a:p>
            <a:pPr marL="342900" indent="-342900" algn="r" defTabSz="538764" rtl="1">
              <a:buClr>
                <a:srgbClr val="C00000"/>
              </a:buClr>
              <a:buFont typeface="Arial" charset="0"/>
              <a:buChar char="•"/>
            </a:pPr>
            <a:r>
              <a:rPr lang="ar-SA" sz="1600" b="1" dirty="0">
                <a:latin typeface="Al Tarikh" charset="-78"/>
                <a:ea typeface="Al Tarikh" charset="-78"/>
                <a:cs typeface="Al Tarikh" charset="-78"/>
              </a:rPr>
              <a:t>انوار العجمي</a:t>
            </a:r>
          </a:p>
        </p:txBody>
      </p:sp>
      <p:cxnSp>
        <p:nvCxnSpPr>
          <p:cNvPr id="18" name="Straight Connector 17"/>
          <p:cNvCxnSpPr/>
          <p:nvPr/>
        </p:nvCxnSpPr>
        <p:spPr>
          <a:xfrm>
            <a:off x="3099772" y="5253013"/>
            <a:ext cx="363600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35086" y="4825228"/>
            <a:ext cx="3632400" cy="400110"/>
          </a:xfrm>
          <a:prstGeom prst="rect">
            <a:avLst/>
          </a:prstGeom>
          <a:noFill/>
        </p:spPr>
        <p:txBody>
          <a:bodyPr wrap="square" rtlCol="0">
            <a:spAutoFit/>
          </a:bodyPr>
          <a:lstStyle/>
          <a:p>
            <a:pPr algn="r" defTabSz="538764" rtl="1"/>
            <a:r>
              <a:rPr lang="ar-SA" sz="2000" dirty="0">
                <a:latin typeface="Andalus" panose="02020603050405020304" pitchFamily="18" charset="-78"/>
                <a:cs typeface="Andalus" panose="02020603050405020304" pitchFamily="18" charset="-78"/>
              </a:rPr>
              <a:t>شكرًا للي ارسلوا لنا تشبيهاتهم </a:t>
            </a:r>
            <a:r>
              <a:rPr lang="ar-SA" sz="2000">
                <a:latin typeface="Andalus" panose="02020603050405020304" pitchFamily="18" charset="-78"/>
                <a:cs typeface="Andalus" panose="02020603050405020304" pitchFamily="18" charset="-78"/>
              </a:rPr>
              <a:t>الحلوة مثلهم </a:t>
            </a:r>
            <a:endParaRPr lang="en-US" sz="2000" dirty="0">
              <a:latin typeface="Andalus" panose="02020603050405020304" pitchFamily="18" charset="-78"/>
              <a:cs typeface="Andalus" panose="02020603050405020304" pitchFamily="18" charset="-78"/>
            </a:endParaRPr>
          </a:p>
        </p:txBody>
      </p:sp>
      <p:sp>
        <p:nvSpPr>
          <p:cNvPr id="20" name="TextBox 19"/>
          <p:cNvSpPr txBox="1"/>
          <p:nvPr/>
        </p:nvSpPr>
        <p:spPr>
          <a:xfrm>
            <a:off x="4887947" y="5386334"/>
            <a:ext cx="1851750" cy="1261884"/>
          </a:xfrm>
          <a:prstGeom prst="rect">
            <a:avLst/>
          </a:prstGeom>
          <a:noFill/>
          <a:ln>
            <a:noFill/>
          </a:ln>
        </p:spPr>
        <p:txBody>
          <a:bodyPr wrap="square" rtlCol="0">
            <a:spAutoFit/>
          </a:bodyPr>
          <a:lstStyle/>
          <a:p>
            <a:pPr marL="285750" indent="-285750" algn="r" defTabSz="538764" rtl="1">
              <a:buClr>
                <a:srgbClr val="4EB7BA"/>
              </a:buClr>
              <a:buFont typeface="Arial" charset="0"/>
              <a:buChar char="•"/>
            </a:pPr>
            <a:r>
              <a:rPr lang="ar-SA" sz="1900" b="1" dirty="0">
                <a:latin typeface="Al Tarikh" charset="-78"/>
                <a:ea typeface="Al Tarikh" charset="-78"/>
                <a:cs typeface="Al Tarikh" charset="-78"/>
              </a:rPr>
              <a:t>روان سعد القحطاني</a:t>
            </a:r>
          </a:p>
          <a:p>
            <a:pPr marL="285750" indent="-285750" algn="r" defTabSz="538764" rtl="1">
              <a:buClr>
                <a:srgbClr val="4EB7BA"/>
              </a:buClr>
              <a:buFont typeface="Arial" charset="0"/>
              <a:buChar char="•"/>
            </a:pPr>
            <a:r>
              <a:rPr lang="ar-SA" sz="1900" b="1" dirty="0">
                <a:latin typeface="Al Tarikh" charset="-78"/>
                <a:ea typeface="Al Tarikh" charset="-78"/>
                <a:cs typeface="Al Tarikh" charset="-78"/>
              </a:rPr>
              <a:t>ليلى </a:t>
            </a:r>
            <a:r>
              <a:rPr lang="ar-SA" sz="1900" b="1" dirty="0" smtClean="0">
                <a:latin typeface="Al Tarikh" charset="-78"/>
                <a:ea typeface="Al Tarikh" charset="-78"/>
                <a:cs typeface="Al Tarikh" charset="-78"/>
              </a:rPr>
              <a:t>البريكان</a:t>
            </a:r>
            <a:endParaRPr lang="en-US" sz="1900" b="1" dirty="0" smtClean="0">
              <a:latin typeface="Al Tarikh" charset="-78"/>
              <a:ea typeface="Al Tarikh" charset="-78"/>
              <a:cs typeface="Al Tarikh" charset="-78"/>
            </a:endParaRPr>
          </a:p>
          <a:p>
            <a:pPr marL="285750" indent="-285750" algn="r" defTabSz="538764" rtl="1">
              <a:buClr>
                <a:srgbClr val="4EB7BA"/>
              </a:buClr>
              <a:buFont typeface="Arial" charset="0"/>
              <a:buChar char="•"/>
            </a:pPr>
            <a:r>
              <a:rPr lang="ar-SA" sz="1900" b="1" dirty="0" smtClean="0">
                <a:latin typeface="Al Tarikh" charset="-78"/>
                <a:ea typeface="Al Tarikh" charset="-78"/>
                <a:cs typeface="Al Tarikh" charset="-78"/>
              </a:rPr>
              <a:t>لمى </a:t>
            </a:r>
            <a:r>
              <a:rPr lang="ar-SA" sz="1900" b="1" dirty="0">
                <a:latin typeface="Al Tarikh" charset="-78"/>
                <a:ea typeface="Al Tarikh" charset="-78"/>
                <a:cs typeface="Al Tarikh" charset="-78"/>
              </a:rPr>
              <a:t>الفوزان</a:t>
            </a:r>
          </a:p>
          <a:p>
            <a:pPr marL="285750" indent="-285750" algn="r" defTabSz="538764" rtl="1">
              <a:buClr>
                <a:srgbClr val="4EB7BA"/>
              </a:buClr>
              <a:buFont typeface="Arial" charset="0"/>
              <a:buChar char="•"/>
            </a:pPr>
            <a:r>
              <a:rPr lang="ar-SA" sz="1900" b="1" dirty="0" smtClean="0">
                <a:latin typeface="Al Tarikh" charset="-78"/>
                <a:ea typeface="Al Tarikh" charset="-78"/>
                <a:cs typeface="Al Tarikh" charset="-78"/>
              </a:rPr>
              <a:t>انوار </a:t>
            </a:r>
            <a:r>
              <a:rPr lang="ar-SA" sz="1900" b="1" dirty="0" smtClean="0">
                <a:latin typeface="Al Tarikh" charset="-78"/>
                <a:ea typeface="Al Tarikh" charset="-78"/>
                <a:cs typeface="Al Tarikh" charset="-78"/>
              </a:rPr>
              <a:t>العجمي</a:t>
            </a:r>
            <a:endParaRPr lang="ar-SA" sz="1900" b="1" dirty="0">
              <a:latin typeface="Al Tarikh" charset="-78"/>
              <a:ea typeface="Al Tarikh" charset="-78"/>
              <a:cs typeface="Al Tarikh" charset="-78"/>
            </a:endParaRPr>
          </a:p>
        </p:txBody>
      </p:sp>
      <p:cxnSp>
        <p:nvCxnSpPr>
          <p:cNvPr id="21" name="Straight Connector 20"/>
          <p:cNvCxnSpPr/>
          <p:nvPr/>
        </p:nvCxnSpPr>
        <p:spPr>
          <a:xfrm>
            <a:off x="4759766" y="7291071"/>
            <a:ext cx="198000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621068" y="6890961"/>
            <a:ext cx="3140729" cy="400110"/>
          </a:xfrm>
          <a:prstGeom prst="rect">
            <a:avLst/>
          </a:prstGeom>
          <a:noFill/>
        </p:spPr>
        <p:txBody>
          <a:bodyPr wrap="square" rtlCol="0">
            <a:spAutoFit/>
          </a:bodyPr>
          <a:lstStyle/>
          <a:p>
            <a:pPr algn="r" defTabSz="538764" rtl="1"/>
            <a:r>
              <a:rPr lang="ar-SA" sz="2000">
                <a:latin typeface="Andalus" panose="02020603050405020304" pitchFamily="18" charset="-78"/>
                <a:cs typeface="Andalus" panose="02020603050405020304" pitchFamily="18" charset="-78"/>
              </a:rPr>
              <a:t>شكرًا للقادة </a:t>
            </a:r>
            <a:r>
              <a:rPr lang="ar-SA" sz="2000" dirty="0">
                <a:latin typeface="Andalus" panose="02020603050405020304" pitchFamily="18" charset="-78"/>
                <a:cs typeface="Andalus" panose="02020603050405020304" pitchFamily="18" charset="-78"/>
              </a:rPr>
              <a:t>الأكاديميين</a:t>
            </a:r>
            <a:endParaRPr lang="en-US" sz="2000" dirty="0">
              <a:latin typeface="Andalus" panose="02020603050405020304" pitchFamily="18" charset="-78"/>
              <a:cs typeface="Andalus" panose="02020603050405020304" pitchFamily="18" charset="-78"/>
            </a:endParaRPr>
          </a:p>
        </p:txBody>
      </p:sp>
      <p:sp>
        <p:nvSpPr>
          <p:cNvPr id="23" name="TextBox 22"/>
          <p:cNvSpPr txBox="1"/>
          <p:nvPr/>
        </p:nvSpPr>
        <p:spPr>
          <a:xfrm>
            <a:off x="5365853" y="7417794"/>
            <a:ext cx="1364476" cy="338554"/>
          </a:xfrm>
          <a:prstGeom prst="rect">
            <a:avLst/>
          </a:prstGeom>
          <a:noFill/>
        </p:spPr>
        <p:txBody>
          <a:bodyPr wrap="none" rtlCol="0">
            <a:spAutoFit/>
          </a:bodyPr>
          <a:lstStyle/>
          <a:p>
            <a:pPr marL="342900" indent="-342900" algn="r" defTabSz="538764" rtl="1">
              <a:buClr>
                <a:srgbClr val="4EB7BA"/>
              </a:buClr>
              <a:buFont typeface="Arial" charset="0"/>
              <a:buChar char="•"/>
            </a:pPr>
            <a:r>
              <a:rPr lang="ar-SA" sz="1600" b="1" dirty="0">
                <a:latin typeface="Al Tarikh" charset="-78"/>
                <a:ea typeface="Al Tarikh" charset="-78"/>
                <a:cs typeface="Al Tarikh" charset="-78"/>
              </a:rPr>
              <a:t>شوق الأحمري</a:t>
            </a:r>
          </a:p>
        </p:txBody>
      </p:sp>
      <p:sp>
        <p:nvSpPr>
          <p:cNvPr id="24" name="TextBox 23"/>
          <p:cNvSpPr txBox="1"/>
          <p:nvPr/>
        </p:nvSpPr>
        <p:spPr>
          <a:xfrm>
            <a:off x="3439794" y="7417794"/>
            <a:ext cx="1523174" cy="338554"/>
          </a:xfrm>
          <a:prstGeom prst="rect">
            <a:avLst/>
          </a:prstGeom>
          <a:noFill/>
        </p:spPr>
        <p:txBody>
          <a:bodyPr wrap="none" rtlCol="0">
            <a:spAutoFit/>
          </a:bodyPr>
          <a:lstStyle/>
          <a:p>
            <a:pPr marL="342900" indent="-342900" algn="r" defTabSz="538764" rtl="1">
              <a:buClr>
                <a:srgbClr val="4EB7BA"/>
              </a:buClr>
              <a:buFont typeface="Arial" charset="0"/>
              <a:buChar char="•"/>
            </a:pPr>
            <a:r>
              <a:rPr lang="ar-SA" sz="1600" b="1" dirty="0">
                <a:latin typeface="Al Tarikh" charset="-78"/>
                <a:ea typeface="Al Tarikh" charset="-78"/>
                <a:cs typeface="Al Tarikh" charset="-78"/>
              </a:rPr>
              <a:t>عبدالعزيز العنقري</a:t>
            </a:r>
          </a:p>
        </p:txBody>
      </p:sp>
      <p:sp>
        <p:nvSpPr>
          <p:cNvPr id="25" name="TextBox 24"/>
          <p:cNvSpPr txBox="1"/>
          <p:nvPr/>
        </p:nvSpPr>
        <p:spPr>
          <a:xfrm>
            <a:off x="1548510" y="7807830"/>
            <a:ext cx="5213287" cy="338554"/>
          </a:xfrm>
          <a:prstGeom prst="rect">
            <a:avLst/>
          </a:prstGeom>
          <a:noFill/>
        </p:spPr>
        <p:txBody>
          <a:bodyPr wrap="none" rtlCol="0">
            <a:spAutoFit/>
          </a:bodyPr>
          <a:lstStyle/>
          <a:p>
            <a:pPr algn="r" defTabSz="538764" rtl="1"/>
            <a:r>
              <a:rPr lang="ar-SA" sz="1600" b="1" dirty="0">
                <a:solidFill>
                  <a:schemeClr val="bg1">
                    <a:lumMod val="50000"/>
                  </a:schemeClr>
                </a:solidFill>
                <a:latin typeface="Al Tarikh" charset="-78"/>
                <a:ea typeface="Al Tarikh" charset="-78"/>
                <a:cs typeface="Al Tarikh" charset="-78"/>
              </a:rPr>
              <a:t>كنا نكلمهم ونزعجهم حتى في نص الليل وما شفنا منهم إلا حسن الأخلاق والتعامل الحسن </a:t>
            </a:r>
            <a:r>
              <a:rPr lang="ar-SA" sz="1600" b="1" dirty="0">
                <a:solidFill>
                  <a:srgbClr val="C00000"/>
                </a:solidFill>
                <a:latin typeface="Al Tarikh" charset="-78"/>
                <a:ea typeface="Al Tarikh" charset="-78"/>
                <a:cs typeface="Al Tarikh" charset="-78"/>
              </a:rPr>
              <a:t>♥</a:t>
            </a:r>
            <a:endParaRPr lang="en-US" sz="1600" b="1" dirty="0">
              <a:solidFill>
                <a:srgbClr val="C00000"/>
              </a:solidFill>
              <a:latin typeface="Al Tarikh" charset="-78"/>
              <a:ea typeface="Al Tarikh" charset="-78"/>
              <a:cs typeface="Al Tarikh" charset="-78"/>
            </a:endParaRPr>
          </a:p>
        </p:txBody>
      </p:sp>
      <p:cxnSp>
        <p:nvCxnSpPr>
          <p:cNvPr id="26" name="Straight Connector 25"/>
          <p:cNvCxnSpPr/>
          <p:nvPr/>
        </p:nvCxnSpPr>
        <p:spPr>
          <a:xfrm>
            <a:off x="2225105" y="8708050"/>
            <a:ext cx="450720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4980" y="8307940"/>
            <a:ext cx="4459467" cy="400110"/>
          </a:xfrm>
          <a:prstGeom prst="rect">
            <a:avLst/>
          </a:prstGeom>
          <a:noFill/>
        </p:spPr>
        <p:txBody>
          <a:bodyPr wrap="square" rtlCol="0">
            <a:spAutoFit/>
          </a:bodyPr>
          <a:lstStyle/>
          <a:p>
            <a:pPr algn="r" defTabSz="538764" rtl="1"/>
            <a:r>
              <a:rPr lang="ar-SA" sz="2000" dirty="0">
                <a:latin typeface="Andalus" panose="02020603050405020304" pitchFamily="18" charset="-78"/>
                <a:cs typeface="Andalus" panose="02020603050405020304" pitchFamily="18" charset="-78"/>
              </a:rPr>
              <a:t>وأهم </a:t>
            </a:r>
            <a:r>
              <a:rPr lang="ar-SA" sz="2000" dirty="0" err="1">
                <a:latin typeface="Andalus" panose="02020603050405020304" pitchFamily="18" charset="-78"/>
                <a:cs typeface="Andalus" panose="02020603050405020304" pitchFamily="18" charset="-78"/>
              </a:rPr>
              <a:t>شي</a:t>
            </a:r>
            <a:r>
              <a:rPr lang="ar-SA" sz="2000" dirty="0">
                <a:latin typeface="Andalus" panose="02020603050405020304" pitchFamily="18" charset="-78"/>
                <a:cs typeface="Andalus" panose="02020603050405020304" pitchFamily="18" charset="-78"/>
              </a:rPr>
              <a:t> شكرًا للجندي المجهول في فريق علم الأدوية</a:t>
            </a:r>
            <a:endParaRPr lang="en-US" sz="2000" dirty="0">
              <a:latin typeface="Andalus" panose="02020603050405020304" pitchFamily="18" charset="-78"/>
              <a:cs typeface="Andalus" panose="02020603050405020304" pitchFamily="18" charset="-78"/>
            </a:endParaRPr>
          </a:p>
        </p:txBody>
      </p:sp>
      <p:sp>
        <p:nvSpPr>
          <p:cNvPr id="28" name="TextBox 27"/>
          <p:cNvSpPr txBox="1"/>
          <p:nvPr/>
        </p:nvSpPr>
        <p:spPr>
          <a:xfrm>
            <a:off x="4812509" y="8840294"/>
            <a:ext cx="1925527" cy="400110"/>
          </a:xfrm>
          <a:prstGeom prst="rect">
            <a:avLst/>
          </a:prstGeom>
          <a:noFill/>
        </p:spPr>
        <p:txBody>
          <a:bodyPr wrap="none" rtlCol="0">
            <a:spAutoFit/>
          </a:bodyPr>
          <a:lstStyle/>
          <a:p>
            <a:pPr marL="342900" indent="-342900" algn="r" defTabSz="538764" rtl="1">
              <a:buClr>
                <a:srgbClr val="4EB7BA"/>
              </a:buClr>
              <a:buFont typeface="HiraginoSans-W3" charset="-128"/>
              <a:buChar char="★"/>
            </a:pPr>
            <a:r>
              <a:rPr lang="ar-SA" sz="2000" b="1" dirty="0">
                <a:solidFill>
                  <a:srgbClr val="C00000"/>
                </a:solidFill>
                <a:latin typeface="Al Tarikh" charset="-78"/>
                <a:ea typeface="Al Tarikh" charset="-78"/>
                <a:cs typeface="Al Tarikh" charset="-78"/>
              </a:rPr>
              <a:t>روان سعد القحطاني</a:t>
            </a:r>
          </a:p>
        </p:txBody>
      </p:sp>
      <p:grpSp>
        <p:nvGrpSpPr>
          <p:cNvPr id="31" name="Group 30"/>
          <p:cNvGrpSpPr/>
          <p:nvPr/>
        </p:nvGrpSpPr>
        <p:grpSpPr>
          <a:xfrm>
            <a:off x="803776" y="171806"/>
            <a:ext cx="5250451" cy="461665"/>
            <a:chOff x="803775" y="339251"/>
            <a:chExt cx="5250451" cy="461665"/>
          </a:xfrm>
        </p:grpSpPr>
        <p:sp>
          <p:nvSpPr>
            <p:cNvPr id="5" name="TextBox 4"/>
            <p:cNvSpPr txBox="1"/>
            <p:nvPr/>
          </p:nvSpPr>
          <p:spPr>
            <a:xfrm>
              <a:off x="803775" y="339251"/>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Special thanks</a:t>
              </a:r>
              <a:r>
                <a:rPr lang="ar-SA" sz="2400" dirty="0">
                  <a:latin typeface="American Typewriter" charset="0"/>
                  <a:ea typeface="American Typewriter" charset="0"/>
                  <a:cs typeface="American Typewriter" charset="0"/>
                </a:rPr>
                <a:t>   </a:t>
              </a:r>
              <a:endParaRPr lang="en-US" sz="2400" dirty="0">
                <a:solidFill>
                  <a:srgbClr val="C00000"/>
                </a:solidFill>
                <a:latin typeface="American Typewriter" charset="0"/>
                <a:ea typeface="American Typewriter" charset="0"/>
                <a:cs typeface="American Typewriter" charset="0"/>
              </a:endParaRPr>
            </a:p>
          </p:txBody>
        </p:sp>
        <p:sp>
          <p:nvSpPr>
            <p:cNvPr id="9" name="Rectangle 8"/>
            <p:cNvSpPr/>
            <p:nvPr/>
          </p:nvSpPr>
          <p:spPr>
            <a:xfrm>
              <a:off x="4515755" y="420776"/>
              <a:ext cx="296754" cy="29861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1842351" y="7417794"/>
            <a:ext cx="1194559" cy="338554"/>
          </a:xfrm>
          <a:prstGeom prst="rect">
            <a:avLst/>
          </a:prstGeom>
          <a:noFill/>
        </p:spPr>
        <p:txBody>
          <a:bodyPr wrap="none" rtlCol="0">
            <a:spAutoFit/>
          </a:bodyPr>
          <a:lstStyle/>
          <a:p>
            <a:pPr marL="342900" indent="-342900" algn="r" defTabSz="538764" rtl="1">
              <a:buClr>
                <a:srgbClr val="4EB7BA"/>
              </a:buClr>
              <a:buFont typeface="Arial" charset="0"/>
              <a:buChar char="•"/>
            </a:pPr>
            <a:r>
              <a:rPr lang="ar-SA" sz="1600" b="1" dirty="0">
                <a:latin typeface="Al Tarikh" charset="-78"/>
                <a:ea typeface="Al Tarikh" charset="-78"/>
                <a:cs typeface="Al Tarikh" charset="-78"/>
              </a:rPr>
              <a:t>طراد الوكيل</a:t>
            </a:r>
          </a:p>
        </p:txBody>
      </p:sp>
      <p:grpSp>
        <p:nvGrpSpPr>
          <p:cNvPr id="38" name="Group 37"/>
          <p:cNvGrpSpPr/>
          <p:nvPr/>
        </p:nvGrpSpPr>
        <p:grpSpPr>
          <a:xfrm>
            <a:off x="152571" y="1492508"/>
            <a:ext cx="6587126" cy="2154436"/>
            <a:chOff x="152571" y="1492508"/>
            <a:chExt cx="6587126" cy="2154436"/>
          </a:xfrm>
        </p:grpSpPr>
        <p:sp>
          <p:nvSpPr>
            <p:cNvPr id="8" name="TextBox 7"/>
            <p:cNvSpPr txBox="1"/>
            <p:nvPr/>
          </p:nvSpPr>
          <p:spPr>
            <a:xfrm>
              <a:off x="4887947" y="1492508"/>
              <a:ext cx="1851750" cy="1815882"/>
            </a:xfrm>
            <a:prstGeom prst="rect">
              <a:avLst/>
            </a:prstGeom>
            <a:noFill/>
          </p:spPr>
          <p:txBody>
            <a:bodyPr wrap="square" rtlCol="0">
              <a:spAutoFit/>
            </a:bodyPr>
            <a:lstStyle/>
            <a:p>
              <a:pPr marL="285750" indent="-285750" algn="r" defTabSz="538764" rtl="1">
                <a:buClr>
                  <a:srgbClr val="4EB7BA"/>
                </a:buClr>
                <a:buFont typeface="Arial" charset="0"/>
                <a:buChar char="•"/>
              </a:pPr>
              <a:r>
                <a:rPr lang="ar-SA" sz="1600" b="1" dirty="0">
                  <a:latin typeface="Al Tarikh" charset="-78"/>
                  <a:ea typeface="Al Tarikh" charset="-78"/>
                  <a:cs typeface="Al Tarikh" charset="-78"/>
                </a:rPr>
                <a:t>روان سعد القحطاني</a:t>
              </a:r>
            </a:p>
            <a:p>
              <a:pPr marL="285750" indent="-285750" algn="r" defTabSz="538764" rtl="1">
                <a:buClr>
                  <a:srgbClr val="4EB7BA"/>
                </a:buClr>
                <a:buFont typeface="Arial" charset="0"/>
                <a:buChar char="•"/>
              </a:pPr>
              <a:r>
                <a:rPr lang="ar-SA" sz="1600" b="1" dirty="0">
                  <a:latin typeface="Al Tarikh" charset="-78"/>
                  <a:ea typeface="Al Tarikh" charset="-78"/>
                  <a:cs typeface="Al Tarikh" charset="-78"/>
                </a:rPr>
                <a:t>أثير الرشيد</a:t>
              </a:r>
            </a:p>
            <a:p>
              <a:pPr marL="285750" indent="-285750" algn="r" defTabSz="538764" rtl="1">
                <a:buClr>
                  <a:srgbClr val="4EB7BA"/>
                </a:buClr>
                <a:buFont typeface="Arial" charset="0"/>
                <a:buChar char="•"/>
              </a:pPr>
              <a:r>
                <a:rPr lang="ar-SA" sz="1600" b="1" dirty="0">
                  <a:latin typeface="Al Tarikh" charset="-78"/>
                  <a:ea typeface="Al Tarikh" charset="-78"/>
                  <a:cs typeface="Al Tarikh" charset="-78"/>
                </a:rPr>
                <a:t>أمل القرني</a:t>
              </a:r>
            </a:p>
            <a:p>
              <a:pPr marL="285750" indent="-285750" algn="r" defTabSz="538764" rtl="1">
                <a:buClr>
                  <a:srgbClr val="4EB7BA"/>
                </a:buClr>
                <a:buFont typeface="Arial" charset="0"/>
                <a:buChar char="•"/>
              </a:pPr>
              <a:r>
                <a:rPr lang="ar-SA" sz="1600" b="1" dirty="0">
                  <a:latin typeface="Al Tarikh" charset="-78"/>
                  <a:ea typeface="Al Tarikh" charset="-78"/>
                  <a:cs typeface="Al Tarikh" charset="-78"/>
                </a:rPr>
                <a:t>انوار العجمي</a:t>
              </a:r>
            </a:p>
            <a:p>
              <a:pPr marL="285750" indent="-285750" algn="r" defTabSz="538764" rtl="1">
                <a:buClr>
                  <a:srgbClr val="4EB7BA"/>
                </a:buClr>
                <a:buFont typeface="Arial" charset="0"/>
                <a:buChar char="•"/>
              </a:pPr>
              <a:r>
                <a:rPr lang="ar-SA" sz="1600" b="1" dirty="0">
                  <a:latin typeface="Al Tarikh" charset="-78"/>
                  <a:ea typeface="Al Tarikh" charset="-78"/>
                  <a:cs typeface="Al Tarikh" charset="-78"/>
                </a:rPr>
                <a:t>جواهر </a:t>
              </a:r>
              <a:r>
                <a:rPr lang="ar-SA" sz="1600" b="1" dirty="0" err="1">
                  <a:latin typeface="Al Tarikh" charset="-78"/>
                  <a:ea typeface="Al Tarikh" charset="-78"/>
                  <a:cs typeface="Al Tarikh" charset="-78"/>
                </a:rPr>
                <a:t>ابانمي</a:t>
              </a:r>
              <a:endParaRPr lang="ar-SA" sz="1600" b="1" dirty="0">
                <a:latin typeface="Al Tarikh" charset="-78"/>
                <a:ea typeface="Al Tarikh" charset="-78"/>
                <a:cs typeface="Al Tarikh" charset="-78"/>
              </a:endParaRPr>
            </a:p>
            <a:p>
              <a:pPr marL="285750" indent="-285750" algn="r" rtl="1">
                <a:buClr>
                  <a:srgbClr val="4EB7BA"/>
                </a:buClr>
                <a:buFont typeface="Arial" charset="0"/>
                <a:buChar char="•"/>
              </a:pPr>
              <a:r>
                <a:rPr lang="ar-SA" sz="1600" b="1" dirty="0" err="1" smtClean="0">
                  <a:latin typeface="Al Tarikh" charset="-78"/>
                  <a:ea typeface="Al Tarikh" charset="-78"/>
                  <a:cs typeface="Al Tarikh" charset="-78"/>
                </a:rPr>
                <a:t>جومانا</a:t>
              </a:r>
              <a:r>
                <a:rPr lang="ar-SA" sz="1600" b="1" dirty="0" smtClean="0">
                  <a:latin typeface="Al Tarikh" charset="-78"/>
                  <a:ea typeface="Al Tarikh" charset="-78"/>
                  <a:cs typeface="Al Tarikh" charset="-78"/>
                </a:rPr>
                <a:t> القحطاني</a:t>
              </a:r>
              <a:endParaRPr lang="ar-SA" sz="1600" b="1" dirty="0">
                <a:latin typeface="Al Tarikh" charset="-78"/>
                <a:ea typeface="Al Tarikh" charset="-78"/>
                <a:cs typeface="Al Tarikh" charset="-78"/>
              </a:endParaRPr>
            </a:p>
            <a:p>
              <a:pPr marL="285750" indent="-285750" algn="r" rtl="1">
                <a:buClr>
                  <a:srgbClr val="4EB7BA"/>
                </a:buClr>
                <a:buFont typeface="Arial" charset="0"/>
                <a:buChar char="•"/>
              </a:pPr>
              <a:r>
                <a:rPr lang="ar-SA" sz="1600" b="1" dirty="0" smtClean="0">
                  <a:latin typeface="Al Tarikh" charset="-78"/>
                  <a:ea typeface="Al Tarikh" charset="-78"/>
                  <a:cs typeface="Al Tarikh" charset="-78"/>
                </a:rPr>
                <a:t>حنين </a:t>
              </a:r>
              <a:r>
                <a:rPr lang="ar-SA" sz="1600" b="1" dirty="0" err="1" smtClean="0">
                  <a:latin typeface="Al Tarikh" charset="-78"/>
                  <a:ea typeface="Al Tarikh" charset="-78"/>
                  <a:cs typeface="Al Tarikh" charset="-78"/>
                </a:rPr>
                <a:t>باشيخ</a:t>
              </a:r>
              <a:endParaRPr lang="en-US" sz="1600" b="1" dirty="0">
                <a:latin typeface="Al Tarikh" charset="-78"/>
                <a:ea typeface="Al Tarikh" charset="-78"/>
                <a:cs typeface="Al Tarikh" charset="-78"/>
              </a:endParaRPr>
            </a:p>
          </p:txBody>
        </p:sp>
        <p:sp>
          <p:nvSpPr>
            <p:cNvPr id="11" name="TextBox 10"/>
            <p:cNvSpPr txBox="1"/>
            <p:nvPr/>
          </p:nvSpPr>
          <p:spPr>
            <a:xfrm>
              <a:off x="3291013" y="1492508"/>
              <a:ext cx="1851750" cy="1815882"/>
            </a:xfrm>
            <a:prstGeom prst="rect">
              <a:avLst/>
            </a:prstGeom>
            <a:noFill/>
          </p:spPr>
          <p:txBody>
            <a:bodyPr wrap="square" rtlCol="0">
              <a:spAutoFit/>
            </a:bodyPr>
            <a:lstStyle/>
            <a:p>
              <a:pPr marL="285750" indent="-285750" algn="r" defTabSz="538764" rtl="1">
                <a:buClr>
                  <a:srgbClr val="4EB7BA"/>
                </a:buClr>
                <a:buFont typeface="Arial" charset="0"/>
                <a:buChar char="•"/>
              </a:pPr>
              <a:r>
                <a:rPr lang="ar-SA" sz="1600" b="1" dirty="0" smtClean="0">
                  <a:latin typeface="Al Tarikh" charset="-78"/>
                  <a:ea typeface="Al Tarikh" charset="-78"/>
                  <a:cs typeface="Al Tarikh" charset="-78"/>
                </a:rPr>
                <a:t>رحاب العنزي</a:t>
              </a:r>
              <a:endParaRPr lang="ar-SA" sz="1600" b="1" dirty="0">
                <a:latin typeface="Al Tarikh" charset="-78"/>
                <a:ea typeface="Al Tarikh" charset="-78"/>
                <a:cs typeface="Al Tarikh" charset="-78"/>
              </a:endParaRPr>
            </a:p>
            <a:p>
              <a:pPr marL="285750" indent="-285750" algn="r" defTabSz="538764" rtl="1">
                <a:buClr>
                  <a:srgbClr val="4EB7BA"/>
                </a:buClr>
                <a:buFont typeface="Arial" charset="0"/>
                <a:buChar char="•"/>
              </a:pPr>
              <a:r>
                <a:rPr lang="ar-SA" sz="1600" b="1" dirty="0" smtClean="0">
                  <a:latin typeface="Al Tarikh" charset="-78"/>
                  <a:ea typeface="Al Tarikh" charset="-78"/>
                  <a:cs typeface="Al Tarikh" charset="-78"/>
                </a:rPr>
                <a:t>ريما البراك</a:t>
              </a:r>
              <a:endParaRPr lang="ar-SA" sz="1600" b="1" dirty="0">
                <a:latin typeface="Al Tarikh" charset="-78"/>
                <a:ea typeface="Al Tarikh" charset="-78"/>
                <a:cs typeface="Al Tarikh" charset="-78"/>
              </a:endParaRPr>
            </a:p>
            <a:p>
              <a:pPr marL="285750" indent="-285750" algn="r" defTabSz="538764" rtl="1">
                <a:buClr>
                  <a:srgbClr val="4EB7BA"/>
                </a:buClr>
                <a:buFont typeface="Arial" charset="0"/>
                <a:buChar char="•"/>
              </a:pPr>
              <a:r>
                <a:rPr lang="ar-SA" sz="1600" b="1" dirty="0">
                  <a:latin typeface="Al Tarikh" charset="-78"/>
                  <a:ea typeface="Al Tarikh" charset="-78"/>
                  <a:cs typeface="Al Tarikh" charset="-78"/>
                </a:rPr>
                <a:t>ريم </a:t>
              </a:r>
              <a:r>
                <a:rPr lang="ar-SA" sz="1600" b="1" dirty="0" err="1">
                  <a:latin typeface="Al Tarikh" charset="-78"/>
                  <a:ea typeface="Al Tarikh" charset="-78"/>
                  <a:cs typeface="Al Tarikh" charset="-78"/>
                </a:rPr>
                <a:t>الشثري</a:t>
              </a:r>
              <a:endParaRPr lang="ar-SA" sz="1600" b="1" dirty="0">
                <a:latin typeface="Al Tarikh" charset="-78"/>
                <a:ea typeface="Al Tarikh" charset="-78"/>
                <a:cs typeface="Al Tarikh" charset="-78"/>
              </a:endParaRPr>
            </a:p>
            <a:p>
              <a:pPr marL="285750" indent="-285750" algn="r" defTabSz="538764" rtl="1">
                <a:buClr>
                  <a:srgbClr val="4EB7BA"/>
                </a:buClr>
                <a:buFont typeface="Arial" charset="0"/>
                <a:buChar char="•"/>
              </a:pPr>
              <a:r>
                <a:rPr lang="ar-SA" sz="1600" b="1" dirty="0" smtClean="0">
                  <a:latin typeface="Al Tarikh" charset="-78"/>
                  <a:ea typeface="Al Tarikh" charset="-78"/>
                  <a:cs typeface="Al Tarikh" charset="-78"/>
                </a:rPr>
                <a:t>شذا الغيهب</a:t>
              </a:r>
              <a:endParaRPr lang="ar-SA" sz="1600" b="1" dirty="0">
                <a:latin typeface="Al Tarikh" charset="-78"/>
                <a:ea typeface="Al Tarikh" charset="-78"/>
                <a:cs typeface="Al Tarikh" charset="-78"/>
              </a:endParaRPr>
            </a:p>
            <a:p>
              <a:pPr marL="285750" indent="-285750" algn="r" defTabSz="538764" rtl="1">
                <a:buClr>
                  <a:srgbClr val="4EB7BA"/>
                </a:buClr>
                <a:buFont typeface="Arial" charset="0"/>
                <a:buChar char="•"/>
              </a:pPr>
              <a:r>
                <a:rPr lang="ar-SA" sz="1600" b="1" dirty="0" smtClean="0">
                  <a:latin typeface="Al Tarikh" charset="-78"/>
                  <a:ea typeface="Al Tarikh" charset="-78"/>
                  <a:cs typeface="Al Tarikh" charset="-78"/>
                </a:rPr>
                <a:t>شروق الصومالي</a:t>
              </a:r>
              <a:endParaRPr lang="ar-SA" sz="1600" b="1" dirty="0">
                <a:latin typeface="Al Tarikh" charset="-78"/>
                <a:ea typeface="Al Tarikh" charset="-78"/>
                <a:cs typeface="Al Tarikh" charset="-78"/>
              </a:endParaRPr>
            </a:p>
            <a:p>
              <a:pPr marL="285750" indent="-285750" algn="r" defTabSz="538764" rtl="1">
                <a:buClr>
                  <a:srgbClr val="4EB7BA"/>
                </a:buClr>
                <a:buFont typeface="Arial" charset="0"/>
                <a:buChar char="•"/>
              </a:pPr>
              <a:r>
                <a:rPr lang="ar-SA" sz="1600" b="1" dirty="0">
                  <a:latin typeface="Al Tarikh" charset="-78"/>
                  <a:ea typeface="Al Tarikh" charset="-78"/>
                  <a:cs typeface="Al Tarikh" charset="-78"/>
                </a:rPr>
                <a:t>شوق </a:t>
              </a:r>
              <a:r>
                <a:rPr lang="ar-SA" sz="1600" b="1" dirty="0" smtClean="0">
                  <a:latin typeface="Al Tarikh" charset="-78"/>
                  <a:ea typeface="Al Tarikh" charset="-78"/>
                  <a:cs typeface="Al Tarikh" charset="-78"/>
                </a:rPr>
                <a:t>الأحمري</a:t>
              </a:r>
            </a:p>
            <a:p>
              <a:pPr marL="285750" indent="-285750" algn="r" defTabSz="538764" rtl="1">
                <a:buClr>
                  <a:srgbClr val="4EB7BA"/>
                </a:buClr>
                <a:buFont typeface="Arial" charset="0"/>
                <a:buChar char="•"/>
              </a:pPr>
              <a:r>
                <a:rPr lang="ar-SA" sz="1600" b="1" dirty="0" smtClean="0">
                  <a:latin typeface="Al Tarikh" charset="-78"/>
                  <a:ea typeface="Al Tarikh" charset="-78"/>
                  <a:cs typeface="Al Tarikh" charset="-78"/>
                </a:rPr>
                <a:t>لمى التميمي</a:t>
              </a:r>
              <a:endParaRPr lang="en-US" sz="1600" b="1" dirty="0">
                <a:latin typeface="Al Tarikh" charset="-78"/>
                <a:ea typeface="Al Tarikh" charset="-78"/>
                <a:cs typeface="Al Tarikh" charset="-78"/>
              </a:endParaRPr>
            </a:p>
          </p:txBody>
        </p:sp>
        <p:sp>
          <p:nvSpPr>
            <p:cNvPr id="12" name="TextBox 11"/>
            <p:cNvSpPr txBox="1"/>
            <p:nvPr/>
          </p:nvSpPr>
          <p:spPr>
            <a:xfrm>
              <a:off x="1749505" y="1492508"/>
              <a:ext cx="1851750" cy="1815882"/>
            </a:xfrm>
            <a:prstGeom prst="rect">
              <a:avLst/>
            </a:prstGeom>
            <a:noFill/>
          </p:spPr>
          <p:txBody>
            <a:bodyPr wrap="square" rtlCol="0">
              <a:spAutoFit/>
            </a:bodyPr>
            <a:lstStyle/>
            <a:p>
              <a:pPr marL="285750" indent="-285750" algn="r" defTabSz="538764" rtl="1">
                <a:buClr>
                  <a:srgbClr val="4EB7BA"/>
                </a:buClr>
                <a:buFont typeface="Arial" charset="0"/>
                <a:buChar char="•"/>
              </a:pPr>
              <a:r>
                <a:rPr lang="ar-SA" sz="1600" b="1" dirty="0" smtClean="0">
                  <a:latin typeface="Al Tarikh" charset="-78"/>
                  <a:ea typeface="Al Tarikh" charset="-78"/>
                  <a:cs typeface="Al Tarikh" charset="-78"/>
                </a:rPr>
                <a:t>ليلى مذكور</a:t>
              </a:r>
              <a:endParaRPr lang="ar-SA" sz="1600" b="1" dirty="0">
                <a:latin typeface="Al Tarikh" charset="-78"/>
                <a:ea typeface="Al Tarikh" charset="-78"/>
                <a:cs typeface="Al Tarikh" charset="-78"/>
              </a:endParaRPr>
            </a:p>
            <a:p>
              <a:pPr marL="285750" indent="-285750" algn="r" defTabSz="538764" rtl="1">
                <a:buClr>
                  <a:srgbClr val="4EB7BA"/>
                </a:buClr>
                <a:buFont typeface="Arial" charset="0"/>
                <a:buChar char="•"/>
              </a:pPr>
              <a:r>
                <a:rPr lang="ar-SA" sz="1600" b="1" dirty="0" smtClean="0">
                  <a:latin typeface="Al Tarikh" charset="-78"/>
                  <a:ea typeface="Al Tarikh" charset="-78"/>
                  <a:cs typeface="Al Tarikh" charset="-78"/>
                </a:rPr>
                <a:t>لينا الوكيل</a:t>
              </a:r>
              <a:endParaRPr lang="ar-SA" sz="1600" b="1" dirty="0">
                <a:latin typeface="Al Tarikh" charset="-78"/>
                <a:ea typeface="Al Tarikh" charset="-78"/>
                <a:cs typeface="Al Tarikh" charset="-78"/>
              </a:endParaRPr>
            </a:p>
            <a:p>
              <a:pPr marL="285750" indent="-285750" algn="r" defTabSz="538764" rtl="1">
                <a:buClr>
                  <a:srgbClr val="4EB7BA"/>
                </a:buClr>
                <a:buFont typeface="Arial" charset="0"/>
                <a:buChar char="•"/>
              </a:pPr>
              <a:r>
                <a:rPr lang="ar-SA" sz="1600" b="1" dirty="0" err="1" smtClean="0">
                  <a:latin typeface="Al Tarikh" charset="-78"/>
                  <a:ea typeface="Al Tarikh" charset="-78"/>
                  <a:cs typeface="Al Tarikh" charset="-78"/>
                </a:rPr>
                <a:t>منيال</a:t>
              </a:r>
              <a:r>
                <a:rPr lang="ar-SA" sz="1600" b="1" dirty="0" smtClean="0">
                  <a:latin typeface="Al Tarikh" charset="-78"/>
                  <a:ea typeface="Al Tarikh" charset="-78"/>
                  <a:cs typeface="Al Tarikh" charset="-78"/>
                </a:rPr>
                <a:t> </a:t>
              </a:r>
              <a:r>
                <a:rPr lang="ar-SA" sz="1600" b="1" dirty="0" err="1" smtClean="0">
                  <a:latin typeface="Al Tarikh" charset="-78"/>
                  <a:ea typeface="Al Tarikh" charset="-78"/>
                  <a:cs typeface="Al Tarikh" charset="-78"/>
                </a:rPr>
                <a:t>باوزير</a:t>
              </a:r>
              <a:endParaRPr lang="ar-SA" sz="1600" b="1" dirty="0">
                <a:latin typeface="Al Tarikh" charset="-78"/>
                <a:ea typeface="Al Tarikh" charset="-78"/>
                <a:cs typeface="Al Tarikh" charset="-78"/>
              </a:endParaRPr>
            </a:p>
            <a:p>
              <a:pPr marL="285750" indent="-285750" algn="r" defTabSz="538764" rtl="1">
                <a:buClr>
                  <a:srgbClr val="4EB7BA"/>
                </a:buClr>
                <a:buFont typeface="Arial" charset="0"/>
                <a:buChar char="•"/>
              </a:pPr>
              <a:r>
                <a:rPr lang="ar-SA" sz="1600" b="1" dirty="0" smtClean="0">
                  <a:latin typeface="Al Tarikh" charset="-78"/>
                  <a:ea typeface="Al Tarikh" charset="-78"/>
                  <a:cs typeface="Al Tarikh" charset="-78"/>
                </a:rPr>
                <a:t>منيرة </a:t>
              </a:r>
              <a:r>
                <a:rPr lang="ar-SA" sz="1600" b="1" dirty="0" err="1" smtClean="0">
                  <a:latin typeface="Al Tarikh" charset="-78"/>
                  <a:ea typeface="Al Tarikh" charset="-78"/>
                  <a:cs typeface="Al Tarikh" charset="-78"/>
                </a:rPr>
                <a:t>الضفيان</a:t>
              </a:r>
              <a:endParaRPr lang="ar-SA" sz="1600" b="1" dirty="0">
                <a:latin typeface="Al Tarikh" charset="-78"/>
                <a:ea typeface="Al Tarikh" charset="-78"/>
                <a:cs typeface="Al Tarikh" charset="-78"/>
              </a:endParaRPr>
            </a:p>
            <a:p>
              <a:pPr marL="285750" indent="-285750" algn="r" defTabSz="538764" rtl="1">
                <a:buClr>
                  <a:srgbClr val="4EB7BA"/>
                </a:buClr>
                <a:buFont typeface="Arial" charset="0"/>
                <a:buChar char="•"/>
              </a:pPr>
              <a:r>
                <a:rPr lang="ar-SA" sz="1600" b="1" dirty="0" smtClean="0">
                  <a:latin typeface="Al Tarikh" charset="-78"/>
                  <a:ea typeface="Al Tarikh" charset="-78"/>
                  <a:cs typeface="Al Tarikh" charset="-78"/>
                </a:rPr>
                <a:t>وجدان الزيد</a:t>
              </a:r>
              <a:endParaRPr lang="ar-SA" sz="1600" b="1" dirty="0">
                <a:latin typeface="Al Tarikh" charset="-78"/>
                <a:ea typeface="Al Tarikh" charset="-78"/>
                <a:cs typeface="Al Tarikh" charset="-78"/>
              </a:endParaRPr>
            </a:p>
            <a:p>
              <a:pPr marL="285750" indent="-285750" algn="r" defTabSz="538764" rtl="1">
                <a:buClr>
                  <a:srgbClr val="4EB7BA"/>
                </a:buClr>
                <a:buFont typeface="Arial" charset="0"/>
                <a:buChar char="•"/>
              </a:pPr>
              <a:r>
                <a:rPr lang="ar-SA" sz="1600" b="1" dirty="0" smtClean="0">
                  <a:latin typeface="Al Tarikh" charset="-78"/>
                  <a:ea typeface="Al Tarikh" charset="-78"/>
                  <a:cs typeface="Al Tarikh" charset="-78"/>
                </a:rPr>
                <a:t>خالد العيسى</a:t>
              </a:r>
            </a:p>
            <a:p>
              <a:pPr marL="285750" indent="-285750" algn="r" defTabSz="538764" rtl="1">
                <a:buClr>
                  <a:srgbClr val="4EB7BA"/>
                </a:buClr>
                <a:buFont typeface="Arial" charset="0"/>
                <a:buChar char="•"/>
              </a:pPr>
              <a:r>
                <a:rPr lang="ar-SA" sz="1600" b="1" dirty="0" smtClean="0">
                  <a:latin typeface="Al Tarikh" charset="-78"/>
                  <a:ea typeface="Al Tarikh" charset="-78"/>
                  <a:cs typeface="Al Tarikh" charset="-78"/>
                </a:rPr>
                <a:t>سعد الرشود</a:t>
              </a:r>
              <a:endParaRPr lang="en-US" sz="1600" b="1" dirty="0">
                <a:latin typeface="Al Tarikh" charset="-78"/>
                <a:ea typeface="Al Tarikh" charset="-78"/>
                <a:cs typeface="Al Tarikh" charset="-78"/>
              </a:endParaRPr>
            </a:p>
          </p:txBody>
        </p:sp>
        <p:sp>
          <p:nvSpPr>
            <p:cNvPr id="13" name="TextBox 12"/>
            <p:cNvSpPr txBox="1"/>
            <p:nvPr/>
          </p:nvSpPr>
          <p:spPr>
            <a:xfrm>
              <a:off x="152571" y="1492508"/>
              <a:ext cx="1851750" cy="1815882"/>
            </a:xfrm>
            <a:prstGeom prst="rect">
              <a:avLst/>
            </a:prstGeom>
            <a:noFill/>
          </p:spPr>
          <p:txBody>
            <a:bodyPr wrap="square" rtlCol="0">
              <a:spAutoFit/>
            </a:bodyPr>
            <a:lstStyle/>
            <a:p>
              <a:pPr marL="285750" indent="-285750" algn="r" defTabSz="538764" rtl="1">
                <a:buClr>
                  <a:srgbClr val="4EB7BA"/>
                </a:buClr>
                <a:buFont typeface="Arial" charset="0"/>
                <a:buChar char="•"/>
              </a:pPr>
              <a:r>
                <a:rPr lang="ar-SA" sz="1600" b="1" dirty="0">
                  <a:latin typeface="Al Tarikh" charset="-78"/>
                  <a:ea typeface="Al Tarikh" charset="-78"/>
                  <a:cs typeface="Al Tarikh" charset="-78"/>
                </a:rPr>
                <a:t>عبدالرحمن الجريان</a:t>
              </a:r>
            </a:p>
            <a:p>
              <a:pPr marL="285750" indent="-285750" algn="r" defTabSz="538764" rtl="1">
                <a:buClr>
                  <a:srgbClr val="4EB7BA"/>
                </a:buClr>
                <a:buFont typeface="Arial" charset="0"/>
                <a:buChar char="•"/>
              </a:pPr>
              <a:r>
                <a:rPr lang="ar-SA" sz="1600" b="1" dirty="0">
                  <a:latin typeface="Al Tarikh" charset="-78"/>
                  <a:ea typeface="Al Tarikh" charset="-78"/>
                  <a:cs typeface="Al Tarikh" charset="-78"/>
                </a:rPr>
                <a:t>عبدالرحمن الراشد</a:t>
              </a:r>
            </a:p>
            <a:p>
              <a:pPr marL="285750" indent="-285750" algn="r" defTabSz="538764" rtl="1">
                <a:buClr>
                  <a:srgbClr val="4EB7BA"/>
                </a:buClr>
                <a:buFont typeface="Arial" charset="0"/>
                <a:buChar char="•"/>
              </a:pPr>
              <a:r>
                <a:rPr lang="ar-SA" sz="1600" b="1" dirty="0">
                  <a:latin typeface="Al Tarikh" charset="-78"/>
                  <a:ea typeface="Al Tarikh" charset="-78"/>
                  <a:cs typeface="Al Tarikh" charset="-78"/>
                </a:rPr>
                <a:t>عبدالرحمن ذكري</a:t>
              </a:r>
            </a:p>
            <a:p>
              <a:pPr marL="285750" indent="-285750" algn="r" defTabSz="538764" rtl="1">
                <a:buClr>
                  <a:srgbClr val="4EB7BA"/>
                </a:buClr>
                <a:buFont typeface="Arial" charset="0"/>
                <a:buChar char="•"/>
              </a:pPr>
              <a:r>
                <a:rPr lang="ar-SA" sz="1600" b="1" dirty="0">
                  <a:latin typeface="Al Tarikh" charset="-78"/>
                  <a:ea typeface="Al Tarikh" charset="-78"/>
                  <a:cs typeface="Al Tarikh" charset="-78"/>
                </a:rPr>
                <a:t>عبدالعزيز </a:t>
              </a:r>
              <a:r>
                <a:rPr lang="ar-SA" sz="1600" b="1" dirty="0" err="1">
                  <a:latin typeface="Al Tarikh" charset="-78"/>
                  <a:ea typeface="Al Tarikh" charset="-78"/>
                  <a:cs typeface="Al Tarikh" charset="-78"/>
                </a:rPr>
                <a:t>القرموشي</a:t>
              </a:r>
              <a:endParaRPr lang="ar-SA" sz="1600" b="1" dirty="0">
                <a:latin typeface="Al Tarikh" charset="-78"/>
                <a:ea typeface="Al Tarikh" charset="-78"/>
                <a:cs typeface="Al Tarikh" charset="-78"/>
              </a:endParaRPr>
            </a:p>
            <a:p>
              <a:pPr marL="285750" indent="-285750" algn="r" defTabSz="538764" rtl="1">
                <a:buClr>
                  <a:srgbClr val="4EB7BA"/>
                </a:buClr>
                <a:buFont typeface="Arial" charset="0"/>
                <a:buChar char="•"/>
              </a:pPr>
              <a:r>
                <a:rPr lang="ar-SA" sz="1600" b="1" dirty="0" smtClean="0">
                  <a:latin typeface="Al Tarikh" charset="-78"/>
                  <a:ea typeface="Al Tarikh" charset="-78"/>
                  <a:cs typeface="Al Tarikh" charset="-78"/>
                </a:rPr>
                <a:t>عبدالله </a:t>
              </a:r>
              <a:r>
                <a:rPr lang="ar-SA" sz="1600" b="1" dirty="0">
                  <a:latin typeface="Al Tarikh" charset="-78"/>
                  <a:ea typeface="Al Tarikh" charset="-78"/>
                  <a:cs typeface="Al Tarikh" charset="-78"/>
                </a:rPr>
                <a:t>هاشم</a:t>
              </a:r>
            </a:p>
            <a:p>
              <a:pPr marL="285750" indent="-285750" algn="r" defTabSz="538764" rtl="1">
                <a:buClr>
                  <a:srgbClr val="4EB7BA"/>
                </a:buClr>
                <a:buFont typeface="Arial" charset="0"/>
                <a:buChar char="•"/>
              </a:pPr>
              <a:r>
                <a:rPr lang="ar-SA" sz="1600" b="1" dirty="0">
                  <a:latin typeface="Al Tarikh" charset="-78"/>
                  <a:ea typeface="Al Tarikh" charset="-78"/>
                  <a:cs typeface="Al Tarikh" charset="-78"/>
                </a:rPr>
                <a:t>فيصل </a:t>
              </a:r>
              <a:r>
                <a:rPr lang="ar-SA" sz="1600" b="1" dirty="0" smtClean="0">
                  <a:latin typeface="Al Tarikh" charset="-78"/>
                  <a:ea typeface="Al Tarikh" charset="-78"/>
                  <a:cs typeface="Al Tarikh" charset="-78"/>
                </a:rPr>
                <a:t>العباد</a:t>
              </a:r>
            </a:p>
            <a:p>
              <a:pPr marL="285750" indent="-285750" algn="r" defTabSz="538764" rtl="1">
                <a:buClr>
                  <a:srgbClr val="4EB7BA"/>
                </a:buClr>
                <a:buFont typeface="Arial" charset="0"/>
                <a:buChar char="•"/>
              </a:pPr>
              <a:r>
                <a:rPr lang="ar-SA" sz="1600" b="1" dirty="0" smtClean="0">
                  <a:latin typeface="Al Tarikh" charset="-78"/>
                  <a:ea typeface="Al Tarikh" charset="-78"/>
                  <a:cs typeface="Al Tarikh" charset="-78"/>
                </a:rPr>
                <a:t>محمد خوجة</a:t>
              </a:r>
              <a:endParaRPr lang="ar-SA" sz="1600" b="1" dirty="0">
                <a:latin typeface="Al Tarikh" charset="-78"/>
                <a:ea typeface="Al Tarikh" charset="-78"/>
                <a:cs typeface="Al Tarikh" charset="-78"/>
              </a:endParaRPr>
            </a:p>
          </p:txBody>
        </p:sp>
        <p:sp>
          <p:nvSpPr>
            <p:cNvPr id="36" name="TextBox 35"/>
            <p:cNvSpPr txBox="1"/>
            <p:nvPr/>
          </p:nvSpPr>
          <p:spPr>
            <a:xfrm>
              <a:off x="4144854" y="3308390"/>
              <a:ext cx="1229824" cy="338554"/>
            </a:xfrm>
            <a:prstGeom prst="rect">
              <a:avLst/>
            </a:prstGeom>
            <a:noFill/>
          </p:spPr>
          <p:txBody>
            <a:bodyPr wrap="none" rtlCol="0">
              <a:spAutoFit/>
            </a:bodyPr>
            <a:lstStyle/>
            <a:p>
              <a:pPr marL="285750" indent="-285750" algn="r" defTabSz="914400" rtl="1" eaLnBrk="1" latinLnBrk="0" hangingPunct="1">
                <a:buClr>
                  <a:srgbClr val="4EB7BA"/>
                </a:buClr>
                <a:buFont typeface="Arial" charset="0"/>
                <a:buChar char="•"/>
              </a:pPr>
              <a:r>
                <a:rPr lang="ar-SA" sz="1600" b="1" dirty="0" smtClean="0">
                  <a:latin typeface="Al Tarikh" charset="-78"/>
                  <a:ea typeface="Al Tarikh" charset="-78"/>
                  <a:cs typeface="Al Tarikh" charset="-78"/>
                </a:rPr>
                <a:t>معتز </a:t>
              </a:r>
              <a:r>
                <a:rPr lang="ar-SA" sz="1600" b="1" dirty="0" err="1" smtClean="0">
                  <a:latin typeface="Al Tarikh" charset="-78"/>
                  <a:ea typeface="Al Tarikh" charset="-78"/>
                  <a:cs typeface="Al Tarikh" charset="-78"/>
                </a:rPr>
                <a:t>الطخيس</a:t>
              </a:r>
              <a:endParaRPr lang="en-US" sz="1600" b="1" dirty="0">
                <a:latin typeface="Al Tarikh" charset="-78"/>
                <a:ea typeface="Al Tarikh" charset="-78"/>
                <a:cs typeface="Al Tarikh" charset="-78"/>
              </a:endParaRPr>
            </a:p>
          </p:txBody>
        </p:sp>
        <p:sp>
          <p:nvSpPr>
            <p:cNvPr id="37" name="TextBox 36"/>
            <p:cNvSpPr txBox="1"/>
            <p:nvPr/>
          </p:nvSpPr>
          <p:spPr>
            <a:xfrm>
              <a:off x="1403877" y="3306426"/>
              <a:ext cx="1271503" cy="338554"/>
            </a:xfrm>
            <a:prstGeom prst="rect">
              <a:avLst/>
            </a:prstGeom>
            <a:noFill/>
          </p:spPr>
          <p:txBody>
            <a:bodyPr wrap="none" rtlCol="0">
              <a:spAutoFit/>
            </a:bodyPr>
            <a:lstStyle/>
            <a:p>
              <a:pPr marL="285750" indent="-285750" algn="r" defTabSz="914400" rtl="1" eaLnBrk="1" latinLnBrk="0" hangingPunct="1">
                <a:buClr>
                  <a:srgbClr val="4EB7BA"/>
                </a:buClr>
                <a:buFont typeface="Arial" charset="0"/>
                <a:buChar char="•"/>
              </a:pPr>
              <a:r>
                <a:rPr lang="ar-SA" sz="1600" b="1" dirty="0" smtClean="0">
                  <a:latin typeface="Al Tarikh" charset="-78"/>
                  <a:ea typeface="Al Tarikh" charset="-78"/>
                  <a:cs typeface="Al Tarikh" charset="-78"/>
                </a:rPr>
                <a:t>ناصر أ</a:t>
              </a:r>
              <a:r>
                <a:rPr lang="ar-SA" sz="1600" b="1" dirty="0">
                  <a:latin typeface="Al Tarikh" charset="-78"/>
                  <a:ea typeface="Al Tarikh" charset="-78"/>
                  <a:cs typeface="Al Tarikh" charset="-78"/>
                </a:rPr>
                <a:t>ب</a:t>
              </a:r>
              <a:r>
                <a:rPr lang="ar-SA" sz="1600" b="1" dirty="0" smtClean="0">
                  <a:latin typeface="Al Tarikh" charset="-78"/>
                  <a:ea typeface="Al Tarikh" charset="-78"/>
                  <a:cs typeface="Al Tarikh" charset="-78"/>
                </a:rPr>
                <a:t>و دجين</a:t>
              </a:r>
              <a:endParaRPr lang="en-US" sz="1600" b="1" dirty="0">
                <a:latin typeface="Al Tarikh" charset="-78"/>
                <a:ea typeface="Al Tarikh" charset="-78"/>
                <a:cs typeface="Al Tarikh" charset="-78"/>
              </a:endParaRPr>
            </a:p>
          </p:txBody>
        </p:sp>
      </p:grpSp>
      <p:sp>
        <p:nvSpPr>
          <p:cNvPr id="39" name="TextBox 38"/>
          <p:cNvSpPr txBox="1"/>
          <p:nvPr/>
        </p:nvSpPr>
        <p:spPr>
          <a:xfrm>
            <a:off x="2441446" y="5386334"/>
            <a:ext cx="1851750" cy="1323439"/>
          </a:xfrm>
          <a:prstGeom prst="rect">
            <a:avLst/>
          </a:prstGeom>
          <a:noFill/>
          <a:ln>
            <a:noFill/>
          </a:ln>
        </p:spPr>
        <p:txBody>
          <a:bodyPr wrap="square" rtlCol="0">
            <a:spAutoFit/>
          </a:bodyPr>
          <a:lstStyle/>
          <a:p>
            <a:pPr marL="285750" indent="-285750" algn="r" defTabSz="538764" rtl="1">
              <a:buClr>
                <a:srgbClr val="4EB7BA"/>
              </a:buClr>
              <a:buFont typeface="Arial" charset="0"/>
              <a:buChar char="•"/>
            </a:pPr>
            <a:r>
              <a:rPr lang="ar-SA" sz="1600" b="1" dirty="0">
                <a:latin typeface="Al Tarikh" charset="-78"/>
                <a:ea typeface="Al Tarikh" charset="-78"/>
                <a:cs typeface="Al Tarikh" charset="-78"/>
              </a:rPr>
              <a:t>أسيل السليماني</a:t>
            </a:r>
          </a:p>
          <a:p>
            <a:pPr marL="285750" indent="-285750" algn="r" defTabSz="538764" rtl="1">
              <a:buClr>
                <a:srgbClr val="4EB7BA"/>
              </a:buClr>
              <a:buFont typeface="Arial" charset="0"/>
              <a:buChar char="•"/>
            </a:pPr>
            <a:r>
              <a:rPr lang="ar-SA" sz="1600" b="1" dirty="0">
                <a:latin typeface="Al Tarikh" charset="-78"/>
                <a:ea typeface="Al Tarikh" charset="-78"/>
                <a:cs typeface="Al Tarikh" charset="-78"/>
              </a:rPr>
              <a:t>أميرة نيازي</a:t>
            </a:r>
            <a:endParaRPr lang="en-US" sz="1600" b="1" dirty="0" smtClean="0">
              <a:latin typeface="Al Tarikh" charset="-78"/>
              <a:ea typeface="Al Tarikh" charset="-78"/>
              <a:cs typeface="Al Tarikh" charset="-78"/>
            </a:endParaRPr>
          </a:p>
          <a:p>
            <a:pPr marL="285750" indent="-285750" algn="r" defTabSz="538764" rtl="1">
              <a:buClr>
                <a:srgbClr val="4EB7BA"/>
              </a:buClr>
              <a:buFont typeface="Arial" charset="0"/>
              <a:buChar char="•"/>
            </a:pPr>
            <a:r>
              <a:rPr lang="ar-SA" sz="1600" b="1" dirty="0" smtClean="0">
                <a:latin typeface="Al Tarikh" charset="-78"/>
                <a:ea typeface="Al Tarikh" charset="-78"/>
                <a:cs typeface="Al Tarikh" charset="-78"/>
              </a:rPr>
              <a:t>بدرية </a:t>
            </a:r>
            <a:r>
              <a:rPr lang="ar-SA" sz="1600" b="1" dirty="0" smtClean="0">
                <a:latin typeface="Al Tarikh" charset="-78"/>
                <a:ea typeface="Al Tarikh" charset="-78"/>
                <a:cs typeface="Al Tarikh" charset="-78"/>
              </a:rPr>
              <a:t>الصباغ</a:t>
            </a:r>
            <a:endParaRPr lang="ar-SA" sz="1600" b="1" dirty="0">
              <a:latin typeface="Al Tarikh" charset="-78"/>
              <a:ea typeface="Al Tarikh" charset="-78"/>
              <a:cs typeface="Al Tarikh" charset="-78"/>
            </a:endParaRPr>
          </a:p>
          <a:p>
            <a:pPr marL="285750" indent="-285750" algn="r" defTabSz="538764" rtl="1">
              <a:buClr>
                <a:srgbClr val="4EB7BA"/>
              </a:buClr>
              <a:buFont typeface="Arial" charset="0"/>
              <a:buChar char="•"/>
            </a:pPr>
            <a:r>
              <a:rPr lang="ar-SA" sz="1600" b="1" dirty="0" smtClean="0">
                <a:latin typeface="Al Tarikh" charset="-78"/>
                <a:ea typeface="Al Tarikh" charset="-78"/>
                <a:cs typeface="Al Tarikh" charset="-78"/>
              </a:rPr>
              <a:t>بشرى </a:t>
            </a:r>
            <a:r>
              <a:rPr lang="ar-SA" sz="1600" b="1" dirty="0" err="1" smtClean="0">
                <a:latin typeface="Al Tarikh" charset="-78"/>
                <a:ea typeface="Al Tarikh" charset="-78"/>
                <a:cs typeface="Al Tarikh" charset="-78"/>
              </a:rPr>
              <a:t>قوقندي</a:t>
            </a:r>
            <a:endParaRPr lang="ar-SA" sz="1600" b="1" dirty="0">
              <a:latin typeface="Al Tarikh" charset="-78"/>
              <a:ea typeface="Al Tarikh" charset="-78"/>
              <a:cs typeface="Al Tarikh" charset="-78"/>
            </a:endParaRPr>
          </a:p>
          <a:p>
            <a:pPr marL="285750" indent="-285750" algn="r" defTabSz="538764" rtl="1">
              <a:buClr>
                <a:srgbClr val="4EB7BA"/>
              </a:buClr>
              <a:buFont typeface="Arial" charset="0"/>
              <a:buChar char="•"/>
            </a:pPr>
            <a:r>
              <a:rPr lang="ar-SA" sz="1600" b="1" dirty="0" smtClean="0">
                <a:latin typeface="Al Tarikh" charset="-78"/>
                <a:ea typeface="Al Tarikh" charset="-78"/>
                <a:cs typeface="Al Tarikh" charset="-78"/>
              </a:rPr>
              <a:t>حنين </a:t>
            </a:r>
            <a:r>
              <a:rPr lang="ar-SA" sz="1600" b="1" dirty="0" smtClean="0">
                <a:latin typeface="Al Tarikh" charset="-78"/>
                <a:ea typeface="Al Tarikh" charset="-78"/>
                <a:cs typeface="Al Tarikh" charset="-78"/>
              </a:rPr>
              <a:t>السبكي</a:t>
            </a:r>
            <a:endParaRPr lang="ar-SA" sz="1600" b="1" dirty="0">
              <a:latin typeface="Al Tarikh" charset="-78"/>
              <a:ea typeface="Al Tarikh" charset="-78"/>
              <a:cs typeface="Al Tarikh" charset="-78"/>
            </a:endParaRPr>
          </a:p>
        </p:txBody>
      </p:sp>
      <p:sp>
        <p:nvSpPr>
          <p:cNvPr id="40" name="TextBox 39"/>
          <p:cNvSpPr txBox="1"/>
          <p:nvPr/>
        </p:nvSpPr>
        <p:spPr>
          <a:xfrm>
            <a:off x="0" y="5337967"/>
            <a:ext cx="1851750" cy="1569660"/>
          </a:xfrm>
          <a:prstGeom prst="rect">
            <a:avLst/>
          </a:prstGeom>
          <a:noFill/>
          <a:ln>
            <a:noFill/>
          </a:ln>
        </p:spPr>
        <p:txBody>
          <a:bodyPr wrap="square" rtlCol="0">
            <a:spAutoFit/>
          </a:bodyPr>
          <a:lstStyle/>
          <a:p>
            <a:pPr marL="285750" indent="-285750" algn="r" defTabSz="538764" rtl="1">
              <a:buClr>
                <a:srgbClr val="4EB7BA"/>
              </a:buClr>
              <a:buFont typeface="Arial" charset="0"/>
              <a:buChar char="•"/>
            </a:pPr>
            <a:r>
              <a:rPr lang="ar-SA" sz="1600" b="1" dirty="0" smtClean="0">
                <a:latin typeface="Al Tarikh" charset="-78"/>
                <a:ea typeface="Al Tarikh" charset="-78"/>
                <a:cs typeface="Al Tarikh" charset="-78"/>
              </a:rPr>
              <a:t>رانيا العيسى</a:t>
            </a:r>
            <a:endParaRPr lang="en-US" sz="1600" b="1" dirty="0" smtClean="0">
              <a:latin typeface="Al Tarikh" charset="-78"/>
              <a:ea typeface="Al Tarikh" charset="-78"/>
              <a:cs typeface="Al Tarikh" charset="-78"/>
            </a:endParaRPr>
          </a:p>
          <a:p>
            <a:pPr marL="285750" indent="-285750" algn="r" defTabSz="538764" rtl="1">
              <a:buClr>
                <a:srgbClr val="4EB7BA"/>
              </a:buClr>
              <a:buFont typeface="Arial" charset="0"/>
              <a:buChar char="•"/>
            </a:pPr>
            <a:r>
              <a:rPr lang="ar-SA" sz="1600" b="1" dirty="0" smtClean="0">
                <a:latin typeface="Al Tarikh" charset="-78"/>
                <a:ea typeface="Al Tarikh" charset="-78"/>
                <a:cs typeface="Al Tarikh" charset="-78"/>
              </a:rPr>
              <a:t>رنا </a:t>
            </a:r>
            <a:r>
              <a:rPr lang="ar-SA" sz="1600" b="1" dirty="0">
                <a:latin typeface="Al Tarikh" charset="-78"/>
                <a:ea typeface="Al Tarikh" charset="-78"/>
                <a:cs typeface="Al Tarikh" charset="-78"/>
              </a:rPr>
              <a:t>المانع</a:t>
            </a:r>
          </a:p>
          <a:p>
            <a:pPr marL="285750" indent="-285750" algn="r" defTabSz="538764" rtl="1">
              <a:buClr>
                <a:srgbClr val="4EB7BA"/>
              </a:buClr>
              <a:buFont typeface="Arial" charset="0"/>
              <a:buChar char="•"/>
            </a:pPr>
            <a:r>
              <a:rPr lang="ar-SA" sz="1600" b="1" dirty="0">
                <a:latin typeface="Al Tarikh" charset="-78"/>
                <a:ea typeface="Al Tarikh" charset="-78"/>
                <a:cs typeface="Al Tarikh" charset="-78"/>
              </a:rPr>
              <a:t>ريم </a:t>
            </a:r>
            <a:r>
              <a:rPr lang="ar-SA" sz="1600" b="1" dirty="0" smtClean="0">
                <a:latin typeface="Al Tarikh" charset="-78"/>
                <a:ea typeface="Al Tarikh" charset="-78"/>
                <a:cs typeface="Al Tarikh" charset="-78"/>
              </a:rPr>
              <a:t>السرجاني</a:t>
            </a:r>
            <a:endParaRPr lang="en-US" sz="1600" b="1" dirty="0" smtClean="0">
              <a:latin typeface="Al Tarikh" charset="-78"/>
              <a:ea typeface="Al Tarikh" charset="-78"/>
              <a:cs typeface="Al Tarikh" charset="-78"/>
            </a:endParaRPr>
          </a:p>
          <a:p>
            <a:pPr marL="285750" indent="-285750" algn="r" defTabSz="538764" rtl="1">
              <a:buClr>
                <a:srgbClr val="4EB7BA"/>
              </a:buClr>
              <a:buFont typeface="Arial" charset="0"/>
              <a:buChar char="•"/>
            </a:pPr>
            <a:r>
              <a:rPr lang="ar-SA" sz="1600" b="1" dirty="0" smtClean="0">
                <a:latin typeface="Al Tarikh" charset="-78"/>
                <a:ea typeface="Al Tarikh" charset="-78"/>
                <a:cs typeface="Al Tarikh" charset="-78"/>
              </a:rPr>
              <a:t>شذا </a:t>
            </a:r>
            <a:r>
              <a:rPr lang="ar-SA" sz="1600" b="1" dirty="0" smtClean="0">
                <a:latin typeface="Al Tarikh" charset="-78"/>
                <a:ea typeface="Al Tarikh" charset="-78"/>
                <a:cs typeface="Al Tarikh" charset="-78"/>
              </a:rPr>
              <a:t>الغيهب</a:t>
            </a:r>
          </a:p>
          <a:p>
            <a:pPr marL="285750" indent="-285750" algn="r" defTabSz="538764" rtl="1">
              <a:buClr>
                <a:srgbClr val="4EB7BA"/>
              </a:buClr>
              <a:buFont typeface="Arial" charset="0"/>
              <a:buChar char="•"/>
            </a:pPr>
            <a:r>
              <a:rPr lang="ar-SA" sz="1600" b="1" dirty="0" smtClean="0">
                <a:latin typeface="Al Tarikh" charset="-78"/>
                <a:ea typeface="Al Tarikh" charset="-78"/>
                <a:cs typeface="Al Tarikh" charset="-78"/>
              </a:rPr>
              <a:t>نجود </a:t>
            </a:r>
            <a:r>
              <a:rPr lang="ar-SA" sz="1600" b="1" dirty="0" smtClean="0">
                <a:latin typeface="Al Tarikh" charset="-78"/>
                <a:ea typeface="Al Tarikh" charset="-78"/>
                <a:cs typeface="Al Tarikh" charset="-78"/>
              </a:rPr>
              <a:t>العنزي</a:t>
            </a:r>
            <a:endParaRPr lang="ar-SA" sz="1600" b="1" dirty="0">
              <a:latin typeface="Al Tarikh" charset="-78"/>
              <a:ea typeface="Al Tarikh" charset="-78"/>
              <a:cs typeface="Al Tarikh" charset="-78"/>
            </a:endParaRPr>
          </a:p>
          <a:p>
            <a:pPr marL="285750" indent="-285750" algn="r" defTabSz="538764" rtl="1">
              <a:buClr>
                <a:srgbClr val="4EB7BA"/>
              </a:buClr>
              <a:buFont typeface="Arial" charset="0"/>
              <a:buChar char="•"/>
            </a:pPr>
            <a:r>
              <a:rPr lang="ar-SA" sz="1600" b="1" dirty="0" smtClean="0">
                <a:latin typeface="Al Tarikh" charset="-78"/>
                <a:ea typeface="Al Tarikh" charset="-78"/>
                <a:cs typeface="Al Tarikh" charset="-78"/>
              </a:rPr>
              <a:t>نورا </a:t>
            </a:r>
            <a:r>
              <a:rPr lang="ar-SA" sz="1600" b="1" dirty="0" err="1" smtClean="0">
                <a:latin typeface="Al Tarikh" charset="-78"/>
                <a:ea typeface="Al Tarikh" charset="-78"/>
                <a:cs typeface="Al Tarikh" charset="-78"/>
              </a:rPr>
              <a:t>المهيدب</a:t>
            </a:r>
            <a:endParaRPr lang="ar-SA" sz="1600" b="1" dirty="0">
              <a:latin typeface="Al Tarikh" charset="-78"/>
              <a:ea typeface="Al Tarikh" charset="-78"/>
              <a:cs typeface="Al Tarikh" charset="-78"/>
            </a:endParaRPr>
          </a:p>
        </p:txBody>
      </p:sp>
      <p:grpSp>
        <p:nvGrpSpPr>
          <p:cNvPr id="41" name="Group 40"/>
          <p:cNvGrpSpPr/>
          <p:nvPr/>
        </p:nvGrpSpPr>
        <p:grpSpPr>
          <a:xfrm>
            <a:off x="152571" y="9213511"/>
            <a:ext cx="6636120" cy="584775"/>
            <a:chOff x="152570" y="9239610"/>
            <a:chExt cx="6636120" cy="584775"/>
          </a:xfrm>
        </p:grpSpPr>
        <p:sp>
          <p:nvSpPr>
            <p:cNvPr id="42" name="TextBox 41"/>
            <p:cNvSpPr txBox="1"/>
            <p:nvPr/>
          </p:nvSpPr>
          <p:spPr>
            <a:xfrm>
              <a:off x="152570" y="9239610"/>
              <a:ext cx="6636120" cy="584775"/>
            </a:xfrm>
            <a:prstGeom prst="rect">
              <a:avLst/>
            </a:prstGeom>
            <a:noFill/>
          </p:spPr>
          <p:txBody>
            <a:bodyPr wrap="square" rtlCol="0">
              <a:spAutoFit/>
            </a:bodyPr>
            <a:lstStyle/>
            <a:p>
              <a:pPr algn="r" rtl="1"/>
              <a:r>
                <a:rPr lang="ar-SA" sz="1600" b="1" dirty="0">
                  <a:solidFill>
                    <a:schemeClr val="bg1">
                      <a:lumMod val="50000"/>
                    </a:schemeClr>
                  </a:solidFill>
                  <a:latin typeface="Al Tarikh" charset="-78"/>
                  <a:ea typeface="Al Tarikh" charset="-78"/>
                  <a:cs typeface="Al Tarikh" charset="-78"/>
                </a:rPr>
                <a:t>أفضل </a:t>
              </a:r>
              <a:r>
                <a:rPr lang="en-US" sz="1600" b="1" dirty="0">
                  <a:solidFill>
                    <a:schemeClr val="bg1">
                      <a:lumMod val="50000"/>
                    </a:schemeClr>
                  </a:solidFill>
                  <a:latin typeface="Al Tarikh" charset="-78"/>
                  <a:ea typeface="Al Tarikh" charset="-78"/>
                  <a:cs typeface="Al Tarikh" charset="-78"/>
                </a:rPr>
                <a:t>member</a:t>
              </a:r>
              <a:r>
                <a:rPr lang="ar-SA" sz="1600" b="1" dirty="0">
                  <a:solidFill>
                    <a:schemeClr val="bg1">
                      <a:lumMod val="50000"/>
                    </a:schemeClr>
                  </a:solidFill>
                  <a:latin typeface="Al Tarikh" charset="-78"/>
                  <a:ea typeface="Al Tarikh" charset="-78"/>
                  <a:cs typeface="Al Tarikh" charset="-78"/>
                </a:rPr>
                <a:t> في الدنيا </a:t>
              </a:r>
              <a:r>
                <a:rPr lang="en-US" sz="1600" b="1" dirty="0">
                  <a:solidFill>
                    <a:schemeClr val="bg1">
                      <a:lumMod val="50000"/>
                    </a:schemeClr>
                  </a:solidFill>
                  <a:latin typeface="Al Tarikh" charset="-78"/>
                  <a:ea typeface="Al Tarikh" charset="-78"/>
                  <a:cs typeface="Al Tarikh" charset="-78"/>
                </a:rPr>
                <a:t> </a:t>
              </a:r>
              <a:r>
                <a:rPr lang="ar-SA" sz="1600" b="1" dirty="0">
                  <a:solidFill>
                    <a:schemeClr val="bg1">
                      <a:lumMod val="50000"/>
                    </a:schemeClr>
                  </a:solidFill>
                  <a:latin typeface="Al Tarikh" charset="-78"/>
                  <a:ea typeface="Al Tarikh" charset="-78"/>
                  <a:cs typeface="Al Tarikh" charset="-78"/>
                </a:rPr>
                <a:t>       </a:t>
              </a:r>
              <a:r>
                <a:rPr lang="ar-SA" sz="1600" b="1" dirty="0" smtClean="0">
                  <a:solidFill>
                    <a:schemeClr val="bg1">
                      <a:lumMod val="50000"/>
                    </a:schemeClr>
                  </a:solidFill>
                  <a:latin typeface="Al Tarikh" charset="-78"/>
                  <a:ea typeface="Al Tarikh" charset="-78"/>
                  <a:cs typeface="Al Tarikh" charset="-78"/>
                </a:rPr>
                <a:t>كانت دايم تراجع </a:t>
              </a:r>
              <a:r>
                <a:rPr lang="ar-SA" sz="1600" b="1" dirty="0">
                  <a:solidFill>
                    <a:schemeClr val="bg1">
                      <a:lumMod val="50000"/>
                    </a:schemeClr>
                  </a:solidFill>
                  <a:latin typeface="Al Tarikh" charset="-78"/>
                  <a:ea typeface="Al Tarikh" charset="-78"/>
                  <a:cs typeface="Al Tarikh" charset="-78"/>
                </a:rPr>
                <a:t>معنا المحاضرات وتضيف الملاحظات </a:t>
              </a:r>
              <a:r>
                <a:rPr lang="ar-SA" sz="1600" b="1" dirty="0" smtClean="0">
                  <a:solidFill>
                    <a:schemeClr val="bg1">
                      <a:lumMod val="50000"/>
                    </a:schemeClr>
                  </a:solidFill>
                  <a:latin typeface="Al Tarikh" charset="-78"/>
                  <a:ea typeface="Al Tarikh" charset="-78"/>
                  <a:cs typeface="Al Tarikh" charset="-78"/>
                </a:rPr>
                <a:t>وتكتب كل الأسئلة </a:t>
              </a:r>
              <a:r>
                <a:rPr lang="ar-SA" sz="1600" b="1" dirty="0">
                  <a:solidFill>
                    <a:schemeClr val="bg1">
                      <a:lumMod val="50000"/>
                    </a:schemeClr>
                  </a:solidFill>
                  <a:latin typeface="Al Tarikh" charset="-78"/>
                  <a:ea typeface="Al Tarikh" charset="-78"/>
                  <a:cs typeface="Al Tarikh" charset="-78"/>
                </a:rPr>
                <a:t>والتشبيهات </a:t>
              </a:r>
              <a:r>
                <a:rPr lang="ar-SA" sz="1600" b="1" dirty="0" smtClean="0">
                  <a:solidFill>
                    <a:schemeClr val="bg1">
                      <a:lumMod val="50000"/>
                    </a:schemeClr>
                  </a:solidFill>
                  <a:latin typeface="Al Tarikh" charset="-78"/>
                  <a:ea typeface="Al Tarikh" charset="-78"/>
                  <a:cs typeface="Al Tarikh" charset="-78"/>
                </a:rPr>
                <a:t> يكفي إنها اشتغلت على كل محاضرات </a:t>
              </a:r>
              <a:r>
                <a:rPr lang="ar-SA" sz="1600" b="1" dirty="0" err="1" smtClean="0">
                  <a:solidFill>
                    <a:schemeClr val="bg1">
                      <a:lumMod val="50000"/>
                    </a:schemeClr>
                  </a:solidFill>
                  <a:latin typeface="Al Tarikh" charset="-78"/>
                  <a:ea typeface="Al Tarikh" charset="-78"/>
                  <a:cs typeface="Al Tarikh" charset="-78"/>
                </a:rPr>
                <a:t>الفارما</a:t>
              </a:r>
              <a:r>
                <a:rPr lang="ar-SA" sz="1600" b="1" dirty="0" smtClean="0">
                  <a:solidFill>
                    <a:schemeClr val="bg1">
                      <a:lumMod val="50000"/>
                    </a:schemeClr>
                  </a:solidFill>
                  <a:latin typeface="Al Tarikh" charset="-78"/>
                  <a:ea typeface="Al Tarikh" charset="-78"/>
                  <a:cs typeface="Al Tarikh" charset="-78"/>
                </a:rPr>
                <a:t> حقت سنتين البيسك </a:t>
              </a:r>
              <a:r>
                <a:rPr lang="ar-SA" sz="1600" b="1" dirty="0" smtClean="0">
                  <a:solidFill>
                    <a:srgbClr val="C00000"/>
                  </a:solidFill>
                  <a:latin typeface="Al Tarikh" charset="-78"/>
                  <a:ea typeface="Al Tarikh" charset="-78"/>
                  <a:cs typeface="Al Tarikh" charset="-78"/>
                  <a:sym typeface="Wingdings"/>
                </a:rPr>
                <a:t> </a:t>
              </a:r>
              <a:r>
                <a:rPr lang="ar-SA" sz="1600" b="1" dirty="0" smtClean="0">
                  <a:solidFill>
                    <a:srgbClr val="C00000"/>
                  </a:solidFill>
                  <a:latin typeface="Al Tarikh" charset="-78"/>
                  <a:ea typeface="Al Tarikh" charset="-78"/>
                  <a:cs typeface="Al Tarikh" charset="-78"/>
                </a:rPr>
                <a:t>♥    </a:t>
              </a:r>
              <a:r>
                <a:rPr lang="ar-SA" sz="1600" b="1" dirty="0" smtClean="0">
                  <a:solidFill>
                    <a:schemeClr val="bg1">
                      <a:lumMod val="50000"/>
                    </a:schemeClr>
                  </a:solidFill>
                  <a:latin typeface="Al Tarikh" charset="-78"/>
                  <a:ea typeface="Al Tarikh" charset="-78"/>
                  <a:cs typeface="Al Tarikh" charset="-78"/>
                </a:rPr>
                <a:t>ادعوا </a:t>
              </a:r>
              <a:r>
                <a:rPr lang="ar-SA" sz="1600" b="1" dirty="0">
                  <a:solidFill>
                    <a:schemeClr val="bg1">
                      <a:lumMod val="50000"/>
                    </a:schemeClr>
                  </a:solidFill>
                  <a:latin typeface="Al Tarikh" charset="-78"/>
                  <a:ea typeface="Al Tarikh" charset="-78"/>
                  <a:cs typeface="Al Tarikh" charset="-78"/>
                </a:rPr>
                <a:t>لها بالتوفيق بالدنيا والآخرة </a:t>
              </a:r>
              <a:r>
                <a:rPr lang="ar-SA" sz="1600" b="1" dirty="0">
                  <a:solidFill>
                    <a:srgbClr val="C00000"/>
                  </a:solidFill>
                  <a:latin typeface="Al Tarikh" charset="-78"/>
                  <a:ea typeface="Al Tarikh" charset="-78"/>
                  <a:cs typeface="Al Tarikh" charset="-78"/>
                </a:rPr>
                <a:t>♥</a:t>
              </a:r>
              <a:endParaRPr lang="en-US" sz="1600" b="1" dirty="0">
                <a:solidFill>
                  <a:srgbClr val="C00000"/>
                </a:solidFill>
                <a:latin typeface="Al Tarikh" charset="-78"/>
                <a:ea typeface="Al Tarikh" charset="-78"/>
                <a:cs typeface="Al Tarikh" charset="-78"/>
              </a:endParaRPr>
            </a:p>
          </p:txBody>
        </p:sp>
        <p:sp>
          <p:nvSpPr>
            <p:cNvPr id="43" name="Rectangle 42"/>
            <p:cNvSpPr>
              <a:spLocks noChangeAspect="1"/>
            </p:cNvSpPr>
            <p:nvPr/>
          </p:nvSpPr>
          <p:spPr>
            <a:xfrm>
              <a:off x="4944776" y="9310502"/>
              <a:ext cx="199277" cy="180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11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227909" y="734153"/>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5" name="TextBox 4"/>
          <p:cNvSpPr txBox="1"/>
          <p:nvPr/>
        </p:nvSpPr>
        <p:spPr>
          <a:xfrm>
            <a:off x="803776" y="240715"/>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Overview</a:t>
            </a:r>
          </a:p>
        </p:txBody>
      </p:sp>
      <p:sp>
        <p:nvSpPr>
          <p:cNvPr id="92" name="Half Frame 6"/>
          <p:cNvSpPr/>
          <p:nvPr/>
        </p:nvSpPr>
        <p:spPr>
          <a:xfrm rot="5400000">
            <a:off x="5897881" y="-266995"/>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Half Frame 6"/>
          <p:cNvSpPr/>
          <p:nvPr/>
        </p:nvSpPr>
        <p:spPr>
          <a:xfrm rot="16200000" flipH="1">
            <a:off x="267790" y="-266995"/>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4" name="Group 213">
            <a:extLst>
              <a:ext uri="{FF2B5EF4-FFF2-40B4-BE49-F238E27FC236}">
                <a16:creationId xmlns="" xmlns:a16="http://schemas.microsoft.com/office/drawing/2014/main" id="{D3A1D381-D3DE-4CB5-999F-C10E94DB33AA}"/>
              </a:ext>
            </a:extLst>
          </p:cNvPr>
          <p:cNvGrpSpPr/>
          <p:nvPr/>
        </p:nvGrpSpPr>
        <p:grpSpPr>
          <a:xfrm>
            <a:off x="540071" y="1186960"/>
            <a:ext cx="5818923" cy="8434594"/>
            <a:chOff x="688355" y="1098060"/>
            <a:chExt cx="5818923" cy="8434594"/>
          </a:xfrm>
        </p:grpSpPr>
        <p:grpSp>
          <p:nvGrpSpPr>
            <p:cNvPr id="148" name="Group 147"/>
            <p:cNvGrpSpPr/>
            <p:nvPr/>
          </p:nvGrpSpPr>
          <p:grpSpPr>
            <a:xfrm>
              <a:off x="688355" y="1098060"/>
              <a:ext cx="5818923" cy="8219058"/>
              <a:chOff x="369106" y="1148448"/>
              <a:chExt cx="5818923" cy="8219058"/>
            </a:xfrm>
          </p:grpSpPr>
          <p:cxnSp>
            <p:nvCxnSpPr>
              <p:cNvPr id="88" name="Straight Connector 87"/>
              <p:cNvCxnSpPr>
                <a:cxnSpLocks/>
                <a:endCxn id="7" idx="0"/>
              </p:cNvCxnSpPr>
              <p:nvPr/>
            </p:nvCxnSpPr>
            <p:spPr>
              <a:xfrm>
                <a:off x="1219509" y="2489576"/>
                <a:ext cx="6295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cxnSpLocks/>
              </p:cNvCxnSpPr>
              <p:nvPr/>
            </p:nvCxnSpPr>
            <p:spPr>
              <a:xfrm>
                <a:off x="1219509" y="8010271"/>
                <a:ext cx="6378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cxnSpLocks/>
              </p:cNvCxnSpPr>
              <p:nvPr/>
            </p:nvCxnSpPr>
            <p:spPr>
              <a:xfrm>
                <a:off x="2591591" y="2455193"/>
                <a:ext cx="10464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7" name="Group 146"/>
              <p:cNvGrpSpPr/>
              <p:nvPr/>
            </p:nvGrpSpPr>
            <p:grpSpPr>
              <a:xfrm>
                <a:off x="369106" y="1148448"/>
                <a:ext cx="5818923" cy="8219058"/>
                <a:chOff x="369106" y="1148448"/>
                <a:chExt cx="5818923" cy="8219058"/>
              </a:xfrm>
            </p:grpSpPr>
            <p:grpSp>
              <p:nvGrpSpPr>
                <p:cNvPr id="51" name="Group 50"/>
                <p:cNvGrpSpPr/>
                <p:nvPr/>
              </p:nvGrpSpPr>
              <p:grpSpPr>
                <a:xfrm>
                  <a:off x="369106" y="1148448"/>
                  <a:ext cx="2230807" cy="8219058"/>
                  <a:chOff x="826306" y="1125163"/>
                  <a:chExt cx="2230807" cy="8219058"/>
                </a:xfrm>
              </p:grpSpPr>
              <p:grpSp>
                <p:nvGrpSpPr>
                  <p:cNvPr id="43" name="Group 42"/>
                  <p:cNvGrpSpPr/>
                  <p:nvPr/>
                </p:nvGrpSpPr>
                <p:grpSpPr>
                  <a:xfrm>
                    <a:off x="826306" y="1125163"/>
                    <a:ext cx="2222486" cy="6868176"/>
                    <a:chOff x="826306" y="1125163"/>
                    <a:chExt cx="2222486" cy="6868176"/>
                  </a:xfrm>
                </p:grpSpPr>
                <p:grpSp>
                  <p:nvGrpSpPr>
                    <p:cNvPr id="72" name="Group 71"/>
                    <p:cNvGrpSpPr/>
                    <p:nvPr/>
                  </p:nvGrpSpPr>
                  <p:grpSpPr>
                    <a:xfrm>
                      <a:off x="826306" y="1125163"/>
                      <a:ext cx="2222486" cy="6868176"/>
                      <a:chOff x="233474" y="1164073"/>
                      <a:chExt cx="2222486" cy="6868176"/>
                    </a:xfrm>
                  </p:grpSpPr>
                  <p:sp>
                    <p:nvSpPr>
                      <p:cNvPr id="6" name="Rectangle 5"/>
                      <p:cNvSpPr/>
                      <p:nvPr/>
                    </p:nvSpPr>
                    <p:spPr>
                      <a:xfrm>
                        <a:off x="233474" y="1575881"/>
                        <a:ext cx="570301" cy="6400800"/>
                      </a:xfrm>
                      <a:prstGeom prst="rect">
                        <a:avLst/>
                      </a:pr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dirty="0">
                            <a:solidFill>
                              <a:schemeClr val="tx1"/>
                            </a:solidFill>
                          </a:rPr>
                          <a:t>Treatment of Sexually Transmitted Diseases (STDs)</a:t>
                        </a:r>
                      </a:p>
                    </p:txBody>
                  </p:sp>
                  <p:sp>
                    <p:nvSpPr>
                      <p:cNvPr id="7" name="Rectangle 6"/>
                      <p:cNvSpPr/>
                      <p:nvPr/>
                    </p:nvSpPr>
                    <p:spPr>
                      <a:xfrm rot="16200000">
                        <a:off x="733797" y="2143678"/>
                        <a:ext cx="2701767" cy="742558"/>
                      </a:xfrm>
                      <a:prstGeom prst="rect">
                        <a:avLst/>
                      </a:prstGeom>
                      <a:solidFill>
                        <a:schemeClr val="bg1">
                          <a:lumMod val="95000"/>
                        </a:schemeClr>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Syphilis</a:t>
                        </a:r>
                      </a:p>
                    </p:txBody>
                  </p:sp>
                  <p:cxnSp>
                    <p:nvCxnSpPr>
                      <p:cNvPr id="28" name="Straight Connector 27"/>
                      <p:cNvCxnSpPr>
                        <a:cxnSpLocks/>
                      </p:cNvCxnSpPr>
                      <p:nvPr/>
                    </p:nvCxnSpPr>
                    <p:spPr>
                      <a:xfrm>
                        <a:off x="1083877" y="2505201"/>
                        <a:ext cx="0" cy="5527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4" name="Straight Connector 73"/>
                    <p:cNvCxnSpPr>
                      <a:cxnSpLocks/>
                      <a:stCxn id="6" idx="3"/>
                    </p:cNvCxnSpPr>
                    <p:nvPr/>
                  </p:nvCxnSpPr>
                  <p:spPr>
                    <a:xfrm flipV="1">
                      <a:off x="1396607" y="4728009"/>
                      <a:ext cx="2801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Rectangle 47"/>
                  <p:cNvSpPr/>
                  <p:nvPr/>
                </p:nvSpPr>
                <p:spPr>
                  <a:xfrm rot="16200000">
                    <a:off x="1334950" y="7622059"/>
                    <a:ext cx="2701767" cy="742558"/>
                  </a:xfrm>
                  <a:prstGeom prst="rect">
                    <a:avLst/>
                  </a:prstGeom>
                  <a:solidFill>
                    <a:schemeClr val="bg1">
                      <a:lumMod val="95000"/>
                    </a:schemeClr>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Gonorrhea</a:t>
                    </a:r>
                  </a:p>
                </p:txBody>
              </p:sp>
            </p:grpSp>
            <p:grpSp>
              <p:nvGrpSpPr>
                <p:cNvPr id="146" name="Group 145"/>
                <p:cNvGrpSpPr/>
                <p:nvPr/>
              </p:nvGrpSpPr>
              <p:grpSpPr>
                <a:xfrm>
                  <a:off x="3638027" y="1178078"/>
                  <a:ext cx="2550002" cy="5917161"/>
                  <a:chOff x="3638027" y="1178078"/>
                  <a:chExt cx="2550002" cy="5917161"/>
                </a:xfrm>
              </p:grpSpPr>
              <p:sp>
                <p:nvSpPr>
                  <p:cNvPr id="103" name="Rectangle 102"/>
                  <p:cNvSpPr/>
                  <p:nvPr/>
                </p:nvSpPr>
                <p:spPr>
                  <a:xfrm>
                    <a:off x="3989548" y="1178078"/>
                    <a:ext cx="2198451" cy="899842"/>
                  </a:xfrm>
                  <a:prstGeom prst="rect">
                    <a:avLst/>
                  </a:prstGeom>
                  <a:solidFill>
                    <a:schemeClr val="bg1"/>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b="1" dirty="0" err="1">
                        <a:solidFill>
                          <a:srgbClr val="320E04"/>
                        </a:solidFill>
                        <a:cs typeface="Times New Roman" pitchFamily="18" charset="0"/>
                      </a:rPr>
                      <a:t>Penicillins</a:t>
                    </a:r>
                    <a:endParaRPr lang="en-US" altLang="en-US" sz="1600" b="1" dirty="0">
                      <a:solidFill>
                        <a:srgbClr val="320E04"/>
                      </a:solidFill>
                      <a:cs typeface="Times New Roman" pitchFamily="18" charset="0"/>
                    </a:endParaRPr>
                  </a:p>
                  <a:p>
                    <a:pPr marL="177800" indent="-177800">
                      <a:buClr>
                        <a:schemeClr val="accent4"/>
                      </a:buClr>
                      <a:buFont typeface="Arial" panose="020B0604020202020204" pitchFamily="34" charset="0"/>
                      <a:buChar char="•"/>
                    </a:pPr>
                    <a:r>
                      <a:rPr lang="it-IT" sz="1400" b="1" dirty="0">
                        <a:solidFill>
                          <a:srgbClr val="0432FF"/>
                        </a:solidFill>
                      </a:rPr>
                      <a:t>Penicillin G</a:t>
                    </a:r>
                  </a:p>
                  <a:p>
                    <a:pPr marL="177800" indent="-177800">
                      <a:buClr>
                        <a:schemeClr val="accent4"/>
                      </a:buClr>
                      <a:buFont typeface="Arial" panose="020B0604020202020204" pitchFamily="34" charset="0"/>
                      <a:buChar char="•"/>
                    </a:pPr>
                    <a:r>
                      <a:rPr lang="it-IT" sz="1400" b="1" dirty="0">
                        <a:solidFill>
                          <a:srgbClr val="0432FF"/>
                        </a:solidFill>
                      </a:rPr>
                      <a:t>Procaine Penicillin G</a:t>
                    </a:r>
                  </a:p>
                  <a:p>
                    <a:pPr marL="177800" indent="-177800">
                      <a:buClr>
                        <a:schemeClr val="accent4"/>
                      </a:buClr>
                      <a:buFont typeface="Arial" panose="020B0604020202020204" pitchFamily="34" charset="0"/>
                      <a:buChar char="•"/>
                    </a:pPr>
                    <a:r>
                      <a:rPr lang="it-IT" sz="1400" b="1" dirty="0">
                        <a:solidFill>
                          <a:srgbClr val="0432FF"/>
                        </a:solidFill>
                      </a:rPr>
                      <a:t> Benzathine Penicillin G</a:t>
                    </a:r>
                  </a:p>
                </p:txBody>
              </p:sp>
              <p:sp>
                <p:nvSpPr>
                  <p:cNvPr id="104" name="Rectangle 103"/>
                  <p:cNvSpPr/>
                  <p:nvPr/>
                </p:nvSpPr>
                <p:spPr>
                  <a:xfrm>
                    <a:off x="3989548" y="2223246"/>
                    <a:ext cx="2198451" cy="468891"/>
                  </a:xfrm>
                  <a:prstGeom prst="rect">
                    <a:avLst/>
                  </a:prstGeom>
                  <a:solidFill>
                    <a:schemeClr val="bg1"/>
                  </a:solidFill>
                  <a:ln w="28575">
                    <a:solidFill>
                      <a:srgbClr val="DEEB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Tetracyclines </a:t>
                    </a:r>
                  </a:p>
                  <a:p>
                    <a:pPr algn="ctr"/>
                    <a:r>
                      <a:rPr lang="en-GB" sz="1400" b="1" dirty="0">
                        <a:solidFill>
                          <a:schemeClr val="tx1"/>
                        </a:solidFill>
                      </a:rPr>
                      <a:t>(</a:t>
                    </a:r>
                    <a:r>
                      <a:rPr lang="it-IT" sz="1400" b="1" dirty="0">
                        <a:solidFill>
                          <a:srgbClr val="0432FF"/>
                        </a:solidFill>
                      </a:rPr>
                      <a:t>Doxycycline</a:t>
                    </a:r>
                    <a:r>
                      <a:rPr lang="en-GB" sz="1400" b="1" dirty="0">
                        <a:solidFill>
                          <a:schemeClr val="tx1"/>
                        </a:solidFill>
                      </a:rPr>
                      <a:t>)</a:t>
                    </a:r>
                    <a:endParaRPr lang="en-US" sz="1400" b="1" dirty="0">
                      <a:solidFill>
                        <a:schemeClr val="tx1"/>
                      </a:solidFill>
                    </a:endParaRPr>
                  </a:p>
                </p:txBody>
              </p:sp>
              <p:sp>
                <p:nvSpPr>
                  <p:cNvPr id="105" name="Rectangle 104"/>
                  <p:cNvSpPr/>
                  <p:nvPr/>
                </p:nvSpPr>
                <p:spPr>
                  <a:xfrm>
                    <a:off x="3989578" y="2820313"/>
                    <a:ext cx="2198451" cy="608169"/>
                  </a:xfrm>
                  <a:prstGeom prst="rect">
                    <a:avLst/>
                  </a:prstGeom>
                  <a:solidFill>
                    <a:schemeClr val="bg1"/>
                  </a:solidFill>
                  <a:ln w="28575">
                    <a:solidFill>
                      <a:srgbClr val="942093">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Macrolides (</a:t>
                    </a:r>
                    <a:r>
                      <a:rPr lang="it-IT" sz="1600" b="1" dirty="0">
                        <a:solidFill>
                          <a:srgbClr val="0432FF"/>
                        </a:solidFill>
                      </a:rPr>
                      <a:t>Azithromycin</a:t>
                    </a:r>
                    <a:r>
                      <a:rPr lang="en-GB" sz="1600" b="1" dirty="0">
                        <a:solidFill>
                          <a:schemeClr val="tx1"/>
                        </a:solidFill>
                      </a:rPr>
                      <a:t>) </a:t>
                    </a:r>
                  </a:p>
                </p:txBody>
              </p:sp>
              <p:sp>
                <p:nvSpPr>
                  <p:cNvPr id="107" name="Rectangle 106"/>
                  <p:cNvSpPr/>
                  <p:nvPr/>
                </p:nvSpPr>
                <p:spPr>
                  <a:xfrm>
                    <a:off x="3989548" y="3592293"/>
                    <a:ext cx="2198451" cy="799285"/>
                  </a:xfrm>
                  <a:prstGeom prst="rect">
                    <a:avLst/>
                  </a:prstGeom>
                  <a:solidFill>
                    <a:schemeClr val="bg1"/>
                  </a:solidFill>
                  <a:ln w="28575">
                    <a:solidFill>
                      <a:srgbClr val="FF99CC">
                        <a:alpha val="2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Cephalosporins</a:t>
                    </a:r>
                  </a:p>
                  <a:p>
                    <a:pPr marL="285750" indent="-285750">
                      <a:buClr>
                        <a:srgbClr val="FF99CC"/>
                      </a:buClr>
                      <a:buFont typeface="Arial" panose="020B0604020202020204" pitchFamily="34" charset="0"/>
                      <a:buChar char="•"/>
                    </a:pPr>
                    <a:r>
                      <a:rPr lang="it-IT" sz="1600" b="1" dirty="0">
                        <a:solidFill>
                          <a:srgbClr val="0432FF"/>
                        </a:solidFill>
                      </a:rPr>
                      <a:t>Ceftriaxone</a:t>
                    </a:r>
                  </a:p>
                  <a:p>
                    <a:pPr marL="285750" indent="-285750">
                      <a:buClr>
                        <a:srgbClr val="FF99CC"/>
                      </a:buClr>
                      <a:buFont typeface="Arial" panose="020B0604020202020204" pitchFamily="34" charset="0"/>
                      <a:buChar char="•"/>
                    </a:pPr>
                    <a:r>
                      <a:rPr lang="it-IT" sz="1600" b="1" dirty="0">
                        <a:solidFill>
                          <a:srgbClr val="0432FF"/>
                        </a:solidFill>
                      </a:rPr>
                      <a:t>Cefixime  </a:t>
                    </a:r>
                  </a:p>
                </p:txBody>
              </p:sp>
              <p:cxnSp>
                <p:nvCxnSpPr>
                  <p:cNvPr id="116" name="Straight Connector 115"/>
                  <p:cNvCxnSpPr>
                    <a:cxnSpLocks/>
                  </p:cNvCxnSpPr>
                  <p:nvPr/>
                </p:nvCxnSpPr>
                <p:spPr>
                  <a:xfrm flipV="1">
                    <a:off x="3644477" y="1627999"/>
                    <a:ext cx="0" cy="23639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cxnSpLocks/>
                    <a:stCxn id="103" idx="1"/>
                  </p:cNvCxnSpPr>
                  <p:nvPr/>
                </p:nvCxnSpPr>
                <p:spPr>
                  <a:xfrm flipH="1">
                    <a:off x="3640527" y="1627999"/>
                    <a:ext cx="3490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cxnSpLocks/>
                    <a:stCxn id="104" idx="1"/>
                  </p:cNvCxnSpPr>
                  <p:nvPr/>
                </p:nvCxnSpPr>
                <p:spPr>
                  <a:xfrm flipH="1" flipV="1">
                    <a:off x="3640527" y="2455193"/>
                    <a:ext cx="349021" cy="24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cxnSpLocks/>
                    <a:stCxn id="105" idx="1"/>
                  </p:cNvCxnSpPr>
                  <p:nvPr/>
                </p:nvCxnSpPr>
                <p:spPr>
                  <a:xfrm flipH="1">
                    <a:off x="3644477" y="3124398"/>
                    <a:ext cx="3451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cxnSpLocks/>
                    <a:stCxn id="107" idx="1"/>
                  </p:cNvCxnSpPr>
                  <p:nvPr/>
                </p:nvCxnSpPr>
                <p:spPr>
                  <a:xfrm flipH="1">
                    <a:off x="3638027" y="3991936"/>
                    <a:ext cx="351521"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Rectangle 136">
                    <a:extLst>
                      <a:ext uri="{FF2B5EF4-FFF2-40B4-BE49-F238E27FC236}">
                        <a16:creationId xmlns="" xmlns:a16="http://schemas.microsoft.com/office/drawing/2014/main" id="{6FA8024D-CDC4-47FA-B9FA-82128EE3449F}"/>
                      </a:ext>
                    </a:extLst>
                  </p:cNvPr>
                  <p:cNvSpPr/>
                  <p:nvPr/>
                </p:nvSpPr>
                <p:spPr>
                  <a:xfrm>
                    <a:off x="3989548" y="4947369"/>
                    <a:ext cx="2198451" cy="899842"/>
                  </a:xfrm>
                  <a:prstGeom prst="rect">
                    <a:avLst/>
                  </a:prstGeom>
                  <a:solidFill>
                    <a:schemeClr val="bg1"/>
                  </a:solidFill>
                  <a:ln w="28575">
                    <a:solidFill>
                      <a:srgbClr val="FF99CC">
                        <a:alpha val="2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b="1" dirty="0">
                        <a:solidFill>
                          <a:srgbClr val="320E04"/>
                        </a:solidFill>
                        <a:cs typeface="Times New Roman" pitchFamily="18" charset="0"/>
                      </a:rPr>
                      <a:t>3rd generation Cephalosporins</a:t>
                    </a:r>
                  </a:p>
                  <a:p>
                    <a:pPr marL="285750" indent="-285750">
                      <a:buClr>
                        <a:srgbClr val="FF99CC"/>
                      </a:buClr>
                      <a:buFont typeface="Arial" panose="020B0604020202020204" pitchFamily="34" charset="0"/>
                      <a:buChar char="•"/>
                    </a:pPr>
                    <a:r>
                      <a:rPr lang="it-IT" sz="1400" b="1" dirty="0" err="1">
                        <a:solidFill>
                          <a:srgbClr val="0432FF"/>
                        </a:solidFill>
                      </a:rPr>
                      <a:t>Ceftriaxone</a:t>
                    </a:r>
                    <a:endParaRPr lang="it-IT" sz="1400" b="1" dirty="0">
                      <a:solidFill>
                        <a:srgbClr val="0432FF"/>
                      </a:solidFill>
                    </a:endParaRPr>
                  </a:p>
                  <a:p>
                    <a:pPr marL="285750" indent="-285750">
                      <a:buClr>
                        <a:srgbClr val="FF99CC"/>
                      </a:buClr>
                      <a:buFont typeface="Arial" panose="020B0604020202020204" pitchFamily="34" charset="0"/>
                      <a:buChar char="•"/>
                    </a:pPr>
                    <a:r>
                      <a:rPr lang="it-IT" sz="1400" b="1" dirty="0">
                        <a:solidFill>
                          <a:srgbClr val="0432FF"/>
                        </a:solidFill>
                      </a:rPr>
                      <a:t>Cefixime</a:t>
                    </a:r>
                  </a:p>
                </p:txBody>
              </p:sp>
              <p:sp>
                <p:nvSpPr>
                  <p:cNvPr id="139" name="Rectangle 138">
                    <a:extLst>
                      <a:ext uri="{FF2B5EF4-FFF2-40B4-BE49-F238E27FC236}">
                        <a16:creationId xmlns="" xmlns:a16="http://schemas.microsoft.com/office/drawing/2014/main" id="{269996E6-D2F7-44CF-B81E-96263BC401D0}"/>
                      </a:ext>
                    </a:extLst>
                  </p:cNvPr>
                  <p:cNvSpPr/>
                  <p:nvPr/>
                </p:nvSpPr>
                <p:spPr>
                  <a:xfrm>
                    <a:off x="3989548" y="5951125"/>
                    <a:ext cx="2198451" cy="468891"/>
                  </a:xfrm>
                  <a:prstGeom prst="rect">
                    <a:avLst/>
                  </a:prstGeom>
                  <a:solidFill>
                    <a:schemeClr val="bg1"/>
                  </a:solidFill>
                  <a:ln w="28575">
                    <a:solidFill>
                      <a:srgbClr val="E2F0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Fluoroquinolones </a:t>
                    </a:r>
                  </a:p>
                  <a:p>
                    <a:pPr algn="ctr"/>
                    <a:r>
                      <a:rPr lang="en-GB" sz="1400" b="1" dirty="0">
                        <a:solidFill>
                          <a:schemeClr val="tx1"/>
                        </a:solidFill>
                      </a:rPr>
                      <a:t>(</a:t>
                    </a:r>
                    <a:r>
                      <a:rPr lang="it-IT" sz="1400" b="1" dirty="0">
                        <a:solidFill>
                          <a:srgbClr val="0432FF"/>
                        </a:solidFill>
                      </a:rPr>
                      <a:t>Ciprofloxacin</a:t>
                    </a:r>
                    <a:r>
                      <a:rPr lang="en-GB" sz="1400" b="1" dirty="0">
                        <a:solidFill>
                          <a:schemeClr val="tx1"/>
                        </a:solidFill>
                      </a:rPr>
                      <a:t>)</a:t>
                    </a:r>
                    <a:endParaRPr lang="en-US" sz="1400" b="1" dirty="0">
                      <a:solidFill>
                        <a:schemeClr val="tx1"/>
                      </a:solidFill>
                    </a:endParaRPr>
                  </a:p>
                </p:txBody>
              </p:sp>
              <p:sp>
                <p:nvSpPr>
                  <p:cNvPr id="140" name="Rectangle 139">
                    <a:extLst>
                      <a:ext uri="{FF2B5EF4-FFF2-40B4-BE49-F238E27FC236}">
                        <a16:creationId xmlns="" xmlns:a16="http://schemas.microsoft.com/office/drawing/2014/main" id="{4672F25B-AF14-4E91-9F8C-4B1491286919}"/>
                      </a:ext>
                    </a:extLst>
                  </p:cNvPr>
                  <p:cNvSpPr/>
                  <p:nvPr/>
                </p:nvSpPr>
                <p:spPr>
                  <a:xfrm>
                    <a:off x="3989548" y="6626349"/>
                    <a:ext cx="2198451" cy="468890"/>
                  </a:xfrm>
                  <a:prstGeom prst="rect">
                    <a:avLst/>
                  </a:prstGeom>
                  <a:solidFill>
                    <a:schemeClr val="bg1"/>
                  </a:solid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err="1">
                        <a:solidFill>
                          <a:srgbClr val="0432FF"/>
                        </a:solidFill>
                      </a:rPr>
                      <a:t>Spectinomycin</a:t>
                    </a:r>
                    <a:endParaRPr lang="it-IT" sz="1600" b="1" dirty="0">
                      <a:solidFill>
                        <a:srgbClr val="0432FF"/>
                      </a:solidFill>
                    </a:endParaRPr>
                  </a:p>
                </p:txBody>
              </p:sp>
              <p:cxnSp>
                <p:nvCxnSpPr>
                  <p:cNvPr id="141" name="Straight Connector 140">
                    <a:extLst>
                      <a:ext uri="{FF2B5EF4-FFF2-40B4-BE49-F238E27FC236}">
                        <a16:creationId xmlns="" xmlns:a16="http://schemas.microsoft.com/office/drawing/2014/main" id="{55C05404-1D78-4594-A1A8-62424871ACB3}"/>
                      </a:ext>
                    </a:extLst>
                  </p:cNvPr>
                  <p:cNvCxnSpPr>
                    <a:cxnSpLocks/>
                  </p:cNvCxnSpPr>
                  <p:nvPr/>
                </p:nvCxnSpPr>
                <p:spPr>
                  <a:xfrm flipV="1">
                    <a:off x="3641564" y="5397290"/>
                    <a:ext cx="0" cy="14643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 xmlns:a16="http://schemas.microsoft.com/office/drawing/2014/main" id="{0897FE89-329D-4C3C-88F2-C2D6287F71C9}"/>
                      </a:ext>
                    </a:extLst>
                  </p:cNvPr>
                  <p:cNvCxnSpPr>
                    <a:cxnSpLocks/>
                    <a:stCxn id="137" idx="1"/>
                  </p:cNvCxnSpPr>
                  <p:nvPr/>
                </p:nvCxnSpPr>
                <p:spPr>
                  <a:xfrm flipH="1">
                    <a:off x="3640527" y="5397290"/>
                    <a:ext cx="3490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 xmlns:a16="http://schemas.microsoft.com/office/drawing/2014/main" id="{DF0BA48A-2230-49B8-95BA-153D34958934}"/>
                      </a:ext>
                    </a:extLst>
                  </p:cNvPr>
                  <p:cNvCxnSpPr>
                    <a:cxnSpLocks/>
                    <a:stCxn id="139" idx="1"/>
                  </p:cNvCxnSpPr>
                  <p:nvPr/>
                </p:nvCxnSpPr>
                <p:spPr>
                  <a:xfrm flipH="1" flipV="1">
                    <a:off x="3640527" y="6183072"/>
                    <a:ext cx="349021" cy="24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 xmlns:a16="http://schemas.microsoft.com/office/drawing/2014/main" id="{743B41E8-C5B7-4CEC-B639-F5AD03D39774}"/>
                      </a:ext>
                    </a:extLst>
                  </p:cNvPr>
                  <p:cNvCxnSpPr>
                    <a:cxnSpLocks/>
                    <a:stCxn id="140" idx="1"/>
                  </p:cNvCxnSpPr>
                  <p:nvPr/>
                </p:nvCxnSpPr>
                <p:spPr>
                  <a:xfrm flipH="1">
                    <a:off x="3644477" y="6860794"/>
                    <a:ext cx="3450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cxnSp>
          <p:nvCxnSpPr>
            <p:cNvPr id="169" name="Straight Connector 168">
              <a:extLst>
                <a:ext uri="{FF2B5EF4-FFF2-40B4-BE49-F238E27FC236}">
                  <a16:creationId xmlns="" xmlns:a16="http://schemas.microsoft.com/office/drawing/2014/main" id="{54112090-E403-404F-99D8-3E66E30B8B97}"/>
                </a:ext>
              </a:extLst>
            </p:cNvPr>
            <p:cNvCxnSpPr>
              <a:cxnSpLocks/>
              <a:endCxn id="178" idx="0"/>
            </p:cNvCxnSpPr>
            <p:nvPr/>
          </p:nvCxnSpPr>
          <p:spPr>
            <a:xfrm>
              <a:off x="3061119" y="6132684"/>
              <a:ext cx="166833" cy="1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 xmlns:a16="http://schemas.microsoft.com/office/drawing/2014/main" id="{6C4C29E8-76C8-4C0E-8E41-396AD2434D6B}"/>
                </a:ext>
              </a:extLst>
            </p:cNvPr>
            <p:cNvCxnSpPr>
              <a:cxnSpLocks/>
            </p:cNvCxnSpPr>
            <p:nvPr/>
          </p:nvCxnSpPr>
          <p:spPr>
            <a:xfrm flipH="1">
              <a:off x="3061119" y="8705679"/>
              <a:ext cx="17302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Rectangle 177">
              <a:extLst>
                <a:ext uri="{FF2B5EF4-FFF2-40B4-BE49-F238E27FC236}">
                  <a16:creationId xmlns="" xmlns:a16="http://schemas.microsoft.com/office/drawing/2014/main" id="{2F340642-DC33-460E-806D-CF68AE86F90B}"/>
                </a:ext>
              </a:extLst>
            </p:cNvPr>
            <p:cNvSpPr/>
            <p:nvPr/>
          </p:nvSpPr>
          <p:spPr>
            <a:xfrm rot="16200000">
              <a:off x="2342735" y="5918798"/>
              <a:ext cx="2198451" cy="428017"/>
            </a:xfrm>
            <a:prstGeom prst="rect">
              <a:avLst/>
            </a:prstGeom>
            <a:solidFill>
              <a:srgbClr val="EAF2F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Uncomplicated</a:t>
              </a:r>
              <a:endParaRPr lang="en-US" sz="1600" baseline="30000" dirty="0">
                <a:solidFill>
                  <a:schemeClr val="tx1"/>
                </a:solidFill>
              </a:endParaRPr>
            </a:p>
          </p:txBody>
        </p:sp>
        <p:cxnSp>
          <p:nvCxnSpPr>
            <p:cNvPr id="179" name="Straight Connector 178">
              <a:extLst>
                <a:ext uri="{FF2B5EF4-FFF2-40B4-BE49-F238E27FC236}">
                  <a16:creationId xmlns="" xmlns:a16="http://schemas.microsoft.com/office/drawing/2014/main" id="{2B8DB556-6BF6-44CA-BB2B-D5FB74352C1B}"/>
                </a:ext>
              </a:extLst>
            </p:cNvPr>
            <p:cNvCxnSpPr>
              <a:cxnSpLocks/>
            </p:cNvCxnSpPr>
            <p:nvPr/>
          </p:nvCxnSpPr>
          <p:spPr>
            <a:xfrm>
              <a:off x="3061119" y="6132684"/>
              <a:ext cx="0" cy="25729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 xmlns:a16="http://schemas.microsoft.com/office/drawing/2014/main" id="{FE15415A-C6FA-4165-AA41-D2C0ECCD57BF}"/>
                </a:ext>
              </a:extLst>
            </p:cNvPr>
            <p:cNvCxnSpPr/>
            <p:nvPr/>
          </p:nvCxnSpPr>
          <p:spPr>
            <a:xfrm flipV="1">
              <a:off x="2927340" y="8073022"/>
              <a:ext cx="1337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Rectangle 180">
              <a:extLst>
                <a:ext uri="{FF2B5EF4-FFF2-40B4-BE49-F238E27FC236}">
                  <a16:creationId xmlns="" xmlns:a16="http://schemas.microsoft.com/office/drawing/2014/main" id="{5A79F81C-D49B-4630-80B6-BC98880E1C6F}"/>
                </a:ext>
              </a:extLst>
            </p:cNvPr>
            <p:cNvSpPr/>
            <p:nvPr/>
          </p:nvSpPr>
          <p:spPr>
            <a:xfrm rot="16200000">
              <a:off x="2486004" y="8362689"/>
              <a:ext cx="1911913" cy="428018"/>
            </a:xfrm>
            <a:prstGeom prst="rect">
              <a:avLst/>
            </a:prstGeom>
            <a:solidFill>
              <a:srgbClr val="EAF2F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Complicated</a:t>
              </a:r>
              <a:endParaRPr lang="en-US" sz="1600" baseline="30000" dirty="0">
                <a:solidFill>
                  <a:schemeClr val="tx1"/>
                </a:solidFill>
              </a:endParaRPr>
            </a:p>
          </p:txBody>
        </p:sp>
        <p:sp>
          <p:nvSpPr>
            <p:cNvPr id="188" name="Rectangle 187">
              <a:extLst>
                <a:ext uri="{FF2B5EF4-FFF2-40B4-BE49-F238E27FC236}">
                  <a16:creationId xmlns="" xmlns:a16="http://schemas.microsoft.com/office/drawing/2014/main" id="{F463D08C-0128-4FE0-8383-0FCCCD6328DF}"/>
                </a:ext>
              </a:extLst>
            </p:cNvPr>
            <p:cNvSpPr/>
            <p:nvPr/>
          </p:nvSpPr>
          <p:spPr>
            <a:xfrm>
              <a:off x="4279945" y="8842703"/>
              <a:ext cx="2198451" cy="428017"/>
            </a:xfrm>
            <a:prstGeom prst="rect">
              <a:avLst/>
            </a:prstGeom>
            <a:solidFill>
              <a:schemeClr val="bg1"/>
            </a:solidFill>
            <a:ln w="28575">
              <a:solidFill>
                <a:srgbClr val="FF7E79">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432FF"/>
                  </a:solidFill>
                </a:rPr>
                <a:t>Erythromycin </a:t>
              </a:r>
            </a:p>
          </p:txBody>
        </p:sp>
        <p:cxnSp>
          <p:nvCxnSpPr>
            <p:cNvPr id="190" name="Straight Connector 189">
              <a:extLst>
                <a:ext uri="{FF2B5EF4-FFF2-40B4-BE49-F238E27FC236}">
                  <a16:creationId xmlns="" xmlns:a16="http://schemas.microsoft.com/office/drawing/2014/main" id="{03798C3C-643B-4A3F-9E6F-65E0740BA6B8}"/>
                </a:ext>
              </a:extLst>
            </p:cNvPr>
            <p:cNvCxnSpPr>
              <a:cxnSpLocks/>
              <a:stCxn id="178" idx="2"/>
            </p:cNvCxnSpPr>
            <p:nvPr/>
          </p:nvCxnSpPr>
          <p:spPr>
            <a:xfrm>
              <a:off x="3655969" y="6132806"/>
              <a:ext cx="3039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9" name="Rectangle 198">
              <a:extLst>
                <a:ext uri="{FF2B5EF4-FFF2-40B4-BE49-F238E27FC236}">
                  <a16:creationId xmlns="" xmlns:a16="http://schemas.microsoft.com/office/drawing/2014/main" id="{D0D984BA-19A0-45B6-997E-05D5AA1A5298}"/>
                </a:ext>
              </a:extLst>
            </p:cNvPr>
            <p:cNvSpPr/>
            <p:nvPr/>
          </p:nvSpPr>
          <p:spPr>
            <a:xfrm>
              <a:off x="4279945" y="8073022"/>
              <a:ext cx="2198451" cy="428017"/>
            </a:xfrm>
            <a:prstGeom prst="rect">
              <a:avLst/>
            </a:prstGeom>
            <a:solidFill>
              <a:schemeClr val="bg1"/>
            </a:solidFill>
            <a:ln w="28575">
              <a:solidFill>
                <a:srgbClr val="9452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432FF"/>
                  </a:solidFill>
                </a:rPr>
                <a:t>Silver nitrate </a:t>
              </a:r>
            </a:p>
          </p:txBody>
        </p:sp>
        <p:cxnSp>
          <p:nvCxnSpPr>
            <p:cNvPr id="200" name="Straight Connector 199">
              <a:extLst>
                <a:ext uri="{FF2B5EF4-FFF2-40B4-BE49-F238E27FC236}">
                  <a16:creationId xmlns="" xmlns:a16="http://schemas.microsoft.com/office/drawing/2014/main" id="{484D3FEC-1B3A-4D31-9DEA-B1AB9F383013}"/>
                </a:ext>
              </a:extLst>
            </p:cNvPr>
            <p:cNvCxnSpPr>
              <a:cxnSpLocks/>
            </p:cNvCxnSpPr>
            <p:nvPr/>
          </p:nvCxnSpPr>
          <p:spPr>
            <a:xfrm>
              <a:off x="3640953" y="8719967"/>
              <a:ext cx="3189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 xmlns:a16="http://schemas.microsoft.com/office/drawing/2014/main" id="{18E2AC24-EC39-4F37-B1B0-744FF12518B3}"/>
                </a:ext>
              </a:extLst>
            </p:cNvPr>
            <p:cNvCxnSpPr/>
            <p:nvPr/>
          </p:nvCxnSpPr>
          <p:spPr>
            <a:xfrm flipV="1">
              <a:off x="3959884" y="8307061"/>
              <a:ext cx="0" cy="756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 xmlns:a16="http://schemas.microsoft.com/office/drawing/2014/main" id="{4730B185-1594-46F6-AFF3-BE0BC1DF2CA5}"/>
                </a:ext>
              </a:extLst>
            </p:cNvPr>
            <p:cNvCxnSpPr>
              <a:stCxn id="188" idx="1"/>
            </p:cNvCxnSpPr>
            <p:nvPr/>
          </p:nvCxnSpPr>
          <p:spPr>
            <a:xfrm flipH="1" flipV="1">
              <a:off x="3961014" y="9056711"/>
              <a:ext cx="318931"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 xmlns:a16="http://schemas.microsoft.com/office/drawing/2014/main" id="{DD8DC469-7F6D-4A31-A3BD-FBC536F7CFD9}"/>
                </a:ext>
              </a:extLst>
            </p:cNvPr>
            <p:cNvCxnSpPr/>
            <p:nvPr/>
          </p:nvCxnSpPr>
          <p:spPr>
            <a:xfrm flipH="1" flipV="1">
              <a:off x="3963726" y="8307061"/>
              <a:ext cx="310591" cy="12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43403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alf Frame 6"/>
          <p:cNvSpPr/>
          <p:nvPr/>
        </p:nvSpPr>
        <p:spPr>
          <a:xfrm rot="5400000">
            <a:off x="5897881" y="-266995"/>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6"/>
          <p:cNvSpPr/>
          <p:nvPr/>
        </p:nvSpPr>
        <p:spPr>
          <a:xfrm rot="16200000" flipH="1">
            <a:off x="267790" y="-266995"/>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عنوان 1">
            <a:extLst>
              <a:ext uri="{FF2B5EF4-FFF2-40B4-BE49-F238E27FC236}">
                <a16:creationId xmlns:a16="http://schemas.microsoft.com/office/drawing/2014/main" xmlns="" id="{1EBBCA01-9E90-4C84-BC66-B09D0B1CFC67}"/>
              </a:ext>
            </a:extLst>
          </p:cNvPr>
          <p:cNvSpPr txBox="1">
            <a:spLocks/>
          </p:cNvSpPr>
          <p:nvPr/>
        </p:nvSpPr>
        <p:spPr>
          <a:xfrm>
            <a:off x="2335176" y="4078623"/>
            <a:ext cx="3816424" cy="549844"/>
          </a:xfrm>
          <a:prstGeom prst="rect">
            <a:avLst/>
          </a:prstGeom>
        </p:spPr>
        <p:txBody>
          <a:bodyPr lIns="45720" tIns="0" rIns="45720" bIns="0" anchor="b">
            <a:normAutofit fontScale="97500"/>
          </a:bodyPr>
          <a:lstStyle/>
          <a:p>
            <a:pPr rtl="1" eaLnBrk="1" fontAlgn="auto" hangingPunct="1">
              <a:spcAft>
                <a:spcPts val="0"/>
              </a:spcAft>
              <a:defRPr/>
            </a:pPr>
            <a:endParaRPr lang="ar-SA" b="1" cap="all" dirty="0">
              <a:ln w="500">
                <a:solidFill>
                  <a:schemeClr val="tx2">
                    <a:shade val="20000"/>
                    <a:satMod val="120000"/>
                  </a:schemeClr>
                </a:solidFill>
              </a:ln>
              <a:solidFill>
                <a:schemeClr val="accent1">
                  <a:lumMod val="75000"/>
                </a:schemeClr>
              </a:solidFill>
              <a:latin typeface="+mj-lt"/>
              <a:ea typeface="+mj-ea"/>
              <a:cs typeface="+mj-cs"/>
            </a:endParaRPr>
          </a:p>
        </p:txBody>
      </p:sp>
      <p:cxnSp>
        <p:nvCxnSpPr>
          <p:cNvPr id="17" name="Straight Connector 16"/>
          <p:cNvCxnSpPr/>
          <p:nvPr/>
        </p:nvCxnSpPr>
        <p:spPr>
          <a:xfrm flipV="1">
            <a:off x="1227910" y="757126"/>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8" name="TextBox 17"/>
          <p:cNvSpPr txBox="1"/>
          <p:nvPr/>
        </p:nvSpPr>
        <p:spPr>
          <a:xfrm>
            <a:off x="803776" y="197806"/>
            <a:ext cx="5250451" cy="461665"/>
          </a:xfrm>
          <a:prstGeom prst="rect">
            <a:avLst/>
          </a:prstGeom>
          <a:noFill/>
        </p:spPr>
        <p:txBody>
          <a:bodyPr wrap="square" rtlCol="0">
            <a:spAutoFit/>
          </a:bodyPr>
          <a:lstStyle/>
          <a:p>
            <a:pPr algn="ctr"/>
            <a:r>
              <a:rPr lang="en-US" sz="2400" dirty="0">
                <a:latin typeface="American Typewriter" charset="0"/>
                <a:ea typeface="American Typewriter" charset="0"/>
                <a:cs typeface="American Typewriter" charset="0"/>
              </a:rPr>
              <a:t>Introduction</a:t>
            </a:r>
          </a:p>
        </p:txBody>
      </p:sp>
      <p:cxnSp>
        <p:nvCxnSpPr>
          <p:cNvPr id="19" name="Straight Connector 18"/>
          <p:cNvCxnSpPr/>
          <p:nvPr/>
        </p:nvCxnSpPr>
        <p:spPr>
          <a:xfrm>
            <a:off x="144437" y="1394736"/>
            <a:ext cx="108000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62365" y="994626"/>
            <a:ext cx="1655737" cy="400110"/>
          </a:xfrm>
          <a:prstGeom prst="rect">
            <a:avLst/>
          </a:prstGeom>
          <a:noFill/>
          <a:ln>
            <a:noFill/>
          </a:ln>
        </p:spPr>
        <p:txBody>
          <a:bodyPr wrap="square" rtlCol="0">
            <a:spAutoFit/>
          </a:bodyPr>
          <a:lstStyle/>
          <a:p>
            <a:r>
              <a:rPr lang="en-US" sz="2000" dirty="0">
                <a:latin typeface="Al Tarikh" charset="-78"/>
                <a:ea typeface="Al Tarikh" charset="-78"/>
                <a:cs typeface="Al Tarikh" charset="-78"/>
              </a:rPr>
              <a:t>Syphilis</a:t>
            </a:r>
          </a:p>
        </p:txBody>
      </p:sp>
      <p:sp>
        <p:nvSpPr>
          <p:cNvPr id="22" name="TextBox 21"/>
          <p:cNvSpPr txBox="1"/>
          <p:nvPr/>
        </p:nvSpPr>
        <p:spPr>
          <a:xfrm>
            <a:off x="144437" y="1536099"/>
            <a:ext cx="6563693" cy="1877437"/>
          </a:xfrm>
          <a:prstGeom prst="rect">
            <a:avLst/>
          </a:prstGeom>
          <a:noFill/>
          <a:ln>
            <a:noFill/>
          </a:ln>
        </p:spPr>
        <p:txBody>
          <a:bodyPr wrap="square" rtlCol="0">
            <a:spAutoFit/>
          </a:bodyPr>
          <a:lstStyle/>
          <a:p>
            <a:pPr marL="285750" indent="-285750">
              <a:buClr>
                <a:schemeClr val="accent1">
                  <a:lumMod val="60000"/>
                  <a:lumOff val="40000"/>
                </a:schemeClr>
              </a:buClr>
              <a:buFont typeface="Arial" panose="020B0604020202020204" pitchFamily="34" charset="0"/>
              <a:buChar char="•"/>
            </a:pPr>
            <a:r>
              <a:rPr lang="en-US" sz="1600" dirty="0">
                <a:solidFill>
                  <a:schemeClr val="accent1"/>
                </a:solidFill>
              </a:rPr>
              <a:t>Definition:</a:t>
            </a:r>
            <a:r>
              <a:rPr lang="en-US" sz="1400" dirty="0"/>
              <a:t> </a:t>
            </a:r>
            <a:r>
              <a:rPr lang="en-GB" sz="1400" dirty="0"/>
              <a:t>Sexually transmitted disease Caused by </a:t>
            </a:r>
            <a:r>
              <a:rPr lang="en-GB" sz="1400" b="1" u="sng" dirty="0"/>
              <a:t>Treponema  pallidum</a:t>
            </a:r>
            <a:r>
              <a:rPr lang="en-GB" sz="1400" b="1" dirty="0"/>
              <a:t> </a:t>
            </a:r>
            <a:r>
              <a:rPr lang="en-GB" sz="1400" i="1" dirty="0"/>
              <a:t>(a spiral-shaped, Gram-negative highly mobile bacterium) </a:t>
            </a:r>
            <a:r>
              <a:rPr lang="en-GB" sz="1400" dirty="0"/>
              <a:t>T. pallidum enters the body via skin and mucous membranes through abrasions during sexual </a:t>
            </a:r>
            <a:r>
              <a:rPr lang="en-GB" sz="1400" dirty="0" smtClean="0"/>
              <a:t>contact </a:t>
            </a:r>
            <a:r>
              <a:rPr lang="en-GB" sz="1400" spc="-5" dirty="0">
                <a:cs typeface="Trebuchet MS"/>
              </a:rPr>
              <a:t>or blood </a:t>
            </a:r>
            <a:r>
              <a:rPr lang="en-GB" sz="1400" spc="-15" dirty="0">
                <a:cs typeface="Trebuchet MS"/>
              </a:rPr>
              <a:t>transfusion </a:t>
            </a:r>
            <a:r>
              <a:rPr lang="en-GB" sz="1400" spc="-5" dirty="0" smtClean="0">
                <a:cs typeface="Trebuchet MS"/>
              </a:rPr>
              <a:t>or </a:t>
            </a:r>
            <a:r>
              <a:rPr lang="en-GB" sz="1400" dirty="0">
                <a:cs typeface="Trebuchet MS"/>
              </a:rPr>
              <a:t>placental </a:t>
            </a:r>
            <a:r>
              <a:rPr lang="en-GB" sz="1400" spc="-10" dirty="0">
                <a:cs typeface="Trebuchet MS"/>
              </a:rPr>
              <a:t>transfer </a:t>
            </a:r>
            <a:r>
              <a:rPr lang="en-GB" sz="1400" spc="-5" dirty="0">
                <a:cs typeface="Trebuchet MS"/>
              </a:rPr>
              <a:t>from </a:t>
            </a:r>
            <a:r>
              <a:rPr lang="en-GB" sz="1400" dirty="0">
                <a:cs typeface="Trebuchet MS"/>
              </a:rPr>
              <a:t>a </a:t>
            </a:r>
            <a:r>
              <a:rPr lang="en-GB" sz="1400" spc="-5" dirty="0">
                <a:cs typeface="Trebuchet MS"/>
              </a:rPr>
              <a:t>pregnant woman to </a:t>
            </a:r>
            <a:r>
              <a:rPr lang="en-GB" sz="1400" spc="-5" dirty="0" smtClean="0">
                <a:cs typeface="Trebuchet MS"/>
              </a:rPr>
              <a:t>her </a:t>
            </a:r>
            <a:r>
              <a:rPr lang="en-GB" sz="1400" dirty="0" err="1">
                <a:cs typeface="Trebuchet MS"/>
              </a:rPr>
              <a:t>fetus</a:t>
            </a:r>
            <a:r>
              <a:rPr lang="en-GB" sz="1400" dirty="0" smtClean="0">
                <a:cs typeface="Trebuchet MS"/>
              </a:rPr>
              <a:t>. </a:t>
            </a:r>
            <a:r>
              <a:rPr lang="en-GB" sz="1050" dirty="0" smtClean="0">
                <a:solidFill>
                  <a:schemeClr val="bg1">
                    <a:lumMod val="50000"/>
                  </a:schemeClr>
                </a:solidFill>
                <a:cs typeface="Trebuchet MS"/>
              </a:rPr>
              <a:t>(only female slides)</a:t>
            </a:r>
            <a:endParaRPr lang="en-GB" sz="1400" dirty="0">
              <a:solidFill>
                <a:schemeClr val="bg1">
                  <a:lumMod val="50000"/>
                </a:schemeClr>
              </a:solidFill>
            </a:endParaRPr>
          </a:p>
          <a:p>
            <a:pPr marL="285750" indent="-285750">
              <a:buClr>
                <a:schemeClr val="accent1">
                  <a:lumMod val="60000"/>
                  <a:lumOff val="40000"/>
                </a:schemeClr>
              </a:buClr>
              <a:buFont typeface="Arial" panose="020B0604020202020204" pitchFamily="34" charset="0"/>
              <a:buChar char="•"/>
            </a:pPr>
            <a:endParaRPr lang="en-US" sz="1400" dirty="0"/>
          </a:p>
          <a:p>
            <a:pPr marL="285750" indent="-285750">
              <a:buClr>
                <a:schemeClr val="accent1">
                  <a:lumMod val="60000"/>
                  <a:lumOff val="40000"/>
                </a:schemeClr>
              </a:buClr>
              <a:buFont typeface="Arial" panose="020B0604020202020204" pitchFamily="34" charset="0"/>
              <a:buChar char="•"/>
            </a:pPr>
            <a:r>
              <a:rPr lang="en-US" sz="1600" dirty="0">
                <a:solidFill>
                  <a:schemeClr val="accent1"/>
                </a:solidFill>
              </a:rPr>
              <a:t>Signs &amp; symptoms:</a:t>
            </a:r>
            <a:r>
              <a:rPr lang="en-US" sz="1400" dirty="0"/>
              <a:t> </a:t>
            </a:r>
            <a:r>
              <a:rPr lang="en-GB" sz="1400" dirty="0"/>
              <a:t>The signs and symptoms of syphilis vary depending upon </a:t>
            </a:r>
            <a:r>
              <a:rPr lang="en-GB" sz="1400" u="sng" dirty="0"/>
              <a:t>stage of disease</a:t>
            </a:r>
            <a:r>
              <a:rPr lang="en-GB" sz="1400" dirty="0"/>
              <a:t>, Disease progresses in stages (primary, secondary, latent, and tertiary), May become </a:t>
            </a:r>
            <a:r>
              <a:rPr lang="en-GB" sz="1400" b="1" dirty="0"/>
              <a:t>chronic</a:t>
            </a:r>
            <a:r>
              <a:rPr lang="en-GB" sz="1400" dirty="0"/>
              <a:t> without treatment</a:t>
            </a:r>
            <a:r>
              <a:rPr lang="en-GB" sz="1400" dirty="0" smtClean="0"/>
              <a:t>. </a:t>
            </a:r>
            <a:r>
              <a:rPr lang="en-GB" sz="1200" dirty="0" smtClean="0">
                <a:solidFill>
                  <a:schemeClr val="bg1">
                    <a:lumMod val="50000"/>
                  </a:schemeClr>
                </a:solidFill>
              </a:rPr>
              <a:t>(only female slides)</a:t>
            </a:r>
            <a:endParaRPr lang="en-GB" sz="1200" dirty="0">
              <a:solidFill>
                <a:schemeClr val="bg1">
                  <a:lumMod val="50000"/>
                </a:schemeClr>
              </a:solidFill>
            </a:endParaRPr>
          </a:p>
        </p:txBody>
      </p:sp>
      <p:grpSp>
        <p:nvGrpSpPr>
          <p:cNvPr id="23" name="Group 22"/>
          <p:cNvGrpSpPr/>
          <p:nvPr/>
        </p:nvGrpSpPr>
        <p:grpSpPr>
          <a:xfrm>
            <a:off x="582226" y="4182273"/>
            <a:ext cx="5472001" cy="5394693"/>
            <a:chOff x="693000" y="1662752"/>
            <a:chExt cx="5472001" cy="5394693"/>
          </a:xfrm>
        </p:grpSpPr>
        <p:grpSp>
          <p:nvGrpSpPr>
            <p:cNvPr id="24" name="Group 23"/>
            <p:cNvGrpSpPr/>
            <p:nvPr/>
          </p:nvGrpSpPr>
          <p:grpSpPr>
            <a:xfrm>
              <a:off x="693000" y="1662752"/>
              <a:ext cx="5472001" cy="5394693"/>
              <a:chOff x="1155514" y="1666691"/>
              <a:chExt cx="5472001" cy="5394693"/>
            </a:xfrm>
          </p:grpSpPr>
          <p:grpSp>
            <p:nvGrpSpPr>
              <p:cNvPr id="27" name="Group 26"/>
              <p:cNvGrpSpPr/>
              <p:nvPr/>
            </p:nvGrpSpPr>
            <p:grpSpPr>
              <a:xfrm>
                <a:off x="1155514" y="1666691"/>
                <a:ext cx="5472001" cy="3643735"/>
                <a:chOff x="1155514" y="1666691"/>
                <a:chExt cx="5472001" cy="3643735"/>
              </a:xfrm>
            </p:grpSpPr>
            <p:sp>
              <p:nvSpPr>
                <p:cNvPr id="29" name="Round Diagonal Corner Rectangle 28"/>
                <p:cNvSpPr/>
                <p:nvPr/>
              </p:nvSpPr>
              <p:spPr>
                <a:xfrm>
                  <a:off x="3891515" y="1666691"/>
                  <a:ext cx="2736000" cy="1756994"/>
                </a:xfrm>
                <a:prstGeom prst="round2DiagRect">
                  <a:avLst/>
                </a:prstGeom>
                <a:solidFill>
                  <a:schemeClr val="bg1"/>
                </a:solid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solidFill>
                        <a:schemeClr val="accent6"/>
                      </a:solidFill>
                    </a:rPr>
                    <a:t>2- </a:t>
                  </a:r>
                  <a:r>
                    <a:rPr lang="en-US" sz="1600" b="1" dirty="0" smtClean="0">
                      <a:solidFill>
                        <a:schemeClr val="accent6"/>
                      </a:solidFill>
                    </a:rPr>
                    <a:t>Secondary </a:t>
                  </a:r>
                  <a:r>
                    <a:rPr lang="en-US" sz="1600" b="1" dirty="0">
                      <a:solidFill>
                        <a:schemeClr val="accent6"/>
                      </a:solidFill>
                    </a:rPr>
                    <a:t>stage</a:t>
                  </a:r>
                </a:p>
                <a:p>
                  <a:pPr marL="285750" lvl="0" indent="-285750" defTabSz="685800">
                    <a:buClr>
                      <a:schemeClr val="accent6"/>
                    </a:buClr>
                    <a:buFont typeface="Arial" panose="020B0604020202020204" pitchFamily="34" charset="0"/>
                    <a:buChar char="•"/>
                    <a:defRPr/>
                  </a:pPr>
                  <a:r>
                    <a:rPr lang="en-US" sz="1600" spc="-5" dirty="0">
                      <a:solidFill>
                        <a:schemeClr val="tx1"/>
                      </a:solidFill>
                      <a:cs typeface="Trebuchet MS"/>
                    </a:rPr>
                    <a:t>Diffuse </a:t>
                  </a:r>
                  <a:r>
                    <a:rPr lang="en-US" sz="1600" dirty="0">
                      <a:solidFill>
                        <a:schemeClr val="tx1"/>
                      </a:solidFill>
                      <a:cs typeface="Trebuchet MS"/>
                    </a:rPr>
                    <a:t>skin </a:t>
                  </a:r>
                  <a:r>
                    <a:rPr lang="en-US" sz="1600" spc="-20" dirty="0">
                      <a:solidFill>
                        <a:schemeClr val="tx1"/>
                      </a:solidFill>
                      <a:cs typeface="Trebuchet MS"/>
                    </a:rPr>
                    <a:t>rash </a:t>
                  </a:r>
                  <a:r>
                    <a:rPr lang="en-US" sz="1600" dirty="0">
                      <a:solidFill>
                        <a:schemeClr val="tx1"/>
                      </a:solidFill>
                      <a:cs typeface="Trebuchet MS"/>
                    </a:rPr>
                    <a:t>&amp; </a:t>
                  </a:r>
                  <a:r>
                    <a:rPr lang="en-US" sz="1600" spc="-5" dirty="0">
                      <a:solidFill>
                        <a:schemeClr val="tx1"/>
                      </a:solidFill>
                      <a:cs typeface="Trebuchet MS"/>
                    </a:rPr>
                    <a:t>mucous </a:t>
                  </a:r>
                  <a:r>
                    <a:rPr lang="en-US" sz="1600" spc="-15" dirty="0" smtClean="0">
                      <a:solidFill>
                        <a:schemeClr val="tx1"/>
                      </a:solidFill>
                      <a:cs typeface="Trebuchet MS"/>
                    </a:rPr>
                    <a:t>membranes lesions</a:t>
                  </a:r>
                  <a:endParaRPr lang="en-US" sz="1600" spc="-340" dirty="0" smtClean="0">
                    <a:solidFill>
                      <a:schemeClr val="tx1"/>
                    </a:solidFill>
                    <a:cs typeface="Trebuchet MS"/>
                  </a:endParaRPr>
                </a:p>
                <a:p>
                  <a:pPr marL="285750" lvl="0" indent="-285750" defTabSz="685800">
                    <a:buClr>
                      <a:schemeClr val="accent6"/>
                    </a:buClr>
                    <a:buFont typeface="Arial" panose="020B0604020202020204" pitchFamily="34" charset="0"/>
                    <a:buChar char="•"/>
                    <a:defRPr/>
                  </a:pPr>
                  <a:r>
                    <a:rPr lang="en-GB" altLang="en-US" sz="1600" b="1" dirty="0" smtClean="0">
                      <a:solidFill>
                        <a:schemeClr val="tx1"/>
                      </a:solidFill>
                    </a:rPr>
                    <a:t>Palmar/Plantar Rash </a:t>
                  </a:r>
                  <a:r>
                    <a:rPr lang="en-GB" altLang="en-US" sz="1200" dirty="0" smtClean="0">
                      <a:solidFill>
                        <a:srgbClr val="008F00"/>
                      </a:solidFill>
                    </a:rPr>
                    <a:t>(painless but infectious)</a:t>
                  </a:r>
                  <a:endParaRPr lang="en-GB" altLang="en-US" sz="1200" dirty="0">
                    <a:solidFill>
                      <a:srgbClr val="008F00"/>
                    </a:solidFill>
                  </a:endParaRPr>
                </a:p>
              </p:txBody>
            </p:sp>
            <p:sp>
              <p:nvSpPr>
                <p:cNvPr id="30" name="Round Diagonal Corner Rectangle 29"/>
                <p:cNvSpPr/>
                <p:nvPr/>
              </p:nvSpPr>
              <p:spPr>
                <a:xfrm rot="16200000">
                  <a:off x="1642005" y="1180203"/>
                  <a:ext cx="1763019" cy="2736000"/>
                </a:xfrm>
                <a:prstGeom prst="round2DiagRect">
                  <a:avLst/>
                </a:prstGeom>
                <a:solidFill>
                  <a:schemeClr val="bg1"/>
                </a:solid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lvl="0" algn="ctr"/>
                  <a:r>
                    <a:rPr lang="en-US" sz="1600" b="1" dirty="0">
                      <a:solidFill>
                        <a:schemeClr val="accent1"/>
                      </a:solidFill>
                    </a:rPr>
                    <a:t>1- </a:t>
                  </a:r>
                  <a:r>
                    <a:rPr lang="en-US" sz="1600" b="1" dirty="0" smtClean="0">
                      <a:solidFill>
                        <a:schemeClr val="accent1"/>
                      </a:solidFill>
                    </a:rPr>
                    <a:t>Primary </a:t>
                  </a:r>
                  <a:r>
                    <a:rPr lang="en-US" sz="1600" b="1" dirty="0">
                      <a:solidFill>
                        <a:schemeClr val="accent1"/>
                      </a:solidFill>
                    </a:rPr>
                    <a:t>stage</a:t>
                  </a:r>
                  <a:endParaRPr lang="en-US" sz="1400" dirty="0">
                    <a:solidFill>
                      <a:schemeClr val="tx1"/>
                    </a:solidFill>
                  </a:endParaRPr>
                </a:p>
                <a:p>
                  <a:pPr marL="285750" lvl="0" indent="-285750">
                    <a:buClr>
                      <a:schemeClr val="accent1">
                        <a:lumMod val="60000"/>
                        <a:lumOff val="40000"/>
                      </a:schemeClr>
                    </a:buClr>
                    <a:buFont typeface="Arial" charset="0"/>
                    <a:buChar char="•"/>
                  </a:pPr>
                  <a:r>
                    <a:rPr lang="en-US" altLang="en-US" sz="1400" dirty="0" smtClean="0">
                      <a:solidFill>
                        <a:schemeClr val="tx1"/>
                      </a:solidFill>
                      <a:cs typeface="Tahoma" panose="020B0604030504040204" pitchFamily="34" charset="0"/>
                    </a:rPr>
                    <a:t>Painless skin ulceration </a:t>
                  </a:r>
                  <a:r>
                    <a:rPr lang="en-US" altLang="en-US" sz="1400" b="1" dirty="0" smtClean="0">
                      <a:solidFill>
                        <a:schemeClr val="tx1"/>
                      </a:solidFill>
                      <a:cs typeface="Tahoma" panose="020B0604030504040204" pitchFamily="34" charset="0"/>
                    </a:rPr>
                    <a:t>(a chancre) </a:t>
                  </a:r>
                  <a:r>
                    <a:rPr lang="en-US" altLang="en-US" sz="1400" dirty="0">
                      <a:solidFill>
                        <a:srgbClr val="008F00"/>
                      </a:solidFill>
                      <a:cs typeface="Tahoma" panose="020B0604030504040204" pitchFamily="34" charset="0"/>
                    </a:rPr>
                    <a:t>on the vulva or </a:t>
                  </a:r>
                  <a:r>
                    <a:rPr lang="en-US" altLang="en-US" sz="1400" dirty="0" smtClean="0">
                      <a:solidFill>
                        <a:srgbClr val="008F00"/>
                      </a:solidFill>
                      <a:cs typeface="Tahoma" panose="020B0604030504040204" pitchFamily="34" charset="0"/>
                    </a:rPr>
                    <a:t>mouth</a:t>
                  </a:r>
                </a:p>
                <a:p>
                  <a:pPr marL="285750" lvl="0" indent="-285750">
                    <a:buClr>
                      <a:schemeClr val="accent1">
                        <a:lumMod val="60000"/>
                        <a:lumOff val="40000"/>
                      </a:schemeClr>
                    </a:buClr>
                    <a:buFont typeface="Arial" charset="0"/>
                    <a:buChar char="•"/>
                  </a:pPr>
                  <a:r>
                    <a:rPr lang="en-US" sz="1200" dirty="0" smtClean="0">
                      <a:solidFill>
                        <a:srgbClr val="008F00"/>
                      </a:solidFill>
                      <a:cs typeface="Tahoma" panose="020B0604030504040204" pitchFamily="34" charset="0"/>
                    </a:rPr>
                    <a:t>Infectious </a:t>
                  </a:r>
                  <a:r>
                    <a:rPr lang="en-US" sz="1200" dirty="0">
                      <a:solidFill>
                        <a:srgbClr val="008F00"/>
                      </a:solidFill>
                      <a:cs typeface="Tahoma" panose="020B0604030504040204" pitchFamily="34" charset="0"/>
                    </a:rPr>
                    <a:t>stage (sexually only</a:t>
                  </a:r>
                  <a:r>
                    <a:rPr lang="en-US" sz="1200" dirty="0" smtClean="0">
                      <a:solidFill>
                        <a:srgbClr val="008F00"/>
                      </a:solidFill>
                      <a:cs typeface="Tahoma" panose="020B0604030504040204" pitchFamily="34" charset="0"/>
                    </a:rPr>
                    <a:t>).</a:t>
                  </a:r>
                  <a:endParaRPr lang="en-US" altLang="en-US" sz="1200" b="1" dirty="0" smtClean="0">
                    <a:solidFill>
                      <a:srgbClr val="008F00"/>
                    </a:solidFill>
                    <a:cs typeface="Tahoma" panose="020B0604030504040204" pitchFamily="34" charset="0"/>
                  </a:endParaRPr>
                </a:p>
                <a:p>
                  <a:pPr marL="285750" lvl="0" indent="-285750">
                    <a:buClr>
                      <a:schemeClr val="accent1">
                        <a:lumMod val="60000"/>
                        <a:lumOff val="40000"/>
                      </a:schemeClr>
                    </a:buClr>
                    <a:buFont typeface="Arial" charset="0"/>
                    <a:buChar char="•"/>
                  </a:pPr>
                  <a:r>
                    <a:rPr lang="en-US" sz="1200" dirty="0" smtClean="0">
                      <a:solidFill>
                        <a:srgbClr val="008F00"/>
                      </a:solidFill>
                    </a:rPr>
                    <a:t>the patient may not feel it so it will left without treatment</a:t>
                  </a:r>
                  <a:endParaRPr lang="en-US" sz="1200" dirty="0">
                    <a:solidFill>
                      <a:srgbClr val="008F00"/>
                    </a:solidFill>
                  </a:endParaRPr>
                </a:p>
              </p:txBody>
            </p:sp>
            <p:sp>
              <p:nvSpPr>
                <p:cNvPr id="31" name="Round Diagonal Corner Rectangle 30"/>
                <p:cNvSpPr/>
                <p:nvPr/>
              </p:nvSpPr>
              <p:spPr>
                <a:xfrm rot="5400000">
                  <a:off x="4316144" y="2999055"/>
                  <a:ext cx="1886742" cy="2735999"/>
                </a:xfrm>
                <a:prstGeom prst="round2DiagRect">
                  <a:avLst/>
                </a:prstGeom>
                <a:solidFill>
                  <a:schemeClr val="bg1"/>
                </a:solidFill>
                <a:ln w="1905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en-US" sz="1600" b="1" dirty="0" smtClean="0">
                      <a:solidFill>
                        <a:srgbClr val="FF99CC"/>
                      </a:solidFill>
                    </a:rPr>
                    <a:t>5- Congenital </a:t>
                  </a:r>
                  <a:r>
                    <a:rPr lang="en-US" sz="1600" b="1" dirty="0">
                      <a:solidFill>
                        <a:srgbClr val="FF99CC"/>
                      </a:solidFill>
                    </a:rPr>
                    <a:t>syphilis</a:t>
                  </a:r>
                </a:p>
                <a:p>
                  <a:pPr algn="ctr"/>
                  <a:r>
                    <a:rPr lang="en-GB" altLang="en-US" sz="1600" dirty="0">
                      <a:cs typeface="Tahoma" panose="020B0604030504040204" pitchFamily="34" charset="0"/>
                    </a:rPr>
                    <a:t>If a </a:t>
                  </a:r>
                  <a:r>
                    <a:rPr lang="en-GB" altLang="en-US" sz="1400" dirty="0">
                      <a:solidFill>
                        <a:schemeClr val="tx1"/>
                      </a:solidFill>
                      <a:cs typeface="Tahoma" panose="020B0604030504040204" pitchFamily="34" charset="0"/>
                    </a:rPr>
                    <a:t>Woman is pregnant and has symptomatic or asymptomatic early syphilis, disseminating organisms may pass through the placenta to infect the </a:t>
                  </a:r>
                  <a:r>
                    <a:rPr lang="en-GB" altLang="en-US" sz="1400" dirty="0" err="1" smtClean="0">
                      <a:solidFill>
                        <a:schemeClr val="tx1"/>
                      </a:solidFill>
                      <a:cs typeface="Tahoma" panose="020B0604030504040204" pitchFamily="34" charset="0"/>
                    </a:rPr>
                    <a:t>fetus</a:t>
                  </a:r>
                  <a:r>
                    <a:rPr lang="en-GB" altLang="en-US" sz="1400" dirty="0" smtClean="0">
                      <a:solidFill>
                        <a:schemeClr val="tx1"/>
                      </a:solidFill>
                      <a:cs typeface="Tahoma" panose="020B0604030504040204" pitchFamily="34" charset="0"/>
                    </a:rPr>
                    <a:t>.</a:t>
                  </a:r>
                </a:p>
                <a:p>
                  <a:pPr algn="ctr"/>
                  <a:r>
                    <a:rPr lang="en-GB" sz="1400" b="1" u="sng" dirty="0" smtClean="0">
                      <a:solidFill>
                        <a:schemeClr val="tx1"/>
                      </a:solidFill>
                      <a:cs typeface="Tahoma" panose="020B0604030504040204" pitchFamily="34" charset="0"/>
                    </a:rPr>
                    <a:t>Manifestation:</a:t>
                  </a:r>
                  <a:r>
                    <a:rPr lang="en-GB" sz="1400" dirty="0" smtClean="0">
                      <a:solidFill>
                        <a:schemeClr val="tx1"/>
                      </a:solidFill>
                      <a:cs typeface="Tahoma" panose="020B0604030504040204" pitchFamily="34" charset="0"/>
                    </a:rPr>
                    <a:t> </a:t>
                  </a:r>
                  <a:r>
                    <a:rPr lang="en-GB" sz="1400" dirty="0">
                      <a:solidFill>
                        <a:schemeClr val="tx1"/>
                      </a:solidFill>
                      <a:cs typeface="Arial"/>
                    </a:rPr>
                    <a:t>Perforation of</a:t>
                  </a:r>
                  <a:r>
                    <a:rPr lang="en-GB" sz="1400" spc="-110" dirty="0">
                      <a:solidFill>
                        <a:schemeClr val="tx1"/>
                      </a:solidFill>
                      <a:cs typeface="Arial"/>
                    </a:rPr>
                    <a:t> </a:t>
                  </a:r>
                  <a:r>
                    <a:rPr lang="en-GB" sz="1400" spc="-5" dirty="0" smtClean="0">
                      <a:solidFill>
                        <a:schemeClr val="tx1"/>
                      </a:solidFill>
                      <a:cs typeface="Arial"/>
                    </a:rPr>
                    <a:t>Palate </a:t>
                  </a:r>
                  <a:r>
                    <a:rPr lang="en-GB" sz="1200" spc="-5" dirty="0" smtClean="0">
                      <a:solidFill>
                        <a:schemeClr val="bg1">
                          <a:lumMod val="50000"/>
                        </a:schemeClr>
                      </a:solidFill>
                      <a:cs typeface="Arial"/>
                    </a:rPr>
                    <a:t>(only female slides)</a:t>
                  </a:r>
                  <a:endParaRPr lang="en-GB" sz="1200" dirty="0">
                    <a:solidFill>
                      <a:schemeClr val="bg1">
                        <a:lumMod val="50000"/>
                      </a:schemeClr>
                    </a:solidFill>
                    <a:cs typeface="Arial"/>
                  </a:endParaRPr>
                </a:p>
              </p:txBody>
            </p:sp>
            <p:sp>
              <p:nvSpPr>
                <p:cNvPr id="32" name="Round Diagonal Corner Rectangle 31"/>
                <p:cNvSpPr/>
                <p:nvPr/>
              </p:nvSpPr>
              <p:spPr>
                <a:xfrm>
                  <a:off x="1155514" y="3423683"/>
                  <a:ext cx="2736002" cy="1880711"/>
                </a:xfrm>
                <a:prstGeom prst="round2DiagRect">
                  <a:avLst/>
                </a:prstGeom>
                <a:solidFill>
                  <a:schemeClr val="bg1"/>
                </a:solid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a:solidFill>
                        <a:schemeClr val="accent4"/>
                      </a:solidFill>
                    </a:rPr>
                    <a:t>3- </a:t>
                  </a:r>
                  <a:r>
                    <a:rPr lang="en-US" sz="1600" b="1" dirty="0" smtClean="0">
                      <a:solidFill>
                        <a:schemeClr val="accent4"/>
                      </a:solidFill>
                    </a:rPr>
                    <a:t>Latent </a:t>
                  </a:r>
                  <a:r>
                    <a:rPr lang="en-US" sz="1600" b="1" dirty="0">
                      <a:solidFill>
                        <a:schemeClr val="accent4"/>
                      </a:solidFill>
                    </a:rPr>
                    <a:t>stage</a:t>
                  </a:r>
                  <a:endParaRPr lang="en-US" sz="1400" dirty="0">
                    <a:solidFill>
                      <a:schemeClr val="tx1"/>
                    </a:solidFill>
                  </a:endParaRPr>
                </a:p>
                <a:p>
                  <a:pPr marL="285750" indent="-285750">
                    <a:buClr>
                      <a:schemeClr val="accent4"/>
                    </a:buClr>
                    <a:buFont typeface="Arial" panose="020B0604020202020204" pitchFamily="34" charset="0"/>
                    <a:buChar char="•"/>
                  </a:pPr>
                  <a:r>
                    <a:rPr lang="en-GB" altLang="en-US" sz="1400" dirty="0">
                      <a:solidFill>
                        <a:schemeClr val="tx1"/>
                      </a:solidFill>
                      <a:cs typeface="Tahoma" panose="020B0604030504040204" pitchFamily="34" charset="0"/>
                    </a:rPr>
                    <a:t>In latent syphilis there are little to no symptoms which can last for years.</a:t>
                  </a:r>
                </a:p>
                <a:p>
                  <a:pPr marL="285750" indent="-285750">
                    <a:buClr>
                      <a:schemeClr val="accent4"/>
                    </a:buClr>
                    <a:buFont typeface="Arial" panose="020B0604020202020204" pitchFamily="34" charset="0"/>
                    <a:buChar char="•"/>
                  </a:pPr>
                  <a:r>
                    <a:rPr lang="en-GB" altLang="en-US" sz="1400" dirty="0">
                      <a:solidFill>
                        <a:schemeClr val="tx1"/>
                      </a:solidFill>
                      <a:cs typeface="Tahoma" panose="020B0604030504040204" pitchFamily="34" charset="0"/>
                    </a:rPr>
                    <a:t>70% may have NO </a:t>
                  </a:r>
                  <a:r>
                    <a:rPr lang="en-GB" altLang="en-US" sz="1400" dirty="0" smtClean="0">
                      <a:solidFill>
                        <a:schemeClr val="tx1"/>
                      </a:solidFill>
                      <a:cs typeface="Tahoma" panose="020B0604030504040204" pitchFamily="34" charset="0"/>
                    </a:rPr>
                    <a:t>SYMPTOMS </a:t>
                  </a:r>
                  <a:r>
                    <a:rPr lang="en-GB" altLang="en-US" sz="1200" dirty="0" smtClean="0">
                      <a:solidFill>
                        <a:srgbClr val="008F00"/>
                      </a:solidFill>
                      <a:cs typeface="Tahoma" panose="020B0604030504040204" pitchFamily="34" charset="0"/>
                    </a:rPr>
                    <a:t>(</a:t>
                  </a:r>
                  <a:r>
                    <a:rPr lang="en-GB" altLang="en-US" sz="1200" dirty="0">
                      <a:solidFill>
                        <a:srgbClr val="008F00"/>
                      </a:solidFill>
                      <a:cs typeface="Tahoma" panose="020B0604030504040204" pitchFamily="34" charset="0"/>
                    </a:rPr>
                    <a:t>Dangerous and may lead to </a:t>
                  </a:r>
                  <a:r>
                    <a:rPr lang="en-GB" altLang="en-US" sz="1200" dirty="0" smtClean="0">
                      <a:solidFill>
                        <a:srgbClr val="008F00"/>
                      </a:solidFill>
                      <a:cs typeface="Tahoma" panose="020B0604030504040204" pitchFamily="34" charset="0"/>
                    </a:rPr>
                    <a:t>death) </a:t>
                  </a:r>
                  <a:r>
                    <a:rPr lang="en-GB" altLang="en-US" sz="1200" dirty="0" smtClean="0">
                      <a:solidFill>
                        <a:schemeClr val="bg1">
                          <a:lumMod val="50000"/>
                        </a:schemeClr>
                      </a:solidFill>
                      <a:cs typeface="Tahoma" panose="020B0604030504040204" pitchFamily="34" charset="0"/>
                    </a:rPr>
                    <a:t>‘only female slides’</a:t>
                  </a:r>
                  <a:endParaRPr lang="en-GB" altLang="en-US" sz="1200" dirty="0">
                    <a:solidFill>
                      <a:schemeClr val="bg1">
                        <a:lumMod val="50000"/>
                      </a:schemeClr>
                    </a:solidFill>
                    <a:cs typeface="Tahoma" panose="020B0604030504040204" pitchFamily="34" charset="0"/>
                  </a:endParaRPr>
                </a:p>
              </p:txBody>
            </p:sp>
          </p:grpSp>
          <p:sp>
            <p:nvSpPr>
              <p:cNvPr id="28" name="Rounded Rectangle 27"/>
              <p:cNvSpPr/>
              <p:nvPr/>
            </p:nvSpPr>
            <p:spPr>
              <a:xfrm>
                <a:off x="1155514" y="5487339"/>
                <a:ext cx="5472001" cy="157404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600" b="1" dirty="0" smtClean="0">
                    <a:solidFill>
                      <a:schemeClr val="tx1"/>
                    </a:solidFill>
                  </a:rPr>
                  <a:t>4- </a:t>
                </a:r>
                <a:r>
                  <a:rPr lang="en-US" sz="1600" b="1" dirty="0">
                    <a:solidFill>
                      <a:schemeClr val="tx1"/>
                    </a:solidFill>
                  </a:rPr>
                  <a:t>Tertiary </a:t>
                </a:r>
                <a:r>
                  <a:rPr lang="en-US" sz="1600" b="1" dirty="0" smtClean="0">
                    <a:solidFill>
                      <a:schemeClr val="tx1"/>
                    </a:solidFill>
                  </a:rPr>
                  <a:t>syphilis: </a:t>
                </a:r>
                <a:r>
                  <a:rPr lang="en-US" sz="1200" b="1" dirty="0" smtClean="0">
                    <a:solidFill>
                      <a:schemeClr val="bg1">
                        <a:lumMod val="50000"/>
                      </a:schemeClr>
                    </a:solidFill>
                  </a:rPr>
                  <a:t>(only female slides)</a:t>
                </a:r>
                <a:endParaRPr lang="en-US" sz="1200" b="1" dirty="0">
                  <a:solidFill>
                    <a:schemeClr val="bg1">
                      <a:lumMod val="50000"/>
                    </a:schemeClr>
                  </a:solidFill>
                </a:endParaRPr>
              </a:p>
              <a:p>
                <a:pPr marL="285750" indent="-285750">
                  <a:buFont typeface="Arial" panose="020B0604020202020204" pitchFamily="34" charset="0"/>
                  <a:buChar char="•"/>
                </a:pPr>
                <a:r>
                  <a:rPr lang="en-GB" altLang="en-US" sz="1400" dirty="0">
                    <a:solidFill>
                      <a:schemeClr val="tx1"/>
                    </a:solidFill>
                    <a:cs typeface="Tahoma" panose="020B0604030504040204" pitchFamily="34" charset="0"/>
                  </a:rPr>
                  <a:t>Approximately 30% of untreated patients progress to the tertiary stage within 1 to 20 years.</a:t>
                </a:r>
              </a:p>
              <a:p>
                <a:pPr marL="285750" indent="-285750">
                  <a:buFont typeface="Arial" panose="020B0604020202020204" pitchFamily="34" charset="0"/>
                  <a:buChar char="•"/>
                </a:pPr>
                <a:r>
                  <a:rPr lang="en-GB" altLang="en-US" sz="1400" dirty="0">
                    <a:solidFill>
                      <a:schemeClr val="tx1"/>
                    </a:solidFill>
                    <a:cs typeface="Tahoma" panose="020B0604030504040204" pitchFamily="34" charset="0"/>
                  </a:rPr>
                  <a:t>Rare because of the widespread  use of antibiotics.</a:t>
                </a:r>
              </a:p>
              <a:p>
                <a:pPr marL="285750" indent="-285750">
                  <a:buFont typeface="Arial" panose="020B0604020202020204" pitchFamily="34" charset="0"/>
                  <a:buChar char="•"/>
                </a:pPr>
                <a:r>
                  <a:rPr lang="en-GB" altLang="en-US" sz="1400" dirty="0">
                    <a:solidFill>
                      <a:schemeClr val="tx1"/>
                    </a:solidFill>
                    <a:cs typeface="Tahoma" panose="020B0604030504040204" pitchFamily="34" charset="0"/>
                  </a:rPr>
                  <a:t>Manifestations as cardiovascular syphilis (syphilitic </a:t>
                </a:r>
                <a:r>
                  <a:rPr lang="en-GB" altLang="en-US" sz="1400" dirty="0" err="1">
                    <a:solidFill>
                      <a:schemeClr val="tx1"/>
                    </a:solidFill>
                    <a:cs typeface="Tahoma" panose="020B0604030504040204" pitchFamily="34" charset="0"/>
                  </a:rPr>
                  <a:t>aortitis</a:t>
                </a:r>
                <a:r>
                  <a:rPr lang="en-GB" altLang="en-US" sz="1400" dirty="0">
                    <a:solidFill>
                      <a:schemeClr val="tx1"/>
                    </a:solidFill>
                    <a:cs typeface="Tahoma" panose="020B0604030504040204" pitchFamily="34" charset="0"/>
                  </a:rPr>
                  <a:t> and an aortic aneurysm). </a:t>
                </a:r>
              </a:p>
            </p:txBody>
          </p:sp>
        </p:grpSp>
        <p:cxnSp>
          <p:nvCxnSpPr>
            <p:cNvPr id="25" name="Straight Connector 24"/>
            <p:cNvCxnSpPr/>
            <p:nvPr/>
          </p:nvCxnSpPr>
          <p:spPr>
            <a:xfrm>
              <a:off x="3429000" y="3419744"/>
              <a:ext cx="0" cy="1630314"/>
            </a:xfrm>
            <a:prstGeom prst="line">
              <a:avLst/>
            </a:prstGeom>
            <a:ln w="19050">
              <a:solidFill>
                <a:srgbClr val="FF99C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429000" y="3419744"/>
              <a:ext cx="2495550" cy="0"/>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a:off x="144437" y="3914411"/>
            <a:ext cx="198000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62365" y="3514301"/>
            <a:ext cx="1997739" cy="400110"/>
          </a:xfrm>
          <a:prstGeom prst="rect">
            <a:avLst/>
          </a:prstGeom>
          <a:noFill/>
          <a:ln>
            <a:noFill/>
          </a:ln>
        </p:spPr>
        <p:txBody>
          <a:bodyPr wrap="square" rtlCol="0">
            <a:spAutoFit/>
          </a:bodyPr>
          <a:lstStyle/>
          <a:p>
            <a:r>
              <a:rPr lang="en-US" sz="2000">
                <a:latin typeface="Al Tarikh" charset="-78"/>
                <a:ea typeface="Al Tarikh" charset="-78"/>
                <a:cs typeface="Al Tarikh" charset="-78"/>
              </a:rPr>
              <a:t>Stages of syphilis</a:t>
            </a:r>
            <a:endParaRPr lang="en-US" sz="2000" dirty="0">
              <a:latin typeface="Al Tarikh" charset="-78"/>
              <a:ea typeface="Al Tarikh" charset="-78"/>
              <a:cs typeface="Al Tarikh" charset="-78"/>
            </a:endParaRPr>
          </a:p>
        </p:txBody>
      </p:sp>
    </p:spTree>
    <p:extLst>
      <p:ext uri="{BB962C8B-B14F-4D97-AF65-F5344CB8AC3E}">
        <p14:creationId xmlns:p14="http://schemas.microsoft.com/office/powerpoint/2010/main" val="1707215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alf Frame 6"/>
          <p:cNvSpPr/>
          <p:nvPr/>
        </p:nvSpPr>
        <p:spPr>
          <a:xfrm rot="5400000">
            <a:off x="5897881" y="-266995"/>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6"/>
          <p:cNvSpPr/>
          <p:nvPr/>
        </p:nvSpPr>
        <p:spPr>
          <a:xfrm rot="16200000" flipH="1">
            <a:off x="267790" y="-266995"/>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21" name="Table 20"/>
          <p:cNvGraphicFramePr>
            <a:graphicFrameLocks noGrp="1"/>
          </p:cNvGraphicFramePr>
          <p:nvPr>
            <p:extLst>
              <p:ext uri="{D42A27DB-BD31-4B8C-83A1-F6EECF244321}">
                <p14:modId xmlns:p14="http://schemas.microsoft.com/office/powerpoint/2010/main" val="37815884"/>
              </p:ext>
            </p:extLst>
          </p:nvPr>
        </p:nvGraphicFramePr>
        <p:xfrm>
          <a:off x="133074" y="1015629"/>
          <a:ext cx="6570124" cy="6786756"/>
        </p:xfrm>
        <a:graphic>
          <a:graphicData uri="http://schemas.openxmlformats.org/drawingml/2006/table">
            <a:tbl>
              <a:tblPr firstRow="1" bandRow="1">
                <a:tableStyleId>{5940675A-B579-460E-94D1-54222C63F5DA}</a:tableStyleId>
              </a:tblPr>
              <a:tblGrid>
                <a:gridCol w="525598">
                  <a:extLst>
                    <a:ext uri="{9D8B030D-6E8A-4147-A177-3AD203B41FA5}">
                      <a16:colId xmlns:a16="http://schemas.microsoft.com/office/drawing/2014/main" xmlns="" val="2548034649"/>
                    </a:ext>
                  </a:extLst>
                </a:gridCol>
                <a:gridCol w="2014842">
                  <a:extLst>
                    <a:ext uri="{9D8B030D-6E8A-4147-A177-3AD203B41FA5}">
                      <a16:colId xmlns:a16="http://schemas.microsoft.com/office/drawing/2014/main" xmlns="" val="2180430497"/>
                    </a:ext>
                  </a:extLst>
                </a:gridCol>
                <a:gridCol w="2014842">
                  <a:extLst>
                    <a:ext uri="{9D8B030D-6E8A-4147-A177-3AD203B41FA5}">
                      <a16:colId xmlns:a16="http://schemas.microsoft.com/office/drawing/2014/main" xmlns="" val="3822230620"/>
                    </a:ext>
                  </a:extLst>
                </a:gridCol>
                <a:gridCol w="2014842">
                  <a:extLst>
                    <a:ext uri="{9D8B030D-6E8A-4147-A177-3AD203B41FA5}">
                      <a16:colId xmlns:a16="http://schemas.microsoft.com/office/drawing/2014/main" xmlns="" val="1824828354"/>
                    </a:ext>
                  </a:extLst>
                </a:gridCol>
              </a:tblGrid>
              <a:tr h="428400">
                <a:tc gridSpan="4">
                  <a:txBody>
                    <a:bodyPr/>
                    <a:lstStyle/>
                    <a:p>
                      <a:pPr algn="ctr"/>
                      <a:r>
                        <a:rPr lang="el-GR" sz="1600" dirty="0" smtClean="0"/>
                        <a:t>β-</a:t>
                      </a:r>
                      <a:r>
                        <a:rPr lang="en-US" sz="1600" dirty="0"/>
                        <a:t>Lactam Antibiotics  (Natural</a:t>
                      </a:r>
                      <a:r>
                        <a:rPr lang="en-US" sz="1600" dirty="0">
                          <a:solidFill>
                            <a:srgbClr val="0432FF"/>
                          </a:solidFill>
                        </a:rPr>
                        <a:t> </a:t>
                      </a:r>
                      <a:r>
                        <a:rPr lang="en-US" sz="1600" dirty="0" err="1">
                          <a:solidFill>
                            <a:srgbClr val="0432FF"/>
                          </a:solidFill>
                        </a:rPr>
                        <a:t>Penicillins</a:t>
                      </a:r>
                      <a:r>
                        <a:rPr lang="en-US" sz="1600" dirty="0" smtClean="0"/>
                        <a:t>)</a:t>
                      </a:r>
                      <a:endParaRPr lang="en-US" sz="1600" dirty="0"/>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688930147"/>
                  </a:ext>
                </a:extLst>
              </a:tr>
              <a:tr h="651471">
                <a:tc>
                  <a:txBody>
                    <a:bodyPr/>
                    <a:lstStyle/>
                    <a:p>
                      <a:pPr algn="ctr"/>
                      <a:r>
                        <a:rPr lang="en-US" sz="1600" dirty="0">
                          <a:solidFill>
                            <a:schemeClr val="tx1"/>
                          </a:solidFill>
                        </a:rPr>
                        <a:t>M.O.A</a:t>
                      </a:r>
                    </a:p>
                  </a:txBody>
                  <a:tcPr vert="vert270" anchor="ctr">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20000"/>
                        <a:lumOff val="80000"/>
                      </a:schemeClr>
                    </a:solidFill>
                  </a:tcPr>
                </a:tc>
                <a:tc gridSpan="3">
                  <a:txBody>
                    <a:bodyPr/>
                    <a:lstStyle/>
                    <a:p>
                      <a:pPr marL="0" indent="0">
                        <a:buClr>
                          <a:schemeClr val="accent4"/>
                        </a:buClr>
                        <a:buSzPct val="125000"/>
                        <a:buFont typeface="Arial" charset="0"/>
                        <a:buNone/>
                      </a:pPr>
                      <a:r>
                        <a:rPr lang="en-GB" sz="1400" dirty="0"/>
                        <a:t>Inhibits bacterial cell wall synthesis</a:t>
                      </a:r>
                      <a:r>
                        <a:rPr lang="en-GB" sz="1400" baseline="0" dirty="0"/>
                        <a:t> </a:t>
                      </a:r>
                      <a:r>
                        <a:rPr lang="en-GB" sz="1400" dirty="0"/>
                        <a:t>through inhibition of transpeptidase enzyme required for crosslinks .</a:t>
                      </a:r>
                      <a:r>
                        <a:rPr lang="en-GB" sz="1400" baseline="0" dirty="0"/>
                        <a:t> (</a:t>
                      </a:r>
                      <a:r>
                        <a:rPr lang="en-GB" sz="1400" dirty="0" smtClean="0"/>
                        <a:t>Bactericidal)</a:t>
                      </a:r>
                    </a:p>
                  </a:txBody>
                  <a:tcPr anchor="ct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89517245"/>
                  </a:ext>
                </a:extLst>
              </a:tr>
              <a:tr h="7747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Uses</a:t>
                      </a:r>
                      <a:endParaRPr lang="en-US" sz="1600" dirty="0">
                        <a:solidFill>
                          <a:schemeClr val="tx1"/>
                        </a:solidFill>
                      </a:endParaRPr>
                    </a:p>
                  </a:txBody>
                  <a:tcPr vert="vert270" anchor="ctr">
                    <a:lnL w="12700" cap="flat" cmpd="sng" algn="ctr">
                      <a:solidFill>
                        <a:schemeClr val="bg1"/>
                      </a:solidFill>
                      <a:prstDash val="solid"/>
                      <a:round/>
                      <a:headEnd type="none" w="med" len="med"/>
                      <a:tailEnd type="none" w="med" len="med"/>
                    </a:lnL>
                    <a:solidFill>
                      <a:schemeClr val="accent3">
                        <a:lumMod val="20000"/>
                        <a:lumOff val="80000"/>
                      </a:schemeClr>
                    </a:solidFill>
                  </a:tcPr>
                </a:tc>
                <a:tc gridSpan="3">
                  <a:txBody>
                    <a:bodyPr/>
                    <a:lstStyle/>
                    <a:p>
                      <a:pPr marL="285750" indent="-285750">
                        <a:spcBef>
                          <a:spcPts val="1200"/>
                        </a:spcBef>
                        <a:buClr>
                          <a:schemeClr val="accent4"/>
                        </a:buClr>
                        <a:buSzPct val="125000"/>
                        <a:buFont typeface="Arial" charset="0"/>
                        <a:buChar char="•"/>
                      </a:pPr>
                      <a:r>
                        <a:rPr lang="en-US" sz="1400" b="1" dirty="0" smtClean="0">
                          <a:solidFill>
                            <a:srgbClr val="008F00"/>
                          </a:solidFill>
                        </a:rPr>
                        <a:t>1</a:t>
                      </a:r>
                      <a:r>
                        <a:rPr lang="en-US" sz="1400" b="1" baseline="30000" dirty="0" smtClean="0">
                          <a:solidFill>
                            <a:srgbClr val="008F00"/>
                          </a:solidFill>
                        </a:rPr>
                        <a:t>st</a:t>
                      </a:r>
                      <a:r>
                        <a:rPr lang="en-US" sz="1400" b="1" dirty="0" smtClean="0">
                          <a:solidFill>
                            <a:srgbClr val="008F00"/>
                          </a:solidFill>
                        </a:rPr>
                        <a:t> line treatment of syphilis</a:t>
                      </a:r>
                      <a:endParaRPr lang="en-US" altLang="en-US" sz="1400" dirty="0" smtClean="0">
                        <a:cs typeface="Times New Roman" panose="02020603050405020304" pitchFamily="18" charset="0"/>
                      </a:endParaRPr>
                    </a:p>
                    <a:p>
                      <a:pPr marL="285750" indent="-285750">
                        <a:lnSpc>
                          <a:spcPct val="100000"/>
                        </a:lnSpc>
                        <a:spcBef>
                          <a:spcPts val="1200"/>
                        </a:spcBef>
                        <a:buClr>
                          <a:schemeClr val="accent4"/>
                        </a:buClr>
                        <a:buSzPct val="125000"/>
                        <a:buFont typeface="Arial" charset="0"/>
                        <a:buChar char="•"/>
                      </a:pPr>
                      <a:r>
                        <a:rPr lang="en-US" sz="1200" dirty="0" err="1" smtClean="0">
                          <a:solidFill>
                            <a:srgbClr val="0432FF"/>
                          </a:solidFill>
                        </a:rPr>
                        <a:t>Penicillins</a:t>
                      </a:r>
                      <a:r>
                        <a:rPr lang="en-US" sz="1200" dirty="0" smtClean="0">
                          <a:solidFill>
                            <a:srgbClr val="0432FF"/>
                          </a:solidFill>
                        </a:rPr>
                        <a:t> </a:t>
                      </a:r>
                      <a:r>
                        <a:rPr lang="en-US" sz="1200" dirty="0" smtClean="0">
                          <a:solidFill>
                            <a:schemeClr val="bg1">
                              <a:lumMod val="50000"/>
                            </a:schemeClr>
                          </a:solidFill>
                        </a:rPr>
                        <a:t>bursting the bacterial</a:t>
                      </a:r>
                      <a:r>
                        <a:rPr lang="en-US" sz="1200" baseline="0" dirty="0" smtClean="0">
                          <a:solidFill>
                            <a:schemeClr val="bg1">
                              <a:lumMod val="50000"/>
                            </a:schemeClr>
                          </a:solidFill>
                        </a:rPr>
                        <a:t> cell walls by acting directly on peptidoglycans, as you know gram –</a:t>
                      </a:r>
                      <a:r>
                        <a:rPr lang="en-US" sz="1200" baseline="0" dirty="0" err="1" smtClean="0">
                          <a:solidFill>
                            <a:schemeClr val="bg1">
                              <a:lumMod val="50000"/>
                            </a:schemeClr>
                          </a:solidFill>
                        </a:rPr>
                        <a:t>ve</a:t>
                      </a:r>
                      <a:r>
                        <a:rPr lang="en-US" sz="1200" baseline="0" dirty="0" smtClean="0">
                          <a:solidFill>
                            <a:schemeClr val="bg1">
                              <a:lumMod val="50000"/>
                            </a:schemeClr>
                          </a:solidFill>
                        </a:rPr>
                        <a:t> have low peptidoglycans, so </a:t>
                      </a:r>
                      <a:r>
                        <a:rPr lang="en-US" sz="1200" dirty="0" err="1" smtClean="0">
                          <a:solidFill>
                            <a:srgbClr val="0432FF"/>
                          </a:solidFill>
                        </a:rPr>
                        <a:t>Penicillins</a:t>
                      </a:r>
                      <a:r>
                        <a:rPr lang="en-US" sz="1200" dirty="0" smtClean="0">
                          <a:solidFill>
                            <a:srgbClr val="0432FF"/>
                          </a:solidFill>
                        </a:rPr>
                        <a:t> </a:t>
                      </a:r>
                      <a:r>
                        <a:rPr lang="en-US" sz="1200" dirty="0" smtClean="0">
                          <a:solidFill>
                            <a:schemeClr val="bg1">
                              <a:lumMod val="50000"/>
                            </a:schemeClr>
                          </a:solidFill>
                        </a:rPr>
                        <a:t>are not effective on gram –</a:t>
                      </a:r>
                      <a:r>
                        <a:rPr lang="en-US" sz="1200" dirty="0" err="1" smtClean="0">
                          <a:solidFill>
                            <a:schemeClr val="bg1">
                              <a:lumMod val="50000"/>
                            </a:schemeClr>
                          </a:solidFill>
                        </a:rPr>
                        <a:t>ve</a:t>
                      </a:r>
                      <a:r>
                        <a:rPr lang="en-US" sz="1200" dirty="0" smtClean="0">
                          <a:solidFill>
                            <a:schemeClr val="bg1">
                              <a:lumMod val="50000"/>
                            </a:schemeClr>
                          </a:solidFill>
                        </a:rPr>
                        <a:t> </a:t>
                      </a:r>
                      <a:endParaRPr lang="en-US" altLang="en-US" sz="1200" dirty="0">
                        <a:solidFill>
                          <a:schemeClr val="bg1">
                            <a:lumMod val="50000"/>
                          </a:schemeClr>
                        </a:solidFill>
                        <a:cs typeface="Tahoma" panose="020B0604030504040204" pitchFamily="34" charset="0"/>
                      </a:endParaRPr>
                    </a:p>
                  </a:txBody>
                  <a:tcPr anchor="ctr">
                    <a:lnR w="12700" cap="flat" cmpd="sng" algn="ctr">
                      <a:solidFill>
                        <a:schemeClr val="bg1"/>
                      </a:solidFill>
                      <a:prstDash val="solid"/>
                      <a:round/>
                      <a:headEnd type="none" w="med" len="med"/>
                      <a:tailEnd type="none" w="med" len="med"/>
                    </a:lnR>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994734594"/>
                  </a:ext>
                </a:extLst>
              </a:tr>
              <a:tr h="555765">
                <a:tc rowSpan="2">
                  <a:txBody>
                    <a:bodyPr/>
                    <a:lstStyle/>
                    <a:p>
                      <a:pPr algn="ctr"/>
                      <a:r>
                        <a:rPr lang="en-US" sz="1600" dirty="0">
                          <a:solidFill>
                            <a:schemeClr val="tx1"/>
                          </a:solidFill>
                        </a:rPr>
                        <a:t>Classification</a:t>
                      </a:r>
                    </a:p>
                  </a:txBody>
                  <a:tcPr vert="vert27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altLang="en-US" sz="1400" b="1" dirty="0">
                          <a:solidFill>
                            <a:srgbClr val="0432FF"/>
                          </a:solidFill>
                          <a:cs typeface="Tahoma" panose="020B0604030504040204" pitchFamily="34" charset="0"/>
                        </a:rPr>
                        <a:t>Benzylpenicillin (penicillin G)</a:t>
                      </a:r>
                      <a:endParaRPr lang="en-US" sz="1400" b="1" dirty="0">
                        <a:solidFill>
                          <a:srgbClr val="0432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D966">
                        <a:alpha val="20000"/>
                      </a:srgbClr>
                    </a:solidFill>
                  </a:tcPr>
                </a:tc>
                <a:tc>
                  <a:txBody>
                    <a:bodyPr/>
                    <a:lstStyle/>
                    <a:p>
                      <a:pPr algn="ctr"/>
                      <a:r>
                        <a:rPr lang="en-US" sz="1400" b="1" dirty="0">
                          <a:solidFill>
                            <a:srgbClr val="0432FF"/>
                          </a:solidFill>
                        </a:rPr>
                        <a:t>Procaine penicillin 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D966">
                        <a:alpha val="29804"/>
                      </a:srgbClr>
                    </a:solidFill>
                  </a:tcPr>
                </a:tc>
                <a:tc>
                  <a:txBody>
                    <a:bodyPr/>
                    <a:lstStyle/>
                    <a:p>
                      <a:pPr algn="ctr"/>
                      <a:r>
                        <a:rPr lang="en-US" sz="1400" b="1" dirty="0">
                          <a:solidFill>
                            <a:srgbClr val="0432FF"/>
                          </a:solidFill>
                        </a:rPr>
                        <a:t>Benzathine penicillin G</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D966">
                        <a:alpha val="40000"/>
                      </a:srgbClr>
                    </a:solidFill>
                  </a:tcPr>
                </a:tc>
                <a:extLst>
                  <a:ext uri="{0D108BD9-81ED-4DB2-BD59-A6C34878D82A}">
                    <a16:rowId xmlns:a16="http://schemas.microsoft.com/office/drawing/2014/main" xmlns="" val="714752943"/>
                  </a:ext>
                </a:extLst>
              </a:tr>
              <a:tr h="1013455">
                <a:tc vMerge="1">
                  <a:txBody>
                    <a:bodyPr/>
                    <a:lstStyle/>
                    <a:p>
                      <a:endParaRPr lang="en-GB"/>
                    </a:p>
                  </a:txBody>
                  <a:tcPr/>
                </a:tc>
                <a:tc>
                  <a:txBody>
                    <a:bodyPr/>
                    <a:lstStyle/>
                    <a:p>
                      <a:pPr marL="285750" indent="-285750">
                        <a:buClr>
                          <a:schemeClr val="accent4"/>
                        </a:buClr>
                        <a:buSzPct val="125000"/>
                        <a:buFont typeface="Arial" charset="0"/>
                        <a:buChar char="•"/>
                      </a:pPr>
                      <a:r>
                        <a:rPr lang="en-GB" sz="1400" dirty="0"/>
                        <a:t>Short duration of action, given I.V.</a:t>
                      </a:r>
                    </a:p>
                    <a:p>
                      <a:pPr marL="285750" indent="-285750">
                        <a:buClr>
                          <a:schemeClr val="accent4"/>
                        </a:buClr>
                        <a:buSzPct val="125000"/>
                        <a:buFont typeface="Arial" charset="0"/>
                        <a:buChar char="•"/>
                      </a:pP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buClr>
                          <a:schemeClr val="accent4"/>
                        </a:buClr>
                        <a:buSzPct val="125000"/>
                        <a:buFont typeface="Arial" charset="0"/>
                        <a:buChar char="•"/>
                      </a:pPr>
                      <a:r>
                        <a:rPr lang="en-GB" sz="1400" dirty="0"/>
                        <a:t>Given </a:t>
                      </a:r>
                      <a:r>
                        <a:rPr lang="en-GB" sz="1400" dirty="0" smtClean="0"/>
                        <a:t>I.M.</a:t>
                      </a:r>
                      <a:r>
                        <a:rPr lang="en-GB" sz="1400" baseline="30000" dirty="0" smtClean="0"/>
                        <a:t>1</a:t>
                      </a:r>
                      <a:r>
                        <a:rPr lang="en-GB" sz="1400" dirty="0" smtClean="0"/>
                        <a:t> </a:t>
                      </a:r>
                      <a:r>
                        <a:rPr lang="en-GB" sz="1400" dirty="0"/>
                        <a:t>- delayed absorption.</a:t>
                      </a:r>
                    </a:p>
                    <a:p>
                      <a:pPr marL="285750" indent="-285750">
                        <a:buClr>
                          <a:schemeClr val="accent4"/>
                        </a:buClr>
                        <a:buSzPct val="125000"/>
                        <a:buFont typeface="Arial" charset="0"/>
                        <a:buChar char="•"/>
                      </a:pPr>
                      <a:r>
                        <a:rPr lang="en-GB" sz="1400" dirty="0"/>
                        <a:t>Long </a:t>
                      </a:r>
                      <a:r>
                        <a:rPr lang="en-GB" sz="1400" dirty="0" smtClean="0"/>
                        <a:t>acting (24-48 hrs)</a:t>
                      </a:r>
                    </a:p>
                    <a:p>
                      <a:pPr marL="285750" indent="-285750">
                        <a:buClr>
                          <a:schemeClr val="accent4"/>
                        </a:buClr>
                        <a:buSzPct val="125000"/>
                        <a:buFont typeface="Arial" charset="0"/>
                        <a:buChar char="•"/>
                      </a:pPr>
                      <a:r>
                        <a:rPr lang="en-GB" sz="1200" dirty="0" smtClean="0">
                          <a:solidFill>
                            <a:srgbClr val="008F00"/>
                          </a:solidFill>
                        </a:rPr>
                        <a:t>After </a:t>
                      </a:r>
                      <a:r>
                        <a:rPr lang="en-GB" sz="1200" dirty="0">
                          <a:solidFill>
                            <a:srgbClr val="008F00"/>
                          </a:solidFill>
                        </a:rPr>
                        <a:t>adding </a:t>
                      </a:r>
                      <a:r>
                        <a:rPr lang="en-GB" sz="1200" dirty="0" err="1">
                          <a:solidFill>
                            <a:srgbClr val="008F00"/>
                          </a:solidFill>
                        </a:rPr>
                        <a:t>Procain</a:t>
                      </a:r>
                      <a:r>
                        <a:rPr lang="en-GB" sz="1200" dirty="0">
                          <a:solidFill>
                            <a:srgbClr val="008F00"/>
                          </a:solidFill>
                        </a:rPr>
                        <a:t> which is local </a:t>
                      </a:r>
                      <a:r>
                        <a:rPr lang="en-GB" sz="1200" dirty="0" smtClean="0">
                          <a:solidFill>
                            <a:srgbClr val="008F00"/>
                          </a:solidFill>
                        </a:rPr>
                        <a:t>anaesthetic, </a:t>
                      </a:r>
                      <a:r>
                        <a:rPr lang="en-GB" sz="1200" dirty="0">
                          <a:solidFill>
                            <a:srgbClr val="008F00"/>
                          </a:solidFill>
                        </a:rPr>
                        <a:t>the renal excretion decreased </a:t>
                      </a:r>
                      <a:r>
                        <a:rPr lang="en-GB" sz="1200" dirty="0" smtClean="0">
                          <a:solidFill>
                            <a:srgbClr val="008F00"/>
                          </a:solidFill>
                        </a:rPr>
                        <a:t>→ the </a:t>
                      </a:r>
                      <a:r>
                        <a:rPr lang="en-GB" sz="1200" dirty="0">
                          <a:solidFill>
                            <a:srgbClr val="008F00"/>
                          </a:solidFill>
                        </a:rPr>
                        <a:t>Half life </a:t>
                      </a:r>
                      <a:r>
                        <a:rPr lang="en-GB" sz="1200" dirty="0" smtClean="0">
                          <a:solidFill>
                            <a:srgbClr val="008F00"/>
                          </a:solidFill>
                        </a:rPr>
                        <a:t>increase</a:t>
                      </a:r>
                      <a:endParaRPr lang="en-GB" sz="1200" dirty="0">
                        <a:solidFill>
                          <a:srgbClr val="008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buClr>
                          <a:schemeClr val="accent4"/>
                        </a:buClr>
                        <a:buSzPct val="125000"/>
                        <a:buFont typeface="Arial" charset="0"/>
                        <a:buChar char="•"/>
                      </a:pPr>
                      <a:r>
                        <a:rPr lang="en-GB" sz="1400" dirty="0"/>
                        <a:t>Given I.M.</a:t>
                      </a:r>
                    </a:p>
                    <a:p>
                      <a:pPr marL="285750" indent="-285750">
                        <a:buClr>
                          <a:schemeClr val="accent4"/>
                        </a:buClr>
                        <a:buSzPct val="125000"/>
                        <a:buFont typeface="Arial" charset="0"/>
                        <a:buChar char="•"/>
                      </a:pPr>
                      <a:r>
                        <a:rPr lang="en-GB" sz="1400" dirty="0"/>
                        <a:t>Delayed absorption.</a:t>
                      </a:r>
                    </a:p>
                    <a:p>
                      <a:pPr marL="285750" indent="-285750">
                        <a:buClr>
                          <a:schemeClr val="accent4"/>
                        </a:buClr>
                        <a:buSzPct val="125000"/>
                        <a:buFont typeface="Arial" charset="0"/>
                        <a:buChar char="•"/>
                      </a:pPr>
                      <a:r>
                        <a:rPr lang="en-GB" sz="1400" dirty="0"/>
                        <a:t>Long </a:t>
                      </a:r>
                      <a:r>
                        <a:rPr lang="en-GB" sz="1400" dirty="0" smtClean="0"/>
                        <a:t>acting </a:t>
                      </a:r>
                      <a:r>
                        <a:rPr lang="en-GB" sz="1400" dirty="0" smtClean="0">
                          <a:solidFill>
                            <a:schemeClr val="tx1"/>
                          </a:solidFill>
                        </a:rPr>
                        <a:t>(every 3-4 weeks), </a:t>
                      </a:r>
                      <a:r>
                        <a:rPr lang="en-GB" sz="1400" dirty="0"/>
                        <a:t>2.4 </a:t>
                      </a:r>
                      <a:r>
                        <a:rPr lang="en-GB" sz="1400" dirty="0" smtClean="0"/>
                        <a:t>million </a:t>
                      </a:r>
                      <a:r>
                        <a:rPr lang="en-GB" sz="1400" dirty="0"/>
                        <a:t>units is given once.</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xmlns="" val="1004383982"/>
                  </a:ext>
                </a:extLst>
              </a:tr>
              <a:tr h="1407654">
                <a:tc>
                  <a:txBody>
                    <a:bodyPr/>
                    <a:lstStyle/>
                    <a:p>
                      <a:pPr algn="ctr"/>
                      <a:r>
                        <a:rPr lang="en-US" sz="1600" dirty="0">
                          <a:solidFill>
                            <a:schemeClr val="tx1"/>
                          </a:solidFill>
                        </a:rPr>
                        <a:t>P.K.</a:t>
                      </a:r>
                    </a:p>
                  </a:txBody>
                  <a:tcPr vert="vert270" anchor="ctr">
                    <a:lnL w="12700" cap="flat" cmpd="sng" algn="ctr">
                      <a:solidFill>
                        <a:schemeClr val="bg1"/>
                      </a:solidFill>
                      <a:prstDash val="solid"/>
                      <a:round/>
                      <a:headEnd type="none" w="med" len="med"/>
                      <a:tailEnd type="none" w="med" len="med"/>
                    </a:lnL>
                    <a:solidFill>
                      <a:schemeClr val="accent3">
                        <a:lumMod val="20000"/>
                        <a:lumOff val="80000"/>
                      </a:schemeClr>
                    </a:solidFill>
                  </a:tcPr>
                </a:tc>
                <a:tc gridSpan="3">
                  <a:txBody>
                    <a:bodyPr/>
                    <a:lstStyle/>
                    <a:p>
                      <a:pPr marL="0" indent="0">
                        <a:buClr>
                          <a:schemeClr val="accent4"/>
                        </a:buClr>
                        <a:buFont typeface="Arial" panose="020B0604020202020204" pitchFamily="34" charset="0"/>
                        <a:buNone/>
                      </a:pPr>
                      <a:r>
                        <a:rPr lang="en-US" sz="1400" dirty="0"/>
                        <a:t>All  these penicillin preparations are:</a:t>
                      </a:r>
                    </a:p>
                    <a:p>
                      <a:pPr marL="285750" marR="0" indent="-285750" algn="l" defTabSz="685800" rtl="0" eaLnBrk="1" fontAlgn="auto" latinLnBrk="0" hangingPunct="1">
                        <a:lnSpc>
                          <a:spcPct val="100000"/>
                        </a:lnSpc>
                        <a:spcBef>
                          <a:spcPts val="0"/>
                        </a:spcBef>
                        <a:spcAft>
                          <a:spcPts val="0"/>
                        </a:spcAft>
                        <a:buClr>
                          <a:schemeClr val="accent4"/>
                        </a:buClr>
                        <a:buSzPct val="125000"/>
                        <a:buFont typeface="Arial" panose="020B0604020202020204" pitchFamily="34" charset="0"/>
                        <a:buChar char="•"/>
                        <a:tabLst/>
                        <a:defRPr/>
                      </a:pPr>
                      <a:r>
                        <a:rPr lang="en-US" sz="1400" dirty="0"/>
                        <a:t> Acid </a:t>
                      </a:r>
                      <a:r>
                        <a:rPr lang="en-US" sz="1400" dirty="0" smtClean="0"/>
                        <a:t>unstable</a:t>
                      </a:r>
                      <a:r>
                        <a:rPr lang="en-US" sz="1200" dirty="0" smtClean="0">
                          <a:solidFill>
                            <a:srgbClr val="008F00"/>
                          </a:solidFill>
                        </a:rPr>
                        <a:t>,</a:t>
                      </a:r>
                      <a:r>
                        <a:rPr lang="en-US" sz="1200" baseline="0" dirty="0" smtClean="0">
                          <a:solidFill>
                            <a:srgbClr val="008F00"/>
                          </a:solidFill>
                        </a:rPr>
                        <a:t> so w</a:t>
                      </a:r>
                      <a:r>
                        <a:rPr lang="en-US" sz="1200" dirty="0" smtClean="0">
                          <a:solidFill>
                            <a:srgbClr val="008F00"/>
                          </a:solidFill>
                        </a:rPr>
                        <a:t>e never give them orally</a:t>
                      </a:r>
                      <a:endParaRPr lang="en-US" sz="1200" dirty="0">
                        <a:solidFill>
                          <a:srgbClr val="008F00"/>
                        </a:solidFill>
                      </a:endParaRPr>
                    </a:p>
                    <a:p>
                      <a:pPr marL="285750" indent="-285750">
                        <a:buClr>
                          <a:schemeClr val="accent4"/>
                        </a:buClr>
                        <a:buSzPct val="125000"/>
                        <a:buFont typeface="Arial" panose="020B0604020202020204" pitchFamily="34" charset="0"/>
                        <a:buChar char="•"/>
                      </a:pPr>
                      <a:r>
                        <a:rPr lang="en-US" sz="1400" dirty="0"/>
                        <a:t> Penicillinase sensitive (</a:t>
                      </a:r>
                      <a:r>
                        <a:rPr lang="el-GR" sz="1400" dirty="0"/>
                        <a:t>β-</a:t>
                      </a:r>
                      <a:r>
                        <a:rPr lang="en-US" sz="1400" dirty="0"/>
                        <a:t>lactamase sensitive</a:t>
                      </a:r>
                      <a:r>
                        <a:rPr lang="en-US" sz="1400" dirty="0" smtClean="0"/>
                        <a:t>)</a:t>
                      </a:r>
                      <a:endParaRPr lang="en-US" sz="1400" dirty="0"/>
                    </a:p>
                    <a:p>
                      <a:pPr marL="285750" marR="0" indent="-285750" algn="l" defTabSz="685800" rtl="0" eaLnBrk="1" fontAlgn="auto" latinLnBrk="0" hangingPunct="1">
                        <a:lnSpc>
                          <a:spcPct val="100000"/>
                        </a:lnSpc>
                        <a:spcBef>
                          <a:spcPts val="0"/>
                        </a:spcBef>
                        <a:spcAft>
                          <a:spcPts val="0"/>
                        </a:spcAft>
                        <a:buClr>
                          <a:schemeClr val="accent4"/>
                        </a:buClr>
                        <a:buSzPct val="125000"/>
                        <a:buFont typeface="Arial" panose="020B0604020202020204" pitchFamily="34" charset="0"/>
                        <a:buChar char="•"/>
                        <a:tabLst/>
                        <a:defRPr/>
                      </a:pPr>
                      <a:r>
                        <a:rPr lang="en-US" sz="1400" dirty="0" smtClean="0"/>
                        <a:t> Not metabolized </a:t>
                      </a:r>
                      <a:r>
                        <a:rPr lang="en-US" sz="1200" dirty="0" smtClean="0">
                          <a:solidFill>
                            <a:schemeClr val="bg1">
                              <a:lumMod val="50000"/>
                            </a:schemeClr>
                          </a:solidFill>
                        </a:rPr>
                        <a:t>‘only female slides’</a:t>
                      </a:r>
                      <a:endParaRPr lang="en-US" sz="1200" dirty="0" smtClean="0"/>
                    </a:p>
                    <a:p>
                      <a:pPr marL="285750" marR="0" indent="-285750" algn="l" defTabSz="685800" rtl="0" eaLnBrk="1" fontAlgn="auto" latinLnBrk="0" hangingPunct="1">
                        <a:lnSpc>
                          <a:spcPct val="100000"/>
                        </a:lnSpc>
                        <a:spcBef>
                          <a:spcPts val="0"/>
                        </a:spcBef>
                        <a:spcAft>
                          <a:spcPts val="0"/>
                        </a:spcAft>
                        <a:buClr>
                          <a:schemeClr val="accent4"/>
                        </a:buClr>
                        <a:buSzPct val="125000"/>
                        <a:buFont typeface="Arial" panose="020B0604020202020204" pitchFamily="34" charset="0"/>
                        <a:buChar char="•"/>
                        <a:tabLst/>
                        <a:defRPr/>
                      </a:pPr>
                      <a:r>
                        <a:rPr lang="en-US" sz="1400" dirty="0" smtClean="0"/>
                        <a:t> </a:t>
                      </a:r>
                      <a:r>
                        <a:rPr lang="en-US" sz="1400" dirty="0"/>
                        <a:t>Excreted unchanged in urine through </a:t>
                      </a:r>
                      <a:r>
                        <a:rPr lang="en-US" sz="1400" dirty="0" smtClean="0"/>
                        <a:t>acid </a:t>
                      </a:r>
                      <a:r>
                        <a:rPr lang="en-US" sz="1400" dirty="0"/>
                        <a:t>tubular secretion</a:t>
                      </a:r>
                      <a:r>
                        <a:rPr lang="en-US" sz="1400" dirty="0" smtClean="0"/>
                        <a:t>. </a:t>
                      </a:r>
                      <a:r>
                        <a:rPr lang="en-US" sz="1200" dirty="0" smtClean="0">
                          <a:solidFill>
                            <a:srgbClr val="008F00"/>
                          </a:solidFill>
                        </a:rPr>
                        <a:t>May cause convulsions </a:t>
                      </a:r>
                      <a:r>
                        <a:rPr lang="en-US" sz="1200" dirty="0" smtClean="0">
                          <a:solidFill>
                            <a:schemeClr val="bg1">
                              <a:lumMod val="50000"/>
                            </a:schemeClr>
                          </a:solidFill>
                        </a:rPr>
                        <a:t>‘only female slides’</a:t>
                      </a:r>
                      <a:endParaRPr lang="en-US" sz="1200" dirty="0">
                        <a:solidFill>
                          <a:srgbClr val="008F00"/>
                        </a:solidFill>
                      </a:endParaRPr>
                    </a:p>
                    <a:p>
                      <a:pPr marL="285750" marR="0" indent="-285750" algn="l" defTabSz="685800" rtl="0" eaLnBrk="1" fontAlgn="auto" latinLnBrk="0" hangingPunct="1">
                        <a:lnSpc>
                          <a:spcPct val="100000"/>
                        </a:lnSpc>
                        <a:spcBef>
                          <a:spcPts val="0"/>
                        </a:spcBef>
                        <a:spcAft>
                          <a:spcPts val="0"/>
                        </a:spcAft>
                        <a:buClr>
                          <a:schemeClr val="accent4"/>
                        </a:buClr>
                        <a:buSzPct val="125000"/>
                        <a:buFont typeface="Arial" panose="020B0604020202020204" pitchFamily="34" charset="0"/>
                        <a:buChar char="•"/>
                        <a:tabLst/>
                        <a:defRPr/>
                      </a:pPr>
                      <a:r>
                        <a:rPr lang="en-US" sz="1400" dirty="0"/>
                        <a:t>Renal failure prolong duration of </a:t>
                      </a:r>
                      <a:r>
                        <a:rPr lang="en-US" sz="1400" dirty="0" smtClean="0"/>
                        <a:t>action</a:t>
                      </a:r>
                      <a:r>
                        <a:rPr lang="en-US" sz="1400" baseline="0" dirty="0" smtClean="0"/>
                        <a:t> </a:t>
                      </a:r>
                      <a:r>
                        <a:rPr lang="en-US" sz="1200" dirty="0" smtClean="0">
                          <a:solidFill>
                            <a:schemeClr val="bg1">
                              <a:lumMod val="50000"/>
                            </a:schemeClr>
                          </a:solidFill>
                        </a:rPr>
                        <a:t>‘only female slides’</a:t>
                      </a:r>
                      <a:r>
                        <a:rPr lang="en-US" sz="1200" dirty="0">
                          <a:solidFill>
                            <a:schemeClr val="tx1"/>
                          </a:solidFill>
                        </a:rPr>
                        <a:t>.</a:t>
                      </a:r>
                      <a:endParaRPr lang="en-US" sz="1200" dirty="0" smtClean="0">
                        <a:solidFill>
                          <a:schemeClr val="bg1">
                            <a:lumMod val="50000"/>
                          </a:schemeClr>
                        </a:solidFill>
                      </a:endParaRPr>
                    </a:p>
                  </a:txBody>
                  <a:tcPr anchor="ctr">
                    <a:lnR w="12700" cap="flat" cmpd="sng" algn="ctr">
                      <a:solidFill>
                        <a:schemeClr val="bg1"/>
                      </a:solidFill>
                      <a:prstDash val="solid"/>
                      <a:round/>
                      <a:headEnd type="none" w="med" len="med"/>
                      <a:tailEnd type="none" w="med" len="med"/>
                    </a:lnR>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999402209"/>
                  </a:ext>
                </a:extLst>
              </a:tr>
              <a:tr h="849796">
                <a:tc>
                  <a:txBody>
                    <a:bodyPr/>
                    <a:lstStyle/>
                    <a:p>
                      <a:pPr algn="ctr"/>
                      <a:r>
                        <a:rPr lang="en-US" sz="1600" dirty="0">
                          <a:solidFill>
                            <a:schemeClr val="tx1"/>
                          </a:solidFill>
                        </a:rPr>
                        <a:t>ADRs</a:t>
                      </a:r>
                    </a:p>
                  </a:txBody>
                  <a:tcPr vert="vert27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3">
                        <a:lumMod val="20000"/>
                        <a:lumOff val="80000"/>
                      </a:schemeClr>
                    </a:solidFill>
                  </a:tcPr>
                </a:tc>
                <a:tc gridSpan="3">
                  <a:txBody>
                    <a:bodyPr/>
                    <a:lstStyle/>
                    <a:p>
                      <a:pPr marL="285750" indent="-285750">
                        <a:buClr>
                          <a:schemeClr val="accent4"/>
                        </a:buClr>
                        <a:buSzPct val="125000"/>
                        <a:buFontTx/>
                        <a:buBlip>
                          <a:blip r:embed="rId2"/>
                        </a:buBlip>
                      </a:pPr>
                      <a:r>
                        <a:rPr lang="en-US" sz="1400" dirty="0" smtClean="0">
                          <a:solidFill>
                            <a:srgbClr val="FF0000"/>
                          </a:solidFill>
                        </a:rPr>
                        <a:t>Hypersensitivity</a:t>
                      </a:r>
                      <a:r>
                        <a:rPr lang="en-US" sz="1200" dirty="0" smtClean="0">
                          <a:solidFill>
                            <a:srgbClr val="008F00"/>
                          </a:solidFill>
                        </a:rPr>
                        <a:t>, So we have to do skin sensitivity test before administration</a:t>
                      </a:r>
                      <a:endParaRPr lang="en-US" sz="1200" dirty="0">
                        <a:solidFill>
                          <a:srgbClr val="008F00"/>
                        </a:solidFill>
                      </a:endParaRPr>
                    </a:p>
                    <a:p>
                      <a:pPr marL="285750" indent="-285750">
                        <a:buClr>
                          <a:schemeClr val="accent4"/>
                        </a:buClr>
                        <a:buSzPct val="125000"/>
                        <a:buFontTx/>
                        <a:buBlip>
                          <a:blip r:embed="rId3"/>
                        </a:buBlip>
                      </a:pPr>
                      <a:r>
                        <a:rPr lang="en-US" sz="1400" dirty="0"/>
                        <a:t>Convulsions </a:t>
                      </a:r>
                      <a:r>
                        <a:rPr lang="en-US" sz="1200" dirty="0">
                          <a:solidFill>
                            <a:srgbClr val="008F00"/>
                          </a:solidFill>
                        </a:rPr>
                        <a:t>when the concentration of the drug in blood is high either </a:t>
                      </a:r>
                      <a:r>
                        <a:rPr lang="en-US" sz="1200" dirty="0" smtClean="0">
                          <a:solidFill>
                            <a:srgbClr val="008F00"/>
                          </a:solidFill>
                        </a:rPr>
                        <a:t>because the dose is </a:t>
                      </a:r>
                      <a:r>
                        <a:rPr lang="en-US" sz="1200" dirty="0">
                          <a:solidFill>
                            <a:srgbClr val="008F00"/>
                          </a:solidFill>
                        </a:rPr>
                        <a:t>high or the </a:t>
                      </a:r>
                      <a:r>
                        <a:rPr lang="en-US" sz="1200" dirty="0" smtClean="0">
                          <a:solidFill>
                            <a:srgbClr val="008F00"/>
                          </a:solidFill>
                        </a:rPr>
                        <a:t>patient</a:t>
                      </a:r>
                      <a:r>
                        <a:rPr lang="en-US" sz="1200" baseline="0" dirty="0" smtClean="0">
                          <a:solidFill>
                            <a:srgbClr val="008F00"/>
                          </a:solidFill>
                        </a:rPr>
                        <a:t> </a:t>
                      </a:r>
                      <a:r>
                        <a:rPr lang="en-US" sz="1200" dirty="0" smtClean="0">
                          <a:solidFill>
                            <a:srgbClr val="008F00"/>
                          </a:solidFill>
                        </a:rPr>
                        <a:t>has </a:t>
                      </a:r>
                      <a:r>
                        <a:rPr lang="en-US" sz="1200" dirty="0">
                          <a:solidFill>
                            <a:srgbClr val="008F00"/>
                          </a:solidFill>
                        </a:rPr>
                        <a:t>renal problem </a:t>
                      </a:r>
                    </a:p>
                    <a:p>
                      <a:pPr marL="285750" marR="0" indent="-285750" algn="l" defTabSz="685800" rtl="0" eaLnBrk="1" fontAlgn="auto" latinLnBrk="0" hangingPunct="1">
                        <a:lnSpc>
                          <a:spcPct val="100000"/>
                        </a:lnSpc>
                        <a:spcBef>
                          <a:spcPts val="0"/>
                        </a:spcBef>
                        <a:spcAft>
                          <a:spcPts val="0"/>
                        </a:spcAft>
                        <a:buClr>
                          <a:schemeClr val="accent4"/>
                        </a:buClr>
                        <a:buSzPct val="125000"/>
                        <a:buFontTx/>
                        <a:buBlip>
                          <a:blip r:embed="rId4"/>
                        </a:buBlip>
                        <a:tabLst/>
                        <a:defRPr/>
                      </a:pPr>
                      <a:r>
                        <a:rPr lang="en-US" sz="1400" dirty="0"/>
                        <a:t>Super </a:t>
                      </a:r>
                      <a:r>
                        <a:rPr lang="en-US" sz="1400" dirty="0" smtClean="0"/>
                        <a:t>infections </a:t>
                      </a:r>
                      <a:r>
                        <a:rPr lang="en-US" sz="1200" dirty="0" smtClean="0">
                          <a:solidFill>
                            <a:srgbClr val="008F00"/>
                          </a:solidFill>
                        </a:rPr>
                        <a:t>(secondary infection e.g. </a:t>
                      </a:r>
                      <a:r>
                        <a:rPr lang="en-US" sz="1200" b="0" kern="1200" dirty="0" smtClean="0">
                          <a:solidFill>
                            <a:srgbClr val="008F00"/>
                          </a:solidFill>
                          <a:effectLst/>
                          <a:latin typeface="+mn-lt"/>
                          <a:ea typeface="+mn-ea"/>
                          <a:cs typeface="+mn-cs"/>
                        </a:rPr>
                        <a:t>Candidiasis</a:t>
                      </a:r>
                      <a:r>
                        <a:rPr lang="en-US" sz="1200" dirty="0" smtClean="0">
                          <a:solidFill>
                            <a:srgbClr val="008F00"/>
                          </a:solidFill>
                        </a:rPr>
                        <a:t>)</a:t>
                      </a:r>
                      <a:endParaRPr lang="en-US" sz="1200" dirty="0">
                        <a:solidFill>
                          <a:srgbClr val="008F00"/>
                        </a:solidFill>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261807294"/>
                  </a:ext>
                </a:extLst>
              </a:tr>
            </a:tbl>
          </a:graphicData>
        </a:graphic>
      </p:graphicFrame>
      <p:sp>
        <p:nvSpPr>
          <p:cNvPr id="30" name="Rectangle: Rounded Corners 29">
            <a:extLst>
              <a:ext uri="{FF2B5EF4-FFF2-40B4-BE49-F238E27FC236}">
                <a16:creationId xmlns:a16="http://schemas.microsoft.com/office/drawing/2014/main" xmlns="" id="{E3685044-A666-459E-B931-A090EE68F38E}"/>
              </a:ext>
            </a:extLst>
          </p:cNvPr>
          <p:cNvSpPr/>
          <p:nvPr/>
        </p:nvSpPr>
        <p:spPr>
          <a:xfrm>
            <a:off x="133074" y="8116571"/>
            <a:ext cx="6570124" cy="1199832"/>
          </a:xfrm>
          <a:prstGeom prst="roundRect">
            <a:avLst/>
          </a:prstGeom>
          <a:ln w="12700">
            <a:solidFill>
              <a:schemeClr val="accent1">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r>
              <a:rPr lang="en-GB" sz="1400" b="1" dirty="0"/>
              <a:t>Drugs used in Allergic Patients To Penicillins:</a:t>
            </a:r>
          </a:p>
          <a:p>
            <a:pPr marL="342900" indent="-342900">
              <a:buClr>
                <a:schemeClr val="accent1">
                  <a:lumMod val="60000"/>
                  <a:lumOff val="40000"/>
                </a:schemeClr>
              </a:buClr>
              <a:buFont typeface="+mj-lt"/>
              <a:buAutoNum type="arabicPeriod"/>
            </a:pPr>
            <a:r>
              <a:rPr lang="en-GB" sz="1400" dirty="0"/>
              <a:t>Macrolides e.g. </a:t>
            </a:r>
            <a:r>
              <a:rPr lang="en-GB" sz="1400" dirty="0">
                <a:solidFill>
                  <a:srgbClr val="0432FF"/>
                </a:solidFill>
              </a:rPr>
              <a:t>Azithromycin</a:t>
            </a:r>
          </a:p>
          <a:p>
            <a:pPr marL="342900" indent="-342900">
              <a:buClr>
                <a:schemeClr val="accent1">
                  <a:lumMod val="60000"/>
                  <a:lumOff val="40000"/>
                </a:schemeClr>
              </a:buClr>
              <a:buFont typeface="+mj-lt"/>
              <a:buAutoNum type="arabicPeriod"/>
            </a:pPr>
            <a:r>
              <a:rPr lang="en-GB" sz="1400" dirty="0"/>
              <a:t>Tetracyclines e.g. </a:t>
            </a:r>
            <a:r>
              <a:rPr lang="en-GB" sz="1400" dirty="0">
                <a:solidFill>
                  <a:srgbClr val="0432FF"/>
                </a:solidFill>
              </a:rPr>
              <a:t>doxycycline</a:t>
            </a:r>
          </a:p>
          <a:p>
            <a:pPr marL="342900" indent="-342900">
              <a:buClr>
                <a:schemeClr val="accent1">
                  <a:lumMod val="60000"/>
                  <a:lumOff val="40000"/>
                </a:schemeClr>
              </a:buClr>
              <a:buFont typeface="+mj-lt"/>
              <a:buAutoNum type="arabicPeriod"/>
            </a:pPr>
            <a:r>
              <a:rPr lang="en-GB" sz="1400" dirty="0"/>
              <a:t>Cephalosprins: </a:t>
            </a:r>
            <a:r>
              <a:rPr lang="en-GB" sz="1400" dirty="0">
                <a:solidFill>
                  <a:srgbClr val="0432FF"/>
                </a:solidFill>
              </a:rPr>
              <a:t>Ceftriaxone</a:t>
            </a:r>
            <a:r>
              <a:rPr lang="en-GB" sz="1400" dirty="0"/>
              <a:t> – </a:t>
            </a:r>
            <a:r>
              <a:rPr lang="en-GB" sz="1400" dirty="0">
                <a:solidFill>
                  <a:srgbClr val="0432FF"/>
                </a:solidFill>
              </a:rPr>
              <a:t>cefixime</a:t>
            </a:r>
          </a:p>
        </p:txBody>
      </p:sp>
      <p:cxnSp>
        <p:nvCxnSpPr>
          <p:cNvPr id="12" name="Straight Connector 11"/>
          <p:cNvCxnSpPr/>
          <p:nvPr/>
        </p:nvCxnSpPr>
        <p:spPr>
          <a:xfrm flipV="1">
            <a:off x="1227910" y="757126"/>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3" name="TextBox 12"/>
          <p:cNvSpPr txBox="1"/>
          <p:nvPr/>
        </p:nvSpPr>
        <p:spPr>
          <a:xfrm>
            <a:off x="803776" y="197806"/>
            <a:ext cx="5250451" cy="461665"/>
          </a:xfrm>
          <a:prstGeom prst="rect">
            <a:avLst/>
          </a:prstGeom>
          <a:noFill/>
        </p:spPr>
        <p:txBody>
          <a:bodyPr wrap="square" rtlCol="0">
            <a:spAutoFit/>
          </a:bodyPr>
          <a:lstStyle/>
          <a:p>
            <a:pPr algn="ctr"/>
            <a:r>
              <a:rPr lang="en-GB" sz="2400" dirty="0">
                <a:latin typeface="American Typewriter" charset="0"/>
                <a:ea typeface="American Typewriter" charset="0"/>
                <a:cs typeface="American Typewriter" charset="0"/>
              </a:rPr>
              <a:t>Treatment of Syphilis </a:t>
            </a:r>
            <a:endParaRPr lang="en-US" sz="2400" dirty="0">
              <a:latin typeface="American Typewriter" charset="0"/>
              <a:ea typeface="American Typewriter" charset="0"/>
              <a:cs typeface="American Typewriter" charset="0"/>
            </a:endParaRPr>
          </a:p>
        </p:txBody>
      </p:sp>
      <p:sp>
        <p:nvSpPr>
          <p:cNvPr id="2" name="TextBox 1"/>
          <p:cNvSpPr txBox="1"/>
          <p:nvPr/>
        </p:nvSpPr>
        <p:spPr>
          <a:xfrm>
            <a:off x="5177" y="9630589"/>
            <a:ext cx="6858001" cy="276999"/>
          </a:xfrm>
          <a:prstGeom prst="rect">
            <a:avLst/>
          </a:prstGeom>
          <a:noFill/>
        </p:spPr>
        <p:txBody>
          <a:bodyPr wrap="square" rtlCol="0">
            <a:spAutoFit/>
          </a:bodyPr>
          <a:lstStyle/>
          <a:p>
            <a:r>
              <a:rPr lang="en-US" sz="1200" baseline="30000" dirty="0" smtClean="0">
                <a:solidFill>
                  <a:srgbClr val="008F00"/>
                </a:solidFill>
              </a:rPr>
              <a:t>1</a:t>
            </a:r>
            <a:r>
              <a:rPr lang="en-US" sz="1200" dirty="0" smtClean="0">
                <a:solidFill>
                  <a:srgbClr val="008F00"/>
                </a:solidFill>
              </a:rPr>
              <a:t> not given I.V. bc it may cause cardiac arrest</a:t>
            </a:r>
            <a:endParaRPr lang="en-US" sz="1200" dirty="0">
              <a:solidFill>
                <a:srgbClr val="008F00"/>
              </a:solidFill>
            </a:endParaRPr>
          </a:p>
        </p:txBody>
      </p:sp>
      <p:cxnSp>
        <p:nvCxnSpPr>
          <p:cNvPr id="10" name="رابط كسهم مستقيم 5"/>
          <p:cNvCxnSpPr/>
          <p:nvPr/>
        </p:nvCxnSpPr>
        <p:spPr>
          <a:xfrm>
            <a:off x="5178517" y="8852930"/>
            <a:ext cx="951470" cy="0"/>
          </a:xfrm>
          <a:prstGeom prst="straightConnector1">
            <a:avLst/>
          </a:prstGeom>
          <a:ln w="12700">
            <a:solidFill>
              <a:schemeClr val="accent1">
                <a:lumMod val="60000"/>
                <a:lumOff val="40000"/>
              </a:schemeClr>
            </a:solidFill>
            <a:tailEnd type="triangle"/>
          </a:ln>
        </p:spPr>
        <p:style>
          <a:lnRef idx="1">
            <a:schemeClr val="dk1"/>
          </a:lnRef>
          <a:fillRef idx="0">
            <a:schemeClr val="dk1"/>
          </a:fillRef>
          <a:effectRef idx="0">
            <a:schemeClr val="dk1"/>
          </a:effectRef>
          <a:fontRef idx="minor">
            <a:schemeClr val="tx1"/>
          </a:fontRef>
        </p:style>
      </p:cxnSp>
      <p:sp>
        <p:nvSpPr>
          <p:cNvPr id="11" name="مربع نص 9"/>
          <p:cNvSpPr txBox="1"/>
          <p:nvPr/>
        </p:nvSpPr>
        <p:spPr>
          <a:xfrm>
            <a:off x="5115456" y="8524202"/>
            <a:ext cx="1029272" cy="307777"/>
          </a:xfrm>
          <a:prstGeom prst="rect">
            <a:avLst/>
          </a:prstGeom>
          <a:noFill/>
        </p:spPr>
        <p:txBody>
          <a:bodyPr wrap="square" rtlCol="0">
            <a:spAutoFit/>
          </a:bodyPr>
          <a:lstStyle/>
          <a:p>
            <a:r>
              <a:rPr lang="en-US" sz="1400" dirty="0" smtClean="0">
                <a:solidFill>
                  <a:schemeClr val="accent1"/>
                </a:solidFill>
              </a:rPr>
              <a:t>Next pages</a:t>
            </a:r>
            <a:endParaRPr lang="en-US" sz="1400" dirty="0">
              <a:solidFill>
                <a:schemeClr val="accent1"/>
              </a:solidFill>
            </a:endParaRPr>
          </a:p>
        </p:txBody>
      </p:sp>
    </p:spTree>
    <p:extLst>
      <p:ext uri="{BB962C8B-B14F-4D97-AF65-F5344CB8AC3E}">
        <p14:creationId xmlns:p14="http://schemas.microsoft.com/office/powerpoint/2010/main" val="744834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alf Frame 6"/>
          <p:cNvSpPr/>
          <p:nvPr/>
        </p:nvSpPr>
        <p:spPr>
          <a:xfrm rot="5400000">
            <a:off x="5897881" y="-266995"/>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Half Frame 6"/>
          <p:cNvSpPr/>
          <p:nvPr/>
        </p:nvSpPr>
        <p:spPr>
          <a:xfrm rot="16200000" flipH="1">
            <a:off x="267790" y="-266995"/>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21" name="Table 20"/>
          <p:cNvGraphicFramePr>
            <a:graphicFrameLocks noGrp="1"/>
          </p:cNvGraphicFramePr>
          <p:nvPr>
            <p:extLst>
              <p:ext uri="{D42A27DB-BD31-4B8C-83A1-F6EECF244321}">
                <p14:modId xmlns:p14="http://schemas.microsoft.com/office/powerpoint/2010/main" val="202928930"/>
              </p:ext>
            </p:extLst>
          </p:nvPr>
        </p:nvGraphicFramePr>
        <p:xfrm>
          <a:off x="287040" y="1050686"/>
          <a:ext cx="6256163" cy="4847194"/>
        </p:xfrm>
        <a:graphic>
          <a:graphicData uri="http://schemas.openxmlformats.org/drawingml/2006/table">
            <a:tbl>
              <a:tblPr firstRow="1" bandRow="1">
                <a:tableStyleId>{5940675A-B579-460E-94D1-54222C63F5DA}</a:tableStyleId>
              </a:tblPr>
              <a:tblGrid>
                <a:gridCol w="525660">
                  <a:extLst>
                    <a:ext uri="{9D8B030D-6E8A-4147-A177-3AD203B41FA5}">
                      <a16:colId xmlns:a16="http://schemas.microsoft.com/office/drawing/2014/main" xmlns="" val="2548034649"/>
                    </a:ext>
                  </a:extLst>
                </a:gridCol>
                <a:gridCol w="5730503">
                  <a:extLst>
                    <a:ext uri="{9D8B030D-6E8A-4147-A177-3AD203B41FA5}">
                      <a16:colId xmlns:a16="http://schemas.microsoft.com/office/drawing/2014/main" xmlns="" val="2180430497"/>
                    </a:ext>
                  </a:extLst>
                </a:gridCol>
              </a:tblGrid>
              <a:tr h="428400">
                <a:tc gridSpan="2">
                  <a:txBody>
                    <a:bodyPr/>
                    <a:lstStyle/>
                    <a:p>
                      <a:pPr algn="ctr"/>
                      <a:r>
                        <a:rPr lang="en-US" sz="1600" dirty="0" err="1" smtClean="0"/>
                        <a:t>Tetracyclines</a:t>
                      </a:r>
                      <a:r>
                        <a:rPr lang="en-US" sz="1600" dirty="0" smtClean="0"/>
                        <a:t> (</a:t>
                      </a:r>
                      <a:r>
                        <a:rPr lang="en-US" sz="1600" b="1" dirty="0">
                          <a:solidFill>
                            <a:srgbClr val="0432FF"/>
                          </a:solidFill>
                        </a:rPr>
                        <a:t>Doxycycline</a:t>
                      </a:r>
                      <a:r>
                        <a:rPr lang="en-US" sz="1600" dirty="0"/>
                        <a:t>)</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xmlns="" val="1688930147"/>
                  </a:ext>
                </a:extLst>
              </a:tr>
              <a:tr h="578314">
                <a:tc>
                  <a:txBody>
                    <a:bodyPr/>
                    <a:lstStyle/>
                    <a:p>
                      <a:pPr algn="ctr"/>
                      <a:r>
                        <a:rPr lang="en-US" sz="1400" dirty="0">
                          <a:solidFill>
                            <a:schemeClr val="tx1"/>
                          </a:solidFill>
                        </a:rPr>
                        <a:t>M.O.A</a:t>
                      </a:r>
                      <a:endParaRPr lang="en-US" sz="1600" dirty="0">
                        <a:solidFill>
                          <a:schemeClr val="tx1"/>
                        </a:solidFill>
                      </a:endParaRPr>
                    </a:p>
                  </a:txBody>
                  <a:tcPr vert="vert270" anchor="ctr">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GB" sz="1400" dirty="0">
                          <a:solidFill>
                            <a:srgbClr val="FF0000"/>
                          </a:solidFill>
                        </a:rPr>
                        <a:t>Inhibit bacterial protein synthesis by reversibly binding to </a:t>
                      </a:r>
                      <a:r>
                        <a:rPr lang="en-GB" sz="1400" b="1" dirty="0">
                          <a:solidFill>
                            <a:srgbClr val="FF0000"/>
                          </a:solidFill>
                        </a:rPr>
                        <a:t>30 S</a:t>
                      </a:r>
                      <a:r>
                        <a:rPr lang="en-GB" sz="1400" dirty="0">
                          <a:solidFill>
                            <a:srgbClr val="FF0000"/>
                          </a:solidFill>
                        </a:rPr>
                        <a:t> bacterial ribosomal subunits.</a:t>
                      </a:r>
                      <a:r>
                        <a:rPr lang="en-GB" sz="1400" baseline="0" dirty="0">
                          <a:solidFill>
                            <a:srgbClr val="FF0000"/>
                          </a:solidFill>
                        </a:rPr>
                        <a:t> (</a:t>
                      </a:r>
                      <a:r>
                        <a:rPr lang="en-GB" sz="1400" dirty="0">
                          <a:solidFill>
                            <a:srgbClr val="FF0000"/>
                          </a:solidFill>
                        </a:rPr>
                        <a:t>Bacteriostatic).</a:t>
                      </a:r>
                    </a:p>
                  </a:txBody>
                  <a:tcPr anchor="ct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89517245"/>
                  </a:ext>
                </a:extLst>
              </a:tr>
              <a:tr h="1022985">
                <a:tc>
                  <a:txBody>
                    <a:bodyPr/>
                    <a:lstStyle/>
                    <a:p>
                      <a:pPr algn="ctr"/>
                      <a:r>
                        <a:rPr lang="en-US" sz="1600" dirty="0">
                          <a:solidFill>
                            <a:schemeClr val="tx1"/>
                          </a:solidFill>
                        </a:rPr>
                        <a:t>P.K</a:t>
                      </a:r>
                    </a:p>
                  </a:txBody>
                  <a:tcPr vert="vert270" anchor="ctr">
                    <a:lnL w="12700" cap="flat" cmpd="sng" algn="ctr">
                      <a:solidFill>
                        <a:schemeClr val="bg1"/>
                      </a:solidFill>
                      <a:prstDash val="solid"/>
                      <a:round/>
                      <a:headEnd type="none" w="med" len="med"/>
                      <a:tailEnd type="none" w="med" len="med"/>
                    </a:lnL>
                    <a:solidFill>
                      <a:schemeClr val="accent3">
                        <a:lumMod val="20000"/>
                        <a:lumOff val="80000"/>
                      </a:schemeClr>
                    </a:solidFill>
                  </a:tcPr>
                </a:tc>
                <a:tc>
                  <a:txBody>
                    <a:bodyPr/>
                    <a:lstStyle/>
                    <a:p>
                      <a:pPr marL="285750" indent="-285750">
                        <a:buClr>
                          <a:srgbClr val="00B0F0"/>
                        </a:buClr>
                        <a:buSzPct val="125000"/>
                        <a:buFont typeface="Arial" panose="020B0604020202020204" pitchFamily="34" charset="0"/>
                        <a:buChar char="•"/>
                      </a:pPr>
                      <a:r>
                        <a:rPr lang="en-GB" sz="1400" dirty="0"/>
                        <a:t>Given orally </a:t>
                      </a:r>
                      <a:r>
                        <a:rPr lang="en-GB" sz="1200" dirty="0" smtClean="0">
                          <a:solidFill>
                            <a:schemeClr val="bg1">
                              <a:lumMod val="50000"/>
                            </a:schemeClr>
                          </a:solidFill>
                        </a:rPr>
                        <a:t>(only female slides)</a:t>
                      </a:r>
                      <a:endParaRPr lang="en-GB" sz="1200" dirty="0">
                        <a:solidFill>
                          <a:schemeClr val="bg1">
                            <a:lumMod val="50000"/>
                          </a:schemeClr>
                        </a:solidFill>
                      </a:endParaRPr>
                    </a:p>
                    <a:p>
                      <a:pPr marL="285750" indent="-285750">
                        <a:buClr>
                          <a:srgbClr val="00B0F0"/>
                        </a:buClr>
                        <a:buSzPct val="125000"/>
                        <a:buFont typeface="Arial" panose="020B0604020202020204" pitchFamily="34" charset="0"/>
                        <a:buChar char="•"/>
                      </a:pPr>
                      <a:r>
                        <a:rPr lang="en-GB" sz="1400" dirty="0"/>
                        <a:t> Well absorbed orally </a:t>
                      </a:r>
                    </a:p>
                    <a:p>
                      <a:pPr marL="285750" indent="-285750">
                        <a:buClr>
                          <a:srgbClr val="00B0F0"/>
                        </a:buClr>
                        <a:buSzPct val="125000"/>
                        <a:buFont typeface="Arial" panose="020B0604020202020204" pitchFamily="34" charset="0"/>
                        <a:buChar char="•"/>
                      </a:pPr>
                      <a:r>
                        <a:rPr lang="en-GB" sz="1400" dirty="0"/>
                        <a:t>Long acting </a:t>
                      </a:r>
                    </a:p>
                    <a:p>
                      <a:pPr marL="285750" indent="-285750">
                        <a:buClr>
                          <a:srgbClr val="00B0F0"/>
                        </a:buClr>
                        <a:buSzPct val="125000"/>
                        <a:buFont typeface="Arial" panose="020B0604020202020204" pitchFamily="34" charset="0"/>
                        <a:buChar char="•"/>
                      </a:pPr>
                      <a:r>
                        <a:rPr lang="en-GB" sz="1400" dirty="0"/>
                        <a:t>100 mg twice daily for 14 days</a:t>
                      </a:r>
                      <a:r>
                        <a:rPr lang="en-GB" sz="1400" dirty="0" smtClean="0"/>
                        <a:t>.</a:t>
                      </a:r>
                    </a:p>
                    <a:p>
                      <a:pPr marL="285750" marR="0" indent="-285750" algn="l" defTabSz="685800" rtl="0" eaLnBrk="1" fontAlgn="auto" latinLnBrk="0" hangingPunct="1">
                        <a:lnSpc>
                          <a:spcPct val="100000"/>
                        </a:lnSpc>
                        <a:spcBef>
                          <a:spcPts val="0"/>
                        </a:spcBef>
                        <a:spcAft>
                          <a:spcPts val="0"/>
                        </a:spcAft>
                        <a:buClr>
                          <a:srgbClr val="00B0F0"/>
                        </a:buClr>
                        <a:buSzPct val="125000"/>
                        <a:buFont typeface="Arial" panose="020B0604020202020204" pitchFamily="34" charset="0"/>
                        <a:buChar char="•"/>
                        <a:tabLst/>
                        <a:defRPr/>
                      </a:pPr>
                      <a:r>
                        <a:rPr lang="en-GB" sz="1200" dirty="0" err="1" smtClean="0">
                          <a:solidFill>
                            <a:srgbClr val="0432FF"/>
                          </a:solidFill>
                        </a:rPr>
                        <a:t>Doxycline</a:t>
                      </a:r>
                      <a:r>
                        <a:rPr lang="en-GB" sz="1200" dirty="0" smtClean="0">
                          <a:solidFill>
                            <a:srgbClr val="0432FF"/>
                          </a:solidFill>
                        </a:rPr>
                        <a:t> </a:t>
                      </a:r>
                      <a:r>
                        <a:rPr lang="en-GB" sz="1200" dirty="0" smtClean="0">
                          <a:solidFill>
                            <a:srgbClr val="008F00"/>
                          </a:solidFill>
                        </a:rPr>
                        <a:t>has 2 advantages among other </a:t>
                      </a:r>
                      <a:r>
                        <a:rPr lang="en-GB" sz="1200" dirty="0" err="1" smtClean="0">
                          <a:solidFill>
                            <a:srgbClr val="008F00"/>
                          </a:solidFill>
                        </a:rPr>
                        <a:t>tetracyclines</a:t>
                      </a:r>
                      <a:r>
                        <a:rPr lang="en-GB" sz="1200" dirty="0" smtClean="0">
                          <a:solidFill>
                            <a:srgbClr val="008F00"/>
                          </a:solidFill>
                        </a:rPr>
                        <a:t>: 1-High absorption rate up to. 2- Long half life (only twice a day).</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xmlns="" val="714752943"/>
                  </a:ext>
                </a:extLst>
              </a:tr>
              <a:tr h="1022985">
                <a:tc>
                  <a:txBody>
                    <a:bodyPr/>
                    <a:lstStyle/>
                    <a:p>
                      <a:pPr algn="ctr"/>
                      <a:r>
                        <a:rPr lang="en-US" sz="1600" dirty="0">
                          <a:solidFill>
                            <a:schemeClr val="tx1"/>
                          </a:solidFill>
                        </a:rPr>
                        <a:t>ADRs</a:t>
                      </a:r>
                    </a:p>
                  </a:txBody>
                  <a:tcPr vert="vert270" anchor="ctr">
                    <a:lnL w="12700" cap="flat" cmpd="sng" algn="ctr">
                      <a:solidFill>
                        <a:schemeClr val="bg1"/>
                      </a:solidFill>
                      <a:prstDash val="solid"/>
                      <a:round/>
                      <a:headEnd type="none" w="med" len="med"/>
                      <a:tailEnd type="none" w="med" len="med"/>
                    </a:lnL>
                    <a:solidFill>
                      <a:schemeClr val="accent3">
                        <a:lumMod val="20000"/>
                        <a:lumOff val="80000"/>
                      </a:schemeClr>
                    </a:solidFill>
                  </a:tcPr>
                </a:tc>
                <a:tc>
                  <a:txBody>
                    <a:bodyPr/>
                    <a:lstStyle/>
                    <a:p>
                      <a:pPr marL="285750" indent="-285750">
                        <a:buClr>
                          <a:srgbClr val="00B0F0"/>
                        </a:buClr>
                        <a:buSzPct val="125000"/>
                        <a:buFont typeface="Arial" panose="020B0604020202020204" pitchFamily="34" charset="0"/>
                        <a:buChar char="•"/>
                      </a:pPr>
                      <a:r>
                        <a:rPr lang="en-GB" sz="1400" dirty="0" smtClean="0">
                          <a:solidFill>
                            <a:srgbClr val="FF0000"/>
                          </a:solidFill>
                        </a:rPr>
                        <a:t>Brown discoloration of teeth in children</a:t>
                      </a:r>
                    </a:p>
                    <a:p>
                      <a:pPr marL="285750" indent="-285750">
                        <a:buClr>
                          <a:srgbClr val="00B0F0"/>
                        </a:buClr>
                        <a:buSzPct val="125000"/>
                        <a:buFont typeface="Arial" panose="020B0604020202020204" pitchFamily="34" charset="0"/>
                        <a:buChar char="•"/>
                      </a:pPr>
                      <a:r>
                        <a:rPr lang="en-GB" sz="1400" dirty="0" smtClean="0">
                          <a:solidFill>
                            <a:srgbClr val="FF0000"/>
                          </a:solidFill>
                        </a:rPr>
                        <a:t>Deformity or growth inhibition of bones in children</a:t>
                      </a:r>
                      <a:r>
                        <a:rPr lang="en-GB" sz="1400" dirty="0" smtClean="0"/>
                        <a:t>.</a:t>
                      </a:r>
                    </a:p>
                    <a:p>
                      <a:pPr marL="285750" indent="-285750">
                        <a:buClr>
                          <a:srgbClr val="00B0F0"/>
                        </a:buClr>
                        <a:buSzPct val="125000"/>
                        <a:buFont typeface="Arial" panose="020B0604020202020204" pitchFamily="34" charset="0"/>
                        <a:buChar char="•"/>
                      </a:pPr>
                      <a:r>
                        <a:rPr lang="en-GB" sz="1400" dirty="0" smtClean="0">
                          <a:solidFill>
                            <a:srgbClr val="FF0000"/>
                          </a:solidFill>
                        </a:rPr>
                        <a:t>Hepatic toxicity </a:t>
                      </a:r>
                      <a:r>
                        <a:rPr lang="en-GB" sz="1400" dirty="0" smtClean="0"/>
                        <a:t>( prolonged therapy with high dose).</a:t>
                      </a:r>
                    </a:p>
                    <a:p>
                      <a:pPr marL="285750" marR="0" indent="-285750" algn="l" defTabSz="685800" rtl="0" eaLnBrk="1" fontAlgn="auto" latinLnBrk="0" hangingPunct="1">
                        <a:lnSpc>
                          <a:spcPct val="100000"/>
                        </a:lnSpc>
                        <a:spcBef>
                          <a:spcPts val="0"/>
                        </a:spcBef>
                        <a:spcAft>
                          <a:spcPts val="0"/>
                        </a:spcAft>
                        <a:buClr>
                          <a:srgbClr val="00B0F0"/>
                        </a:buClr>
                        <a:buSzPct val="125000"/>
                        <a:buFont typeface="Arial" panose="020B0604020202020204" pitchFamily="34" charset="0"/>
                        <a:buChar char="•"/>
                        <a:tabLst/>
                        <a:defRPr/>
                      </a:pPr>
                      <a:r>
                        <a:rPr lang="en-GB" sz="1400" dirty="0" smtClean="0"/>
                        <a:t>Nausea</a:t>
                      </a:r>
                      <a:r>
                        <a:rPr lang="en-GB" sz="1400" dirty="0"/>
                        <a:t>, vomiting ,diarrhea &amp; epigastric </a:t>
                      </a:r>
                      <a:r>
                        <a:rPr lang="en-GB" sz="1400" dirty="0" smtClean="0"/>
                        <a:t>pain </a:t>
                      </a:r>
                      <a:r>
                        <a:rPr lang="en-GB" sz="1400" b="0" spc="-5" dirty="0" smtClean="0">
                          <a:solidFill>
                            <a:schemeClr val="tx1"/>
                          </a:solidFill>
                          <a:latin typeface="+mn-lt"/>
                          <a:cs typeface="Trebuchet MS"/>
                        </a:rPr>
                        <a:t>(given </a:t>
                      </a:r>
                      <a:r>
                        <a:rPr lang="en-GB" sz="1400" b="0" dirty="0" smtClean="0">
                          <a:solidFill>
                            <a:schemeClr val="tx1"/>
                          </a:solidFill>
                          <a:latin typeface="+mn-lt"/>
                          <a:cs typeface="Trebuchet MS"/>
                        </a:rPr>
                        <a:t>with</a:t>
                      </a:r>
                      <a:r>
                        <a:rPr lang="en-GB" sz="1400" b="0" spc="-50" dirty="0" smtClean="0">
                          <a:solidFill>
                            <a:schemeClr val="tx1"/>
                          </a:solidFill>
                          <a:latin typeface="+mn-lt"/>
                          <a:cs typeface="Trebuchet MS"/>
                        </a:rPr>
                        <a:t> </a:t>
                      </a:r>
                      <a:r>
                        <a:rPr lang="en-GB" sz="1400" b="0" dirty="0" smtClean="0">
                          <a:solidFill>
                            <a:schemeClr val="tx1"/>
                          </a:solidFill>
                          <a:latin typeface="+mn-lt"/>
                          <a:cs typeface="Trebuchet MS"/>
                        </a:rPr>
                        <a:t>food)</a:t>
                      </a:r>
                    </a:p>
                    <a:p>
                      <a:pPr marL="285750" marR="0" indent="-285750" algn="l" defTabSz="685800" rtl="0" eaLnBrk="1" fontAlgn="auto" latinLnBrk="0" hangingPunct="1">
                        <a:lnSpc>
                          <a:spcPct val="100000"/>
                        </a:lnSpc>
                        <a:spcBef>
                          <a:spcPts val="0"/>
                        </a:spcBef>
                        <a:spcAft>
                          <a:spcPts val="0"/>
                        </a:spcAft>
                        <a:buClr>
                          <a:srgbClr val="00B0F0"/>
                        </a:buClr>
                        <a:buSzPct val="125000"/>
                        <a:buFont typeface="Arial" panose="020B0604020202020204" pitchFamily="34" charset="0"/>
                        <a:buChar char="•"/>
                        <a:tabLst/>
                        <a:defRPr/>
                      </a:pPr>
                      <a:r>
                        <a:rPr lang="en-GB" sz="1400" b="0" dirty="0" smtClean="0">
                          <a:solidFill>
                            <a:schemeClr val="tx1"/>
                          </a:solidFill>
                          <a:latin typeface="+mn-lt"/>
                          <a:cs typeface="Trebuchet MS"/>
                        </a:rPr>
                        <a:t>Phototoxicity</a:t>
                      </a:r>
                      <a:r>
                        <a:rPr lang="en-GB" sz="1400" b="0" baseline="0" dirty="0" smtClean="0">
                          <a:solidFill>
                            <a:schemeClr val="tx1"/>
                          </a:solidFill>
                          <a:latin typeface="+mn-lt"/>
                          <a:cs typeface="Trebuchet MS"/>
                        </a:rPr>
                        <a:t> </a:t>
                      </a:r>
                      <a:r>
                        <a:rPr lang="en-GB" sz="1200" b="0" baseline="0" dirty="0" smtClean="0">
                          <a:solidFill>
                            <a:schemeClr val="bg1">
                              <a:lumMod val="50000"/>
                            </a:schemeClr>
                          </a:solidFill>
                          <a:latin typeface="+mn-lt"/>
                          <a:cs typeface="Trebuchet MS"/>
                        </a:rPr>
                        <a:t>(only male slides)</a:t>
                      </a:r>
                      <a:endParaRPr lang="en-GB" sz="1200" b="0" dirty="0">
                        <a:solidFill>
                          <a:schemeClr val="bg1">
                            <a:lumMod val="50000"/>
                          </a:schemeClr>
                        </a:solidFill>
                        <a:latin typeface="+mn-lt"/>
                      </a:endParaRPr>
                    </a:p>
                    <a:p>
                      <a:pPr marL="285750" indent="-285750">
                        <a:buClr>
                          <a:srgbClr val="00B0F0"/>
                        </a:buClr>
                        <a:buSzPct val="125000"/>
                        <a:buFont typeface="Arial" panose="020B0604020202020204" pitchFamily="34" charset="0"/>
                        <a:buChar char="•"/>
                      </a:pPr>
                      <a:r>
                        <a:rPr lang="en-GB" sz="1400" dirty="0" smtClean="0"/>
                        <a:t>Vertigo </a:t>
                      </a:r>
                      <a:endParaRPr lang="en-GB" sz="1400" dirty="0"/>
                    </a:p>
                    <a:p>
                      <a:pPr marL="285750" indent="-285750">
                        <a:buClr>
                          <a:srgbClr val="00B0F0"/>
                        </a:buClr>
                        <a:buSzPct val="125000"/>
                        <a:buFont typeface="Arial" panose="020B0604020202020204" pitchFamily="34" charset="0"/>
                        <a:buChar char="•"/>
                      </a:pPr>
                      <a:r>
                        <a:rPr lang="en-GB" sz="1400" dirty="0"/>
                        <a:t>Superinfections. </a:t>
                      </a:r>
                    </a:p>
                  </a:txBody>
                  <a:tcPr anchor="ctr">
                    <a:lnR w="12700" cap="flat" cmpd="sng" algn="ctr">
                      <a:solidFill>
                        <a:schemeClr val="bg1"/>
                      </a:solidFill>
                      <a:prstDash val="solid"/>
                      <a:round/>
                      <a:headEnd type="none" w="med" len="med"/>
                      <a:tailEnd type="none" w="med" len="med"/>
                    </a:lnR>
                  </a:tcPr>
                </a:tc>
              </a:tr>
              <a:tr h="880711">
                <a:tc>
                  <a:txBody>
                    <a:bodyPr/>
                    <a:lstStyle/>
                    <a:p>
                      <a:pPr algn="ctr"/>
                      <a:r>
                        <a:rPr lang="en-US" sz="1600" dirty="0">
                          <a:solidFill>
                            <a:schemeClr val="tx1"/>
                          </a:solidFill>
                        </a:rPr>
                        <a:t>C.I</a:t>
                      </a:r>
                    </a:p>
                  </a:txBody>
                  <a:tcPr vert="vert270" anchor="ctr">
                    <a:lnL w="1270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solidFill>
                      <a:schemeClr val="accent3">
                        <a:lumMod val="20000"/>
                        <a:lumOff val="80000"/>
                      </a:schemeClr>
                    </a:solidFill>
                  </a:tcPr>
                </a:tc>
                <a:tc>
                  <a:txBody>
                    <a:bodyPr/>
                    <a:lstStyle/>
                    <a:p>
                      <a:pPr marL="0" indent="0">
                        <a:buClr>
                          <a:srgbClr val="00B0F0"/>
                        </a:buClr>
                        <a:buSzPct val="125000"/>
                        <a:buFont typeface="Wingdings" charset="2"/>
                        <a:buNone/>
                      </a:pPr>
                      <a:r>
                        <a:rPr lang="en-GB" sz="1400" dirty="0">
                          <a:solidFill>
                            <a:srgbClr val="008F00"/>
                          </a:solidFill>
                        </a:rPr>
                        <a:t>Because the tetracyclines accumulate with </a:t>
                      </a:r>
                      <a:r>
                        <a:rPr lang="en-GB" sz="1400" dirty="0" smtClean="0">
                          <a:solidFill>
                            <a:srgbClr val="008F00"/>
                          </a:solidFill>
                        </a:rPr>
                        <a:t>Ca</a:t>
                      </a:r>
                      <a:r>
                        <a:rPr lang="en-GB" sz="1400" baseline="30000" dirty="0" smtClean="0">
                          <a:solidFill>
                            <a:srgbClr val="008F00"/>
                          </a:solidFill>
                        </a:rPr>
                        <a:t>2+</a:t>
                      </a:r>
                      <a:r>
                        <a:rPr lang="en-GB" sz="1400" dirty="0" smtClean="0">
                          <a:solidFill>
                            <a:srgbClr val="008F00"/>
                          </a:solidFill>
                        </a:rPr>
                        <a:t> </a:t>
                      </a:r>
                      <a:r>
                        <a:rPr lang="en-GB" sz="1400" dirty="0">
                          <a:solidFill>
                            <a:srgbClr val="008F00"/>
                          </a:solidFill>
                        </a:rPr>
                        <a:t>we should not give it </a:t>
                      </a:r>
                      <a:r>
                        <a:rPr lang="en-GB" sz="1400" dirty="0" smtClean="0">
                          <a:solidFill>
                            <a:srgbClr val="008F00"/>
                          </a:solidFill>
                        </a:rPr>
                        <a:t>to:</a:t>
                      </a:r>
                      <a:endParaRPr lang="en-GB" sz="1400" dirty="0">
                        <a:solidFill>
                          <a:srgbClr val="008F00"/>
                        </a:solidFill>
                      </a:endParaRPr>
                    </a:p>
                    <a:p>
                      <a:pPr marL="285750" lvl="0" indent="-285750">
                        <a:buClr>
                          <a:srgbClr val="00B0F0"/>
                        </a:buClr>
                        <a:buSzPct val="125000"/>
                        <a:buFont typeface="Arial" panose="020B0604020202020204" pitchFamily="34" charset="0"/>
                        <a:buChar char="•"/>
                      </a:pPr>
                      <a:r>
                        <a:rPr lang="en-GB" sz="1400" dirty="0"/>
                        <a:t>Pregnancy</a:t>
                      </a:r>
                    </a:p>
                    <a:p>
                      <a:pPr marL="285750" lvl="0" indent="-285750">
                        <a:buClr>
                          <a:srgbClr val="00B0F0"/>
                        </a:buClr>
                        <a:buSzPct val="125000"/>
                        <a:buFont typeface="Arial" panose="020B0604020202020204" pitchFamily="34" charset="0"/>
                        <a:buChar char="•"/>
                      </a:pPr>
                      <a:r>
                        <a:rPr lang="en-GB" sz="1400" dirty="0"/>
                        <a:t>Breast </a:t>
                      </a:r>
                      <a:r>
                        <a:rPr lang="en-GB" sz="1400" dirty="0" smtClean="0"/>
                        <a:t>feeding </a:t>
                      </a:r>
                      <a:r>
                        <a:rPr lang="en-GB" sz="1200" dirty="0" smtClean="0">
                          <a:solidFill>
                            <a:srgbClr val="008F00"/>
                          </a:solidFill>
                        </a:rPr>
                        <a:t>bc it is excreted</a:t>
                      </a:r>
                      <a:r>
                        <a:rPr lang="en-GB" sz="1200" baseline="0" dirty="0" smtClean="0">
                          <a:solidFill>
                            <a:srgbClr val="008F00"/>
                          </a:solidFill>
                        </a:rPr>
                        <a:t> in milk </a:t>
                      </a:r>
                      <a:endParaRPr lang="en-GB" sz="1200" dirty="0">
                        <a:solidFill>
                          <a:srgbClr val="008F00"/>
                        </a:solidFill>
                      </a:endParaRPr>
                    </a:p>
                    <a:p>
                      <a:pPr marL="285750" lvl="0" indent="-285750">
                        <a:buClr>
                          <a:srgbClr val="00B0F0"/>
                        </a:buClr>
                        <a:buSzPct val="125000"/>
                        <a:buFont typeface="Arial" panose="020B0604020202020204" pitchFamily="34" charset="0"/>
                        <a:buChar char="•"/>
                      </a:pPr>
                      <a:r>
                        <a:rPr lang="en-GB" sz="1400" dirty="0"/>
                        <a:t>Children (below 10 yrs)</a:t>
                      </a:r>
                      <a:endParaRPr lang="en-US" sz="1400" dirty="0"/>
                    </a:p>
                  </a:txBody>
                  <a:tcPr anchor="ctr">
                    <a:lnR w="127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xmlns="" val="421983676"/>
                  </a:ext>
                </a:extLst>
              </a:tr>
            </a:tbl>
          </a:graphicData>
        </a:graphic>
      </p:graphicFrame>
      <p:graphicFrame>
        <p:nvGraphicFramePr>
          <p:cNvPr id="36" name="Table 35">
            <a:extLst>
              <a:ext uri="{FF2B5EF4-FFF2-40B4-BE49-F238E27FC236}">
                <a16:creationId xmlns:a16="http://schemas.microsoft.com/office/drawing/2014/main" xmlns="" id="{0B99020F-B8F5-485F-B12F-B7934EA3B417}"/>
              </a:ext>
            </a:extLst>
          </p:cNvPr>
          <p:cNvGraphicFramePr>
            <a:graphicFrameLocks noGrp="1"/>
          </p:cNvGraphicFramePr>
          <p:nvPr>
            <p:extLst>
              <p:ext uri="{D42A27DB-BD31-4B8C-83A1-F6EECF244321}">
                <p14:modId xmlns:p14="http://schemas.microsoft.com/office/powerpoint/2010/main" val="398147452"/>
              </p:ext>
            </p:extLst>
          </p:nvPr>
        </p:nvGraphicFramePr>
        <p:xfrm>
          <a:off x="308811" y="6191438"/>
          <a:ext cx="6234392" cy="3444311"/>
        </p:xfrm>
        <a:graphic>
          <a:graphicData uri="http://schemas.openxmlformats.org/drawingml/2006/table">
            <a:tbl>
              <a:tblPr firstRow="1" bandRow="1">
                <a:tableStyleId>{5940675A-B579-460E-94D1-54222C63F5DA}</a:tableStyleId>
              </a:tblPr>
              <a:tblGrid>
                <a:gridCol w="459428">
                  <a:extLst>
                    <a:ext uri="{9D8B030D-6E8A-4147-A177-3AD203B41FA5}">
                      <a16:colId xmlns:a16="http://schemas.microsoft.com/office/drawing/2014/main" xmlns="" val="2548034649"/>
                    </a:ext>
                  </a:extLst>
                </a:gridCol>
                <a:gridCol w="5774964">
                  <a:extLst>
                    <a:ext uri="{9D8B030D-6E8A-4147-A177-3AD203B41FA5}">
                      <a16:colId xmlns:a16="http://schemas.microsoft.com/office/drawing/2014/main" xmlns="" val="2180430497"/>
                    </a:ext>
                  </a:extLst>
                </a:gridCol>
              </a:tblGrid>
              <a:tr h="428400">
                <a:tc gridSpan="2">
                  <a:txBody>
                    <a:bodyPr/>
                    <a:lstStyle/>
                    <a:p>
                      <a:pPr algn="ctr"/>
                      <a:r>
                        <a:rPr lang="en-US" sz="1600" dirty="0" smtClean="0"/>
                        <a:t>Macrolides (</a:t>
                      </a:r>
                      <a:r>
                        <a:rPr lang="en-US" sz="1600" b="1" dirty="0">
                          <a:solidFill>
                            <a:srgbClr val="0432FF"/>
                          </a:solidFill>
                        </a:rPr>
                        <a:t>Azithromycin</a:t>
                      </a:r>
                      <a:r>
                        <a:rPr lang="en-US" sz="1600" dirty="0"/>
                        <a:t>)</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2093">
                        <a:alpha val="14902"/>
                      </a:srgbClr>
                    </a:solidFill>
                  </a:tcPr>
                </a:tc>
                <a:tc hMerge="1">
                  <a:txBody>
                    <a:bodyPr/>
                    <a:lstStyle/>
                    <a:p>
                      <a:endParaRPr lang="en-US"/>
                    </a:p>
                  </a:txBody>
                  <a:tcPr/>
                </a:tc>
                <a:extLst>
                  <a:ext uri="{0D108BD9-81ED-4DB2-BD59-A6C34878D82A}">
                    <a16:rowId xmlns:a16="http://schemas.microsoft.com/office/drawing/2014/main" xmlns="" val="1688930147"/>
                  </a:ext>
                </a:extLst>
              </a:tr>
              <a:tr h="577511">
                <a:tc>
                  <a:txBody>
                    <a:bodyPr/>
                    <a:lstStyle/>
                    <a:p>
                      <a:pPr algn="ctr"/>
                      <a:r>
                        <a:rPr lang="en-US" sz="1400" dirty="0">
                          <a:solidFill>
                            <a:schemeClr val="tx1"/>
                          </a:solidFill>
                        </a:rPr>
                        <a:t>M.O.A</a:t>
                      </a:r>
                      <a:endParaRPr lang="en-US" sz="1600" dirty="0">
                        <a:solidFill>
                          <a:schemeClr val="tx1"/>
                        </a:solidFill>
                      </a:endParaRPr>
                    </a:p>
                  </a:txBody>
                  <a:tcPr vert="vert270" anchor="ctr">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GB" sz="1400" dirty="0">
                          <a:solidFill>
                            <a:srgbClr val="FF0000"/>
                          </a:solidFill>
                        </a:rPr>
                        <a:t>Inhibits bacterial protein synthesis by binding to bacterial </a:t>
                      </a:r>
                      <a:r>
                        <a:rPr lang="en-GB" sz="1400" b="1" dirty="0">
                          <a:solidFill>
                            <a:srgbClr val="FF0000"/>
                          </a:solidFill>
                        </a:rPr>
                        <a:t>50S</a:t>
                      </a:r>
                      <a:r>
                        <a:rPr lang="en-GB" sz="1400" dirty="0">
                          <a:solidFill>
                            <a:srgbClr val="FF0000"/>
                          </a:solidFill>
                        </a:rPr>
                        <a:t> ribosomal subunits.</a:t>
                      </a:r>
                    </a:p>
                  </a:txBody>
                  <a:tcPr anchor="ct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89517245"/>
                  </a:ext>
                </a:extLst>
              </a:tr>
              <a:tr h="1460500">
                <a:tc>
                  <a:txBody>
                    <a:bodyPr/>
                    <a:lstStyle/>
                    <a:p>
                      <a:pPr algn="ctr"/>
                      <a:r>
                        <a:rPr lang="en-US" sz="1600" dirty="0">
                          <a:solidFill>
                            <a:schemeClr val="tx1"/>
                          </a:solidFill>
                        </a:rPr>
                        <a:t>P.K</a:t>
                      </a:r>
                    </a:p>
                  </a:txBody>
                  <a:tcPr vert="vert270" anchor="ctr">
                    <a:lnL w="12700" cap="flat" cmpd="sng" algn="ctr">
                      <a:solidFill>
                        <a:schemeClr val="bg1"/>
                      </a:solidFill>
                      <a:prstDash val="solid"/>
                      <a:round/>
                      <a:headEnd type="none" w="med" len="med"/>
                      <a:tailEnd type="none" w="med" len="med"/>
                    </a:lnL>
                    <a:solidFill>
                      <a:schemeClr val="accent3">
                        <a:lumMod val="20000"/>
                        <a:lumOff val="80000"/>
                      </a:schemeClr>
                    </a:solidFill>
                  </a:tcPr>
                </a:tc>
                <a:tc>
                  <a:txBody>
                    <a:bodyPr/>
                    <a:lstStyle/>
                    <a:p>
                      <a:pPr marL="285750" marR="0" indent="-285750" algn="l" defTabSz="685800" rtl="0" eaLnBrk="1" fontAlgn="auto" latinLnBrk="0" hangingPunct="1">
                        <a:lnSpc>
                          <a:spcPct val="100000"/>
                        </a:lnSpc>
                        <a:spcBef>
                          <a:spcPts val="0"/>
                        </a:spcBef>
                        <a:spcAft>
                          <a:spcPts val="0"/>
                        </a:spcAft>
                        <a:buClr>
                          <a:srgbClr val="BB2CBB"/>
                        </a:buClr>
                        <a:buSzPct val="125000"/>
                        <a:buFont typeface="Arial" panose="020B0604020202020204" pitchFamily="34" charset="0"/>
                        <a:buChar char="•"/>
                        <a:tabLst/>
                        <a:defRPr/>
                      </a:pPr>
                      <a:r>
                        <a:rPr lang="en-GB" sz="1400" dirty="0" smtClean="0">
                          <a:solidFill>
                            <a:srgbClr val="FF0000"/>
                          </a:solidFill>
                        </a:rPr>
                        <a:t>Should be given 1 hour before or 2 hours after meals </a:t>
                      </a:r>
                      <a:r>
                        <a:rPr lang="en-GB" sz="1200" dirty="0" smtClean="0">
                          <a:solidFill>
                            <a:srgbClr val="008F00"/>
                          </a:solidFill>
                        </a:rPr>
                        <a:t>bc</a:t>
                      </a:r>
                      <a:r>
                        <a:rPr lang="en-GB" sz="1200" baseline="0" dirty="0" smtClean="0">
                          <a:solidFill>
                            <a:srgbClr val="008F00"/>
                          </a:solidFill>
                        </a:rPr>
                        <a:t> it </a:t>
                      </a:r>
                      <a:r>
                        <a:rPr lang="en-GB" sz="1200" dirty="0" smtClean="0">
                          <a:solidFill>
                            <a:srgbClr val="008F00"/>
                          </a:solidFill>
                        </a:rPr>
                        <a:t>has food drug interaction</a:t>
                      </a:r>
                      <a:endParaRPr lang="en-GB" sz="1400" dirty="0" smtClean="0">
                        <a:solidFill>
                          <a:srgbClr val="FF0000"/>
                        </a:solidFill>
                      </a:endParaRPr>
                    </a:p>
                    <a:p>
                      <a:pPr marL="285750" marR="0" indent="-285750" algn="l" defTabSz="685800" rtl="0" eaLnBrk="1" fontAlgn="auto" latinLnBrk="0" hangingPunct="1">
                        <a:lnSpc>
                          <a:spcPct val="100000"/>
                        </a:lnSpc>
                        <a:spcBef>
                          <a:spcPts val="0"/>
                        </a:spcBef>
                        <a:spcAft>
                          <a:spcPts val="0"/>
                        </a:spcAft>
                        <a:buClr>
                          <a:srgbClr val="BB2CBB"/>
                        </a:buClr>
                        <a:buSzPct val="125000"/>
                        <a:buFont typeface="Arial" panose="020B0604020202020204" pitchFamily="34" charset="0"/>
                        <a:buChar char="•"/>
                        <a:tabLst/>
                        <a:defRPr/>
                      </a:pPr>
                      <a:r>
                        <a:rPr lang="en-GB" sz="1400" dirty="0" smtClean="0">
                          <a:solidFill>
                            <a:srgbClr val="FF0000"/>
                          </a:solidFill>
                        </a:rPr>
                        <a:t>No effect on cytochrome P450</a:t>
                      </a:r>
                      <a:r>
                        <a:rPr lang="en-GB" sz="1200" dirty="0" smtClean="0">
                          <a:solidFill>
                            <a:srgbClr val="008F00"/>
                          </a:solidFill>
                        </a:rPr>
                        <a:t>,</a:t>
                      </a:r>
                      <a:r>
                        <a:rPr lang="en-GB" sz="1200" baseline="0" dirty="0" smtClean="0">
                          <a:solidFill>
                            <a:srgbClr val="008F00"/>
                          </a:solidFill>
                        </a:rPr>
                        <a:t> so no drug-drug interaction</a:t>
                      </a:r>
                      <a:r>
                        <a:rPr lang="en-GB" sz="1200" dirty="0" smtClean="0">
                          <a:solidFill>
                            <a:srgbClr val="008F00"/>
                          </a:solidFill>
                        </a:rPr>
                        <a:t>.</a:t>
                      </a:r>
                    </a:p>
                    <a:p>
                      <a:pPr marL="285750" indent="-285750">
                        <a:buClr>
                          <a:srgbClr val="BB2CBB"/>
                        </a:buClr>
                        <a:buSzPct val="125000"/>
                        <a:buFont typeface="Arial" panose="020B0604020202020204" pitchFamily="34" charset="0"/>
                        <a:buChar char="•"/>
                      </a:pPr>
                      <a:r>
                        <a:rPr lang="en-GB" sz="1400" dirty="0" smtClean="0"/>
                        <a:t>Acid </a:t>
                      </a:r>
                      <a:r>
                        <a:rPr lang="en-GB" sz="1400" dirty="0"/>
                        <a:t>stable</a:t>
                      </a:r>
                    </a:p>
                    <a:p>
                      <a:pPr marL="285750" indent="-285750">
                        <a:buClr>
                          <a:srgbClr val="BB2CBB"/>
                        </a:buClr>
                        <a:buSzPct val="125000"/>
                        <a:buFont typeface="Arial" panose="020B0604020202020204" pitchFamily="34" charset="0"/>
                        <a:buChar char="•"/>
                      </a:pPr>
                      <a:r>
                        <a:rPr lang="en-GB" sz="1400" dirty="0"/>
                        <a:t>Penetrates into most tissues except CSF</a:t>
                      </a:r>
                    </a:p>
                    <a:p>
                      <a:pPr marL="285750" indent="-285750">
                        <a:buClr>
                          <a:srgbClr val="BB2CBB"/>
                        </a:buClr>
                        <a:buSzPct val="125000"/>
                        <a:buFont typeface="Arial" panose="020B0604020202020204" pitchFamily="34" charset="0"/>
                        <a:buChar char="•"/>
                      </a:pPr>
                      <a:r>
                        <a:rPr lang="en-GB" sz="1400" dirty="0"/>
                        <a:t>Half life : 2-4 days </a:t>
                      </a:r>
                    </a:p>
                    <a:p>
                      <a:pPr marL="285750" indent="-285750">
                        <a:buClr>
                          <a:srgbClr val="BB2CBB"/>
                        </a:buClr>
                        <a:buSzPct val="125000"/>
                        <a:buFont typeface="Arial" panose="020B0604020202020204" pitchFamily="34" charset="0"/>
                        <a:buChar char="•"/>
                      </a:pPr>
                      <a:r>
                        <a:rPr lang="en-GB" sz="1400" dirty="0"/>
                        <a:t>Once </a:t>
                      </a:r>
                      <a:r>
                        <a:rPr lang="en-GB" sz="1400" dirty="0" smtClean="0"/>
                        <a:t>daily</a:t>
                      </a:r>
                      <a:r>
                        <a:rPr lang="en-US" sz="1400" dirty="0" smtClean="0"/>
                        <a:t>,</a:t>
                      </a:r>
                      <a:r>
                        <a:rPr lang="en-US" sz="1400" baseline="0" dirty="0" smtClean="0"/>
                        <a:t> </a:t>
                      </a:r>
                      <a:r>
                        <a:rPr lang="en-GB" sz="1400" dirty="0" smtClean="0"/>
                        <a:t>oral dose</a:t>
                      </a:r>
                      <a:endParaRPr lang="en-GB" sz="1400" dirty="0"/>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xmlns="" val="714752943"/>
                  </a:ext>
                </a:extLst>
              </a:tr>
              <a:tr h="861392">
                <a:tc>
                  <a:txBody>
                    <a:bodyPr/>
                    <a:lstStyle/>
                    <a:p>
                      <a:pPr algn="ctr"/>
                      <a:r>
                        <a:rPr lang="en-US" sz="1600" dirty="0">
                          <a:solidFill>
                            <a:schemeClr val="tx1"/>
                          </a:solidFill>
                        </a:rPr>
                        <a:t>ADRs</a:t>
                      </a:r>
                    </a:p>
                  </a:txBody>
                  <a:tcPr vert="vert27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285750" indent="-285750">
                        <a:buClr>
                          <a:srgbClr val="BB2CBB"/>
                        </a:buClr>
                        <a:buSzPct val="125000"/>
                        <a:buFontTx/>
                        <a:buBlip>
                          <a:blip r:embed="rId2"/>
                        </a:buBlip>
                      </a:pPr>
                      <a:r>
                        <a:rPr lang="en-US" sz="1400" dirty="0"/>
                        <a:t>GIT upset: Nausea, vomiting, abdominal pain &amp; diarrhea.</a:t>
                      </a:r>
                    </a:p>
                    <a:p>
                      <a:pPr marL="285750" marR="0" indent="-285750" algn="l" defTabSz="685800" rtl="0" eaLnBrk="1" fontAlgn="auto" latinLnBrk="0" hangingPunct="1">
                        <a:lnSpc>
                          <a:spcPct val="100000"/>
                        </a:lnSpc>
                        <a:spcBef>
                          <a:spcPts val="0"/>
                        </a:spcBef>
                        <a:spcAft>
                          <a:spcPts val="0"/>
                        </a:spcAft>
                        <a:buClr>
                          <a:srgbClr val="BB2CBB"/>
                        </a:buClr>
                        <a:buSzPct val="125000"/>
                        <a:buFontTx/>
                        <a:buBlip>
                          <a:blip r:embed="rId3"/>
                        </a:buBlip>
                        <a:tabLst/>
                        <a:defRPr/>
                      </a:pPr>
                      <a:r>
                        <a:rPr lang="en-US" sz="1400" dirty="0"/>
                        <a:t>Allergic reactions: urticaria, mild skin </a:t>
                      </a:r>
                      <a:r>
                        <a:rPr lang="en-US" sz="1400" dirty="0" smtClean="0"/>
                        <a:t>rashes</a:t>
                      </a:r>
                      <a:r>
                        <a:rPr lang="en-US" sz="1400" baseline="0" dirty="0" smtClean="0"/>
                        <a:t> </a:t>
                      </a:r>
                      <a:r>
                        <a:rPr lang="en-US" sz="1200" dirty="0" smtClean="0">
                          <a:solidFill>
                            <a:srgbClr val="008F00"/>
                          </a:solidFill>
                        </a:rPr>
                        <a:t>but no need to stop the treatment.</a:t>
                      </a:r>
                      <a:endParaRPr lang="en-US" sz="1400" dirty="0" smtClean="0">
                        <a:solidFill>
                          <a:srgbClr val="008F00"/>
                        </a:solidFill>
                      </a:endParaRPr>
                    </a:p>
                    <a:p>
                      <a:pPr marL="285750" indent="-285750">
                        <a:buClr>
                          <a:srgbClr val="BB2CBB"/>
                        </a:buClr>
                        <a:buSzPct val="125000"/>
                        <a:buFont typeface="Arial" panose="020B0604020202020204" pitchFamily="34" charset="0"/>
                        <a:buChar char="•"/>
                      </a:pPr>
                      <a:r>
                        <a:rPr lang="en-US" sz="1200" dirty="0" smtClean="0">
                          <a:solidFill>
                            <a:srgbClr val="008F00"/>
                          </a:solidFill>
                        </a:rPr>
                        <a:t>It has minor ADRs so it’s a good alternative choice</a:t>
                      </a:r>
                      <a:r>
                        <a:rPr lang="en-US" sz="1200" baseline="0" dirty="0" smtClean="0">
                          <a:solidFill>
                            <a:srgbClr val="008F00"/>
                          </a:solidFill>
                        </a:rPr>
                        <a:t> </a:t>
                      </a:r>
                      <a:r>
                        <a:rPr lang="en-US" sz="1200" dirty="0" smtClean="0">
                          <a:solidFill>
                            <a:srgbClr val="008F00"/>
                          </a:solidFill>
                        </a:rPr>
                        <a:t>in case of penicillin resistance</a:t>
                      </a:r>
                      <a:endParaRPr lang="en-US" sz="1200" dirty="0">
                        <a:solidFill>
                          <a:srgbClr val="008F00"/>
                        </a:solidFill>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261807294"/>
                  </a:ext>
                </a:extLst>
              </a:tr>
            </a:tbl>
          </a:graphicData>
        </a:graphic>
      </p:graphicFrame>
      <p:cxnSp>
        <p:nvCxnSpPr>
          <p:cNvPr id="14" name="Straight Connector 13"/>
          <p:cNvCxnSpPr/>
          <p:nvPr/>
        </p:nvCxnSpPr>
        <p:spPr>
          <a:xfrm flipV="1">
            <a:off x="1227910" y="757126"/>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803776" y="197806"/>
            <a:ext cx="5250451" cy="461665"/>
          </a:xfrm>
          <a:prstGeom prst="rect">
            <a:avLst/>
          </a:prstGeom>
          <a:noFill/>
        </p:spPr>
        <p:txBody>
          <a:bodyPr wrap="square" rtlCol="0">
            <a:spAutoFit/>
          </a:bodyPr>
          <a:lstStyle/>
          <a:p>
            <a:pPr algn="ctr"/>
            <a:r>
              <a:rPr lang="en-GB" sz="2400" dirty="0">
                <a:latin typeface="American Typewriter" charset="0"/>
                <a:ea typeface="American Typewriter" charset="0"/>
                <a:cs typeface="American Typewriter" charset="0"/>
              </a:rPr>
              <a:t>Treatment of Syphilis </a:t>
            </a:r>
            <a:endParaRPr lang="en-US" sz="2400" dirty="0">
              <a:latin typeface="American Typewriter" charset="0"/>
              <a:ea typeface="American Typewriter" charset="0"/>
              <a:cs typeface="American Typewriter" charset="0"/>
            </a:endParaRPr>
          </a:p>
        </p:txBody>
      </p:sp>
    </p:spTree>
    <p:extLst>
      <p:ext uri="{BB962C8B-B14F-4D97-AF65-F5344CB8AC3E}">
        <p14:creationId xmlns:p14="http://schemas.microsoft.com/office/powerpoint/2010/main" val="708330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alf Frame 6"/>
          <p:cNvSpPr/>
          <p:nvPr/>
        </p:nvSpPr>
        <p:spPr>
          <a:xfrm rot="5400000">
            <a:off x="5897881" y="-266995"/>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21" name="Table 20"/>
          <p:cNvGraphicFramePr>
            <a:graphicFrameLocks noGrp="1"/>
          </p:cNvGraphicFramePr>
          <p:nvPr>
            <p:extLst>
              <p:ext uri="{D42A27DB-BD31-4B8C-83A1-F6EECF244321}">
                <p14:modId xmlns:p14="http://schemas.microsoft.com/office/powerpoint/2010/main" val="588029577"/>
              </p:ext>
            </p:extLst>
          </p:nvPr>
        </p:nvGraphicFramePr>
        <p:xfrm>
          <a:off x="305718" y="836179"/>
          <a:ext cx="6271966" cy="3928752"/>
        </p:xfrm>
        <a:graphic>
          <a:graphicData uri="http://schemas.openxmlformats.org/drawingml/2006/table">
            <a:tbl>
              <a:tblPr firstRow="1" bandRow="1">
                <a:tableStyleId>{5940675A-B579-460E-94D1-54222C63F5DA}</a:tableStyleId>
              </a:tblPr>
              <a:tblGrid>
                <a:gridCol w="525136">
                  <a:extLst>
                    <a:ext uri="{9D8B030D-6E8A-4147-A177-3AD203B41FA5}">
                      <a16:colId xmlns:a16="http://schemas.microsoft.com/office/drawing/2014/main" xmlns="" val="2548034649"/>
                    </a:ext>
                  </a:extLst>
                </a:gridCol>
                <a:gridCol w="2873415">
                  <a:extLst>
                    <a:ext uri="{9D8B030D-6E8A-4147-A177-3AD203B41FA5}">
                      <a16:colId xmlns:a16="http://schemas.microsoft.com/office/drawing/2014/main" xmlns="" val="2180430497"/>
                    </a:ext>
                  </a:extLst>
                </a:gridCol>
                <a:gridCol w="2873415">
                  <a:extLst>
                    <a:ext uri="{9D8B030D-6E8A-4147-A177-3AD203B41FA5}">
                      <a16:colId xmlns:a16="http://schemas.microsoft.com/office/drawing/2014/main" xmlns="" val="2874133814"/>
                    </a:ext>
                  </a:extLst>
                </a:gridCol>
              </a:tblGrid>
              <a:tr h="368988">
                <a:tc gridSpan="3">
                  <a:txBody>
                    <a:bodyPr/>
                    <a:lstStyle/>
                    <a:p>
                      <a:pPr algn="ctr"/>
                      <a:r>
                        <a:rPr lang="en-US" sz="1600" dirty="0"/>
                        <a:t>Cephalosporines </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FCC">
                        <a:alpha val="40000"/>
                      </a:srgbClr>
                    </a:solidFill>
                  </a:tcPr>
                </a:tc>
                <a:tc hMerge="1">
                  <a:txBody>
                    <a:bodyPr/>
                    <a:lstStyle/>
                    <a:p>
                      <a:endParaRPr lang="en-US"/>
                    </a:p>
                  </a:txBody>
                  <a:tcPr/>
                </a:tc>
                <a:tc hMerge="1">
                  <a:txBody>
                    <a:bodyPr/>
                    <a:lstStyle/>
                    <a:p>
                      <a:endParaRPr lang="en-GB"/>
                    </a:p>
                  </a:txBody>
                  <a:tcPr/>
                </a:tc>
                <a:extLst>
                  <a:ext uri="{0D108BD9-81ED-4DB2-BD59-A6C34878D82A}">
                    <a16:rowId xmlns:a16="http://schemas.microsoft.com/office/drawing/2014/main" xmlns="" val="1688930147"/>
                  </a:ext>
                </a:extLst>
              </a:tr>
              <a:tr h="335444">
                <a:tc rowSpan="2">
                  <a:txBody>
                    <a:bodyPr/>
                    <a:lstStyle/>
                    <a:p>
                      <a:pPr algn="ctr"/>
                      <a:r>
                        <a:rPr lang="en-US" sz="1600" dirty="0" smtClean="0">
                          <a:solidFill>
                            <a:schemeClr val="tx1"/>
                          </a:solidFill>
                        </a:rPr>
                        <a:t>P.K</a:t>
                      </a:r>
                    </a:p>
                    <a:p>
                      <a:pPr algn="ctr"/>
                      <a:r>
                        <a:rPr lang="en-US" sz="1200" b="1" dirty="0" smtClean="0">
                          <a:solidFill>
                            <a:schemeClr val="bg1">
                              <a:lumMod val="50000"/>
                            </a:schemeClr>
                          </a:solidFill>
                        </a:rPr>
                        <a:t>Only female slides</a:t>
                      </a:r>
                      <a:endParaRPr lang="en-US" sz="1200" b="1" dirty="0">
                        <a:solidFill>
                          <a:schemeClr val="bg1">
                            <a:lumMod val="50000"/>
                          </a:schemeClr>
                        </a:solidFill>
                      </a:endParaRPr>
                    </a:p>
                  </a:txBody>
                  <a:tcPr vert="vert270" anchor="ctr">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altLang="en-US" sz="1400" b="1" dirty="0" smtClean="0">
                          <a:solidFill>
                            <a:srgbClr val="0432FF"/>
                          </a:solidFill>
                          <a:cs typeface="Tahoma" panose="020B0604030504040204" pitchFamily="34" charset="0"/>
                        </a:rPr>
                        <a:t>Ceftriaxone</a:t>
                      </a:r>
                      <a:endParaRPr lang="en-US" sz="1400" b="1" dirty="0">
                        <a:solidFill>
                          <a:srgbClr val="0432FF"/>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alpha val="20000"/>
                      </a:srgb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en-US" sz="1400" b="1" dirty="0" smtClean="0">
                          <a:solidFill>
                            <a:srgbClr val="0432FF"/>
                          </a:solidFill>
                          <a:cs typeface="Tahoma" panose="020B0604030504040204" pitchFamily="34" charset="0"/>
                        </a:rPr>
                        <a:t>Cefixime</a:t>
                      </a:r>
                      <a:endParaRPr lang="en-US" sz="1400" b="1" dirty="0" smtClean="0">
                        <a:solidFill>
                          <a:srgbClr val="0432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alpha val="9804"/>
                      </a:srgbClr>
                    </a:solidFill>
                  </a:tcPr>
                </a:tc>
                <a:extLst>
                  <a:ext uri="{0D108BD9-81ED-4DB2-BD59-A6C34878D82A}">
                    <a16:rowId xmlns:a16="http://schemas.microsoft.com/office/drawing/2014/main" xmlns="" val="343465450"/>
                  </a:ext>
                </a:extLst>
              </a:tr>
              <a:tr h="1509496">
                <a:tc vMerge="1">
                  <a:txBody>
                    <a:bodyPr/>
                    <a:lstStyle/>
                    <a:p>
                      <a:endParaRPr lang="en-GB"/>
                    </a:p>
                  </a:txBody>
                  <a:tcPr/>
                </a:tc>
                <a:tc>
                  <a:txBody>
                    <a:bodyPr/>
                    <a:lstStyle/>
                    <a:p>
                      <a:pPr marL="285750" indent="-285750">
                        <a:buClr>
                          <a:srgbClr val="FF99CC"/>
                        </a:buClr>
                        <a:buSzPct val="125000"/>
                        <a:buFont typeface="Arial" charset="0"/>
                        <a:buChar char="•"/>
                      </a:pPr>
                      <a:r>
                        <a:rPr lang="en-GB" sz="1400" b="1" u="sng" dirty="0" smtClean="0"/>
                        <a:t>Third</a:t>
                      </a:r>
                      <a:r>
                        <a:rPr lang="en-GB" sz="1400" dirty="0" smtClean="0"/>
                        <a:t> generation </a:t>
                      </a:r>
                      <a:r>
                        <a:rPr lang="en-GB" sz="1400" dirty="0" err="1" smtClean="0"/>
                        <a:t>cephalosporins</a:t>
                      </a:r>
                      <a:endParaRPr lang="en-GB" sz="1400" dirty="0" smtClean="0"/>
                    </a:p>
                    <a:p>
                      <a:pPr marL="285750" indent="-285750">
                        <a:buClr>
                          <a:srgbClr val="FF99CC"/>
                        </a:buClr>
                        <a:buSzPct val="125000"/>
                        <a:buFont typeface="Arial" panose="020B0604020202020204" pitchFamily="34" charset="0"/>
                        <a:buChar char="•"/>
                      </a:pPr>
                      <a:r>
                        <a:rPr lang="en-GB" sz="1400" dirty="0" smtClean="0"/>
                        <a:t> Given parenterally (I.V.) </a:t>
                      </a:r>
                      <a:r>
                        <a:rPr lang="en-GB" sz="1200" dirty="0" smtClean="0">
                          <a:solidFill>
                            <a:srgbClr val="008F00"/>
                          </a:solidFill>
                        </a:rPr>
                        <a:t>“ + IM “</a:t>
                      </a:r>
                    </a:p>
                    <a:p>
                      <a:pPr marL="285750" indent="-285750">
                        <a:buClr>
                          <a:srgbClr val="FF99CC"/>
                        </a:buClr>
                        <a:buSzPct val="125000"/>
                        <a:buFont typeface="Arial" panose="020B0604020202020204" pitchFamily="34" charset="0"/>
                        <a:buChar char="•"/>
                      </a:pPr>
                      <a:r>
                        <a:rPr lang="en-GB" sz="1400" dirty="0" smtClean="0"/>
                        <a:t> </a:t>
                      </a:r>
                      <a:r>
                        <a:rPr lang="en-GB" sz="1400" dirty="0" smtClean="0">
                          <a:solidFill>
                            <a:srgbClr val="FF0000"/>
                          </a:solidFill>
                        </a:rPr>
                        <a:t>Eliminated via biliary excretion </a:t>
                      </a:r>
                    </a:p>
                    <a:p>
                      <a:pPr marL="285750" indent="-285750">
                        <a:buClr>
                          <a:srgbClr val="FF99CC"/>
                        </a:buClr>
                        <a:buSzPct val="125000"/>
                        <a:buFont typeface="Arial" panose="020B0604020202020204" pitchFamily="34" charset="0"/>
                        <a:buChar char="•"/>
                      </a:pPr>
                      <a:r>
                        <a:rPr lang="en-GB" sz="1400" dirty="0" smtClean="0"/>
                        <a:t>Long Half-life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Clr>
                          <a:srgbClr val="FF99CC"/>
                        </a:buClr>
                        <a:buSzPct val="125000"/>
                        <a:buFont typeface="Arial" panose="020B0604020202020204" pitchFamily="34" charset="0"/>
                        <a:buNone/>
                      </a:pPr>
                      <a:r>
                        <a:rPr lang="en-GB" sz="1400" dirty="0" smtClean="0"/>
                        <a:t>-</a:t>
                      </a:r>
                      <a:endParaRPr lang="en-GB" sz="1400" dirty="0"/>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22589136"/>
                  </a:ext>
                </a:extLst>
              </a:tr>
              <a:tr h="674949">
                <a:tc>
                  <a:txBody>
                    <a:bodyPr/>
                    <a:lstStyle/>
                    <a:p>
                      <a:pPr algn="ctr"/>
                      <a:r>
                        <a:rPr lang="en-US" sz="1600" dirty="0">
                          <a:solidFill>
                            <a:schemeClr val="tx1"/>
                          </a:solidFill>
                        </a:rPr>
                        <a:t>M.O.A</a:t>
                      </a:r>
                    </a:p>
                  </a:txBody>
                  <a:tcPr vert="vert270" anchor="ctr">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20000"/>
                        <a:lumOff val="80000"/>
                      </a:schemeClr>
                    </a:solidFill>
                  </a:tcPr>
                </a:tc>
                <a:tc gridSpan="2">
                  <a:txBody>
                    <a:bodyPr/>
                    <a:lstStyle/>
                    <a:p>
                      <a:pPr marL="0" marR="0" indent="0" algn="l" defTabSz="685800" rtl="0" eaLnBrk="1" fontAlgn="auto" latinLnBrk="0" hangingPunct="1">
                        <a:lnSpc>
                          <a:spcPct val="100000"/>
                        </a:lnSpc>
                        <a:spcBef>
                          <a:spcPts val="0"/>
                        </a:spcBef>
                        <a:spcAft>
                          <a:spcPts val="0"/>
                        </a:spcAft>
                        <a:buClr>
                          <a:srgbClr val="FF99CC"/>
                        </a:buClr>
                        <a:buSzPct val="125000"/>
                        <a:buFontTx/>
                        <a:buNone/>
                        <a:tabLst/>
                        <a:defRPr/>
                      </a:pPr>
                      <a:r>
                        <a:rPr lang="en-GB" sz="1400" dirty="0"/>
                        <a:t>Inhibit bacterial cell wall </a:t>
                      </a:r>
                      <a:r>
                        <a:rPr lang="en-GB" sz="1400" dirty="0" smtClean="0"/>
                        <a:t>synthesis </a:t>
                      </a:r>
                      <a:r>
                        <a:rPr lang="en-GB" sz="1200" dirty="0" smtClean="0">
                          <a:solidFill>
                            <a:srgbClr val="008F00"/>
                          </a:solidFill>
                        </a:rPr>
                        <a:t>(β-lactam inhibitor)</a:t>
                      </a:r>
                      <a:endParaRPr lang="en-GB" sz="1200" dirty="0">
                        <a:solidFill>
                          <a:srgbClr val="008F00"/>
                        </a:solidFill>
                      </a:endParaRPr>
                    </a:p>
                    <a:p>
                      <a:pPr>
                        <a:buClr>
                          <a:srgbClr val="FF99CC"/>
                        </a:buClr>
                        <a:buSzPct val="125000"/>
                      </a:pPr>
                      <a:r>
                        <a:rPr lang="en-GB" sz="1400" dirty="0"/>
                        <a:t> Bactericidal</a:t>
                      </a:r>
                    </a:p>
                  </a:txBody>
                  <a:tcPr anchor="ct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xmlns="" val="289517245"/>
                  </a:ext>
                </a:extLst>
              </a:tr>
              <a:tr h="1039875">
                <a:tc>
                  <a:txBody>
                    <a:bodyPr/>
                    <a:lstStyle/>
                    <a:p>
                      <a:pPr algn="ctr"/>
                      <a:r>
                        <a:rPr lang="en-US" sz="1600" dirty="0">
                          <a:solidFill>
                            <a:schemeClr val="tx1"/>
                          </a:solidFill>
                        </a:rPr>
                        <a:t>ADRs</a:t>
                      </a:r>
                    </a:p>
                  </a:txBody>
                  <a:tcPr vert="vert27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3">
                        <a:lumMod val="20000"/>
                        <a:lumOff val="80000"/>
                      </a:schemeClr>
                    </a:solidFill>
                  </a:tcPr>
                </a:tc>
                <a:tc gridSpan="2">
                  <a:txBody>
                    <a:bodyPr/>
                    <a:lstStyle/>
                    <a:p>
                      <a:pPr marL="285750" marR="0" lvl="0" indent="-285750" algn="l" defTabSz="685800" rtl="0" eaLnBrk="1" fontAlgn="auto" latinLnBrk="0" hangingPunct="1">
                        <a:lnSpc>
                          <a:spcPct val="100000"/>
                        </a:lnSpc>
                        <a:spcBef>
                          <a:spcPts val="0"/>
                        </a:spcBef>
                        <a:spcAft>
                          <a:spcPts val="0"/>
                        </a:spcAft>
                        <a:buClr>
                          <a:srgbClr val="FF99CC"/>
                        </a:buClr>
                        <a:buSzPct val="125000"/>
                        <a:buFontTx/>
                        <a:buBlip>
                          <a:blip r:embed="rId2"/>
                        </a:buBlip>
                        <a:tabLst/>
                        <a:defRPr/>
                      </a:pPr>
                      <a:r>
                        <a:rPr lang="en-US" sz="1400" dirty="0"/>
                        <a:t>Hypersensitivity </a:t>
                      </a:r>
                      <a:r>
                        <a:rPr lang="en-US" sz="1400" dirty="0" smtClean="0"/>
                        <a:t>reactions (allergic manifestations)</a:t>
                      </a:r>
                      <a:endParaRPr lang="en-US" sz="1400" dirty="0"/>
                    </a:p>
                    <a:p>
                      <a:pPr marL="285750" marR="0" lvl="0" indent="-285750" algn="l" defTabSz="685800" rtl="0" eaLnBrk="1" fontAlgn="auto" latinLnBrk="0" hangingPunct="1">
                        <a:lnSpc>
                          <a:spcPct val="100000"/>
                        </a:lnSpc>
                        <a:spcBef>
                          <a:spcPts val="0"/>
                        </a:spcBef>
                        <a:spcAft>
                          <a:spcPts val="0"/>
                        </a:spcAft>
                        <a:buClr>
                          <a:srgbClr val="FF99CC"/>
                        </a:buClr>
                        <a:buSzPct val="125000"/>
                        <a:buFontTx/>
                        <a:buBlip>
                          <a:blip r:embed="rId3"/>
                        </a:buBlip>
                        <a:tabLst/>
                        <a:defRPr/>
                      </a:pPr>
                      <a:r>
                        <a:rPr lang="en-US" sz="1400" b="0" dirty="0"/>
                        <a:t>Thrombophlebitis </a:t>
                      </a:r>
                      <a:r>
                        <a:rPr lang="en-US" sz="1200" b="0" dirty="0" smtClean="0">
                          <a:solidFill>
                            <a:srgbClr val="008F00"/>
                          </a:solidFill>
                        </a:rPr>
                        <a:t>due to injections (temporary)</a:t>
                      </a:r>
                      <a:endParaRPr lang="en-US" sz="1200" b="0" dirty="0">
                        <a:solidFill>
                          <a:srgbClr val="008F00"/>
                        </a:solidFill>
                      </a:endParaRPr>
                    </a:p>
                    <a:p>
                      <a:pPr marL="285750" marR="0" lvl="0" indent="-285750" algn="l" defTabSz="685800" rtl="0" eaLnBrk="1" fontAlgn="auto" latinLnBrk="0" hangingPunct="1">
                        <a:lnSpc>
                          <a:spcPct val="100000"/>
                        </a:lnSpc>
                        <a:spcBef>
                          <a:spcPts val="0"/>
                        </a:spcBef>
                        <a:spcAft>
                          <a:spcPts val="0"/>
                        </a:spcAft>
                        <a:buClr>
                          <a:srgbClr val="FF99CC"/>
                        </a:buClr>
                        <a:buSzPct val="125000"/>
                        <a:buFontTx/>
                        <a:buBlip>
                          <a:blip r:embed="rId4"/>
                        </a:buBlip>
                        <a:tabLst/>
                        <a:defRPr/>
                      </a:pPr>
                      <a:r>
                        <a:rPr lang="en-US" sz="1400" b="0" dirty="0"/>
                        <a:t>Superinfections</a:t>
                      </a:r>
                      <a:endParaRPr lang="en-GB" sz="1400" dirty="0"/>
                    </a:p>
                    <a:p>
                      <a:pPr marL="285750" marR="0" lvl="0" indent="-285750" algn="l" defTabSz="685800" rtl="0" eaLnBrk="1" fontAlgn="auto" latinLnBrk="0" hangingPunct="1">
                        <a:lnSpc>
                          <a:spcPct val="100000"/>
                        </a:lnSpc>
                        <a:spcBef>
                          <a:spcPts val="0"/>
                        </a:spcBef>
                        <a:spcAft>
                          <a:spcPts val="0"/>
                        </a:spcAft>
                        <a:buClr>
                          <a:srgbClr val="FF99CC"/>
                        </a:buClr>
                        <a:buSzPct val="125000"/>
                        <a:buFontTx/>
                        <a:buBlip>
                          <a:blip r:embed="rId5"/>
                        </a:buBlip>
                        <a:tabLst/>
                        <a:defRPr/>
                      </a:pPr>
                      <a:r>
                        <a:rPr lang="en-US" sz="1400" b="0" dirty="0"/>
                        <a:t>Diarrhea</a:t>
                      </a:r>
                      <a:endParaRPr lang="en-GB" sz="1400"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xmlns="" val="3261807294"/>
                  </a:ext>
                </a:extLst>
              </a:tr>
            </a:tbl>
          </a:graphicData>
        </a:graphic>
      </p:graphicFrame>
      <p:sp>
        <p:nvSpPr>
          <p:cNvPr id="29" name="Half Frame 6">
            <a:extLst>
              <a:ext uri="{FF2B5EF4-FFF2-40B4-BE49-F238E27FC236}">
                <a16:creationId xmlns:a16="http://schemas.microsoft.com/office/drawing/2014/main" xmlns="" id="{DEA754D0-8D03-429D-847F-36BD02FBE4B3}"/>
              </a:ext>
            </a:extLst>
          </p:cNvPr>
          <p:cNvSpPr/>
          <p:nvPr/>
        </p:nvSpPr>
        <p:spPr>
          <a:xfrm rot="16200000" flipH="1">
            <a:off x="267790" y="-266995"/>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2" name="Straight Connector 51">
            <a:extLst>
              <a:ext uri="{FF2B5EF4-FFF2-40B4-BE49-F238E27FC236}">
                <a16:creationId xmlns:a16="http://schemas.microsoft.com/office/drawing/2014/main" xmlns="" id="{5BD4D091-FC94-48D2-A2DC-59E525BD427E}"/>
              </a:ext>
            </a:extLst>
          </p:cNvPr>
          <p:cNvCxnSpPr/>
          <p:nvPr/>
        </p:nvCxnSpPr>
        <p:spPr>
          <a:xfrm flipV="1">
            <a:off x="651911" y="5452115"/>
            <a:ext cx="5652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53" name="TextBox 52">
            <a:extLst>
              <a:ext uri="{FF2B5EF4-FFF2-40B4-BE49-F238E27FC236}">
                <a16:creationId xmlns:a16="http://schemas.microsoft.com/office/drawing/2014/main" xmlns="" id="{F7DD89EA-44E8-4F6E-84E7-DF845DA4348F}"/>
              </a:ext>
            </a:extLst>
          </p:cNvPr>
          <p:cNvSpPr txBox="1"/>
          <p:nvPr/>
        </p:nvSpPr>
        <p:spPr>
          <a:xfrm>
            <a:off x="316383" y="4959751"/>
            <a:ext cx="6271965" cy="400110"/>
          </a:xfrm>
          <a:prstGeom prst="rect">
            <a:avLst/>
          </a:prstGeom>
          <a:noFill/>
        </p:spPr>
        <p:txBody>
          <a:bodyPr wrap="square" rtlCol="0">
            <a:spAutoFit/>
          </a:bodyPr>
          <a:lstStyle/>
          <a:p>
            <a:pPr algn="ctr">
              <a:lnSpc>
                <a:spcPct val="100000"/>
              </a:lnSpc>
              <a:spcBef>
                <a:spcPts val="100"/>
              </a:spcBef>
            </a:pPr>
            <a:r>
              <a:rPr lang="en-US" sz="2000" dirty="0" smtClean="0">
                <a:latin typeface="American Typewriter" charset="0"/>
                <a:ea typeface="American Typewriter" charset="0"/>
                <a:cs typeface="American Typewriter" charset="0"/>
              </a:rPr>
              <a:t>WHO guideline </a:t>
            </a:r>
            <a:r>
              <a:rPr lang="en-US" sz="2000" dirty="0">
                <a:latin typeface="American Typewriter" charset="0"/>
                <a:ea typeface="American Typewriter" charset="0"/>
                <a:cs typeface="American Typewriter" charset="0"/>
              </a:rPr>
              <a:t>f</a:t>
            </a:r>
            <a:r>
              <a:rPr lang="en-US" sz="2000" dirty="0" smtClean="0">
                <a:latin typeface="American Typewriter" charset="0"/>
                <a:ea typeface="American Typewriter" charset="0"/>
                <a:cs typeface="American Typewriter" charset="0"/>
              </a:rPr>
              <a:t>or the</a:t>
            </a:r>
            <a:r>
              <a:rPr lang="en-US" sz="2000" spc="-165" dirty="0" smtClean="0">
                <a:latin typeface="American Typewriter" charset="0"/>
                <a:ea typeface="American Typewriter" charset="0"/>
                <a:cs typeface="American Typewriter" charset="0"/>
              </a:rPr>
              <a:t> </a:t>
            </a:r>
            <a:r>
              <a:rPr lang="en-US" sz="2000" spc="-35" dirty="0" smtClean="0">
                <a:latin typeface="American Typewriter" charset="0"/>
                <a:ea typeface="American Typewriter" charset="0"/>
                <a:cs typeface="American Typewriter" charset="0"/>
              </a:rPr>
              <a:t>Treatment</a:t>
            </a:r>
            <a:r>
              <a:rPr lang="en-US" sz="2000" dirty="0" smtClean="0">
                <a:latin typeface="American Typewriter" charset="0"/>
                <a:ea typeface="American Typewriter" charset="0"/>
                <a:cs typeface="American Typewriter" charset="0"/>
              </a:rPr>
              <a:t> </a:t>
            </a:r>
            <a:r>
              <a:rPr lang="en-US" sz="2000" spc="-5" dirty="0" smtClean="0">
                <a:latin typeface="American Typewriter" charset="0"/>
                <a:ea typeface="American Typewriter" charset="0"/>
                <a:cs typeface="American Typewriter" charset="0"/>
              </a:rPr>
              <a:t>of Syphilis</a:t>
            </a:r>
            <a:r>
              <a:rPr lang="en-US" sz="2000" spc="-5" baseline="30000" dirty="0" smtClean="0">
                <a:latin typeface="American Typewriter" charset="0"/>
                <a:ea typeface="American Typewriter" charset="0"/>
                <a:cs typeface="American Typewriter" charset="0"/>
              </a:rPr>
              <a:t>*</a:t>
            </a:r>
            <a:endParaRPr lang="en-US" sz="2000" baseline="30000" dirty="0">
              <a:latin typeface="American Typewriter" charset="0"/>
              <a:ea typeface="American Typewriter" charset="0"/>
              <a:cs typeface="American Typewriter" charset="0"/>
            </a:endParaRPr>
          </a:p>
        </p:txBody>
      </p:sp>
      <p:cxnSp>
        <p:nvCxnSpPr>
          <p:cNvPr id="14" name="Straight Connector 13"/>
          <p:cNvCxnSpPr/>
          <p:nvPr/>
        </p:nvCxnSpPr>
        <p:spPr>
          <a:xfrm flipV="1">
            <a:off x="1227910" y="655526"/>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803776" y="96206"/>
            <a:ext cx="5250451" cy="461665"/>
          </a:xfrm>
          <a:prstGeom prst="rect">
            <a:avLst/>
          </a:prstGeom>
          <a:noFill/>
        </p:spPr>
        <p:txBody>
          <a:bodyPr wrap="square" rtlCol="0">
            <a:spAutoFit/>
          </a:bodyPr>
          <a:lstStyle/>
          <a:p>
            <a:pPr algn="ctr"/>
            <a:r>
              <a:rPr lang="en-GB" sz="2400" dirty="0">
                <a:latin typeface="American Typewriter" charset="0"/>
                <a:ea typeface="American Typewriter" charset="0"/>
                <a:cs typeface="American Typewriter" charset="0"/>
              </a:rPr>
              <a:t>Treatment of Syphilis </a:t>
            </a:r>
            <a:endParaRPr lang="en-US" sz="2400" dirty="0">
              <a:latin typeface="American Typewriter" charset="0"/>
              <a:ea typeface="American Typewriter" charset="0"/>
              <a:cs typeface="American Typewriter"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779179242"/>
              </p:ext>
            </p:extLst>
          </p:nvPr>
        </p:nvGraphicFramePr>
        <p:xfrm>
          <a:off x="316382" y="5745891"/>
          <a:ext cx="6271966" cy="3709948"/>
        </p:xfrm>
        <a:graphic>
          <a:graphicData uri="http://schemas.openxmlformats.org/drawingml/2006/table">
            <a:tbl>
              <a:tblPr firstRow="1" bandRow="1">
                <a:tableStyleId>{5940675A-B579-460E-94D1-54222C63F5DA}</a:tableStyleId>
              </a:tblPr>
              <a:tblGrid>
                <a:gridCol w="1840307"/>
                <a:gridCol w="4431659"/>
              </a:tblGrid>
              <a:tr h="326668">
                <a:tc>
                  <a:txBody>
                    <a:bodyPr/>
                    <a:lstStyle/>
                    <a:p>
                      <a:pPr algn="ctr"/>
                      <a:r>
                        <a:rPr lang="en-US" sz="1400" dirty="0" smtClean="0">
                          <a:solidFill>
                            <a:schemeClr val="tx1"/>
                          </a:solidFill>
                        </a:rPr>
                        <a:t>Patients</a:t>
                      </a:r>
                      <a:endParaRPr lang="en-US" sz="1400" dirty="0">
                        <a:solidFill>
                          <a:schemeClr val="tx1"/>
                        </a:solidFill>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3">
                        <a:lumMod val="20000"/>
                        <a:lumOff val="80000"/>
                      </a:schemeClr>
                    </a:solidFill>
                  </a:tcPr>
                </a:tc>
                <a:tc>
                  <a:txBody>
                    <a:bodyPr/>
                    <a:lstStyle/>
                    <a:p>
                      <a:pPr algn="ctr"/>
                      <a:r>
                        <a:rPr lang="en-US" sz="1400" dirty="0" smtClean="0">
                          <a:solidFill>
                            <a:schemeClr val="tx1"/>
                          </a:solidFill>
                        </a:rPr>
                        <a:t>Treatment option</a:t>
                      </a:r>
                      <a:endParaRPr lang="en-US" sz="1400" dirty="0">
                        <a:solidFill>
                          <a:schemeClr val="tx1"/>
                        </a:solidFill>
                      </a:endParaRP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3">
                        <a:lumMod val="20000"/>
                        <a:lumOff val="80000"/>
                      </a:schemeClr>
                    </a:solidFill>
                  </a:tcPr>
                </a:tc>
              </a:tr>
              <a:tr h="257294">
                <a:tc gridSpan="2">
                  <a:txBody>
                    <a:bodyPr/>
                    <a:lstStyle/>
                    <a:p>
                      <a:pPr algn="ctr"/>
                      <a:r>
                        <a:rPr lang="en-US" sz="1400" dirty="0" smtClean="0">
                          <a:solidFill>
                            <a:schemeClr val="tx1"/>
                          </a:solidFill>
                        </a:rPr>
                        <a:t>Early syphilis</a:t>
                      </a:r>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r>
              <a:tr h="243840">
                <a:tc rowSpan="3">
                  <a:txBody>
                    <a:bodyPr/>
                    <a:lstStyle/>
                    <a:p>
                      <a:pPr algn="ctr"/>
                      <a:r>
                        <a:rPr lang="en-US" sz="1600" b="1" dirty="0" smtClean="0">
                          <a:solidFill>
                            <a:schemeClr val="tx1"/>
                          </a:solidFill>
                        </a:rPr>
                        <a:t>Adult</a:t>
                      </a:r>
                      <a:endParaRPr lang="en-US" sz="1600" b="0" dirty="0" smtClean="0">
                        <a:solidFill>
                          <a:schemeClr val="tx1"/>
                        </a:solidFill>
                      </a:endParaRPr>
                    </a:p>
                    <a:p>
                      <a:pPr algn="ctr"/>
                      <a:r>
                        <a:rPr lang="en-US" sz="1400" dirty="0" smtClean="0">
                          <a:solidFill>
                            <a:schemeClr val="tx1"/>
                          </a:solidFill>
                        </a:rPr>
                        <a:t>(primary,</a:t>
                      </a:r>
                      <a:r>
                        <a:rPr lang="en-US" sz="1400" baseline="0" dirty="0" smtClean="0">
                          <a:solidFill>
                            <a:schemeClr val="tx1"/>
                          </a:solidFill>
                        </a:rPr>
                        <a:t> secondary and early latent syphilis of not more than 2 year’s duration)</a:t>
                      </a:r>
                      <a:endParaRPr lang="en-US" sz="1400" dirty="0">
                        <a:solidFill>
                          <a:schemeClr val="tx1"/>
                        </a:solidFill>
                      </a:endParaRPr>
                    </a:p>
                  </a:txBody>
                  <a:tcPr anchor="ctr">
                    <a:lnL w="12700" cap="flat" cmpd="sng" algn="ctr">
                      <a:noFill/>
                      <a:prstDash val="solid"/>
                      <a:round/>
                      <a:headEnd type="none" w="med" len="med"/>
                      <a:tailEnd type="none" w="med" len="med"/>
                    </a:lnL>
                    <a:solidFill>
                      <a:srgbClr val="FFF2CC">
                        <a:alpha val="50196"/>
                      </a:srgbClr>
                    </a:solidFill>
                  </a:tcPr>
                </a:tc>
                <a:tc>
                  <a:txBody>
                    <a:bodyPr/>
                    <a:lstStyle/>
                    <a:p>
                      <a:r>
                        <a:rPr lang="en-US" sz="1400" spc="-5" dirty="0" smtClean="0">
                          <a:solidFill>
                            <a:srgbClr val="0432FF"/>
                          </a:solidFill>
                          <a:latin typeface="+mn-lt"/>
                          <a:cs typeface="Trebuchet MS"/>
                        </a:rPr>
                        <a:t>Benzathine</a:t>
                      </a:r>
                      <a:r>
                        <a:rPr lang="en-US" sz="1400" spc="-5" baseline="0" dirty="0" smtClean="0">
                          <a:solidFill>
                            <a:srgbClr val="0432FF"/>
                          </a:solidFill>
                          <a:latin typeface="+mn-lt"/>
                          <a:cs typeface="Trebuchet MS"/>
                        </a:rPr>
                        <a:t> </a:t>
                      </a:r>
                      <a:r>
                        <a:rPr lang="en-US" sz="1400" dirty="0" smtClean="0">
                          <a:solidFill>
                            <a:srgbClr val="0432FF"/>
                          </a:solidFill>
                          <a:latin typeface="+mn-lt"/>
                        </a:rPr>
                        <a:t>penicillin</a:t>
                      </a:r>
                      <a:r>
                        <a:rPr lang="en-US" sz="1400" baseline="0" dirty="0" smtClean="0">
                          <a:solidFill>
                            <a:srgbClr val="0432FF"/>
                          </a:solidFill>
                          <a:latin typeface="+mn-lt"/>
                        </a:rPr>
                        <a:t> G </a:t>
                      </a:r>
                      <a:r>
                        <a:rPr lang="en-US" sz="1400" baseline="0" dirty="0" smtClean="0">
                          <a:solidFill>
                            <a:schemeClr val="tx1"/>
                          </a:solidFill>
                        </a:rPr>
                        <a:t>(2.4 million units once I.M.)</a:t>
                      </a:r>
                      <a:endParaRPr lang="en-US" sz="1400" dirty="0">
                        <a:solidFill>
                          <a:schemeClr val="tx1"/>
                        </a:solidFill>
                      </a:endParaRPr>
                    </a:p>
                  </a:txBody>
                  <a:tcPr anchor="ctr">
                    <a:lnR w="12700" cap="flat" cmpd="sng" algn="ctr">
                      <a:noFill/>
                      <a:prstDash val="solid"/>
                      <a:round/>
                      <a:headEnd type="none" w="med" len="med"/>
                      <a:tailEnd type="none" w="med" len="med"/>
                    </a:lnR>
                  </a:tcPr>
                </a:tc>
              </a:tr>
              <a:tr h="243840">
                <a:tc vMerge="1">
                  <a:txBody>
                    <a:bodyPr/>
                    <a:lstStyle/>
                    <a:p>
                      <a:endParaRPr lang="en-US"/>
                    </a:p>
                  </a:txBody>
                  <a:tcPr/>
                </a:tc>
                <a:tc>
                  <a:txBody>
                    <a:bodyPr/>
                    <a:lstStyle/>
                    <a:p>
                      <a:r>
                        <a:rPr lang="en-US" sz="1400" dirty="0" smtClean="0">
                          <a:solidFill>
                            <a:srgbClr val="0432FF"/>
                          </a:solidFill>
                        </a:rPr>
                        <a:t>Procaine</a:t>
                      </a:r>
                      <a:r>
                        <a:rPr lang="en-US" sz="1400" baseline="0" dirty="0" smtClean="0">
                          <a:solidFill>
                            <a:srgbClr val="0432FF"/>
                          </a:solidFill>
                        </a:rPr>
                        <a:t> penicillin G</a:t>
                      </a:r>
                      <a:r>
                        <a:rPr lang="en-US" sz="1400" baseline="0" dirty="0" smtClean="0">
                          <a:solidFill>
                            <a:schemeClr val="tx1"/>
                          </a:solidFill>
                        </a:rPr>
                        <a:t> (1.2 million units I.M. for 10-14 days)</a:t>
                      </a:r>
                      <a:endParaRPr lang="en-US" sz="1400" dirty="0">
                        <a:solidFill>
                          <a:schemeClr val="tx1"/>
                        </a:solidFill>
                      </a:endParaRPr>
                    </a:p>
                  </a:txBody>
                  <a:tcPr anchor="ctr">
                    <a:lnR w="12700" cap="flat" cmpd="sng" algn="ctr">
                      <a:noFill/>
                      <a:prstDash val="solid"/>
                      <a:round/>
                      <a:headEnd type="none" w="med" len="med"/>
                      <a:tailEnd type="none" w="med" len="med"/>
                    </a:lnR>
                  </a:tcPr>
                </a:tc>
              </a:tr>
              <a:tr h="243840">
                <a:tc vMerge="1">
                  <a:txBody>
                    <a:bodyPr/>
                    <a:lstStyle/>
                    <a:p>
                      <a:endParaRPr lang="en-US"/>
                    </a:p>
                  </a:txBody>
                  <a:tcPr/>
                </a:tc>
                <a:tc>
                  <a:txBody>
                    <a:bodyPr/>
                    <a:lstStyle/>
                    <a:p>
                      <a:r>
                        <a:rPr lang="en-US" sz="1400" dirty="0" smtClean="0">
                          <a:solidFill>
                            <a:schemeClr val="tx1"/>
                          </a:solidFill>
                          <a:latin typeface="+mn-lt"/>
                        </a:rPr>
                        <a:t>If </a:t>
                      </a:r>
                      <a:r>
                        <a:rPr lang="en-US" sz="1400" dirty="0" smtClean="0">
                          <a:solidFill>
                            <a:srgbClr val="0432FF"/>
                          </a:solidFill>
                          <a:latin typeface="+mn-lt"/>
                        </a:rPr>
                        <a:t>penicillin</a:t>
                      </a:r>
                      <a:r>
                        <a:rPr lang="en-US" sz="1400" baseline="0" dirty="0" smtClean="0">
                          <a:solidFill>
                            <a:srgbClr val="0432FF"/>
                          </a:solidFill>
                          <a:latin typeface="+mn-lt"/>
                        </a:rPr>
                        <a:t> </a:t>
                      </a:r>
                      <a:r>
                        <a:rPr lang="en-US" sz="1400" baseline="0" dirty="0" smtClean="0">
                          <a:solidFill>
                            <a:schemeClr val="tx1"/>
                          </a:solidFill>
                          <a:latin typeface="+mn-lt"/>
                        </a:rPr>
                        <a:t>is not allowed due to allergy, use:</a:t>
                      </a:r>
                    </a:p>
                    <a:p>
                      <a:pPr marL="342900" marR="0" indent="-342900" algn="l" defTabSz="685800" rtl="0" eaLnBrk="1" fontAlgn="auto" latinLnBrk="0" hangingPunct="1">
                        <a:lnSpc>
                          <a:spcPct val="100000"/>
                        </a:lnSpc>
                        <a:spcBef>
                          <a:spcPts val="0"/>
                        </a:spcBef>
                        <a:spcAft>
                          <a:spcPts val="0"/>
                        </a:spcAft>
                        <a:buClr>
                          <a:schemeClr val="accent4"/>
                        </a:buClr>
                        <a:buSzTx/>
                        <a:buFont typeface="+mj-lt"/>
                        <a:buAutoNum type="arabicPeriod"/>
                        <a:tabLst/>
                        <a:defRPr/>
                      </a:pPr>
                      <a:r>
                        <a:rPr lang="en-US" sz="1400" spc="-5" dirty="0" smtClean="0">
                          <a:solidFill>
                            <a:srgbClr val="0000FF"/>
                          </a:solidFill>
                          <a:latin typeface="+mn-lt"/>
                          <a:cs typeface="Trebuchet MS"/>
                        </a:rPr>
                        <a:t>Doxycycline </a:t>
                      </a:r>
                      <a:r>
                        <a:rPr lang="en-US" sz="1400" dirty="0" smtClean="0">
                          <a:latin typeface="+mn-lt"/>
                          <a:cs typeface="Trebuchet MS"/>
                        </a:rPr>
                        <a:t>100 mg </a:t>
                      </a:r>
                      <a:r>
                        <a:rPr lang="en-US" sz="1400" spc="-5" dirty="0" smtClean="0">
                          <a:latin typeface="+mn-lt"/>
                          <a:cs typeface="Trebuchet MS"/>
                        </a:rPr>
                        <a:t>twice daily orally </a:t>
                      </a:r>
                      <a:r>
                        <a:rPr lang="en-US" sz="1400" spc="-10" dirty="0" smtClean="0">
                          <a:latin typeface="+mn-lt"/>
                          <a:cs typeface="Trebuchet MS"/>
                        </a:rPr>
                        <a:t>for </a:t>
                      </a:r>
                      <a:r>
                        <a:rPr lang="en-US" sz="1400" dirty="0" smtClean="0">
                          <a:latin typeface="+mn-lt"/>
                          <a:cs typeface="Trebuchet MS"/>
                        </a:rPr>
                        <a:t>14 </a:t>
                      </a:r>
                      <a:r>
                        <a:rPr lang="en-US" sz="1400" spc="-5" dirty="0" smtClean="0">
                          <a:latin typeface="+mn-lt"/>
                          <a:cs typeface="Trebuchet MS"/>
                        </a:rPr>
                        <a:t>days</a:t>
                      </a:r>
                    </a:p>
                    <a:p>
                      <a:pPr marL="342900" marR="0" indent="-342900" algn="l" defTabSz="685800" rtl="0" eaLnBrk="1" fontAlgn="auto" latinLnBrk="0" hangingPunct="1">
                        <a:lnSpc>
                          <a:spcPct val="100000"/>
                        </a:lnSpc>
                        <a:spcBef>
                          <a:spcPts val="0"/>
                        </a:spcBef>
                        <a:spcAft>
                          <a:spcPts val="0"/>
                        </a:spcAft>
                        <a:buClr>
                          <a:schemeClr val="accent4"/>
                        </a:buClr>
                        <a:buSzTx/>
                        <a:buFont typeface="+mj-lt"/>
                        <a:buAutoNum type="arabicPeriod"/>
                        <a:tabLst/>
                        <a:defRPr/>
                      </a:pPr>
                      <a:r>
                        <a:rPr lang="en-US" sz="1400" spc="-5" dirty="0" smtClean="0">
                          <a:latin typeface="+mn-lt"/>
                          <a:cs typeface="Trebuchet MS"/>
                        </a:rPr>
                        <a:t>or </a:t>
                      </a:r>
                      <a:r>
                        <a:rPr lang="en-US" sz="1400" spc="-5" dirty="0" smtClean="0">
                          <a:solidFill>
                            <a:srgbClr val="0000FF"/>
                          </a:solidFill>
                          <a:latin typeface="+mn-lt"/>
                          <a:cs typeface="Trebuchet MS"/>
                        </a:rPr>
                        <a:t>Ceftriaxone </a:t>
                      </a:r>
                      <a:r>
                        <a:rPr lang="en-US" sz="1400" dirty="0" smtClean="0">
                          <a:latin typeface="+mn-lt"/>
                          <a:cs typeface="Trebuchet MS"/>
                        </a:rPr>
                        <a:t>1 g </a:t>
                      </a:r>
                      <a:r>
                        <a:rPr lang="en-US" sz="1400" spc="-5" dirty="0" smtClean="0">
                          <a:latin typeface="+mn-lt"/>
                          <a:cs typeface="Trebuchet MS"/>
                        </a:rPr>
                        <a:t>IM once daily for 10–14 days</a:t>
                      </a:r>
                    </a:p>
                    <a:p>
                      <a:pPr marL="342900" marR="0" indent="-342900" algn="l" defTabSz="685800" rtl="0" eaLnBrk="1" fontAlgn="auto" latinLnBrk="0" hangingPunct="1">
                        <a:lnSpc>
                          <a:spcPct val="100000"/>
                        </a:lnSpc>
                        <a:spcBef>
                          <a:spcPts val="0"/>
                        </a:spcBef>
                        <a:spcAft>
                          <a:spcPts val="0"/>
                        </a:spcAft>
                        <a:buClr>
                          <a:schemeClr val="accent4"/>
                        </a:buClr>
                        <a:buSzTx/>
                        <a:buFont typeface="+mj-lt"/>
                        <a:buAutoNum type="arabicPeriod"/>
                        <a:tabLst/>
                        <a:defRPr/>
                      </a:pPr>
                      <a:r>
                        <a:rPr lang="en-US" sz="1400" spc="-90" dirty="0" smtClean="0">
                          <a:latin typeface="+mn-lt"/>
                          <a:cs typeface="Trebuchet MS"/>
                        </a:rPr>
                        <a:t>or </a:t>
                      </a:r>
                      <a:r>
                        <a:rPr lang="en-US" sz="1400" spc="-5" dirty="0" smtClean="0">
                          <a:solidFill>
                            <a:srgbClr val="0000FF"/>
                          </a:solidFill>
                          <a:latin typeface="+mn-lt"/>
                          <a:cs typeface="Trebuchet MS"/>
                        </a:rPr>
                        <a:t>Azithromycin </a:t>
                      </a:r>
                      <a:r>
                        <a:rPr lang="en-US" sz="1400" dirty="0" smtClean="0">
                          <a:latin typeface="+mn-lt"/>
                          <a:cs typeface="Trebuchet MS"/>
                        </a:rPr>
                        <a:t>2 g </a:t>
                      </a:r>
                      <a:r>
                        <a:rPr lang="en-US" sz="1400" spc="-10" dirty="0" smtClean="0">
                          <a:latin typeface="+mn-lt"/>
                          <a:cs typeface="Trebuchet MS"/>
                        </a:rPr>
                        <a:t>once</a:t>
                      </a:r>
                      <a:r>
                        <a:rPr lang="en-US" sz="1400" spc="-5" dirty="0" smtClean="0">
                          <a:latin typeface="+mn-lt"/>
                          <a:cs typeface="Trebuchet MS"/>
                        </a:rPr>
                        <a:t> </a:t>
                      </a:r>
                      <a:r>
                        <a:rPr lang="en-US" sz="1400" spc="-35" dirty="0" smtClean="0">
                          <a:latin typeface="+mn-lt"/>
                          <a:cs typeface="Trebuchet MS"/>
                        </a:rPr>
                        <a:t>orally.</a:t>
                      </a:r>
                      <a:endParaRPr lang="en-US" sz="1400" dirty="0" smtClean="0">
                        <a:latin typeface="+mn-lt"/>
                        <a:cs typeface="Trebuchet MS"/>
                      </a:endParaRPr>
                    </a:p>
                  </a:txBody>
                  <a:tcPr anchor="ctr">
                    <a:lnR w="12700" cap="flat" cmpd="sng" algn="ctr">
                      <a:noFill/>
                      <a:prstDash val="solid"/>
                      <a:round/>
                      <a:headEnd type="none" w="med" len="med"/>
                      <a:tailEnd type="none" w="med" len="med"/>
                    </a:lnR>
                  </a:tcPr>
                </a:tc>
              </a:tr>
              <a:tr h="0">
                <a:tc rowSpan="3">
                  <a:txBody>
                    <a:bodyPr/>
                    <a:lstStyle/>
                    <a:p>
                      <a:pPr algn="ctr"/>
                      <a:r>
                        <a:rPr lang="en-US" sz="1600" b="1" dirty="0" smtClean="0">
                          <a:solidFill>
                            <a:schemeClr val="tx1"/>
                          </a:solidFill>
                        </a:rPr>
                        <a:t>Pregnant woman </a:t>
                      </a:r>
                      <a:endParaRPr lang="en-US" sz="1600" b="1" dirty="0">
                        <a:solidFill>
                          <a:schemeClr val="tx1"/>
                        </a:solidFill>
                      </a:endParaRP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rgbClr val="FFF2CC">
                        <a:alpha val="20000"/>
                      </a:srgbClr>
                    </a:solidFill>
                  </a:tcPr>
                </a:tc>
                <a:tc>
                  <a:txBody>
                    <a:bodyPr/>
                    <a:lstStyle/>
                    <a:p>
                      <a:r>
                        <a:rPr lang="en-US" sz="1400" spc="-5" dirty="0" smtClean="0">
                          <a:solidFill>
                            <a:srgbClr val="0432FF"/>
                          </a:solidFill>
                          <a:latin typeface="+mn-lt"/>
                          <a:cs typeface="Trebuchet MS"/>
                        </a:rPr>
                        <a:t>Benzathine</a:t>
                      </a:r>
                      <a:r>
                        <a:rPr lang="en-US" sz="1400" spc="-5" baseline="0" dirty="0" smtClean="0">
                          <a:solidFill>
                            <a:srgbClr val="0432FF"/>
                          </a:solidFill>
                          <a:latin typeface="+mn-lt"/>
                          <a:cs typeface="Trebuchet MS"/>
                        </a:rPr>
                        <a:t> </a:t>
                      </a:r>
                      <a:r>
                        <a:rPr lang="en-US" sz="1400" dirty="0" smtClean="0">
                          <a:solidFill>
                            <a:srgbClr val="0432FF"/>
                          </a:solidFill>
                          <a:latin typeface="+mn-lt"/>
                        </a:rPr>
                        <a:t>penicillin</a:t>
                      </a:r>
                      <a:r>
                        <a:rPr lang="en-US" sz="1400" baseline="0" dirty="0" smtClean="0">
                          <a:solidFill>
                            <a:srgbClr val="0432FF"/>
                          </a:solidFill>
                          <a:latin typeface="+mn-lt"/>
                        </a:rPr>
                        <a:t> G </a:t>
                      </a:r>
                      <a:r>
                        <a:rPr lang="en-US" sz="1400" baseline="0" dirty="0" smtClean="0">
                          <a:solidFill>
                            <a:schemeClr val="tx1"/>
                          </a:solidFill>
                        </a:rPr>
                        <a:t>(2.4 million units once I.M.)</a:t>
                      </a:r>
                      <a:endParaRPr lang="en-US" sz="1400" dirty="0">
                        <a:solidFill>
                          <a:schemeClr val="tx1"/>
                        </a:solidFill>
                      </a:endParaRP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203200">
                <a:tc vMerge="1">
                  <a:txBody>
                    <a:bodyPr/>
                    <a:lstStyle/>
                    <a:p>
                      <a:endParaRPr lang="en-US"/>
                    </a:p>
                  </a:txBody>
                  <a:tcPr/>
                </a:tc>
                <a:tc>
                  <a:txBody>
                    <a:bodyPr/>
                    <a:lstStyle/>
                    <a:p>
                      <a:r>
                        <a:rPr lang="en-US" sz="1400" dirty="0" smtClean="0">
                          <a:solidFill>
                            <a:srgbClr val="0432FF"/>
                          </a:solidFill>
                        </a:rPr>
                        <a:t>Procaine</a:t>
                      </a:r>
                      <a:r>
                        <a:rPr lang="en-US" sz="1400" baseline="0" dirty="0" smtClean="0">
                          <a:solidFill>
                            <a:srgbClr val="0432FF"/>
                          </a:solidFill>
                        </a:rPr>
                        <a:t> penicillin G</a:t>
                      </a:r>
                      <a:r>
                        <a:rPr lang="en-US" sz="1400" baseline="0" dirty="0" smtClean="0">
                          <a:solidFill>
                            <a:schemeClr val="tx1"/>
                          </a:solidFill>
                        </a:rPr>
                        <a:t> (1.2 million units I.M. for 10-14 days</a:t>
                      </a:r>
                      <a:endParaRPr lang="en-US" sz="1400" dirty="0">
                        <a:solidFill>
                          <a:schemeClr val="tx1"/>
                        </a:solidFill>
                      </a:endParaRP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vMerge="1">
                  <a:txBody>
                    <a:bodyPr/>
                    <a:lstStyle/>
                    <a:p>
                      <a:endParaRPr lang="en-US"/>
                    </a:p>
                  </a:txBody>
                  <a:tcPr/>
                </a:tc>
                <a:tc>
                  <a:txBody>
                    <a:bodyPr/>
                    <a:lstStyle/>
                    <a:p>
                      <a:r>
                        <a:rPr lang="en-US" sz="1400" dirty="0" smtClean="0">
                          <a:solidFill>
                            <a:schemeClr val="tx1"/>
                          </a:solidFill>
                          <a:latin typeface="+mn-lt"/>
                        </a:rPr>
                        <a:t>If </a:t>
                      </a:r>
                      <a:r>
                        <a:rPr lang="en-US" sz="1400" dirty="0" smtClean="0">
                          <a:solidFill>
                            <a:srgbClr val="0432FF"/>
                          </a:solidFill>
                          <a:latin typeface="+mn-lt"/>
                        </a:rPr>
                        <a:t>penicillin</a:t>
                      </a:r>
                      <a:r>
                        <a:rPr lang="en-US" sz="1400" baseline="0" dirty="0" smtClean="0">
                          <a:solidFill>
                            <a:srgbClr val="0432FF"/>
                          </a:solidFill>
                          <a:latin typeface="+mn-lt"/>
                        </a:rPr>
                        <a:t> </a:t>
                      </a:r>
                      <a:r>
                        <a:rPr lang="en-US" sz="1400" baseline="0" dirty="0" smtClean="0">
                          <a:solidFill>
                            <a:schemeClr val="tx1"/>
                          </a:solidFill>
                          <a:latin typeface="+mn-lt"/>
                        </a:rPr>
                        <a:t>is not allowed due to allergy, use:</a:t>
                      </a:r>
                    </a:p>
                    <a:p>
                      <a:pPr marL="342900" marR="0" indent="-342900" algn="l" defTabSz="685800" rtl="0" eaLnBrk="1" fontAlgn="auto" latinLnBrk="0" hangingPunct="1">
                        <a:lnSpc>
                          <a:spcPct val="100000"/>
                        </a:lnSpc>
                        <a:spcBef>
                          <a:spcPts val="0"/>
                        </a:spcBef>
                        <a:spcAft>
                          <a:spcPts val="0"/>
                        </a:spcAft>
                        <a:buClr>
                          <a:schemeClr val="accent4"/>
                        </a:buClr>
                        <a:buSzTx/>
                        <a:buFont typeface="+mj-lt"/>
                        <a:buAutoNum type="arabicPeriod"/>
                        <a:tabLst/>
                        <a:defRPr/>
                      </a:pPr>
                      <a:r>
                        <a:rPr lang="en-US" sz="1200" spc="-5" dirty="0" smtClean="0">
                          <a:solidFill>
                            <a:srgbClr val="0000FF"/>
                          </a:solidFill>
                          <a:latin typeface="+mn-lt"/>
                          <a:cs typeface="Trebuchet MS"/>
                        </a:rPr>
                        <a:t>Erythromycin </a:t>
                      </a:r>
                      <a:r>
                        <a:rPr lang="en-US" sz="1200" dirty="0" smtClean="0">
                          <a:latin typeface="+mn-lt"/>
                          <a:cs typeface="Trebuchet MS"/>
                        </a:rPr>
                        <a:t>500 mg </a:t>
                      </a:r>
                      <a:r>
                        <a:rPr lang="en-US" sz="1200" spc="-5" dirty="0" smtClean="0">
                          <a:latin typeface="+mn-lt"/>
                          <a:cs typeface="Trebuchet MS"/>
                        </a:rPr>
                        <a:t>orally 4 times daily for 14 days </a:t>
                      </a:r>
                      <a:r>
                        <a:rPr lang="en-US" sz="900" spc="-5" dirty="0" smtClean="0">
                          <a:solidFill>
                            <a:schemeClr val="bg1">
                              <a:lumMod val="50000"/>
                            </a:schemeClr>
                          </a:solidFill>
                          <a:latin typeface="+mn-lt"/>
                          <a:cs typeface="Trebuchet MS"/>
                        </a:rPr>
                        <a:t>‘female slides’</a:t>
                      </a:r>
                      <a:endParaRPr lang="en-US" sz="1200" spc="-5" dirty="0" smtClean="0">
                        <a:solidFill>
                          <a:schemeClr val="bg1">
                            <a:lumMod val="50000"/>
                          </a:schemeClr>
                        </a:solidFill>
                        <a:latin typeface="+mn-lt"/>
                        <a:cs typeface="Trebuchet MS"/>
                      </a:endParaRPr>
                    </a:p>
                    <a:p>
                      <a:pPr marL="342900" marR="0" indent="-342900" algn="l" defTabSz="685800" rtl="0" eaLnBrk="1" fontAlgn="auto" latinLnBrk="0" hangingPunct="1">
                        <a:lnSpc>
                          <a:spcPct val="100000"/>
                        </a:lnSpc>
                        <a:spcBef>
                          <a:spcPts val="0"/>
                        </a:spcBef>
                        <a:spcAft>
                          <a:spcPts val="0"/>
                        </a:spcAft>
                        <a:buClr>
                          <a:schemeClr val="accent4"/>
                        </a:buClr>
                        <a:buSzTx/>
                        <a:buFont typeface="+mj-lt"/>
                        <a:buAutoNum type="arabicPeriod"/>
                        <a:tabLst/>
                        <a:defRPr/>
                      </a:pPr>
                      <a:r>
                        <a:rPr lang="en-US" sz="1400" spc="-5" dirty="0" smtClean="0">
                          <a:solidFill>
                            <a:srgbClr val="0000FF"/>
                          </a:solidFill>
                          <a:latin typeface="+mn-lt"/>
                          <a:cs typeface="Trebuchet MS"/>
                        </a:rPr>
                        <a:t>Ceftriaxone </a:t>
                      </a:r>
                      <a:r>
                        <a:rPr lang="en-US" sz="1400" dirty="0" smtClean="0">
                          <a:latin typeface="+mn-lt"/>
                          <a:cs typeface="Trebuchet MS"/>
                        </a:rPr>
                        <a:t>1 g </a:t>
                      </a:r>
                      <a:r>
                        <a:rPr lang="en-US" sz="1400" spc="-5" dirty="0" smtClean="0">
                          <a:latin typeface="+mn-lt"/>
                          <a:cs typeface="Trebuchet MS"/>
                        </a:rPr>
                        <a:t>IM once daily for 10–14 days</a:t>
                      </a:r>
                    </a:p>
                    <a:p>
                      <a:pPr marL="342900" marR="0" indent="-342900" algn="l" defTabSz="685800" rtl="0" eaLnBrk="1" fontAlgn="auto" latinLnBrk="0" hangingPunct="1">
                        <a:lnSpc>
                          <a:spcPct val="100000"/>
                        </a:lnSpc>
                        <a:spcBef>
                          <a:spcPts val="0"/>
                        </a:spcBef>
                        <a:spcAft>
                          <a:spcPts val="0"/>
                        </a:spcAft>
                        <a:buClr>
                          <a:schemeClr val="accent4"/>
                        </a:buClr>
                        <a:buSzTx/>
                        <a:buFont typeface="+mj-lt"/>
                        <a:buAutoNum type="arabicPeriod"/>
                        <a:tabLst/>
                        <a:defRPr/>
                      </a:pPr>
                      <a:r>
                        <a:rPr lang="en-US" sz="1400" spc="-90" dirty="0" smtClean="0">
                          <a:latin typeface="+mn-lt"/>
                          <a:cs typeface="Trebuchet MS"/>
                        </a:rPr>
                        <a:t>or </a:t>
                      </a:r>
                      <a:r>
                        <a:rPr lang="en-US" sz="1400" spc="-5" dirty="0" smtClean="0">
                          <a:solidFill>
                            <a:srgbClr val="0000FF"/>
                          </a:solidFill>
                          <a:latin typeface="+mn-lt"/>
                          <a:cs typeface="Trebuchet MS"/>
                        </a:rPr>
                        <a:t>Azithromycin </a:t>
                      </a:r>
                      <a:r>
                        <a:rPr lang="en-US" sz="1400" dirty="0" smtClean="0">
                          <a:latin typeface="+mn-lt"/>
                          <a:cs typeface="Trebuchet MS"/>
                        </a:rPr>
                        <a:t>2 g </a:t>
                      </a:r>
                      <a:r>
                        <a:rPr lang="en-US" sz="1400" spc="-10" dirty="0" smtClean="0">
                          <a:latin typeface="+mn-lt"/>
                          <a:cs typeface="Trebuchet MS"/>
                        </a:rPr>
                        <a:t>once</a:t>
                      </a:r>
                      <a:r>
                        <a:rPr lang="en-US" sz="1400" spc="-5" dirty="0" smtClean="0">
                          <a:latin typeface="+mn-lt"/>
                          <a:cs typeface="Trebuchet MS"/>
                        </a:rPr>
                        <a:t> </a:t>
                      </a:r>
                      <a:r>
                        <a:rPr lang="en-US" sz="1400" spc="-35" dirty="0" smtClean="0">
                          <a:latin typeface="+mn-lt"/>
                          <a:cs typeface="Trebuchet MS"/>
                        </a:rPr>
                        <a:t>orally.</a:t>
                      </a:r>
                      <a:endParaRPr lang="en-US" sz="1400" dirty="0" smtClean="0">
                        <a:latin typeface="+mn-lt"/>
                        <a:cs typeface="Trebuchet MS"/>
                      </a:endParaRP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2" name="TextBox 1"/>
          <p:cNvSpPr txBox="1"/>
          <p:nvPr/>
        </p:nvSpPr>
        <p:spPr>
          <a:xfrm>
            <a:off x="0" y="9621575"/>
            <a:ext cx="6858000" cy="276999"/>
          </a:xfrm>
          <a:prstGeom prst="rect">
            <a:avLst/>
          </a:prstGeom>
          <a:noFill/>
        </p:spPr>
        <p:txBody>
          <a:bodyPr wrap="square" rtlCol="0">
            <a:spAutoFit/>
          </a:bodyPr>
          <a:lstStyle/>
          <a:p>
            <a:pPr algn="r" rtl="1"/>
            <a:r>
              <a:rPr lang="ar-SA" sz="1200" dirty="0">
                <a:solidFill>
                  <a:srgbClr val="008F00"/>
                </a:solidFill>
                <a:latin typeface="Al Tarikh" charset="-78"/>
                <a:ea typeface="Al Tarikh" charset="-78"/>
                <a:cs typeface="Al Tarikh" charset="-78"/>
              </a:rPr>
              <a:t>*</a:t>
            </a:r>
            <a:r>
              <a:rPr lang="en-US" sz="1200" dirty="0" err="1" smtClean="0">
                <a:solidFill>
                  <a:srgbClr val="008F00"/>
                </a:solidFill>
                <a:latin typeface="Al Tarikh" charset="-78"/>
                <a:ea typeface="Al Tarikh" charset="-78"/>
                <a:cs typeface="Al Tarikh" charset="-78"/>
              </a:rPr>
              <a:t>بس</a:t>
            </a:r>
            <a:r>
              <a:rPr lang="en-US" sz="1200" dirty="0" smtClean="0">
                <a:solidFill>
                  <a:srgbClr val="008F00"/>
                </a:solidFill>
                <a:latin typeface="Al Tarikh" charset="-78"/>
                <a:ea typeface="Al Tarikh" charset="-78"/>
                <a:cs typeface="Al Tarikh" charset="-78"/>
              </a:rPr>
              <a:t> </a:t>
            </a:r>
            <a:r>
              <a:rPr lang="en-US" sz="1200" dirty="0" err="1">
                <a:solidFill>
                  <a:srgbClr val="008F00"/>
                </a:solidFill>
                <a:latin typeface="Al Tarikh" charset="-78"/>
                <a:ea typeface="Al Tarikh" charset="-78"/>
                <a:cs typeface="Al Tarikh" charset="-78"/>
              </a:rPr>
              <a:t>أعرفوا</a:t>
            </a:r>
            <a:r>
              <a:rPr lang="en-US" sz="1200" dirty="0">
                <a:solidFill>
                  <a:srgbClr val="008F00"/>
                </a:solidFill>
                <a:latin typeface="Al Tarikh" charset="-78"/>
                <a:ea typeface="Al Tarikh" charset="-78"/>
                <a:cs typeface="Al Tarikh" charset="-78"/>
              </a:rPr>
              <a:t> </a:t>
            </a:r>
            <a:r>
              <a:rPr lang="en-US" sz="1200" dirty="0" err="1">
                <a:solidFill>
                  <a:srgbClr val="008F00"/>
                </a:solidFill>
                <a:latin typeface="Al Tarikh" charset="-78"/>
                <a:ea typeface="Al Tarikh" charset="-78"/>
                <a:cs typeface="Al Tarikh" charset="-78"/>
              </a:rPr>
              <a:t>أيش</a:t>
            </a:r>
            <a:r>
              <a:rPr lang="en-US" sz="1200" dirty="0">
                <a:solidFill>
                  <a:srgbClr val="008F00"/>
                </a:solidFill>
                <a:latin typeface="Al Tarikh" charset="-78"/>
                <a:ea typeface="Al Tarikh" charset="-78"/>
                <a:cs typeface="Al Tarikh" charset="-78"/>
              </a:rPr>
              <a:t> 1</a:t>
            </a:r>
            <a:r>
              <a:rPr lang="en-US" sz="1200" baseline="30000" dirty="0">
                <a:solidFill>
                  <a:srgbClr val="008F00"/>
                </a:solidFill>
                <a:latin typeface="Al Tarikh" charset="-78"/>
                <a:ea typeface="Al Tarikh" charset="-78"/>
                <a:cs typeface="Al Tarikh" charset="-78"/>
              </a:rPr>
              <a:t>st</a:t>
            </a:r>
            <a:r>
              <a:rPr lang="en-US" sz="1200" dirty="0">
                <a:solidFill>
                  <a:srgbClr val="008F00"/>
                </a:solidFill>
                <a:latin typeface="Al Tarikh" charset="-78"/>
                <a:ea typeface="Al Tarikh" charset="-78"/>
                <a:cs typeface="Al Tarikh" charset="-78"/>
              </a:rPr>
              <a:t> choice, </a:t>
            </a:r>
            <a:r>
              <a:rPr lang="en-US" sz="1200" dirty="0" smtClean="0">
                <a:solidFill>
                  <a:srgbClr val="008F00"/>
                </a:solidFill>
                <a:latin typeface="Al Tarikh" charset="-78"/>
                <a:ea typeface="Al Tarikh" charset="-78"/>
                <a:cs typeface="Al Tarikh" charset="-78"/>
              </a:rPr>
              <a:t>2</a:t>
            </a:r>
            <a:r>
              <a:rPr lang="en-US" sz="1200" baseline="30000" dirty="0" smtClean="0">
                <a:solidFill>
                  <a:srgbClr val="008F00"/>
                </a:solidFill>
                <a:latin typeface="Al Tarikh" charset="-78"/>
                <a:ea typeface="Al Tarikh" charset="-78"/>
                <a:cs typeface="Al Tarikh" charset="-78"/>
              </a:rPr>
              <a:t>nd</a:t>
            </a:r>
            <a:r>
              <a:rPr lang="en-US" sz="1200" dirty="0" smtClean="0">
                <a:solidFill>
                  <a:srgbClr val="008F00"/>
                </a:solidFill>
                <a:latin typeface="Al Tarikh" charset="-78"/>
                <a:ea typeface="Al Tarikh" charset="-78"/>
                <a:cs typeface="Al Tarikh" charset="-78"/>
              </a:rPr>
              <a:t> choice…</a:t>
            </a:r>
            <a:r>
              <a:rPr lang="en-US" sz="1200" dirty="0" err="1" smtClean="0">
                <a:solidFill>
                  <a:srgbClr val="008F00"/>
                </a:solidFill>
                <a:latin typeface="Al Tarikh" charset="-78"/>
                <a:ea typeface="Al Tarikh" charset="-78"/>
                <a:cs typeface="Al Tarikh" charset="-78"/>
              </a:rPr>
              <a:t>etc</a:t>
            </a:r>
            <a:endParaRPr lang="en-US" sz="1200" dirty="0">
              <a:solidFill>
                <a:srgbClr val="008F00"/>
              </a:solidFill>
              <a:latin typeface="Al Tarikh" charset="-78"/>
              <a:ea typeface="Al Tarikh" charset="-78"/>
              <a:cs typeface="Al Tarikh" charset="-78"/>
            </a:endParaRPr>
          </a:p>
        </p:txBody>
      </p:sp>
    </p:spTree>
    <p:extLst>
      <p:ext uri="{BB962C8B-B14F-4D97-AF65-F5344CB8AC3E}">
        <p14:creationId xmlns:p14="http://schemas.microsoft.com/office/powerpoint/2010/main" val="2052772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6"/>
          <p:cNvSpPr/>
          <p:nvPr/>
        </p:nvSpPr>
        <p:spPr>
          <a:xfrm rot="5400000">
            <a:off x="5897881" y="-266995"/>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Half Frame 6">
            <a:extLst>
              <a:ext uri="{FF2B5EF4-FFF2-40B4-BE49-F238E27FC236}">
                <a16:creationId xmlns="" xmlns:a16="http://schemas.microsoft.com/office/drawing/2014/main" id="{DEA754D0-8D03-429D-847F-36BD02FBE4B3}"/>
              </a:ext>
            </a:extLst>
          </p:cNvPr>
          <p:cNvSpPr/>
          <p:nvPr/>
        </p:nvSpPr>
        <p:spPr>
          <a:xfrm rot="16200000" flipH="1">
            <a:off x="267790" y="-266995"/>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 name="Straight Connector 3"/>
          <p:cNvCxnSpPr/>
          <p:nvPr/>
        </p:nvCxnSpPr>
        <p:spPr>
          <a:xfrm flipV="1">
            <a:off x="651448" y="655526"/>
            <a:ext cx="5472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5" name="TextBox 4"/>
          <p:cNvSpPr txBox="1"/>
          <p:nvPr/>
        </p:nvSpPr>
        <p:spPr>
          <a:xfrm>
            <a:off x="613955" y="188001"/>
            <a:ext cx="5477757" cy="400110"/>
          </a:xfrm>
          <a:prstGeom prst="rect">
            <a:avLst/>
          </a:prstGeom>
          <a:noFill/>
        </p:spPr>
        <p:txBody>
          <a:bodyPr wrap="square" rtlCol="0">
            <a:spAutoFit/>
          </a:bodyPr>
          <a:lstStyle/>
          <a:p>
            <a:pPr algn="ctr">
              <a:lnSpc>
                <a:spcPct val="100000"/>
              </a:lnSpc>
              <a:spcBef>
                <a:spcPts val="100"/>
              </a:spcBef>
            </a:pPr>
            <a:r>
              <a:rPr lang="en-US" sz="2000">
                <a:latin typeface="American Typewriter" charset="0"/>
                <a:ea typeface="American Typewriter" charset="0"/>
                <a:cs typeface="American Typewriter" charset="0"/>
              </a:rPr>
              <a:t>WHO guideline for the</a:t>
            </a:r>
            <a:r>
              <a:rPr lang="en-US" sz="2000" spc="-165">
                <a:latin typeface="American Typewriter" charset="0"/>
                <a:ea typeface="American Typewriter" charset="0"/>
                <a:cs typeface="American Typewriter" charset="0"/>
              </a:rPr>
              <a:t> </a:t>
            </a:r>
            <a:r>
              <a:rPr lang="en-US" sz="2000" spc="-35">
                <a:latin typeface="American Typewriter" charset="0"/>
                <a:ea typeface="American Typewriter" charset="0"/>
                <a:cs typeface="American Typewriter" charset="0"/>
              </a:rPr>
              <a:t>Treatment</a:t>
            </a:r>
            <a:r>
              <a:rPr lang="en-US" sz="2000">
                <a:latin typeface="American Typewriter" charset="0"/>
                <a:ea typeface="American Typewriter" charset="0"/>
                <a:cs typeface="American Typewriter" charset="0"/>
              </a:rPr>
              <a:t> </a:t>
            </a:r>
            <a:r>
              <a:rPr lang="en-US" sz="2000" spc="-5">
                <a:latin typeface="American Typewriter" charset="0"/>
                <a:ea typeface="American Typewriter" charset="0"/>
                <a:cs typeface="American Typewriter" charset="0"/>
              </a:rPr>
              <a:t>of Syphilis</a:t>
            </a:r>
            <a:endParaRPr lang="en-US" sz="2000" dirty="0">
              <a:latin typeface="American Typewriter" charset="0"/>
              <a:ea typeface="American Typewriter" charset="0"/>
              <a:cs typeface="American Typewriter"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637972665"/>
              </p:ext>
            </p:extLst>
          </p:nvPr>
        </p:nvGraphicFramePr>
        <p:xfrm>
          <a:off x="328095" y="839660"/>
          <a:ext cx="6276782" cy="5638800"/>
        </p:xfrm>
        <a:graphic>
          <a:graphicData uri="http://schemas.openxmlformats.org/drawingml/2006/table">
            <a:tbl>
              <a:tblPr firstRow="1" bandRow="1">
                <a:tableStyleId>{5940675A-B579-460E-94D1-54222C63F5DA}</a:tableStyleId>
              </a:tblPr>
              <a:tblGrid>
                <a:gridCol w="1800000"/>
                <a:gridCol w="4476782"/>
              </a:tblGrid>
              <a:tr h="267277">
                <a:tc>
                  <a:txBody>
                    <a:bodyPr/>
                    <a:lstStyle/>
                    <a:p>
                      <a:pPr algn="ctr"/>
                      <a:r>
                        <a:rPr lang="en-US" sz="1200" dirty="0" smtClean="0">
                          <a:solidFill>
                            <a:schemeClr val="tx1"/>
                          </a:solidFill>
                        </a:rPr>
                        <a:t>Patients</a:t>
                      </a:r>
                      <a:endParaRPr lang="en-US" sz="1200" dirty="0">
                        <a:solidFill>
                          <a:schemeClr val="tx1"/>
                        </a:solidFill>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3">
                        <a:lumMod val="20000"/>
                        <a:lumOff val="80000"/>
                      </a:schemeClr>
                    </a:solidFill>
                  </a:tcPr>
                </a:tc>
                <a:tc>
                  <a:txBody>
                    <a:bodyPr/>
                    <a:lstStyle/>
                    <a:p>
                      <a:pPr algn="ctr"/>
                      <a:r>
                        <a:rPr lang="en-US" sz="1400" dirty="0" smtClean="0">
                          <a:solidFill>
                            <a:schemeClr val="tx1"/>
                          </a:solidFill>
                        </a:rPr>
                        <a:t>Treatment option</a:t>
                      </a:r>
                      <a:endParaRPr lang="en-US" sz="1400" dirty="0">
                        <a:solidFill>
                          <a:schemeClr val="tx1"/>
                        </a:solidFill>
                      </a:endParaRP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3">
                        <a:lumMod val="20000"/>
                        <a:lumOff val="80000"/>
                      </a:schemeClr>
                    </a:solidFill>
                  </a:tcPr>
                </a:tc>
              </a:tr>
              <a:tr h="243840">
                <a:tc gridSpan="2">
                  <a:txBody>
                    <a:bodyPr/>
                    <a:lstStyle/>
                    <a:p>
                      <a:pPr algn="ctr"/>
                      <a:r>
                        <a:rPr lang="en-US" sz="1400" dirty="0" smtClean="0">
                          <a:solidFill>
                            <a:schemeClr val="tx1"/>
                          </a:solidFill>
                        </a:rPr>
                        <a:t>Late syphilis</a:t>
                      </a:r>
                      <a:endParaRPr lang="en-US" sz="1400" dirty="0">
                        <a:solidFill>
                          <a:schemeClr val="tx1"/>
                        </a:solidFill>
                      </a:endParaRPr>
                    </a:p>
                  </a:txBody>
                  <a:tcPr anchor="ctr">
                    <a:lnL w="12700" cap="flat" cmpd="sng" algn="ctr">
                      <a:noFill/>
                      <a:prstDash val="solid"/>
                      <a:round/>
                      <a:headEnd type="none" w="med" len="med"/>
                      <a:tailEnd type="none" w="med" len="med"/>
                    </a:lnL>
                    <a:lnR w="12700" cmpd="sng">
                      <a:noFill/>
                    </a:lnR>
                    <a:solidFill>
                      <a:schemeClr val="accent6">
                        <a:lumMod val="20000"/>
                        <a:lumOff val="80000"/>
                      </a:schemeClr>
                    </a:solidFill>
                  </a:tcPr>
                </a:tc>
                <a:tc hMerge="1">
                  <a:txBody>
                    <a:bodyPr/>
                    <a:lstStyle/>
                    <a:p>
                      <a:endParaRPr lang="en-US"/>
                    </a:p>
                  </a:txBody>
                  <a:tcPr/>
                </a:tc>
              </a:tr>
              <a:tr h="243840">
                <a:tc rowSpan="3">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Adult</a:t>
                      </a:r>
                      <a:endParaRPr lang="en-US" sz="1600" b="0" dirty="0" smtClean="0">
                        <a:solidFill>
                          <a:schemeClr val="tx1"/>
                        </a:solidFill>
                      </a:endParaRPr>
                    </a:p>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rPr>
                        <a:t>(i</a:t>
                      </a:r>
                      <a:r>
                        <a:rPr lang="en-US" sz="1400" baseline="0" dirty="0" smtClean="0">
                          <a:solidFill>
                            <a:schemeClr val="tx1"/>
                          </a:solidFill>
                          <a:latin typeface="+mn-lt"/>
                        </a:rPr>
                        <a:t>nfection of more than 2 years’ duration without evidence of </a:t>
                      </a:r>
                      <a:r>
                        <a:rPr lang="en-US" sz="1400" spc="-10" dirty="0" err="1" smtClean="0">
                          <a:latin typeface="+mn-lt"/>
                          <a:cs typeface="Trebuchet MS"/>
                        </a:rPr>
                        <a:t>treponemal</a:t>
                      </a:r>
                      <a:r>
                        <a:rPr lang="en-US" sz="1400" spc="-10" dirty="0" smtClean="0">
                          <a:latin typeface="+mn-lt"/>
                          <a:cs typeface="Trebuchet MS"/>
                        </a:rPr>
                        <a:t> infection)</a:t>
                      </a:r>
                      <a:endParaRPr lang="en-US" sz="1400" dirty="0" smtClean="0">
                        <a:solidFill>
                          <a:schemeClr val="tx1"/>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E2F0D9">
                        <a:alpha val="50196"/>
                      </a:srgbClr>
                    </a:solidFill>
                  </a:tcPr>
                </a:tc>
                <a:tc>
                  <a:txBody>
                    <a:bodyPr/>
                    <a:lstStyle/>
                    <a:p>
                      <a:r>
                        <a:rPr lang="en-US" sz="1400" spc="-5" dirty="0" smtClean="0">
                          <a:solidFill>
                            <a:srgbClr val="0432FF"/>
                          </a:solidFill>
                          <a:latin typeface="+mn-lt"/>
                          <a:cs typeface="Trebuchet MS"/>
                        </a:rPr>
                        <a:t>Benzathine</a:t>
                      </a:r>
                      <a:r>
                        <a:rPr lang="en-US" sz="1400" spc="-5" baseline="0" dirty="0" smtClean="0">
                          <a:solidFill>
                            <a:srgbClr val="0432FF"/>
                          </a:solidFill>
                          <a:latin typeface="+mn-lt"/>
                          <a:cs typeface="Trebuchet MS"/>
                        </a:rPr>
                        <a:t> </a:t>
                      </a:r>
                      <a:r>
                        <a:rPr lang="en-US" sz="1400" dirty="0" smtClean="0">
                          <a:solidFill>
                            <a:srgbClr val="0432FF"/>
                          </a:solidFill>
                          <a:latin typeface="+mn-lt"/>
                        </a:rPr>
                        <a:t>penicillin</a:t>
                      </a:r>
                      <a:r>
                        <a:rPr lang="en-US" sz="1400" baseline="0" dirty="0" smtClean="0">
                          <a:solidFill>
                            <a:srgbClr val="0432FF"/>
                          </a:solidFill>
                          <a:latin typeface="+mn-lt"/>
                        </a:rPr>
                        <a:t> G </a:t>
                      </a:r>
                      <a:r>
                        <a:rPr lang="en-US" sz="1400" baseline="0" dirty="0" smtClean="0">
                          <a:solidFill>
                            <a:schemeClr val="tx1"/>
                          </a:solidFill>
                        </a:rPr>
                        <a:t>(2.4 million units nits I.M. once weekly for 3 consecutive weeks)</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B w="12700" cap="flat" cmpd="sng" algn="ctr">
                      <a:solidFill>
                        <a:schemeClr val="tx1"/>
                      </a:solidFill>
                      <a:prstDash val="solid"/>
                      <a:round/>
                      <a:headEnd type="none" w="med" len="med"/>
                      <a:tailEnd type="none" w="med" len="med"/>
                    </a:lnB>
                    <a:solidFill>
                      <a:schemeClr val="bg1"/>
                    </a:solidFill>
                  </a:tcPr>
                </a:tc>
              </a:tr>
              <a:tr h="243840">
                <a:tc vMerge="1">
                  <a:txBody>
                    <a:bodyPr/>
                    <a:lstStyle/>
                    <a:p>
                      <a:endParaRPr lang="en-US"/>
                    </a:p>
                  </a:txBody>
                  <a:tcPr/>
                </a:tc>
                <a:tc>
                  <a:txBody>
                    <a:bodyPr/>
                    <a:lstStyle/>
                    <a:p>
                      <a:r>
                        <a:rPr lang="en-US" sz="1400" dirty="0" smtClean="0">
                          <a:solidFill>
                            <a:srgbClr val="0432FF"/>
                          </a:solidFill>
                        </a:rPr>
                        <a:t>Procaine</a:t>
                      </a:r>
                      <a:r>
                        <a:rPr lang="en-US" sz="1400" baseline="0" dirty="0" smtClean="0">
                          <a:solidFill>
                            <a:srgbClr val="0432FF"/>
                          </a:solidFill>
                        </a:rPr>
                        <a:t> penicillin G</a:t>
                      </a:r>
                      <a:r>
                        <a:rPr lang="en-US" sz="1400" baseline="0" dirty="0" smtClean="0">
                          <a:solidFill>
                            <a:schemeClr val="tx1"/>
                          </a:solidFill>
                        </a:rPr>
                        <a:t> (1.2 million units I.M. for 20 days)</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3840">
                <a:tc vMerge="1">
                  <a:txBody>
                    <a:bodyPr/>
                    <a:lstStyle/>
                    <a:p>
                      <a:endParaRPr lang="en-US"/>
                    </a:p>
                  </a:txBody>
                  <a:tcPr/>
                </a:tc>
                <a:tc>
                  <a:txBody>
                    <a:bodyPr/>
                    <a:lstStyle/>
                    <a:p>
                      <a:r>
                        <a:rPr lang="en-US" sz="1400" dirty="0" smtClean="0">
                          <a:solidFill>
                            <a:schemeClr val="tx1"/>
                          </a:solidFill>
                          <a:latin typeface="+mn-lt"/>
                        </a:rPr>
                        <a:t>If </a:t>
                      </a:r>
                      <a:r>
                        <a:rPr lang="en-US" sz="1400" dirty="0" smtClean="0">
                          <a:solidFill>
                            <a:srgbClr val="0432FF"/>
                          </a:solidFill>
                          <a:latin typeface="+mn-lt"/>
                        </a:rPr>
                        <a:t>penicillin</a:t>
                      </a:r>
                      <a:r>
                        <a:rPr lang="en-US" sz="1400" baseline="0" dirty="0" smtClean="0">
                          <a:solidFill>
                            <a:srgbClr val="0432FF"/>
                          </a:solidFill>
                          <a:latin typeface="+mn-lt"/>
                        </a:rPr>
                        <a:t> </a:t>
                      </a:r>
                      <a:r>
                        <a:rPr lang="en-US" sz="1400" baseline="0" dirty="0" smtClean="0">
                          <a:solidFill>
                            <a:schemeClr val="tx1"/>
                          </a:solidFill>
                          <a:latin typeface="+mn-lt"/>
                        </a:rPr>
                        <a:t>is not allowed due to allergy, use:</a:t>
                      </a:r>
                    </a:p>
                    <a:p>
                      <a:pPr marL="285750" marR="0" indent="-285750" algn="l" defTabSz="685800" rtl="0" eaLnBrk="1" fontAlgn="auto" latinLnBrk="0" hangingPunct="1">
                        <a:lnSpc>
                          <a:spcPct val="100000"/>
                        </a:lnSpc>
                        <a:spcBef>
                          <a:spcPts val="0"/>
                        </a:spcBef>
                        <a:spcAft>
                          <a:spcPts val="0"/>
                        </a:spcAft>
                        <a:buClr>
                          <a:schemeClr val="accent6"/>
                        </a:buClr>
                        <a:buSzTx/>
                        <a:buFont typeface="Arial" charset="0"/>
                        <a:buChar char="•"/>
                        <a:tabLst/>
                        <a:defRPr/>
                      </a:pPr>
                      <a:r>
                        <a:rPr lang="en-US" sz="1400" spc="-5" dirty="0" smtClean="0">
                          <a:solidFill>
                            <a:srgbClr val="0000FF"/>
                          </a:solidFill>
                          <a:latin typeface="+mn-lt"/>
                          <a:cs typeface="Trebuchet MS"/>
                        </a:rPr>
                        <a:t>Doxycycline</a:t>
                      </a:r>
                      <a:r>
                        <a:rPr lang="en-US" sz="1400" spc="-5" baseline="0" dirty="0" smtClean="0">
                          <a:solidFill>
                            <a:srgbClr val="0000FF"/>
                          </a:solidFill>
                          <a:latin typeface="+mn-lt"/>
                          <a:cs typeface="Trebuchet MS"/>
                        </a:rPr>
                        <a:t> </a:t>
                      </a:r>
                      <a:r>
                        <a:rPr lang="en-US" sz="1400" spc="-5" baseline="0" dirty="0" smtClean="0">
                          <a:solidFill>
                            <a:schemeClr val="tx1"/>
                          </a:solidFill>
                          <a:latin typeface="+mn-lt"/>
                          <a:cs typeface="Trebuchet MS"/>
                        </a:rPr>
                        <a:t>100 mg twice daily orally for 30 days</a:t>
                      </a:r>
                      <a:endParaRPr lang="en-US" sz="1400" dirty="0" smtClean="0">
                        <a:latin typeface="+mn-lt"/>
                        <a:cs typeface="Trebuchet MS"/>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rowSpan="3">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mn-lt"/>
                        </a:rPr>
                        <a:t>Pregnant woman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E2F0D9">
                        <a:alpha val="20000"/>
                      </a:srgbClr>
                    </a:solidFill>
                  </a:tcPr>
                </a:tc>
                <a:tc>
                  <a:txBody>
                    <a:bodyPr/>
                    <a:lstStyle/>
                    <a:p>
                      <a:r>
                        <a:rPr lang="en-US" sz="1400" spc="-5" dirty="0" smtClean="0">
                          <a:solidFill>
                            <a:srgbClr val="0432FF"/>
                          </a:solidFill>
                          <a:latin typeface="+mn-lt"/>
                          <a:cs typeface="Trebuchet MS"/>
                        </a:rPr>
                        <a:t>Benzathine</a:t>
                      </a:r>
                      <a:r>
                        <a:rPr lang="en-US" sz="1400" spc="-5" baseline="0" dirty="0" smtClean="0">
                          <a:solidFill>
                            <a:srgbClr val="0432FF"/>
                          </a:solidFill>
                          <a:latin typeface="+mn-lt"/>
                          <a:cs typeface="Trebuchet MS"/>
                        </a:rPr>
                        <a:t> </a:t>
                      </a:r>
                      <a:r>
                        <a:rPr lang="en-US" sz="1400" dirty="0" smtClean="0">
                          <a:solidFill>
                            <a:srgbClr val="0432FF"/>
                          </a:solidFill>
                          <a:latin typeface="+mn-lt"/>
                        </a:rPr>
                        <a:t>penicillin</a:t>
                      </a:r>
                      <a:r>
                        <a:rPr lang="en-US" sz="1400" baseline="0" dirty="0" smtClean="0">
                          <a:solidFill>
                            <a:srgbClr val="0432FF"/>
                          </a:solidFill>
                          <a:latin typeface="+mn-lt"/>
                        </a:rPr>
                        <a:t> G </a:t>
                      </a:r>
                      <a:r>
                        <a:rPr lang="en-US" sz="1400" baseline="0" dirty="0" smtClean="0">
                          <a:solidFill>
                            <a:schemeClr val="tx1"/>
                          </a:solidFill>
                        </a:rPr>
                        <a:t>(2.4 million units nits I.M. once </a:t>
                      </a:r>
                      <a:r>
                        <a:rPr lang="en-US" sz="1400" baseline="0" dirty="0" smtClean="0">
                          <a:solidFill>
                            <a:schemeClr val="tx1"/>
                          </a:solidFill>
                          <a:latin typeface="+mn-lt"/>
                        </a:rPr>
                        <a:t>weekly for 3 </a:t>
                      </a:r>
                      <a:r>
                        <a:rPr lang="en-US" sz="1400" spc="-5" dirty="0" smtClean="0">
                          <a:latin typeface="+mn-lt"/>
                          <a:cs typeface="Trebuchet MS"/>
                        </a:rPr>
                        <a:t>consecutive</a:t>
                      </a:r>
                      <a:r>
                        <a:rPr lang="en-US" sz="1400" spc="10" dirty="0" smtClean="0">
                          <a:latin typeface="+mn-lt"/>
                          <a:cs typeface="Trebuchet MS"/>
                        </a:rPr>
                        <a:t> weeks</a:t>
                      </a:r>
                      <a:r>
                        <a:rPr lang="en-US" sz="1400" baseline="0" dirty="0" smtClean="0">
                          <a:solidFill>
                            <a:schemeClr val="tx1"/>
                          </a:solidFill>
                        </a:rPr>
                        <a:t>)</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3200">
                <a:tc vMerge="1">
                  <a:txBody>
                    <a:bodyPr/>
                    <a:lstStyle/>
                    <a:p>
                      <a:endParaRPr lang="en-US"/>
                    </a:p>
                  </a:txBody>
                  <a:tcPr/>
                </a:tc>
                <a:tc>
                  <a:txBody>
                    <a:bodyPr/>
                    <a:lstStyle/>
                    <a:p>
                      <a:r>
                        <a:rPr lang="en-US" sz="1400" dirty="0" smtClean="0">
                          <a:solidFill>
                            <a:srgbClr val="0432FF"/>
                          </a:solidFill>
                        </a:rPr>
                        <a:t>Procaine</a:t>
                      </a:r>
                      <a:r>
                        <a:rPr lang="en-US" sz="1400" baseline="0" dirty="0" smtClean="0">
                          <a:solidFill>
                            <a:srgbClr val="0432FF"/>
                          </a:solidFill>
                        </a:rPr>
                        <a:t> penicillin G</a:t>
                      </a:r>
                      <a:r>
                        <a:rPr lang="en-US" sz="1400" baseline="0" dirty="0" smtClean="0">
                          <a:solidFill>
                            <a:schemeClr val="tx1"/>
                          </a:solidFill>
                        </a:rPr>
                        <a:t> (1.2 million units I.M. for 20 days)</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vMerge="1">
                  <a:txBody>
                    <a:bodyPr/>
                    <a:lstStyle/>
                    <a:p>
                      <a:endParaRPr lang="en-US"/>
                    </a:p>
                  </a:txBody>
                  <a:tcPr/>
                </a:tc>
                <a:tc>
                  <a:txBody>
                    <a:bodyPr/>
                    <a:lstStyle/>
                    <a:p>
                      <a:r>
                        <a:rPr lang="en-US" sz="1400" dirty="0" smtClean="0">
                          <a:solidFill>
                            <a:schemeClr val="tx1"/>
                          </a:solidFill>
                          <a:latin typeface="+mn-lt"/>
                        </a:rPr>
                        <a:t>If </a:t>
                      </a:r>
                      <a:r>
                        <a:rPr lang="en-US" sz="1400" dirty="0" smtClean="0">
                          <a:solidFill>
                            <a:srgbClr val="0432FF"/>
                          </a:solidFill>
                          <a:latin typeface="+mn-lt"/>
                        </a:rPr>
                        <a:t>penicillin</a:t>
                      </a:r>
                      <a:r>
                        <a:rPr lang="en-US" sz="1400" baseline="0" dirty="0" smtClean="0">
                          <a:solidFill>
                            <a:srgbClr val="0432FF"/>
                          </a:solidFill>
                          <a:latin typeface="+mn-lt"/>
                        </a:rPr>
                        <a:t> </a:t>
                      </a:r>
                      <a:r>
                        <a:rPr lang="en-US" sz="1400" baseline="0" dirty="0" smtClean="0">
                          <a:solidFill>
                            <a:schemeClr val="tx1"/>
                          </a:solidFill>
                          <a:latin typeface="+mn-lt"/>
                        </a:rPr>
                        <a:t>is not allowed due to allergy, use:</a:t>
                      </a:r>
                    </a:p>
                    <a:p>
                      <a:pPr marL="342900" marR="0" indent="-342900" algn="l" defTabSz="685800" rtl="0" eaLnBrk="1" fontAlgn="auto" latinLnBrk="0" hangingPunct="1">
                        <a:lnSpc>
                          <a:spcPct val="100000"/>
                        </a:lnSpc>
                        <a:spcBef>
                          <a:spcPts val="0"/>
                        </a:spcBef>
                        <a:spcAft>
                          <a:spcPts val="0"/>
                        </a:spcAft>
                        <a:buClr>
                          <a:schemeClr val="accent6"/>
                        </a:buClr>
                        <a:buSzTx/>
                        <a:buFont typeface="+mj-lt"/>
                        <a:buAutoNum type="arabicPeriod"/>
                        <a:tabLst/>
                        <a:defRPr/>
                      </a:pPr>
                      <a:r>
                        <a:rPr lang="en-US" sz="1400" spc="-15" dirty="0" smtClean="0">
                          <a:solidFill>
                            <a:srgbClr val="0000FF"/>
                          </a:solidFill>
                          <a:latin typeface="+mn-lt"/>
                          <a:cs typeface="Trebuchet MS"/>
                        </a:rPr>
                        <a:t>Penicillin </a:t>
                      </a:r>
                      <a:r>
                        <a:rPr lang="en-US" sz="1400" spc="-5" dirty="0" smtClean="0">
                          <a:solidFill>
                            <a:srgbClr val="0000FF"/>
                          </a:solidFill>
                          <a:latin typeface="+mn-lt"/>
                          <a:cs typeface="Trebuchet MS"/>
                        </a:rPr>
                        <a:t>desensitization</a:t>
                      </a:r>
                    </a:p>
                    <a:p>
                      <a:pPr marL="342900" marR="0" indent="-342900" algn="l" defTabSz="685800" rtl="0" eaLnBrk="1" fontAlgn="auto" latinLnBrk="0" hangingPunct="1">
                        <a:lnSpc>
                          <a:spcPct val="100000"/>
                        </a:lnSpc>
                        <a:spcBef>
                          <a:spcPts val="0"/>
                        </a:spcBef>
                        <a:spcAft>
                          <a:spcPts val="0"/>
                        </a:spcAft>
                        <a:buClr>
                          <a:schemeClr val="accent6"/>
                        </a:buClr>
                        <a:buSzTx/>
                        <a:buFont typeface="+mj-lt"/>
                        <a:buAutoNum type="arabicPeriod"/>
                        <a:tabLst/>
                        <a:defRPr/>
                      </a:pPr>
                      <a:r>
                        <a:rPr lang="en-US" sz="1400" spc="-5" dirty="0" smtClean="0">
                          <a:solidFill>
                            <a:srgbClr val="0000FF"/>
                          </a:solidFill>
                          <a:latin typeface="+mn-lt"/>
                          <a:cs typeface="Trebuchet MS"/>
                        </a:rPr>
                        <a:t>Erythromycin </a:t>
                      </a:r>
                      <a:r>
                        <a:rPr lang="en-US" sz="1400" dirty="0" smtClean="0">
                          <a:latin typeface="+mn-lt"/>
                          <a:cs typeface="Trebuchet MS"/>
                        </a:rPr>
                        <a:t>500 mg </a:t>
                      </a:r>
                      <a:r>
                        <a:rPr lang="en-US" sz="1400" spc="-5" dirty="0" smtClean="0">
                          <a:latin typeface="+mn-lt"/>
                          <a:cs typeface="Trebuchet MS"/>
                        </a:rPr>
                        <a:t>orally 4 times daily for 30 days </a:t>
                      </a:r>
                    </a:p>
                    <a:p>
                      <a:pPr marL="342900" marR="0" indent="-342900" algn="l" defTabSz="685800" rtl="0" eaLnBrk="1" fontAlgn="auto" latinLnBrk="0" hangingPunct="1">
                        <a:lnSpc>
                          <a:spcPct val="100000"/>
                        </a:lnSpc>
                        <a:spcBef>
                          <a:spcPts val="0"/>
                        </a:spcBef>
                        <a:spcAft>
                          <a:spcPts val="0"/>
                        </a:spcAft>
                        <a:buClr>
                          <a:schemeClr val="accent6"/>
                        </a:buClr>
                        <a:buSzTx/>
                        <a:buFont typeface="+mj-lt"/>
                        <a:buAutoNum type="arabicPeriod"/>
                        <a:tabLst/>
                        <a:defRPr/>
                      </a:pPr>
                      <a:r>
                        <a:rPr lang="en-US" sz="1400" spc="-5" dirty="0" smtClean="0">
                          <a:solidFill>
                            <a:srgbClr val="0000FF"/>
                          </a:solidFill>
                          <a:latin typeface="+mn-lt"/>
                          <a:cs typeface="Trebuchet MS"/>
                        </a:rPr>
                        <a:t>Ceftriaxone </a:t>
                      </a:r>
                      <a:r>
                        <a:rPr lang="en-US" sz="1400" dirty="0" smtClean="0">
                          <a:latin typeface="+mn-lt"/>
                          <a:cs typeface="Trebuchet MS"/>
                        </a:rPr>
                        <a:t>1 g </a:t>
                      </a:r>
                      <a:r>
                        <a:rPr lang="en-US" sz="1400" spc="-5" dirty="0" smtClean="0">
                          <a:latin typeface="+mn-lt"/>
                          <a:cs typeface="Trebuchet MS"/>
                        </a:rPr>
                        <a:t>IM once daily for 10–14 days</a:t>
                      </a:r>
                    </a:p>
                    <a:p>
                      <a:pPr marL="342900" marR="0" indent="-342900" algn="l" defTabSz="685800" rtl="0" eaLnBrk="1" fontAlgn="auto" latinLnBrk="0" hangingPunct="1">
                        <a:lnSpc>
                          <a:spcPct val="100000"/>
                        </a:lnSpc>
                        <a:spcBef>
                          <a:spcPts val="0"/>
                        </a:spcBef>
                        <a:spcAft>
                          <a:spcPts val="0"/>
                        </a:spcAft>
                        <a:buClr>
                          <a:schemeClr val="accent6"/>
                        </a:buClr>
                        <a:buSzTx/>
                        <a:buFont typeface="+mj-lt"/>
                        <a:buAutoNum type="arabicPeriod"/>
                        <a:tabLst/>
                        <a:defRPr/>
                      </a:pPr>
                      <a:r>
                        <a:rPr lang="en-US" sz="1400" spc="-90" dirty="0" smtClean="0">
                          <a:latin typeface="+mn-lt"/>
                          <a:cs typeface="Trebuchet MS"/>
                        </a:rPr>
                        <a:t>or </a:t>
                      </a:r>
                      <a:r>
                        <a:rPr lang="en-US" sz="1400" spc="-5" dirty="0" smtClean="0">
                          <a:solidFill>
                            <a:srgbClr val="0000FF"/>
                          </a:solidFill>
                          <a:latin typeface="+mn-lt"/>
                          <a:cs typeface="Trebuchet MS"/>
                        </a:rPr>
                        <a:t>Azithromycin </a:t>
                      </a:r>
                      <a:r>
                        <a:rPr lang="en-US" sz="1400" dirty="0" smtClean="0">
                          <a:latin typeface="+mn-lt"/>
                          <a:cs typeface="Trebuchet MS"/>
                        </a:rPr>
                        <a:t>2 g </a:t>
                      </a:r>
                      <a:r>
                        <a:rPr lang="en-US" sz="1400" spc="-10" dirty="0" smtClean="0">
                          <a:latin typeface="+mn-lt"/>
                          <a:cs typeface="Trebuchet MS"/>
                        </a:rPr>
                        <a:t>once</a:t>
                      </a:r>
                      <a:r>
                        <a:rPr lang="en-US" sz="1400" spc="-5" dirty="0" smtClean="0">
                          <a:latin typeface="+mn-lt"/>
                          <a:cs typeface="Trebuchet MS"/>
                        </a:rPr>
                        <a:t> </a:t>
                      </a:r>
                      <a:r>
                        <a:rPr lang="en-US" sz="1400" spc="-35" dirty="0" smtClean="0">
                          <a:latin typeface="+mn-lt"/>
                          <a:cs typeface="Trebuchet MS"/>
                        </a:rPr>
                        <a:t>orally.</a:t>
                      </a:r>
                      <a:endParaRPr lang="en-US" sz="1400" dirty="0" smtClean="0">
                        <a:latin typeface="+mn-lt"/>
                        <a:cs typeface="Trebuchet MS"/>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gridSpan="2">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Congenital</a:t>
                      </a:r>
                      <a:r>
                        <a:rPr lang="en-US" sz="1400" baseline="0" dirty="0" smtClean="0">
                          <a:solidFill>
                            <a:schemeClr val="tx1"/>
                          </a:solidFill>
                        </a:rPr>
                        <a:t> </a:t>
                      </a:r>
                      <a:r>
                        <a:rPr lang="en-US" sz="1400" dirty="0" smtClean="0">
                          <a:solidFill>
                            <a:schemeClr val="tx1"/>
                          </a:solidFill>
                        </a:rPr>
                        <a:t>syphilis</a:t>
                      </a:r>
                      <a:endParaRPr lang="en-US" sz="1400" dirty="0" smtClean="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BE5D6">
                        <a:alpha val="50196"/>
                      </a:srgbClr>
                    </a:solidFill>
                  </a:tcPr>
                </a:tc>
                <a:tc hMerge="1">
                  <a:txBody>
                    <a:bodyPr/>
                    <a:lstStyle/>
                    <a:p>
                      <a:endParaRPr lang="en-US"/>
                    </a:p>
                  </a:txBody>
                  <a:tcPr/>
                </a:tc>
              </a:tr>
              <a:tr h="684000">
                <a:tc rowSpan="2">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In </a:t>
                      </a:r>
                      <a:r>
                        <a:rPr lang="en-US" sz="1600" b="1" dirty="0" smtClean="0">
                          <a:solidFill>
                            <a:schemeClr val="tx1"/>
                          </a:solidFill>
                        </a:rPr>
                        <a:t>infants</a:t>
                      </a:r>
                      <a:r>
                        <a:rPr lang="en-US" sz="1600" dirty="0" smtClean="0">
                          <a:solidFill>
                            <a:schemeClr val="tx1"/>
                          </a:solidFill>
                        </a:rPr>
                        <a:t> </a:t>
                      </a:r>
                      <a:r>
                        <a:rPr lang="en-US" sz="1400" dirty="0" smtClean="0">
                          <a:solidFill>
                            <a:schemeClr val="tx1"/>
                          </a:solidFill>
                        </a:rPr>
                        <a:t>with confirmed congenital syphilis or infants who are clinically normal,</a:t>
                      </a:r>
                      <a:r>
                        <a:rPr lang="en-US" sz="1400" baseline="0" dirty="0" smtClean="0">
                          <a:solidFill>
                            <a:schemeClr val="tx1"/>
                          </a:solidFill>
                        </a:rPr>
                        <a:t> but whose mothers had untreated syphilis</a:t>
                      </a:r>
                      <a:endParaRPr lang="en-US" sz="1400" dirty="0" smtClean="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FBE5D6">
                        <a:alpha val="20000"/>
                      </a:srgbClr>
                    </a:solidFill>
                  </a:tcPr>
                </a:tc>
                <a:tc>
                  <a:txBody>
                    <a:bodyPr/>
                    <a:lstStyle/>
                    <a:p>
                      <a:r>
                        <a:rPr lang="en-US" sz="1400" dirty="0" smtClean="0">
                          <a:solidFill>
                            <a:srgbClr val="0432FF"/>
                          </a:solidFill>
                        </a:rPr>
                        <a:t>Aqueous</a:t>
                      </a:r>
                      <a:r>
                        <a:rPr lang="en-US" sz="1400" baseline="0" dirty="0" smtClean="0">
                          <a:solidFill>
                            <a:srgbClr val="0432FF"/>
                          </a:solidFill>
                        </a:rPr>
                        <a:t> benzyl penicillin </a:t>
                      </a:r>
                      <a:r>
                        <a:rPr lang="en-US" sz="1400" baseline="0" dirty="0" smtClean="0">
                          <a:solidFill>
                            <a:schemeClr val="tx1"/>
                          </a:solidFill>
                        </a:rPr>
                        <a:t>(I.V.)</a:t>
                      </a:r>
                    </a:p>
                    <a:p>
                      <a:r>
                        <a:rPr lang="en-US" sz="1400" baseline="0" dirty="0" smtClean="0">
                          <a:solidFill>
                            <a:schemeClr val="tx1"/>
                          </a:solidFill>
                        </a:rPr>
                        <a:t>100,000 – 150,000 U/kg/day for 10 – 15 days</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alpha val="50196"/>
                      </a:schemeClr>
                    </a:solidFill>
                  </a:tcPr>
                </a:tc>
              </a:tr>
              <a:tr h="698400">
                <a:tc vMerge="1">
                  <a:txBody>
                    <a:bodyPr/>
                    <a:lstStyle/>
                    <a:p>
                      <a:endParaRPr lang="en-US"/>
                    </a:p>
                  </a:txBody>
                  <a:tcPr/>
                </a:tc>
                <a:tc>
                  <a:txBody>
                    <a:bodyPr/>
                    <a:lstStyle/>
                    <a:p>
                      <a:r>
                        <a:rPr lang="en-US" sz="1400" dirty="0" smtClean="0">
                          <a:solidFill>
                            <a:srgbClr val="0432FF"/>
                          </a:solidFill>
                        </a:rPr>
                        <a:t>Procaine penicillin </a:t>
                      </a:r>
                      <a:r>
                        <a:rPr lang="en-US" sz="1400" dirty="0" smtClean="0">
                          <a:solidFill>
                            <a:schemeClr val="tx1"/>
                          </a:solidFill>
                        </a:rPr>
                        <a:t>(I.M.)</a:t>
                      </a:r>
                    </a:p>
                    <a:p>
                      <a:r>
                        <a:rPr lang="en-US" sz="1400" dirty="0" smtClean="0">
                          <a:solidFill>
                            <a:schemeClr val="tx1"/>
                          </a:solidFill>
                        </a:rPr>
                        <a:t>50,000 U/kg/day</a:t>
                      </a:r>
                      <a:r>
                        <a:rPr lang="en-US" sz="1400" baseline="0" dirty="0" smtClean="0">
                          <a:solidFill>
                            <a:schemeClr val="tx1"/>
                          </a:solidFill>
                        </a:rPr>
                        <a:t> single dose for 10 – 15 days</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alpha val="50196"/>
                      </a:schemeClr>
                    </a:solidFill>
                  </a:tcPr>
                </a:tc>
              </a:tr>
            </a:tbl>
          </a:graphicData>
        </a:graphic>
      </p:graphicFrame>
      <p:cxnSp>
        <p:nvCxnSpPr>
          <p:cNvPr id="7" name="Straight Connector 6">
            <a:extLst>
              <a:ext uri="{FF2B5EF4-FFF2-40B4-BE49-F238E27FC236}">
                <a16:creationId xmlns:a16="http://schemas.microsoft.com/office/drawing/2014/main" xmlns="" id="{5BD4D091-FC94-48D2-A2DC-59E525BD427E}"/>
              </a:ext>
            </a:extLst>
          </p:cNvPr>
          <p:cNvCxnSpPr/>
          <p:nvPr/>
        </p:nvCxnSpPr>
        <p:spPr>
          <a:xfrm flipV="1">
            <a:off x="1265394" y="7047994"/>
            <a:ext cx="4180114"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8" name="TextBox 7">
            <a:extLst>
              <a:ext uri="{FF2B5EF4-FFF2-40B4-BE49-F238E27FC236}">
                <a16:creationId xmlns:a16="http://schemas.microsoft.com/office/drawing/2014/main" xmlns="" id="{F7DD89EA-44E8-4F6E-84E7-DF845DA4348F}"/>
              </a:ext>
            </a:extLst>
          </p:cNvPr>
          <p:cNvSpPr txBox="1"/>
          <p:nvPr/>
        </p:nvSpPr>
        <p:spPr>
          <a:xfrm>
            <a:off x="841261" y="6583475"/>
            <a:ext cx="5250451" cy="461665"/>
          </a:xfrm>
          <a:prstGeom prst="rect">
            <a:avLst/>
          </a:prstGeom>
          <a:noFill/>
        </p:spPr>
        <p:txBody>
          <a:bodyPr wrap="square" rtlCol="0">
            <a:spAutoFit/>
          </a:bodyPr>
          <a:lstStyle/>
          <a:p>
            <a:pPr algn="ctr"/>
            <a:r>
              <a:rPr lang="en-US" sz="2400" dirty="0" smtClean="0">
                <a:latin typeface="American Typewriter" charset="0"/>
                <a:ea typeface="American Typewriter" charset="0"/>
                <a:cs typeface="American Typewriter" charset="0"/>
              </a:rPr>
              <a:t>Gonorrhea</a:t>
            </a:r>
            <a:endParaRPr lang="en-US" sz="2400" dirty="0">
              <a:latin typeface="American Typewriter" charset="0"/>
              <a:ea typeface="American Typewriter" charset="0"/>
              <a:cs typeface="American Typewriter" charset="0"/>
            </a:endParaRPr>
          </a:p>
        </p:txBody>
      </p:sp>
      <p:sp>
        <p:nvSpPr>
          <p:cNvPr id="9" name="Text Box 3">
            <a:extLst>
              <a:ext uri="{FF2B5EF4-FFF2-40B4-BE49-F238E27FC236}">
                <a16:creationId xmlns:a16="http://schemas.microsoft.com/office/drawing/2014/main" xmlns="" id="{0BD48B15-0AEE-46C5-A7DF-3D35A4016834}"/>
              </a:ext>
            </a:extLst>
          </p:cNvPr>
          <p:cNvSpPr txBox="1">
            <a:spLocks noChangeArrowheads="1"/>
          </p:cNvSpPr>
          <p:nvPr/>
        </p:nvSpPr>
        <p:spPr bwMode="auto">
          <a:xfrm>
            <a:off x="165952" y="7792209"/>
            <a:ext cx="6570120" cy="2031325"/>
          </a:xfrm>
          <a:prstGeom prst="rect">
            <a:avLst/>
          </a:prstGeom>
          <a:noFill/>
          <a:ln w="28575">
            <a:noFill/>
            <a:prstDash val="lg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27013" indent="-227013">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marL="285750" indent="-285750" eaLnBrk="1" hangingPunct="1">
              <a:lnSpc>
                <a:spcPct val="150000"/>
              </a:lnSpc>
              <a:buClr>
                <a:schemeClr val="accent1">
                  <a:lumMod val="60000"/>
                  <a:lumOff val="40000"/>
                </a:schemeClr>
              </a:buClr>
              <a:buFont typeface="Wingdings" charset="2"/>
              <a:buChar char="§"/>
            </a:pPr>
            <a:r>
              <a:rPr lang="en-US" altLang="en-US" sz="1400" dirty="0">
                <a:latin typeface="+mn-lt"/>
              </a:rPr>
              <a:t>Caused by</a:t>
            </a:r>
            <a:r>
              <a:rPr lang="en-US" altLang="en-US" sz="1400" i="1" dirty="0">
                <a:latin typeface="+mn-lt"/>
              </a:rPr>
              <a:t> </a:t>
            </a:r>
            <a:r>
              <a:rPr lang="en-US" altLang="en-US" sz="1400" b="1" u="sng" dirty="0">
                <a:latin typeface="+mn-lt"/>
                <a:cs typeface="Times New Roman" panose="02020603050405020304" pitchFamily="18" charset="0"/>
              </a:rPr>
              <a:t>Neisseria gonorrhea</a:t>
            </a:r>
            <a:r>
              <a:rPr lang="en-US" altLang="en-US" sz="1400" dirty="0">
                <a:latin typeface="+mn-lt"/>
                <a:cs typeface="Times New Roman" panose="02020603050405020304" pitchFamily="18" charset="0"/>
              </a:rPr>
              <a:t> </a:t>
            </a:r>
            <a:r>
              <a:rPr lang="en-US" altLang="en-US" sz="1400" i="1" dirty="0">
                <a:latin typeface="+mn-lt"/>
                <a:cs typeface="Times New Roman" panose="02020603050405020304" pitchFamily="18" charset="0"/>
              </a:rPr>
              <a:t>(</a:t>
            </a:r>
            <a:r>
              <a:rPr lang="en-US" altLang="en-US" sz="1400" i="1" dirty="0">
                <a:latin typeface="+mn-lt"/>
              </a:rPr>
              <a:t>Pus producing bacteria , Gram negative cocci).</a:t>
            </a:r>
          </a:p>
          <a:p>
            <a:pPr marL="285750" indent="-285750">
              <a:lnSpc>
                <a:spcPct val="150000"/>
              </a:lnSpc>
              <a:buClr>
                <a:schemeClr val="accent1">
                  <a:lumMod val="60000"/>
                  <a:lumOff val="40000"/>
                </a:schemeClr>
              </a:buClr>
              <a:buFont typeface="Wingdings" charset="2"/>
              <a:buChar char="§"/>
            </a:pPr>
            <a:r>
              <a:rPr lang="en-GB" altLang="en-US" sz="1400" dirty="0">
                <a:latin typeface="+mn-lt"/>
              </a:rPr>
              <a:t>Transmitted </a:t>
            </a:r>
            <a:r>
              <a:rPr lang="en-GB" altLang="en-US" sz="1400" u="sng" dirty="0">
                <a:latin typeface="+mn-lt"/>
              </a:rPr>
              <a:t>during sexual contact</a:t>
            </a:r>
            <a:r>
              <a:rPr lang="en-GB" altLang="en-US" sz="1400" dirty="0">
                <a:latin typeface="+mn-lt"/>
              </a:rPr>
              <a:t> with affected person</a:t>
            </a:r>
            <a:r>
              <a:rPr lang="en-GB" altLang="en-US" sz="1400" dirty="0" smtClean="0">
                <a:latin typeface="+mn-lt"/>
              </a:rPr>
              <a:t>. </a:t>
            </a:r>
            <a:r>
              <a:rPr lang="en-GB" altLang="en-US" sz="1200" dirty="0" smtClean="0">
                <a:solidFill>
                  <a:schemeClr val="bg1">
                    <a:lumMod val="50000"/>
                  </a:schemeClr>
                </a:solidFill>
                <a:latin typeface="+mn-lt"/>
              </a:rPr>
              <a:t>(only female slides)</a:t>
            </a:r>
            <a:endParaRPr lang="en-GB" altLang="en-US" sz="1200" dirty="0">
              <a:solidFill>
                <a:schemeClr val="bg1">
                  <a:lumMod val="50000"/>
                </a:schemeClr>
              </a:solidFill>
              <a:latin typeface="+mn-lt"/>
            </a:endParaRPr>
          </a:p>
          <a:p>
            <a:pPr marL="285750" indent="-285750">
              <a:lnSpc>
                <a:spcPct val="150000"/>
              </a:lnSpc>
              <a:buClr>
                <a:schemeClr val="accent1">
                  <a:lumMod val="60000"/>
                  <a:lumOff val="40000"/>
                </a:schemeClr>
              </a:buClr>
              <a:buFont typeface="Wingdings" charset="2"/>
              <a:buChar char="§"/>
            </a:pPr>
            <a:r>
              <a:rPr lang="en-GB" altLang="en-US" sz="1400" dirty="0">
                <a:latin typeface="+mn-lt"/>
              </a:rPr>
              <a:t>Many people have </a:t>
            </a:r>
            <a:r>
              <a:rPr lang="en-GB" altLang="en-US" sz="1400" b="1" dirty="0">
                <a:latin typeface="+mn-lt"/>
              </a:rPr>
              <a:t>no symptoms</a:t>
            </a:r>
            <a:r>
              <a:rPr lang="en-GB" altLang="en-US" sz="1400" dirty="0" smtClean="0">
                <a:latin typeface="+mn-lt"/>
              </a:rPr>
              <a:t>. </a:t>
            </a:r>
            <a:r>
              <a:rPr lang="en-GB" altLang="en-US" sz="1200" dirty="0">
                <a:solidFill>
                  <a:schemeClr val="bg1">
                    <a:lumMod val="50000"/>
                  </a:schemeClr>
                </a:solidFill>
                <a:latin typeface="+mn-lt"/>
              </a:rPr>
              <a:t>(only female slides</a:t>
            </a:r>
            <a:r>
              <a:rPr lang="en-GB" altLang="en-US" sz="1200" dirty="0" smtClean="0">
                <a:solidFill>
                  <a:schemeClr val="bg1">
                    <a:lumMod val="50000"/>
                  </a:schemeClr>
                </a:solidFill>
                <a:latin typeface="+mn-lt"/>
              </a:rPr>
              <a:t>)</a:t>
            </a:r>
            <a:endParaRPr lang="en-GB" altLang="en-US" sz="1200" dirty="0">
              <a:latin typeface="+mn-lt"/>
            </a:endParaRPr>
          </a:p>
          <a:p>
            <a:pPr marL="285750" indent="-285750">
              <a:lnSpc>
                <a:spcPct val="150000"/>
              </a:lnSpc>
              <a:buClr>
                <a:schemeClr val="accent1">
                  <a:lumMod val="60000"/>
                  <a:lumOff val="40000"/>
                </a:schemeClr>
              </a:buClr>
              <a:buFont typeface="Wingdings" charset="2"/>
              <a:buChar char="§"/>
            </a:pPr>
            <a:r>
              <a:rPr lang="en-GB" altLang="en-US" sz="1400" dirty="0">
                <a:latin typeface="+mn-lt"/>
              </a:rPr>
              <a:t>Men may have burning with urination, discharge from the penis or testicular pain.</a:t>
            </a:r>
          </a:p>
          <a:p>
            <a:pPr marL="285750" indent="-285750">
              <a:lnSpc>
                <a:spcPct val="150000"/>
              </a:lnSpc>
              <a:buClr>
                <a:schemeClr val="accent1">
                  <a:lumMod val="60000"/>
                  <a:lumOff val="40000"/>
                </a:schemeClr>
              </a:buClr>
              <a:buFont typeface="Wingdings" charset="2"/>
              <a:buChar char="§"/>
            </a:pPr>
            <a:r>
              <a:rPr lang="en-GB" altLang="en-US" sz="1400" dirty="0">
                <a:latin typeface="+mn-lt"/>
              </a:rPr>
              <a:t>Women may have burning with urination, vaginal discharge, vaginal bleeding between periods, or pelvic pain</a:t>
            </a:r>
            <a:r>
              <a:rPr lang="en-GB" altLang="en-US" sz="1400" dirty="0" smtClean="0">
                <a:latin typeface="+mn-lt"/>
              </a:rPr>
              <a:t>. </a:t>
            </a:r>
            <a:r>
              <a:rPr lang="en-GB" altLang="en-US" sz="1200" dirty="0">
                <a:solidFill>
                  <a:schemeClr val="bg1">
                    <a:lumMod val="50000"/>
                  </a:schemeClr>
                </a:solidFill>
                <a:latin typeface="+mn-lt"/>
              </a:rPr>
              <a:t>(only female slides</a:t>
            </a:r>
            <a:r>
              <a:rPr lang="en-GB" altLang="en-US" sz="1200" dirty="0" smtClean="0">
                <a:solidFill>
                  <a:schemeClr val="bg1">
                    <a:lumMod val="50000"/>
                  </a:schemeClr>
                </a:solidFill>
                <a:latin typeface="+mn-lt"/>
              </a:rPr>
              <a:t>)</a:t>
            </a:r>
            <a:endParaRPr lang="en-GB" altLang="en-US" sz="1200" dirty="0">
              <a:solidFill>
                <a:schemeClr val="bg1">
                  <a:lumMod val="50000"/>
                </a:schemeClr>
              </a:solidFill>
              <a:latin typeface="+mn-lt"/>
            </a:endParaRPr>
          </a:p>
        </p:txBody>
      </p:sp>
      <p:cxnSp>
        <p:nvCxnSpPr>
          <p:cNvPr id="10" name="Straight Connector 9"/>
          <p:cNvCxnSpPr/>
          <p:nvPr/>
        </p:nvCxnSpPr>
        <p:spPr>
          <a:xfrm>
            <a:off x="166348" y="7663003"/>
            <a:ext cx="169200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73674" y="7262893"/>
            <a:ext cx="2015152" cy="400110"/>
          </a:xfrm>
          <a:prstGeom prst="rect">
            <a:avLst/>
          </a:prstGeom>
          <a:noFill/>
          <a:ln>
            <a:noFill/>
          </a:ln>
        </p:spPr>
        <p:txBody>
          <a:bodyPr wrap="square" rtlCol="0">
            <a:spAutoFit/>
          </a:bodyPr>
          <a:lstStyle/>
          <a:p>
            <a:r>
              <a:rPr lang="en-US" sz="2000" dirty="0" smtClean="0">
                <a:latin typeface="Al Tarikh" charset="-78"/>
                <a:ea typeface="Al Tarikh" charset="-78"/>
                <a:cs typeface="Al Tarikh" charset="-78"/>
              </a:rPr>
              <a:t>Introduction</a:t>
            </a:r>
            <a:endParaRPr lang="en-US" sz="2000" dirty="0">
              <a:latin typeface="Al Tarikh" charset="-78"/>
              <a:ea typeface="Al Tarikh" charset="-78"/>
              <a:cs typeface="Al Tarikh" charset="-78"/>
            </a:endParaRPr>
          </a:p>
        </p:txBody>
      </p:sp>
    </p:spTree>
    <p:extLst>
      <p:ext uri="{BB962C8B-B14F-4D97-AF65-F5344CB8AC3E}">
        <p14:creationId xmlns:p14="http://schemas.microsoft.com/office/powerpoint/2010/main" val="88024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alf Frame 6"/>
          <p:cNvSpPr/>
          <p:nvPr/>
        </p:nvSpPr>
        <p:spPr>
          <a:xfrm rot="5400000">
            <a:off x="5897881" y="-266995"/>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Half Frame 6"/>
          <p:cNvSpPr/>
          <p:nvPr/>
        </p:nvSpPr>
        <p:spPr>
          <a:xfrm rot="16200000" flipH="1">
            <a:off x="267790" y="-266995"/>
            <a:ext cx="692331" cy="1227909"/>
          </a:xfrm>
          <a:custGeom>
            <a:avLst/>
            <a:gdLst>
              <a:gd name="connsiteX0" fmla="*/ 0 w 692331"/>
              <a:gd name="connsiteY0" fmla="*/ 0 h 1515292"/>
              <a:gd name="connsiteX1" fmla="*/ 692331 w 692331"/>
              <a:gd name="connsiteY1" fmla="*/ 0 h 1515292"/>
              <a:gd name="connsiteX2" fmla="*/ 627896 w 692331"/>
              <a:gd name="connsiteY2" fmla="*/ 141028 h 1515292"/>
              <a:gd name="connsiteX3" fmla="*/ 179494 w 692331"/>
              <a:gd name="connsiteY3" fmla="*/ 141028 h 1515292"/>
              <a:gd name="connsiteX4" fmla="*/ 179494 w 692331"/>
              <a:gd name="connsiteY4" fmla="*/ 1122437 h 1515292"/>
              <a:gd name="connsiteX5" fmla="*/ 0 w 692331"/>
              <a:gd name="connsiteY5" fmla="*/ 1515292 h 1515292"/>
              <a:gd name="connsiteX6" fmla="*/ 0 w 692331"/>
              <a:gd name="connsiteY6" fmla="*/ 0 h 1515292"/>
              <a:gd name="connsiteX0" fmla="*/ 0 w 692331"/>
              <a:gd name="connsiteY0" fmla="*/ 0 h 1227909"/>
              <a:gd name="connsiteX1" fmla="*/ 692331 w 692331"/>
              <a:gd name="connsiteY1" fmla="*/ 0 h 1227909"/>
              <a:gd name="connsiteX2" fmla="*/ 627896 w 692331"/>
              <a:gd name="connsiteY2" fmla="*/ 141028 h 1227909"/>
              <a:gd name="connsiteX3" fmla="*/ 179494 w 692331"/>
              <a:gd name="connsiteY3" fmla="*/ 141028 h 1227909"/>
              <a:gd name="connsiteX4" fmla="*/ 179494 w 692331"/>
              <a:gd name="connsiteY4" fmla="*/ 1122437 h 1227909"/>
              <a:gd name="connsiteX5" fmla="*/ 0 w 692331"/>
              <a:gd name="connsiteY5" fmla="*/ 1227909 h 1227909"/>
              <a:gd name="connsiteX6" fmla="*/ 0 w 692331"/>
              <a:gd name="connsiteY6" fmla="*/ 0 h 12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331" h="1227909">
                <a:moveTo>
                  <a:pt x="0" y="0"/>
                </a:moveTo>
                <a:lnTo>
                  <a:pt x="692331" y="0"/>
                </a:lnTo>
                <a:lnTo>
                  <a:pt x="627896" y="141028"/>
                </a:lnTo>
                <a:lnTo>
                  <a:pt x="179494" y="141028"/>
                </a:lnTo>
                <a:lnTo>
                  <a:pt x="179494" y="1122437"/>
                </a:lnTo>
                <a:lnTo>
                  <a:pt x="0" y="1227909"/>
                </a:lnTo>
                <a:lnTo>
                  <a:pt x="0" y="0"/>
                </a:lnTo>
                <a:close/>
              </a:path>
            </a:pathLst>
          </a:cu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5" name="Straight Connector 74">
            <a:extLst>
              <a:ext uri="{FF2B5EF4-FFF2-40B4-BE49-F238E27FC236}">
                <a16:creationId xmlns="" xmlns:a16="http://schemas.microsoft.com/office/drawing/2014/main" id="{5ECEBFC1-633C-49F0-83A3-D3A182FBDB95}"/>
              </a:ext>
            </a:extLst>
          </p:cNvPr>
          <p:cNvCxnSpPr/>
          <p:nvPr/>
        </p:nvCxnSpPr>
        <p:spPr>
          <a:xfrm>
            <a:off x="145789" y="1488641"/>
            <a:ext cx="4032000"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 xmlns:a16="http://schemas.microsoft.com/office/drawing/2014/main" id="{BD357E95-42C6-4247-A2E6-6572115E6D6C}"/>
              </a:ext>
            </a:extLst>
          </p:cNvPr>
          <p:cNvSpPr txBox="1"/>
          <p:nvPr/>
        </p:nvSpPr>
        <p:spPr>
          <a:xfrm>
            <a:off x="149059" y="1105516"/>
            <a:ext cx="4180114" cy="400110"/>
          </a:xfrm>
          <a:prstGeom prst="rect">
            <a:avLst/>
          </a:prstGeom>
          <a:noFill/>
        </p:spPr>
        <p:txBody>
          <a:bodyPr wrap="square" rtlCol="0">
            <a:spAutoFit/>
          </a:bodyPr>
          <a:lstStyle/>
          <a:p>
            <a:r>
              <a:rPr lang="en-US" sz="2000" b="1" dirty="0"/>
              <a:t>Uncomplicated</a:t>
            </a:r>
            <a:r>
              <a:rPr lang="en-US" sz="2000" dirty="0"/>
              <a:t> gonorrheal infections</a:t>
            </a:r>
          </a:p>
        </p:txBody>
      </p:sp>
      <p:graphicFrame>
        <p:nvGraphicFramePr>
          <p:cNvPr id="77" name="Table 76">
            <a:extLst>
              <a:ext uri="{FF2B5EF4-FFF2-40B4-BE49-F238E27FC236}">
                <a16:creationId xmlns="" xmlns:a16="http://schemas.microsoft.com/office/drawing/2014/main" id="{2B70F147-31BB-45A3-B592-DC05F34641EC}"/>
              </a:ext>
            </a:extLst>
          </p:cNvPr>
          <p:cNvGraphicFramePr>
            <a:graphicFrameLocks noGrp="1"/>
          </p:cNvGraphicFramePr>
          <p:nvPr>
            <p:extLst>
              <p:ext uri="{D42A27DB-BD31-4B8C-83A1-F6EECF244321}">
                <p14:modId xmlns:p14="http://schemas.microsoft.com/office/powerpoint/2010/main" val="644894402"/>
              </p:ext>
            </p:extLst>
          </p:nvPr>
        </p:nvGraphicFramePr>
        <p:xfrm>
          <a:off x="307251" y="4447713"/>
          <a:ext cx="6256836" cy="3911521"/>
        </p:xfrm>
        <a:graphic>
          <a:graphicData uri="http://schemas.openxmlformats.org/drawingml/2006/table">
            <a:tbl>
              <a:tblPr firstRow="1" bandRow="1">
                <a:tableStyleId>{5940675A-B579-460E-94D1-54222C63F5DA}</a:tableStyleId>
              </a:tblPr>
              <a:tblGrid>
                <a:gridCol w="523870">
                  <a:extLst>
                    <a:ext uri="{9D8B030D-6E8A-4147-A177-3AD203B41FA5}">
                      <a16:colId xmlns="" xmlns:a16="http://schemas.microsoft.com/office/drawing/2014/main" val="2548034649"/>
                    </a:ext>
                  </a:extLst>
                </a:gridCol>
                <a:gridCol w="5732966">
                  <a:extLst>
                    <a:ext uri="{9D8B030D-6E8A-4147-A177-3AD203B41FA5}">
                      <a16:colId xmlns="" xmlns:a16="http://schemas.microsoft.com/office/drawing/2014/main" val="2180430497"/>
                    </a:ext>
                  </a:extLst>
                </a:gridCol>
              </a:tblGrid>
              <a:tr h="452853">
                <a:tc gridSpan="2">
                  <a:txBody>
                    <a:bodyPr/>
                    <a:lstStyle/>
                    <a:p>
                      <a:pPr algn="ctr"/>
                      <a:r>
                        <a:rPr lang="en-US" sz="1600" dirty="0" smtClean="0"/>
                        <a:t>Fluoroquinolones (</a:t>
                      </a:r>
                      <a:r>
                        <a:rPr lang="en-US" sz="1600" b="1" dirty="0" smtClean="0">
                          <a:solidFill>
                            <a:srgbClr val="0432FF"/>
                          </a:solidFill>
                        </a:rPr>
                        <a:t>Ciprofloxacin</a:t>
                      </a:r>
                      <a:r>
                        <a:rPr lang="en-US" sz="1600" b="1" dirty="0" smtClean="0">
                          <a:solidFill>
                            <a:schemeClr val="tx1"/>
                          </a:solidFill>
                        </a:rPr>
                        <a:t>,</a:t>
                      </a:r>
                      <a:r>
                        <a:rPr lang="en-US" sz="1600" b="1" dirty="0" smtClean="0">
                          <a:solidFill>
                            <a:srgbClr val="0432FF"/>
                          </a:solidFill>
                        </a:rPr>
                        <a:t> </a:t>
                      </a:r>
                      <a:r>
                        <a:rPr lang="en-US" sz="1600" b="1" dirty="0" err="1" smtClean="0">
                          <a:solidFill>
                            <a:srgbClr val="0432FF"/>
                          </a:solidFill>
                        </a:rPr>
                        <a:t>olfaxacin</a:t>
                      </a:r>
                      <a:r>
                        <a:rPr lang="en-US" sz="1600" dirty="0" smtClean="0"/>
                        <a:t>) </a:t>
                      </a:r>
                      <a:r>
                        <a:rPr lang="en-US" sz="1600" b="1" dirty="0" smtClean="0">
                          <a:solidFill>
                            <a:srgbClr val="008F00"/>
                          </a:solidFill>
                        </a:rPr>
                        <a:t>2</a:t>
                      </a:r>
                      <a:r>
                        <a:rPr lang="en-US" sz="1600" b="1" baseline="30000" dirty="0" smtClean="0">
                          <a:solidFill>
                            <a:srgbClr val="008F00"/>
                          </a:solidFill>
                        </a:rPr>
                        <a:t>nd</a:t>
                      </a:r>
                      <a:r>
                        <a:rPr lang="en-US" sz="1600" b="1" dirty="0" smtClean="0">
                          <a:solidFill>
                            <a:srgbClr val="008F00"/>
                          </a:solidFill>
                        </a:rPr>
                        <a:t> choice</a:t>
                      </a:r>
                      <a:endParaRPr lang="en-US" sz="1600" b="1" dirty="0"/>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 xmlns:a16="http://schemas.microsoft.com/office/drawing/2014/main" val="1688930147"/>
                  </a:ext>
                </a:extLst>
              </a:tr>
              <a:tr h="838441">
                <a:tc>
                  <a:txBody>
                    <a:bodyPr/>
                    <a:lstStyle/>
                    <a:p>
                      <a:pPr algn="ctr"/>
                      <a:r>
                        <a:rPr lang="en-US" sz="1600" dirty="0">
                          <a:solidFill>
                            <a:schemeClr val="tx1"/>
                          </a:solidFill>
                        </a:rPr>
                        <a:t>M.O.A</a:t>
                      </a:r>
                    </a:p>
                  </a:txBody>
                  <a:tcPr vert="vert270" anchor="ctr">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r>
                        <a:rPr lang="en-GB" sz="1400" dirty="0"/>
                        <a:t>All are bactericidal</a:t>
                      </a:r>
                    </a:p>
                    <a:p>
                      <a:r>
                        <a:rPr lang="en-GB" sz="1400" dirty="0"/>
                        <a:t>Inhibit DNA synthesis by inhibiting DNA gyrase enzyme (required for DNA supercoiling). </a:t>
                      </a:r>
                    </a:p>
                  </a:txBody>
                  <a:tcPr anchor="ct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289517245"/>
                  </a:ext>
                </a:extLst>
              </a:tr>
              <a:tr h="789385">
                <a:tc>
                  <a:txBody>
                    <a:bodyPr/>
                    <a:lstStyle/>
                    <a:p>
                      <a:pPr algn="ctr"/>
                      <a:r>
                        <a:rPr lang="en-US" sz="1600" dirty="0">
                          <a:solidFill>
                            <a:schemeClr val="tx1"/>
                          </a:solidFill>
                        </a:rPr>
                        <a:t>P.K</a:t>
                      </a:r>
                    </a:p>
                  </a:txBody>
                  <a:tcPr vert="vert270" anchor="ctr">
                    <a:lnL w="12700" cap="flat" cmpd="sng" algn="ctr">
                      <a:solidFill>
                        <a:schemeClr val="bg1"/>
                      </a:solidFill>
                      <a:prstDash val="solid"/>
                      <a:round/>
                      <a:headEnd type="none" w="med" len="med"/>
                      <a:tailEnd type="none" w="med" len="med"/>
                    </a:lnL>
                    <a:solidFill>
                      <a:schemeClr val="accent3">
                        <a:lumMod val="20000"/>
                        <a:lumOff val="80000"/>
                      </a:schemeClr>
                    </a:solidFill>
                  </a:tcPr>
                </a:tc>
                <a:tc>
                  <a:txBody>
                    <a:bodyPr/>
                    <a:lstStyle/>
                    <a:p>
                      <a:pPr marL="0" indent="0">
                        <a:buClr>
                          <a:schemeClr val="accent6"/>
                        </a:buClr>
                        <a:buSzPct val="125000"/>
                        <a:buFont typeface="Arial" panose="020B0604020202020204" pitchFamily="34" charset="0"/>
                        <a:buNone/>
                      </a:pPr>
                      <a:r>
                        <a:rPr lang="en-GB" sz="1400" dirty="0"/>
                        <a:t>Single oral dose of :</a:t>
                      </a:r>
                    </a:p>
                    <a:p>
                      <a:pPr marL="285750" indent="-285750">
                        <a:buClr>
                          <a:schemeClr val="accent6"/>
                        </a:buClr>
                        <a:buSzPct val="125000"/>
                        <a:buFont typeface="Arial" panose="020B0604020202020204" pitchFamily="34" charset="0"/>
                        <a:buChar char="•"/>
                      </a:pPr>
                      <a:r>
                        <a:rPr lang="en-GB" sz="1400" dirty="0">
                          <a:solidFill>
                            <a:srgbClr val="0432FF"/>
                          </a:solidFill>
                        </a:rPr>
                        <a:t>Ciprofloxacin </a:t>
                      </a:r>
                      <a:r>
                        <a:rPr lang="en-GB" sz="1400" dirty="0"/>
                        <a:t>(500 mg)  </a:t>
                      </a:r>
                    </a:p>
                    <a:p>
                      <a:pPr marL="285750" indent="-285750">
                        <a:buClr>
                          <a:schemeClr val="accent6"/>
                        </a:buClr>
                        <a:buSzPct val="125000"/>
                        <a:buFont typeface="Arial" panose="020B0604020202020204" pitchFamily="34" charset="0"/>
                        <a:buChar char="•"/>
                      </a:pPr>
                      <a:r>
                        <a:rPr lang="en-GB" sz="1400" dirty="0">
                          <a:solidFill>
                            <a:srgbClr val="0432FF"/>
                          </a:solidFill>
                        </a:rPr>
                        <a:t>Ofloxacin </a:t>
                      </a:r>
                      <a:r>
                        <a:rPr lang="en-GB" sz="1400" dirty="0"/>
                        <a:t>(400 mg)</a:t>
                      </a:r>
                    </a:p>
                  </a:txBody>
                  <a:tcPr anchor="ctr">
                    <a:lnR w="12700" cap="flat" cmpd="sng" algn="ctr">
                      <a:solidFill>
                        <a:schemeClr val="bg1"/>
                      </a:solidFill>
                      <a:prstDash val="solid"/>
                      <a:round/>
                      <a:headEnd type="none" w="med" len="med"/>
                      <a:tailEnd type="none" w="med" len="med"/>
                    </a:lnR>
                  </a:tcPr>
                </a:tc>
                <a:extLst>
                  <a:ext uri="{0D108BD9-81ED-4DB2-BD59-A6C34878D82A}">
                    <a16:rowId xmlns="" xmlns:a16="http://schemas.microsoft.com/office/drawing/2014/main" val="714752943"/>
                  </a:ext>
                </a:extLst>
              </a:tr>
              <a:tr h="1025347">
                <a:tc>
                  <a:txBody>
                    <a:bodyPr/>
                    <a:lstStyle/>
                    <a:p>
                      <a:pPr algn="ctr"/>
                      <a:r>
                        <a:rPr lang="en-US" sz="1600" dirty="0">
                          <a:solidFill>
                            <a:schemeClr val="tx1"/>
                          </a:solidFill>
                        </a:rPr>
                        <a:t>ADRs</a:t>
                      </a:r>
                    </a:p>
                  </a:txBody>
                  <a:tcPr vert="vert270" anchor="ctr">
                    <a:lnL w="12700" cap="flat" cmpd="sng" algn="ctr">
                      <a:solidFill>
                        <a:schemeClr val="bg1"/>
                      </a:solidFill>
                      <a:prstDash val="solid"/>
                      <a:round/>
                      <a:headEnd type="none" w="med" len="med"/>
                      <a:tailEnd type="none" w="med" len="med"/>
                    </a:lnL>
                    <a:solidFill>
                      <a:schemeClr val="accent3">
                        <a:lumMod val="20000"/>
                        <a:lumOff val="80000"/>
                      </a:schemeClr>
                    </a:solidFill>
                  </a:tcPr>
                </a:tc>
                <a:tc>
                  <a:txBody>
                    <a:bodyPr/>
                    <a:lstStyle/>
                    <a:p>
                      <a:pPr marL="285750" marR="0" indent="-285750" algn="l" defTabSz="685800" rtl="0" eaLnBrk="1" fontAlgn="auto" latinLnBrk="0" hangingPunct="1">
                        <a:lnSpc>
                          <a:spcPct val="100000"/>
                        </a:lnSpc>
                        <a:spcBef>
                          <a:spcPts val="0"/>
                        </a:spcBef>
                        <a:spcAft>
                          <a:spcPts val="0"/>
                        </a:spcAft>
                        <a:buClr>
                          <a:schemeClr val="accent6"/>
                        </a:buClr>
                        <a:buSzPct val="125000"/>
                        <a:buFontTx/>
                        <a:buBlip>
                          <a:blip r:embed="rId2"/>
                        </a:buBlip>
                        <a:tabLst/>
                        <a:defRPr/>
                      </a:pPr>
                      <a:r>
                        <a:rPr lang="en-GB" sz="1400" dirty="0" smtClean="0">
                          <a:solidFill>
                            <a:srgbClr val="FF0000"/>
                          </a:solidFill>
                        </a:rPr>
                        <a:t>May damage growing </a:t>
                      </a:r>
                      <a:r>
                        <a:rPr lang="en-GB" sz="1400" b="1" dirty="0" smtClean="0">
                          <a:solidFill>
                            <a:srgbClr val="FF0000"/>
                          </a:solidFill>
                        </a:rPr>
                        <a:t>cartilage</a:t>
                      </a:r>
                      <a:r>
                        <a:rPr lang="en-GB" sz="1400" dirty="0" smtClean="0">
                          <a:solidFill>
                            <a:srgbClr val="FF0000"/>
                          </a:solidFill>
                        </a:rPr>
                        <a:t> and cause </a:t>
                      </a:r>
                      <a:r>
                        <a:rPr lang="en-GB" sz="1400" dirty="0" err="1" smtClean="0">
                          <a:solidFill>
                            <a:srgbClr val="FF0000"/>
                          </a:solidFill>
                        </a:rPr>
                        <a:t>arthropathy</a:t>
                      </a:r>
                      <a:r>
                        <a:rPr lang="en-GB" sz="1400" dirty="0" smtClean="0">
                          <a:solidFill>
                            <a:srgbClr val="FF0000"/>
                          </a:solidFill>
                        </a:rPr>
                        <a:t>.</a:t>
                      </a:r>
                    </a:p>
                    <a:p>
                      <a:pPr marL="285750" marR="0" indent="-285750" algn="l" defTabSz="685800" rtl="0" eaLnBrk="1" fontAlgn="auto" latinLnBrk="0" hangingPunct="1">
                        <a:lnSpc>
                          <a:spcPct val="100000"/>
                        </a:lnSpc>
                        <a:spcBef>
                          <a:spcPts val="0"/>
                        </a:spcBef>
                        <a:spcAft>
                          <a:spcPts val="0"/>
                        </a:spcAft>
                        <a:buClr>
                          <a:schemeClr val="accent6"/>
                        </a:buClr>
                        <a:buSzPct val="125000"/>
                        <a:buFontTx/>
                        <a:buBlip>
                          <a:blip r:embed="rId3"/>
                        </a:buBlip>
                        <a:tabLst/>
                        <a:defRPr/>
                      </a:pPr>
                      <a:r>
                        <a:rPr lang="en-GB" sz="1400" b="1" dirty="0" smtClean="0"/>
                        <a:t>Phototoxicity, avoid excessive sunlight</a:t>
                      </a:r>
                    </a:p>
                    <a:p>
                      <a:pPr marL="285750" indent="-285750">
                        <a:buClr>
                          <a:schemeClr val="accent6"/>
                        </a:buClr>
                        <a:buSzPct val="125000"/>
                        <a:buFontTx/>
                        <a:buBlip>
                          <a:blip r:embed="rId4"/>
                        </a:buBlip>
                      </a:pPr>
                      <a:r>
                        <a:rPr lang="en-GB" sz="1400" dirty="0" smtClean="0"/>
                        <a:t>GIT</a:t>
                      </a:r>
                      <a:r>
                        <a:rPr lang="en-GB" sz="1400" dirty="0"/>
                        <a:t>: Nausea , vomiting &amp; diarrhea</a:t>
                      </a:r>
                    </a:p>
                    <a:p>
                      <a:pPr marL="285750" indent="-285750">
                        <a:buClr>
                          <a:schemeClr val="accent6"/>
                        </a:buClr>
                        <a:buSzPct val="125000"/>
                        <a:buFontTx/>
                        <a:buBlip>
                          <a:blip r:embed="rId5"/>
                        </a:buBlip>
                      </a:pPr>
                      <a:r>
                        <a:rPr lang="en-GB" sz="1400" dirty="0"/>
                        <a:t>CNS: Headache &amp; dizziness </a:t>
                      </a:r>
                    </a:p>
                  </a:txBody>
                  <a:tcPr anchor="ctr">
                    <a:lnR w="12700" cap="flat" cmpd="sng" algn="ctr">
                      <a:solidFill>
                        <a:schemeClr val="bg1"/>
                      </a:solidFill>
                      <a:prstDash val="solid"/>
                      <a:round/>
                      <a:headEnd type="none" w="med" len="med"/>
                      <a:tailEnd type="none" w="med" len="med"/>
                    </a:lnR>
                  </a:tcPr>
                </a:tc>
              </a:tr>
              <a:tr h="805495">
                <a:tc>
                  <a:txBody>
                    <a:bodyPr/>
                    <a:lstStyle/>
                    <a:p>
                      <a:pPr algn="ctr"/>
                      <a:r>
                        <a:rPr lang="en-US" sz="1600" dirty="0" smtClean="0">
                          <a:solidFill>
                            <a:schemeClr val="tx1"/>
                          </a:solidFill>
                        </a:rPr>
                        <a:t>C.I</a:t>
                      </a:r>
                      <a:r>
                        <a:rPr lang="en-US" sz="1600" baseline="30000" dirty="0" smtClean="0">
                          <a:solidFill>
                            <a:schemeClr val="tx1"/>
                          </a:solidFill>
                        </a:rPr>
                        <a:t>3</a:t>
                      </a:r>
                      <a:endParaRPr lang="en-US" sz="1600" baseline="30000" dirty="0">
                        <a:solidFill>
                          <a:schemeClr val="tx1"/>
                        </a:solidFill>
                      </a:endParaRPr>
                    </a:p>
                  </a:txBody>
                  <a:tcPr vert="vert270" anchor="ctr">
                    <a:lnL w="1270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solidFill>
                      <a:schemeClr val="accent3">
                        <a:lumMod val="20000"/>
                        <a:lumOff val="80000"/>
                      </a:schemeClr>
                    </a:solidFill>
                  </a:tcPr>
                </a:tc>
                <a:tc>
                  <a:txBody>
                    <a:bodyPr/>
                    <a:lstStyle/>
                    <a:p>
                      <a:pPr marL="285750" indent="-285750">
                        <a:buClr>
                          <a:schemeClr val="accent6"/>
                        </a:buClr>
                        <a:buSzPct val="125000"/>
                        <a:buFont typeface="Arial" panose="020B0604020202020204" pitchFamily="34" charset="0"/>
                        <a:buChar char="•"/>
                      </a:pPr>
                      <a:r>
                        <a:rPr lang="en-GB" sz="1400" dirty="0" smtClean="0"/>
                        <a:t>Pregnancy</a:t>
                      </a:r>
                      <a:endParaRPr lang="en-GB" sz="1400" dirty="0"/>
                    </a:p>
                    <a:p>
                      <a:pPr marL="285750" indent="-285750">
                        <a:buClr>
                          <a:schemeClr val="accent6"/>
                        </a:buClr>
                        <a:buSzPct val="125000"/>
                        <a:buFont typeface="Arial" panose="020B0604020202020204" pitchFamily="34" charset="0"/>
                        <a:buChar char="•"/>
                      </a:pPr>
                      <a:r>
                        <a:rPr lang="en-GB" sz="1400" dirty="0" smtClean="0"/>
                        <a:t>Nursing </a:t>
                      </a:r>
                      <a:r>
                        <a:rPr lang="en-GB" sz="1400" dirty="0"/>
                        <a:t>mothers</a:t>
                      </a:r>
                    </a:p>
                    <a:p>
                      <a:pPr marL="285750" indent="-285750">
                        <a:buClr>
                          <a:schemeClr val="accent6"/>
                        </a:buClr>
                        <a:buSzPct val="125000"/>
                        <a:buFont typeface="Arial" panose="020B0604020202020204" pitchFamily="34" charset="0"/>
                        <a:buChar char="•"/>
                      </a:pPr>
                      <a:r>
                        <a:rPr lang="en-GB" sz="1400" dirty="0" smtClean="0"/>
                        <a:t>Children </a:t>
                      </a:r>
                      <a:r>
                        <a:rPr lang="en-GB" sz="1400" dirty="0"/>
                        <a:t>under 18 </a:t>
                      </a:r>
                      <a:r>
                        <a:rPr lang="en-GB" sz="1400" dirty="0" smtClean="0"/>
                        <a:t>years </a:t>
                      </a:r>
                      <a:r>
                        <a:rPr lang="en-GB" sz="1200" dirty="0" smtClean="0">
                          <a:solidFill>
                            <a:schemeClr val="bg1">
                              <a:lumMod val="50000"/>
                            </a:schemeClr>
                          </a:solidFill>
                        </a:rPr>
                        <a:t>(bc they cause damage</a:t>
                      </a:r>
                      <a:r>
                        <a:rPr lang="en-GB" sz="1200" baseline="0" dirty="0" smtClean="0">
                          <a:solidFill>
                            <a:schemeClr val="bg1">
                              <a:lumMod val="50000"/>
                            </a:schemeClr>
                          </a:solidFill>
                        </a:rPr>
                        <a:t> to growing cartilage)</a:t>
                      </a:r>
                      <a:endParaRPr lang="en-GB" sz="1600" dirty="0">
                        <a:solidFill>
                          <a:schemeClr val="bg1">
                            <a:lumMod val="50000"/>
                          </a:schemeClr>
                        </a:solidFill>
                      </a:endParaRPr>
                    </a:p>
                  </a:txBody>
                  <a:tcPr anchor="ctr">
                    <a:lnR w="127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 xmlns:a16="http://schemas.microsoft.com/office/drawing/2014/main" val="421983676"/>
                  </a:ext>
                </a:extLst>
              </a:tr>
            </a:tbl>
          </a:graphicData>
        </a:graphic>
      </p:graphicFrame>
      <p:graphicFrame>
        <p:nvGraphicFramePr>
          <p:cNvPr id="78" name="Table 77">
            <a:extLst>
              <a:ext uri="{FF2B5EF4-FFF2-40B4-BE49-F238E27FC236}">
                <a16:creationId xmlns="" xmlns:a16="http://schemas.microsoft.com/office/drawing/2014/main" id="{8350A3E7-F173-4BE4-B6B2-BC2462D88B14}"/>
              </a:ext>
            </a:extLst>
          </p:cNvPr>
          <p:cNvGraphicFramePr>
            <a:graphicFrameLocks noGrp="1"/>
          </p:cNvGraphicFramePr>
          <p:nvPr>
            <p:extLst>
              <p:ext uri="{D42A27DB-BD31-4B8C-83A1-F6EECF244321}">
                <p14:modId xmlns:p14="http://schemas.microsoft.com/office/powerpoint/2010/main" val="970759732"/>
              </p:ext>
            </p:extLst>
          </p:nvPr>
        </p:nvGraphicFramePr>
        <p:xfrm>
          <a:off x="307251" y="1792779"/>
          <a:ext cx="6256836" cy="2295004"/>
        </p:xfrm>
        <a:graphic>
          <a:graphicData uri="http://schemas.openxmlformats.org/drawingml/2006/table">
            <a:tbl>
              <a:tblPr firstRow="1" bandRow="1">
                <a:tableStyleId>{5940675A-B579-460E-94D1-54222C63F5DA}</a:tableStyleId>
              </a:tblPr>
              <a:tblGrid>
                <a:gridCol w="523132">
                  <a:extLst>
                    <a:ext uri="{9D8B030D-6E8A-4147-A177-3AD203B41FA5}">
                      <a16:colId xmlns="" xmlns:a16="http://schemas.microsoft.com/office/drawing/2014/main" val="2548034649"/>
                    </a:ext>
                  </a:extLst>
                </a:gridCol>
                <a:gridCol w="2866852">
                  <a:extLst>
                    <a:ext uri="{9D8B030D-6E8A-4147-A177-3AD203B41FA5}">
                      <a16:colId xmlns="" xmlns:a16="http://schemas.microsoft.com/office/drawing/2014/main" val="2180430497"/>
                    </a:ext>
                  </a:extLst>
                </a:gridCol>
                <a:gridCol w="2866852">
                  <a:extLst>
                    <a:ext uri="{9D8B030D-6E8A-4147-A177-3AD203B41FA5}">
                      <a16:colId xmlns="" xmlns:a16="http://schemas.microsoft.com/office/drawing/2014/main" val="2874133814"/>
                    </a:ext>
                  </a:extLst>
                </a:gridCol>
              </a:tblGrid>
              <a:tr h="370756">
                <a:tc gridSpan="3">
                  <a:txBody>
                    <a:bodyPr/>
                    <a:lstStyle/>
                    <a:p>
                      <a:pPr algn="ctr"/>
                      <a:r>
                        <a:rPr lang="en-US" sz="1600" dirty="0" smtClean="0"/>
                        <a:t>3</a:t>
                      </a:r>
                      <a:r>
                        <a:rPr lang="en-US" sz="1600" baseline="30000" dirty="0" smtClean="0"/>
                        <a:t>rd</a:t>
                      </a:r>
                      <a:r>
                        <a:rPr lang="en-US" sz="1600" dirty="0" smtClean="0"/>
                        <a:t> </a:t>
                      </a:r>
                      <a:r>
                        <a:rPr lang="en-US" sz="1600" dirty="0"/>
                        <a:t>Generation </a:t>
                      </a:r>
                      <a:r>
                        <a:rPr lang="en-US" sz="1600" dirty="0" err="1" smtClean="0"/>
                        <a:t>Cephalosporines</a:t>
                      </a:r>
                      <a:endParaRPr lang="en-US" sz="1600" b="1" dirty="0">
                        <a:solidFill>
                          <a:srgbClr val="008F00"/>
                        </a:solidFill>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alpha val="40000"/>
                      </a:srgbClr>
                    </a:solidFill>
                  </a:tcPr>
                </a:tc>
                <a:tc hMerge="1">
                  <a:txBody>
                    <a:bodyPr/>
                    <a:lstStyle/>
                    <a:p>
                      <a:endParaRPr lang="en-US"/>
                    </a:p>
                  </a:txBody>
                  <a:tcPr/>
                </a:tc>
                <a:tc hMerge="1">
                  <a:txBody>
                    <a:bodyPr/>
                    <a:lstStyle/>
                    <a:p>
                      <a:endParaRPr lang="en-GB"/>
                    </a:p>
                  </a:txBody>
                  <a:tcPr/>
                </a:tc>
                <a:extLst>
                  <a:ext uri="{0D108BD9-81ED-4DB2-BD59-A6C34878D82A}">
                    <a16:rowId xmlns="" xmlns:a16="http://schemas.microsoft.com/office/drawing/2014/main" val="1688930147"/>
                  </a:ext>
                </a:extLst>
              </a:tr>
              <a:tr h="396000">
                <a:tc rowSpan="2">
                  <a:txBody>
                    <a:bodyPr/>
                    <a:lstStyle/>
                    <a:p>
                      <a:pPr algn="ctr"/>
                      <a:r>
                        <a:rPr lang="en-US" sz="1600" dirty="0">
                          <a:solidFill>
                            <a:schemeClr val="tx1"/>
                          </a:solidFill>
                        </a:rPr>
                        <a:t>P.K</a:t>
                      </a:r>
                    </a:p>
                  </a:txBody>
                  <a:tcPr vert="vert270" anchor="ctr">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altLang="en-US" sz="1400" b="1" dirty="0">
                          <a:solidFill>
                            <a:srgbClr val="0432FF"/>
                          </a:solidFill>
                          <a:cs typeface="Tahoma" panose="020B0604030504040204" pitchFamily="34" charset="0"/>
                        </a:rPr>
                        <a:t>Cefixime</a:t>
                      </a:r>
                      <a:endParaRPr lang="en-US" sz="1400" b="1" dirty="0">
                        <a:solidFill>
                          <a:srgbClr val="0432FF"/>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alpha val="20000"/>
                      </a:srgbClr>
                    </a:solidFill>
                  </a:tcPr>
                </a:tc>
                <a:tc>
                  <a:txBody>
                    <a:bodyPr/>
                    <a:lstStyle/>
                    <a:p>
                      <a:pPr algn="ctr"/>
                      <a:r>
                        <a:rPr lang="en-US" altLang="en-US" sz="1400" b="1" dirty="0">
                          <a:solidFill>
                            <a:srgbClr val="0432FF"/>
                          </a:solidFill>
                          <a:cs typeface="Tahoma" panose="020B0604030504040204" pitchFamily="34" charset="0"/>
                        </a:rPr>
                        <a:t>Ceftriaxone</a:t>
                      </a:r>
                      <a:endParaRPr lang="en-US" sz="1400" b="1" dirty="0">
                        <a:solidFill>
                          <a:srgbClr val="0432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alpha val="9804"/>
                      </a:srgbClr>
                    </a:solidFill>
                  </a:tcPr>
                </a:tc>
                <a:extLst>
                  <a:ext uri="{0D108BD9-81ED-4DB2-BD59-A6C34878D82A}">
                    <a16:rowId xmlns="" xmlns:a16="http://schemas.microsoft.com/office/drawing/2014/main" val="343465450"/>
                  </a:ext>
                </a:extLst>
              </a:tr>
              <a:tr h="583368">
                <a:tc vMerge="1">
                  <a:txBody>
                    <a:bodyPr/>
                    <a:lstStyle/>
                    <a:p>
                      <a:endParaRPr lang="en-GB"/>
                    </a:p>
                  </a:txBody>
                  <a:tcPr/>
                </a:tc>
                <a:tc>
                  <a:txBody>
                    <a:bodyPr/>
                    <a:lstStyle/>
                    <a:p>
                      <a:pPr marL="0" indent="0" algn="l">
                        <a:buFont typeface="Arial" panose="020B0604020202020204" pitchFamily="34" charset="0"/>
                        <a:buNone/>
                        <a:defRPr/>
                      </a:pPr>
                      <a:r>
                        <a:rPr lang="en-US" sz="1400" dirty="0"/>
                        <a:t>400 mg of </a:t>
                      </a:r>
                      <a:r>
                        <a:rPr lang="en-US" sz="1400" dirty="0">
                          <a:solidFill>
                            <a:srgbClr val="0432FF"/>
                          </a:solidFill>
                        </a:rPr>
                        <a:t>cefixime</a:t>
                      </a:r>
                      <a:r>
                        <a:rPr lang="en-US" sz="1400" dirty="0"/>
                        <a:t>, </a:t>
                      </a:r>
                      <a:r>
                        <a:rPr lang="en-US" sz="1400" dirty="0" smtClean="0"/>
                        <a:t>PO</a:t>
                      </a:r>
                      <a:r>
                        <a:rPr lang="en-US" sz="1400" baseline="30000" dirty="0" smtClean="0"/>
                        <a:t>2</a:t>
                      </a:r>
                      <a:endParaRPr lang="en-US" sz="1400" baseline="300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Clr>
                          <a:srgbClr val="FFAFCC"/>
                        </a:buClr>
                        <a:buFont typeface="Arial" panose="020B0604020202020204" pitchFamily="34" charset="0"/>
                        <a:buNone/>
                      </a:pPr>
                      <a:r>
                        <a:rPr lang="en-US" sz="1400" dirty="0"/>
                        <a:t>500mg </a:t>
                      </a:r>
                      <a:r>
                        <a:rPr lang="en-US" sz="1400" dirty="0">
                          <a:solidFill>
                            <a:srgbClr val="0432FF"/>
                          </a:solidFill>
                        </a:rPr>
                        <a:t>ceftriaxone</a:t>
                      </a:r>
                      <a:r>
                        <a:rPr lang="en-US" sz="1400" dirty="0"/>
                        <a:t>, I.M. </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522589136"/>
                  </a:ext>
                </a:extLst>
              </a:tr>
              <a:tr h="821474">
                <a:tc>
                  <a:txBody>
                    <a:bodyPr/>
                    <a:lstStyle/>
                    <a:p>
                      <a:pPr algn="ctr"/>
                      <a:r>
                        <a:rPr lang="en-US" sz="1600" dirty="0">
                          <a:solidFill>
                            <a:schemeClr val="tx1"/>
                          </a:solidFill>
                        </a:rPr>
                        <a:t>Use</a:t>
                      </a:r>
                    </a:p>
                  </a:txBody>
                  <a:tcPr vert="vert270" anchor="ctr">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gridSpan="2">
                  <a:txBody>
                    <a:bodyPr/>
                    <a:lstStyle/>
                    <a:p>
                      <a:pPr algn="l">
                        <a:buFont typeface="Wingdings" pitchFamily="2" charset="2"/>
                        <a:buNone/>
                        <a:defRPr/>
                      </a:pPr>
                      <a:r>
                        <a:rPr lang="en-US" sz="1400" b="1" u="none" dirty="0">
                          <a:solidFill>
                            <a:srgbClr val="FF0000"/>
                          </a:solidFill>
                          <a:cs typeface="Arial" pitchFamily="34" charset="0"/>
                        </a:rPr>
                        <a:t>1st line treatment</a:t>
                      </a:r>
                      <a:endParaRPr lang="en-US" sz="1400" u="none" dirty="0">
                        <a:solidFill>
                          <a:srgbClr val="FF0000"/>
                        </a:solidFill>
                      </a:endParaRPr>
                    </a:p>
                    <a:p>
                      <a:pPr algn="l">
                        <a:buFont typeface="Wingdings" pitchFamily="2" charset="2"/>
                        <a:buNone/>
                        <a:defRPr/>
                      </a:pPr>
                      <a:r>
                        <a:rPr lang="en-US" sz="1400" dirty="0">
                          <a:solidFill>
                            <a:srgbClr val="FF0000"/>
                          </a:solidFill>
                        </a:rPr>
                        <a:t>Typically given in </a:t>
                      </a:r>
                      <a:r>
                        <a:rPr lang="en-US" sz="1400" b="1" dirty="0">
                          <a:solidFill>
                            <a:srgbClr val="FF0000"/>
                          </a:solidFill>
                        </a:rPr>
                        <a:t>combination</a:t>
                      </a:r>
                      <a:r>
                        <a:rPr lang="en-US" sz="1400" dirty="0">
                          <a:solidFill>
                            <a:srgbClr val="FF0000"/>
                          </a:solidFill>
                        </a:rPr>
                        <a:t> with a single dose of </a:t>
                      </a:r>
                      <a:r>
                        <a:rPr lang="en-US" sz="1400" dirty="0">
                          <a:solidFill>
                            <a:srgbClr val="0432FF"/>
                          </a:solidFill>
                        </a:rPr>
                        <a:t>azithromycin</a:t>
                      </a:r>
                      <a:r>
                        <a:rPr lang="en-US" sz="1400" dirty="0"/>
                        <a:t> (1gm, PO</a:t>
                      </a:r>
                      <a:r>
                        <a:rPr lang="en-US" sz="1400" baseline="30000" dirty="0"/>
                        <a:t>1</a:t>
                      </a:r>
                      <a:r>
                        <a:rPr lang="en-US" sz="1400" dirty="0"/>
                        <a:t>) </a:t>
                      </a:r>
                      <a:r>
                        <a:rPr lang="en-US" sz="1400" dirty="0">
                          <a:solidFill>
                            <a:srgbClr val="FF0000"/>
                          </a:solidFill>
                        </a:rPr>
                        <a:t>or</a:t>
                      </a:r>
                      <a:r>
                        <a:rPr lang="en-US" sz="1400" dirty="0"/>
                        <a:t> </a:t>
                      </a:r>
                      <a:r>
                        <a:rPr lang="en-US" sz="1400" dirty="0">
                          <a:solidFill>
                            <a:srgbClr val="0432FF"/>
                          </a:solidFill>
                        </a:rPr>
                        <a:t>doxycycline </a:t>
                      </a:r>
                      <a:r>
                        <a:rPr lang="en-US" sz="1400" dirty="0"/>
                        <a:t>(100 mg </a:t>
                      </a:r>
                      <a:r>
                        <a:rPr lang="en-US" sz="1400" b="0" i="0" u="none" strike="noStrike" kern="1200" dirty="0" smtClean="0">
                          <a:solidFill>
                            <a:schemeClr val="bg1">
                              <a:lumMod val="50000"/>
                            </a:schemeClr>
                          </a:solidFill>
                          <a:effectLst/>
                          <a:latin typeface="+mn-lt"/>
                          <a:ea typeface="+mn-ea"/>
                          <a:cs typeface="+mn-cs"/>
                        </a:rPr>
                        <a:t>twice a day </a:t>
                      </a:r>
                      <a:r>
                        <a:rPr lang="en-US" sz="1400" dirty="0" smtClean="0"/>
                        <a:t>’BD’, P.O.</a:t>
                      </a:r>
                      <a:r>
                        <a:rPr lang="en-US" sz="1400" baseline="30000" dirty="0" smtClean="0"/>
                        <a:t>2 </a:t>
                      </a:r>
                      <a:r>
                        <a:rPr lang="en-US" sz="1400" baseline="0" dirty="0" smtClean="0"/>
                        <a:t>for 7 days)</a:t>
                      </a:r>
                      <a:r>
                        <a:rPr lang="en-US" sz="1400" baseline="30000" dirty="0" smtClean="0"/>
                        <a:t> </a:t>
                      </a:r>
                      <a:r>
                        <a:rPr lang="en-US" sz="1400" dirty="0" smtClean="0">
                          <a:solidFill>
                            <a:srgbClr val="008F00"/>
                          </a:solidFill>
                          <a:latin typeface="+mn-lt"/>
                        </a:rPr>
                        <a:t>to prevent resistance</a:t>
                      </a:r>
                      <a:r>
                        <a:rPr lang="en-US" sz="1400" baseline="0" dirty="0" smtClean="0">
                          <a:solidFill>
                            <a:srgbClr val="008F00"/>
                          </a:solidFill>
                          <a:latin typeface="+mn-lt"/>
                        </a:rPr>
                        <a:t> or to treat second infection like </a:t>
                      </a:r>
                      <a:r>
                        <a:rPr lang="en-US" sz="1400" b="0" kern="1200" dirty="0" smtClean="0">
                          <a:solidFill>
                            <a:schemeClr val="tx1"/>
                          </a:solidFill>
                          <a:effectLst/>
                          <a:latin typeface="+mn-lt"/>
                          <a:ea typeface="+mn-ea"/>
                          <a:cs typeface="+mn-cs"/>
                        </a:rPr>
                        <a:t>chlamydia trachomatis </a:t>
                      </a:r>
                      <a:endParaRPr lang="en-US" sz="1400" dirty="0">
                        <a:solidFill>
                          <a:schemeClr val="tx1"/>
                        </a:solidFill>
                        <a:latin typeface="+mn-lt"/>
                      </a:endParaRPr>
                    </a:p>
                  </a:txBody>
                  <a:tcP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GB"/>
                    </a:p>
                  </a:txBody>
                  <a:tcPr/>
                </a:tc>
                <a:extLst>
                  <a:ext uri="{0D108BD9-81ED-4DB2-BD59-A6C34878D82A}">
                    <a16:rowId xmlns="" xmlns:a16="http://schemas.microsoft.com/office/drawing/2014/main" val="289517245"/>
                  </a:ext>
                </a:extLst>
              </a:tr>
            </a:tbl>
          </a:graphicData>
        </a:graphic>
      </p:graphicFrame>
      <p:cxnSp>
        <p:nvCxnSpPr>
          <p:cNvPr id="10" name="Straight Connector 9"/>
          <p:cNvCxnSpPr/>
          <p:nvPr/>
        </p:nvCxnSpPr>
        <p:spPr>
          <a:xfrm flipV="1">
            <a:off x="1227910" y="757126"/>
            <a:ext cx="4500000" cy="2"/>
          </a:xfrm>
          <a:prstGeom prst="line">
            <a:avLst/>
          </a:prstGeom>
          <a:ln w="28575">
            <a:solidFill>
              <a:schemeClr val="accent1">
                <a:lumMod val="40000"/>
                <a:lumOff val="60000"/>
              </a:schemeClr>
            </a:solidFill>
          </a:ln>
        </p:spPr>
        <p:style>
          <a:lnRef idx="3">
            <a:schemeClr val="accent3"/>
          </a:lnRef>
          <a:fillRef idx="0">
            <a:schemeClr val="accent3"/>
          </a:fillRef>
          <a:effectRef idx="2">
            <a:schemeClr val="accent3"/>
          </a:effectRef>
          <a:fontRef idx="minor">
            <a:schemeClr val="tx1"/>
          </a:fontRef>
        </p:style>
      </p:cxnSp>
      <p:sp>
        <p:nvSpPr>
          <p:cNvPr id="11" name="TextBox 10"/>
          <p:cNvSpPr txBox="1"/>
          <p:nvPr/>
        </p:nvSpPr>
        <p:spPr>
          <a:xfrm>
            <a:off x="803776" y="197806"/>
            <a:ext cx="5250451" cy="461665"/>
          </a:xfrm>
          <a:prstGeom prst="rect">
            <a:avLst/>
          </a:prstGeom>
          <a:noFill/>
        </p:spPr>
        <p:txBody>
          <a:bodyPr wrap="square" rtlCol="0">
            <a:spAutoFit/>
          </a:bodyPr>
          <a:lstStyle/>
          <a:p>
            <a:pPr algn="ctr"/>
            <a:r>
              <a:rPr lang="en-GB" sz="2400" dirty="0">
                <a:latin typeface="American Typewriter" charset="0"/>
                <a:ea typeface="American Typewriter" charset="0"/>
                <a:cs typeface="American Typewriter" charset="0"/>
              </a:rPr>
              <a:t>Treatment of Gonorrhoea </a:t>
            </a:r>
            <a:endParaRPr lang="en-US" sz="2400" dirty="0">
              <a:latin typeface="American Typewriter" charset="0"/>
              <a:ea typeface="American Typewriter" charset="0"/>
              <a:cs typeface="American Typewriter" charset="0"/>
            </a:endParaRPr>
          </a:p>
        </p:txBody>
      </p:sp>
      <p:sp>
        <p:nvSpPr>
          <p:cNvPr id="2" name="TextBox 1"/>
          <p:cNvSpPr txBox="1"/>
          <p:nvPr/>
        </p:nvSpPr>
        <p:spPr>
          <a:xfrm>
            <a:off x="0" y="9407039"/>
            <a:ext cx="6858000" cy="492443"/>
          </a:xfrm>
          <a:prstGeom prst="rect">
            <a:avLst/>
          </a:prstGeom>
          <a:noFill/>
        </p:spPr>
        <p:txBody>
          <a:bodyPr wrap="square" rtlCol="0">
            <a:spAutoFit/>
          </a:bodyPr>
          <a:lstStyle/>
          <a:p>
            <a:r>
              <a:rPr lang="en-US" sz="1400" baseline="30000" dirty="0" smtClean="0"/>
              <a:t>2</a:t>
            </a:r>
            <a:r>
              <a:rPr lang="en-US" sz="1400" dirty="0" smtClean="0"/>
              <a:t> orally</a:t>
            </a:r>
          </a:p>
          <a:p>
            <a:r>
              <a:rPr lang="en-GB" sz="1200" baseline="30000" dirty="0" smtClean="0">
                <a:solidFill>
                  <a:srgbClr val="008F00"/>
                </a:solidFill>
              </a:rPr>
              <a:t>3</a:t>
            </a:r>
            <a:r>
              <a:rPr lang="en-GB" sz="1200" dirty="0" smtClean="0">
                <a:solidFill>
                  <a:srgbClr val="008F00"/>
                </a:solidFill>
              </a:rPr>
              <a:t> Contraindications </a:t>
            </a:r>
            <a:r>
              <a:rPr lang="en-GB" sz="1200" dirty="0">
                <a:solidFill>
                  <a:srgbClr val="008F00"/>
                </a:solidFill>
              </a:rPr>
              <a:t>because it of its effect on cartilage</a:t>
            </a:r>
            <a:endParaRPr lang="en-US" sz="1200" dirty="0">
              <a:solidFill>
                <a:srgbClr val="008F00"/>
              </a:solidFill>
            </a:endParaRPr>
          </a:p>
        </p:txBody>
      </p:sp>
      <p:sp>
        <p:nvSpPr>
          <p:cNvPr id="14" name="عنوان 1">
            <a:extLst>
              <a:ext uri="{FF2B5EF4-FFF2-40B4-BE49-F238E27FC236}">
                <a16:creationId xmlns="" xmlns:a16="http://schemas.microsoft.com/office/drawing/2014/main" id="{DE657D8C-7D07-41F9-A8F5-270DBE93B374}"/>
              </a:ext>
            </a:extLst>
          </p:cNvPr>
          <p:cNvSpPr txBox="1">
            <a:spLocks/>
          </p:cNvSpPr>
          <p:nvPr/>
        </p:nvSpPr>
        <p:spPr>
          <a:xfrm>
            <a:off x="145789" y="8675525"/>
            <a:ext cx="6229956" cy="535035"/>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lnSpc>
                <a:spcPct val="100000"/>
              </a:lnSpc>
              <a:defRPr/>
            </a:pPr>
            <a:r>
              <a:rPr lang="en-US" sz="1400" dirty="0">
                <a:solidFill>
                  <a:schemeClr val="accent1"/>
                </a:solidFill>
                <a:latin typeface="+mn-lt"/>
                <a:ea typeface="+mn-ea"/>
                <a:cs typeface="Arial" pitchFamily="34" charset="0"/>
              </a:rPr>
              <a:t>What is the Alternative treatment in pts that cannot tolerate or be treated with cephalosporins or quinolones ? </a:t>
            </a:r>
            <a:r>
              <a:rPr lang="en-US" sz="1400" b="1" dirty="0" smtClean="0">
                <a:solidFill>
                  <a:srgbClr val="0432FF"/>
                </a:solidFill>
              </a:rPr>
              <a:t>Spectinomycin</a:t>
            </a:r>
            <a:endParaRPr lang="ar-SA" sz="1400" dirty="0">
              <a:solidFill>
                <a:schemeClr val="accent1"/>
              </a:solidFill>
              <a:latin typeface="+mn-lt"/>
              <a:ea typeface="+mn-ea"/>
              <a:cs typeface="Arial" pitchFamily="34" charset="0"/>
            </a:endParaRPr>
          </a:p>
        </p:txBody>
      </p:sp>
    </p:spTree>
    <p:extLst>
      <p:ext uri="{BB962C8B-B14F-4D97-AF65-F5344CB8AC3E}">
        <p14:creationId xmlns:p14="http://schemas.microsoft.com/office/powerpoint/2010/main" val="1922618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2959</TotalTime>
  <Words>2671</Words>
  <Application>Microsoft Macintosh PowerPoint</Application>
  <PresentationFormat>مخصص</PresentationFormat>
  <Paragraphs>466</Paragraphs>
  <Slides>13</Slides>
  <Notes>1</Notes>
  <HiddenSlides>0</HiddenSlides>
  <MMClips>0</MMClips>
  <ScaleCrop>false</ScaleCrop>
  <HeadingPairs>
    <vt:vector size="6" baseType="variant">
      <vt:variant>
        <vt:lpstr>الخطوط المستخدمة</vt:lpstr>
      </vt:variant>
      <vt:variant>
        <vt:i4>12</vt:i4>
      </vt:variant>
      <vt:variant>
        <vt:lpstr>نسق</vt:lpstr>
      </vt:variant>
      <vt:variant>
        <vt:i4>1</vt:i4>
      </vt:variant>
      <vt:variant>
        <vt:lpstr>عناوين الشرائح</vt:lpstr>
      </vt:variant>
      <vt:variant>
        <vt:i4>13</vt:i4>
      </vt:variant>
    </vt:vector>
  </HeadingPairs>
  <TitlesOfParts>
    <vt:vector size="26" baseType="lpstr">
      <vt:lpstr>Al Tarikh</vt:lpstr>
      <vt:lpstr>American Typewriter</vt:lpstr>
      <vt:lpstr>Andalus</vt:lpstr>
      <vt:lpstr>Calibri</vt:lpstr>
      <vt:lpstr>Calibri Light</vt:lpstr>
      <vt:lpstr>Goudy Old Style</vt:lpstr>
      <vt:lpstr>HiraginoSans-W3</vt:lpstr>
      <vt:lpstr>Tahoma</vt:lpstr>
      <vt:lpstr>Times New Roman</vt:lpstr>
      <vt:lpstr>Trebuchet MS</vt:lpstr>
      <vt:lpstr>Wingdings</vt:lpstr>
      <vt:lpstr>Arial</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اللؤلؤ الصليهم</dc:creator>
  <cp:lastModifiedBy>روان القحطاني</cp:lastModifiedBy>
  <cp:revision>174</cp:revision>
  <cp:lastPrinted>2018-04-26T21:20:02Z</cp:lastPrinted>
  <dcterms:created xsi:type="dcterms:W3CDTF">2018-03-08T13:29:29Z</dcterms:created>
  <dcterms:modified xsi:type="dcterms:W3CDTF">2018-04-28T10:16:36Z</dcterms:modified>
</cp:coreProperties>
</file>