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1"/>
  </p:notesMasterIdLst>
  <p:sldIdLst>
    <p:sldId id="592" r:id="rId2"/>
    <p:sldId id="593" r:id="rId3"/>
    <p:sldId id="589" r:id="rId4"/>
    <p:sldId id="590" r:id="rId5"/>
    <p:sldId id="594" r:id="rId6"/>
    <p:sldId id="598" r:id="rId7"/>
    <p:sldId id="607" r:id="rId8"/>
    <p:sldId id="567" r:id="rId9"/>
    <p:sldId id="585" r:id="rId10"/>
    <p:sldId id="600" r:id="rId11"/>
    <p:sldId id="587" r:id="rId12"/>
    <p:sldId id="573" r:id="rId13"/>
    <p:sldId id="588" r:id="rId14"/>
    <p:sldId id="605" r:id="rId15"/>
    <p:sldId id="606" r:id="rId16"/>
    <p:sldId id="601" r:id="rId17"/>
    <p:sldId id="602" r:id="rId18"/>
    <p:sldId id="604" r:id="rId19"/>
    <p:sldId id="603" r:id="rId20"/>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F3"/>
    <a:srgbClr val="FFF7F7"/>
    <a:srgbClr val="E1FFFF"/>
    <a:srgbClr val="F3FFF9"/>
    <a:srgbClr val="008080"/>
    <a:srgbClr val="FFF3F3"/>
    <a:srgbClr val="FFFBFB"/>
    <a:srgbClr val="F9F9F9"/>
    <a:srgbClr val="C1FFE0"/>
    <a:srgbClr val="F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5231"/>
  </p:normalViewPr>
  <p:slideViewPr>
    <p:cSldViewPr>
      <p:cViewPr varScale="1">
        <p:scale>
          <a:sx n="69" d="100"/>
          <a:sy n="69" d="100"/>
        </p:scale>
        <p:origin x="568" y="44"/>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118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3/17/2018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510450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25377462-29DF-4DF7-9A87-A3B2331BF22E}" type="datetime1">
              <a:rPr lang="en-US" smtClean="0"/>
              <a:t>3/17/2018</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A8ADFE-DE17-4FB7-87B4-7EE3AFCF0ADE}" type="datetime1">
              <a:rPr lang="en-US" smtClean="0"/>
              <a:t>3/17/2018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4710EC-7F9A-4B9E-957B-CE4878AA0D23}" type="datetime1">
              <a:rPr lang="en-US" smtClean="0"/>
              <a:t>3/17/2018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t>3/17/2018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2AC42BDF-45E4-45D1-AC1B-B0D7EAFB28DA}" type="datetime1">
              <a:rPr lang="en-US" smtClean="0"/>
              <a:t>3/17/2018</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69102-33A0-49ED-8A43-9F25AFF7CBAC}" type="datetime1">
              <a:rPr lang="en-US" smtClean="0"/>
              <a:t>3/17/2018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952F38D-77B9-4A13-B402-596108990702}" type="datetime1">
              <a:rPr lang="en-US" smtClean="0"/>
              <a:t>3/17/2018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17C583-C7CA-46EB-9433-76E3128A28D2}" type="datetime1">
              <a:rPr lang="en-US" smtClean="0"/>
              <a:t>3/17/2018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4F8B-541A-4291-A5F8-6DA28722854A}" type="datetime1">
              <a:rPr lang="en-US" smtClean="0"/>
              <a:t>3/17/2018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82AABB-FF5E-4A96-8D96-CD378F4FF3A0}" type="datetime1">
              <a:rPr lang="en-US" smtClean="0"/>
              <a:t>3/17/2018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0A1784-87A0-4E6F-923B-E12637B1DF1F}" type="datetime1">
              <a:rPr lang="en-US" smtClean="0"/>
              <a:t>3/17/2018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7AC1D868-7307-4A5E-BC59-8E455FBD5CAD}" type="datetime1">
              <a:rPr lang="en-US" smtClean="0"/>
              <a:t>3/17/2018</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1.wdp"/><Relationship Id="rId3" Type="http://schemas.openxmlformats.org/officeDocument/2006/relationships/image" Target="../media/image16.png"/><Relationship Id="rId7" Type="http://schemas.openxmlformats.org/officeDocument/2006/relationships/hyperlink" Target="https://drive.google.com/open?id=0B-7mWPKMvk76SVNRSEpDdzlSck0" TargetMode="External"/><Relationship Id="rId12"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www.youtube.com/watch?v=Sr4recOxmNc" TargetMode="External"/><Relationship Id="rId11" Type="http://schemas.openxmlformats.org/officeDocument/2006/relationships/hyperlink" Target="https://mail.google.com/mail/u/2/#inbox" TargetMode="External"/><Relationship Id="rId5" Type="http://schemas.openxmlformats.org/officeDocument/2006/relationships/image" Target="../media/image17.png"/><Relationship Id="rId15" Type="http://schemas.microsoft.com/office/2007/relationships/hdphoto" Target="../media/hdphoto2.wdp"/><Relationship Id="rId10" Type="http://schemas.openxmlformats.org/officeDocument/2006/relationships/image" Target="../media/image19.jpg"/><Relationship Id="rId4" Type="http://schemas.openxmlformats.org/officeDocument/2006/relationships/hyperlink" Target="https://docs.google.com/presentation/d/10DChL7-FX9meMaPu55vRBHSA5K39eDojw_yy2mMXzRE/edit#slide=id.g26a28280c2_0_0" TargetMode="External"/><Relationship Id="rId9" Type="http://schemas.openxmlformats.org/officeDocument/2006/relationships/hyperlink" Target="https://docs.google.com/forms/d/1u1JBrQF2OHrdd-GO9svz5ydywmjOUc5AXtFmphInV9c/edit#responses" TargetMode="External"/><Relationship Id="rId1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a:t>
            </a:fld>
            <a:endParaRPr lang="en-US" dirty="0"/>
          </a:p>
        </p:txBody>
      </p:sp>
      <p:sp>
        <p:nvSpPr>
          <p:cNvPr id="4" name="Rectangle 3"/>
          <p:cNvSpPr/>
          <p:nvPr/>
        </p:nvSpPr>
        <p:spPr>
          <a:xfrm>
            <a:off x="45740" y="116632"/>
            <a:ext cx="12025336" cy="3672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Users\user\AppData\Local\Microsoft\Windows\INetCache\IE\K75KFYI6\IMG_70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sp>
        <p:nvSpPr>
          <p:cNvPr id="7" name="Flowchart: Internal Storage 6"/>
          <p:cNvSpPr/>
          <p:nvPr/>
        </p:nvSpPr>
        <p:spPr>
          <a:xfrm>
            <a:off x="618115" y="4797152"/>
            <a:ext cx="2019913" cy="1470383"/>
          </a:xfrm>
          <a:prstGeom prst="flowChartInternal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399" indent="-171399" defTabSz="914089">
              <a:buFont typeface="Wingdings" panose="05000000000000000000" pitchFamily="2" charset="2"/>
              <a:buChar char="§"/>
            </a:pPr>
            <a:r>
              <a:rPr lang="en-US" sz="1200" b="1" dirty="0">
                <a:solidFill>
                  <a:srgbClr val="008080"/>
                </a:solidFill>
                <a:latin typeface="Calibri" panose="020F0502020204030204" pitchFamily="34" charset="0"/>
                <a:cs typeface="Calibri" panose="020F0502020204030204" pitchFamily="34" charset="0"/>
              </a:rPr>
              <a:t>Te</a:t>
            </a:r>
            <a:r>
              <a:rPr lang="en-US" sz="1200" b="1" dirty="0">
                <a:solidFill>
                  <a:schemeClr val="tx1"/>
                </a:solidFill>
                <a:latin typeface="Calibri" panose="020F0502020204030204" pitchFamily="34" charset="0"/>
                <a:cs typeface="Calibri" panose="020F0502020204030204" pitchFamily="34" charset="0"/>
              </a:rPr>
              <a:t>xt</a:t>
            </a:r>
          </a:p>
          <a:p>
            <a:pPr marL="171399" indent="-171399" defTabSz="914089">
              <a:buFont typeface="Wingdings" panose="05000000000000000000" pitchFamily="2" charset="2"/>
              <a:buChar char="§"/>
            </a:pPr>
            <a:r>
              <a:rPr lang="en-US" sz="1200" b="1" dirty="0">
                <a:solidFill>
                  <a:srgbClr val="FF66CC"/>
                </a:solidFill>
                <a:latin typeface="Calibri" panose="020F0502020204030204" pitchFamily="34" charset="0"/>
                <a:cs typeface="Calibri" panose="020F0502020204030204" pitchFamily="34" charset="0"/>
              </a:rPr>
              <a:t>Only in Females’ slide</a:t>
            </a:r>
          </a:p>
          <a:p>
            <a:pPr marL="171399" indent="-171399" defTabSz="914089">
              <a:buFont typeface="Wingdings" panose="05000000000000000000" pitchFamily="2" charset="2"/>
              <a:buChar char="§"/>
            </a:pPr>
            <a:r>
              <a:rPr lang="en-US" sz="1200" b="1" dirty="0">
                <a:solidFill>
                  <a:schemeClr val="accent5">
                    <a:lumMod val="75000"/>
                  </a:schemeClr>
                </a:solidFill>
                <a:latin typeface="Calibri" panose="020F0502020204030204" pitchFamily="34" charset="0"/>
                <a:cs typeface="Calibri" panose="020F0502020204030204" pitchFamily="34" charset="0"/>
              </a:rPr>
              <a:t>Only in Males’ slides</a:t>
            </a:r>
            <a:endParaRPr lang="en-US" sz="1200" b="1" dirty="0">
              <a:solidFill>
                <a:srgbClr val="FF0000"/>
              </a:solidFill>
              <a:latin typeface="Calibri" panose="020F0502020204030204" pitchFamily="34" charset="0"/>
              <a:cs typeface="Calibri" panose="020F0502020204030204" pitchFamily="34" charset="0"/>
            </a:endParaRPr>
          </a:p>
          <a:p>
            <a:pPr marL="171399" indent="-171399" defTabSz="914089">
              <a:buFont typeface="Wingdings" panose="05000000000000000000" pitchFamily="2" charset="2"/>
              <a:buChar char="§"/>
            </a:pPr>
            <a:r>
              <a:rPr lang="en-US" sz="1200" b="1" dirty="0">
                <a:solidFill>
                  <a:srgbClr val="FF0000"/>
                </a:solidFill>
                <a:latin typeface="Calibri" panose="020F0502020204030204" pitchFamily="34" charset="0"/>
                <a:cs typeface="Calibri" panose="020F0502020204030204" pitchFamily="34" charset="0"/>
              </a:rPr>
              <a:t>Important</a:t>
            </a:r>
            <a:endParaRPr lang="en-US" sz="1200" b="1" dirty="0">
              <a:solidFill>
                <a:srgbClr val="DDE9EC">
                  <a:lumMod val="50000"/>
                </a:srgbClr>
              </a:solidFill>
              <a:latin typeface="Calibri" panose="020F0502020204030204" pitchFamily="34" charset="0"/>
              <a:cs typeface="Calibri" panose="020F0502020204030204" pitchFamily="34" charset="0"/>
            </a:endParaRPr>
          </a:p>
          <a:p>
            <a:pPr marL="171399" indent="-171399" defTabSz="914089">
              <a:buFont typeface="Wingdings" panose="05000000000000000000" pitchFamily="2" charset="2"/>
              <a:buChar char="§"/>
            </a:pPr>
            <a:r>
              <a:rPr lang="en-US" sz="1200" b="1" dirty="0">
                <a:solidFill>
                  <a:srgbClr val="FADA7A">
                    <a:lumMod val="75000"/>
                  </a:srgbClr>
                </a:solidFill>
                <a:latin typeface="Calibri" panose="020F0502020204030204" pitchFamily="34" charset="0"/>
                <a:cs typeface="Calibri" panose="020F0502020204030204" pitchFamily="34" charset="0"/>
              </a:rPr>
              <a:t>Numbers</a:t>
            </a:r>
          </a:p>
          <a:p>
            <a:pPr marL="171399" indent="-171399" defTabSz="914089">
              <a:buFont typeface="Wingdings" panose="05000000000000000000" pitchFamily="2" charset="2"/>
              <a:buChar char="§"/>
            </a:pPr>
            <a:r>
              <a:rPr lang="en-US" sz="1200" b="1" dirty="0">
                <a:solidFill>
                  <a:srgbClr val="00B050"/>
                </a:solidFill>
                <a:latin typeface="Calibri" panose="020F0502020204030204" pitchFamily="34" charset="0"/>
                <a:cs typeface="Calibri" panose="020F0502020204030204" pitchFamily="34" charset="0"/>
              </a:rPr>
              <a:t>Doctor notes</a:t>
            </a:r>
          </a:p>
          <a:p>
            <a:pPr marL="171399" indent="-171399" defTabSz="914089">
              <a:buFont typeface="Wingdings" panose="05000000000000000000" pitchFamily="2" charset="2"/>
              <a:buChar char="§"/>
            </a:pPr>
            <a:r>
              <a:rPr lang="en-US" sz="1200" b="1" dirty="0">
                <a:solidFill>
                  <a:schemeClr val="bg1">
                    <a:lumMod val="50000"/>
                  </a:schemeClr>
                </a:solidFill>
                <a:latin typeface="Calibri" panose="020F0502020204030204" pitchFamily="34" charset="0"/>
                <a:cs typeface="Calibri" panose="020F0502020204030204" pitchFamily="34" charset="0"/>
              </a:rPr>
              <a:t>Extra Notes</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3110" t="21869" r="12602" b="9349"/>
          <a:stretch/>
        </p:blipFill>
        <p:spPr>
          <a:xfrm>
            <a:off x="10253219" y="545041"/>
            <a:ext cx="1224136" cy="129614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496" y="1973631"/>
            <a:ext cx="1564468" cy="1386649"/>
          </a:xfrm>
          <a:prstGeom prst="rect">
            <a:avLst/>
          </a:prstGeom>
        </p:spPr>
      </p:pic>
      <p:sp>
        <p:nvSpPr>
          <p:cNvPr id="11" name="Isosceles Triangle 10"/>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5"/>
          <a:srcRect l="6576" r="6647"/>
          <a:stretch/>
        </p:blipFill>
        <p:spPr>
          <a:xfrm>
            <a:off x="2966458" y="1011467"/>
            <a:ext cx="6696744" cy="5256068"/>
          </a:xfrm>
          <a:prstGeom prst="rect">
            <a:avLst/>
          </a:prstGeom>
        </p:spPr>
      </p:pic>
      <p:pic>
        <p:nvPicPr>
          <p:cNvPr id="15" name="Picture 14"/>
          <p:cNvPicPr>
            <a:picLocks noChangeAspect="1"/>
          </p:cNvPicPr>
          <p:nvPr/>
        </p:nvPicPr>
        <p:blipFill>
          <a:blip r:embed="rId6"/>
          <a:stretch>
            <a:fillRect/>
          </a:stretch>
        </p:blipFill>
        <p:spPr>
          <a:xfrm>
            <a:off x="9890300" y="4646901"/>
            <a:ext cx="1710535" cy="1620634"/>
          </a:xfrm>
          <a:prstGeom prst="rect">
            <a:avLst/>
          </a:prstGeom>
        </p:spPr>
      </p:pic>
    </p:spTree>
    <p:extLst>
      <p:ext uri="{BB962C8B-B14F-4D97-AF65-F5344CB8AC3E}">
        <p14:creationId xmlns:p14="http://schemas.microsoft.com/office/powerpoint/2010/main" val="3313776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pic>
        <p:nvPicPr>
          <p:cNvPr id="7" name="Picture 4">
            <a:extLst>
              <a:ext uri="{FF2B5EF4-FFF2-40B4-BE49-F238E27FC236}">
                <a16:creationId xmlns:a16="http://schemas.microsoft.com/office/drawing/2014/main" id="{85F3885E-7581-8D4E-A283-BD4A9FE0FC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479"/>
          <a:stretch>
            <a:fillRect/>
          </a:stretch>
        </p:blipFill>
        <p:spPr bwMode="auto">
          <a:xfrm>
            <a:off x="8108867" y="1268761"/>
            <a:ext cx="347053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pPr eaLnBrk="1" hangingPunct="1"/>
            <a:r>
              <a:rPr lang="en-US" altLang="en-US" sz="3200" dirty="0">
                <a:solidFill>
                  <a:srgbClr val="008080"/>
                </a:solidFill>
                <a:latin typeface="Bahnschrift" panose="020B0502040204020203" pitchFamily="34" charset="0"/>
                <a:cs typeface="Calibri" panose="020F0502020204030204" pitchFamily="34" charset="0"/>
              </a:rPr>
              <a:t>Hormonal Regulation of Testicular Function</a:t>
            </a:r>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609459" y="1193920"/>
            <a:ext cx="8437281" cy="252028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buNone/>
            </a:pPr>
            <a:r>
              <a:rPr lang="en-US" altLang="ar-SA" sz="1800" dirty="0">
                <a:solidFill>
                  <a:srgbClr val="008080"/>
                </a:solidFill>
              </a:rPr>
              <a:t>Testosterone regulation of its production by LH:</a:t>
            </a:r>
          </a:p>
          <a:p>
            <a:pPr defTabSz="914400">
              <a:buFont typeface="Wingdings" pitchFamily="2" charset="2"/>
              <a:buNone/>
            </a:pPr>
            <a:endParaRPr lang="en-US" altLang="ar-SA" sz="100" dirty="0">
              <a:solidFill>
                <a:srgbClr val="008080"/>
              </a:solidFill>
            </a:endParaRPr>
          </a:p>
          <a:p>
            <a:pPr defTabSz="914400">
              <a:buClr>
                <a:srgbClr val="008080"/>
              </a:buClr>
            </a:pPr>
            <a:r>
              <a:rPr lang="en-US" altLang="ar-SA" sz="1500" dirty="0">
                <a:solidFill>
                  <a:srgbClr val="FF0000"/>
                </a:solidFill>
              </a:rPr>
              <a:t>Testosterone</a:t>
            </a:r>
            <a:r>
              <a:rPr lang="en-US" altLang="ar-SA" sz="1500" dirty="0"/>
              <a:t> is secreted by </a:t>
            </a:r>
            <a:r>
              <a:rPr lang="en-US" altLang="ar-SA" sz="1500" dirty="0" err="1">
                <a:solidFill>
                  <a:srgbClr val="FF0000"/>
                </a:solidFill>
              </a:rPr>
              <a:t>leydig</a:t>
            </a:r>
            <a:r>
              <a:rPr lang="en-US" altLang="ar-SA" sz="1500" dirty="0">
                <a:solidFill>
                  <a:srgbClr val="FF0000"/>
                </a:solidFill>
              </a:rPr>
              <a:t> cells</a:t>
            </a:r>
            <a:r>
              <a:rPr lang="en-US" altLang="ar-SA" sz="1500" dirty="0"/>
              <a:t>, in the interstitium of the testis from the anterior pituitary in response to </a:t>
            </a:r>
            <a:r>
              <a:rPr lang="en-US" altLang="ar-SA" sz="1500" dirty="0">
                <a:solidFill>
                  <a:srgbClr val="FF0000"/>
                </a:solidFill>
              </a:rPr>
              <a:t>LH </a:t>
            </a:r>
            <a:r>
              <a:rPr lang="en-US" altLang="ar-SA" sz="1500" dirty="0" smtClean="0">
                <a:solidFill>
                  <a:srgbClr val="FF0000"/>
                </a:solidFill>
              </a:rPr>
              <a:t>stimulation from the anterior pituitary</a:t>
            </a:r>
            <a:r>
              <a:rPr lang="en-US" altLang="ar-SA" sz="1500" dirty="0" smtClean="0">
                <a:solidFill>
                  <a:srgbClr val="FF0000"/>
                </a:solidFill>
              </a:rPr>
              <a:t>.</a:t>
            </a:r>
            <a:endParaRPr lang="en-US" altLang="ar-SA" sz="1500" dirty="0">
              <a:solidFill>
                <a:srgbClr val="FF0000"/>
              </a:solidFill>
            </a:endParaRPr>
          </a:p>
          <a:p>
            <a:pPr defTabSz="914400">
              <a:buClr>
                <a:srgbClr val="008080"/>
              </a:buClr>
            </a:pPr>
            <a:endParaRPr lang="en-US" altLang="ar-SA" sz="100" dirty="0">
              <a:solidFill>
                <a:srgbClr val="FF0000"/>
              </a:solidFill>
            </a:endParaRPr>
          </a:p>
          <a:p>
            <a:pPr defTabSz="914400">
              <a:buClr>
                <a:srgbClr val="008080"/>
              </a:buClr>
            </a:pPr>
            <a:r>
              <a:rPr lang="en-US" altLang="ar-SA" sz="1500" dirty="0">
                <a:solidFill>
                  <a:srgbClr val="FF0000"/>
                </a:solidFill>
              </a:rPr>
              <a:t>Its release is directly proportional to the amount of LH.</a:t>
            </a:r>
          </a:p>
          <a:p>
            <a:pPr defTabSz="914400">
              <a:buClr>
                <a:srgbClr val="008080"/>
              </a:buClr>
            </a:pPr>
            <a:endParaRPr lang="en-US" altLang="ar-SA" sz="100" dirty="0">
              <a:solidFill>
                <a:srgbClr val="FF0000"/>
              </a:solidFill>
            </a:endParaRPr>
          </a:p>
          <a:p>
            <a:pPr defTabSz="914400">
              <a:buClr>
                <a:srgbClr val="008080"/>
              </a:buClr>
            </a:pPr>
            <a:r>
              <a:rPr lang="en-US" altLang="ar-SA" sz="1500" dirty="0">
                <a:solidFill>
                  <a:srgbClr val="FF0000"/>
                </a:solidFill>
              </a:rPr>
              <a:t>Mature </a:t>
            </a:r>
            <a:r>
              <a:rPr lang="en-US" altLang="ar-SA" sz="1500" dirty="0" err="1">
                <a:solidFill>
                  <a:srgbClr val="FF0000"/>
                </a:solidFill>
              </a:rPr>
              <a:t>leydig</a:t>
            </a:r>
            <a:r>
              <a:rPr lang="en-US" altLang="ar-SA" sz="1500" dirty="0">
                <a:solidFill>
                  <a:srgbClr val="FF0000"/>
                </a:solidFill>
              </a:rPr>
              <a:t> cells are found in a child’s testis few weeks after birth &amp; then disappear until puberty when it appear again</a:t>
            </a:r>
            <a:r>
              <a:rPr lang="en-US" altLang="ar-SA" sz="1500" dirty="0" smtClean="0">
                <a:solidFill>
                  <a:srgbClr val="FF0000"/>
                </a:solidFill>
              </a:rPr>
              <a:t>. </a:t>
            </a:r>
            <a:r>
              <a:rPr lang="en-US" altLang="ar-SA" sz="1500" dirty="0" smtClean="0">
                <a:solidFill>
                  <a:srgbClr val="00B050"/>
                </a:solidFill>
              </a:rPr>
              <a:t>(</a:t>
            </a:r>
            <a:r>
              <a:rPr lang="en-US" sz="1500" dirty="0">
                <a:solidFill>
                  <a:srgbClr val="00B050"/>
                </a:solidFill>
                <a:latin typeface="Gill Sans MT" panose="020B0502020104020203" pitchFamily="34" charset="0"/>
                <a:cs typeface="Calibri" panose="020F0502020204030204" pitchFamily="34" charset="0"/>
              </a:rPr>
              <a:t>disappear during childhood</a:t>
            </a:r>
            <a:r>
              <a:rPr lang="en-US" sz="1500" dirty="0" smtClean="0">
                <a:solidFill>
                  <a:srgbClr val="00B050"/>
                </a:solidFill>
                <a:latin typeface="Gill Sans MT" panose="020B0502020104020203" pitchFamily="34" charset="0"/>
                <a:cs typeface="Calibri" panose="020F0502020204030204" pitchFamily="34" charset="0"/>
              </a:rPr>
              <a:t>)</a:t>
            </a:r>
          </a:p>
        </p:txBody>
      </p:sp>
      <p:sp>
        <p:nvSpPr>
          <p:cNvPr id="9" name="Rectangle 3">
            <a:extLst>
              <a:ext uri="{FF2B5EF4-FFF2-40B4-BE49-F238E27FC236}">
                <a16:creationId xmlns:a16="http://schemas.microsoft.com/office/drawing/2014/main" id="{5667798A-01AF-1F47-A4FF-F81027D800E0}"/>
              </a:ext>
            </a:extLst>
          </p:cNvPr>
          <p:cNvSpPr txBox="1">
            <a:spLocks noChangeArrowheads="1"/>
          </p:cNvSpPr>
          <p:nvPr/>
        </p:nvSpPr>
        <p:spPr>
          <a:xfrm>
            <a:off x="609458" y="3329285"/>
            <a:ext cx="8437281" cy="2931020"/>
          </a:xfrm>
          <a:prstGeom prst="rect">
            <a:avLst/>
          </a:prstGeom>
        </p:spPr>
        <p:txBody>
          <a:bodyPr vert="horz" lIns="101590" tIns="50795" rIns="101590" bIns="50795">
            <a:normAutofit lnSpcReduction="10000"/>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lnSpc>
                <a:spcPct val="125000"/>
              </a:lnSpc>
              <a:buClr>
                <a:srgbClr val="008080"/>
              </a:buClr>
              <a:buNone/>
            </a:pPr>
            <a:r>
              <a:rPr lang="en-US" altLang="ar-SA" sz="1800" dirty="0">
                <a:solidFill>
                  <a:srgbClr val="008080"/>
                </a:solidFill>
              </a:rPr>
              <a:t>Negative feedback control of testosterone secretion:</a:t>
            </a:r>
          </a:p>
          <a:p>
            <a:pPr defTabSz="914400">
              <a:buFont typeface="Wingdings" pitchFamily="2" charset="2"/>
              <a:buNone/>
            </a:pPr>
            <a:endParaRPr lang="en-US" altLang="ar-SA" sz="100" dirty="0">
              <a:solidFill>
                <a:srgbClr val="008080"/>
              </a:solidFill>
            </a:endParaRPr>
          </a:p>
          <a:p>
            <a:pPr defTabSz="914400">
              <a:lnSpc>
                <a:spcPct val="125000"/>
              </a:lnSpc>
              <a:buClr>
                <a:srgbClr val="008080"/>
              </a:buClr>
            </a:pPr>
            <a:r>
              <a:rPr lang="en-US" altLang="ar-SA" sz="1500" dirty="0"/>
              <a:t>Testosterone is secreted by the testes in response to LH stimulation and has reciprocal effect of inhibiting the anterior pituitary secretion of LH.  </a:t>
            </a:r>
          </a:p>
          <a:p>
            <a:pPr defTabSz="914400">
              <a:lnSpc>
                <a:spcPct val="125000"/>
              </a:lnSpc>
              <a:buClr>
                <a:srgbClr val="008080"/>
              </a:buClr>
            </a:pPr>
            <a:r>
              <a:rPr lang="en-US" altLang="ar-SA" sz="1500" dirty="0"/>
              <a:t>Most of the inhibitory effects result from a direct effect of testosterone in the hypothalamus to decrease secretion of </a:t>
            </a:r>
            <a:r>
              <a:rPr lang="en-US" altLang="ar-SA" sz="1500" dirty="0" err="1"/>
              <a:t>GnRH</a:t>
            </a:r>
            <a:r>
              <a:rPr lang="en-US" altLang="ar-SA" sz="1500" dirty="0"/>
              <a:t> which causes decreased secretion of both LH &amp; FSH</a:t>
            </a:r>
            <a:r>
              <a:rPr lang="en-US" altLang="ar-SA" sz="1500" dirty="0" smtClean="0"/>
              <a:t>.</a:t>
            </a:r>
            <a:endParaRPr lang="en-US" altLang="ar-SA" sz="200" dirty="0"/>
          </a:p>
          <a:p>
            <a:pPr marL="0" indent="0" defTabSz="914400">
              <a:lnSpc>
                <a:spcPct val="125000"/>
              </a:lnSpc>
              <a:buClr>
                <a:srgbClr val="008080"/>
              </a:buClr>
              <a:buNone/>
            </a:pPr>
            <a:r>
              <a:rPr lang="en-US" altLang="ar-SA" sz="1800" dirty="0">
                <a:solidFill>
                  <a:srgbClr val="008080"/>
                </a:solidFill>
              </a:rPr>
              <a:t>Feedback inhibition on the hypothalamus and pituitary results from:</a:t>
            </a:r>
          </a:p>
          <a:p>
            <a:pPr lvl="1" defTabSz="914400">
              <a:lnSpc>
                <a:spcPct val="125000"/>
              </a:lnSpc>
              <a:buClr>
                <a:srgbClr val="008080"/>
              </a:buClr>
              <a:buFont typeface="+mj-lt"/>
              <a:buAutoNum type="arabicPeriod"/>
            </a:pPr>
            <a:r>
              <a:rPr lang="en-US" altLang="ar-SA" sz="1500" dirty="0">
                <a:solidFill>
                  <a:schemeClr val="tx1"/>
                </a:solidFill>
              </a:rPr>
              <a:t> Rising levels of </a:t>
            </a:r>
            <a:r>
              <a:rPr lang="en-US" altLang="ar-SA" sz="1500" dirty="0" smtClean="0">
                <a:solidFill>
                  <a:schemeClr val="tx1"/>
                </a:solidFill>
              </a:rPr>
              <a:t>testosterone.</a:t>
            </a:r>
            <a:endParaRPr lang="en-US" altLang="ar-SA" sz="1500" dirty="0">
              <a:solidFill>
                <a:schemeClr val="tx1"/>
              </a:solidFill>
            </a:endParaRPr>
          </a:p>
          <a:p>
            <a:pPr lvl="1" defTabSz="914400">
              <a:lnSpc>
                <a:spcPct val="125000"/>
              </a:lnSpc>
              <a:buClr>
                <a:srgbClr val="008080"/>
              </a:buClr>
              <a:buFont typeface="+mj-lt"/>
              <a:buAutoNum type="arabicPeriod"/>
            </a:pPr>
            <a:r>
              <a:rPr lang="en-US" altLang="ar-SA" sz="1500" dirty="0">
                <a:solidFill>
                  <a:schemeClr val="tx1"/>
                </a:solidFill>
              </a:rPr>
              <a:t> Increased inhibin (inhibin inhibit FSH only</a:t>
            </a:r>
            <a:r>
              <a:rPr lang="en-US" altLang="ar-SA" sz="1500" dirty="0" smtClean="0">
                <a:solidFill>
                  <a:schemeClr val="tx1"/>
                </a:solidFill>
              </a:rPr>
              <a:t>)</a:t>
            </a:r>
            <a:r>
              <a:rPr lang="en-US" altLang="ar-SA" sz="1500" dirty="0"/>
              <a:t>.</a:t>
            </a:r>
            <a:endParaRPr lang="en-US" altLang="ar-SA" sz="1500" dirty="0">
              <a:solidFill>
                <a:schemeClr val="tx1"/>
              </a:solidFill>
            </a:endParaRPr>
          </a:p>
        </p:txBody>
      </p:sp>
      <p:sp>
        <p:nvSpPr>
          <p:cNvPr id="12" name="Rectangle 11"/>
          <p:cNvSpPr/>
          <p:nvPr/>
        </p:nvSpPr>
        <p:spPr>
          <a:xfrm>
            <a:off x="8108866" y="5870769"/>
            <a:ext cx="3602169" cy="523220"/>
          </a:xfrm>
          <a:prstGeom prst="rect">
            <a:avLst/>
          </a:prstGeom>
        </p:spPr>
        <p:txBody>
          <a:bodyPr wrap="square">
            <a:spAutoFit/>
          </a:bodyPr>
          <a:lstStyle/>
          <a:p>
            <a:pPr>
              <a:defRPr/>
            </a:pPr>
            <a:r>
              <a:rPr lang="en-US" sz="1400" dirty="0">
                <a:solidFill>
                  <a:srgbClr val="00B050"/>
                </a:solidFill>
                <a:latin typeface="Gill Sans MT" panose="020B0502020104020203" pitchFamily="34" charset="0"/>
                <a:cs typeface="Calibri" panose="020F0502020204030204" pitchFamily="34" charset="0"/>
              </a:rPr>
              <a:t>Dopamine increases GnRH, Prolactin </a:t>
            </a:r>
            <a:r>
              <a:rPr lang="en-US" sz="1400">
                <a:solidFill>
                  <a:srgbClr val="00B050"/>
                </a:solidFill>
                <a:latin typeface="Gill Sans MT" panose="020B0502020104020203" pitchFamily="34" charset="0"/>
                <a:cs typeface="Calibri" panose="020F0502020204030204" pitchFamily="34" charset="0"/>
              </a:rPr>
              <a:t>inhibits </a:t>
            </a:r>
            <a:r>
              <a:rPr lang="en-US" sz="1400" smtClean="0">
                <a:solidFill>
                  <a:srgbClr val="00B050"/>
                </a:solidFill>
                <a:latin typeface="Gill Sans MT" panose="020B0502020104020203" pitchFamily="34" charset="0"/>
                <a:cs typeface="Calibri" panose="020F0502020204030204" pitchFamily="34" charset="0"/>
              </a:rPr>
              <a:t>GnRH</a:t>
            </a:r>
            <a:endParaRPr lang="en-US" sz="1400" dirty="0" smtClean="0">
              <a:solidFill>
                <a:srgbClr val="00B050"/>
              </a:solidFill>
              <a:latin typeface="Gill Sans MT" panose="020B0502020104020203" pitchFamily="34" charset="0"/>
              <a:cs typeface="Calibri" panose="020F0502020204030204" pitchFamily="34" charset="0"/>
            </a:endParaRPr>
          </a:p>
        </p:txBody>
      </p:sp>
      <p:sp>
        <p:nvSpPr>
          <p:cNvPr id="13" name="Rectangle 12"/>
          <p:cNvSpPr/>
          <p:nvPr/>
        </p:nvSpPr>
        <p:spPr>
          <a:xfrm>
            <a:off x="10198867" y="11258"/>
            <a:ext cx="1989957"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Important </a:t>
            </a:r>
            <a:endParaRPr lang="en-US" sz="2400" dirty="0">
              <a:solidFill>
                <a:srgbClr val="FF0000"/>
              </a:solidFill>
              <a:latin typeface="Arabic Typesetting" panose="03020402040406030203" pitchFamily="66" charset="-78"/>
              <a:cs typeface="Arabic Typesetting" panose="03020402040406030203" pitchFamily="66" charset="-78"/>
            </a:endParaRPr>
          </a:p>
        </p:txBody>
      </p:sp>
      <p:sp>
        <p:nvSpPr>
          <p:cNvPr id="14" name="Left Brace 13"/>
          <p:cNvSpPr/>
          <p:nvPr/>
        </p:nvSpPr>
        <p:spPr>
          <a:xfrm>
            <a:off x="447579" y="5137127"/>
            <a:ext cx="323756" cy="1152128"/>
          </a:xfrm>
          <a:prstGeom prst="leftBrace">
            <a:avLst/>
          </a:prstGeom>
          <a:ln w="12700">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p:cNvSpPr/>
          <p:nvPr/>
        </p:nvSpPr>
        <p:spPr>
          <a:xfrm rot="16200000">
            <a:off x="-334733" y="5506942"/>
            <a:ext cx="1152130" cy="412499"/>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2"/>
                </a:solidFill>
                <a:latin typeface="Arabic Typesetting" panose="03020402040406030203" pitchFamily="66" charset="-78"/>
                <a:cs typeface="Arabic Typesetting" panose="03020402040406030203" pitchFamily="66" charset="-78"/>
              </a:rPr>
              <a:t>Only in Males’ Slides</a:t>
            </a:r>
            <a:endParaRPr lang="en-US" sz="1600" b="1" dirty="0">
              <a:solidFill>
                <a:schemeClr val="tx2"/>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845177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ar-SA" sz="3200" dirty="0">
                <a:solidFill>
                  <a:srgbClr val="008080"/>
                </a:solidFill>
                <a:latin typeface="Bahnschrift" panose="020B0502040204020203" pitchFamily="34" charset="0"/>
                <a:cs typeface="Calibri" panose="020F0502020204030204" pitchFamily="34" charset="0"/>
              </a:rPr>
              <a:t>Regulation of Spermatogenesis</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6" name="Rectangle 3">
            <a:extLst>
              <a:ext uri="{FF2B5EF4-FFF2-40B4-BE49-F238E27FC236}">
                <a16:creationId xmlns:a16="http://schemas.microsoft.com/office/drawing/2014/main" id="{5667798A-01AF-1F47-A4FF-F81027D800E0}"/>
              </a:ext>
            </a:extLst>
          </p:cNvPr>
          <p:cNvSpPr txBox="1">
            <a:spLocks noChangeArrowheads="1"/>
          </p:cNvSpPr>
          <p:nvPr/>
        </p:nvSpPr>
        <p:spPr>
          <a:xfrm>
            <a:off x="609462" y="1268761"/>
            <a:ext cx="8221254" cy="5040560"/>
          </a:xfrm>
          <a:prstGeom prst="rect">
            <a:avLst/>
          </a:prstGeom>
        </p:spPr>
        <p:txBody>
          <a:bodyPr vert="horz" lIns="101590" tIns="50795" rIns="101590" bIns="50795">
            <a:normAutofit lnSpcReduction="10000"/>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r>
              <a:rPr lang="en-US" altLang="ar-SA" sz="1700" dirty="0">
                <a:solidFill>
                  <a:srgbClr val="008080"/>
                </a:solidFill>
              </a:rPr>
              <a:t>Regulation of spermatogenesis by FSH and testosterone:</a:t>
            </a:r>
          </a:p>
          <a:p>
            <a:pPr marL="0" indent="0">
              <a:lnSpc>
                <a:spcPct val="150000"/>
              </a:lnSpc>
              <a:buNone/>
            </a:pPr>
            <a:r>
              <a:rPr lang="en-US" altLang="ar-SA" sz="1500" b="1" dirty="0"/>
              <a:t>FSH</a:t>
            </a:r>
            <a:r>
              <a:rPr lang="en-US" altLang="ar-SA" sz="1500" dirty="0"/>
              <a:t> binds with specific FSH receptors on </a:t>
            </a:r>
            <a:r>
              <a:rPr lang="en-US" altLang="ar-SA" sz="1500" dirty="0" err="1"/>
              <a:t>Sertoli</a:t>
            </a:r>
            <a:r>
              <a:rPr lang="en-US" altLang="ar-SA" sz="1500" dirty="0"/>
              <a:t> cell in the seminiferous tubules, which causes these cells to grow &amp; secrete </a:t>
            </a:r>
            <a:r>
              <a:rPr lang="en-US" altLang="ar-SA" sz="1500" dirty="0" err="1" smtClean="0"/>
              <a:t>spermatogenic</a:t>
            </a:r>
            <a:r>
              <a:rPr lang="en-US" altLang="ar-SA" sz="1500" dirty="0" smtClean="0"/>
              <a:t> </a:t>
            </a:r>
            <a:r>
              <a:rPr lang="en-US" altLang="ar-SA" sz="1500" dirty="0"/>
              <a:t>substances.  Also testosterone &amp; dihydrotestosterone diffuses into the seminiferous tubules from the </a:t>
            </a:r>
            <a:r>
              <a:rPr lang="en-US" altLang="ar-SA" sz="1500" dirty="0" err="1"/>
              <a:t>leydig</a:t>
            </a:r>
            <a:r>
              <a:rPr lang="en-US" altLang="ar-SA" sz="1500" dirty="0"/>
              <a:t> cells affect the spermatogenesis, </a:t>
            </a:r>
            <a:r>
              <a:rPr lang="en-US" altLang="ar-SA" sz="1500" dirty="0">
                <a:solidFill>
                  <a:srgbClr val="FF0000"/>
                </a:solidFill>
              </a:rPr>
              <a:t>so both FSH &amp; testosterone are necessary to initiate spermatogenesis. </a:t>
            </a:r>
            <a:endParaRPr lang="en-US" altLang="ar-SA" sz="1500" dirty="0" smtClean="0">
              <a:solidFill>
                <a:srgbClr val="FF0000"/>
              </a:solidFill>
            </a:endParaRPr>
          </a:p>
          <a:p>
            <a:pPr marL="0" indent="0" algn="ctr">
              <a:lnSpc>
                <a:spcPct val="150000"/>
              </a:lnSpc>
              <a:buNone/>
            </a:pPr>
            <a:r>
              <a:rPr lang="en-US" altLang="ar-SA" sz="1500" dirty="0" smtClean="0">
                <a:solidFill>
                  <a:srgbClr val="00B050"/>
                </a:solidFill>
              </a:rPr>
              <a:t>(concentration of </a:t>
            </a:r>
            <a:r>
              <a:rPr lang="en-US" altLang="ar-SA" sz="1500" dirty="0">
                <a:solidFill>
                  <a:srgbClr val="00B050"/>
                </a:solidFill>
              </a:rPr>
              <a:t>testosterone inside the </a:t>
            </a:r>
            <a:r>
              <a:rPr lang="en-US" altLang="ar-SA" sz="1500" dirty="0" err="1">
                <a:solidFill>
                  <a:srgbClr val="00B050"/>
                </a:solidFill>
              </a:rPr>
              <a:t>seminephrous</a:t>
            </a:r>
            <a:r>
              <a:rPr lang="en-US" altLang="ar-SA" sz="1500" dirty="0">
                <a:solidFill>
                  <a:srgbClr val="00B050"/>
                </a:solidFill>
              </a:rPr>
              <a:t> tubules (100x times more than in blood</a:t>
            </a:r>
            <a:r>
              <a:rPr lang="en-US" altLang="ar-SA" sz="1500" dirty="0" smtClean="0">
                <a:solidFill>
                  <a:srgbClr val="00B050"/>
                </a:solidFill>
              </a:rPr>
              <a:t>)</a:t>
            </a:r>
          </a:p>
          <a:p>
            <a:pPr marL="0" indent="0">
              <a:lnSpc>
                <a:spcPct val="150000"/>
              </a:lnSpc>
              <a:buNone/>
            </a:pPr>
            <a:endParaRPr lang="en-US" altLang="ar-SA" sz="500" dirty="0" smtClean="0">
              <a:solidFill>
                <a:srgbClr val="FF0000"/>
              </a:solidFill>
            </a:endParaRPr>
          </a:p>
          <a:p>
            <a:pPr>
              <a:lnSpc>
                <a:spcPct val="150000"/>
              </a:lnSpc>
              <a:buClr>
                <a:srgbClr val="008080"/>
              </a:buClr>
            </a:pPr>
            <a:r>
              <a:rPr lang="en-US" altLang="ar-SA" sz="1700" dirty="0" smtClean="0">
                <a:solidFill>
                  <a:srgbClr val="008080"/>
                </a:solidFill>
              </a:rPr>
              <a:t>Positive </a:t>
            </a:r>
            <a:r>
              <a:rPr lang="en-US" altLang="ar-SA" sz="1700" dirty="0">
                <a:solidFill>
                  <a:srgbClr val="008080"/>
                </a:solidFill>
              </a:rPr>
              <a:t>feedback control of seminiferous tubule </a:t>
            </a:r>
            <a:r>
              <a:rPr lang="en-US" altLang="ar-SA" sz="1700" dirty="0" smtClean="0">
                <a:solidFill>
                  <a:srgbClr val="008080"/>
                </a:solidFill>
              </a:rPr>
              <a:t>activity:</a:t>
            </a:r>
            <a:endParaRPr lang="en-US" altLang="ar-SA" sz="1700" dirty="0">
              <a:solidFill>
                <a:srgbClr val="008080"/>
              </a:solidFill>
            </a:endParaRPr>
          </a:p>
          <a:p>
            <a:pPr marL="0" indent="0">
              <a:lnSpc>
                <a:spcPct val="150000"/>
              </a:lnSpc>
              <a:buClr>
                <a:srgbClr val="008080"/>
              </a:buClr>
              <a:buNone/>
            </a:pPr>
            <a:r>
              <a:rPr lang="en-US" altLang="ar-SA" sz="1500" dirty="0"/>
              <a:t>When the seminiferous tubules fail to produce sperm secretion of FSH from the anterior pituitary increases.</a:t>
            </a:r>
            <a:endParaRPr lang="en-US" altLang="ar-SA" sz="1500" dirty="0">
              <a:solidFill>
                <a:srgbClr val="FF0000"/>
              </a:solidFill>
            </a:endParaRPr>
          </a:p>
          <a:p>
            <a:pPr defTabSz="914400">
              <a:buFont typeface="Wingdings" pitchFamily="2" charset="2"/>
              <a:buNone/>
            </a:pPr>
            <a:endParaRPr lang="en-US" altLang="ar-SA" sz="500" dirty="0" smtClean="0">
              <a:solidFill>
                <a:srgbClr val="008080"/>
              </a:solidFill>
            </a:endParaRPr>
          </a:p>
          <a:p>
            <a:pPr defTabSz="914400">
              <a:buClr>
                <a:srgbClr val="008080"/>
              </a:buClr>
            </a:pPr>
            <a:r>
              <a:rPr lang="en-US" altLang="ar-SA" sz="1700" dirty="0">
                <a:solidFill>
                  <a:srgbClr val="008080"/>
                </a:solidFill>
              </a:rPr>
              <a:t>Negative feedback control of seminiferous tubule activity (</a:t>
            </a:r>
            <a:r>
              <a:rPr lang="en-US" altLang="ar-SA" sz="1700" dirty="0" smtClean="0">
                <a:solidFill>
                  <a:srgbClr val="008080"/>
                </a:solidFill>
              </a:rPr>
              <a:t>role </a:t>
            </a:r>
            <a:r>
              <a:rPr lang="en-US" altLang="ar-SA" sz="1700" dirty="0">
                <a:solidFill>
                  <a:srgbClr val="008080"/>
                </a:solidFill>
              </a:rPr>
              <a:t>of </a:t>
            </a:r>
            <a:r>
              <a:rPr lang="en-US" altLang="ar-SA" sz="1700" dirty="0" smtClean="0">
                <a:solidFill>
                  <a:srgbClr val="008080"/>
                </a:solidFill>
              </a:rPr>
              <a:t>the hormone inhibin):</a:t>
            </a:r>
            <a:endParaRPr lang="en-US" altLang="ar-SA" sz="100" dirty="0" smtClean="0"/>
          </a:p>
          <a:p>
            <a:pPr marL="0" indent="0" defTabSz="914400">
              <a:lnSpc>
                <a:spcPct val="150000"/>
              </a:lnSpc>
              <a:buClr>
                <a:srgbClr val="008080"/>
              </a:buClr>
              <a:buNone/>
            </a:pPr>
            <a:r>
              <a:rPr lang="en-US" altLang="ar-SA" sz="1500" dirty="0" smtClean="0"/>
              <a:t>Conversely</a:t>
            </a:r>
            <a:r>
              <a:rPr lang="en-US" altLang="ar-SA" sz="1500" dirty="0"/>
              <a:t>, when spermatogenesis proceeds rapidly pituitary secretion of FSH diminishes.  This is due to the secretion of inhibin hormone from </a:t>
            </a:r>
            <a:r>
              <a:rPr lang="en-US" altLang="ar-SA" sz="1500" dirty="0" err="1"/>
              <a:t>Sertoli</a:t>
            </a:r>
            <a:r>
              <a:rPr lang="en-US" altLang="ar-SA" sz="1500" dirty="0"/>
              <a:t> cells which strongly inhibit the anterior </a:t>
            </a:r>
            <a:r>
              <a:rPr lang="en-US" altLang="ar-SA" sz="1500" dirty="0" smtClean="0"/>
              <a:t>pituitary - </a:t>
            </a:r>
            <a:r>
              <a:rPr lang="en-US" altLang="ar-SA" sz="1500" dirty="0"/>
              <a:t>FSH and slight inhibitory effect on the hypothalamus to inhibit GnRH secretion.</a:t>
            </a:r>
          </a:p>
        </p:txBody>
      </p:sp>
      <p:pic>
        <p:nvPicPr>
          <p:cNvPr id="9" name="Picture 4" descr="80-10">
            <a:extLst>
              <a:ext uri="{FF2B5EF4-FFF2-40B4-BE49-F238E27FC236}">
                <a16:creationId xmlns:a16="http://schemas.microsoft.com/office/drawing/2014/main" id="{968BEE31-0F2E-B347-959F-C9FCFF126E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8699054" y="1844824"/>
            <a:ext cx="2880349" cy="4086455"/>
          </a:xfrm>
          <a:prstGeom prst="rect">
            <a:avLst/>
          </a:prstGeom>
        </p:spPr>
      </p:pic>
    </p:spTree>
    <p:extLst>
      <p:ext uri="{BB962C8B-B14F-4D97-AF65-F5344CB8AC3E}">
        <p14:creationId xmlns:p14="http://schemas.microsoft.com/office/powerpoint/2010/main" val="4243437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en-US" sz="3200" dirty="0">
                <a:solidFill>
                  <a:srgbClr val="008080"/>
                </a:solidFill>
                <a:latin typeface="Bahnschrift" panose="020B0502040204020203" pitchFamily="34" charset="0"/>
                <a:cs typeface="Calibri" panose="020F0502020204030204" pitchFamily="34" charset="0"/>
              </a:rPr>
              <a:t>Regulation of </a:t>
            </a:r>
            <a:r>
              <a:rPr lang="en-US" sz="3200" dirty="0" smtClean="0">
                <a:solidFill>
                  <a:srgbClr val="008080"/>
                </a:solidFill>
                <a:latin typeface="Bahnschrift" panose="020B0502040204020203" pitchFamily="34" charset="0"/>
                <a:cs typeface="Calibri" panose="020F0502020204030204" pitchFamily="34" charset="0"/>
              </a:rPr>
              <a:t>The </a:t>
            </a:r>
            <a:r>
              <a:rPr lang="en-US" sz="3200" dirty="0">
                <a:solidFill>
                  <a:srgbClr val="008080"/>
                </a:solidFill>
                <a:latin typeface="Bahnschrift" panose="020B0502040204020203" pitchFamily="34" charset="0"/>
                <a:cs typeface="Calibri" panose="020F0502020204030204" pitchFamily="34" charset="0"/>
              </a:rPr>
              <a:t>Female Reproduction</a:t>
            </a:r>
          </a:p>
        </p:txBody>
      </p:sp>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sp>
        <p:nvSpPr>
          <p:cNvPr id="4" name="Content Placeholder 3"/>
          <p:cNvSpPr>
            <a:spLocks noGrp="1"/>
          </p:cNvSpPr>
          <p:nvPr>
            <p:ph sz="quarter" idx="1"/>
          </p:nvPr>
        </p:nvSpPr>
        <p:spPr>
          <a:xfrm>
            <a:off x="609461" y="1219200"/>
            <a:ext cx="6133023" cy="4937760"/>
          </a:xfrm>
        </p:spPr>
        <p:txBody>
          <a:bodyPr>
            <a:normAutofit/>
          </a:bodyPr>
          <a:lstStyle/>
          <a:p>
            <a:pPr>
              <a:buClr>
                <a:srgbClr val="008080"/>
              </a:buClr>
            </a:pPr>
            <a:r>
              <a:rPr lang="en-US" sz="1600" dirty="0">
                <a:solidFill>
                  <a:srgbClr val="008080"/>
                </a:solidFill>
              </a:rPr>
              <a:t>Regulation of the female monthly rhythm, </a:t>
            </a:r>
            <a:r>
              <a:rPr lang="en-US" sz="1600" dirty="0" smtClean="0">
                <a:solidFill>
                  <a:srgbClr val="008080"/>
                </a:solidFill>
              </a:rPr>
              <a:t>interplay between </a:t>
            </a:r>
            <a:r>
              <a:rPr lang="en-US" sz="1600" dirty="0">
                <a:solidFill>
                  <a:srgbClr val="008080"/>
                </a:solidFill>
              </a:rPr>
              <a:t>the ovarian and </a:t>
            </a:r>
            <a:r>
              <a:rPr lang="en-US" sz="1600" dirty="0" smtClean="0">
                <a:solidFill>
                  <a:srgbClr val="008080"/>
                </a:solidFill>
              </a:rPr>
              <a:t>hypothalamic-pituitary hormones:</a:t>
            </a:r>
          </a:p>
          <a:p>
            <a:pPr>
              <a:buClr>
                <a:srgbClr val="008080"/>
              </a:buClr>
            </a:pPr>
            <a:endParaRPr lang="en-US" sz="300" dirty="0">
              <a:solidFill>
                <a:srgbClr val="008080"/>
              </a:solidFill>
            </a:endParaRPr>
          </a:p>
          <a:p>
            <a:pPr marL="457200" indent="-457200">
              <a:buClr>
                <a:srgbClr val="008080"/>
              </a:buClr>
              <a:buFont typeface="+mj-lt"/>
              <a:buAutoNum type="arabicPeriod"/>
            </a:pPr>
            <a:r>
              <a:rPr lang="en-US" sz="1500" dirty="0"/>
              <a:t>Secretion of </a:t>
            </a:r>
            <a:r>
              <a:rPr lang="en-US" sz="1500" dirty="0" smtClean="0"/>
              <a:t>anterior </a:t>
            </a:r>
            <a:r>
              <a:rPr lang="en-US" sz="1500" dirty="0"/>
              <a:t>p</a:t>
            </a:r>
            <a:r>
              <a:rPr lang="en-US" sz="1500" dirty="0" smtClean="0"/>
              <a:t>ituitary </a:t>
            </a:r>
            <a:r>
              <a:rPr lang="en-US" sz="1500" dirty="0"/>
              <a:t>hormone is controlled by the hypothalamic </a:t>
            </a:r>
            <a:r>
              <a:rPr lang="en-US" sz="1500" dirty="0" err="1"/>
              <a:t>GnRH</a:t>
            </a:r>
            <a:r>
              <a:rPr lang="en-US" sz="1500" dirty="0" smtClean="0"/>
              <a:t>.</a:t>
            </a:r>
          </a:p>
          <a:p>
            <a:pPr marL="457200" indent="-457200">
              <a:buClr>
                <a:srgbClr val="008080"/>
              </a:buClr>
              <a:buFont typeface="+mj-lt"/>
              <a:buAutoNum type="arabicPeriod"/>
            </a:pPr>
            <a:endParaRPr lang="en-US" sz="500" dirty="0"/>
          </a:p>
          <a:p>
            <a:pPr marL="457200" indent="-457200">
              <a:buClr>
                <a:srgbClr val="008080"/>
              </a:buClr>
              <a:buFont typeface="+mj-lt"/>
              <a:buAutoNum type="arabicPeriod"/>
            </a:pPr>
            <a:r>
              <a:rPr lang="en-US" sz="1500" dirty="0"/>
              <a:t>Intermittent, pulsatile secretion of GnRH by the hypothalamus stimulates pulsatile release of LH from the anterior </a:t>
            </a:r>
            <a:r>
              <a:rPr lang="en-US" sz="1500" dirty="0" smtClean="0"/>
              <a:t>pituitary.</a:t>
            </a:r>
          </a:p>
          <a:p>
            <a:pPr marL="457200" indent="-457200">
              <a:buClr>
                <a:srgbClr val="008080"/>
              </a:buClr>
              <a:buFont typeface="+mj-lt"/>
              <a:buAutoNum type="arabicPeriod"/>
            </a:pPr>
            <a:endParaRPr lang="en-US" sz="500" dirty="0"/>
          </a:p>
          <a:p>
            <a:pPr marL="457200" indent="-457200">
              <a:buClr>
                <a:srgbClr val="008080"/>
              </a:buClr>
              <a:buFont typeface="+mj-lt"/>
              <a:buAutoNum type="arabicPeriod"/>
            </a:pPr>
            <a:r>
              <a:rPr lang="en-US" sz="1500" dirty="0" smtClean="0"/>
              <a:t>GnRH </a:t>
            </a:r>
            <a:r>
              <a:rPr lang="en-US" sz="1500" dirty="0"/>
              <a:t>is secreted in pulses lasting </a:t>
            </a:r>
            <a:r>
              <a:rPr lang="en-US" sz="1500" dirty="0">
                <a:solidFill>
                  <a:srgbClr val="FFC000"/>
                </a:solidFill>
              </a:rPr>
              <a:t>5</a:t>
            </a:r>
            <a:r>
              <a:rPr lang="en-US" sz="1500" dirty="0">
                <a:solidFill>
                  <a:srgbClr val="008080"/>
                </a:solidFill>
              </a:rPr>
              <a:t> </a:t>
            </a:r>
            <a:r>
              <a:rPr lang="en-US" sz="1500" dirty="0"/>
              <a:t>to</a:t>
            </a:r>
            <a:r>
              <a:rPr lang="en-US" sz="1500" dirty="0">
                <a:solidFill>
                  <a:srgbClr val="008080"/>
                </a:solidFill>
              </a:rPr>
              <a:t> </a:t>
            </a:r>
            <a:r>
              <a:rPr lang="en-US" sz="1500" dirty="0">
                <a:solidFill>
                  <a:srgbClr val="FFC000"/>
                </a:solidFill>
              </a:rPr>
              <a:t>25</a:t>
            </a:r>
            <a:r>
              <a:rPr lang="en-US" sz="1500" dirty="0">
                <a:solidFill>
                  <a:srgbClr val="008080"/>
                </a:solidFill>
              </a:rPr>
              <a:t> </a:t>
            </a:r>
            <a:r>
              <a:rPr lang="en-US" sz="1500" dirty="0"/>
              <a:t>minutes every </a:t>
            </a:r>
            <a:r>
              <a:rPr lang="en-US" sz="1500" dirty="0">
                <a:solidFill>
                  <a:srgbClr val="FFC000"/>
                </a:solidFill>
              </a:rPr>
              <a:t>1</a:t>
            </a:r>
            <a:r>
              <a:rPr lang="en-US" sz="1500" dirty="0">
                <a:solidFill>
                  <a:srgbClr val="008080"/>
                </a:solidFill>
              </a:rPr>
              <a:t> </a:t>
            </a:r>
            <a:r>
              <a:rPr lang="en-US" sz="1500" dirty="0"/>
              <a:t>to</a:t>
            </a:r>
            <a:r>
              <a:rPr lang="en-US" sz="1500" dirty="0">
                <a:solidFill>
                  <a:srgbClr val="008080"/>
                </a:solidFill>
              </a:rPr>
              <a:t> </a:t>
            </a:r>
            <a:r>
              <a:rPr lang="en-US" sz="1500" dirty="0">
                <a:solidFill>
                  <a:srgbClr val="FFC000"/>
                </a:solidFill>
              </a:rPr>
              <a:t>2</a:t>
            </a:r>
            <a:r>
              <a:rPr lang="en-US" sz="1500" dirty="0">
                <a:solidFill>
                  <a:srgbClr val="008080"/>
                </a:solidFill>
              </a:rPr>
              <a:t> </a:t>
            </a:r>
            <a:r>
              <a:rPr lang="en-US" sz="1500" dirty="0" smtClean="0"/>
              <a:t>hours. The </a:t>
            </a:r>
            <a:r>
              <a:rPr lang="en-US" sz="1500" dirty="0"/>
              <a:t>pulsatile release of GnRH cause intermittent output of LH secretion about every </a:t>
            </a:r>
            <a:r>
              <a:rPr lang="en-US" sz="1500" dirty="0">
                <a:solidFill>
                  <a:srgbClr val="FFC000"/>
                </a:solidFill>
              </a:rPr>
              <a:t>90</a:t>
            </a:r>
            <a:r>
              <a:rPr lang="en-US" sz="1500" dirty="0">
                <a:solidFill>
                  <a:srgbClr val="008080"/>
                </a:solidFill>
              </a:rPr>
              <a:t> </a:t>
            </a:r>
            <a:r>
              <a:rPr lang="en-US" sz="1500" dirty="0"/>
              <a:t>minutes.</a:t>
            </a:r>
          </a:p>
        </p:txBody>
      </p:sp>
      <p:pic>
        <p:nvPicPr>
          <p:cNvPr id="5" name="Picture 7" descr="&#10;26-14ab_1.jpg                                                  00003B47Sarah                          B9D5FA8B:"/>
          <p:cNvPicPr>
            <a:picLocks noChangeAspect="1" noChangeArrowheads="1"/>
          </p:cNvPicPr>
          <p:nvPr/>
        </p:nvPicPr>
        <p:blipFill>
          <a:blip r:embed="rId2">
            <a:extLst>
              <a:ext uri="{28A0092B-C50C-407E-A947-70E740481C1C}">
                <a14:useLocalDpi xmlns:a14="http://schemas.microsoft.com/office/drawing/2010/main" val="0"/>
              </a:ext>
            </a:extLst>
          </a:blip>
          <a:srcRect t="6415" b="8897"/>
          <a:stretch>
            <a:fillRect/>
          </a:stretch>
        </p:blipFill>
        <p:spPr bwMode="auto">
          <a:xfrm>
            <a:off x="6670476" y="1520651"/>
            <a:ext cx="4968552" cy="462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18115" y="4656217"/>
            <a:ext cx="5917000" cy="1600438"/>
          </a:xfrm>
          <a:prstGeom prst="rect">
            <a:avLst/>
          </a:prstGeom>
          <a:ln>
            <a:solidFill>
              <a:srgbClr val="008080"/>
            </a:solidFill>
            <a:prstDash val="dashDot"/>
          </a:ln>
        </p:spPr>
        <p:txBody>
          <a:bodyPr wrap="square">
            <a:spAutoFit/>
          </a:bodyPr>
          <a:lstStyle/>
          <a:p>
            <a:pPr marL="285750" indent="-285750">
              <a:lnSpc>
                <a:spcPct val="100000"/>
              </a:lnSpc>
              <a:spcBef>
                <a:spcPct val="0"/>
              </a:spcBef>
              <a:buClrTx/>
              <a:buFont typeface="Wingdings" charset="2"/>
              <a:buChar char="ü"/>
            </a:pPr>
            <a:r>
              <a:rPr lang="en-US" altLang="en-US" sz="1400" dirty="0">
                <a:solidFill>
                  <a:srgbClr val="00B050"/>
                </a:solidFill>
                <a:latin typeface="Gill Sans MT" charset="0"/>
                <a:ea typeface="Gill Sans MT" charset="0"/>
                <a:cs typeface="Gill Sans MT" charset="0"/>
              </a:rPr>
              <a:t>Before ovulation: positive feedback (GnRH and </a:t>
            </a:r>
            <a:r>
              <a:rPr lang="en-US" altLang="en-US" sz="1400" dirty="0" smtClean="0">
                <a:solidFill>
                  <a:srgbClr val="00B050"/>
                </a:solidFill>
                <a:latin typeface="Gill Sans MT" charset="0"/>
                <a:ea typeface="Gill Sans MT" charset="0"/>
                <a:cs typeface="Gill Sans MT" charset="0"/>
              </a:rPr>
              <a:t>LH) How</a:t>
            </a:r>
            <a:r>
              <a:rPr lang="en-US" altLang="en-US" sz="1400" dirty="0">
                <a:solidFill>
                  <a:srgbClr val="00B050"/>
                </a:solidFill>
                <a:latin typeface="Gill Sans MT" charset="0"/>
                <a:ea typeface="Gill Sans MT" charset="0"/>
                <a:cs typeface="Gill Sans MT" charset="0"/>
              </a:rPr>
              <a:t>? </a:t>
            </a:r>
            <a:r>
              <a:rPr lang="en-US" altLang="en-US" sz="1400" dirty="0" smtClean="0">
                <a:solidFill>
                  <a:srgbClr val="00B050"/>
                </a:solidFill>
                <a:latin typeface="Gill Sans MT" charset="0"/>
                <a:ea typeface="Gill Sans MT" charset="0"/>
                <a:cs typeface="Gill Sans MT" charset="0"/>
              </a:rPr>
              <a:t> The </a:t>
            </a:r>
            <a:r>
              <a:rPr lang="en-US" altLang="en-US" sz="1400" dirty="0">
                <a:solidFill>
                  <a:srgbClr val="00B050"/>
                </a:solidFill>
                <a:latin typeface="Gill Sans MT" charset="0"/>
                <a:ea typeface="Gill Sans MT" charset="0"/>
                <a:cs typeface="Gill Sans MT" charset="0"/>
              </a:rPr>
              <a:t>sensitivity of the receptors on gonadotropins to GnRH increases (up regulation of the receptors).</a:t>
            </a:r>
          </a:p>
          <a:p>
            <a:pPr marL="285750" indent="-285750">
              <a:lnSpc>
                <a:spcPct val="100000"/>
              </a:lnSpc>
              <a:spcBef>
                <a:spcPct val="0"/>
              </a:spcBef>
              <a:buClrTx/>
              <a:buFont typeface="Wingdings" charset="2"/>
              <a:buChar char="ü"/>
            </a:pPr>
            <a:r>
              <a:rPr lang="en-US" altLang="en-US" sz="1400" dirty="0">
                <a:solidFill>
                  <a:srgbClr val="00B050"/>
                </a:solidFill>
                <a:latin typeface="Gill Sans MT" charset="0"/>
                <a:ea typeface="Gill Sans MT" charset="0"/>
                <a:cs typeface="Gill Sans MT" charset="0"/>
              </a:rPr>
              <a:t>After ovulation: negative feedback. Here in the beginning of the cycle (after the bleeding) both FSH and LH levels are high which will stimulate the development of </a:t>
            </a:r>
            <a:r>
              <a:rPr lang="en-US" altLang="en-US" sz="1400" dirty="0" smtClean="0">
                <a:solidFill>
                  <a:srgbClr val="00B050"/>
                </a:solidFill>
                <a:latin typeface="Gill Sans MT" charset="0"/>
                <a:ea typeface="Gill Sans MT" charset="0"/>
                <a:cs typeface="Gill Sans MT" charset="0"/>
              </a:rPr>
              <a:t>follicles </a:t>
            </a:r>
            <a:r>
              <a:rPr lang="en-US" altLang="en-US" sz="1400" dirty="0">
                <a:solidFill>
                  <a:srgbClr val="00B050"/>
                </a:solidFill>
                <a:latin typeface="Gill Sans MT" charset="0"/>
                <a:ea typeface="Gill Sans MT" charset="0"/>
                <a:cs typeface="Gill Sans MT" charset="0"/>
              </a:rPr>
              <a:t>6-12 but only one will complete then it will start to release estrogen.</a:t>
            </a:r>
          </a:p>
        </p:txBody>
      </p:sp>
      <p:sp>
        <p:nvSpPr>
          <p:cNvPr id="7" name="Isosceles Triangle 6"/>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7737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ar-SA" sz="3200" dirty="0">
                <a:solidFill>
                  <a:srgbClr val="008080"/>
                </a:solidFill>
                <a:latin typeface="Bahnschrift" panose="020B0502040204020203" pitchFamily="34" charset="0"/>
                <a:cs typeface="Calibri" panose="020F0502020204030204" pitchFamily="34" charset="0"/>
              </a:rPr>
              <a:t>Cont.</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6" name="Rectangle 3">
            <a:extLst>
              <a:ext uri="{FF2B5EF4-FFF2-40B4-BE49-F238E27FC236}">
                <a16:creationId xmlns:a16="http://schemas.microsoft.com/office/drawing/2014/main" id="{5667798A-01AF-1F47-A4FF-F81027D800E0}"/>
              </a:ext>
            </a:extLst>
          </p:cNvPr>
          <p:cNvSpPr txBox="1">
            <a:spLocks noChangeArrowheads="1"/>
          </p:cNvSpPr>
          <p:nvPr/>
        </p:nvSpPr>
        <p:spPr>
          <a:xfrm>
            <a:off x="609461" y="1268761"/>
            <a:ext cx="10969941"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r>
              <a:rPr lang="en-US" altLang="ar-SA" sz="1800" dirty="0">
                <a:solidFill>
                  <a:srgbClr val="008080"/>
                </a:solidFill>
              </a:rPr>
              <a:t>Negative feedback effects of estrogen </a:t>
            </a:r>
            <a:r>
              <a:rPr lang="en-US" altLang="ar-SA" sz="1800" dirty="0" smtClean="0">
                <a:solidFill>
                  <a:srgbClr val="008080"/>
                </a:solidFill>
              </a:rPr>
              <a:t>&amp; </a:t>
            </a:r>
            <a:r>
              <a:rPr lang="en-US" altLang="ar-SA" sz="1800" dirty="0">
                <a:solidFill>
                  <a:srgbClr val="008080"/>
                </a:solidFill>
              </a:rPr>
              <a:t>progesterone in decreasing both LH and FSH </a:t>
            </a:r>
            <a:r>
              <a:rPr lang="en-US" altLang="ar-SA" sz="1800" dirty="0" smtClean="0">
                <a:solidFill>
                  <a:srgbClr val="008080"/>
                </a:solidFill>
              </a:rPr>
              <a:t>secretion:</a:t>
            </a:r>
          </a:p>
          <a:p>
            <a:pPr marL="0" indent="0" defTabSz="914400">
              <a:buClr>
                <a:srgbClr val="008080"/>
              </a:buClr>
              <a:buNone/>
            </a:pPr>
            <a:endParaRPr lang="en-US" altLang="ar-SA" sz="500" dirty="0" smtClean="0">
              <a:solidFill>
                <a:srgbClr val="008080"/>
              </a:solidFill>
            </a:endParaRPr>
          </a:p>
          <a:p>
            <a:pPr marL="342900" indent="-342900" defTabSz="914400">
              <a:lnSpc>
                <a:spcPct val="150000"/>
              </a:lnSpc>
              <a:buClr>
                <a:srgbClr val="008080"/>
              </a:buClr>
              <a:buFont typeface="+mj-lt"/>
              <a:buAutoNum type="arabicPeriod"/>
            </a:pPr>
            <a:r>
              <a:rPr lang="en-US" altLang="ar-SA" sz="1600" dirty="0" smtClean="0"/>
              <a:t>Estrogen </a:t>
            </a:r>
            <a:r>
              <a:rPr lang="en-US" altLang="ar-SA" sz="1600" b="1" dirty="0" smtClean="0">
                <a:solidFill>
                  <a:srgbClr val="FF0000"/>
                </a:solidFill>
              </a:rPr>
              <a:t>in small amounts </a:t>
            </a:r>
            <a:r>
              <a:rPr lang="en-US" altLang="ar-SA" sz="1600" dirty="0" smtClean="0"/>
              <a:t>has strong effect to inhibit the production of LH &amp; FSH.  This inhibitory effect of estrogen is increased when progesterone is available</a:t>
            </a:r>
            <a:r>
              <a:rPr lang="en-US" altLang="ar-SA" sz="1600" dirty="0"/>
              <a:t> </a:t>
            </a:r>
            <a:r>
              <a:rPr lang="en-US" altLang="ar-SA" sz="1600" dirty="0" smtClean="0">
                <a:solidFill>
                  <a:srgbClr val="00B050"/>
                </a:solidFill>
              </a:rPr>
              <a:t>(That is the idea of oral contraceptives, they combine small amount of estrogen with progesterone so the net effect is preventing ovulation because there is no growth of the follicle. So withdrawal bleeding happens).</a:t>
            </a:r>
            <a:endParaRPr lang="ar-SA" altLang="ar-SA" sz="1600" dirty="0" smtClean="0">
              <a:solidFill>
                <a:srgbClr val="00B050"/>
              </a:solidFill>
            </a:endParaRPr>
          </a:p>
          <a:p>
            <a:pPr marL="342900" indent="-342900" defTabSz="914400">
              <a:lnSpc>
                <a:spcPct val="150000"/>
              </a:lnSpc>
              <a:buClr>
                <a:srgbClr val="008080"/>
              </a:buClr>
              <a:buFont typeface="+mj-lt"/>
              <a:buAutoNum type="arabicPeriod"/>
            </a:pPr>
            <a:endParaRPr lang="en-US" altLang="ar-SA" sz="1600" dirty="0" smtClean="0">
              <a:solidFill>
                <a:srgbClr val="00B050"/>
              </a:solidFill>
            </a:endParaRPr>
          </a:p>
          <a:p>
            <a:pPr marL="342900" indent="-342900" defTabSz="914400">
              <a:lnSpc>
                <a:spcPct val="150000"/>
              </a:lnSpc>
              <a:buClr>
                <a:srgbClr val="008080"/>
              </a:buClr>
              <a:buFont typeface="+mj-lt"/>
              <a:buAutoNum type="arabicPeriod"/>
            </a:pPr>
            <a:r>
              <a:rPr lang="en-US" altLang="ar-SA" sz="1600" dirty="0" smtClean="0"/>
              <a:t>Also this inhibitory effects more on the anterior pituitary directly &amp; to lesser extent on the hypothalamus to inhibit the secretion of </a:t>
            </a:r>
            <a:r>
              <a:rPr lang="en-US" altLang="ar-SA" sz="1600" dirty="0" err="1" smtClean="0"/>
              <a:t>GnRH</a:t>
            </a:r>
            <a:r>
              <a:rPr lang="en-US" altLang="ar-SA" sz="1600" dirty="0"/>
              <a:t> </a:t>
            </a:r>
            <a:r>
              <a:rPr lang="en-US" altLang="ar-SA" sz="1600" dirty="0">
                <a:solidFill>
                  <a:srgbClr val="00B050"/>
                </a:solidFill>
              </a:rPr>
              <a:t>(</a:t>
            </a:r>
            <a:r>
              <a:rPr lang="en-US" sz="1600" dirty="0">
                <a:solidFill>
                  <a:srgbClr val="00B050"/>
                </a:solidFill>
              </a:rPr>
              <a:t>The inhibitory effect is more on anterior pituitary than on hypothalamus</a:t>
            </a:r>
            <a:r>
              <a:rPr lang="en-US" sz="1600" dirty="0" smtClean="0">
                <a:solidFill>
                  <a:srgbClr val="00B050"/>
                </a:solidFill>
              </a:rPr>
              <a:t>).</a:t>
            </a:r>
          </a:p>
          <a:p>
            <a:pPr marL="342900" indent="-342900" defTabSz="914400">
              <a:buClr>
                <a:srgbClr val="008080"/>
              </a:buClr>
              <a:buFont typeface="+mj-lt"/>
              <a:buAutoNum type="arabicPeriod"/>
            </a:pPr>
            <a:endParaRPr lang="en-US" altLang="ar-SA" sz="400" dirty="0">
              <a:solidFill>
                <a:srgbClr val="00B050"/>
              </a:solidFill>
            </a:endParaRPr>
          </a:p>
          <a:p>
            <a:pPr defTabSz="914400">
              <a:buClr>
                <a:srgbClr val="008080"/>
              </a:buClr>
            </a:pPr>
            <a:endParaRPr lang="en-US" altLang="ar-SA" sz="1600" dirty="0"/>
          </a:p>
        </p:txBody>
      </p:sp>
      <p:sp>
        <p:nvSpPr>
          <p:cNvPr id="7" name="Rectangle 6"/>
          <p:cNvSpPr/>
          <p:nvPr/>
        </p:nvSpPr>
        <p:spPr>
          <a:xfrm>
            <a:off x="10198867" y="11258"/>
            <a:ext cx="1989957"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Important </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993283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ar-SA" sz="3200" dirty="0">
                <a:solidFill>
                  <a:srgbClr val="008080"/>
                </a:solidFill>
                <a:latin typeface="Bahnschrift" panose="020B0502040204020203" pitchFamily="34" charset="0"/>
                <a:cs typeface="Calibri" panose="020F0502020204030204" pitchFamily="34" charset="0"/>
              </a:rPr>
              <a:t>Cont.</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6" name="Rectangle 3">
            <a:extLst>
              <a:ext uri="{FF2B5EF4-FFF2-40B4-BE49-F238E27FC236}">
                <a16:creationId xmlns:a16="http://schemas.microsoft.com/office/drawing/2014/main" id="{5667798A-01AF-1F47-A4FF-F81027D800E0}"/>
              </a:ext>
            </a:extLst>
          </p:cNvPr>
          <p:cNvSpPr txBox="1">
            <a:spLocks noChangeArrowheads="1"/>
          </p:cNvSpPr>
          <p:nvPr/>
        </p:nvSpPr>
        <p:spPr>
          <a:xfrm>
            <a:off x="609461" y="1268761"/>
            <a:ext cx="10969941"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r>
              <a:rPr lang="en-US" altLang="ar-SA" sz="1700" dirty="0" smtClean="0">
                <a:solidFill>
                  <a:srgbClr val="008080"/>
                </a:solidFill>
              </a:rPr>
              <a:t>Positive </a:t>
            </a:r>
            <a:r>
              <a:rPr lang="en-US" altLang="ar-SA" sz="1700" dirty="0">
                <a:solidFill>
                  <a:srgbClr val="008080"/>
                </a:solidFill>
              </a:rPr>
              <a:t>feedback effect of estrogen before ovulation (</a:t>
            </a:r>
            <a:r>
              <a:rPr lang="en-US" altLang="ar-SA" sz="1700" dirty="0" smtClean="0">
                <a:solidFill>
                  <a:srgbClr val="008080"/>
                </a:solidFill>
              </a:rPr>
              <a:t>the </a:t>
            </a:r>
            <a:r>
              <a:rPr lang="en-US" altLang="ar-SA" sz="1700" dirty="0">
                <a:solidFill>
                  <a:srgbClr val="008080"/>
                </a:solidFill>
              </a:rPr>
              <a:t>pre-ovulatory LH </a:t>
            </a:r>
            <a:r>
              <a:rPr lang="en-US" altLang="ar-SA" sz="1700" dirty="0" smtClean="0">
                <a:solidFill>
                  <a:srgbClr val="008080"/>
                </a:solidFill>
              </a:rPr>
              <a:t>surge):</a:t>
            </a:r>
          </a:p>
          <a:p>
            <a:pPr marL="0" indent="0" defTabSz="914400">
              <a:buClr>
                <a:srgbClr val="008080"/>
              </a:buClr>
              <a:buNone/>
            </a:pPr>
            <a:endParaRPr lang="en-US" altLang="ar-SA" sz="500" dirty="0" smtClean="0">
              <a:solidFill>
                <a:srgbClr val="008080"/>
              </a:solidFill>
            </a:endParaRPr>
          </a:p>
          <a:p>
            <a:pPr marL="342900" indent="-342900" defTabSz="914400">
              <a:lnSpc>
                <a:spcPct val="150000"/>
              </a:lnSpc>
              <a:buClr>
                <a:srgbClr val="008080"/>
              </a:buClr>
              <a:buFont typeface="+mj-lt"/>
              <a:buAutoNum type="arabicPeriod"/>
            </a:pPr>
            <a:r>
              <a:rPr lang="en-US" altLang="ar-SA" sz="1600" dirty="0" smtClean="0"/>
              <a:t>Anterior </a:t>
            </a:r>
            <a:r>
              <a:rPr lang="en-US" altLang="ar-SA" sz="1600" dirty="0"/>
              <a:t>pituitary secretes increased amount of LH for </a:t>
            </a:r>
            <a:r>
              <a:rPr lang="en-US" altLang="ar-SA" sz="1600" dirty="0">
                <a:solidFill>
                  <a:schemeClr val="accent4">
                    <a:lumMod val="75000"/>
                  </a:schemeClr>
                </a:solidFill>
              </a:rPr>
              <a:t>1</a:t>
            </a:r>
            <a:r>
              <a:rPr lang="en-US" altLang="ar-SA" sz="1600" dirty="0"/>
              <a:t> to </a:t>
            </a:r>
            <a:r>
              <a:rPr lang="en-US" altLang="ar-SA" sz="1600" dirty="0">
                <a:solidFill>
                  <a:schemeClr val="accent4">
                    <a:lumMod val="75000"/>
                  </a:schemeClr>
                </a:solidFill>
              </a:rPr>
              <a:t>2</a:t>
            </a:r>
            <a:r>
              <a:rPr lang="en-US" altLang="ar-SA" sz="1600" dirty="0"/>
              <a:t> days before ovulation. </a:t>
            </a:r>
            <a:r>
              <a:rPr lang="en-US" altLang="ar-SA" sz="1600" dirty="0" smtClean="0"/>
              <a:t>FSH </a:t>
            </a:r>
            <a:r>
              <a:rPr lang="en-US" altLang="ar-SA" sz="1600" dirty="0"/>
              <a:t>surge is much smaller in the pre-ovulatory than LH </a:t>
            </a:r>
            <a:r>
              <a:rPr lang="en-US" altLang="ar-SA" sz="1600" dirty="0" smtClean="0"/>
              <a:t>surge.</a:t>
            </a:r>
          </a:p>
          <a:p>
            <a:pPr marL="342900" indent="-342900" defTabSz="914400">
              <a:lnSpc>
                <a:spcPct val="150000"/>
              </a:lnSpc>
              <a:buClr>
                <a:srgbClr val="008080"/>
              </a:buClr>
              <a:buFont typeface="+mj-lt"/>
              <a:buAutoNum type="arabicPeriod"/>
            </a:pPr>
            <a:r>
              <a:rPr lang="en-US" altLang="ar-SA" sz="1600" dirty="0"/>
              <a:t>E</a:t>
            </a:r>
            <a:r>
              <a:rPr lang="en-US" altLang="ar-SA" sz="1600" dirty="0" smtClean="0"/>
              <a:t>strogen </a:t>
            </a:r>
            <a:r>
              <a:rPr lang="en-US" altLang="ar-SA" sz="1600" dirty="0"/>
              <a:t>has special positive feedback effect of stimulating pituitary secretion of LH &amp; to a lesser extent </a:t>
            </a:r>
            <a:r>
              <a:rPr lang="en-US" altLang="ar-SA" sz="1600" dirty="0" smtClean="0"/>
              <a:t>FSH. the </a:t>
            </a:r>
            <a:r>
              <a:rPr lang="en-US" altLang="ar-SA" sz="1600" dirty="0"/>
              <a:t>granulosa cells of the follicle begin to secrete small increasing amount of progesterone about </a:t>
            </a:r>
            <a:r>
              <a:rPr lang="en-US" altLang="ar-SA" sz="1600" dirty="0">
                <a:solidFill>
                  <a:schemeClr val="accent4">
                    <a:lumMod val="75000"/>
                  </a:schemeClr>
                </a:solidFill>
              </a:rPr>
              <a:t>1</a:t>
            </a:r>
            <a:r>
              <a:rPr lang="en-US" altLang="ar-SA" sz="1600" dirty="0"/>
              <a:t> day before ovulation which stimulate LH </a:t>
            </a:r>
            <a:r>
              <a:rPr lang="en-US" altLang="ar-SA" sz="1600" dirty="0" smtClean="0"/>
              <a:t>secretion.</a:t>
            </a:r>
          </a:p>
          <a:p>
            <a:pPr marL="0" indent="0" defTabSz="914400">
              <a:buClr>
                <a:srgbClr val="008080"/>
              </a:buClr>
              <a:buNone/>
            </a:pPr>
            <a:endParaRPr lang="en-US" sz="900" dirty="0">
              <a:solidFill>
                <a:srgbClr val="008080"/>
              </a:solidFill>
            </a:endParaRPr>
          </a:p>
          <a:p>
            <a:pPr defTabSz="914400">
              <a:buClr>
                <a:srgbClr val="008080"/>
              </a:buClr>
            </a:pPr>
            <a:r>
              <a:rPr lang="en-US" sz="1700" dirty="0" smtClean="0">
                <a:solidFill>
                  <a:srgbClr val="008080"/>
                </a:solidFill>
              </a:rPr>
              <a:t>Hormone </a:t>
            </a:r>
            <a:r>
              <a:rPr lang="en-US" sz="1700" dirty="0">
                <a:solidFill>
                  <a:srgbClr val="008080"/>
                </a:solidFill>
              </a:rPr>
              <a:t>inhibin from the corpus luteum inhibits FSH &amp; LH </a:t>
            </a:r>
            <a:r>
              <a:rPr lang="en-US" sz="1700" dirty="0" smtClean="0">
                <a:solidFill>
                  <a:srgbClr val="008080"/>
                </a:solidFill>
              </a:rPr>
              <a:t>secretion:</a:t>
            </a:r>
          </a:p>
          <a:p>
            <a:pPr marL="0" indent="0" defTabSz="914400">
              <a:lnSpc>
                <a:spcPct val="150000"/>
              </a:lnSpc>
              <a:buNone/>
            </a:pPr>
            <a:r>
              <a:rPr lang="en-US" sz="1600" dirty="0" smtClean="0"/>
              <a:t>The </a:t>
            </a:r>
            <a:r>
              <a:rPr lang="en-US" sz="1600" dirty="0"/>
              <a:t>hormone </a:t>
            </a:r>
            <a:r>
              <a:rPr lang="en-US" sz="1600" b="1" dirty="0"/>
              <a:t>inhibin</a:t>
            </a:r>
            <a:r>
              <a:rPr lang="en-US" sz="1600" dirty="0"/>
              <a:t> secreted by the granulosa cells of the ovarian corpus luteum inhibit the secretion of FSH &amp; to lesser extent LH.</a:t>
            </a:r>
          </a:p>
          <a:p>
            <a:pPr defTabSz="914400">
              <a:buClr>
                <a:srgbClr val="008080"/>
              </a:buClr>
            </a:pPr>
            <a:endParaRPr lang="en-US" altLang="ar-SA" sz="1600" dirty="0"/>
          </a:p>
        </p:txBody>
      </p:sp>
      <p:sp>
        <p:nvSpPr>
          <p:cNvPr id="7" name="Rectangle 6"/>
          <p:cNvSpPr/>
          <p:nvPr/>
        </p:nvSpPr>
        <p:spPr>
          <a:xfrm>
            <a:off x="10198867" y="11258"/>
            <a:ext cx="1989957"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Important </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534791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1317600" cy="990600"/>
          </a:xfrm>
        </p:spPr>
        <p:txBody>
          <a:bodyPr>
            <a:noAutofit/>
          </a:bodyPr>
          <a:lstStyle/>
          <a:p>
            <a:r>
              <a:rPr lang="en-US" sz="3100" dirty="0" smtClean="0">
                <a:solidFill>
                  <a:srgbClr val="008080"/>
                </a:solidFill>
                <a:latin typeface="Bahnschrift" panose="020B0502040204020203" pitchFamily="34" charset="0"/>
                <a:cs typeface="Calibri" panose="020F0502020204030204" pitchFamily="34" charset="0"/>
              </a:rPr>
              <a:t>Feedback Oscillation of The Hypothalamic-pituitary-ovarian System</a:t>
            </a:r>
            <a:endParaRPr lang="en-US" altLang="en-US" sz="3100" dirty="0">
              <a:solidFill>
                <a:srgbClr val="008080"/>
              </a:solidFill>
              <a:latin typeface="Bahnschrift" panose="020B0502040204020203" pitchFamily="34" charset="0"/>
              <a:cs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028871266"/>
              </p:ext>
            </p:extLst>
          </p:nvPr>
        </p:nvGraphicFramePr>
        <p:xfrm>
          <a:off x="618115" y="1433728"/>
          <a:ext cx="10957559" cy="4631893"/>
        </p:xfrm>
        <a:graphic>
          <a:graphicData uri="http://schemas.openxmlformats.org/drawingml/2006/table">
            <a:tbl>
              <a:tblPr firstRow="1" bandRow="1">
                <a:tableStyleId>{5DA37D80-6434-44D0-A028-1B22A696006F}</a:tableStyleId>
              </a:tblPr>
              <a:tblGrid>
                <a:gridCol w="3388777">
                  <a:extLst>
                    <a:ext uri="{9D8B030D-6E8A-4147-A177-3AD203B41FA5}">
                      <a16:colId xmlns:a16="http://schemas.microsoft.com/office/drawing/2014/main" val="1164763168"/>
                    </a:ext>
                  </a:extLst>
                </a:gridCol>
                <a:gridCol w="4472439">
                  <a:extLst>
                    <a:ext uri="{9D8B030D-6E8A-4147-A177-3AD203B41FA5}">
                      <a16:colId xmlns:a16="http://schemas.microsoft.com/office/drawing/2014/main" val="3077231630"/>
                    </a:ext>
                  </a:extLst>
                </a:gridCol>
                <a:gridCol w="3096343">
                  <a:extLst>
                    <a:ext uri="{9D8B030D-6E8A-4147-A177-3AD203B41FA5}">
                      <a16:colId xmlns:a16="http://schemas.microsoft.com/office/drawing/2014/main" val="4128162029"/>
                    </a:ext>
                  </a:extLst>
                </a:gridCol>
              </a:tblGrid>
              <a:tr h="288032">
                <a:tc gridSpan="3">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600" b="0" kern="1200" dirty="0">
                          <a:solidFill>
                            <a:srgbClr val="497E8D"/>
                          </a:solidFill>
                          <a:latin typeface="Calibri" panose="020F0502020204030204" pitchFamily="34" charset="0"/>
                          <a:ea typeface="+mn-ea"/>
                          <a:cs typeface="Calibri" panose="020F0502020204030204" pitchFamily="34" charset="0"/>
                        </a:rPr>
                        <a:t>Oxytocin</a:t>
                      </a:r>
                    </a:p>
                  </a:txBody>
                  <a:tcPr>
                    <a:solidFill>
                      <a:srgbClr val="F3FFF9"/>
                    </a:solidFill>
                  </a:tcPr>
                </a:tc>
                <a:tc hMerge="1">
                  <a:txBody>
                    <a:bodyPr/>
                    <a:lstStyle/>
                    <a:p>
                      <a:endParaRPr 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a:solidFill>
                          <a:srgbClr val="497E8D"/>
                        </a:solidFill>
                        <a:latin typeface="Calibri" panose="020F0502020204030204" pitchFamily="34" charset="0"/>
                        <a:ea typeface="+mn-ea"/>
                        <a:cs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val="1961253835"/>
                  </a:ext>
                </a:extLst>
              </a:tr>
              <a:tr h="211571">
                <a:tc>
                  <a:txBody>
                    <a:bodyPr/>
                    <a:lstStyle/>
                    <a:p>
                      <a:pPr algn="ctr" defTabSz="914400">
                        <a:buClr>
                          <a:srgbClr val="008080"/>
                        </a:buClr>
                      </a:pPr>
                      <a:r>
                        <a:rPr lang="en-US" altLang="ar-SA" sz="1600" dirty="0" smtClean="0">
                          <a:solidFill>
                            <a:srgbClr val="008080"/>
                          </a:solidFill>
                        </a:rPr>
                        <a:t>Postovulatory secretion of the ovarian hormones, and depression of the pituitary gonadotropins: </a:t>
                      </a:r>
                    </a:p>
                    <a:p>
                      <a:pPr marL="0" indent="0" defTabSz="914400">
                        <a:buClr>
                          <a:srgbClr val="008080"/>
                        </a:buClr>
                        <a:buNone/>
                      </a:pPr>
                      <a:r>
                        <a:rPr lang="en-US" altLang="ar-SA" sz="1500" dirty="0" smtClean="0">
                          <a:solidFill>
                            <a:srgbClr val="008080"/>
                          </a:solidFill>
                        </a:rPr>
                        <a:t>     </a:t>
                      </a:r>
                      <a:r>
                        <a:rPr lang="en-US" altLang="ar-SA" sz="1500" dirty="0" smtClean="0">
                          <a:solidFill>
                            <a:srgbClr val="00B050"/>
                          </a:solidFill>
                        </a:rPr>
                        <a:t>(</a:t>
                      </a:r>
                      <a:r>
                        <a:rPr lang="en-US" sz="1500" dirty="0" smtClean="0">
                          <a:solidFill>
                            <a:srgbClr val="00B050"/>
                          </a:solidFill>
                          <a:latin typeface="Gill Sans MT" panose="020B0502020104020203" pitchFamily="34" charset="0"/>
                          <a:cs typeface="Calibri" panose="020F0502020204030204" pitchFamily="34" charset="0"/>
                        </a:rPr>
                        <a:t>Post-ovulatory = Negative feedback)</a:t>
                      </a:r>
                      <a:endParaRPr lang="en-US" altLang="ar-SA" sz="1500" dirty="0" smtClean="0">
                        <a:solidFill>
                          <a:srgbClr val="008080"/>
                        </a:solidFill>
                      </a:endParaRPr>
                    </a:p>
                  </a:txBody>
                  <a:tcPr>
                    <a:solidFill>
                      <a:srgbClr val="FFF7F7"/>
                    </a:solidFill>
                  </a:tcPr>
                </a:tc>
                <a:tc>
                  <a:txBody>
                    <a:bodyPr/>
                    <a:lstStyle/>
                    <a:p>
                      <a:pPr algn="ctr" defTabSz="914400">
                        <a:buClr>
                          <a:srgbClr val="008080"/>
                        </a:buClr>
                      </a:pPr>
                      <a:r>
                        <a:rPr lang="en-US" altLang="ar-SA" sz="1600" dirty="0" smtClean="0">
                          <a:solidFill>
                            <a:srgbClr val="008080"/>
                          </a:solidFill>
                        </a:rPr>
                        <a:t>Follicular growth phase</a:t>
                      </a:r>
                    </a:p>
                    <a:p>
                      <a:pPr algn="ctr" defTabSz="914400">
                        <a:buClr>
                          <a:srgbClr val="008080"/>
                        </a:buClr>
                      </a:pPr>
                      <a:r>
                        <a:rPr lang="en-US" altLang="ar-SA" sz="1500" dirty="0" smtClean="0">
                          <a:solidFill>
                            <a:srgbClr val="00B050"/>
                          </a:solidFill>
                        </a:rPr>
                        <a:t>(</a:t>
                      </a:r>
                      <a:r>
                        <a:rPr lang="en-US" sz="1500" dirty="0" smtClean="0">
                          <a:solidFill>
                            <a:srgbClr val="00B050"/>
                          </a:solidFill>
                        </a:rPr>
                        <a:t>Follicular phase is the first phase that happens in the ovary)</a:t>
                      </a:r>
                      <a:endParaRPr lang="en-US" altLang="ar-SA" sz="1500" dirty="0">
                        <a:solidFill>
                          <a:srgbClr val="00B050"/>
                        </a:solidFill>
                      </a:endParaRPr>
                    </a:p>
                  </a:txBody>
                  <a:tcPr>
                    <a:solidFill>
                      <a:srgbClr val="FEFFF3"/>
                    </a:solidFill>
                  </a:tcPr>
                </a:tc>
                <a:tc>
                  <a:txBody>
                    <a:bodyPr/>
                    <a:lstStyle/>
                    <a:p>
                      <a:pPr algn="ctr" defTabSz="914400">
                        <a:buClr>
                          <a:srgbClr val="008080"/>
                        </a:buClr>
                      </a:pPr>
                      <a:r>
                        <a:rPr kumimoji="0" lang="en-US" sz="1600" kern="1200" dirty="0" err="1" smtClean="0">
                          <a:solidFill>
                            <a:srgbClr val="008080"/>
                          </a:solidFill>
                          <a:latin typeface="+mn-lt"/>
                          <a:ea typeface="+mn-ea"/>
                          <a:cs typeface="+mn-cs"/>
                        </a:rPr>
                        <a:t>Preovulatory</a:t>
                      </a:r>
                      <a:r>
                        <a:rPr kumimoji="0" lang="en-US" sz="1600" kern="1200" dirty="0" smtClean="0">
                          <a:solidFill>
                            <a:srgbClr val="008080"/>
                          </a:solidFill>
                          <a:latin typeface="+mn-lt"/>
                          <a:ea typeface="+mn-ea"/>
                          <a:cs typeface="+mn-cs"/>
                        </a:rPr>
                        <a:t> surge of LH &amp; FSH causes ovulation</a:t>
                      </a:r>
                    </a:p>
                    <a:p>
                      <a:pPr marL="0" indent="0" algn="l" defTabSz="914400" rtl="0" eaLnBrk="1" latinLnBrk="0" hangingPunct="1">
                        <a:buClr>
                          <a:srgbClr val="008080"/>
                        </a:buClr>
                        <a:buNone/>
                      </a:pPr>
                      <a:r>
                        <a:rPr kumimoji="0" lang="en-US" sz="1500" kern="1200" dirty="0" smtClean="0">
                          <a:solidFill>
                            <a:srgbClr val="00B050"/>
                          </a:solidFill>
                          <a:latin typeface="+mn-lt"/>
                          <a:ea typeface="+mn-ea"/>
                          <a:cs typeface="+mn-cs"/>
                        </a:rPr>
                        <a:t>(Pre-ovulatory = Positive feedback)</a:t>
                      </a:r>
                      <a:endParaRPr kumimoji="0" lang="en-US" sz="1500" kern="1200" dirty="0">
                        <a:solidFill>
                          <a:srgbClr val="00B050"/>
                        </a:solidFill>
                        <a:latin typeface="+mn-lt"/>
                        <a:ea typeface="+mn-ea"/>
                        <a:cs typeface="+mn-cs"/>
                      </a:endParaRPr>
                    </a:p>
                  </a:txBody>
                  <a:tcPr>
                    <a:solidFill>
                      <a:srgbClr val="E1FFFF"/>
                    </a:solidFill>
                  </a:tcPr>
                </a:tc>
                <a:extLst>
                  <a:ext uri="{0D108BD9-81ED-4DB2-BD59-A6C34878D82A}">
                    <a16:rowId xmlns:a16="http://schemas.microsoft.com/office/drawing/2014/main" val="459244839"/>
                  </a:ext>
                </a:extLst>
              </a:tr>
              <a:tr h="3160979">
                <a:tc>
                  <a:txBody>
                    <a:bodyPr/>
                    <a:lstStyle/>
                    <a:p>
                      <a:pPr marL="0" indent="0" defTabSz="914400">
                        <a:lnSpc>
                          <a:spcPct val="150000"/>
                        </a:lnSpc>
                        <a:buClr>
                          <a:srgbClr val="008080"/>
                        </a:buClr>
                        <a:buFont typeface="+mj-lt"/>
                        <a:buNone/>
                      </a:pPr>
                      <a:r>
                        <a:rPr lang="en-US" altLang="ar-SA" sz="1400" dirty="0" smtClean="0"/>
                        <a:t>During the postovulatory phase (between ovulation &amp; beginning of menstruation) the corpus luteum secrete large quantities of both progesterone, estrogen &amp; inhibin which all together cause negative feedback effect on AP &amp; hypothalamus to inhibit both FSH &amp; LH secretion (lowest level </a:t>
                      </a:r>
                      <a:r>
                        <a:rPr lang="en-US" altLang="ar-SA" sz="1400" dirty="0" smtClean="0">
                          <a:solidFill>
                            <a:schemeClr val="accent4">
                              <a:lumMod val="75000"/>
                            </a:schemeClr>
                          </a:solidFill>
                        </a:rPr>
                        <a:t>3 - 4 </a:t>
                      </a:r>
                      <a:r>
                        <a:rPr lang="en-US" altLang="ar-SA" sz="1400" dirty="0" smtClean="0"/>
                        <a:t>days before the onset of menstruation).</a:t>
                      </a:r>
                      <a:endParaRPr lang="en-US" altLang="ar-SA" sz="1400" dirty="0"/>
                    </a:p>
                  </a:txBody>
                  <a:tcPr>
                    <a:solidFill>
                      <a:schemeClr val="bg1"/>
                    </a:solidFill>
                  </a:tcPr>
                </a:tc>
                <a:tc>
                  <a:txBody>
                    <a:bodyPr/>
                    <a:lstStyle/>
                    <a:p>
                      <a:pPr marL="342900" indent="-342900" defTabSz="914400">
                        <a:buClr>
                          <a:srgbClr val="008080"/>
                        </a:buClr>
                        <a:buFont typeface="+mj-lt"/>
                        <a:buAutoNum type="arabicPeriod"/>
                      </a:pPr>
                      <a:r>
                        <a:rPr lang="en-US" altLang="ar-SA" sz="1400" dirty="0" smtClean="0">
                          <a:solidFill>
                            <a:schemeClr val="accent4">
                              <a:lumMod val="75000"/>
                            </a:schemeClr>
                          </a:solidFill>
                        </a:rPr>
                        <a:t>2 </a:t>
                      </a:r>
                      <a:r>
                        <a:rPr lang="en-US" altLang="ar-SA" sz="1400" dirty="0" smtClean="0"/>
                        <a:t>to</a:t>
                      </a:r>
                      <a:r>
                        <a:rPr lang="en-US" altLang="ar-SA" sz="1400" dirty="0" smtClean="0">
                          <a:solidFill>
                            <a:schemeClr val="accent4">
                              <a:lumMod val="75000"/>
                            </a:schemeClr>
                          </a:solidFill>
                        </a:rPr>
                        <a:t> 3 </a:t>
                      </a:r>
                      <a:r>
                        <a:rPr lang="en-US" altLang="ar-SA" sz="1400" dirty="0" smtClean="0"/>
                        <a:t>days before menstruation, corpus luteum regress &amp; secretion of estrogen, progesterone &amp; inhibin decrease.  </a:t>
                      </a:r>
                    </a:p>
                    <a:p>
                      <a:pPr marL="342900" indent="-342900" defTabSz="914400">
                        <a:buClr>
                          <a:srgbClr val="008080"/>
                        </a:buClr>
                        <a:buFont typeface="+mj-lt"/>
                        <a:buAutoNum type="arabicPeriod"/>
                      </a:pPr>
                      <a:endParaRPr lang="en-US" altLang="ar-SA" sz="1400" dirty="0" smtClean="0"/>
                    </a:p>
                    <a:p>
                      <a:pPr marL="342900" indent="-342900" defTabSz="914400">
                        <a:buClr>
                          <a:srgbClr val="008080"/>
                        </a:buClr>
                        <a:buFont typeface="+mj-lt"/>
                        <a:buAutoNum type="arabicPeriod"/>
                      </a:pPr>
                      <a:endParaRPr lang="en-US" altLang="ar-SA" sz="200" dirty="0" smtClean="0"/>
                    </a:p>
                    <a:p>
                      <a:pPr marL="342900" indent="-342900" defTabSz="914400">
                        <a:buClr>
                          <a:srgbClr val="008080"/>
                        </a:buClr>
                        <a:buFont typeface="+mj-lt"/>
                        <a:buAutoNum type="arabicPeriod"/>
                      </a:pPr>
                      <a:r>
                        <a:rPr lang="en-US" altLang="ar-SA" sz="1400" dirty="0" smtClean="0"/>
                        <a:t>This decrease remove the negative feedback effect on AP hormones. Therefore a day after menstruation FSH secretion begins to increase (by </a:t>
                      </a:r>
                      <a:r>
                        <a:rPr lang="en-US" altLang="ar-SA" sz="1400" dirty="0" smtClean="0">
                          <a:solidFill>
                            <a:schemeClr val="accent4">
                              <a:lumMod val="75000"/>
                            </a:schemeClr>
                          </a:solidFill>
                        </a:rPr>
                        <a:t>2</a:t>
                      </a:r>
                      <a:r>
                        <a:rPr lang="en-US" altLang="ar-SA" sz="1400" dirty="0" smtClean="0"/>
                        <a:t> folds) while LH secretion is slightly.  These hormones causes growth of the follicle. </a:t>
                      </a:r>
                    </a:p>
                    <a:p>
                      <a:pPr marL="342900" indent="-342900" defTabSz="914400">
                        <a:buClr>
                          <a:srgbClr val="008080"/>
                        </a:buClr>
                        <a:buFont typeface="+mj-lt"/>
                        <a:buAutoNum type="arabicPeriod"/>
                      </a:pPr>
                      <a:endParaRPr lang="en-US" altLang="ar-SA" sz="1400" dirty="0" smtClean="0"/>
                    </a:p>
                    <a:p>
                      <a:pPr marL="342900" indent="-342900" defTabSz="914400">
                        <a:buClr>
                          <a:srgbClr val="008080"/>
                        </a:buClr>
                        <a:buFont typeface="+mj-lt"/>
                        <a:buAutoNum type="arabicPeriod"/>
                      </a:pPr>
                      <a:endParaRPr lang="en-US" altLang="ar-SA" sz="200" dirty="0" smtClean="0"/>
                    </a:p>
                    <a:p>
                      <a:pPr marL="342900" indent="-342900" defTabSz="914400">
                        <a:buClr>
                          <a:srgbClr val="008080"/>
                        </a:buClr>
                        <a:buFont typeface="+mj-lt"/>
                        <a:buAutoNum type="arabicPeriod"/>
                      </a:pPr>
                      <a:r>
                        <a:rPr lang="en-US" altLang="ar-SA" sz="1400" dirty="0" smtClean="0"/>
                        <a:t>During the first </a:t>
                      </a:r>
                      <a:r>
                        <a:rPr lang="en-US" altLang="ar-SA" sz="1400" dirty="0" smtClean="0">
                          <a:solidFill>
                            <a:schemeClr val="accent4">
                              <a:lumMod val="75000"/>
                            </a:schemeClr>
                          </a:solidFill>
                        </a:rPr>
                        <a:t>11</a:t>
                      </a:r>
                      <a:r>
                        <a:rPr lang="en-US" altLang="ar-SA" sz="1400" dirty="0" smtClean="0"/>
                        <a:t> to </a:t>
                      </a:r>
                      <a:r>
                        <a:rPr lang="en-US" altLang="ar-SA" sz="1400" dirty="0" smtClean="0">
                          <a:solidFill>
                            <a:schemeClr val="accent4">
                              <a:lumMod val="75000"/>
                            </a:schemeClr>
                          </a:solidFill>
                        </a:rPr>
                        <a:t>12</a:t>
                      </a:r>
                      <a:r>
                        <a:rPr lang="en-US" altLang="ar-SA" sz="1400" dirty="0" smtClean="0"/>
                        <a:t> days of this follicle growth the rate of secretion of FSH &amp; LH </a:t>
                      </a:r>
                      <a:r>
                        <a:rPr lang="en-US" altLang="ar-SA" sz="1400" b="1" dirty="0" smtClean="0">
                          <a:solidFill>
                            <a:srgbClr val="FF0000"/>
                          </a:solidFill>
                        </a:rPr>
                        <a:t>decrease slightly </a:t>
                      </a:r>
                      <a:r>
                        <a:rPr lang="en-US" altLang="ar-SA" sz="1400" dirty="0" smtClean="0"/>
                        <a:t>because of the negative feedback effect of estrogen on the AP.</a:t>
                      </a:r>
                      <a:endParaRPr lang="en-US" altLang="ar-SA" sz="1400" dirty="0"/>
                    </a:p>
                  </a:txBody>
                  <a:tcPr>
                    <a:solidFill>
                      <a:schemeClr val="bg1"/>
                    </a:solidFill>
                  </a:tcPr>
                </a:tc>
                <a:tc>
                  <a:txBody>
                    <a:bodyPr/>
                    <a:lstStyle/>
                    <a:p>
                      <a:pPr marL="0" indent="0" defTabSz="914400">
                        <a:lnSpc>
                          <a:spcPct val="150000"/>
                        </a:lnSpc>
                        <a:buNone/>
                      </a:pPr>
                      <a:r>
                        <a:rPr lang="en-US" sz="1400" dirty="0" smtClean="0"/>
                        <a:t>About </a:t>
                      </a:r>
                      <a:r>
                        <a:rPr lang="en-US" sz="1400" dirty="0" smtClean="0">
                          <a:solidFill>
                            <a:schemeClr val="accent4">
                              <a:lumMod val="75000"/>
                            </a:schemeClr>
                          </a:solidFill>
                        </a:rPr>
                        <a:t>12</a:t>
                      </a:r>
                      <a:r>
                        <a:rPr lang="en-US" sz="1400" dirty="0" smtClean="0"/>
                        <a:t> days of the monthly cycle, the high secretion of FSH &amp; LH start to increase due to high level of estrogens causes positive feedback on the anterior pituitary which leads to pre-ovulatory LH surge &amp; FSH surge.</a:t>
                      </a:r>
                      <a:endParaRPr lang="en-US" sz="1400" dirty="0"/>
                    </a:p>
                  </a:txBody>
                  <a:tcPr>
                    <a:solidFill>
                      <a:schemeClr val="bg1"/>
                    </a:solidFill>
                  </a:tcPr>
                </a:tc>
                <a:extLst>
                  <a:ext uri="{0D108BD9-81ED-4DB2-BD59-A6C34878D82A}">
                    <a16:rowId xmlns:a16="http://schemas.microsoft.com/office/drawing/2014/main" val="914437974"/>
                  </a:ext>
                </a:extLst>
              </a:tr>
            </a:tbl>
          </a:graphicData>
        </a:graphic>
      </p:graphicFrame>
    </p:spTree>
    <p:extLst>
      <p:ext uri="{BB962C8B-B14F-4D97-AF65-F5344CB8AC3E}">
        <p14:creationId xmlns:p14="http://schemas.microsoft.com/office/powerpoint/2010/main" val="2516197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1317600" cy="990600"/>
          </a:xfrm>
        </p:spPr>
        <p:txBody>
          <a:bodyPr>
            <a:noAutofit/>
          </a:bodyPr>
          <a:lstStyle/>
          <a:p>
            <a:r>
              <a:rPr lang="en-US" sz="3100" dirty="0" smtClean="0">
                <a:solidFill>
                  <a:srgbClr val="008080"/>
                </a:solidFill>
                <a:latin typeface="Bahnschrift" panose="020B0502040204020203" pitchFamily="34" charset="0"/>
                <a:cs typeface="Calibri" panose="020F0502020204030204" pitchFamily="34" charset="0"/>
              </a:rPr>
              <a:t>Summary </a:t>
            </a:r>
            <a:endParaRPr lang="en-US" altLang="en-US" sz="3100" dirty="0">
              <a:solidFill>
                <a:srgbClr val="008080"/>
              </a:solidFill>
              <a:latin typeface="Bahnschrift" panose="020B0502040204020203" pitchFamily="34" charset="0"/>
              <a:cs typeface="Calibri" panose="020F0502020204030204" pitchFamily="34" charset="0"/>
            </a:endParaRPr>
          </a:p>
        </p:txBody>
      </p:sp>
      <p:pic>
        <p:nvPicPr>
          <p:cNvPr id="2" name="Picture 1"/>
          <p:cNvPicPr>
            <a:picLocks noChangeAspect="1"/>
          </p:cNvPicPr>
          <p:nvPr/>
        </p:nvPicPr>
        <p:blipFill>
          <a:blip r:embed="rId2"/>
          <a:stretch>
            <a:fillRect/>
          </a:stretch>
        </p:blipFill>
        <p:spPr>
          <a:xfrm>
            <a:off x="1052164" y="1210562"/>
            <a:ext cx="10432192" cy="5078225"/>
          </a:xfrm>
          <a:prstGeom prst="rect">
            <a:avLst/>
          </a:prstGeom>
        </p:spPr>
      </p:pic>
    </p:spTree>
    <p:extLst>
      <p:ext uri="{BB962C8B-B14F-4D97-AF65-F5344CB8AC3E}">
        <p14:creationId xmlns:p14="http://schemas.microsoft.com/office/powerpoint/2010/main" val="3567170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1317600" cy="990600"/>
          </a:xfrm>
        </p:spPr>
        <p:txBody>
          <a:bodyPr>
            <a:noAutofit/>
          </a:bodyPr>
          <a:lstStyle/>
          <a:p>
            <a:r>
              <a:rPr lang="en-US" sz="3100" dirty="0" smtClean="0">
                <a:solidFill>
                  <a:srgbClr val="008080"/>
                </a:solidFill>
                <a:latin typeface="Bahnschrift" panose="020B0502040204020203" pitchFamily="34" charset="0"/>
                <a:cs typeface="Calibri" panose="020F0502020204030204" pitchFamily="34" charset="0"/>
              </a:rPr>
              <a:t>Summary </a:t>
            </a:r>
            <a:endParaRPr lang="en-US" altLang="en-US" sz="3100" dirty="0">
              <a:solidFill>
                <a:srgbClr val="008080"/>
              </a:solidFill>
              <a:latin typeface="Bahnschrift" panose="020B0502040204020203"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2708656" y="1193314"/>
            <a:ext cx="7119208" cy="5231740"/>
          </a:xfrm>
          <a:prstGeom prst="rect">
            <a:avLst/>
          </a:prstGeom>
        </p:spPr>
      </p:pic>
      <p:sp>
        <p:nvSpPr>
          <p:cNvPr id="2" name="TextBox 1"/>
          <p:cNvSpPr txBox="1"/>
          <p:nvPr/>
        </p:nvSpPr>
        <p:spPr>
          <a:xfrm>
            <a:off x="4654252" y="5661248"/>
            <a:ext cx="1800200" cy="338554"/>
          </a:xfrm>
          <a:prstGeom prst="rect">
            <a:avLst/>
          </a:prstGeom>
          <a:noFill/>
        </p:spPr>
        <p:txBody>
          <a:bodyPr wrap="square" rtlCol="0">
            <a:spAutoFit/>
          </a:bodyPr>
          <a:lstStyle/>
          <a:p>
            <a:r>
              <a:rPr lang="en-US" sz="1600" dirty="0" smtClean="0"/>
              <a:t>(LH &amp; FSH </a:t>
            </a:r>
            <a:r>
              <a:rPr lang="en-US" sz="1600" dirty="0" err="1" smtClean="0"/>
              <a:t>srug</a:t>
            </a:r>
            <a:r>
              <a:rPr lang="en-US" sz="1600" dirty="0" smtClean="0"/>
              <a:t>)</a:t>
            </a:r>
            <a:endParaRPr lang="en-US" sz="1600" dirty="0"/>
          </a:p>
        </p:txBody>
      </p:sp>
    </p:spTree>
    <p:extLst>
      <p:ext uri="{BB962C8B-B14F-4D97-AF65-F5344CB8AC3E}">
        <p14:creationId xmlns:p14="http://schemas.microsoft.com/office/powerpoint/2010/main" val="3616156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3200" dirty="0" smtClean="0">
                <a:solidFill>
                  <a:srgbClr val="008080"/>
                </a:solidFill>
                <a:latin typeface="Bahnschrift" panose="020B0502040204020203" pitchFamily="34" charset="0"/>
                <a:cs typeface="Calibri" panose="020F0502020204030204" pitchFamily="34" charset="0"/>
              </a:rPr>
              <a:t>MCQ’s</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6135259" y="1143000"/>
            <a:ext cx="0" cy="5213350"/>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sp>
        <p:nvSpPr>
          <p:cNvPr id="13" name="Content Placeholder 3"/>
          <p:cNvSpPr txBox="1">
            <a:spLocks/>
          </p:cNvSpPr>
          <p:nvPr/>
        </p:nvSpPr>
        <p:spPr>
          <a:xfrm>
            <a:off x="618115" y="1183964"/>
            <a:ext cx="5517144" cy="4976012"/>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a:buClr>
                <a:srgbClr val="008080"/>
              </a:buClr>
              <a:buNone/>
            </a:pPr>
            <a:r>
              <a:rPr lang="en-US" altLang="zh-TW" sz="1500" dirty="0" smtClean="0">
                <a:solidFill>
                  <a:srgbClr val="008080"/>
                </a:solidFill>
                <a:ea typeface="新細明體" panose="02020500000000000000" pitchFamily="18" charset="-120"/>
              </a:rPr>
              <a:t>1. </a:t>
            </a:r>
            <a:r>
              <a:rPr lang="en-US" altLang="zh-TW" sz="1500" dirty="0" err="1">
                <a:solidFill>
                  <a:srgbClr val="008080"/>
                </a:solidFill>
                <a:ea typeface="新細明體" panose="02020500000000000000" pitchFamily="18" charset="-120"/>
              </a:rPr>
              <a:t>GnRH</a:t>
            </a:r>
            <a:r>
              <a:rPr lang="en-US" altLang="zh-TW" sz="1500" dirty="0">
                <a:solidFill>
                  <a:srgbClr val="008080"/>
                </a:solidFill>
                <a:ea typeface="新細明體" panose="02020500000000000000" pitchFamily="18" charset="-120"/>
              </a:rPr>
              <a:t> is secreted from which of the following </a:t>
            </a:r>
            <a:r>
              <a:rPr lang="en-US" altLang="zh-TW" sz="1500" dirty="0" smtClean="0">
                <a:solidFill>
                  <a:srgbClr val="008080"/>
                </a:solidFill>
                <a:ea typeface="新細明體" panose="02020500000000000000" pitchFamily="18" charset="-120"/>
              </a:rPr>
              <a:t>nuclei?</a:t>
            </a:r>
            <a:endParaRPr lang="en-US" altLang="zh-TW" sz="1500" dirty="0">
              <a:solidFill>
                <a:srgbClr val="008080"/>
              </a:solidFill>
              <a:ea typeface="新細明體" panose="02020500000000000000" pitchFamily="18" charset="-120"/>
            </a:endParaRPr>
          </a:p>
          <a:p>
            <a:pPr marL="342900" indent="-342900">
              <a:buClr>
                <a:srgbClr val="008080"/>
              </a:buClr>
              <a:buFont typeface="+mj-lt"/>
              <a:buAutoNum type="alphaUcPeriod"/>
            </a:pPr>
            <a:r>
              <a:rPr lang="en-US" altLang="zh-TW" sz="1500" dirty="0" smtClean="0">
                <a:ea typeface="新細明體" panose="02020500000000000000" pitchFamily="18" charset="-120"/>
              </a:rPr>
              <a:t>Arcuate </a:t>
            </a:r>
            <a:r>
              <a:rPr lang="en-US" altLang="zh-TW" sz="1500" dirty="0">
                <a:ea typeface="新細明體" panose="02020500000000000000" pitchFamily="18" charset="-120"/>
              </a:rPr>
              <a:t>nuclei of the hypothalamus.</a:t>
            </a:r>
          </a:p>
          <a:p>
            <a:pPr marL="342900" indent="-342900">
              <a:buClr>
                <a:srgbClr val="008080"/>
              </a:buClr>
              <a:buFont typeface="+mj-lt"/>
              <a:buAutoNum type="alphaUcPeriod"/>
            </a:pPr>
            <a:r>
              <a:rPr lang="en-US" altLang="zh-TW" sz="1500" dirty="0" err="1" smtClean="0">
                <a:ea typeface="新細明體" panose="02020500000000000000" pitchFamily="18" charset="-120"/>
              </a:rPr>
              <a:t>Kisspeptin</a:t>
            </a:r>
            <a:r>
              <a:rPr lang="en-US" altLang="zh-TW" sz="1500" dirty="0" smtClean="0">
                <a:ea typeface="新細明體" panose="02020500000000000000" pitchFamily="18" charset="-120"/>
              </a:rPr>
              <a:t> </a:t>
            </a:r>
            <a:r>
              <a:rPr lang="en-US" altLang="zh-TW" sz="1500" dirty="0">
                <a:ea typeface="新細明體" panose="02020500000000000000" pitchFamily="18" charset="-120"/>
              </a:rPr>
              <a:t>nuclei of hypothalamus.</a:t>
            </a:r>
          </a:p>
          <a:p>
            <a:pPr marL="342900" indent="-342900">
              <a:buClr>
                <a:srgbClr val="008080"/>
              </a:buClr>
              <a:buFont typeface="+mj-lt"/>
              <a:buAutoNum type="alphaUcPeriod"/>
            </a:pPr>
            <a:r>
              <a:rPr lang="en-US" altLang="zh-TW" sz="1500" dirty="0" smtClean="0">
                <a:ea typeface="新細明體" panose="02020500000000000000" pitchFamily="18" charset="-120"/>
              </a:rPr>
              <a:t>Supra-optic </a:t>
            </a:r>
            <a:r>
              <a:rPr lang="en-US" altLang="zh-TW" sz="1500" dirty="0">
                <a:ea typeface="新細明體" panose="02020500000000000000" pitchFamily="18" charset="-120"/>
              </a:rPr>
              <a:t>nuclei.</a:t>
            </a:r>
          </a:p>
          <a:p>
            <a:pPr marL="342900" indent="-342900">
              <a:buClr>
                <a:srgbClr val="008080"/>
              </a:buClr>
              <a:buFont typeface="+mj-lt"/>
              <a:buAutoNum type="alphaUcPeriod"/>
            </a:pPr>
            <a:r>
              <a:rPr lang="en-US" altLang="zh-TW" sz="1500" dirty="0" smtClean="0">
                <a:ea typeface="新細明體" panose="02020500000000000000" pitchFamily="18" charset="-120"/>
              </a:rPr>
              <a:t>None.</a:t>
            </a:r>
          </a:p>
          <a:p>
            <a:pPr marL="342900" indent="-342900">
              <a:buClr>
                <a:srgbClr val="008080"/>
              </a:buClr>
              <a:buFont typeface="+mj-lt"/>
              <a:buAutoNum type="alphaUcPeriod"/>
            </a:pPr>
            <a:endParaRPr lang="en-US" altLang="zh-TW" sz="100" dirty="0" smtClean="0">
              <a:ea typeface="新細明體" panose="02020500000000000000" pitchFamily="18" charset="-120"/>
            </a:endParaRPr>
          </a:p>
          <a:p>
            <a:pPr marL="0" indent="0">
              <a:buClr>
                <a:srgbClr val="008080"/>
              </a:buClr>
              <a:buNone/>
            </a:pPr>
            <a:r>
              <a:rPr lang="en-US" altLang="zh-TW" sz="1500" dirty="0" smtClean="0">
                <a:solidFill>
                  <a:srgbClr val="008080"/>
                </a:solidFill>
                <a:ea typeface="新細明體" panose="02020500000000000000" pitchFamily="18" charset="-120"/>
              </a:rPr>
              <a:t>2.  The </a:t>
            </a:r>
            <a:r>
              <a:rPr lang="en-US" altLang="zh-TW" sz="1500" dirty="0">
                <a:solidFill>
                  <a:srgbClr val="008080"/>
                </a:solidFill>
                <a:ea typeface="新細明體" panose="02020500000000000000" pitchFamily="18" charset="-120"/>
              </a:rPr>
              <a:t>ovaries will secrete?</a:t>
            </a:r>
          </a:p>
          <a:p>
            <a:pPr marL="342900" indent="-342900">
              <a:buClr>
                <a:srgbClr val="497E8D"/>
              </a:buClr>
              <a:buFont typeface="+mj-lt"/>
              <a:buAutoNum type="alphaUcPeriod"/>
              <a:defRPr/>
            </a:pPr>
            <a:r>
              <a:rPr lang="en-US" altLang="zh-TW" sz="1500" dirty="0">
                <a:ea typeface="新細明體" panose="02020500000000000000" pitchFamily="18" charset="-120"/>
              </a:rPr>
              <a:t>Estrogen</a:t>
            </a:r>
            <a:r>
              <a:rPr lang="en-US" altLang="zh-TW" sz="1500" dirty="0" smtClean="0">
                <a:ea typeface="新細明體" panose="02020500000000000000" pitchFamily="18" charset="-120"/>
              </a:rPr>
              <a:t>.</a:t>
            </a:r>
            <a:endParaRPr lang="en-US" altLang="zh-TW" sz="1500" dirty="0">
              <a:ea typeface="新細明體" panose="02020500000000000000" pitchFamily="18" charset="-120"/>
            </a:endParaRPr>
          </a:p>
          <a:p>
            <a:pPr marL="342900" indent="-342900">
              <a:buClr>
                <a:srgbClr val="497E8D"/>
              </a:buClr>
              <a:buFont typeface="+mj-lt"/>
              <a:buAutoNum type="alphaUcPeriod"/>
              <a:defRPr/>
            </a:pPr>
            <a:r>
              <a:rPr lang="en-US" altLang="zh-TW" sz="1500" dirty="0">
                <a:ea typeface="新細明體" panose="02020500000000000000" pitchFamily="18" charset="-120"/>
              </a:rPr>
              <a:t>Progesterone</a:t>
            </a:r>
            <a:r>
              <a:rPr lang="en-US" altLang="zh-TW" sz="1500" dirty="0" smtClean="0">
                <a:ea typeface="新細明體" panose="02020500000000000000" pitchFamily="18" charset="-120"/>
              </a:rPr>
              <a:t>.</a:t>
            </a:r>
            <a:endParaRPr lang="en-US" altLang="zh-TW" sz="1500" dirty="0">
              <a:ea typeface="新細明體" panose="02020500000000000000" pitchFamily="18" charset="-120"/>
            </a:endParaRPr>
          </a:p>
          <a:p>
            <a:pPr marL="342900" indent="-342900">
              <a:buClr>
                <a:srgbClr val="497E8D"/>
              </a:buClr>
              <a:buFont typeface="+mj-lt"/>
              <a:buAutoNum type="alphaUcPeriod"/>
              <a:defRPr/>
            </a:pPr>
            <a:r>
              <a:rPr lang="en-US" altLang="zh-TW" sz="1500" dirty="0">
                <a:ea typeface="新細明體" panose="02020500000000000000" pitchFamily="18" charset="-120"/>
              </a:rPr>
              <a:t>Inhibin</a:t>
            </a:r>
            <a:r>
              <a:rPr lang="en-US" altLang="zh-TW" sz="1500" dirty="0" smtClean="0">
                <a:ea typeface="新細明體" panose="02020500000000000000" pitchFamily="18" charset="-120"/>
              </a:rPr>
              <a:t>.</a:t>
            </a:r>
            <a:endParaRPr lang="en-US" altLang="zh-TW" sz="1500" dirty="0">
              <a:ea typeface="新細明體" panose="02020500000000000000" pitchFamily="18" charset="-120"/>
            </a:endParaRPr>
          </a:p>
          <a:p>
            <a:pPr marL="342900" indent="-342900">
              <a:buClr>
                <a:srgbClr val="497E8D"/>
              </a:buClr>
              <a:buFont typeface="+mj-lt"/>
              <a:buAutoNum type="alphaUcPeriod"/>
              <a:defRPr/>
            </a:pPr>
            <a:r>
              <a:rPr lang="en-US" altLang="zh-TW" sz="1500" dirty="0">
                <a:ea typeface="新細明體" panose="02020500000000000000" pitchFamily="18" charset="-120"/>
              </a:rPr>
              <a:t>All of </a:t>
            </a:r>
            <a:r>
              <a:rPr lang="en-US" altLang="zh-TW" sz="1500" dirty="0" smtClean="0">
                <a:ea typeface="新細明體" panose="02020500000000000000" pitchFamily="18" charset="-120"/>
              </a:rPr>
              <a:t>them.</a:t>
            </a:r>
          </a:p>
          <a:p>
            <a:pPr marL="342900" indent="-342900">
              <a:buClr>
                <a:srgbClr val="497E8D"/>
              </a:buClr>
              <a:buFont typeface="+mj-lt"/>
              <a:buAutoNum type="alphaUcPeriod"/>
              <a:defRPr/>
            </a:pPr>
            <a:endParaRPr lang="en-US" altLang="zh-TW" sz="100" dirty="0" smtClean="0">
              <a:ea typeface="新細明體" panose="02020500000000000000" pitchFamily="18" charset="-120"/>
            </a:endParaRPr>
          </a:p>
          <a:p>
            <a:pPr marL="0" indent="0">
              <a:buClr>
                <a:srgbClr val="497E8D"/>
              </a:buClr>
              <a:buNone/>
              <a:defRPr/>
            </a:pPr>
            <a:r>
              <a:rPr lang="en-US" altLang="zh-TW" sz="1500" dirty="0">
                <a:solidFill>
                  <a:srgbClr val="008080"/>
                </a:solidFill>
                <a:ea typeface="新細明體" panose="02020500000000000000" pitchFamily="18" charset="-120"/>
              </a:rPr>
              <a:t>3. Feedback inhibition on the hypothalamus and pituitary results from which of the following</a:t>
            </a:r>
            <a:r>
              <a:rPr lang="en-US" altLang="zh-TW" sz="1500" dirty="0" smtClean="0">
                <a:solidFill>
                  <a:srgbClr val="008080"/>
                </a:solidFill>
                <a:ea typeface="新細明體" panose="02020500000000000000" pitchFamily="18" charset="-120"/>
              </a:rPr>
              <a:t>?</a:t>
            </a:r>
            <a:endParaRPr lang="en-US" altLang="zh-TW" sz="1500" dirty="0">
              <a:ea typeface="新細明體" panose="02020500000000000000" pitchFamily="18" charset="-120"/>
            </a:endParaRPr>
          </a:p>
          <a:p>
            <a:pPr marL="0" indent="0">
              <a:buClr>
                <a:srgbClr val="497E8D"/>
              </a:buClr>
              <a:buNone/>
              <a:defRPr/>
            </a:pPr>
            <a:r>
              <a:rPr lang="en-US" altLang="zh-TW" sz="1500" dirty="0">
                <a:ea typeface="新細明體" panose="02020500000000000000" pitchFamily="18" charset="-120"/>
              </a:rPr>
              <a:t>A. Increased levels of </a:t>
            </a:r>
            <a:r>
              <a:rPr lang="en-US" altLang="zh-TW" sz="1500" dirty="0" smtClean="0">
                <a:ea typeface="新細明體" panose="02020500000000000000" pitchFamily="18" charset="-120"/>
              </a:rPr>
              <a:t>testosterone</a:t>
            </a:r>
            <a:endParaRPr lang="en-US" altLang="zh-TW" sz="1500" dirty="0">
              <a:ea typeface="新細明體" panose="02020500000000000000" pitchFamily="18" charset="-120"/>
            </a:endParaRPr>
          </a:p>
          <a:p>
            <a:pPr marL="0" indent="0">
              <a:buClr>
                <a:srgbClr val="497E8D"/>
              </a:buClr>
              <a:buNone/>
              <a:defRPr/>
            </a:pPr>
            <a:r>
              <a:rPr lang="en-US" altLang="zh-TW" sz="1500" dirty="0">
                <a:ea typeface="新細明體" panose="02020500000000000000" pitchFamily="18" charset="-120"/>
              </a:rPr>
              <a:t>B. Decreased </a:t>
            </a:r>
            <a:r>
              <a:rPr lang="en-US" altLang="zh-TW" sz="1500" dirty="0" smtClean="0">
                <a:ea typeface="新細明體" panose="02020500000000000000" pitchFamily="18" charset="-120"/>
              </a:rPr>
              <a:t>inhibin</a:t>
            </a:r>
          </a:p>
          <a:p>
            <a:pPr marL="0" indent="0">
              <a:buClr>
                <a:srgbClr val="497E8D"/>
              </a:buClr>
              <a:buNone/>
              <a:defRPr/>
            </a:pPr>
            <a:r>
              <a:rPr lang="en-US" altLang="zh-TW" sz="1500" dirty="0" smtClean="0">
                <a:ea typeface="新細明體" panose="02020500000000000000" pitchFamily="18" charset="-120"/>
              </a:rPr>
              <a:t>C</a:t>
            </a:r>
            <a:r>
              <a:rPr lang="en-US" altLang="zh-TW" sz="1500" dirty="0">
                <a:ea typeface="新細明體" panose="02020500000000000000" pitchFamily="18" charset="-120"/>
              </a:rPr>
              <a:t>. Decreased testosterone</a:t>
            </a:r>
          </a:p>
          <a:p>
            <a:pPr marL="0" indent="0">
              <a:buClr>
                <a:srgbClr val="497E8D"/>
              </a:buClr>
              <a:buNone/>
              <a:defRPr/>
            </a:pPr>
            <a:r>
              <a:rPr lang="en-US" altLang="zh-TW" sz="1500" dirty="0" smtClean="0">
                <a:ea typeface="新細明體" panose="02020500000000000000" pitchFamily="18" charset="-120"/>
              </a:rPr>
              <a:t>D</a:t>
            </a:r>
            <a:r>
              <a:rPr lang="en-US" altLang="zh-TW" sz="1500" dirty="0">
                <a:ea typeface="新細明體" panose="02020500000000000000" pitchFamily="18" charset="-120"/>
              </a:rPr>
              <a:t>. Increased spermatogenesis</a:t>
            </a:r>
          </a:p>
        </p:txBody>
      </p:sp>
      <p:sp>
        <p:nvSpPr>
          <p:cNvPr id="9" name="Content Placeholder 3"/>
          <p:cNvSpPr txBox="1">
            <a:spLocks/>
          </p:cNvSpPr>
          <p:nvPr/>
        </p:nvSpPr>
        <p:spPr>
          <a:xfrm>
            <a:off x="6248115" y="1268760"/>
            <a:ext cx="5331288" cy="4976012"/>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a:buClr>
                <a:srgbClr val="008080"/>
              </a:buClr>
              <a:buNone/>
            </a:pPr>
            <a:r>
              <a:rPr lang="en-US" altLang="zh-TW" sz="1600" dirty="0" smtClean="0">
                <a:solidFill>
                  <a:srgbClr val="008080"/>
                </a:solidFill>
                <a:ea typeface="新細明體" panose="02020500000000000000" pitchFamily="18" charset="-120"/>
              </a:rPr>
              <a:t>4. Which </a:t>
            </a:r>
            <a:r>
              <a:rPr lang="en-US" altLang="zh-TW" sz="1600" dirty="0">
                <a:solidFill>
                  <a:srgbClr val="008080"/>
                </a:solidFill>
                <a:ea typeface="新細明體" panose="02020500000000000000" pitchFamily="18" charset="-120"/>
              </a:rPr>
              <a:t>of the following is not a result of FSH Binding to its receptors on </a:t>
            </a:r>
            <a:r>
              <a:rPr lang="en-US" altLang="zh-TW" sz="1600" dirty="0" err="1">
                <a:solidFill>
                  <a:srgbClr val="008080"/>
                </a:solidFill>
                <a:ea typeface="新細明體" panose="02020500000000000000" pitchFamily="18" charset="-120"/>
              </a:rPr>
              <a:t>Sertoli</a:t>
            </a:r>
            <a:r>
              <a:rPr lang="en-US" altLang="zh-TW" sz="1600" dirty="0">
                <a:solidFill>
                  <a:srgbClr val="008080"/>
                </a:solidFill>
                <a:ea typeface="新細明體" panose="02020500000000000000" pitchFamily="18" charset="-120"/>
              </a:rPr>
              <a:t> cells?</a:t>
            </a:r>
          </a:p>
          <a:p>
            <a:pPr marL="342900" indent="-342900">
              <a:buClr>
                <a:srgbClr val="008080"/>
              </a:buClr>
              <a:buFont typeface="+mj-lt"/>
              <a:buAutoNum type="alphaUcPeriod"/>
            </a:pPr>
            <a:r>
              <a:rPr lang="en-US" altLang="zh-TW" sz="1600" dirty="0" smtClean="0">
                <a:ea typeface="新細明體" panose="02020500000000000000" pitchFamily="18" charset="-120"/>
              </a:rPr>
              <a:t>Production </a:t>
            </a:r>
            <a:r>
              <a:rPr lang="en-US" altLang="zh-TW" sz="1600" dirty="0">
                <a:ea typeface="新細明體" panose="02020500000000000000" pitchFamily="18" charset="-120"/>
              </a:rPr>
              <a:t>of androgen-binding protein (ABP</a:t>
            </a:r>
            <a:r>
              <a:rPr lang="en-US" altLang="zh-TW" sz="1600" dirty="0" smtClean="0">
                <a:ea typeface="新細明體" panose="02020500000000000000" pitchFamily="18" charset="-120"/>
              </a:rPr>
              <a:t>).</a:t>
            </a:r>
            <a:endParaRPr lang="en-US" altLang="zh-TW" sz="1600" dirty="0">
              <a:ea typeface="新細明體" panose="02020500000000000000" pitchFamily="18" charset="-120"/>
            </a:endParaRPr>
          </a:p>
          <a:p>
            <a:pPr marL="342900" indent="-342900">
              <a:buClr>
                <a:srgbClr val="008080"/>
              </a:buClr>
              <a:buFont typeface="+mj-lt"/>
              <a:buAutoNum type="alphaUcPeriod"/>
            </a:pPr>
            <a:r>
              <a:rPr lang="en-US" altLang="zh-TW" sz="1600" dirty="0" smtClean="0">
                <a:ea typeface="新細明體" panose="02020500000000000000" pitchFamily="18" charset="-120"/>
              </a:rPr>
              <a:t>Growth </a:t>
            </a:r>
            <a:r>
              <a:rPr lang="en-US" altLang="zh-TW" sz="1600" dirty="0">
                <a:ea typeface="新細明體" panose="02020500000000000000" pitchFamily="18" charset="-120"/>
              </a:rPr>
              <a:t>factors important for </a:t>
            </a:r>
            <a:r>
              <a:rPr lang="en-US" altLang="zh-TW" sz="1600" dirty="0" smtClean="0">
                <a:ea typeface="新細明體" panose="02020500000000000000" pitchFamily="18" charset="-120"/>
              </a:rPr>
              <a:t>spermatogenesis.</a:t>
            </a:r>
            <a:endParaRPr lang="en-US" altLang="zh-TW" sz="1600" dirty="0">
              <a:ea typeface="新細明體" panose="02020500000000000000" pitchFamily="18" charset="-120"/>
            </a:endParaRPr>
          </a:p>
          <a:p>
            <a:pPr marL="342900" indent="-342900">
              <a:buClr>
                <a:srgbClr val="008080"/>
              </a:buClr>
              <a:buFont typeface="+mj-lt"/>
              <a:buAutoNum type="alphaUcPeriod"/>
            </a:pPr>
            <a:r>
              <a:rPr lang="en-US" altLang="zh-TW" sz="1600" dirty="0" smtClean="0">
                <a:ea typeface="新細明體" panose="02020500000000000000" pitchFamily="18" charset="-120"/>
              </a:rPr>
              <a:t>The </a:t>
            </a:r>
            <a:r>
              <a:rPr lang="en-US" altLang="zh-TW" sz="1600" dirty="0">
                <a:ea typeface="新細明體" panose="02020500000000000000" pitchFamily="18" charset="-120"/>
              </a:rPr>
              <a:t>synthesis of the aromatase enzyme that converts androgens to </a:t>
            </a:r>
            <a:r>
              <a:rPr lang="en-US" altLang="zh-TW" sz="1600" dirty="0" smtClean="0">
                <a:ea typeface="新細明體" panose="02020500000000000000" pitchFamily="18" charset="-120"/>
              </a:rPr>
              <a:t>estrogens.</a:t>
            </a:r>
            <a:endParaRPr lang="en-US" altLang="zh-TW" sz="1600" dirty="0">
              <a:ea typeface="新細明體" panose="02020500000000000000" pitchFamily="18" charset="-120"/>
            </a:endParaRPr>
          </a:p>
          <a:p>
            <a:pPr marL="342900" indent="-342900">
              <a:buClr>
                <a:srgbClr val="008080"/>
              </a:buClr>
              <a:buFont typeface="+mj-lt"/>
              <a:buAutoNum type="alphaUcPeriod"/>
            </a:pPr>
            <a:r>
              <a:rPr lang="en-US" altLang="zh-TW" sz="1600" dirty="0" smtClean="0">
                <a:ea typeface="新細明體" panose="02020500000000000000" pitchFamily="18" charset="-120"/>
              </a:rPr>
              <a:t>Production </a:t>
            </a:r>
            <a:r>
              <a:rPr lang="en-US" altLang="zh-TW" sz="1600" dirty="0">
                <a:ea typeface="新細明體" panose="02020500000000000000" pitchFamily="18" charset="-120"/>
              </a:rPr>
              <a:t>of </a:t>
            </a:r>
            <a:r>
              <a:rPr lang="en-US" altLang="zh-TW" sz="1600" dirty="0" smtClean="0">
                <a:ea typeface="新細明體" panose="02020500000000000000" pitchFamily="18" charset="-120"/>
              </a:rPr>
              <a:t>testosterone.</a:t>
            </a:r>
            <a:endParaRPr lang="en-US" sz="1600" dirty="0">
              <a:ea typeface="新細明體" panose="02020500000000000000" pitchFamily="18" charset="-120"/>
            </a:endParaRPr>
          </a:p>
          <a:p>
            <a:pPr marL="0" indent="0">
              <a:buClr>
                <a:srgbClr val="497E8D"/>
              </a:buClr>
              <a:buNone/>
              <a:defRPr/>
            </a:pPr>
            <a:endParaRPr lang="en-US" altLang="zh-TW" sz="1600" dirty="0" smtClean="0">
              <a:ea typeface="新細明體" panose="02020500000000000000" pitchFamily="18" charset="-120"/>
            </a:endParaRPr>
          </a:p>
          <a:p>
            <a:pPr marL="0" indent="0">
              <a:buClr>
                <a:srgbClr val="497E8D"/>
              </a:buClr>
              <a:buNone/>
              <a:defRPr/>
            </a:pPr>
            <a:r>
              <a:rPr lang="en-US" altLang="zh-TW" sz="1600" dirty="0" smtClean="0">
                <a:solidFill>
                  <a:srgbClr val="008080"/>
                </a:solidFill>
                <a:ea typeface="新細明體" panose="02020500000000000000" pitchFamily="18" charset="-120"/>
              </a:rPr>
              <a:t>5. Which </a:t>
            </a:r>
            <a:r>
              <a:rPr lang="en-US" altLang="zh-TW" sz="1600" dirty="0">
                <a:solidFill>
                  <a:srgbClr val="008080"/>
                </a:solidFill>
                <a:ea typeface="新細明體" panose="02020500000000000000" pitchFamily="18" charset="-120"/>
              </a:rPr>
              <a:t>of the following hormones related to the HPG axis in males: </a:t>
            </a:r>
          </a:p>
          <a:p>
            <a:pPr marL="342900" indent="-342900">
              <a:buClr>
                <a:srgbClr val="497E8D"/>
              </a:buClr>
              <a:buFont typeface="+mj-lt"/>
              <a:buAutoNum type="alphaUcPeriod"/>
              <a:defRPr/>
            </a:pPr>
            <a:r>
              <a:rPr lang="en-US" altLang="zh-TW" sz="1600" dirty="0" smtClean="0">
                <a:ea typeface="新細明體" panose="02020500000000000000" pitchFamily="18" charset="-120"/>
              </a:rPr>
              <a:t>TSH.</a:t>
            </a:r>
          </a:p>
          <a:p>
            <a:pPr marL="342900" indent="-342900">
              <a:buClr>
                <a:srgbClr val="497E8D"/>
              </a:buClr>
              <a:buFont typeface="+mj-lt"/>
              <a:buAutoNum type="alphaUcPeriod"/>
              <a:defRPr/>
            </a:pPr>
            <a:r>
              <a:rPr lang="en-US" altLang="zh-TW" sz="1600" dirty="0" smtClean="0">
                <a:ea typeface="新細明體" panose="02020500000000000000" pitchFamily="18" charset="-120"/>
              </a:rPr>
              <a:t>Cortisol.</a:t>
            </a:r>
          </a:p>
          <a:p>
            <a:pPr marL="342900" indent="-342900">
              <a:buClr>
                <a:srgbClr val="497E8D"/>
              </a:buClr>
              <a:buFont typeface="+mj-lt"/>
              <a:buAutoNum type="alphaUcPeriod"/>
              <a:defRPr/>
            </a:pPr>
            <a:r>
              <a:rPr lang="en-US" altLang="zh-TW" sz="1600" dirty="0" smtClean="0">
                <a:ea typeface="新細明體" panose="02020500000000000000" pitchFamily="18" charset="-120"/>
              </a:rPr>
              <a:t>Estrogen.</a:t>
            </a:r>
          </a:p>
          <a:p>
            <a:pPr marL="342900" indent="-342900">
              <a:buClr>
                <a:srgbClr val="497E8D"/>
              </a:buClr>
              <a:buFont typeface="+mj-lt"/>
              <a:buAutoNum type="alphaUcPeriod"/>
              <a:defRPr/>
            </a:pPr>
            <a:r>
              <a:rPr lang="en-US" altLang="zh-TW" sz="1600" dirty="0" smtClean="0">
                <a:ea typeface="新細明體" panose="02020500000000000000" pitchFamily="18" charset="-120"/>
              </a:rPr>
              <a:t>LH.</a:t>
            </a:r>
            <a:endParaRPr lang="el-GR" altLang="zh-TW" sz="1600" dirty="0">
              <a:ea typeface="新細明體" panose="02020500000000000000" pitchFamily="18" charset="-120"/>
            </a:endParaRPr>
          </a:p>
        </p:txBody>
      </p:sp>
      <p:sp>
        <p:nvSpPr>
          <p:cNvPr id="4" name="TextBox 3"/>
          <p:cNvSpPr txBox="1"/>
          <p:nvPr/>
        </p:nvSpPr>
        <p:spPr>
          <a:xfrm rot="10800000">
            <a:off x="8182644" y="6354510"/>
            <a:ext cx="3396759" cy="276999"/>
          </a:xfrm>
          <a:prstGeom prst="rect">
            <a:avLst/>
          </a:prstGeom>
          <a:noFill/>
        </p:spPr>
        <p:txBody>
          <a:bodyPr wrap="square" rtlCol="0">
            <a:spAutoFit/>
          </a:bodyPr>
          <a:lstStyle/>
          <a:p>
            <a:pPr algn="ctr"/>
            <a:r>
              <a:rPr lang="en-US" sz="1200" dirty="0" smtClean="0">
                <a:solidFill>
                  <a:schemeClr val="bg1">
                    <a:lumMod val="50000"/>
                  </a:schemeClr>
                </a:solidFill>
              </a:rPr>
              <a:t>1=A   2=D   3=A   4=D   5=10</a:t>
            </a:r>
            <a:endParaRPr lang="en-US" sz="1200" dirty="0">
              <a:solidFill>
                <a:schemeClr val="bg1">
                  <a:lumMod val="50000"/>
                </a:schemeClr>
              </a:solidFill>
            </a:endParaRPr>
          </a:p>
        </p:txBody>
      </p:sp>
    </p:spTree>
    <p:extLst>
      <p:ext uri="{BB962C8B-B14F-4D97-AF65-F5344CB8AC3E}">
        <p14:creationId xmlns:p14="http://schemas.microsoft.com/office/powerpoint/2010/main" val="3985467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7185" y="90565"/>
            <a:ext cx="6454453" cy="990600"/>
          </a:xfrm>
        </p:spPr>
        <p:txBody>
          <a:bodyPr>
            <a:normAutofit/>
          </a:bodyPr>
          <a:lstStyle/>
          <a:p>
            <a:pPr algn="ctr"/>
            <a:r>
              <a:rPr lang="en-US" dirty="0">
                <a:solidFill>
                  <a:srgbClr val="427380"/>
                </a:solidFill>
                <a:latin typeface="Calibri" panose="020F0502020204030204" pitchFamily="34" charset="0"/>
                <a:cs typeface="Calibri" panose="020F0502020204030204" pitchFamily="34" charset="0"/>
              </a:rPr>
              <a:t>Thank you for checking our work! </a:t>
            </a:r>
          </a:p>
        </p:txBody>
      </p:sp>
      <p:sp>
        <p:nvSpPr>
          <p:cNvPr id="6" name="Rectangle 5"/>
          <p:cNvSpPr/>
          <p:nvPr/>
        </p:nvSpPr>
        <p:spPr>
          <a:xfrm>
            <a:off x="812435" y="3020472"/>
            <a:ext cx="4624180" cy="461665"/>
          </a:xfrm>
          <a:prstGeom prst="rect">
            <a:avLst/>
          </a:prstGeom>
        </p:spPr>
        <p:txBody>
          <a:bodyPr wrap="square">
            <a:spAutoFit/>
          </a:bodyPr>
          <a:lstStyle/>
          <a:p>
            <a:pPr algn="ctr" defTabSz="914400">
              <a:spcBef>
                <a:spcPct val="20000"/>
              </a:spcBef>
            </a:pPr>
            <a:r>
              <a:rPr lang="ar-SA" sz="2400" dirty="0">
                <a:solidFill>
                  <a:srgbClr val="008080"/>
                </a:solidFill>
                <a:latin typeface="Calibri" panose="020F0502020204030204" pitchFamily="34" charset="0"/>
                <a:ea typeface="+mj-ea"/>
                <a:cs typeface="Calibri" panose="020F0502020204030204" pitchFamily="34" charset="0"/>
              </a:rPr>
              <a:t>خالص الشكر لأعضاء الفريق الكِرام:</a:t>
            </a:r>
            <a:endParaRPr lang="en-US" sz="2400" dirty="0">
              <a:solidFill>
                <a:srgbClr val="008080"/>
              </a:solidFill>
              <a:latin typeface="Calibri" panose="020F0502020204030204" pitchFamily="34" charset="0"/>
              <a:ea typeface="+mj-ea"/>
              <a:cs typeface="Calibri" panose="020F0502020204030204" pitchFamily="34" charset="0"/>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19</a:t>
            </a:fld>
            <a:endParaRPr lang="en-US" dirty="0">
              <a:solidFill>
                <a:srgbClr val="464653"/>
              </a:solidFill>
            </a:endParaRPr>
          </a:p>
        </p:txBody>
      </p:sp>
      <p:sp>
        <p:nvSpPr>
          <p:cNvPr id="12" name="Rectangle 11"/>
          <p:cNvSpPr/>
          <p:nvPr/>
        </p:nvSpPr>
        <p:spPr>
          <a:xfrm>
            <a:off x="945839" y="1215709"/>
            <a:ext cx="10297144" cy="369332"/>
          </a:xfrm>
          <a:prstGeom prst="rect">
            <a:avLst/>
          </a:prstGeom>
        </p:spPr>
        <p:txBody>
          <a:bodyPr wrap="square">
            <a:spAutoFit/>
          </a:bodyPr>
          <a:lstStyle/>
          <a:p>
            <a:pPr algn="ctr" defTabSz="914400"/>
            <a:r>
              <a:rPr lang="ar-SA" sz="1800" dirty="0">
                <a:solidFill>
                  <a:srgbClr val="008080"/>
                </a:solidFill>
                <a:latin typeface="Calibri" panose="020F0502020204030204" pitchFamily="34" charset="0"/>
                <a:cs typeface="Calibri" panose="020F0502020204030204" pitchFamily="34" charset="0"/>
              </a:rPr>
              <a:t>اعمل لترسم بسمة، اعمل لتمسح دمعة، اعمل و أنت تعلم أن الله لا يضيع أجر من أحسن عملا.</a:t>
            </a:r>
            <a:endParaRPr lang="en-US" sz="1800" dirty="0">
              <a:solidFill>
                <a:srgbClr val="008080"/>
              </a:solidFill>
              <a:latin typeface="Calibri" panose="020F0502020204030204" pitchFamily="34" charset="0"/>
              <a:cs typeface="Calibri" panose="020F0502020204030204" pitchFamily="34" charset="0"/>
            </a:endParaRPr>
          </a:p>
        </p:txBody>
      </p:sp>
      <p:sp>
        <p:nvSpPr>
          <p:cNvPr id="17" name="Content Placeholder 2"/>
          <p:cNvSpPr txBox="1">
            <a:spLocks/>
          </p:cNvSpPr>
          <p:nvPr/>
        </p:nvSpPr>
        <p:spPr>
          <a:xfrm>
            <a:off x="1540350" y="1600521"/>
            <a:ext cx="3168351" cy="1216936"/>
          </a:xfrm>
          <a:prstGeom prst="rect">
            <a:avLst/>
          </a:prstGeom>
        </p:spPr>
        <p:txBody>
          <a:bodyPr wrap="square">
            <a:spAutoFit/>
          </a:bodyPr>
          <a:lstStyle>
            <a:defPPr>
              <a:defRPr lang="en-US"/>
            </a:defPPr>
            <a:lvl1pPr algn="r" defTabSz="914400">
              <a:spcBef>
                <a:spcPct val="20000"/>
              </a:spcBef>
              <a:defRPr sz="2400">
                <a:solidFill>
                  <a:srgbClr val="008080"/>
                </a:solidFill>
                <a:latin typeface="Calibri" panose="020F0502020204030204" pitchFamily="34" charset="0"/>
                <a:ea typeface="+mj-ea"/>
                <a:cs typeface="Calibri" panose="020F0502020204030204" pitchFamily="34" charset="0"/>
              </a:defRPr>
            </a:lvl1pPr>
          </a:lstStyle>
          <a:p>
            <a:pPr algn="ctr" rtl="1">
              <a:lnSpc>
                <a:spcPct val="150000"/>
              </a:lnSpc>
            </a:pPr>
            <a:r>
              <a:rPr lang="ar-SA" dirty="0"/>
              <a:t>قادة الفريق:</a:t>
            </a:r>
          </a:p>
          <a:p>
            <a:pPr algn="ctr" rtl="1">
              <a:lnSpc>
                <a:spcPct val="150000"/>
              </a:lnSpc>
            </a:pPr>
            <a:r>
              <a:rPr lang="en-US" dirty="0">
                <a:solidFill>
                  <a:schemeClr val="tx1"/>
                </a:solidFill>
              </a:rPr>
              <a:t> </a:t>
            </a:r>
            <a:r>
              <a:rPr lang="ar-SA" dirty="0">
                <a:solidFill>
                  <a:schemeClr val="tx1"/>
                </a:solidFill>
              </a:rPr>
              <a:t>ليــلـى مـذكور  &amp; مـحـمـد نـصـر</a:t>
            </a:r>
            <a:endParaRPr lang="en-US" dirty="0">
              <a:solidFill>
                <a:schemeClr val="tx1"/>
              </a:solidFill>
            </a:endParaRPr>
          </a:p>
        </p:txBody>
      </p:sp>
      <p:sp>
        <p:nvSpPr>
          <p:cNvPr id="25" name="TextBox 24"/>
          <p:cNvSpPr txBox="1"/>
          <p:nvPr/>
        </p:nvSpPr>
        <p:spPr>
          <a:xfrm>
            <a:off x="965723" y="6374312"/>
            <a:ext cx="7200800" cy="338554"/>
          </a:xfrm>
          <a:prstGeom prst="rect">
            <a:avLst/>
          </a:prstGeom>
          <a:noFill/>
        </p:spPr>
        <p:txBody>
          <a:bodyPr wrap="square" rtlCol="0">
            <a:spAutoFit/>
          </a:bodyPr>
          <a:lstStyle/>
          <a:p>
            <a:pPr algn="ctr" rtl="1"/>
            <a:r>
              <a:rPr lang="ar-SA" sz="1600" dirty="0">
                <a:solidFill>
                  <a:srgbClr val="427380"/>
                </a:solidFill>
                <a:latin typeface="Calibri" panose="020F0502020204030204" pitchFamily="34" charset="0"/>
                <a:cs typeface="Calibri" panose="020F0502020204030204" pitchFamily="34" charset="0"/>
              </a:rPr>
              <a:t>اللهم اني استودعتك ما حفظت وما قرأت وما فهمت، فرده لي وقت حاجتي إليه إنّك على كل شيءٍ قدير.</a:t>
            </a:r>
            <a:endParaRPr lang="en-US" sz="1600" dirty="0">
              <a:solidFill>
                <a:srgbClr val="427380"/>
              </a:solidFill>
              <a:latin typeface="Calibri" panose="020F0502020204030204" pitchFamily="34" charset="0"/>
              <a:cs typeface="Calibri" panose="020F0502020204030204" pitchFamily="34" charset="0"/>
            </a:endParaRPr>
          </a:p>
        </p:txBody>
      </p:sp>
      <p:sp>
        <p:nvSpPr>
          <p:cNvPr id="28" name="Isosceles Triangle 27"/>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5950396" y="2080542"/>
            <a:ext cx="0" cy="4151486"/>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0663" y="3430676"/>
            <a:ext cx="855837" cy="855837"/>
          </a:xfrm>
          <a:prstGeom prst="rect">
            <a:avLst/>
          </a:prstGeom>
        </p:spPr>
      </p:pic>
      <p:sp>
        <p:nvSpPr>
          <p:cNvPr id="7" name="Rectangle 6"/>
          <p:cNvSpPr/>
          <p:nvPr/>
        </p:nvSpPr>
        <p:spPr>
          <a:xfrm>
            <a:off x="7030516" y="3469993"/>
            <a:ext cx="3960440" cy="792088"/>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fr-FR" sz="1100" dirty="0">
                <a:solidFill>
                  <a:schemeClr val="tx1"/>
                </a:solidFill>
                <a:latin typeface="Comic Sans MS" panose="030F0702030302020204" pitchFamily="66" charset="0"/>
              </a:rPr>
              <a:t>2017-2018 Dr. Dr. Laila Al </a:t>
            </a:r>
            <a:r>
              <a:rPr lang="fr-FR" sz="1100" dirty="0" err="1" smtClean="0">
                <a:solidFill>
                  <a:schemeClr val="tx1"/>
                </a:solidFill>
                <a:latin typeface="Comic Sans MS" panose="030F0702030302020204" pitchFamily="66" charset="0"/>
              </a:rPr>
              <a:t>Dokhi</a:t>
            </a:r>
            <a:r>
              <a:rPr lang="en-US" sz="1100" dirty="0" smtClean="0">
                <a:solidFill>
                  <a:schemeClr val="tx1"/>
                </a:solidFill>
                <a:latin typeface="Comic Sans MS" panose="030F0702030302020204" pitchFamily="66" charset="0"/>
              </a:rPr>
              <a:t>’s </a:t>
            </a:r>
            <a:r>
              <a:rPr lang="fr-FR" sz="1100" dirty="0" smtClean="0">
                <a:solidFill>
                  <a:schemeClr val="tx1"/>
                </a:solidFill>
                <a:latin typeface="Comic Sans MS" panose="030F0702030302020204" pitchFamily="66" charset="0"/>
              </a:rPr>
              <a:t>Lecture &amp; Notes.</a:t>
            </a:r>
          </a:p>
          <a:p>
            <a:pPr defTabSz="914400"/>
            <a:r>
              <a:rPr lang="fr-FR" sz="1100" dirty="0" smtClean="0">
                <a:solidFill>
                  <a:schemeClr val="tx1"/>
                </a:solidFill>
                <a:latin typeface="Comic Sans MS" panose="030F0702030302020204" pitchFamily="66" charset="0"/>
              </a:rPr>
              <a:t>2017-2018 </a:t>
            </a:r>
            <a:r>
              <a:rPr lang="fr-FR" sz="1100" dirty="0">
                <a:solidFill>
                  <a:schemeClr val="tx1"/>
                </a:solidFill>
                <a:latin typeface="Comic Sans MS" panose="030F0702030302020204" pitchFamily="66" charset="0"/>
              </a:rPr>
              <a:t>Dr. Khalid Al </a:t>
            </a:r>
            <a:r>
              <a:rPr lang="fr-FR" sz="1100" dirty="0" err="1" smtClean="0">
                <a:solidFill>
                  <a:schemeClr val="tx1"/>
                </a:solidFill>
                <a:latin typeface="Comic Sans MS" panose="030F0702030302020204" pitchFamily="66" charset="0"/>
              </a:rPr>
              <a:t>Regaiey’s</a:t>
            </a:r>
            <a:r>
              <a:rPr lang="fr-FR" sz="1100" dirty="0" smtClean="0">
                <a:solidFill>
                  <a:schemeClr val="tx1"/>
                </a:solidFill>
                <a:latin typeface="Comic Sans MS" panose="030F0702030302020204" pitchFamily="66" charset="0"/>
              </a:rPr>
              <a:t> Lecture</a:t>
            </a:r>
            <a:r>
              <a:rPr lang="fr-FR" sz="1100" dirty="0">
                <a:solidFill>
                  <a:schemeClr val="tx1"/>
                </a:solidFill>
                <a:latin typeface="Comic Sans MS" panose="030F0702030302020204" pitchFamily="66" charset="0"/>
              </a:rPr>
              <a:t>&amp; Notes. </a:t>
            </a:r>
          </a:p>
          <a:p>
            <a:pPr defTabSz="914400"/>
            <a:r>
              <a:rPr lang="en-US" sz="1100" dirty="0">
                <a:solidFill>
                  <a:schemeClr val="tx1"/>
                </a:solidFill>
                <a:latin typeface="Comic Sans MS" panose="030F0702030302020204" pitchFamily="66" charset="0"/>
              </a:rPr>
              <a:t>Guyton &amp; Hall of Medical Physiology </a:t>
            </a:r>
            <a:r>
              <a:rPr lang="en-US" sz="1100" dirty="0" smtClean="0">
                <a:solidFill>
                  <a:schemeClr val="tx1"/>
                </a:solidFill>
                <a:latin typeface="Comic Sans MS" panose="030F0702030302020204" pitchFamily="66" charset="0"/>
              </a:rPr>
              <a:t>13</a:t>
            </a:r>
            <a:r>
              <a:rPr lang="en-US" sz="1100" baseline="30000" dirty="0" smtClean="0">
                <a:solidFill>
                  <a:schemeClr val="tx1"/>
                </a:solidFill>
                <a:latin typeface="Comic Sans MS" panose="030F0702030302020204" pitchFamily="66" charset="0"/>
              </a:rPr>
              <a:t>th</a:t>
            </a:r>
            <a:r>
              <a:rPr lang="en-US" sz="1100" dirty="0" smtClean="0">
                <a:solidFill>
                  <a:schemeClr val="tx1"/>
                </a:solidFill>
                <a:latin typeface="Comic Sans MS" panose="030F0702030302020204" pitchFamily="66" charset="0"/>
              </a:rPr>
              <a:t> Edition</a:t>
            </a:r>
            <a:r>
              <a:rPr lang="en-US" sz="1100" dirty="0">
                <a:solidFill>
                  <a:schemeClr val="tx1"/>
                </a:solidFill>
                <a:latin typeface="Comic Sans MS" panose="030F0702030302020204" pitchFamily="66" charset="0"/>
              </a:rPr>
              <a:t>.</a:t>
            </a:r>
          </a:p>
          <a:p>
            <a:pPr defTabSz="914400"/>
            <a:r>
              <a:rPr lang="en-US" sz="1100" dirty="0">
                <a:solidFill>
                  <a:schemeClr val="tx1"/>
                </a:solidFill>
                <a:latin typeface="Comic Sans MS" panose="030F0702030302020204" pitchFamily="66" charset="0"/>
              </a:rPr>
              <a:t>Linda S. Costanzo </a:t>
            </a:r>
            <a:r>
              <a:rPr lang="en-US" sz="1100" dirty="0" smtClean="0">
                <a:solidFill>
                  <a:schemeClr val="tx1"/>
                </a:solidFill>
                <a:latin typeface="Comic Sans MS" panose="030F0702030302020204" pitchFamily="66" charset="0"/>
              </a:rPr>
              <a:t>5</a:t>
            </a:r>
            <a:r>
              <a:rPr lang="en-US" sz="1100" baseline="30000" dirty="0" smtClean="0">
                <a:solidFill>
                  <a:schemeClr val="tx1"/>
                </a:solidFill>
                <a:latin typeface="Comic Sans MS" panose="030F0702030302020204" pitchFamily="66" charset="0"/>
              </a:rPr>
              <a:t>th</a:t>
            </a:r>
            <a:r>
              <a:rPr lang="en-US" sz="1100" dirty="0" smtClean="0">
                <a:solidFill>
                  <a:schemeClr val="tx1"/>
                </a:solidFill>
                <a:latin typeface="Comic Sans MS" panose="030F0702030302020204" pitchFamily="66" charset="0"/>
              </a:rPr>
              <a:t> Edition</a:t>
            </a:r>
            <a:r>
              <a:rPr lang="en-US" sz="1100" dirty="0">
                <a:solidFill>
                  <a:schemeClr val="tx1"/>
                </a:solidFill>
                <a:latin typeface="Comic Sans MS" panose="030F0702030302020204" pitchFamily="66" charset="0"/>
              </a:rPr>
              <a:t>.</a:t>
            </a:r>
          </a:p>
        </p:txBody>
      </p:sp>
      <p:pic>
        <p:nvPicPr>
          <p:cNvPr id="8" name="Picture 7">
            <a:hlinkClick r:id="rId4"/>
          </p:cNvPr>
          <p:cNvPicPr>
            <a:picLocks noChangeAspect="1"/>
          </p:cNvPicPr>
          <p:nvPr/>
        </p:nvPicPr>
        <p:blipFill rotWithShape="1">
          <a:blip r:embed="rId5">
            <a:extLst>
              <a:ext uri="{28A0092B-C50C-407E-A947-70E740481C1C}">
                <a14:useLocalDpi xmlns:a14="http://schemas.microsoft.com/office/drawing/2010/main" val="0"/>
              </a:ext>
            </a:extLst>
          </a:blip>
          <a:srcRect l="8091" t="7811" r="4178" b="4458"/>
          <a:stretch/>
        </p:blipFill>
        <p:spPr>
          <a:xfrm>
            <a:off x="7546074" y="1575000"/>
            <a:ext cx="859536" cy="859536"/>
          </a:xfrm>
          <a:prstGeom prst="rect">
            <a:avLst/>
          </a:prstGeom>
        </p:spPr>
      </p:pic>
      <p:sp>
        <p:nvSpPr>
          <p:cNvPr id="18" name="Rectangle 17"/>
          <p:cNvSpPr/>
          <p:nvPr/>
        </p:nvSpPr>
        <p:spPr>
          <a:xfrm>
            <a:off x="8487472" y="1714463"/>
            <a:ext cx="2499528" cy="580609"/>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100" dirty="0">
                <a:solidFill>
                  <a:schemeClr val="tx1"/>
                </a:solidFill>
                <a:latin typeface="Comic Sans MS" panose="030F0702030302020204" pitchFamily="66" charset="0"/>
              </a:rPr>
              <a:t>Please check our editing file to know if there are any additions, changes or corrections.</a:t>
            </a:r>
          </a:p>
        </p:txBody>
      </p:sp>
      <p:sp>
        <p:nvSpPr>
          <p:cNvPr id="20" name="Rectangle 19"/>
          <p:cNvSpPr/>
          <p:nvPr/>
        </p:nvSpPr>
        <p:spPr>
          <a:xfrm>
            <a:off x="7819182" y="2641534"/>
            <a:ext cx="3171773" cy="580609"/>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dirty="0">
                <a:solidFill>
                  <a:schemeClr val="tx1"/>
                </a:solidFill>
                <a:latin typeface="Comic Sans MS" panose="030F0702030302020204" pitchFamily="66" charset="0"/>
                <a:hlinkClick r:id="rId6"/>
              </a:rPr>
              <a:t>https://</a:t>
            </a:r>
            <a:r>
              <a:rPr lang="en-US" sz="1200" dirty="0" smtClean="0">
                <a:solidFill>
                  <a:schemeClr val="tx1"/>
                </a:solidFill>
                <a:latin typeface="Comic Sans MS" panose="030F0702030302020204" pitchFamily="66" charset="0"/>
                <a:hlinkClick r:id="rId6"/>
              </a:rPr>
              <a:t>www.youtube.com/watch?v=Sr4recOxmNc</a:t>
            </a:r>
            <a:endParaRPr lang="en-US" sz="1200" dirty="0">
              <a:solidFill>
                <a:schemeClr val="tx1"/>
              </a:solidFill>
              <a:latin typeface="Comic Sans MS" panose="030F0702030302020204" pitchFamily="66" charset="0"/>
            </a:endParaRPr>
          </a:p>
        </p:txBody>
      </p:sp>
      <p:pic>
        <p:nvPicPr>
          <p:cNvPr id="13" name="Picture 12">
            <a:hlinkClick r:id="rId7"/>
          </p:cNvPr>
          <p:cNvPicPr>
            <a:picLocks noChangeAspect="1"/>
          </p:cNvPicPr>
          <p:nvPr/>
        </p:nvPicPr>
        <p:blipFill rotWithShape="1">
          <a:blip r:embed="rId8" cstate="print">
            <a:extLst>
              <a:ext uri="{28A0092B-C50C-407E-A947-70E740481C1C}">
                <a14:useLocalDpi xmlns:a14="http://schemas.microsoft.com/office/drawing/2010/main" val="0"/>
              </a:ext>
            </a:extLst>
          </a:blip>
          <a:srcRect l="2960" t="2962" r="2960" b="2960"/>
          <a:stretch/>
        </p:blipFill>
        <p:spPr>
          <a:xfrm>
            <a:off x="6764172" y="4437112"/>
            <a:ext cx="859536" cy="859536"/>
          </a:xfrm>
          <a:prstGeom prst="rect">
            <a:avLst/>
          </a:prstGeom>
        </p:spPr>
      </p:pic>
      <p:sp>
        <p:nvSpPr>
          <p:cNvPr id="22" name="Rectangle 21"/>
          <p:cNvSpPr/>
          <p:nvPr/>
        </p:nvSpPr>
        <p:spPr>
          <a:xfrm>
            <a:off x="7760972" y="4564936"/>
            <a:ext cx="3229983" cy="569046"/>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dirty="0">
                <a:solidFill>
                  <a:schemeClr val="tx1"/>
                </a:solidFill>
                <a:latin typeface="Comic Sans MS" panose="030F0702030302020204" pitchFamily="66" charset="0"/>
              </a:rPr>
              <a:t>Helpful physiology bocks.</a:t>
            </a:r>
          </a:p>
        </p:txBody>
      </p:sp>
      <p:pic>
        <p:nvPicPr>
          <p:cNvPr id="16" name="Picture 1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46074" y="5394895"/>
            <a:ext cx="859536" cy="859536"/>
          </a:xfrm>
          <a:prstGeom prst="rect">
            <a:avLst/>
          </a:prstGeom>
        </p:spPr>
      </p:pic>
      <p:sp>
        <p:nvSpPr>
          <p:cNvPr id="26" name="Rectangle 25"/>
          <p:cNvSpPr/>
          <p:nvPr/>
        </p:nvSpPr>
        <p:spPr>
          <a:xfrm>
            <a:off x="8497830" y="5540140"/>
            <a:ext cx="2493126" cy="569046"/>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dirty="0">
                <a:solidFill>
                  <a:schemeClr val="tx1"/>
                </a:solidFill>
                <a:latin typeface="Comic Sans MS" panose="030F0702030302020204" pitchFamily="66" charset="0"/>
              </a:rPr>
              <a:t>Give us your feedback </a:t>
            </a:r>
            <a:r>
              <a:rPr lang="en-US" sz="1200" dirty="0">
                <a:solidFill>
                  <a:schemeClr val="tx1"/>
                </a:solidFill>
                <a:latin typeface="Comic Sans MS" panose="030F0702030302020204" pitchFamily="66" charset="0"/>
                <a:sym typeface="Wingdings" panose="05000000000000000000" pitchFamily="2" charset="2"/>
              </a:rPr>
              <a:t></a:t>
            </a:r>
            <a:endParaRPr lang="en-US" sz="1200" dirty="0">
              <a:solidFill>
                <a:schemeClr val="tx1"/>
              </a:solidFill>
              <a:latin typeface="Comic Sans MS" panose="030F0702030302020204" pitchFamily="66" charset="0"/>
            </a:endParaRPr>
          </a:p>
        </p:txBody>
      </p:sp>
      <p:sp>
        <p:nvSpPr>
          <p:cNvPr id="24" name="Rectangle 23"/>
          <p:cNvSpPr/>
          <p:nvPr/>
        </p:nvSpPr>
        <p:spPr>
          <a:xfrm>
            <a:off x="3279553" y="3549613"/>
            <a:ext cx="1965375" cy="2657128"/>
          </a:xfrm>
          <a:prstGeom prst="rect">
            <a:avLst/>
          </a:prstGeom>
        </p:spPr>
        <p:txBody>
          <a:bodyPr wrap="square" lIns="101590" tIns="50795" rIns="101590" bIns="50795">
            <a:spAutoFit/>
          </a:bodyPr>
          <a:lstStyle/>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لـمـى الـتـمـيـمـي</a:t>
            </a:r>
          </a:p>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دانية الكلابي</a:t>
            </a:r>
          </a:p>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آمال </a:t>
            </a:r>
            <a:r>
              <a:rPr lang="ar-SA" dirty="0" err="1" smtClean="0">
                <a:latin typeface="Calibri" panose="020F0502020204030204" pitchFamily="34" charset="0"/>
                <a:cs typeface="Calibri" panose="020F0502020204030204" pitchFamily="34" charset="0"/>
              </a:rPr>
              <a:t>الشـيـبـي</a:t>
            </a:r>
            <a:endParaRPr lang="ar-SA" dirty="0" smtClean="0">
              <a:latin typeface="Calibri" panose="020F0502020204030204" pitchFamily="34" charset="0"/>
              <a:cs typeface="Calibri" panose="020F0502020204030204" pitchFamily="34" charset="0"/>
            </a:endParaRPr>
          </a:p>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نوف العماري</a:t>
            </a:r>
          </a:p>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غادة المزروع</a:t>
            </a:r>
          </a:p>
        </p:txBody>
      </p:sp>
      <p:sp>
        <p:nvSpPr>
          <p:cNvPr id="27" name="Rectangle 26"/>
          <p:cNvSpPr/>
          <p:nvPr/>
        </p:nvSpPr>
        <p:spPr>
          <a:xfrm>
            <a:off x="765822" y="3552622"/>
            <a:ext cx="2275350" cy="1610687"/>
          </a:xfrm>
          <a:prstGeom prst="rect">
            <a:avLst/>
          </a:prstGeom>
        </p:spPr>
        <p:txBody>
          <a:bodyPr wrap="square" lIns="101590" tIns="50795" rIns="101590" bIns="50795">
            <a:spAutoFit/>
          </a:bodyPr>
          <a:lstStyle/>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حسان الشمري</a:t>
            </a:r>
          </a:p>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فهد الفايز</a:t>
            </a:r>
          </a:p>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قيس </a:t>
            </a:r>
            <a:r>
              <a:rPr lang="ar-SA" dirty="0" err="1" smtClean="0">
                <a:latin typeface="Calibri" panose="020F0502020204030204" pitchFamily="34" charset="0"/>
                <a:cs typeface="Calibri" panose="020F0502020204030204" pitchFamily="34" charset="0"/>
              </a:rPr>
              <a:t>المهيدب</a:t>
            </a:r>
            <a:endParaRPr lang="en-US" dirty="0">
              <a:latin typeface="Calibri" panose="020F0502020204030204" pitchFamily="34" charset="0"/>
              <a:cs typeface="Calibri" panose="020F0502020204030204" pitchFamily="34" charset="0"/>
            </a:endParaRPr>
          </a:p>
        </p:txBody>
      </p:sp>
      <p:pic>
        <p:nvPicPr>
          <p:cNvPr id="29" name="Picture 28">
            <a:hlinkClick r:id="rId11"/>
          </p:cNvPr>
          <p:cNvPicPr>
            <a:picLocks noChangeAspect="1"/>
          </p:cNvPicPr>
          <p:nvPr/>
        </p:nvPicPr>
        <p:blipFill>
          <a:blip r:embed="rId12" cstate="print">
            <a:extLst>
              <a:ext uri="{BEBA8EAE-BF5A-486C-A8C5-ECC9F3942E4B}">
                <a14:imgProps xmlns:a14="http://schemas.microsoft.com/office/drawing/2010/main">
                  <a14:imgLayer r:embed="rId13">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426284" y="1246537"/>
            <a:ext cx="630936" cy="630936"/>
          </a:xfrm>
          <a:prstGeom prst="rect">
            <a:avLst/>
          </a:prstGeom>
        </p:spPr>
      </p:pic>
      <p:pic>
        <p:nvPicPr>
          <p:cNvPr id="30" name="Picture 29"/>
          <p:cNvPicPr>
            <a:picLocks noChangeAspect="1"/>
          </p:cNvPicPr>
          <p:nvPr/>
        </p:nvPicPr>
        <p:blipFill>
          <a:blip r:embed="rId14" cstate="print">
            <a:extLst>
              <a:ext uri="{BEBA8EAE-BF5A-486C-A8C5-ECC9F3942E4B}">
                <a14:imgProps xmlns:a14="http://schemas.microsoft.com/office/drawing/2010/main">
                  <a14:imgLayer r:embed="rId15">
                    <a14:imgEffect>
                      <a14:colorTemperature colorTemp="11200"/>
                    </a14:imgEffect>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17656" y="1211174"/>
            <a:ext cx="630936" cy="630936"/>
          </a:xfrm>
          <a:prstGeom prst="rect">
            <a:avLst/>
          </a:prstGeom>
        </p:spPr>
      </p:pic>
      <p:pic>
        <p:nvPicPr>
          <p:cNvPr id="11" name="Picture 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58389" y="2429739"/>
            <a:ext cx="859536" cy="859536"/>
          </a:xfrm>
          <a:prstGeom prst="rect">
            <a:avLst/>
          </a:prstGeom>
        </p:spPr>
      </p:pic>
    </p:spTree>
    <p:extLst>
      <p:ext uri="{BB962C8B-B14F-4D97-AF65-F5344CB8AC3E}">
        <p14:creationId xmlns:p14="http://schemas.microsoft.com/office/powerpoint/2010/main" val="690497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a:t>
            </a:fld>
            <a:endParaRPr lang="en-US" dirty="0"/>
          </a:p>
        </p:txBody>
      </p:sp>
      <p:sp>
        <p:nvSpPr>
          <p:cNvPr id="4" name="Rectangle 3"/>
          <p:cNvSpPr/>
          <p:nvPr/>
        </p:nvSpPr>
        <p:spPr>
          <a:xfrm>
            <a:off x="45740" y="116632"/>
            <a:ext cx="12025336" cy="3672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lded Corner 11"/>
          <p:cNvSpPr/>
          <p:nvPr/>
        </p:nvSpPr>
        <p:spPr>
          <a:xfrm>
            <a:off x="2332848" y="267152"/>
            <a:ext cx="7443889" cy="954577"/>
          </a:xfrm>
          <a:prstGeom prst="foldedCorner">
            <a:avLst/>
          </a:prstGeom>
          <a:solidFill>
            <a:schemeClr val="bg1">
              <a:lumMod val="95000"/>
            </a:schemeClr>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3200" b="1" dirty="0" smtClean="0">
                <a:solidFill>
                  <a:srgbClr val="008080"/>
                </a:solidFill>
                <a:latin typeface="Calibri" panose="020F0502020204030204" pitchFamily="34" charset="0"/>
                <a:ea typeface="+mj-ea"/>
                <a:cs typeface="Calibri" panose="020F0502020204030204" pitchFamily="34" charset="0"/>
              </a:rPr>
              <a:t>Hypothalamic &amp; Pituitary Gonadal Axis</a:t>
            </a:r>
            <a:endParaRPr lang="en-US" sz="3200" b="1" dirty="0">
              <a:solidFill>
                <a:srgbClr val="008080"/>
              </a:solidFill>
              <a:latin typeface="Calibri" panose="020F0502020204030204" pitchFamily="34" charset="0"/>
              <a:ea typeface="+mj-ea"/>
              <a:cs typeface="Calibri" panose="020F0502020204030204" pitchFamily="34" charset="0"/>
            </a:endParaRPr>
          </a:p>
        </p:txBody>
      </p:sp>
      <p:sp>
        <p:nvSpPr>
          <p:cNvPr id="13" name="Flowchart: Process 12"/>
          <p:cNvSpPr/>
          <p:nvPr/>
        </p:nvSpPr>
        <p:spPr>
          <a:xfrm>
            <a:off x="909835" y="1727575"/>
            <a:ext cx="10289916" cy="4122929"/>
          </a:xfrm>
          <a:prstGeom prst="flowChartProcess">
            <a:avLst/>
          </a:prstGeom>
          <a:solidFill>
            <a:schemeClr val="bg1"/>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nSpc>
                <a:spcPct val="200000"/>
              </a:lnSpc>
            </a:pPr>
            <a:r>
              <a:rPr lang="en-US" sz="1800" dirty="0">
                <a:solidFill>
                  <a:schemeClr val="tx1"/>
                </a:solidFill>
                <a:latin typeface="Calibri" panose="020F0502020204030204" pitchFamily="34" charset="0"/>
                <a:cs typeface="Calibri" panose="020F0502020204030204" pitchFamily="34" charset="0"/>
              </a:rPr>
              <a:t>By the end of this lecture, students should be able to describe:</a:t>
            </a:r>
            <a:endParaRPr lang="ar-SA" sz="1800" dirty="0">
              <a:solidFill>
                <a:schemeClr val="tx1"/>
              </a:solidFill>
            </a:endParaRPr>
          </a:p>
          <a:p>
            <a:pPr marL="342900" indent="-342900">
              <a:lnSpc>
                <a:spcPct val="20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Characterize hypothalamic pituitary </a:t>
            </a:r>
            <a:r>
              <a:rPr lang="en-US" sz="1800" dirty="0" smtClean="0">
                <a:solidFill>
                  <a:srgbClr val="008080"/>
                </a:solidFill>
                <a:latin typeface="Gill Sans MT" panose="020B0502020104020203" pitchFamily="34" charset="0"/>
                <a:cs typeface="Calibri" panose="020F0502020204030204" pitchFamily="34" charset="0"/>
              </a:rPr>
              <a:t>relationship.</a:t>
            </a:r>
            <a:endParaRPr lang="en-US" sz="1800" dirty="0">
              <a:solidFill>
                <a:srgbClr val="008080"/>
              </a:solidFill>
              <a:latin typeface="Gill Sans MT" panose="020B0502020104020203" pitchFamily="34" charset="0"/>
              <a:cs typeface="Calibri" panose="020F0502020204030204" pitchFamily="34" charset="0"/>
            </a:endParaRPr>
          </a:p>
          <a:p>
            <a:pPr marL="342900" indent="-342900">
              <a:lnSpc>
                <a:spcPct val="20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Name the </a:t>
            </a:r>
            <a:r>
              <a:rPr lang="en-US" sz="1800" dirty="0" err="1">
                <a:solidFill>
                  <a:srgbClr val="008080"/>
                </a:solidFill>
                <a:latin typeface="Gill Sans MT" panose="020B0502020104020203" pitchFamily="34" charset="0"/>
                <a:cs typeface="Calibri" panose="020F0502020204030204" pitchFamily="34" charset="0"/>
              </a:rPr>
              <a:t>hypophysiotropic</a:t>
            </a:r>
            <a:r>
              <a:rPr lang="en-US" sz="1800" dirty="0">
                <a:solidFill>
                  <a:srgbClr val="008080"/>
                </a:solidFill>
                <a:latin typeface="Gill Sans MT" panose="020B0502020104020203" pitchFamily="34" charset="0"/>
                <a:cs typeface="Calibri" panose="020F0502020204030204" pitchFamily="34" charset="0"/>
              </a:rPr>
              <a:t> hormones and outline the effects that each has on anterior pituitary </a:t>
            </a:r>
            <a:r>
              <a:rPr lang="en-US" sz="1800" dirty="0" smtClean="0">
                <a:solidFill>
                  <a:srgbClr val="008080"/>
                </a:solidFill>
                <a:latin typeface="Gill Sans MT" panose="020B0502020104020203" pitchFamily="34" charset="0"/>
                <a:cs typeface="Calibri" panose="020F0502020204030204" pitchFamily="34" charset="0"/>
              </a:rPr>
              <a:t>function.</a:t>
            </a:r>
            <a:endParaRPr lang="en-US" sz="1800" dirty="0">
              <a:solidFill>
                <a:srgbClr val="008080"/>
              </a:solidFill>
              <a:latin typeface="Gill Sans MT" panose="020B0502020104020203" pitchFamily="34" charset="0"/>
              <a:cs typeface="Calibri" panose="020F0502020204030204" pitchFamily="34" charset="0"/>
            </a:endParaRPr>
          </a:p>
          <a:p>
            <a:pPr marL="342900" indent="-342900">
              <a:lnSpc>
                <a:spcPct val="20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Name anterior pituitary gonadotropic hormones and outline the effects that each has on the </a:t>
            </a:r>
            <a:r>
              <a:rPr lang="en-US" sz="1800" dirty="0" smtClean="0">
                <a:solidFill>
                  <a:srgbClr val="008080"/>
                </a:solidFill>
                <a:latin typeface="Gill Sans MT" panose="020B0502020104020203" pitchFamily="34" charset="0"/>
                <a:cs typeface="Calibri" panose="020F0502020204030204" pitchFamily="34" charset="0"/>
              </a:rPr>
              <a:t>gonads.</a:t>
            </a:r>
            <a:endParaRPr lang="en-US" sz="1800" dirty="0">
              <a:solidFill>
                <a:srgbClr val="008080"/>
              </a:solidFill>
              <a:latin typeface="Gill Sans MT" panose="020B0502020104020203" pitchFamily="34" charset="0"/>
              <a:cs typeface="Calibri" panose="020F0502020204030204" pitchFamily="34" charset="0"/>
            </a:endParaRPr>
          </a:p>
          <a:p>
            <a:pPr marL="342900" indent="-342900">
              <a:lnSpc>
                <a:spcPct val="20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Describe the negative and positive feedback mechanisms in the hypothalamic-pituitary-gonadal axis and their importance in the control of reproductive </a:t>
            </a:r>
            <a:r>
              <a:rPr lang="en-US" sz="1800" dirty="0" smtClean="0">
                <a:solidFill>
                  <a:srgbClr val="008080"/>
                </a:solidFill>
                <a:latin typeface="Gill Sans MT" panose="020B0502020104020203" pitchFamily="34" charset="0"/>
                <a:cs typeface="Calibri" panose="020F0502020204030204" pitchFamily="34" charset="0"/>
              </a:rPr>
              <a:t>function.</a:t>
            </a:r>
            <a:endParaRPr lang="en-US" sz="1800" dirty="0">
              <a:solidFill>
                <a:srgbClr val="008080"/>
              </a:solidFill>
              <a:latin typeface="Gill Sans MT" panose="020B0502020104020203" pitchFamily="34" charset="0"/>
              <a:cs typeface="Calibri" panose="020F0502020204030204" pitchFamily="34" charset="0"/>
            </a:endParaRPr>
          </a:p>
        </p:txBody>
      </p:sp>
    </p:spTree>
    <p:extLst>
      <p:ext uri="{BB962C8B-B14F-4D97-AF65-F5344CB8AC3E}">
        <p14:creationId xmlns:p14="http://schemas.microsoft.com/office/powerpoint/2010/main" val="1963462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008080"/>
                </a:solidFill>
                <a:latin typeface="Bahnschrift" panose="020B0502040204020203" pitchFamily="34" charset="0"/>
                <a:cs typeface="Calibri" panose="020F0502020204030204" pitchFamily="34" charset="0"/>
              </a:rPr>
              <a:t>Recall From The Endocrine Block</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313433" y="1241296"/>
            <a:ext cx="5265970" cy="5016758"/>
          </a:xfrm>
          <a:prstGeom prst="rect">
            <a:avLst/>
          </a:prstGeom>
          <a:ln w="19050">
            <a:solidFill>
              <a:srgbClr val="008080"/>
            </a:solidFill>
            <a:prstDash val="dashDot"/>
          </a:ln>
        </p:spPr>
        <p:txBody>
          <a:bodyPr wrap="square">
            <a:spAutoFit/>
          </a:bodyPr>
          <a:lstStyle/>
          <a:p>
            <a:pPr defTabSz="914400">
              <a:buClr>
                <a:srgbClr val="008080"/>
              </a:buClr>
            </a:pPr>
            <a:r>
              <a:rPr lang="en-US" sz="1600" dirty="0" smtClean="0">
                <a:solidFill>
                  <a:srgbClr val="008080"/>
                </a:solidFill>
                <a:latin typeface="Gill Sans MT" panose="020B0502020104020203" pitchFamily="34" charset="0"/>
                <a:cs typeface="Calibri" panose="020F0502020204030204" pitchFamily="34" charset="0"/>
              </a:rPr>
              <a:t>What is a hormone? </a:t>
            </a:r>
          </a:p>
          <a:p>
            <a:pPr defTabSz="914400">
              <a:buClr>
                <a:srgbClr val="008080"/>
              </a:buClr>
            </a:pPr>
            <a:endParaRPr lang="en-US" sz="200" dirty="0" smtClean="0">
              <a:solidFill>
                <a:srgbClr val="008080"/>
              </a:solidFill>
              <a:latin typeface="Gill Sans MT" panose="020B0502020104020203" pitchFamily="34" charset="0"/>
              <a:cs typeface="Calibri" panose="020F0502020204030204" pitchFamily="34" charset="0"/>
            </a:endParaRPr>
          </a:p>
          <a:p>
            <a:pPr defTabSz="914400">
              <a:buClr>
                <a:srgbClr val="008080"/>
              </a:buClr>
            </a:pPr>
            <a:r>
              <a:rPr lang="en-US" sz="1600" dirty="0" smtClean="0">
                <a:latin typeface="Gill Sans MT" panose="020B0502020104020203" pitchFamily="34" charset="0"/>
                <a:cs typeface="Calibri" panose="020F0502020204030204" pitchFamily="34" charset="0"/>
              </a:rPr>
              <a:t>Chemical substance secreted in a small amount from endocrine gland directly to the blood stream in response to stimulus to cause physiological responses at the target tissues.</a:t>
            </a:r>
          </a:p>
          <a:p>
            <a:pPr defTabSz="914400">
              <a:buClr>
                <a:srgbClr val="008080"/>
              </a:buClr>
            </a:pPr>
            <a:endParaRPr lang="en-US" sz="500" dirty="0" smtClean="0">
              <a:latin typeface="Gill Sans MT" panose="020B0502020104020203" pitchFamily="34" charset="0"/>
              <a:cs typeface="Calibri" panose="020F0502020204030204" pitchFamily="34" charset="0"/>
            </a:endParaRPr>
          </a:p>
          <a:p>
            <a:pPr defTabSz="914400">
              <a:buClr>
                <a:srgbClr val="008080"/>
              </a:buClr>
            </a:pPr>
            <a:endParaRPr lang="en-US" sz="1600" dirty="0" smtClean="0">
              <a:latin typeface="Gill Sans MT" panose="020B0502020104020203" pitchFamily="34" charset="0"/>
              <a:cs typeface="Calibri" panose="020F0502020204030204" pitchFamily="34" charset="0"/>
            </a:endParaRPr>
          </a:p>
          <a:p>
            <a:pPr defTabSz="914400">
              <a:buClr>
                <a:srgbClr val="008080"/>
              </a:buClr>
            </a:pPr>
            <a:r>
              <a:rPr lang="en-US" sz="1600" dirty="0" smtClean="0">
                <a:solidFill>
                  <a:srgbClr val="008080"/>
                </a:solidFill>
                <a:latin typeface="Gill Sans MT" panose="020B0502020104020203" pitchFamily="34" charset="0"/>
                <a:cs typeface="Calibri" panose="020F0502020204030204" pitchFamily="34" charset="0"/>
              </a:rPr>
              <a:t>How hypothalamus controls anterior pituitary?  </a:t>
            </a:r>
          </a:p>
          <a:p>
            <a:pPr defTabSz="914400">
              <a:buClr>
                <a:srgbClr val="008080"/>
              </a:buClr>
            </a:pPr>
            <a:endParaRPr lang="en-US" sz="200" dirty="0" smtClean="0">
              <a:solidFill>
                <a:srgbClr val="008080"/>
              </a:solidFill>
              <a:latin typeface="Gill Sans MT" panose="020B0502020104020203" pitchFamily="34" charset="0"/>
              <a:cs typeface="Calibri" panose="020F0502020204030204" pitchFamily="34" charset="0"/>
            </a:endParaRPr>
          </a:p>
          <a:p>
            <a:pPr defTabSz="914400">
              <a:buClr>
                <a:srgbClr val="008080"/>
              </a:buClr>
            </a:pPr>
            <a:r>
              <a:rPr lang="en-US" sz="1600" dirty="0" smtClean="0">
                <a:latin typeface="Gill Sans MT" panose="020B0502020104020203" pitchFamily="34" charset="0"/>
                <a:cs typeface="Calibri" panose="020F0502020204030204" pitchFamily="34" charset="0"/>
              </a:rPr>
              <a:t>By Connection between Hypothalamus and anterior pituitary gland which is called:  “hypothalamic-</a:t>
            </a:r>
            <a:r>
              <a:rPr lang="en-US" sz="1600" dirty="0" err="1" smtClean="0">
                <a:latin typeface="Gill Sans MT" panose="020B0502020104020203" pitchFamily="34" charset="0"/>
                <a:cs typeface="Calibri" panose="020F0502020204030204" pitchFamily="34" charset="0"/>
              </a:rPr>
              <a:t>hypophysial</a:t>
            </a:r>
            <a:r>
              <a:rPr lang="en-US" sz="1600" dirty="0" smtClean="0">
                <a:latin typeface="Gill Sans MT" panose="020B0502020104020203" pitchFamily="34" charset="0"/>
                <a:cs typeface="Calibri" panose="020F0502020204030204" pitchFamily="34" charset="0"/>
              </a:rPr>
              <a:t> portal vessels”.  </a:t>
            </a:r>
            <a:r>
              <a:rPr lang="en-US" sz="1600" dirty="0" smtClean="0">
                <a:solidFill>
                  <a:schemeClr val="bg1">
                    <a:lumMod val="50000"/>
                  </a:schemeClr>
                </a:solidFill>
                <a:latin typeface="Gill Sans MT" panose="020B0502020104020203" pitchFamily="34" charset="0"/>
                <a:cs typeface="Calibri" panose="020F0502020204030204" pitchFamily="34" charset="0"/>
              </a:rPr>
              <a:t>There is NO direct neural contact to anterior pituitary.</a:t>
            </a:r>
          </a:p>
          <a:p>
            <a:pPr marL="342900" indent="-342900" defTabSz="914400">
              <a:buClr>
                <a:srgbClr val="008080"/>
              </a:buClr>
              <a:buFont typeface="+mj-lt"/>
              <a:buAutoNum type="arabicPeriod"/>
            </a:pPr>
            <a:endParaRPr lang="en-US" sz="1600" dirty="0" smtClean="0">
              <a:solidFill>
                <a:srgbClr val="FF0000"/>
              </a:solidFill>
              <a:latin typeface="Gill Sans MT" panose="020B0502020104020203" pitchFamily="34" charset="0"/>
              <a:cs typeface="Calibri" panose="020F0502020204030204" pitchFamily="34" charset="0"/>
            </a:endParaRPr>
          </a:p>
          <a:p>
            <a:pPr marL="342900" indent="-342900" defTabSz="914400">
              <a:buClr>
                <a:srgbClr val="008080"/>
              </a:buClr>
              <a:buFont typeface="+mj-lt"/>
              <a:buAutoNum type="arabicPeriod"/>
            </a:pPr>
            <a:endParaRPr lang="en-US" sz="500" dirty="0" smtClean="0">
              <a:solidFill>
                <a:srgbClr val="008080"/>
              </a:solidFill>
              <a:latin typeface="Gill Sans MT" panose="020B0502020104020203" pitchFamily="34" charset="0"/>
              <a:cs typeface="Calibri" panose="020F0502020204030204" pitchFamily="34" charset="0"/>
            </a:endParaRPr>
          </a:p>
          <a:p>
            <a:pPr defTabSz="914400">
              <a:buClr>
                <a:srgbClr val="008080"/>
              </a:buClr>
            </a:pPr>
            <a:r>
              <a:rPr lang="en-US" sz="1600" dirty="0" smtClean="0">
                <a:solidFill>
                  <a:srgbClr val="008080"/>
                </a:solidFill>
                <a:latin typeface="Gill Sans MT" panose="020B0502020104020203" pitchFamily="34" charset="0"/>
                <a:cs typeface="Calibri" panose="020F0502020204030204" pitchFamily="34" charset="0"/>
              </a:rPr>
              <a:t>What are the hormones secreted by anterior pituitary?</a:t>
            </a:r>
          </a:p>
          <a:p>
            <a:pPr defTabSz="914400">
              <a:buClr>
                <a:srgbClr val="008080"/>
              </a:buClr>
            </a:pPr>
            <a:endParaRPr lang="en-US" sz="200" dirty="0" smtClean="0">
              <a:solidFill>
                <a:srgbClr val="008080"/>
              </a:solidFill>
              <a:latin typeface="Gill Sans MT" panose="020B0502020104020203" pitchFamily="34" charset="0"/>
              <a:cs typeface="Calibri" panose="020F0502020204030204" pitchFamily="34" charset="0"/>
            </a:endParaRPr>
          </a:p>
          <a:p>
            <a:pPr marL="342900" indent="-342900" defTabSz="914400">
              <a:buClr>
                <a:srgbClr val="008080"/>
              </a:buClr>
              <a:buFont typeface="+mj-lt"/>
              <a:buAutoNum type="arabicPeriod"/>
            </a:pPr>
            <a:r>
              <a:rPr lang="en-US" sz="1600" dirty="0" smtClean="0">
                <a:latin typeface="Gill Sans MT" panose="020B0502020104020203" pitchFamily="34" charset="0"/>
                <a:cs typeface="Calibri" panose="020F0502020204030204" pitchFamily="34" charset="0"/>
              </a:rPr>
              <a:t>Growth hormone (GH).</a:t>
            </a:r>
          </a:p>
          <a:p>
            <a:pPr marL="342900" indent="-342900" defTabSz="914400">
              <a:buClr>
                <a:srgbClr val="008080"/>
              </a:buClr>
              <a:buFont typeface="+mj-lt"/>
              <a:buAutoNum type="arabicPeriod"/>
            </a:pPr>
            <a:r>
              <a:rPr lang="en-US" sz="1600" dirty="0" smtClean="0">
                <a:latin typeface="Gill Sans MT" panose="020B0502020104020203" pitchFamily="34" charset="0"/>
                <a:cs typeface="Calibri" panose="020F0502020204030204" pitchFamily="34" charset="0"/>
              </a:rPr>
              <a:t>Thyroid-stimulating hormone (TSH).</a:t>
            </a:r>
          </a:p>
          <a:p>
            <a:pPr marL="342900" indent="-342900">
              <a:buClr>
                <a:srgbClr val="008080"/>
              </a:buClr>
              <a:buFont typeface="+mj-lt"/>
              <a:buAutoNum type="arabicPeriod"/>
            </a:pPr>
            <a:r>
              <a:rPr lang="en-US" sz="1600" dirty="0" smtClean="0">
                <a:latin typeface="Gill Sans MT" panose="020B0502020104020203" pitchFamily="34" charset="0"/>
                <a:cs typeface="Calibri" panose="020F0502020204030204" pitchFamily="34" charset="0"/>
              </a:rPr>
              <a:t>Adrenocorticotropic hormone (ACTH).</a:t>
            </a:r>
          </a:p>
          <a:p>
            <a:pPr marL="342900" indent="-342900">
              <a:buClr>
                <a:srgbClr val="008080"/>
              </a:buClr>
              <a:buFont typeface="+mj-lt"/>
              <a:buAutoNum type="arabicPeriod"/>
            </a:pPr>
            <a:r>
              <a:rPr lang="en-US" sz="1600" dirty="0" smtClean="0">
                <a:latin typeface="Gill Sans MT" panose="020B0502020104020203" pitchFamily="34" charset="0"/>
                <a:cs typeface="Calibri" panose="020F0502020204030204" pitchFamily="34" charset="0"/>
              </a:rPr>
              <a:t>Follicle-stimulating hormone (FSH).</a:t>
            </a:r>
          </a:p>
          <a:p>
            <a:pPr marL="342900" indent="-342900">
              <a:buClr>
                <a:srgbClr val="008080"/>
              </a:buClr>
              <a:buFont typeface="+mj-lt"/>
              <a:buAutoNum type="arabicPeriod"/>
            </a:pPr>
            <a:r>
              <a:rPr lang="en-US" sz="1600" dirty="0" smtClean="0">
                <a:latin typeface="Gill Sans MT" panose="020B0502020104020203" pitchFamily="34" charset="0"/>
                <a:cs typeface="Calibri" panose="020F0502020204030204" pitchFamily="34" charset="0"/>
              </a:rPr>
              <a:t>Luteinizing hormone (LH) </a:t>
            </a:r>
            <a:r>
              <a:rPr lang="en-US" sz="1600" dirty="0" smtClean="0">
                <a:solidFill>
                  <a:schemeClr val="bg1">
                    <a:lumMod val="50000"/>
                  </a:schemeClr>
                </a:solidFill>
                <a:latin typeface="Gill Sans MT" panose="020B0502020104020203" pitchFamily="34" charset="0"/>
                <a:cs typeface="Calibri" panose="020F0502020204030204" pitchFamily="34" charset="0"/>
              </a:rPr>
              <a:t>also known as </a:t>
            </a:r>
            <a:r>
              <a:rPr lang="en-US" sz="1600" dirty="0" err="1" smtClean="0">
                <a:solidFill>
                  <a:schemeClr val="bg1">
                    <a:lumMod val="50000"/>
                  </a:schemeClr>
                </a:solidFill>
                <a:latin typeface="Gill Sans MT" panose="020B0502020104020203" pitchFamily="34" charset="0"/>
                <a:cs typeface="Calibri" panose="020F0502020204030204" pitchFamily="34" charset="0"/>
              </a:rPr>
              <a:t>lutropin</a:t>
            </a:r>
            <a:r>
              <a:rPr lang="en-US" sz="1600" dirty="0" smtClean="0">
                <a:solidFill>
                  <a:schemeClr val="bg1">
                    <a:lumMod val="50000"/>
                  </a:schemeClr>
                </a:solidFill>
                <a:latin typeface="Gill Sans MT" panose="020B0502020104020203" pitchFamily="34" charset="0"/>
                <a:cs typeface="Calibri" panose="020F0502020204030204" pitchFamily="34" charset="0"/>
              </a:rPr>
              <a:t>.</a:t>
            </a:r>
          </a:p>
          <a:p>
            <a:pPr marL="342900" indent="-342900">
              <a:buClr>
                <a:srgbClr val="008080"/>
              </a:buClr>
              <a:buFont typeface="+mj-lt"/>
              <a:buAutoNum type="arabicPeriod"/>
            </a:pPr>
            <a:r>
              <a:rPr lang="en-US" sz="1600" dirty="0" smtClean="0">
                <a:latin typeface="Gill Sans MT" panose="020B0502020104020203" pitchFamily="34" charset="0"/>
                <a:cs typeface="Calibri" panose="020F0502020204030204" pitchFamily="34" charset="0"/>
              </a:rPr>
              <a:t>Prolactin (PRL).</a:t>
            </a:r>
          </a:p>
        </p:txBody>
      </p:sp>
      <p:pic>
        <p:nvPicPr>
          <p:cNvPr id="8" name="Picture 4"/>
          <p:cNvPicPr>
            <a:picLocks noChangeAspect="1" noChangeArrowheads="1"/>
          </p:cNvPicPr>
          <p:nvPr/>
        </p:nvPicPr>
        <p:blipFill>
          <a:blip r:embed="rId2" cstate="print"/>
          <a:srcRect/>
          <a:stretch>
            <a:fillRect/>
          </a:stretch>
        </p:blipFill>
        <p:spPr bwMode="auto">
          <a:xfrm>
            <a:off x="592407" y="1293763"/>
            <a:ext cx="5574013" cy="4911824"/>
          </a:xfrm>
          <a:prstGeom prst="rect">
            <a:avLst/>
          </a:prstGeom>
          <a:noFill/>
          <a:ln w="9525">
            <a:noFill/>
            <a:miter lim="800000"/>
            <a:headEnd/>
            <a:tailEnd/>
          </a:ln>
        </p:spPr>
      </p:pic>
      <p:sp>
        <p:nvSpPr>
          <p:cNvPr id="7" name="Rectangle 6"/>
          <p:cNvSpPr/>
          <p:nvPr/>
        </p:nvSpPr>
        <p:spPr>
          <a:xfrm>
            <a:off x="10118714" y="17895"/>
            <a:ext cx="2061965" cy="346348"/>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cs typeface="Arabic Typesetting" panose="03020402040406030203" pitchFamily="66" charset="-78"/>
              </a:rPr>
              <a:t>Only in Females’ Slides</a:t>
            </a:r>
          </a:p>
        </p:txBody>
      </p:sp>
    </p:spTree>
    <p:extLst>
      <p:ext uri="{BB962C8B-B14F-4D97-AF65-F5344CB8AC3E}">
        <p14:creationId xmlns:p14="http://schemas.microsoft.com/office/powerpoint/2010/main" val="671396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008080"/>
                </a:solidFill>
                <a:latin typeface="Bahnschrift" panose="020B0502040204020203" pitchFamily="34" charset="0"/>
                <a:cs typeface="Calibri" panose="020F0502020204030204" pitchFamily="34" charset="0"/>
              </a:rPr>
              <a:t>Recall From The Endocrine Block</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241424" y="1856849"/>
            <a:ext cx="5337979" cy="3877985"/>
          </a:xfrm>
          <a:prstGeom prst="rect">
            <a:avLst/>
          </a:prstGeom>
          <a:ln w="19050">
            <a:solidFill>
              <a:srgbClr val="008080"/>
            </a:solidFill>
            <a:prstDash val="dashDot"/>
          </a:ln>
        </p:spPr>
        <p:txBody>
          <a:bodyPr wrap="square">
            <a:spAutoFit/>
          </a:bodyPr>
          <a:lstStyle/>
          <a:p>
            <a:pPr defTabSz="914400">
              <a:lnSpc>
                <a:spcPct val="150000"/>
              </a:lnSpc>
              <a:buClr>
                <a:srgbClr val="008080"/>
              </a:buClr>
            </a:pPr>
            <a:r>
              <a:rPr lang="en-US" sz="1600" dirty="0" smtClean="0">
                <a:solidFill>
                  <a:srgbClr val="008080"/>
                </a:solidFill>
                <a:latin typeface="Gill Sans MT" panose="020B0502020104020203" pitchFamily="34" charset="0"/>
                <a:cs typeface="Calibri" panose="020F0502020204030204" pitchFamily="34" charset="0"/>
              </a:rPr>
              <a:t>How hypothalamus controls posterior pituitary? </a:t>
            </a:r>
          </a:p>
          <a:p>
            <a:pPr defTabSz="914400">
              <a:lnSpc>
                <a:spcPct val="150000"/>
              </a:lnSpc>
              <a:buClr>
                <a:srgbClr val="008080"/>
              </a:buClr>
            </a:pPr>
            <a:endParaRPr lang="en-US" sz="200" dirty="0" smtClean="0">
              <a:solidFill>
                <a:srgbClr val="008080"/>
              </a:solidFill>
              <a:latin typeface="Gill Sans MT" panose="020B0502020104020203" pitchFamily="34" charset="0"/>
              <a:cs typeface="Calibri" panose="020F0502020204030204" pitchFamily="34" charset="0"/>
            </a:endParaRPr>
          </a:p>
          <a:p>
            <a:pPr defTabSz="914400">
              <a:lnSpc>
                <a:spcPct val="150000"/>
              </a:lnSpc>
              <a:buClr>
                <a:srgbClr val="008080"/>
              </a:buClr>
            </a:pPr>
            <a:r>
              <a:rPr lang="en-US" sz="1600" dirty="0" smtClean="0">
                <a:latin typeface="Gill Sans MT" panose="020B0502020104020203" pitchFamily="34" charset="0"/>
                <a:cs typeface="Calibri" panose="020F0502020204030204" pitchFamily="34" charset="0"/>
              </a:rPr>
              <a:t>By Connection between the hypothalamus and Posterior pituitary gland which is called: “</a:t>
            </a:r>
            <a:r>
              <a:rPr lang="en-US" sz="1600" dirty="0" err="1" smtClean="0">
                <a:latin typeface="Gill Sans MT" panose="020B0502020104020203" pitchFamily="34" charset="0"/>
                <a:cs typeface="Calibri" panose="020F0502020204030204" pitchFamily="34" charset="0"/>
              </a:rPr>
              <a:t>Hypothalamo-hypophysial</a:t>
            </a:r>
            <a:r>
              <a:rPr lang="en-US" sz="1600" dirty="0" smtClean="0">
                <a:latin typeface="Gill Sans MT" panose="020B0502020104020203" pitchFamily="34" charset="0"/>
                <a:cs typeface="Calibri" panose="020F0502020204030204" pitchFamily="34" charset="0"/>
              </a:rPr>
              <a:t> tract” between the hypothalamic </a:t>
            </a:r>
            <a:r>
              <a:rPr lang="en-US" sz="1600" dirty="0" err="1" smtClean="0">
                <a:latin typeface="Gill Sans MT" panose="020B0502020104020203" pitchFamily="34" charset="0"/>
                <a:cs typeface="Calibri" panose="020F0502020204030204" pitchFamily="34" charset="0"/>
              </a:rPr>
              <a:t>neuclei</a:t>
            </a:r>
            <a:r>
              <a:rPr lang="en-US" sz="1600" dirty="0" smtClean="0">
                <a:latin typeface="Gill Sans MT" panose="020B0502020104020203" pitchFamily="34" charset="0"/>
                <a:cs typeface="Calibri" panose="020F0502020204030204" pitchFamily="34" charset="0"/>
              </a:rPr>
              <a:t> (</a:t>
            </a:r>
            <a:r>
              <a:rPr lang="en-US" sz="1600" dirty="0" err="1" smtClean="0">
                <a:latin typeface="Gill Sans MT" panose="020B0502020104020203" pitchFamily="34" charset="0"/>
                <a:cs typeface="Calibri" panose="020F0502020204030204" pitchFamily="34" charset="0"/>
              </a:rPr>
              <a:t>supraoptic</a:t>
            </a:r>
            <a:r>
              <a:rPr lang="en-US" sz="1600" dirty="0" smtClean="0">
                <a:latin typeface="Gill Sans MT" panose="020B0502020104020203" pitchFamily="34" charset="0"/>
                <a:cs typeface="Calibri" panose="020F0502020204030204" pitchFamily="34" charset="0"/>
              </a:rPr>
              <a:t> &amp; paraventricular nuclei) and  posterior pituitary gland. </a:t>
            </a:r>
            <a:r>
              <a:rPr lang="en-US" sz="1600" dirty="0" smtClean="0">
                <a:solidFill>
                  <a:srgbClr val="FF0000"/>
                </a:solidFill>
                <a:latin typeface="Gill Sans MT" panose="020B0502020104020203" pitchFamily="34" charset="0"/>
                <a:cs typeface="Calibri" panose="020F0502020204030204" pitchFamily="34" charset="0"/>
              </a:rPr>
              <a:t>There is direct neural contact to anterior pituitary.</a:t>
            </a:r>
          </a:p>
          <a:p>
            <a:pPr defTabSz="914400">
              <a:lnSpc>
                <a:spcPct val="150000"/>
              </a:lnSpc>
              <a:buClr>
                <a:srgbClr val="008080"/>
              </a:buClr>
            </a:pPr>
            <a:endParaRPr lang="en-US" sz="1600" dirty="0" smtClean="0">
              <a:solidFill>
                <a:srgbClr val="FF0000"/>
              </a:solidFill>
              <a:latin typeface="Gill Sans MT" panose="020B0502020104020203" pitchFamily="34" charset="0"/>
              <a:cs typeface="Calibri" panose="020F0502020204030204" pitchFamily="34" charset="0"/>
            </a:endParaRPr>
          </a:p>
          <a:p>
            <a:pPr defTabSz="914400">
              <a:lnSpc>
                <a:spcPct val="150000"/>
              </a:lnSpc>
              <a:buClr>
                <a:srgbClr val="008080"/>
              </a:buClr>
            </a:pPr>
            <a:r>
              <a:rPr lang="en-US" sz="1600" dirty="0" smtClean="0">
                <a:solidFill>
                  <a:srgbClr val="008080"/>
                </a:solidFill>
                <a:latin typeface="Gill Sans MT" panose="020B0502020104020203" pitchFamily="34" charset="0"/>
                <a:cs typeface="Calibri" panose="020F0502020204030204" pitchFamily="34" charset="0"/>
              </a:rPr>
              <a:t>What are the hormones secreted by posterior pituitary?</a:t>
            </a:r>
          </a:p>
          <a:p>
            <a:pPr defTabSz="914400">
              <a:lnSpc>
                <a:spcPct val="150000"/>
              </a:lnSpc>
              <a:buClr>
                <a:srgbClr val="008080"/>
              </a:buClr>
            </a:pPr>
            <a:endParaRPr lang="en-US" sz="200" dirty="0" smtClean="0">
              <a:solidFill>
                <a:srgbClr val="008080"/>
              </a:solidFill>
              <a:latin typeface="Gill Sans MT" panose="020B0502020104020203" pitchFamily="34" charset="0"/>
              <a:cs typeface="Calibri" panose="020F0502020204030204" pitchFamily="34" charset="0"/>
            </a:endParaRPr>
          </a:p>
          <a:p>
            <a:pPr marL="342900" indent="-342900" defTabSz="914400">
              <a:lnSpc>
                <a:spcPct val="150000"/>
              </a:lnSpc>
              <a:buClr>
                <a:srgbClr val="008080"/>
              </a:buClr>
              <a:buFont typeface="+mj-lt"/>
              <a:buAutoNum type="arabicPeriod"/>
            </a:pPr>
            <a:r>
              <a:rPr lang="en-US" sz="1600" dirty="0" smtClean="0">
                <a:latin typeface="Gill Sans MT" panose="020B0502020104020203" pitchFamily="34" charset="0"/>
                <a:cs typeface="Calibri" panose="020F0502020204030204" pitchFamily="34" charset="0"/>
              </a:rPr>
              <a:t>Oxytocin.</a:t>
            </a:r>
          </a:p>
          <a:p>
            <a:pPr marL="342900" indent="-342900" defTabSz="914400">
              <a:lnSpc>
                <a:spcPct val="150000"/>
              </a:lnSpc>
              <a:buClr>
                <a:srgbClr val="008080"/>
              </a:buClr>
              <a:buFont typeface="+mj-lt"/>
              <a:buAutoNum type="arabicPeriod"/>
            </a:pPr>
            <a:r>
              <a:rPr lang="en-US" sz="1600" dirty="0" smtClean="0">
                <a:latin typeface="Gill Sans MT" panose="020B0502020104020203" pitchFamily="34" charset="0"/>
                <a:cs typeface="Calibri" panose="020F0502020204030204" pitchFamily="34" charset="0"/>
              </a:rPr>
              <a:t>ADH</a:t>
            </a:r>
            <a:endParaRPr lang="en-US" sz="1600" dirty="0">
              <a:latin typeface="Gill Sans MT" panose="020B0502020104020203" pitchFamily="34" charset="0"/>
              <a:cs typeface="Calibri" panose="020F0502020204030204" pitchFamily="34" charset="0"/>
            </a:endParaRPr>
          </a:p>
        </p:txBody>
      </p:sp>
      <p:pic>
        <p:nvPicPr>
          <p:cNvPr id="8" name="Picture 4"/>
          <p:cNvPicPr>
            <a:picLocks noChangeAspect="1" noChangeArrowheads="1"/>
          </p:cNvPicPr>
          <p:nvPr/>
        </p:nvPicPr>
        <p:blipFill>
          <a:blip r:embed="rId2" cstate="print"/>
          <a:srcRect/>
          <a:stretch>
            <a:fillRect/>
          </a:stretch>
        </p:blipFill>
        <p:spPr bwMode="auto">
          <a:xfrm>
            <a:off x="592407" y="1293763"/>
            <a:ext cx="5574013" cy="4911824"/>
          </a:xfrm>
          <a:prstGeom prst="rect">
            <a:avLst/>
          </a:prstGeom>
          <a:noFill/>
          <a:ln w="9525">
            <a:noFill/>
            <a:miter lim="800000"/>
            <a:headEnd/>
            <a:tailEnd/>
          </a:ln>
        </p:spPr>
      </p:pic>
      <p:sp>
        <p:nvSpPr>
          <p:cNvPr id="7" name="Rectangle 6"/>
          <p:cNvSpPr/>
          <p:nvPr/>
        </p:nvSpPr>
        <p:spPr>
          <a:xfrm>
            <a:off x="10118714" y="17895"/>
            <a:ext cx="2061965" cy="346348"/>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cs typeface="Arabic Typesetting" panose="03020402040406030203" pitchFamily="66" charset="-78"/>
              </a:rPr>
              <a:t>Only in Females’ Slides</a:t>
            </a:r>
          </a:p>
        </p:txBody>
      </p:sp>
    </p:spTree>
    <p:extLst>
      <p:ext uri="{BB962C8B-B14F-4D97-AF65-F5344CB8AC3E}">
        <p14:creationId xmlns:p14="http://schemas.microsoft.com/office/powerpoint/2010/main" val="4128911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200" dirty="0">
                <a:solidFill>
                  <a:srgbClr val="008080"/>
                </a:solidFill>
                <a:latin typeface="Bahnschrift" panose="020B0502040204020203" pitchFamily="34" charset="0"/>
                <a:cs typeface="Calibri" panose="020F0502020204030204" pitchFamily="34" charset="0"/>
              </a:rPr>
              <a:t>Hypothalamic Pituitary Control of Male &amp; Female Reproduction </a:t>
            </a:r>
            <a:endParaRPr lang="en-US" sz="3200" dirty="0">
              <a:solidFill>
                <a:srgbClr val="497E8D"/>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p:cNvSpPr txBox="1">
            <a:spLocks/>
          </p:cNvSpPr>
          <p:nvPr/>
        </p:nvSpPr>
        <p:spPr>
          <a:xfrm>
            <a:off x="4697117" y="4026254"/>
            <a:ext cx="6894209" cy="2255386"/>
          </a:xfrm>
          <a:prstGeom prst="rect">
            <a:avLst/>
          </a:prstGeom>
          <a:ln w="19050">
            <a:solidFill>
              <a:srgbClr val="008080"/>
            </a:solidFill>
            <a:prstDash val="dashDot"/>
          </a:ln>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lvl="0">
              <a:spcBef>
                <a:spcPts val="1200"/>
              </a:spcBef>
              <a:spcAft>
                <a:spcPts val="300"/>
              </a:spcAft>
              <a:buClr>
                <a:srgbClr val="008080"/>
              </a:buClr>
            </a:pPr>
            <a:r>
              <a:rPr lang="en-US" altLang="en-US" sz="1600" dirty="0" smtClean="0"/>
              <a:t>Gonadotropin </a:t>
            </a:r>
            <a:r>
              <a:rPr lang="en-US" altLang="en-US" sz="1600" dirty="0"/>
              <a:t>releasing hormone (GnRH) </a:t>
            </a:r>
            <a:r>
              <a:rPr lang="en-US" altLang="ar-SA" sz="1600" dirty="0"/>
              <a:t>is a peptide secreted by the </a:t>
            </a:r>
            <a:r>
              <a:rPr lang="en-US" altLang="ar-SA" sz="1600" dirty="0">
                <a:solidFill>
                  <a:srgbClr val="FF0000"/>
                </a:solidFill>
              </a:rPr>
              <a:t>arcuate nuclei </a:t>
            </a:r>
            <a:r>
              <a:rPr lang="en-US" altLang="ar-SA" sz="1600" dirty="0"/>
              <a:t>of the </a:t>
            </a:r>
            <a:r>
              <a:rPr lang="en-US" altLang="ar-SA" sz="1600" b="1" u="sng" dirty="0"/>
              <a:t>hypothalamus</a:t>
            </a:r>
            <a:r>
              <a:rPr lang="en-US" altLang="ar-SA" sz="1600" dirty="0"/>
              <a:t> through the hypothalamic-</a:t>
            </a:r>
            <a:r>
              <a:rPr lang="en-US" altLang="ar-SA" sz="1600" dirty="0" err="1"/>
              <a:t>hypophysial</a:t>
            </a:r>
            <a:r>
              <a:rPr lang="en-US" altLang="ar-SA" sz="1600" dirty="0"/>
              <a:t> portal </a:t>
            </a:r>
            <a:r>
              <a:rPr lang="en-US" altLang="ar-SA" sz="1600" dirty="0" smtClean="0"/>
              <a:t>system to </a:t>
            </a:r>
            <a:r>
              <a:rPr lang="en-US" altLang="ar-SA" sz="1600" dirty="0"/>
              <a:t>the anterior pituitary gland </a:t>
            </a:r>
            <a:r>
              <a:rPr lang="en-US" altLang="ar-SA" sz="1600" dirty="0" smtClean="0"/>
              <a:t>&amp; </a:t>
            </a:r>
            <a:r>
              <a:rPr lang="en-US" altLang="ar-SA" sz="1600" dirty="0"/>
              <a:t>stimulates the release of gonadotropins (LH and FSH</a:t>
            </a:r>
            <a:r>
              <a:rPr lang="en-US" altLang="ar-SA" sz="1600" dirty="0" smtClean="0"/>
              <a:t>) </a:t>
            </a:r>
            <a:r>
              <a:rPr lang="en-US" altLang="ar-SA" sz="1600" dirty="0">
                <a:solidFill>
                  <a:srgbClr val="00B050"/>
                </a:solidFill>
              </a:rPr>
              <a:t>(</a:t>
            </a:r>
            <a:r>
              <a:rPr lang="en-US" altLang="ar-SA" sz="1600" dirty="0" err="1">
                <a:solidFill>
                  <a:srgbClr val="00B050"/>
                </a:solidFill>
              </a:rPr>
              <a:t>GnRH</a:t>
            </a:r>
            <a:r>
              <a:rPr lang="en-US" altLang="ar-SA" sz="1600" dirty="0">
                <a:solidFill>
                  <a:srgbClr val="00B050"/>
                </a:solidFill>
              </a:rPr>
              <a:t> formerly known as </a:t>
            </a:r>
            <a:r>
              <a:rPr lang="en-US" altLang="en-US" sz="1600" dirty="0">
                <a:solidFill>
                  <a:srgbClr val="00B050"/>
                </a:solidFill>
                <a:latin typeface="Gill Sans MT" charset="0"/>
                <a:ea typeface="Gill Sans MT" charset="0"/>
                <a:cs typeface="Gill Sans MT" charset="0"/>
              </a:rPr>
              <a:t>LHRH.</a:t>
            </a:r>
            <a:r>
              <a:rPr lang="en-US" altLang="ar-SA" sz="1600" dirty="0">
                <a:solidFill>
                  <a:srgbClr val="00B050"/>
                </a:solidFill>
              </a:rPr>
              <a:t> It’s increased during sleep due to rapid eyes movement).</a:t>
            </a:r>
            <a:r>
              <a:rPr lang="en-US" altLang="ar-SA" sz="1600" dirty="0"/>
              <a:t> </a:t>
            </a:r>
          </a:p>
          <a:p>
            <a:pPr>
              <a:spcBef>
                <a:spcPts val="1200"/>
              </a:spcBef>
              <a:spcAft>
                <a:spcPts val="300"/>
              </a:spcAft>
              <a:buClr>
                <a:srgbClr val="008080"/>
              </a:buClr>
            </a:pPr>
            <a:r>
              <a:rPr lang="en-US" altLang="ar-SA" sz="1600" dirty="0" smtClean="0"/>
              <a:t>Gonadotropin </a:t>
            </a:r>
            <a:r>
              <a:rPr lang="en-US" altLang="ar-SA" sz="1600" dirty="0"/>
              <a:t>releasing hormone (GnRH</a:t>
            </a:r>
            <a:r>
              <a:rPr lang="en-US" altLang="ar-SA" sz="1600" dirty="0" smtClean="0"/>
              <a:t>) </a:t>
            </a:r>
            <a:r>
              <a:rPr lang="en-US" altLang="ar-SA" sz="1600" dirty="0"/>
              <a:t>is secreted intermittently </a:t>
            </a:r>
            <a:r>
              <a:rPr lang="en-US" altLang="ar-SA" sz="1600" dirty="0" smtClean="0">
                <a:solidFill>
                  <a:srgbClr val="00B050"/>
                </a:solidFill>
              </a:rPr>
              <a:t>(pulses) </a:t>
            </a:r>
            <a:r>
              <a:rPr lang="en-US" altLang="ar-SA" sz="1600" dirty="0" smtClean="0"/>
              <a:t>for </a:t>
            </a:r>
            <a:r>
              <a:rPr lang="en-US" altLang="ar-SA" sz="1600" dirty="0"/>
              <a:t>few minutes every </a:t>
            </a:r>
            <a:r>
              <a:rPr lang="en-US" altLang="ar-SA" sz="1600" dirty="0">
                <a:solidFill>
                  <a:srgbClr val="FFC000"/>
                </a:solidFill>
              </a:rPr>
              <a:t>1</a:t>
            </a:r>
            <a:r>
              <a:rPr lang="en-US" altLang="ar-SA" sz="1600" dirty="0"/>
              <a:t> to </a:t>
            </a:r>
            <a:r>
              <a:rPr lang="en-US" altLang="ar-SA" sz="1600" dirty="0">
                <a:solidFill>
                  <a:srgbClr val="FFC000"/>
                </a:solidFill>
              </a:rPr>
              <a:t>3</a:t>
            </a:r>
            <a:r>
              <a:rPr lang="en-US" altLang="ar-SA" sz="1600" dirty="0"/>
              <a:t> </a:t>
            </a:r>
            <a:r>
              <a:rPr lang="en-US" altLang="ar-SA" sz="1600" dirty="0" smtClean="0"/>
              <a:t>hours.  The </a:t>
            </a:r>
            <a:r>
              <a:rPr lang="en-US" altLang="ar-SA" sz="1600" dirty="0"/>
              <a:t>secretion of LH and FSH by the </a:t>
            </a:r>
            <a:r>
              <a:rPr lang="en-US" altLang="ar-SA" sz="1600" b="1" u="sng" dirty="0"/>
              <a:t>anterior pituitary </a:t>
            </a:r>
            <a:r>
              <a:rPr lang="en-US" altLang="ar-SA" sz="1600" dirty="0"/>
              <a:t>is also cyclical flowing </a:t>
            </a:r>
            <a:r>
              <a:rPr lang="en-US" altLang="ar-SA" sz="1600" dirty="0">
                <a:solidFill>
                  <a:srgbClr val="FF0000"/>
                </a:solidFill>
              </a:rPr>
              <a:t>the pulsatile release </a:t>
            </a:r>
            <a:r>
              <a:rPr lang="en-US" altLang="ar-SA" sz="1600" dirty="0"/>
              <a:t>of </a:t>
            </a:r>
            <a:r>
              <a:rPr lang="en-US" altLang="ar-SA" sz="1600" dirty="0" err="1"/>
              <a:t>GnRH</a:t>
            </a:r>
            <a:r>
              <a:rPr lang="en-US" altLang="ar-SA" sz="1600" dirty="0" smtClean="0"/>
              <a:t>.</a:t>
            </a:r>
            <a:endParaRPr lang="en-US" sz="1600" dirty="0" smtClean="0">
              <a:solidFill>
                <a:schemeClr val="bg1">
                  <a:lumMod val="50000"/>
                </a:schemeClr>
              </a:solidFill>
              <a:latin typeface="Gill Sans MT" panose="020B0502020104020203" pitchFamily="34" charset="0"/>
              <a:cs typeface="Calibri" panose="020F0502020204030204" pitchFamily="34" charset="0"/>
            </a:endParaRPr>
          </a:p>
          <a:p>
            <a:pPr defTabSz="914400"/>
            <a:endParaRPr lang="en-US" sz="1600" dirty="0">
              <a:solidFill>
                <a:schemeClr val="bg1">
                  <a:lumMod val="50000"/>
                </a:schemeClr>
              </a:solidFill>
              <a:latin typeface="Gill Sans MT" panose="020B0502020104020203" pitchFamily="34" charset="0"/>
              <a:cs typeface="Calibri" panose="020F0502020204030204" pitchFamily="34" charset="0"/>
            </a:endParaRPr>
          </a:p>
        </p:txBody>
      </p:sp>
      <p:grpSp>
        <p:nvGrpSpPr>
          <p:cNvPr id="6" name="Group 5"/>
          <p:cNvGrpSpPr/>
          <p:nvPr/>
        </p:nvGrpSpPr>
        <p:grpSpPr>
          <a:xfrm>
            <a:off x="4294212" y="1225354"/>
            <a:ext cx="7648797" cy="2635693"/>
            <a:chOff x="6354062" y="1311250"/>
            <a:chExt cx="5225341" cy="2996659"/>
          </a:xfrm>
        </p:grpSpPr>
        <p:sp>
          <p:nvSpPr>
            <p:cNvPr id="7" name="Rectangle 6"/>
            <p:cNvSpPr/>
            <p:nvPr/>
          </p:nvSpPr>
          <p:spPr>
            <a:xfrm>
              <a:off x="6354062" y="1311250"/>
              <a:ext cx="5225341" cy="2996659"/>
            </a:xfrm>
            <a:prstGeom prst="rect">
              <a:avLst/>
            </a:prstGeom>
            <a:noFill/>
          </p:spPr>
        </p:sp>
        <p:sp>
          <p:nvSpPr>
            <p:cNvPr id="9" name="Freeform 8"/>
            <p:cNvSpPr/>
            <p:nvPr/>
          </p:nvSpPr>
          <p:spPr>
            <a:xfrm>
              <a:off x="8724038" y="1894546"/>
              <a:ext cx="458770" cy="91440"/>
            </a:xfrm>
            <a:custGeom>
              <a:avLst/>
              <a:gdLst>
                <a:gd name="connsiteX0" fmla="*/ 0 w 458770"/>
                <a:gd name="connsiteY0" fmla="*/ 45720 h 91440"/>
                <a:gd name="connsiteX1" fmla="*/ 246485 w 458770"/>
                <a:gd name="connsiteY1" fmla="*/ 45720 h 91440"/>
                <a:gd name="connsiteX2" fmla="*/ 246485 w 458770"/>
                <a:gd name="connsiteY2" fmla="*/ 52620 h 91440"/>
                <a:gd name="connsiteX3" fmla="*/ 458770 w 458770"/>
                <a:gd name="connsiteY3" fmla="*/ 52620 h 91440"/>
              </a:gdLst>
              <a:ahLst/>
              <a:cxnLst>
                <a:cxn ang="0">
                  <a:pos x="connsiteX0" y="connsiteY0"/>
                </a:cxn>
                <a:cxn ang="0">
                  <a:pos x="connsiteX1" y="connsiteY1"/>
                </a:cxn>
                <a:cxn ang="0">
                  <a:pos x="connsiteX2" y="connsiteY2"/>
                </a:cxn>
                <a:cxn ang="0">
                  <a:pos x="connsiteX3" y="connsiteY3"/>
                </a:cxn>
              </a:cxnLst>
              <a:rect l="l" t="t" r="r" b="b"/>
              <a:pathLst>
                <a:path w="458770" h="91440">
                  <a:moveTo>
                    <a:pt x="0" y="45720"/>
                  </a:moveTo>
                  <a:lnTo>
                    <a:pt x="246485" y="45720"/>
                  </a:lnTo>
                  <a:lnTo>
                    <a:pt x="246485" y="52620"/>
                  </a:lnTo>
                  <a:lnTo>
                    <a:pt x="458770" y="52620"/>
                  </a:lnTo>
                </a:path>
              </a:pathLst>
            </a:custGeom>
            <a:noFill/>
            <a:ln>
              <a:solidFill>
                <a:srgbClr val="008080"/>
              </a:solidFill>
              <a:tailEnd type="arrow"/>
            </a:ln>
          </p:spPr>
          <p:style>
            <a:lnRef idx="1">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637" tIns="-86433" rIns="2637" bIns="-86433" numCol="1" spcCol="1270" anchor="ctr" anchorCtr="0">
              <a:noAutofit/>
            </a:bodyPr>
            <a:lstStyle/>
            <a:p>
              <a:pPr lvl="0" algn="ctr" defTabSz="444500">
                <a:lnSpc>
                  <a:spcPct val="90000"/>
                </a:lnSpc>
                <a:spcBef>
                  <a:spcPct val="0"/>
                </a:spcBef>
                <a:spcAft>
                  <a:spcPct val="35000"/>
                </a:spcAft>
              </a:pPr>
              <a:endParaRPr lang="en-US" sz="1500" kern="1200" dirty="0"/>
            </a:p>
          </p:txBody>
        </p:sp>
        <p:sp>
          <p:nvSpPr>
            <p:cNvPr id="12" name="Freeform 11"/>
            <p:cNvSpPr/>
            <p:nvPr/>
          </p:nvSpPr>
          <p:spPr>
            <a:xfrm>
              <a:off x="6629310" y="1311250"/>
              <a:ext cx="2094728" cy="1256838"/>
            </a:xfrm>
            <a:custGeom>
              <a:avLst/>
              <a:gdLst>
                <a:gd name="connsiteX0" fmla="*/ 0 w 2094728"/>
                <a:gd name="connsiteY0" fmla="*/ 0 h 1256837"/>
                <a:gd name="connsiteX1" fmla="*/ 2094728 w 2094728"/>
                <a:gd name="connsiteY1" fmla="*/ 0 h 1256837"/>
                <a:gd name="connsiteX2" fmla="*/ 2094728 w 2094728"/>
                <a:gd name="connsiteY2" fmla="*/ 1256837 h 1256837"/>
                <a:gd name="connsiteX3" fmla="*/ 0 w 2094728"/>
                <a:gd name="connsiteY3" fmla="*/ 1256837 h 1256837"/>
                <a:gd name="connsiteX4" fmla="*/ 0 w 2094728"/>
                <a:gd name="connsiteY4" fmla="*/ 0 h 1256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728" h="1256837">
                  <a:moveTo>
                    <a:pt x="0" y="0"/>
                  </a:moveTo>
                  <a:lnTo>
                    <a:pt x="2094728" y="0"/>
                  </a:lnTo>
                  <a:lnTo>
                    <a:pt x="2094728" y="1256837"/>
                  </a:lnTo>
                  <a:lnTo>
                    <a:pt x="0" y="1256837"/>
                  </a:lnTo>
                  <a:lnTo>
                    <a:pt x="0" y="0"/>
                  </a:lnTo>
                  <a:close/>
                </a:path>
              </a:pathLst>
            </a:custGeom>
            <a:solidFill>
              <a:srgbClr val="FFF3F3"/>
            </a:solidFill>
            <a:ln>
              <a:solidFill>
                <a:srgbClr val="00808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altLang="en-US" sz="1500" kern="1200" dirty="0" smtClean="0">
                  <a:solidFill>
                    <a:srgbClr val="008080"/>
                  </a:solidFill>
                  <a:latin typeface="Gill Sans MT" panose="020B0502020104020203" pitchFamily="34" charset="0"/>
                  <a:cs typeface="Calibri" panose="020F0502020204030204" pitchFamily="34" charset="0"/>
                </a:rPr>
                <a:t>The Hypothalamus: </a:t>
              </a:r>
              <a:r>
                <a:rPr lang="en-US" altLang="en-US" sz="1500" dirty="0">
                  <a:solidFill>
                    <a:schemeClr val="tx1"/>
                  </a:solidFill>
                  <a:latin typeface="Gill Sans MT" panose="020B0502020104020203" pitchFamily="34" charset="0"/>
                  <a:cs typeface="Calibri" panose="020F0502020204030204" pitchFamily="34" charset="0"/>
                </a:rPr>
                <a:t>S</a:t>
              </a:r>
              <a:r>
                <a:rPr lang="en-US" altLang="en-US" sz="1500" kern="1200" dirty="0" smtClean="0">
                  <a:solidFill>
                    <a:schemeClr val="tx1"/>
                  </a:solidFill>
                  <a:latin typeface="Gill Sans MT" panose="020B0502020104020203" pitchFamily="34" charset="0"/>
                  <a:cs typeface="Calibri" panose="020F0502020204030204" pitchFamily="34" charset="0"/>
                </a:rPr>
                <a:t>ecretes Gonadotropin releasing hormone (</a:t>
              </a:r>
              <a:r>
                <a:rPr lang="en-US" altLang="en-US" sz="1500" kern="1200" dirty="0" err="1" smtClean="0">
                  <a:solidFill>
                    <a:schemeClr val="tx1"/>
                  </a:solidFill>
                  <a:latin typeface="Gill Sans MT" panose="020B0502020104020203" pitchFamily="34" charset="0"/>
                  <a:cs typeface="Calibri" panose="020F0502020204030204" pitchFamily="34" charset="0"/>
                </a:rPr>
                <a:t>GnRH</a:t>
              </a:r>
              <a:r>
                <a:rPr lang="en-US" altLang="en-US" sz="1500" kern="1200" dirty="0" smtClean="0">
                  <a:solidFill>
                    <a:schemeClr val="tx1"/>
                  </a:solidFill>
                  <a:latin typeface="Gill Sans MT" panose="020B0502020104020203" pitchFamily="34" charset="0"/>
                  <a:cs typeface="Calibri" panose="020F0502020204030204" pitchFamily="34" charset="0"/>
                </a:rPr>
                <a:t>).</a:t>
              </a:r>
              <a:endParaRPr lang="en-US" sz="1500" kern="1200" dirty="0"/>
            </a:p>
          </p:txBody>
        </p:sp>
        <p:sp>
          <p:nvSpPr>
            <p:cNvPr id="13" name="Freeform 12"/>
            <p:cNvSpPr/>
            <p:nvPr/>
          </p:nvSpPr>
          <p:spPr>
            <a:xfrm>
              <a:off x="7666261" y="2573785"/>
              <a:ext cx="2596311" cy="426842"/>
            </a:xfrm>
            <a:custGeom>
              <a:avLst/>
              <a:gdLst>
                <a:gd name="connsiteX0" fmla="*/ 2596311 w 2596311"/>
                <a:gd name="connsiteY0" fmla="*/ 0 h 426842"/>
                <a:gd name="connsiteX1" fmla="*/ 2596311 w 2596311"/>
                <a:gd name="connsiteY1" fmla="*/ 230521 h 426842"/>
                <a:gd name="connsiteX2" fmla="*/ 0 w 2596311"/>
                <a:gd name="connsiteY2" fmla="*/ 230521 h 426842"/>
                <a:gd name="connsiteX3" fmla="*/ 0 w 2596311"/>
                <a:gd name="connsiteY3" fmla="*/ 426842 h 426842"/>
              </a:gdLst>
              <a:ahLst/>
              <a:cxnLst>
                <a:cxn ang="0">
                  <a:pos x="connsiteX0" y="connsiteY0"/>
                </a:cxn>
                <a:cxn ang="0">
                  <a:pos x="connsiteX1" y="connsiteY1"/>
                </a:cxn>
                <a:cxn ang="0">
                  <a:pos x="connsiteX2" y="connsiteY2"/>
                </a:cxn>
                <a:cxn ang="0">
                  <a:pos x="connsiteX3" y="connsiteY3"/>
                </a:cxn>
              </a:cxnLst>
              <a:rect l="l" t="t" r="r" b="b"/>
              <a:pathLst>
                <a:path w="2596311" h="426842">
                  <a:moveTo>
                    <a:pt x="2596311" y="0"/>
                  </a:moveTo>
                  <a:lnTo>
                    <a:pt x="2596311" y="230521"/>
                  </a:lnTo>
                  <a:lnTo>
                    <a:pt x="0" y="230521"/>
                  </a:lnTo>
                  <a:lnTo>
                    <a:pt x="0" y="426842"/>
                  </a:lnTo>
                </a:path>
              </a:pathLst>
            </a:custGeom>
            <a:noFill/>
            <a:ln>
              <a:solidFill>
                <a:srgbClr val="008080"/>
              </a:solidFill>
              <a:tailEnd type="arrow"/>
            </a:ln>
          </p:spPr>
          <p:style>
            <a:lnRef idx="1">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244949" tIns="211013" rIns="1244947" bIns="211012" numCol="1" spcCol="1270" anchor="ctr" anchorCtr="0">
              <a:noAutofit/>
            </a:bodyPr>
            <a:lstStyle/>
            <a:p>
              <a:pPr lvl="0" algn="ctr" defTabSz="222250">
                <a:lnSpc>
                  <a:spcPct val="90000"/>
                </a:lnSpc>
                <a:spcBef>
                  <a:spcPct val="0"/>
                </a:spcBef>
                <a:spcAft>
                  <a:spcPct val="35000"/>
                </a:spcAft>
              </a:pPr>
              <a:endParaRPr lang="en-US" sz="1500" kern="1200"/>
            </a:p>
          </p:txBody>
        </p:sp>
        <p:sp>
          <p:nvSpPr>
            <p:cNvPr id="15" name="Freeform 14"/>
            <p:cNvSpPr/>
            <p:nvPr/>
          </p:nvSpPr>
          <p:spPr>
            <a:xfrm>
              <a:off x="9215209" y="1311250"/>
              <a:ext cx="2094728" cy="1256838"/>
            </a:xfrm>
            <a:custGeom>
              <a:avLst/>
              <a:gdLst>
                <a:gd name="connsiteX0" fmla="*/ 0 w 2094728"/>
                <a:gd name="connsiteY0" fmla="*/ 0 h 1256837"/>
                <a:gd name="connsiteX1" fmla="*/ 2094728 w 2094728"/>
                <a:gd name="connsiteY1" fmla="*/ 0 h 1256837"/>
                <a:gd name="connsiteX2" fmla="*/ 2094728 w 2094728"/>
                <a:gd name="connsiteY2" fmla="*/ 1256837 h 1256837"/>
                <a:gd name="connsiteX3" fmla="*/ 0 w 2094728"/>
                <a:gd name="connsiteY3" fmla="*/ 1256837 h 1256837"/>
                <a:gd name="connsiteX4" fmla="*/ 0 w 2094728"/>
                <a:gd name="connsiteY4" fmla="*/ 0 h 1256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728" h="1256837">
                  <a:moveTo>
                    <a:pt x="0" y="0"/>
                  </a:moveTo>
                  <a:lnTo>
                    <a:pt x="2094728" y="0"/>
                  </a:lnTo>
                  <a:lnTo>
                    <a:pt x="2094728" y="1256837"/>
                  </a:lnTo>
                  <a:lnTo>
                    <a:pt x="0" y="1256837"/>
                  </a:lnTo>
                  <a:lnTo>
                    <a:pt x="0" y="0"/>
                  </a:lnTo>
                  <a:close/>
                </a:path>
              </a:pathLst>
            </a:custGeom>
            <a:solidFill>
              <a:srgbClr val="F3FFF9"/>
            </a:solidFill>
            <a:ln>
              <a:solidFill>
                <a:srgbClr val="00808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altLang="en-US" sz="1500" kern="1200" dirty="0" smtClean="0">
                  <a:solidFill>
                    <a:srgbClr val="008080"/>
                  </a:solidFill>
                  <a:latin typeface="Gill Sans MT" panose="020B0502020104020203" pitchFamily="34" charset="0"/>
                  <a:cs typeface="Calibri" panose="020F0502020204030204" pitchFamily="34" charset="0"/>
                </a:rPr>
                <a:t>The </a:t>
              </a:r>
              <a:r>
                <a:rPr lang="en-US" altLang="en-US" sz="1500" dirty="0">
                  <a:solidFill>
                    <a:srgbClr val="008080"/>
                  </a:solidFill>
                  <a:latin typeface="Gill Sans MT" panose="020B0502020104020203" pitchFamily="34" charset="0"/>
                  <a:cs typeface="Calibri" panose="020F0502020204030204" pitchFamily="34" charset="0"/>
                </a:rPr>
                <a:t>Anterior Pituitary gland: </a:t>
              </a:r>
              <a:r>
                <a:rPr lang="en-US" altLang="en-US" sz="1500" dirty="0">
                  <a:solidFill>
                    <a:schemeClr val="tx1"/>
                  </a:solidFill>
                  <a:latin typeface="Gill Sans MT" panose="020B0502020104020203" pitchFamily="34" charset="0"/>
                  <a:cs typeface="Calibri" panose="020F0502020204030204" pitchFamily="34" charset="0"/>
                </a:rPr>
                <a:t>S</a:t>
              </a:r>
              <a:r>
                <a:rPr lang="en-US" altLang="en-US" sz="1500" kern="1200" dirty="0" smtClean="0">
                  <a:solidFill>
                    <a:schemeClr val="tx1"/>
                  </a:solidFill>
                  <a:latin typeface="Gill Sans MT" panose="020B0502020104020203" pitchFamily="34" charset="0"/>
                  <a:cs typeface="Calibri" panose="020F0502020204030204" pitchFamily="34" charset="0"/>
                </a:rPr>
                <a:t>ecretes both </a:t>
              </a:r>
              <a:r>
                <a:rPr lang="en-US" altLang="en-US" sz="1500" kern="1200" dirty="0" err="1" smtClean="0">
                  <a:solidFill>
                    <a:schemeClr val="tx1"/>
                  </a:solidFill>
                  <a:latin typeface="Gill Sans MT" panose="020B0502020104020203" pitchFamily="34" charset="0"/>
                  <a:cs typeface="Calibri" panose="020F0502020204030204" pitchFamily="34" charset="0"/>
                </a:rPr>
                <a:t>Lutenizing</a:t>
              </a:r>
              <a:r>
                <a:rPr lang="en-US" altLang="en-US" sz="1500" kern="1200" dirty="0" smtClean="0">
                  <a:solidFill>
                    <a:schemeClr val="tx1"/>
                  </a:solidFill>
                  <a:latin typeface="Gill Sans MT" panose="020B0502020104020203" pitchFamily="34" charset="0"/>
                  <a:cs typeface="Calibri" panose="020F0502020204030204" pitchFamily="34" charset="0"/>
                </a:rPr>
                <a:t> hormone (LH) &amp; Follicle stimulating hormone (FSH).</a:t>
              </a:r>
              <a:endParaRPr lang="en-US" sz="1500" kern="1200" dirty="0"/>
            </a:p>
          </p:txBody>
        </p:sp>
        <p:sp>
          <p:nvSpPr>
            <p:cNvPr id="16" name="Freeform 15"/>
            <p:cNvSpPr/>
            <p:nvPr/>
          </p:nvSpPr>
          <p:spPr>
            <a:xfrm>
              <a:off x="6618897" y="3033899"/>
              <a:ext cx="2834316" cy="1256838"/>
            </a:xfrm>
            <a:custGeom>
              <a:avLst/>
              <a:gdLst>
                <a:gd name="connsiteX0" fmla="*/ 0 w 2094728"/>
                <a:gd name="connsiteY0" fmla="*/ 0 h 1256837"/>
                <a:gd name="connsiteX1" fmla="*/ 2094728 w 2094728"/>
                <a:gd name="connsiteY1" fmla="*/ 0 h 1256837"/>
                <a:gd name="connsiteX2" fmla="*/ 2094728 w 2094728"/>
                <a:gd name="connsiteY2" fmla="*/ 1256837 h 1256837"/>
                <a:gd name="connsiteX3" fmla="*/ 0 w 2094728"/>
                <a:gd name="connsiteY3" fmla="*/ 1256837 h 1256837"/>
                <a:gd name="connsiteX4" fmla="*/ 0 w 2094728"/>
                <a:gd name="connsiteY4" fmla="*/ 0 h 1256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728" h="1256837">
                  <a:moveTo>
                    <a:pt x="0" y="0"/>
                  </a:moveTo>
                  <a:lnTo>
                    <a:pt x="2094728" y="0"/>
                  </a:lnTo>
                  <a:lnTo>
                    <a:pt x="2094728" y="1256837"/>
                  </a:lnTo>
                  <a:lnTo>
                    <a:pt x="0" y="1256837"/>
                  </a:lnTo>
                  <a:lnTo>
                    <a:pt x="0" y="0"/>
                  </a:lnTo>
                  <a:close/>
                </a:path>
              </a:pathLst>
            </a:custGeom>
            <a:solidFill>
              <a:srgbClr val="F9F9F9"/>
            </a:solidFill>
            <a:ln>
              <a:solidFill>
                <a:srgbClr val="00808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altLang="en-US" sz="1500" kern="1200" dirty="0" smtClean="0">
                  <a:solidFill>
                    <a:srgbClr val="008080"/>
                  </a:solidFill>
                  <a:latin typeface="Gill Sans MT" panose="020B0502020104020203" pitchFamily="34" charset="0"/>
                  <a:cs typeface="Calibri" panose="020F0502020204030204" pitchFamily="34" charset="0"/>
                </a:rPr>
                <a:t>The Ovaries: </a:t>
              </a:r>
              <a:r>
                <a:rPr lang="en-US" altLang="en-US" sz="1500" kern="1200" dirty="0" smtClean="0">
                  <a:latin typeface="Gill Sans MT" panose="020B0502020104020203" pitchFamily="34" charset="0"/>
                  <a:cs typeface="Calibri" panose="020F0502020204030204" pitchFamily="34" charset="0"/>
                </a:rPr>
                <a:t>secrete Estrogen, Progesterone and Inhibin.</a:t>
              </a:r>
            </a:p>
            <a:p>
              <a:pPr lvl="0" algn="ctr" defTabSz="622300">
                <a:lnSpc>
                  <a:spcPct val="90000"/>
                </a:lnSpc>
                <a:spcBef>
                  <a:spcPct val="0"/>
                </a:spcBef>
                <a:spcAft>
                  <a:spcPct val="35000"/>
                </a:spcAft>
              </a:pPr>
              <a:r>
                <a:rPr lang="en-US" altLang="en-US" sz="1500" kern="1200" dirty="0" smtClean="0">
                  <a:solidFill>
                    <a:srgbClr val="008080"/>
                  </a:solidFill>
                  <a:latin typeface="Gill Sans MT" panose="020B0502020104020203" pitchFamily="34" charset="0"/>
                  <a:cs typeface="Calibri" panose="020F0502020204030204" pitchFamily="34" charset="0"/>
                </a:rPr>
                <a:t>The Testis: </a:t>
              </a:r>
              <a:r>
                <a:rPr lang="en-US" altLang="en-US" sz="1500" kern="1200" dirty="0" smtClean="0">
                  <a:latin typeface="Gill Sans MT" panose="020B0502020104020203" pitchFamily="34" charset="0"/>
                  <a:cs typeface="Calibri" panose="020F0502020204030204" pitchFamily="34" charset="0"/>
                </a:rPr>
                <a:t>secrete Testosterone and Inhibin.</a:t>
              </a:r>
            </a:p>
            <a:p>
              <a:pPr lvl="0" algn="ctr" defTabSz="622300">
                <a:lnSpc>
                  <a:spcPct val="90000"/>
                </a:lnSpc>
                <a:spcBef>
                  <a:spcPct val="0"/>
                </a:spcBef>
                <a:spcAft>
                  <a:spcPct val="35000"/>
                </a:spcAft>
              </a:pPr>
              <a:r>
                <a:rPr lang="en-US" sz="1500" kern="1200" dirty="0" smtClean="0">
                  <a:solidFill>
                    <a:schemeClr val="bg1">
                      <a:lumMod val="50000"/>
                    </a:schemeClr>
                  </a:solidFill>
                </a:rPr>
                <a:t>(Inhibin </a:t>
              </a:r>
              <a:r>
                <a:rPr lang="en-US" sz="1500" dirty="0" smtClean="0">
                  <a:solidFill>
                    <a:schemeClr val="bg1">
                      <a:lumMod val="50000"/>
                    </a:schemeClr>
                  </a:solidFill>
                </a:rPr>
                <a:t>downregulates FSH synthesis &amp; secretion)</a:t>
              </a:r>
              <a:endParaRPr lang="en-US" sz="1500" kern="1200" dirty="0">
                <a:solidFill>
                  <a:schemeClr val="bg1">
                    <a:lumMod val="50000"/>
                  </a:schemeClr>
                </a:solidFill>
              </a:endParaRPr>
            </a:p>
          </p:txBody>
        </p:sp>
      </p:gr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l="8508" r="8929" b="3044"/>
          <a:stretch>
            <a:fillRect/>
          </a:stretch>
        </p:blipFill>
        <p:spPr bwMode="auto">
          <a:xfrm>
            <a:off x="609461" y="1311249"/>
            <a:ext cx="3991606" cy="4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مربع نص 7"/>
          <p:cNvSpPr txBox="1"/>
          <p:nvPr/>
        </p:nvSpPr>
        <p:spPr>
          <a:xfrm>
            <a:off x="609460" y="5973863"/>
            <a:ext cx="3991606" cy="307777"/>
          </a:xfrm>
          <a:prstGeom prst="rect">
            <a:avLst/>
          </a:prstGeom>
          <a:noFill/>
        </p:spPr>
        <p:txBody>
          <a:bodyPr wrap="square" rtlCol="1">
            <a:spAutoFit/>
          </a:bodyPr>
          <a:lstStyle/>
          <a:p>
            <a:pPr algn="ctr"/>
            <a:r>
              <a:rPr lang="en-US" sz="1400" dirty="0" smtClean="0">
                <a:solidFill>
                  <a:schemeClr val="bg1">
                    <a:lumMod val="50000"/>
                  </a:schemeClr>
                </a:solidFill>
              </a:rPr>
              <a:t>We will talk about this in details next slide </a:t>
            </a:r>
            <a:endParaRPr lang="ar-SA" sz="1400" dirty="0">
              <a:solidFill>
                <a:schemeClr val="bg1">
                  <a:lumMod val="50000"/>
                </a:schemeClr>
              </a:solidFill>
            </a:endParaRPr>
          </a:p>
        </p:txBody>
      </p:sp>
    </p:spTree>
    <p:extLst>
      <p:ext uri="{BB962C8B-B14F-4D97-AF65-F5344CB8AC3E}">
        <p14:creationId xmlns:p14="http://schemas.microsoft.com/office/powerpoint/2010/main" val="3835323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8080"/>
                </a:solidFill>
                <a:latin typeface="Bahnschrift" panose="020B0502040204020203" pitchFamily="34" charset="0"/>
                <a:cs typeface="Calibri" panose="020F0502020204030204" pitchFamily="34" charset="0"/>
              </a:rPr>
              <a:t>Cont.</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3"/>
          <p:cNvGraphicFramePr>
            <a:graphicFrameLocks noChangeAspect="1"/>
          </p:cNvGraphicFramePr>
          <p:nvPr>
            <p:extLst/>
          </p:nvPr>
        </p:nvGraphicFramePr>
        <p:xfrm>
          <a:off x="477788" y="1340768"/>
          <a:ext cx="4608512" cy="4824536"/>
        </p:xfrm>
        <a:graphic>
          <a:graphicData uri="http://schemas.openxmlformats.org/presentationml/2006/ole">
            <mc:AlternateContent xmlns:mc="http://schemas.openxmlformats.org/markup-compatibility/2006">
              <mc:Choice xmlns:v="urn:schemas-microsoft-com:vml" Requires="v">
                <p:oleObj spid="_x0000_s4135" r:id="rId3" imgW="10019048" imgH="7047619" progId="">
                  <p:embed/>
                </p:oleObj>
              </mc:Choice>
              <mc:Fallback>
                <p:oleObj r:id="rId3" imgW="10019048" imgH="7047619" progId="">
                  <p:embed/>
                  <p:pic>
                    <p:nvPicPr>
                      <p:cNvPr id="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788" y="1340768"/>
                        <a:ext cx="4608512" cy="4824536"/>
                      </a:xfrm>
                      <a:prstGeom prst="rect">
                        <a:avLst/>
                      </a:prstGeom>
                      <a:noFill/>
                      <a:ln>
                        <a:noFill/>
                      </a:ln>
                    </p:spPr>
                  </p:pic>
                </p:oleObj>
              </mc:Fallback>
            </mc:AlternateContent>
          </a:graphicData>
        </a:graphic>
      </p:graphicFrame>
      <p:sp>
        <p:nvSpPr>
          <p:cNvPr id="7" name="Rectangle 23"/>
          <p:cNvSpPr/>
          <p:nvPr/>
        </p:nvSpPr>
        <p:spPr>
          <a:xfrm>
            <a:off x="5086300" y="1260046"/>
            <a:ext cx="6493103" cy="4985980"/>
          </a:xfrm>
          <a:prstGeom prst="rect">
            <a:avLst/>
          </a:prstGeom>
          <a:ln>
            <a:solidFill>
              <a:srgbClr val="497E8D"/>
            </a:solidFill>
            <a:prstDash val="dashDot"/>
          </a:ln>
        </p:spPr>
        <p:txBody>
          <a:bodyPr wrap="square">
            <a:spAutoFit/>
          </a:bodyPr>
          <a:lstStyle/>
          <a:p>
            <a:r>
              <a:rPr lang="en-US" sz="1800" dirty="0" smtClean="0">
                <a:solidFill>
                  <a:srgbClr val="008080"/>
                </a:solidFill>
                <a:latin typeface="Gill Sans MT" panose="020B0502020104020203" pitchFamily="34" charset="0"/>
                <a:cs typeface="Calibri" panose="020F0502020204030204" pitchFamily="34" charset="0"/>
              </a:rPr>
              <a:t>Explanation </a:t>
            </a:r>
            <a:r>
              <a:rPr lang="en-US" sz="1800" dirty="0">
                <a:solidFill>
                  <a:srgbClr val="008080"/>
                </a:solidFill>
                <a:latin typeface="Gill Sans MT" panose="020B0502020104020203" pitchFamily="34" charset="0"/>
                <a:cs typeface="Calibri" panose="020F0502020204030204" pitchFamily="34" charset="0"/>
              </a:rPr>
              <a:t>of the diagram</a:t>
            </a:r>
            <a:r>
              <a:rPr lang="en-US" sz="1800" dirty="0" smtClean="0">
                <a:solidFill>
                  <a:srgbClr val="008080"/>
                </a:solidFill>
                <a:latin typeface="Gill Sans MT" panose="020B0502020104020203" pitchFamily="34" charset="0"/>
                <a:cs typeface="Calibri" panose="020F0502020204030204" pitchFamily="34" charset="0"/>
              </a:rPr>
              <a:t>:</a:t>
            </a:r>
          </a:p>
          <a:p>
            <a:endParaRPr lang="en-US" sz="1200" dirty="0">
              <a:solidFill>
                <a:srgbClr val="008080"/>
              </a:solidFill>
              <a:latin typeface="Gill Sans MT" panose="020B0502020104020203" pitchFamily="34" charset="0"/>
              <a:cs typeface="Calibri" panose="020F0502020204030204" pitchFamily="34" charset="0"/>
            </a:endParaRPr>
          </a:p>
          <a:p>
            <a:pPr marL="285750" indent="-285750">
              <a:buFont typeface="Wingdings" charset="2"/>
              <a:buChar char="ü"/>
            </a:pPr>
            <a:r>
              <a:rPr lang="en-US" sz="1600" dirty="0" err="1">
                <a:solidFill>
                  <a:srgbClr val="00B050"/>
                </a:solidFill>
                <a:latin typeface="Gill Sans MT" panose="020B0502020104020203" pitchFamily="34" charset="0"/>
                <a:cs typeface="Calibri" panose="020F0502020204030204" pitchFamily="34" charset="0"/>
              </a:rPr>
              <a:t>GnRH</a:t>
            </a:r>
            <a:r>
              <a:rPr lang="en-US" sz="1600" dirty="0">
                <a:solidFill>
                  <a:srgbClr val="00B050"/>
                </a:solidFill>
                <a:latin typeface="Gill Sans MT" panose="020B0502020104020203" pitchFamily="34" charset="0"/>
                <a:cs typeface="Calibri" panose="020F0502020204030204" pitchFamily="34" charset="0"/>
              </a:rPr>
              <a:t> is stimulated by </a:t>
            </a:r>
            <a:r>
              <a:rPr lang="en-US" sz="1600" dirty="0" err="1">
                <a:solidFill>
                  <a:srgbClr val="00B050"/>
                </a:solidFill>
                <a:latin typeface="Gill Sans MT" panose="020B0502020104020203" pitchFamily="34" charset="0"/>
                <a:cs typeface="Calibri" panose="020F0502020204030204" pitchFamily="34" charset="0"/>
              </a:rPr>
              <a:t>kisspeptin</a:t>
            </a:r>
            <a:r>
              <a:rPr lang="en-US" sz="1600" dirty="0">
                <a:solidFill>
                  <a:srgbClr val="00B050"/>
                </a:solidFill>
                <a:latin typeface="Gill Sans MT" panose="020B0502020104020203" pitchFamily="34" charset="0"/>
                <a:cs typeface="Calibri" panose="020F0502020204030204" pitchFamily="34" charset="0"/>
              </a:rPr>
              <a:t> protein that is produced in </a:t>
            </a:r>
            <a:r>
              <a:rPr lang="en-US" sz="1600" dirty="0" err="1">
                <a:solidFill>
                  <a:srgbClr val="00B050"/>
                </a:solidFill>
                <a:latin typeface="Gill Sans MT" panose="020B0502020104020203" pitchFamily="34" charset="0"/>
                <a:cs typeface="Calibri" panose="020F0502020204030204" pitchFamily="34" charset="0"/>
              </a:rPr>
              <a:t>kisspeptin</a:t>
            </a:r>
            <a:r>
              <a:rPr lang="en-US" sz="1600" dirty="0">
                <a:solidFill>
                  <a:srgbClr val="00B050"/>
                </a:solidFill>
                <a:latin typeface="Gill Sans MT" panose="020B0502020104020203" pitchFamily="34" charset="0"/>
                <a:cs typeface="Calibri" panose="020F0502020204030204" pitchFamily="34" charset="0"/>
              </a:rPr>
              <a:t> hypothalamic neurons. (</a:t>
            </a:r>
            <a:r>
              <a:rPr lang="en-US" sz="1600" dirty="0" err="1">
                <a:solidFill>
                  <a:srgbClr val="00B050"/>
                </a:solidFill>
                <a:latin typeface="Gill Sans MT" panose="020B0502020104020203" pitchFamily="34" charset="0"/>
                <a:cs typeface="Calibri" panose="020F0502020204030204" pitchFamily="34" charset="0"/>
              </a:rPr>
              <a:t>kisspeptin</a:t>
            </a:r>
            <a:r>
              <a:rPr lang="en-US" sz="1600" dirty="0">
                <a:solidFill>
                  <a:srgbClr val="00B050"/>
                </a:solidFill>
                <a:latin typeface="Gill Sans MT" panose="020B0502020104020203" pitchFamily="34" charset="0"/>
                <a:cs typeface="Calibri" panose="020F0502020204030204" pitchFamily="34" charset="0"/>
              </a:rPr>
              <a:t> is a protein that has a receptor GPR54). and it’s very important to release </a:t>
            </a:r>
            <a:r>
              <a:rPr lang="en-US" sz="1600" dirty="0" err="1">
                <a:solidFill>
                  <a:srgbClr val="00B050"/>
                </a:solidFill>
                <a:latin typeface="Gill Sans MT" panose="020B0502020104020203" pitchFamily="34" charset="0"/>
                <a:cs typeface="Calibri" panose="020F0502020204030204" pitchFamily="34" charset="0"/>
              </a:rPr>
              <a:t>GnRH</a:t>
            </a:r>
            <a:r>
              <a:rPr lang="en-US" sz="1600" dirty="0">
                <a:solidFill>
                  <a:srgbClr val="00B050"/>
                </a:solidFill>
                <a:latin typeface="Gill Sans MT" panose="020B0502020104020203" pitchFamily="34" charset="0"/>
                <a:cs typeface="Calibri" panose="020F0502020204030204" pitchFamily="34" charset="0"/>
              </a:rPr>
              <a:t>. without it, </a:t>
            </a:r>
            <a:r>
              <a:rPr lang="en-US" sz="1600" dirty="0" err="1">
                <a:solidFill>
                  <a:srgbClr val="00B050"/>
                </a:solidFill>
                <a:latin typeface="Gill Sans MT" panose="020B0502020104020203" pitchFamily="34" charset="0"/>
                <a:cs typeface="Calibri" panose="020F0502020204030204" pitchFamily="34" charset="0"/>
              </a:rPr>
              <a:t>GnRH</a:t>
            </a:r>
            <a:r>
              <a:rPr lang="en-US" sz="1600" dirty="0">
                <a:solidFill>
                  <a:srgbClr val="00B050"/>
                </a:solidFill>
                <a:latin typeface="Gill Sans MT" panose="020B0502020104020203" pitchFamily="34" charset="0"/>
                <a:cs typeface="Calibri" panose="020F0502020204030204" pitchFamily="34" charset="0"/>
              </a:rPr>
              <a:t> wont be released and will cause hypogonadotropic hypogonadism (no testis or ovaries). </a:t>
            </a:r>
            <a:endParaRPr lang="en-US" sz="1600" dirty="0" smtClean="0">
              <a:solidFill>
                <a:srgbClr val="00B050"/>
              </a:solidFill>
              <a:latin typeface="Gill Sans MT" panose="020B0502020104020203" pitchFamily="34" charset="0"/>
              <a:cs typeface="Calibri" panose="020F0502020204030204" pitchFamily="34" charset="0"/>
            </a:endParaRPr>
          </a:p>
          <a:p>
            <a:pPr marL="285750" indent="-285750">
              <a:buFont typeface="Wingdings" charset="2"/>
              <a:buChar char="ü"/>
            </a:pPr>
            <a:endParaRPr lang="en-US" sz="1600" dirty="0">
              <a:solidFill>
                <a:srgbClr val="00B050"/>
              </a:solidFill>
              <a:latin typeface="Gill Sans MT" panose="020B0502020104020203" pitchFamily="34" charset="0"/>
              <a:cs typeface="Calibri" panose="020F0502020204030204" pitchFamily="34" charset="0"/>
            </a:endParaRPr>
          </a:p>
          <a:p>
            <a:pPr marL="285750" indent="-285750">
              <a:buFont typeface="Wingdings" charset="2"/>
              <a:buChar char="ü"/>
            </a:pPr>
            <a:r>
              <a:rPr lang="en-US" sz="1600" dirty="0">
                <a:solidFill>
                  <a:srgbClr val="00B050"/>
                </a:solidFill>
                <a:latin typeface="Gill Sans MT" panose="020B0502020104020203" pitchFamily="34" charset="0"/>
                <a:cs typeface="Calibri" panose="020F0502020204030204" pitchFamily="34" charset="0"/>
              </a:rPr>
              <a:t>It was first discovered as anti-metastatic &amp; tumor suppression, later it was discovered to be very important for </a:t>
            </a:r>
            <a:r>
              <a:rPr lang="en-US" sz="1600" dirty="0" err="1">
                <a:solidFill>
                  <a:srgbClr val="00B050"/>
                </a:solidFill>
                <a:latin typeface="Gill Sans MT" panose="020B0502020104020203" pitchFamily="34" charset="0"/>
                <a:cs typeface="Calibri" panose="020F0502020204030204" pitchFamily="34" charset="0"/>
              </a:rPr>
              <a:t>GnRH</a:t>
            </a:r>
            <a:r>
              <a:rPr lang="en-US" sz="1600" dirty="0">
                <a:solidFill>
                  <a:srgbClr val="00B050"/>
                </a:solidFill>
                <a:latin typeface="Gill Sans MT" panose="020B0502020104020203" pitchFamily="34" charset="0"/>
                <a:cs typeface="Calibri" panose="020F0502020204030204" pitchFamily="34" charset="0"/>
              </a:rPr>
              <a:t> secretion. </a:t>
            </a:r>
            <a:endParaRPr lang="en-US" sz="1600" dirty="0" smtClean="0">
              <a:solidFill>
                <a:srgbClr val="00B050"/>
              </a:solidFill>
              <a:latin typeface="Gill Sans MT" panose="020B0502020104020203" pitchFamily="34" charset="0"/>
              <a:cs typeface="Calibri" panose="020F0502020204030204" pitchFamily="34" charset="0"/>
            </a:endParaRPr>
          </a:p>
          <a:p>
            <a:pPr marL="285750" indent="-285750">
              <a:buFont typeface="Wingdings" charset="2"/>
              <a:buChar char="ü"/>
            </a:pPr>
            <a:endParaRPr lang="en-US" sz="1600" dirty="0">
              <a:solidFill>
                <a:srgbClr val="00B050"/>
              </a:solidFill>
              <a:latin typeface="Gill Sans MT" panose="020B0502020104020203" pitchFamily="34" charset="0"/>
              <a:cs typeface="Calibri" panose="020F0502020204030204" pitchFamily="34" charset="0"/>
            </a:endParaRPr>
          </a:p>
          <a:p>
            <a:pPr marL="285750" indent="-285750">
              <a:buFont typeface="Wingdings" charset="2"/>
              <a:buChar char="ü"/>
            </a:pPr>
            <a:r>
              <a:rPr lang="en-US" sz="1600" dirty="0">
                <a:solidFill>
                  <a:srgbClr val="00B050"/>
                </a:solidFill>
                <a:latin typeface="Gill Sans MT" panose="020B0502020104020203" pitchFamily="34" charset="0"/>
                <a:cs typeface="Calibri" panose="020F0502020204030204" pitchFamily="34" charset="0"/>
              </a:rPr>
              <a:t>Testosterone and estradiol have a negative feedback to suppress </a:t>
            </a:r>
            <a:r>
              <a:rPr lang="en-US" sz="1600" dirty="0" err="1">
                <a:solidFill>
                  <a:srgbClr val="00B050"/>
                </a:solidFill>
                <a:latin typeface="Gill Sans MT" panose="020B0502020104020203" pitchFamily="34" charset="0"/>
                <a:cs typeface="Calibri" panose="020F0502020204030204" pitchFamily="34" charset="0"/>
              </a:rPr>
              <a:t>GnRH</a:t>
            </a:r>
            <a:r>
              <a:rPr lang="en-US" sz="1600" dirty="0">
                <a:solidFill>
                  <a:srgbClr val="00B050"/>
                </a:solidFill>
                <a:latin typeface="Gill Sans MT" panose="020B0502020104020203" pitchFamily="34" charset="0"/>
                <a:cs typeface="Calibri" panose="020F0502020204030204" pitchFamily="34" charset="0"/>
              </a:rPr>
              <a:t> (Testosterone and estradiol suppress </a:t>
            </a:r>
            <a:r>
              <a:rPr lang="en-US" sz="1600" dirty="0" err="1">
                <a:solidFill>
                  <a:srgbClr val="00B050"/>
                </a:solidFill>
                <a:latin typeface="Gill Sans MT" panose="020B0502020104020203" pitchFamily="34" charset="0"/>
                <a:cs typeface="Calibri" panose="020F0502020204030204" pitchFamily="34" charset="0"/>
              </a:rPr>
              <a:t>kisspeptin</a:t>
            </a:r>
            <a:r>
              <a:rPr lang="en-US" sz="1600" dirty="0">
                <a:solidFill>
                  <a:srgbClr val="00B050"/>
                </a:solidFill>
                <a:latin typeface="Gill Sans MT" panose="020B0502020104020203" pitchFamily="34" charset="0"/>
                <a:cs typeface="Calibri" panose="020F0502020204030204" pitchFamily="34" charset="0"/>
              </a:rPr>
              <a:t>. so, When we say they suppress the hypothalamus we mean: they suppress </a:t>
            </a:r>
            <a:r>
              <a:rPr lang="en-US" sz="1600" dirty="0" err="1">
                <a:solidFill>
                  <a:srgbClr val="00B050"/>
                </a:solidFill>
                <a:latin typeface="Gill Sans MT" panose="020B0502020104020203" pitchFamily="34" charset="0"/>
                <a:cs typeface="Calibri" panose="020F0502020204030204" pitchFamily="34" charset="0"/>
              </a:rPr>
              <a:t>GnRH</a:t>
            </a:r>
            <a:r>
              <a:rPr lang="en-US" sz="1600" dirty="0">
                <a:solidFill>
                  <a:srgbClr val="00B050"/>
                </a:solidFill>
                <a:latin typeface="Gill Sans MT" panose="020B0502020104020203" pitchFamily="34" charset="0"/>
                <a:cs typeface="Calibri" panose="020F0502020204030204" pitchFamily="34" charset="0"/>
              </a:rPr>
              <a:t> indirectly by suppressing </a:t>
            </a:r>
            <a:r>
              <a:rPr lang="en-US" sz="1600" dirty="0" err="1">
                <a:solidFill>
                  <a:srgbClr val="00B050"/>
                </a:solidFill>
                <a:latin typeface="Gill Sans MT" panose="020B0502020104020203" pitchFamily="34" charset="0"/>
                <a:cs typeface="Calibri" panose="020F0502020204030204" pitchFamily="34" charset="0"/>
              </a:rPr>
              <a:t>kisspeptin</a:t>
            </a:r>
            <a:r>
              <a:rPr lang="en-US" sz="1600" dirty="0" smtClean="0">
                <a:solidFill>
                  <a:srgbClr val="00B050"/>
                </a:solidFill>
                <a:latin typeface="Gill Sans MT" panose="020B0502020104020203" pitchFamily="34" charset="0"/>
                <a:cs typeface="Calibri" panose="020F0502020204030204" pitchFamily="34" charset="0"/>
              </a:rPr>
              <a:t>).</a:t>
            </a:r>
          </a:p>
          <a:p>
            <a:pPr marL="285750" indent="-285750">
              <a:buFont typeface="Wingdings" charset="2"/>
              <a:buChar char="ü"/>
            </a:pPr>
            <a:endParaRPr lang="en-US" sz="1600" dirty="0">
              <a:solidFill>
                <a:srgbClr val="00B050"/>
              </a:solidFill>
              <a:latin typeface="Gill Sans MT" panose="020B0502020104020203" pitchFamily="34" charset="0"/>
              <a:cs typeface="Calibri" panose="020F0502020204030204" pitchFamily="34" charset="0"/>
            </a:endParaRPr>
          </a:p>
          <a:p>
            <a:pPr marL="285750" indent="-285750">
              <a:buFont typeface="Wingdings" charset="2"/>
              <a:buChar char="ü"/>
            </a:pPr>
            <a:r>
              <a:rPr lang="en-US" sz="1600" dirty="0">
                <a:solidFill>
                  <a:srgbClr val="00B050"/>
                </a:solidFill>
                <a:latin typeface="Gill Sans MT" panose="020B0502020104020203" pitchFamily="34" charset="0"/>
                <a:cs typeface="Calibri" panose="020F0502020204030204" pitchFamily="34" charset="0"/>
              </a:rPr>
              <a:t>Testosterone is more potent than DHT ant it’s converted to DHT by 5-alpha reductase. </a:t>
            </a:r>
            <a:endParaRPr lang="en-US" sz="1600" dirty="0" smtClean="0">
              <a:solidFill>
                <a:srgbClr val="00B050"/>
              </a:solidFill>
              <a:latin typeface="Gill Sans MT" panose="020B0502020104020203" pitchFamily="34" charset="0"/>
              <a:cs typeface="Calibri" panose="020F0502020204030204" pitchFamily="34" charset="0"/>
            </a:endParaRPr>
          </a:p>
          <a:p>
            <a:pPr marL="285750" indent="-285750">
              <a:buFont typeface="Wingdings" charset="2"/>
              <a:buChar char="ü"/>
            </a:pPr>
            <a:endParaRPr lang="en-US" sz="1600" dirty="0">
              <a:solidFill>
                <a:srgbClr val="00B050"/>
              </a:solidFill>
              <a:latin typeface="Gill Sans MT" panose="020B0502020104020203" pitchFamily="34" charset="0"/>
              <a:cs typeface="Calibri" panose="020F0502020204030204" pitchFamily="34" charset="0"/>
            </a:endParaRPr>
          </a:p>
          <a:p>
            <a:pPr marL="285750" indent="-285750">
              <a:buFont typeface="Wingdings" charset="2"/>
              <a:buChar char="ü"/>
            </a:pPr>
            <a:r>
              <a:rPr lang="en-US" sz="1600" dirty="0">
                <a:solidFill>
                  <a:srgbClr val="00B050"/>
                </a:solidFill>
                <a:latin typeface="Gill Sans MT" panose="020B0502020104020203" pitchFamily="34" charset="0"/>
                <a:cs typeface="Calibri" panose="020F0502020204030204" pitchFamily="34" charset="0"/>
              </a:rPr>
              <a:t>DHT doesn’t have that much of the inhibiting activity</a:t>
            </a:r>
            <a:r>
              <a:rPr lang="en-US" sz="1600" dirty="0" smtClean="0">
                <a:solidFill>
                  <a:srgbClr val="00B050"/>
                </a:solidFill>
                <a:latin typeface="Gill Sans MT" panose="020B0502020104020203" pitchFamily="34" charset="0"/>
                <a:cs typeface="Calibri" panose="020F0502020204030204" pitchFamily="34" charset="0"/>
              </a:rPr>
              <a:t>.</a:t>
            </a:r>
            <a:endParaRPr lang="en-US" sz="1600" dirty="0">
              <a:solidFill>
                <a:srgbClr val="00B050"/>
              </a:solidFill>
              <a:latin typeface="Gill Sans MT" panose="020B0502020104020203" pitchFamily="34" charset="0"/>
              <a:cs typeface="Calibri" panose="020F0502020204030204" pitchFamily="34" charset="0"/>
            </a:endParaRPr>
          </a:p>
        </p:txBody>
      </p:sp>
    </p:spTree>
    <p:extLst>
      <p:ext uri="{BB962C8B-B14F-4D97-AF65-F5344CB8AC3E}">
        <p14:creationId xmlns:p14="http://schemas.microsoft.com/office/powerpoint/2010/main" val="3293745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8080"/>
                </a:solidFill>
                <a:latin typeface="Bahnschrift" panose="020B0502040204020203" pitchFamily="34" charset="0"/>
                <a:cs typeface="Calibri" panose="020F0502020204030204" pitchFamily="34" charset="0"/>
              </a:rPr>
              <a:t>Cont.</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23"/>
          <p:cNvSpPr/>
          <p:nvPr/>
        </p:nvSpPr>
        <p:spPr>
          <a:xfrm>
            <a:off x="5137149" y="1371546"/>
            <a:ext cx="6442254" cy="4724370"/>
          </a:xfrm>
          <a:prstGeom prst="rect">
            <a:avLst/>
          </a:prstGeom>
          <a:ln>
            <a:solidFill>
              <a:srgbClr val="497E8D"/>
            </a:solidFill>
            <a:prstDash val="dashDot"/>
          </a:ln>
        </p:spPr>
        <p:txBody>
          <a:bodyPr wrap="square">
            <a:spAutoFit/>
          </a:bodyPr>
          <a:lstStyle/>
          <a:p>
            <a:r>
              <a:rPr lang="en-US" sz="1800" dirty="0" smtClean="0">
                <a:solidFill>
                  <a:srgbClr val="008080"/>
                </a:solidFill>
                <a:latin typeface="Gill Sans MT" panose="020B0502020104020203" pitchFamily="34" charset="0"/>
                <a:cs typeface="Calibri" panose="020F0502020204030204" pitchFamily="34" charset="0"/>
              </a:rPr>
              <a:t>Cont. Explanation </a:t>
            </a:r>
            <a:r>
              <a:rPr lang="en-US" sz="1800" dirty="0">
                <a:solidFill>
                  <a:srgbClr val="008080"/>
                </a:solidFill>
                <a:latin typeface="Gill Sans MT" panose="020B0502020104020203" pitchFamily="34" charset="0"/>
                <a:cs typeface="Calibri" panose="020F0502020204030204" pitchFamily="34" charset="0"/>
              </a:rPr>
              <a:t>of the diagram</a:t>
            </a:r>
            <a:r>
              <a:rPr lang="en-US" sz="1800" dirty="0" smtClean="0">
                <a:solidFill>
                  <a:srgbClr val="008080"/>
                </a:solidFill>
                <a:latin typeface="Gill Sans MT" panose="020B0502020104020203" pitchFamily="34" charset="0"/>
                <a:cs typeface="Calibri" panose="020F0502020204030204" pitchFamily="34" charset="0"/>
              </a:rPr>
              <a:t>:</a:t>
            </a:r>
          </a:p>
          <a:p>
            <a:endParaRPr lang="en-US" sz="400" dirty="0" smtClean="0">
              <a:solidFill>
                <a:srgbClr val="008080"/>
              </a:solidFill>
              <a:latin typeface="Gill Sans MT" panose="020B0502020104020203" pitchFamily="34" charset="0"/>
              <a:cs typeface="Calibri" panose="020F0502020204030204" pitchFamily="34" charset="0"/>
            </a:endParaRPr>
          </a:p>
          <a:p>
            <a:endParaRPr lang="en-US" sz="400" dirty="0">
              <a:solidFill>
                <a:srgbClr val="008080"/>
              </a:solidFill>
              <a:latin typeface="Gill Sans MT" panose="020B0502020104020203" pitchFamily="34" charset="0"/>
              <a:cs typeface="Calibri" panose="020F0502020204030204" pitchFamily="34" charset="0"/>
            </a:endParaRPr>
          </a:p>
          <a:p>
            <a:pPr marL="342900" indent="-342900">
              <a:buFont typeface="+mj-lt"/>
              <a:buAutoNum type="arabicPeriod"/>
            </a:pPr>
            <a:r>
              <a:rPr lang="en-US" altLang="ar-SA" sz="1600" dirty="0">
                <a:solidFill>
                  <a:schemeClr val="bg1">
                    <a:lumMod val="50000"/>
                  </a:schemeClr>
                </a:solidFill>
              </a:rPr>
              <a:t>GnRH is secreted from hypothalamus and it </a:t>
            </a:r>
            <a:r>
              <a:rPr lang="en-US" altLang="ar-SA" sz="1600" dirty="0" smtClean="0">
                <a:solidFill>
                  <a:schemeClr val="bg1">
                    <a:lumMod val="50000"/>
                  </a:schemeClr>
                </a:solidFill>
              </a:rPr>
              <a:t>stimulates anterior pituitary </a:t>
            </a:r>
            <a:r>
              <a:rPr lang="en-US" altLang="ar-SA" sz="1600" dirty="0">
                <a:solidFill>
                  <a:schemeClr val="bg1">
                    <a:lumMod val="50000"/>
                  </a:schemeClr>
                </a:solidFill>
              </a:rPr>
              <a:t>to secrete FSH &amp; LH</a:t>
            </a:r>
            <a:r>
              <a:rPr lang="en-US" altLang="ar-SA" sz="1600" dirty="0" smtClean="0">
                <a:solidFill>
                  <a:schemeClr val="bg1">
                    <a:lumMod val="50000"/>
                  </a:schemeClr>
                </a:solidFill>
              </a:rPr>
              <a:t>.</a:t>
            </a:r>
          </a:p>
          <a:p>
            <a:pPr marL="342900" indent="-342900">
              <a:buFont typeface="+mj-lt"/>
              <a:buAutoNum type="arabicPeriod"/>
            </a:pPr>
            <a:endParaRPr lang="en-US" altLang="ar-SA" sz="200" dirty="0">
              <a:solidFill>
                <a:schemeClr val="bg1">
                  <a:lumMod val="50000"/>
                </a:schemeClr>
              </a:solidFill>
            </a:endParaRPr>
          </a:p>
          <a:p>
            <a:pPr marL="342900" indent="-342900">
              <a:buFont typeface="+mj-lt"/>
              <a:buAutoNum type="arabicPeriod"/>
            </a:pPr>
            <a:r>
              <a:rPr lang="en-US" altLang="ar-SA" sz="1600" dirty="0">
                <a:solidFill>
                  <a:schemeClr val="bg1">
                    <a:lumMod val="50000"/>
                  </a:schemeClr>
                </a:solidFill>
              </a:rPr>
              <a:t>FSH act on </a:t>
            </a:r>
            <a:r>
              <a:rPr lang="en-US" altLang="ar-SA" sz="1600" dirty="0" err="1">
                <a:solidFill>
                  <a:schemeClr val="bg1">
                    <a:lumMod val="50000"/>
                  </a:schemeClr>
                </a:solidFill>
              </a:rPr>
              <a:t>Sertoli</a:t>
            </a:r>
            <a:r>
              <a:rPr lang="en-US" altLang="ar-SA" sz="1600" dirty="0">
                <a:solidFill>
                  <a:schemeClr val="bg1">
                    <a:lumMod val="50000"/>
                  </a:schemeClr>
                </a:solidFill>
              </a:rPr>
              <a:t> cells which stimulate spermatogenesis</a:t>
            </a:r>
            <a:r>
              <a:rPr lang="en-US" altLang="ar-SA" sz="1600" dirty="0" smtClean="0">
                <a:solidFill>
                  <a:schemeClr val="bg1">
                    <a:lumMod val="50000"/>
                  </a:schemeClr>
                </a:solidFill>
              </a:rPr>
              <a:t>.</a:t>
            </a:r>
          </a:p>
          <a:p>
            <a:pPr marL="342900" indent="-342900">
              <a:buFont typeface="+mj-lt"/>
              <a:buAutoNum type="arabicPeriod"/>
            </a:pPr>
            <a:endParaRPr lang="en-US" altLang="ar-SA" sz="200" dirty="0">
              <a:solidFill>
                <a:schemeClr val="bg1">
                  <a:lumMod val="50000"/>
                </a:schemeClr>
              </a:solidFill>
            </a:endParaRPr>
          </a:p>
          <a:p>
            <a:pPr marL="342900" indent="-342900">
              <a:buFont typeface="+mj-lt"/>
              <a:buAutoNum type="arabicPeriod"/>
            </a:pPr>
            <a:r>
              <a:rPr lang="en-US" altLang="ar-SA" sz="1600" dirty="0">
                <a:solidFill>
                  <a:schemeClr val="bg1">
                    <a:lumMod val="50000"/>
                  </a:schemeClr>
                </a:solidFill>
              </a:rPr>
              <a:t>LH act on </a:t>
            </a:r>
            <a:r>
              <a:rPr lang="en-US" altLang="ar-SA" sz="1600" dirty="0" err="1">
                <a:solidFill>
                  <a:schemeClr val="bg1">
                    <a:lumMod val="50000"/>
                  </a:schemeClr>
                </a:solidFill>
              </a:rPr>
              <a:t>Leydig</a:t>
            </a:r>
            <a:r>
              <a:rPr lang="en-US" altLang="ar-SA" sz="1600" dirty="0">
                <a:solidFill>
                  <a:schemeClr val="bg1">
                    <a:lumMod val="50000"/>
                  </a:schemeClr>
                </a:solidFill>
              </a:rPr>
              <a:t> cells which stimulate Testosterone secretion. </a:t>
            </a:r>
            <a:endParaRPr lang="en-US" altLang="ar-SA" sz="1600" dirty="0" smtClean="0">
              <a:solidFill>
                <a:schemeClr val="bg1">
                  <a:lumMod val="50000"/>
                </a:schemeClr>
              </a:solidFill>
            </a:endParaRPr>
          </a:p>
          <a:p>
            <a:pPr marL="342900" indent="-342900">
              <a:buFont typeface="+mj-lt"/>
              <a:buAutoNum type="arabicPeriod"/>
            </a:pPr>
            <a:endParaRPr lang="en-US" altLang="ar-SA" sz="200" dirty="0">
              <a:solidFill>
                <a:schemeClr val="bg1">
                  <a:lumMod val="50000"/>
                </a:schemeClr>
              </a:solidFill>
            </a:endParaRPr>
          </a:p>
          <a:p>
            <a:pPr marL="342900" indent="-342900">
              <a:buFont typeface="+mj-lt"/>
              <a:buAutoNum type="arabicPeriod"/>
            </a:pPr>
            <a:r>
              <a:rPr lang="en-US" altLang="ar-SA" sz="1600" dirty="0">
                <a:solidFill>
                  <a:schemeClr val="bg1">
                    <a:lumMod val="50000"/>
                  </a:schemeClr>
                </a:solidFill>
              </a:rPr>
              <a:t>Testosterone (T) has paracrine effect on </a:t>
            </a:r>
            <a:r>
              <a:rPr lang="en-US" altLang="ar-SA" sz="1600" dirty="0" err="1">
                <a:solidFill>
                  <a:schemeClr val="bg1">
                    <a:lumMod val="50000"/>
                  </a:schemeClr>
                </a:solidFill>
              </a:rPr>
              <a:t>Sertoli</a:t>
            </a:r>
            <a:r>
              <a:rPr lang="en-US" altLang="ar-SA" sz="1600" dirty="0">
                <a:solidFill>
                  <a:schemeClr val="bg1">
                    <a:lumMod val="50000"/>
                  </a:schemeClr>
                </a:solidFill>
              </a:rPr>
              <a:t> cells which help in spermatogenesis, T also secreted into circulation which </a:t>
            </a:r>
            <a:r>
              <a:rPr lang="en-US" altLang="ar-SA" sz="1600" dirty="0" smtClean="0">
                <a:solidFill>
                  <a:schemeClr val="bg1">
                    <a:lumMod val="50000"/>
                  </a:schemeClr>
                </a:solidFill>
              </a:rPr>
              <a:t>has </a:t>
            </a:r>
            <a:r>
              <a:rPr lang="en-US" altLang="ar-SA" sz="1600" dirty="0">
                <a:solidFill>
                  <a:schemeClr val="bg1">
                    <a:lumMod val="50000"/>
                  </a:schemeClr>
                </a:solidFill>
              </a:rPr>
              <a:t>other effect on body’s tissues.</a:t>
            </a:r>
          </a:p>
          <a:p>
            <a:pPr marL="285750" indent="-285750">
              <a:buFont typeface="Wingdings" panose="05000000000000000000" pitchFamily="2" charset="2"/>
              <a:buChar char="ü"/>
            </a:pPr>
            <a:endParaRPr lang="en-US" altLang="ar-SA" sz="1600" dirty="0">
              <a:solidFill>
                <a:schemeClr val="bg1">
                  <a:lumMod val="50000"/>
                </a:schemeClr>
              </a:solidFill>
            </a:endParaRPr>
          </a:p>
          <a:p>
            <a:r>
              <a:rPr lang="en-US" altLang="ar-SA" sz="1800" dirty="0">
                <a:solidFill>
                  <a:srgbClr val="008080"/>
                </a:solidFill>
                <a:latin typeface="Gill Sans MT" panose="020B0502020104020203" pitchFamily="34" charset="0"/>
                <a:cs typeface="Calibri" panose="020F0502020204030204" pitchFamily="34" charset="0"/>
              </a:rPr>
              <a:t>Negative Feedback: </a:t>
            </a:r>
            <a:endParaRPr lang="en-US" altLang="ar-SA" sz="1800" dirty="0" smtClean="0">
              <a:solidFill>
                <a:srgbClr val="008080"/>
              </a:solidFill>
              <a:latin typeface="Gill Sans MT" panose="020B0502020104020203" pitchFamily="34" charset="0"/>
              <a:cs typeface="Calibri" panose="020F0502020204030204" pitchFamily="34" charset="0"/>
            </a:endParaRPr>
          </a:p>
          <a:p>
            <a:endParaRPr lang="en-US" altLang="ar-SA" sz="500" dirty="0">
              <a:solidFill>
                <a:srgbClr val="008080"/>
              </a:solidFill>
              <a:latin typeface="Gill Sans MT" panose="020B0502020104020203" pitchFamily="34" charset="0"/>
              <a:cs typeface="Calibri" panose="020F0502020204030204" pitchFamily="34" charset="0"/>
            </a:endParaRPr>
          </a:p>
          <a:p>
            <a:pPr marL="285750" indent="-285750">
              <a:buFont typeface="Wingdings" panose="05000000000000000000" pitchFamily="2" charset="2"/>
              <a:buChar char="ü"/>
            </a:pPr>
            <a:r>
              <a:rPr lang="en-US" altLang="ar-SA" sz="1600" dirty="0">
                <a:solidFill>
                  <a:schemeClr val="bg1">
                    <a:lumMod val="50000"/>
                  </a:schemeClr>
                </a:solidFill>
              </a:rPr>
              <a:t>When the activity of </a:t>
            </a:r>
            <a:r>
              <a:rPr lang="en-US" altLang="ar-SA" sz="1600" dirty="0" err="1">
                <a:solidFill>
                  <a:schemeClr val="bg1">
                    <a:lumMod val="50000"/>
                  </a:schemeClr>
                </a:solidFill>
              </a:rPr>
              <a:t>sertoli</a:t>
            </a:r>
            <a:r>
              <a:rPr lang="en-US" altLang="ar-SA" sz="1600" dirty="0">
                <a:solidFill>
                  <a:schemeClr val="bg1">
                    <a:lumMod val="50000"/>
                  </a:schemeClr>
                </a:solidFill>
              </a:rPr>
              <a:t> cells are very high, it produce Inhibin  which will inhibit </a:t>
            </a:r>
            <a:r>
              <a:rPr lang="en-US" altLang="ar-SA" sz="1600" dirty="0" smtClean="0">
                <a:solidFill>
                  <a:schemeClr val="bg1">
                    <a:lumMod val="50000"/>
                  </a:schemeClr>
                </a:solidFill>
              </a:rPr>
              <a:t>anterior pituitary </a:t>
            </a:r>
            <a:r>
              <a:rPr lang="en-US" altLang="ar-SA" sz="1600" dirty="0">
                <a:solidFill>
                  <a:schemeClr val="bg1">
                    <a:lumMod val="50000"/>
                  </a:schemeClr>
                </a:solidFill>
              </a:rPr>
              <a:t>to secrete mainly FSH and some LH</a:t>
            </a:r>
            <a:r>
              <a:rPr lang="en-US" altLang="ar-SA" sz="1600" dirty="0" smtClean="0">
                <a:solidFill>
                  <a:schemeClr val="bg1">
                    <a:lumMod val="50000"/>
                  </a:schemeClr>
                </a:solidFill>
              </a:rPr>
              <a:t>.</a:t>
            </a:r>
          </a:p>
          <a:p>
            <a:pPr marL="285750" indent="-285750">
              <a:buFont typeface="Wingdings" panose="05000000000000000000" pitchFamily="2" charset="2"/>
              <a:buChar char="ü"/>
            </a:pPr>
            <a:endParaRPr lang="en-US" altLang="ar-SA" sz="400" dirty="0">
              <a:solidFill>
                <a:schemeClr val="bg1">
                  <a:lumMod val="50000"/>
                </a:schemeClr>
              </a:solidFill>
            </a:endParaRPr>
          </a:p>
          <a:p>
            <a:pPr marL="285750" indent="-285750">
              <a:buFont typeface="Wingdings" panose="05000000000000000000" pitchFamily="2" charset="2"/>
              <a:buChar char="ü"/>
            </a:pPr>
            <a:endParaRPr lang="en-US" altLang="ar-SA" sz="200" dirty="0">
              <a:solidFill>
                <a:schemeClr val="bg1">
                  <a:lumMod val="50000"/>
                </a:schemeClr>
              </a:solidFill>
            </a:endParaRPr>
          </a:p>
          <a:p>
            <a:pPr marL="285750" indent="-285750">
              <a:buFont typeface="Wingdings" panose="05000000000000000000" pitchFamily="2" charset="2"/>
              <a:buChar char="ü"/>
            </a:pPr>
            <a:r>
              <a:rPr lang="en-US" altLang="ar-SA" sz="1600" dirty="0">
                <a:solidFill>
                  <a:schemeClr val="bg1">
                    <a:lumMod val="50000"/>
                  </a:schemeClr>
                </a:solidFill>
              </a:rPr>
              <a:t>T in the body can be converted into </a:t>
            </a:r>
            <a:r>
              <a:rPr lang="en-US" altLang="ar-SA" sz="1600" dirty="0" smtClean="0">
                <a:solidFill>
                  <a:schemeClr val="bg1">
                    <a:lumMod val="50000"/>
                  </a:schemeClr>
                </a:solidFill>
              </a:rPr>
              <a:t>Estradiol (E2) </a:t>
            </a:r>
            <a:r>
              <a:rPr lang="en-US" altLang="ar-SA" sz="1600" dirty="0" err="1" smtClean="0">
                <a:solidFill>
                  <a:schemeClr val="bg1">
                    <a:lumMod val="50000"/>
                  </a:schemeClr>
                </a:solidFill>
              </a:rPr>
              <a:t>Dihydrotestosterone</a:t>
            </a:r>
            <a:r>
              <a:rPr lang="en-US" altLang="ar-SA" sz="1600" dirty="0" smtClean="0">
                <a:solidFill>
                  <a:schemeClr val="bg1">
                    <a:lumMod val="50000"/>
                  </a:schemeClr>
                </a:solidFill>
              </a:rPr>
              <a:t> </a:t>
            </a:r>
            <a:r>
              <a:rPr lang="en-US" altLang="ar-SA" sz="1600" dirty="0">
                <a:solidFill>
                  <a:schemeClr val="bg1">
                    <a:lumMod val="50000"/>
                  </a:schemeClr>
                </a:solidFill>
              </a:rPr>
              <a:t>(DHT) </a:t>
            </a:r>
            <a:r>
              <a:rPr lang="en-US" altLang="ar-SA" sz="1600" dirty="0" smtClean="0">
                <a:solidFill>
                  <a:schemeClr val="bg1">
                    <a:lumMod val="50000"/>
                  </a:schemeClr>
                </a:solidFill>
              </a:rPr>
              <a:t>&amp; </a:t>
            </a:r>
            <a:r>
              <a:rPr lang="en-US" altLang="ar-SA" sz="1600" dirty="0">
                <a:solidFill>
                  <a:schemeClr val="bg1">
                    <a:lumMod val="50000"/>
                  </a:schemeClr>
                </a:solidFill>
              </a:rPr>
              <a:t>they all will inhibit </a:t>
            </a:r>
            <a:r>
              <a:rPr lang="en-US" altLang="ar-SA" sz="1600" dirty="0" smtClean="0">
                <a:solidFill>
                  <a:schemeClr val="bg1">
                    <a:lumMod val="50000"/>
                  </a:schemeClr>
                </a:solidFill>
              </a:rPr>
              <a:t>anterior pituitary </a:t>
            </a:r>
            <a:r>
              <a:rPr lang="en-US" altLang="ar-SA" sz="1600" dirty="0">
                <a:solidFill>
                  <a:schemeClr val="bg1">
                    <a:lumMod val="50000"/>
                  </a:schemeClr>
                </a:solidFill>
              </a:rPr>
              <a:t>to secrete LH &amp; FSH and also Hypothalamus to secrete GnRH either directly or indirectly by inhibiting </a:t>
            </a:r>
            <a:r>
              <a:rPr lang="en-US" altLang="ar-SA" sz="1600" dirty="0" err="1">
                <a:solidFill>
                  <a:schemeClr val="bg1">
                    <a:lumMod val="50000"/>
                  </a:schemeClr>
                </a:solidFill>
              </a:rPr>
              <a:t>Kisspeptin</a:t>
            </a:r>
            <a:r>
              <a:rPr lang="en-US" altLang="ar-SA" sz="1600" dirty="0">
                <a:solidFill>
                  <a:schemeClr val="bg1">
                    <a:lumMod val="50000"/>
                  </a:schemeClr>
                </a:solidFill>
              </a:rPr>
              <a:t> neurons (it thought that </a:t>
            </a:r>
            <a:r>
              <a:rPr lang="en-US" altLang="ar-SA" sz="1600" dirty="0" err="1">
                <a:solidFill>
                  <a:schemeClr val="bg1">
                    <a:lumMod val="50000"/>
                  </a:schemeClr>
                </a:solidFill>
              </a:rPr>
              <a:t>Kisspeptin</a:t>
            </a:r>
            <a:r>
              <a:rPr lang="en-US" altLang="ar-SA" sz="1600" dirty="0">
                <a:solidFill>
                  <a:schemeClr val="bg1">
                    <a:lumMod val="50000"/>
                  </a:schemeClr>
                </a:solidFill>
              </a:rPr>
              <a:t> neurons have role in stimulating the hypothalamus to secrete GnRH</a:t>
            </a:r>
            <a:r>
              <a:rPr lang="en-US" altLang="ar-SA" sz="1600" dirty="0" smtClean="0">
                <a:solidFill>
                  <a:schemeClr val="bg1">
                    <a:lumMod val="50000"/>
                  </a:schemeClr>
                </a:solidFill>
              </a:rPr>
              <a:t>).</a:t>
            </a:r>
            <a:endParaRPr lang="en-US" altLang="ar-SA" sz="1600" dirty="0">
              <a:solidFill>
                <a:schemeClr val="bg1">
                  <a:lumMod val="50000"/>
                </a:schemeClr>
              </a:solidFill>
            </a:endParaRPr>
          </a:p>
        </p:txBody>
      </p:sp>
      <p:graphicFrame>
        <p:nvGraphicFramePr>
          <p:cNvPr id="9" name="Object 3"/>
          <p:cNvGraphicFramePr>
            <a:graphicFrameLocks noChangeAspect="1"/>
          </p:cNvGraphicFramePr>
          <p:nvPr>
            <p:extLst/>
          </p:nvPr>
        </p:nvGraphicFramePr>
        <p:xfrm>
          <a:off x="477788" y="1340768"/>
          <a:ext cx="4608512" cy="4824536"/>
        </p:xfrm>
        <a:graphic>
          <a:graphicData uri="http://schemas.openxmlformats.org/presentationml/2006/ole">
            <mc:AlternateContent xmlns:mc="http://schemas.openxmlformats.org/markup-compatibility/2006">
              <mc:Choice xmlns:v="urn:schemas-microsoft-com:vml" Requires="v">
                <p:oleObj spid="_x0000_s5132" r:id="rId3" imgW="10019048" imgH="7047619" progId="">
                  <p:embed/>
                </p:oleObj>
              </mc:Choice>
              <mc:Fallback>
                <p:oleObj r:id="rId3" imgW="10019048" imgH="7047619" progId="">
                  <p:embed/>
                  <p:pic>
                    <p:nvPicPr>
                      <p:cNvPr id="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788" y="1340768"/>
                        <a:ext cx="4608512" cy="482453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72705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1590" tIns="50795" rIns="101590" bIns="50795" anchor="b" anchorCtr="0">
            <a:normAutofit/>
          </a:bodyPr>
          <a:lstStyle/>
          <a:p>
            <a:r>
              <a:rPr lang="en-US" altLang="en-US" sz="3200" dirty="0">
                <a:solidFill>
                  <a:srgbClr val="008080"/>
                </a:solidFill>
                <a:latin typeface="Bahnschrift" panose="020B0502040204020203" pitchFamily="34" charset="0"/>
                <a:cs typeface="Calibri" panose="020F0502020204030204" pitchFamily="34" charset="0"/>
              </a:rPr>
              <a:t>Introduction to Male Reproduction (Embryology) </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l="16730" t="946" r="15178" b="3044"/>
          <a:stretch>
            <a:fillRect/>
          </a:stretch>
        </p:blipFill>
        <p:spPr bwMode="auto">
          <a:xfrm>
            <a:off x="609460" y="1267258"/>
            <a:ext cx="4404831" cy="50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مربع نص 7"/>
          <p:cNvSpPr txBox="1"/>
          <p:nvPr/>
        </p:nvSpPr>
        <p:spPr>
          <a:xfrm>
            <a:off x="7966620" y="6385341"/>
            <a:ext cx="3612783" cy="336769"/>
          </a:xfrm>
          <a:prstGeom prst="rect">
            <a:avLst/>
          </a:prstGeom>
          <a:noFill/>
        </p:spPr>
        <p:txBody>
          <a:bodyPr wrap="square" rtlCol="1">
            <a:spAutoFit/>
          </a:bodyPr>
          <a:lstStyle/>
          <a:p>
            <a:r>
              <a:rPr lang="en-US" sz="1600" dirty="0">
                <a:solidFill>
                  <a:schemeClr val="bg1">
                    <a:lumMod val="50000"/>
                  </a:schemeClr>
                </a:solidFill>
              </a:rPr>
              <a:t>Later on, we will talk about this in details </a:t>
            </a:r>
            <a:endParaRPr lang="ar-SA" sz="1600" dirty="0">
              <a:solidFill>
                <a:schemeClr val="bg1">
                  <a:lumMod val="50000"/>
                </a:schemeClr>
              </a:solidFill>
            </a:endParaRPr>
          </a:p>
        </p:txBody>
      </p:sp>
      <p:sp>
        <p:nvSpPr>
          <p:cNvPr id="12" name="Rectangle 23"/>
          <p:cNvSpPr/>
          <p:nvPr/>
        </p:nvSpPr>
        <p:spPr>
          <a:xfrm>
            <a:off x="5080317" y="2969275"/>
            <a:ext cx="6493102" cy="3323987"/>
          </a:xfrm>
          <a:prstGeom prst="rect">
            <a:avLst/>
          </a:prstGeom>
          <a:ln>
            <a:solidFill>
              <a:srgbClr val="497E8D"/>
            </a:solidFill>
            <a:prstDash val="dashDot"/>
          </a:ln>
        </p:spPr>
        <p:txBody>
          <a:bodyPr wrap="square">
            <a:spAutoFit/>
          </a:bodyPr>
          <a:lstStyle/>
          <a:p>
            <a:r>
              <a:rPr lang="en-US" sz="1600" dirty="0" smtClean="0">
                <a:solidFill>
                  <a:srgbClr val="008080"/>
                </a:solidFill>
                <a:latin typeface="Gill Sans MT" panose="020B0502020104020203" pitchFamily="34" charset="0"/>
                <a:cs typeface="Calibri" panose="020F0502020204030204" pitchFamily="34" charset="0"/>
              </a:rPr>
              <a:t>Explanation </a:t>
            </a:r>
            <a:r>
              <a:rPr lang="en-US" sz="1600" dirty="0">
                <a:solidFill>
                  <a:srgbClr val="008080"/>
                </a:solidFill>
                <a:latin typeface="Gill Sans MT" panose="020B0502020104020203" pitchFamily="34" charset="0"/>
                <a:cs typeface="Calibri" panose="020F0502020204030204" pitchFamily="34" charset="0"/>
              </a:rPr>
              <a:t>of the diagram</a:t>
            </a:r>
            <a:r>
              <a:rPr lang="en-US" sz="1600" dirty="0" smtClean="0">
                <a:solidFill>
                  <a:srgbClr val="008080"/>
                </a:solidFill>
                <a:latin typeface="Gill Sans MT" panose="020B0502020104020203" pitchFamily="34" charset="0"/>
                <a:cs typeface="Calibri" panose="020F0502020204030204" pitchFamily="34" charset="0"/>
              </a:rPr>
              <a:t>:</a:t>
            </a:r>
            <a:endParaRPr lang="en-US" sz="1600" b="1" dirty="0">
              <a:solidFill>
                <a:schemeClr val="bg1">
                  <a:lumMod val="50000"/>
                </a:schemeClr>
              </a:solidFill>
              <a:latin typeface="Gill Sans MT" panose="020B0502020104020203" pitchFamily="34" charset="0"/>
              <a:cs typeface="Calibri" panose="020F0502020204030204" pitchFamily="34" charset="0"/>
            </a:endParaRPr>
          </a:p>
          <a:p>
            <a:pPr marL="285750" indent="-285750">
              <a:buFont typeface="Wingdings" panose="05000000000000000000" pitchFamily="2" charset="2"/>
              <a:buChar char="ü"/>
            </a:pPr>
            <a:r>
              <a:rPr lang="en-US" sz="1400" dirty="0">
                <a:solidFill>
                  <a:schemeClr val="bg1">
                    <a:lumMod val="50000"/>
                  </a:schemeClr>
                </a:solidFill>
                <a:latin typeface="Gill Sans MT" panose="020B0502020104020203" pitchFamily="34" charset="0"/>
                <a:cs typeface="Calibri" panose="020F0502020204030204" pitchFamily="34" charset="0"/>
              </a:rPr>
              <a:t>There is gene in sex-determining region </a:t>
            </a:r>
            <a:r>
              <a:rPr lang="en-US" sz="1400" dirty="0" smtClean="0">
                <a:solidFill>
                  <a:schemeClr val="bg1">
                    <a:lumMod val="50000"/>
                  </a:schemeClr>
                </a:solidFill>
                <a:latin typeface="Gill Sans MT" panose="020B0502020104020203" pitchFamily="34" charset="0"/>
                <a:cs typeface="Calibri" panose="020F0502020204030204" pitchFamily="34" charset="0"/>
              </a:rPr>
              <a:t>of  </a:t>
            </a:r>
            <a:r>
              <a:rPr lang="en-US" sz="1400" dirty="0">
                <a:solidFill>
                  <a:schemeClr val="bg1">
                    <a:lumMod val="50000"/>
                  </a:schemeClr>
                </a:solidFill>
                <a:latin typeface="Gill Sans MT" panose="020B0502020104020203" pitchFamily="34" charset="0"/>
                <a:cs typeface="Calibri" panose="020F0502020204030204" pitchFamily="34" charset="0"/>
              </a:rPr>
              <a:t>Y chromosome called SRY gene, this gene produce Testis-determining factor (TDF) which stimulate the differentiation of the gonads into a </a:t>
            </a:r>
            <a:r>
              <a:rPr lang="en-US" sz="1400" dirty="0" smtClean="0">
                <a:solidFill>
                  <a:schemeClr val="bg1">
                    <a:lumMod val="50000"/>
                  </a:schemeClr>
                </a:solidFill>
                <a:latin typeface="Gill Sans MT" panose="020B0502020104020203" pitchFamily="34" charset="0"/>
                <a:cs typeface="Calibri" panose="020F0502020204030204" pitchFamily="34" charset="0"/>
              </a:rPr>
              <a:t>testis</a:t>
            </a:r>
            <a:r>
              <a:rPr lang="en-US" sz="1400" dirty="0">
                <a:solidFill>
                  <a:schemeClr val="bg1">
                    <a:lumMod val="50000"/>
                  </a:schemeClr>
                </a:solidFill>
                <a:latin typeface="Gill Sans MT" panose="020B0502020104020203" pitchFamily="34" charset="0"/>
                <a:cs typeface="Calibri" panose="020F0502020204030204" pitchFamily="34" charset="0"/>
              </a:rPr>
              <a:t> </a:t>
            </a:r>
            <a:r>
              <a:rPr lang="en-US" sz="1400" dirty="0" smtClean="0">
                <a:solidFill>
                  <a:schemeClr val="bg1">
                    <a:lumMod val="50000"/>
                  </a:schemeClr>
                </a:solidFill>
                <a:latin typeface="Gill Sans MT" panose="020B0502020104020203" pitchFamily="34" charset="0"/>
                <a:cs typeface="Calibri" panose="020F0502020204030204" pitchFamily="34" charset="0"/>
              </a:rPr>
              <a:t>which has:</a:t>
            </a:r>
            <a:endParaRPr lang="en-US" sz="1400" dirty="0">
              <a:solidFill>
                <a:schemeClr val="bg1">
                  <a:lumMod val="50000"/>
                </a:schemeClr>
              </a:solidFill>
              <a:latin typeface="Gill Sans MT" panose="020B0502020104020203" pitchFamily="34" charset="0"/>
              <a:cs typeface="Calibri" panose="020F0502020204030204" pitchFamily="34" charset="0"/>
            </a:endParaRPr>
          </a:p>
          <a:p>
            <a:pPr marL="342900" indent="-342900">
              <a:buFont typeface="+mj-lt"/>
              <a:buAutoNum type="arabicPeriod"/>
            </a:pPr>
            <a:r>
              <a:rPr lang="en-US" sz="1400" dirty="0" err="1">
                <a:solidFill>
                  <a:schemeClr val="bg1">
                    <a:lumMod val="50000"/>
                  </a:schemeClr>
                </a:solidFill>
                <a:latin typeface="Gill Sans MT" panose="020B0502020104020203" pitchFamily="34" charset="0"/>
                <a:cs typeface="Calibri" panose="020F0502020204030204" pitchFamily="34" charset="0"/>
              </a:rPr>
              <a:t>Sertoli</a:t>
            </a:r>
            <a:r>
              <a:rPr lang="en-US" sz="1400" dirty="0">
                <a:solidFill>
                  <a:schemeClr val="bg1">
                    <a:lumMod val="50000"/>
                  </a:schemeClr>
                </a:solidFill>
                <a:latin typeface="Gill Sans MT" panose="020B0502020104020203" pitchFamily="34" charset="0"/>
                <a:cs typeface="Calibri" panose="020F0502020204030204" pitchFamily="34" charset="0"/>
              </a:rPr>
              <a:t> cells in testis </a:t>
            </a:r>
            <a:r>
              <a:rPr lang="en-US" sz="1400" dirty="0" smtClean="0">
                <a:solidFill>
                  <a:schemeClr val="bg1">
                    <a:lumMod val="50000"/>
                  </a:schemeClr>
                </a:solidFill>
                <a:latin typeface="Gill Sans MT" panose="020B0502020104020203" pitchFamily="34" charset="0"/>
                <a:cs typeface="Calibri" panose="020F0502020204030204" pitchFamily="34" charset="0"/>
              </a:rPr>
              <a:t>that will </a:t>
            </a:r>
            <a:r>
              <a:rPr lang="en-US" sz="1400" dirty="0">
                <a:solidFill>
                  <a:schemeClr val="bg1">
                    <a:lumMod val="50000"/>
                  </a:schemeClr>
                </a:solidFill>
                <a:latin typeface="Gill Sans MT" panose="020B0502020104020203" pitchFamily="34" charset="0"/>
                <a:cs typeface="Calibri" panose="020F0502020204030204" pitchFamily="34" charset="0"/>
              </a:rPr>
              <a:t>secrete </a:t>
            </a:r>
            <a:r>
              <a:rPr lang="en-US" sz="1400" dirty="0" err="1">
                <a:solidFill>
                  <a:schemeClr val="bg1">
                    <a:lumMod val="50000"/>
                  </a:schemeClr>
                </a:solidFill>
                <a:latin typeface="Gill Sans MT" panose="020B0502020104020203" pitchFamily="34" charset="0"/>
                <a:cs typeface="Calibri" panose="020F0502020204030204" pitchFamily="34" charset="0"/>
              </a:rPr>
              <a:t>mullerian</a:t>
            </a:r>
            <a:r>
              <a:rPr lang="en-US" sz="1400" dirty="0">
                <a:solidFill>
                  <a:schemeClr val="bg1">
                    <a:lumMod val="50000"/>
                  </a:schemeClr>
                </a:solidFill>
                <a:latin typeface="Gill Sans MT" panose="020B0502020104020203" pitchFamily="34" charset="0"/>
                <a:cs typeface="Calibri" panose="020F0502020204030204" pitchFamily="34" charset="0"/>
              </a:rPr>
              <a:t> inhibiting substance that will regress </a:t>
            </a:r>
            <a:r>
              <a:rPr lang="en-US" sz="1400" dirty="0" err="1">
                <a:solidFill>
                  <a:schemeClr val="bg1">
                    <a:lumMod val="50000"/>
                  </a:schemeClr>
                </a:solidFill>
                <a:latin typeface="Gill Sans MT" panose="020B0502020104020203" pitchFamily="34" charset="0"/>
                <a:cs typeface="Calibri" panose="020F0502020204030204" pitchFamily="34" charset="0"/>
              </a:rPr>
              <a:t>mullerian</a:t>
            </a:r>
            <a:r>
              <a:rPr lang="en-US" sz="1400" dirty="0">
                <a:solidFill>
                  <a:schemeClr val="bg1">
                    <a:lumMod val="50000"/>
                  </a:schemeClr>
                </a:solidFill>
                <a:latin typeface="Gill Sans MT" panose="020B0502020104020203" pitchFamily="34" charset="0"/>
                <a:cs typeface="Calibri" panose="020F0502020204030204" pitchFamily="34" charset="0"/>
              </a:rPr>
              <a:t> </a:t>
            </a:r>
            <a:r>
              <a:rPr lang="en-US" sz="1400" dirty="0" smtClean="0">
                <a:solidFill>
                  <a:schemeClr val="bg1">
                    <a:lumMod val="50000"/>
                  </a:schemeClr>
                </a:solidFill>
                <a:latin typeface="Gill Sans MT" panose="020B0502020104020203" pitchFamily="34" charset="0"/>
                <a:cs typeface="Calibri" panose="020F0502020204030204" pitchFamily="34" charset="0"/>
              </a:rPr>
              <a:t>(paramesonephric) </a:t>
            </a:r>
            <a:r>
              <a:rPr lang="en-US" sz="1400" dirty="0">
                <a:solidFill>
                  <a:schemeClr val="bg1">
                    <a:lumMod val="50000"/>
                  </a:schemeClr>
                </a:solidFill>
                <a:latin typeface="Gill Sans MT" panose="020B0502020104020203" pitchFamily="34" charset="0"/>
                <a:cs typeface="Calibri" panose="020F0502020204030204" pitchFamily="34" charset="0"/>
              </a:rPr>
              <a:t>duct</a:t>
            </a:r>
            <a:r>
              <a:rPr lang="en-US" sz="1400" dirty="0" smtClean="0">
                <a:solidFill>
                  <a:schemeClr val="bg1">
                    <a:lumMod val="50000"/>
                  </a:schemeClr>
                </a:solidFill>
                <a:latin typeface="Gill Sans MT" panose="020B0502020104020203" pitchFamily="34" charset="0"/>
                <a:cs typeface="Calibri" panose="020F0502020204030204" pitchFamily="34" charset="0"/>
              </a:rPr>
              <a:t>.</a:t>
            </a:r>
            <a:endParaRPr lang="en-US" sz="1400" dirty="0">
              <a:solidFill>
                <a:schemeClr val="bg1">
                  <a:lumMod val="50000"/>
                </a:schemeClr>
              </a:solidFill>
              <a:latin typeface="Gill Sans MT" panose="020B0502020104020203" pitchFamily="34" charset="0"/>
              <a:cs typeface="Calibri" panose="020F0502020204030204" pitchFamily="34" charset="0"/>
            </a:endParaRPr>
          </a:p>
          <a:p>
            <a:pPr marL="342900" indent="-342900">
              <a:buFont typeface="+mj-lt"/>
              <a:buAutoNum type="arabicPeriod"/>
            </a:pPr>
            <a:r>
              <a:rPr lang="en-US" sz="1400" dirty="0" err="1">
                <a:solidFill>
                  <a:schemeClr val="bg1">
                    <a:lumMod val="50000"/>
                  </a:schemeClr>
                </a:solidFill>
                <a:latin typeface="Gill Sans MT" panose="020B0502020104020203" pitchFamily="34" charset="0"/>
                <a:cs typeface="Calibri" panose="020F0502020204030204" pitchFamily="34" charset="0"/>
              </a:rPr>
              <a:t>Leydig</a:t>
            </a:r>
            <a:r>
              <a:rPr lang="en-US" sz="1400" dirty="0">
                <a:solidFill>
                  <a:schemeClr val="bg1">
                    <a:lumMod val="50000"/>
                  </a:schemeClr>
                </a:solidFill>
                <a:latin typeface="Gill Sans MT" panose="020B0502020104020203" pitchFamily="34" charset="0"/>
                <a:cs typeface="Calibri" panose="020F0502020204030204" pitchFamily="34" charset="0"/>
              </a:rPr>
              <a:t> cells secrete testosterone which will help in the development of </a:t>
            </a:r>
            <a:r>
              <a:rPr lang="en-US" sz="1400" dirty="0" err="1">
                <a:solidFill>
                  <a:schemeClr val="bg1">
                    <a:lumMod val="50000"/>
                  </a:schemeClr>
                </a:solidFill>
                <a:latin typeface="Gill Sans MT" panose="020B0502020104020203" pitchFamily="34" charset="0"/>
                <a:cs typeface="Calibri" panose="020F0502020204030204" pitchFamily="34" charset="0"/>
              </a:rPr>
              <a:t>wolffian</a:t>
            </a:r>
            <a:r>
              <a:rPr lang="en-US" sz="1400" dirty="0">
                <a:solidFill>
                  <a:schemeClr val="bg1">
                    <a:lumMod val="50000"/>
                  </a:schemeClr>
                </a:solidFill>
                <a:latin typeface="Gill Sans MT" panose="020B0502020104020203" pitchFamily="34" charset="0"/>
                <a:cs typeface="Calibri" panose="020F0502020204030204" pitchFamily="34" charset="0"/>
              </a:rPr>
              <a:t> duct (mesonephric) duct</a:t>
            </a:r>
            <a:r>
              <a:rPr lang="en-US" sz="1400" dirty="0" smtClean="0">
                <a:solidFill>
                  <a:schemeClr val="bg1">
                    <a:lumMod val="50000"/>
                  </a:schemeClr>
                </a:solidFill>
                <a:latin typeface="Gill Sans MT" panose="020B0502020104020203" pitchFamily="34" charset="0"/>
                <a:cs typeface="Calibri" panose="020F0502020204030204" pitchFamily="34" charset="0"/>
              </a:rPr>
              <a:t>.</a:t>
            </a:r>
          </a:p>
          <a:p>
            <a:pPr marL="342900" indent="-342900">
              <a:buFont typeface="+mj-lt"/>
              <a:buAutoNum type="arabicPeriod"/>
            </a:pPr>
            <a:endParaRPr lang="en-US" sz="1400" dirty="0" smtClean="0">
              <a:solidFill>
                <a:schemeClr val="bg1">
                  <a:lumMod val="50000"/>
                </a:schemeClr>
              </a:solidFill>
              <a:latin typeface="Gill Sans MT" panose="020B0502020104020203" pitchFamily="34" charset="0"/>
              <a:cs typeface="Calibri" panose="020F0502020204030204" pitchFamily="34" charset="0"/>
            </a:endParaRPr>
          </a:p>
          <a:p>
            <a:pPr marL="285750" indent="-285750">
              <a:buFont typeface="Wingdings" charset="2"/>
              <a:buChar char="ü"/>
            </a:pPr>
            <a:r>
              <a:rPr lang="en-US" sz="1400" dirty="0">
                <a:solidFill>
                  <a:srgbClr val="00B050"/>
                </a:solidFill>
                <a:latin typeface="Gill Sans MT" panose="020B0502020104020203" pitchFamily="34" charset="0"/>
                <a:cs typeface="Calibri" panose="020F0502020204030204" pitchFamily="34" charset="0"/>
              </a:rPr>
              <a:t>During the sixth week of the fetus development if we have the SRY gene, then we’ll have testis instead of ovaries</a:t>
            </a:r>
            <a:r>
              <a:rPr lang="en-US" sz="1400" dirty="0" smtClean="0">
                <a:solidFill>
                  <a:srgbClr val="00B050"/>
                </a:solidFill>
                <a:latin typeface="Gill Sans MT" panose="020B0502020104020203" pitchFamily="34" charset="0"/>
                <a:cs typeface="Calibri" panose="020F0502020204030204" pitchFamily="34" charset="0"/>
              </a:rPr>
              <a:t>. (</a:t>
            </a:r>
            <a:r>
              <a:rPr lang="en-US" sz="1400" dirty="0">
                <a:solidFill>
                  <a:srgbClr val="00B050"/>
                </a:solidFill>
                <a:latin typeface="Gill Sans MT" panose="020B0502020104020203" pitchFamily="34" charset="0"/>
                <a:cs typeface="Calibri" panose="020F0502020204030204" pitchFamily="34" charset="0"/>
              </a:rPr>
              <a:t>Before it was Bi-potential organs) </a:t>
            </a:r>
          </a:p>
          <a:p>
            <a:pPr marL="285750" indent="-285750">
              <a:buFont typeface="Wingdings" charset="2"/>
              <a:buChar char="ü"/>
            </a:pPr>
            <a:r>
              <a:rPr lang="en-US" sz="1400" dirty="0">
                <a:solidFill>
                  <a:srgbClr val="00B050"/>
                </a:solidFill>
                <a:latin typeface="Gill Sans MT" panose="020B0502020104020203" pitchFamily="34" charset="0"/>
                <a:cs typeface="Calibri" panose="020F0502020204030204" pitchFamily="34" charset="0"/>
              </a:rPr>
              <a:t>The SRY gene’s presence will cause release of testosterone, Regression of </a:t>
            </a:r>
            <a:r>
              <a:rPr lang="en-US" sz="1400" dirty="0" err="1">
                <a:solidFill>
                  <a:srgbClr val="00B050"/>
                </a:solidFill>
                <a:latin typeface="Gill Sans MT" panose="020B0502020104020203" pitchFamily="34" charset="0"/>
                <a:cs typeface="Calibri" panose="020F0502020204030204" pitchFamily="34" charset="0"/>
              </a:rPr>
              <a:t>mullerian</a:t>
            </a:r>
            <a:r>
              <a:rPr lang="en-US" sz="1400" dirty="0">
                <a:solidFill>
                  <a:srgbClr val="00B050"/>
                </a:solidFill>
                <a:latin typeface="Gill Sans MT" panose="020B0502020104020203" pitchFamily="34" charset="0"/>
                <a:cs typeface="Calibri" panose="020F0502020204030204" pitchFamily="34" charset="0"/>
              </a:rPr>
              <a:t> duct &amp; development of </a:t>
            </a:r>
            <a:r>
              <a:rPr lang="en-US" sz="1400" dirty="0" err="1">
                <a:solidFill>
                  <a:srgbClr val="00B050"/>
                </a:solidFill>
                <a:latin typeface="Gill Sans MT" panose="020B0502020104020203" pitchFamily="34" charset="0"/>
                <a:cs typeface="Calibri" panose="020F0502020204030204" pitchFamily="34" charset="0"/>
              </a:rPr>
              <a:t>wolffian</a:t>
            </a:r>
            <a:r>
              <a:rPr lang="en-US" sz="1400" dirty="0">
                <a:solidFill>
                  <a:srgbClr val="00B050"/>
                </a:solidFill>
                <a:latin typeface="Gill Sans MT" panose="020B0502020104020203" pitchFamily="34" charset="0"/>
                <a:cs typeface="Calibri" panose="020F0502020204030204" pitchFamily="34" charset="0"/>
              </a:rPr>
              <a:t> duct that will be like Epididymis and vas deferens in Males.</a:t>
            </a:r>
          </a:p>
          <a:p>
            <a:pPr marL="285750" indent="-285750">
              <a:buFont typeface="Wingdings" charset="2"/>
              <a:buChar char="ü"/>
            </a:pPr>
            <a:r>
              <a:rPr lang="en-US" sz="1400" dirty="0">
                <a:solidFill>
                  <a:srgbClr val="00B050"/>
                </a:solidFill>
                <a:latin typeface="Gill Sans MT" panose="020B0502020104020203" pitchFamily="34" charset="0"/>
                <a:cs typeface="Calibri" panose="020F0502020204030204" pitchFamily="34" charset="0"/>
              </a:rPr>
              <a:t>If between </a:t>
            </a:r>
            <a:r>
              <a:rPr lang="en-US" sz="1400" dirty="0" smtClean="0">
                <a:solidFill>
                  <a:srgbClr val="00B050"/>
                </a:solidFill>
                <a:latin typeface="Gill Sans MT" panose="020B0502020104020203" pitchFamily="34" charset="0"/>
                <a:cs typeface="Calibri" panose="020F0502020204030204" pitchFamily="34" charset="0"/>
              </a:rPr>
              <a:t>6-9</a:t>
            </a:r>
            <a:r>
              <a:rPr lang="en-US" sz="1400" baseline="30000" dirty="0" smtClean="0">
                <a:solidFill>
                  <a:srgbClr val="00B050"/>
                </a:solidFill>
                <a:latin typeface="Gill Sans MT" panose="020B0502020104020203" pitchFamily="34" charset="0"/>
                <a:cs typeface="Calibri" panose="020F0502020204030204" pitchFamily="34" charset="0"/>
              </a:rPr>
              <a:t>th</a:t>
            </a:r>
            <a:r>
              <a:rPr lang="en-US" sz="1400" dirty="0" smtClean="0">
                <a:solidFill>
                  <a:srgbClr val="00B050"/>
                </a:solidFill>
                <a:latin typeface="Gill Sans MT" panose="020B0502020104020203" pitchFamily="34" charset="0"/>
                <a:cs typeface="Calibri" panose="020F0502020204030204" pitchFamily="34" charset="0"/>
              </a:rPr>
              <a:t> </a:t>
            </a:r>
            <a:r>
              <a:rPr lang="en-US" sz="1400" dirty="0">
                <a:solidFill>
                  <a:srgbClr val="00B050"/>
                </a:solidFill>
                <a:latin typeface="Gill Sans MT" panose="020B0502020104020203" pitchFamily="34" charset="0"/>
                <a:cs typeface="Calibri" panose="020F0502020204030204" pitchFamily="34" charset="0"/>
              </a:rPr>
              <a:t>days and there’s no SRY gene, the fetus will be </a:t>
            </a:r>
            <a:r>
              <a:rPr lang="en-US" sz="1400" dirty="0" smtClean="0">
                <a:solidFill>
                  <a:srgbClr val="00B050"/>
                </a:solidFill>
                <a:latin typeface="Gill Sans MT" panose="020B0502020104020203" pitchFamily="34" charset="0"/>
                <a:cs typeface="Calibri" panose="020F0502020204030204" pitchFamily="34" charset="0"/>
              </a:rPr>
              <a:t>female.</a:t>
            </a:r>
            <a:endParaRPr lang="en-US" sz="1400" dirty="0">
              <a:solidFill>
                <a:srgbClr val="00B050"/>
              </a:solidFill>
              <a:latin typeface="Gill Sans MT" panose="020B0502020104020203" pitchFamily="34" charset="0"/>
              <a:cs typeface="Calibri" panose="020F0502020204030204" pitchFamily="34" charset="0"/>
            </a:endParaRPr>
          </a:p>
        </p:txBody>
      </p:sp>
      <p:sp>
        <p:nvSpPr>
          <p:cNvPr id="14" name="Rectangle 23"/>
          <p:cNvSpPr/>
          <p:nvPr/>
        </p:nvSpPr>
        <p:spPr>
          <a:xfrm>
            <a:off x="5080317" y="1235079"/>
            <a:ext cx="6493104" cy="1661993"/>
          </a:xfrm>
          <a:prstGeom prst="rect">
            <a:avLst/>
          </a:prstGeom>
          <a:ln>
            <a:solidFill>
              <a:srgbClr val="497E8D"/>
            </a:solidFill>
            <a:prstDash val="dashDot"/>
          </a:ln>
        </p:spPr>
        <p:txBody>
          <a:bodyPr wrap="square">
            <a:spAutoFit/>
          </a:bodyPr>
          <a:lstStyle/>
          <a:p>
            <a:r>
              <a:rPr lang="en-US" altLang="en-US" sz="1800" dirty="0" smtClean="0">
                <a:solidFill>
                  <a:srgbClr val="008080"/>
                </a:solidFill>
                <a:latin typeface="Gill Sans MT" panose="020B0502020104020203" pitchFamily="34" charset="0"/>
                <a:cs typeface="Calibri" panose="020F0502020204030204" pitchFamily="34" charset="0"/>
              </a:rPr>
              <a:t>Remember: </a:t>
            </a:r>
          </a:p>
          <a:p>
            <a:pPr marL="285750" indent="-285750">
              <a:buFont typeface="Wingdings" panose="05000000000000000000" pitchFamily="2" charset="2"/>
              <a:buChar char="ü"/>
            </a:pPr>
            <a:r>
              <a:rPr lang="en-US" sz="1400" dirty="0" smtClean="0">
                <a:solidFill>
                  <a:schemeClr val="bg1">
                    <a:lumMod val="50000"/>
                  </a:schemeClr>
                </a:solidFill>
                <a:latin typeface="Gill Sans MT" panose="020B0502020104020203" pitchFamily="34" charset="0"/>
                <a:cs typeface="Calibri" panose="020F0502020204030204" pitchFamily="34" charset="0"/>
              </a:rPr>
              <a:t>The hypothalamus and pituitary gland function in a coordinated fashion to orchestrate many of the endocrine systems. </a:t>
            </a:r>
            <a:endParaRPr lang="ar-SA" sz="1400" dirty="0" smtClean="0">
              <a:solidFill>
                <a:schemeClr val="bg1">
                  <a:lumMod val="50000"/>
                </a:schemeClr>
              </a:solidFill>
              <a:latin typeface="Gill Sans MT" panose="020B0502020104020203" pitchFamily="34" charset="0"/>
              <a:cs typeface="Calibri" panose="020F0502020204030204" pitchFamily="34" charset="0"/>
            </a:endParaRPr>
          </a:p>
          <a:p>
            <a:pPr marL="285750" indent="-285750">
              <a:buFont typeface="Wingdings" panose="05000000000000000000" pitchFamily="2" charset="2"/>
              <a:buChar char="ü"/>
            </a:pPr>
            <a:r>
              <a:rPr lang="en-US" sz="1400" dirty="0" smtClean="0">
                <a:solidFill>
                  <a:schemeClr val="bg1">
                    <a:lumMod val="50000"/>
                  </a:schemeClr>
                </a:solidFill>
                <a:latin typeface="Gill Sans MT" panose="020B0502020104020203" pitchFamily="34" charset="0"/>
                <a:cs typeface="Calibri" panose="020F0502020204030204" pitchFamily="34" charset="0"/>
              </a:rPr>
              <a:t>The hypothalamic-pituitary unit regulates the functions of the thyroid, adrenal, and reproductive glands and also controls growth, milk production, ejection &amp; osmoregulation. </a:t>
            </a:r>
          </a:p>
          <a:p>
            <a:pPr marL="285750" indent="-285750">
              <a:buFont typeface="Wingdings" panose="05000000000000000000" pitchFamily="2" charset="2"/>
              <a:buChar char="ü"/>
            </a:pPr>
            <a:r>
              <a:rPr lang="en-US" altLang="en-US" sz="1400" dirty="0" smtClean="0">
                <a:solidFill>
                  <a:srgbClr val="00B050"/>
                </a:solidFill>
                <a:latin typeface="Gill Sans MT" panose="020B0502020104020203" pitchFamily="34" charset="0"/>
                <a:cs typeface="Calibri" panose="020F0502020204030204" pitchFamily="34" charset="0"/>
              </a:rPr>
              <a:t>The </a:t>
            </a:r>
            <a:r>
              <a:rPr lang="en-US" altLang="en-US" sz="1400" dirty="0" err="1" smtClean="0">
                <a:solidFill>
                  <a:srgbClr val="00B050"/>
                </a:solidFill>
                <a:latin typeface="Gill Sans MT" panose="020B0502020104020203" pitchFamily="34" charset="0"/>
                <a:cs typeface="Calibri" panose="020F0502020204030204" pitchFamily="34" charset="0"/>
              </a:rPr>
              <a:t>seminephrous</a:t>
            </a:r>
            <a:r>
              <a:rPr lang="en-US" altLang="en-US" sz="1400" dirty="0" smtClean="0">
                <a:solidFill>
                  <a:srgbClr val="00B050"/>
                </a:solidFill>
                <a:latin typeface="Gill Sans MT" panose="020B0502020104020203" pitchFamily="34" charset="0"/>
                <a:cs typeface="Calibri" panose="020F0502020204030204" pitchFamily="34" charset="0"/>
              </a:rPr>
              <a:t> tubules have two types of cells: </a:t>
            </a:r>
            <a:r>
              <a:rPr lang="en-US" altLang="en-US" sz="1400" dirty="0" err="1" smtClean="0">
                <a:solidFill>
                  <a:srgbClr val="00B050"/>
                </a:solidFill>
                <a:latin typeface="Gill Sans MT" panose="020B0502020104020203" pitchFamily="34" charset="0"/>
                <a:cs typeface="Calibri" panose="020F0502020204030204" pitchFamily="34" charset="0"/>
              </a:rPr>
              <a:t>Lyding</a:t>
            </a:r>
            <a:r>
              <a:rPr lang="en-US" altLang="en-US" sz="1400" dirty="0" smtClean="0">
                <a:solidFill>
                  <a:srgbClr val="00B050"/>
                </a:solidFill>
                <a:latin typeface="Gill Sans MT" panose="020B0502020104020203" pitchFamily="34" charset="0"/>
                <a:cs typeface="Calibri" panose="020F0502020204030204" pitchFamily="34" charset="0"/>
              </a:rPr>
              <a:t> cells  2-sertoli cells</a:t>
            </a:r>
            <a:endParaRPr lang="en-US" altLang="en-US" sz="1400" dirty="0">
              <a:solidFill>
                <a:srgbClr val="00B050"/>
              </a:solidFill>
              <a:latin typeface="Gill Sans MT" panose="020B0502020104020203" pitchFamily="34" charset="0"/>
              <a:cs typeface="Calibri" panose="020F0502020204030204" pitchFamily="34" charset="0"/>
            </a:endParaRPr>
          </a:p>
        </p:txBody>
      </p:sp>
    </p:spTree>
    <p:extLst>
      <p:ext uri="{BB962C8B-B14F-4D97-AF65-F5344CB8AC3E}">
        <p14:creationId xmlns:p14="http://schemas.microsoft.com/office/powerpoint/2010/main" val="2653758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pPr eaLnBrk="1" hangingPunct="1"/>
            <a:r>
              <a:rPr lang="en-US" altLang="en-US" sz="3200" dirty="0">
                <a:solidFill>
                  <a:srgbClr val="008080"/>
                </a:solidFill>
                <a:latin typeface="Bahnschrift" panose="020B0502040204020203" pitchFamily="34" charset="0"/>
                <a:cs typeface="Calibri" panose="020F0502020204030204" pitchFamily="34" charset="0"/>
              </a:rPr>
              <a:t>Hormonal Regulation of Testicular Function</a:t>
            </a:r>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609460" y="1268760"/>
            <a:ext cx="10969943" cy="4752527"/>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defRPr/>
            </a:pPr>
            <a:r>
              <a:rPr lang="en-US" altLang="en-US" sz="1600" dirty="0" smtClean="0">
                <a:solidFill>
                  <a:srgbClr val="000000"/>
                </a:solidFill>
              </a:rPr>
              <a:t>As we said before, the hypothalamus releases gonadotropin-releasing hormone (GnRH), GnRH stimulates the anterior pituitary to secrete FSH and LH.</a:t>
            </a:r>
          </a:p>
          <a:p>
            <a:pPr defTabSz="914400">
              <a:buClr>
                <a:srgbClr val="008080"/>
              </a:buClr>
              <a:defRPr/>
            </a:pPr>
            <a:r>
              <a:rPr lang="en-US" altLang="en-US" sz="1600" dirty="0" smtClean="0">
                <a:solidFill>
                  <a:srgbClr val="008080"/>
                </a:solidFill>
              </a:rPr>
              <a:t>F</a:t>
            </a:r>
            <a:r>
              <a:rPr lang="en-US" altLang="en-US" sz="1600" b="1" u="sng" dirty="0" smtClean="0">
                <a:solidFill>
                  <a:srgbClr val="FF0000"/>
                </a:solidFill>
              </a:rPr>
              <a:t>S</a:t>
            </a:r>
            <a:r>
              <a:rPr lang="en-US" altLang="en-US" sz="1600" dirty="0" smtClean="0">
                <a:solidFill>
                  <a:srgbClr val="008080"/>
                </a:solidFill>
              </a:rPr>
              <a:t>H Binds to its receptors on </a:t>
            </a:r>
            <a:r>
              <a:rPr lang="en-US" altLang="en-US" sz="1600" b="1" u="sng" dirty="0" err="1">
                <a:solidFill>
                  <a:srgbClr val="FF0000"/>
                </a:solidFill>
              </a:rPr>
              <a:t>S</a:t>
            </a:r>
            <a:r>
              <a:rPr lang="en-US" altLang="en-US" sz="1600" dirty="0" err="1" smtClean="0">
                <a:solidFill>
                  <a:srgbClr val="008080"/>
                </a:solidFill>
              </a:rPr>
              <a:t>ertoli</a:t>
            </a:r>
            <a:r>
              <a:rPr lang="en-US" altLang="en-US" sz="1600" dirty="0" smtClean="0">
                <a:solidFill>
                  <a:srgbClr val="008080"/>
                </a:solidFill>
              </a:rPr>
              <a:t> cells to induce:</a:t>
            </a:r>
          </a:p>
          <a:p>
            <a:pPr marL="0" indent="0" defTabSz="914400">
              <a:buClr>
                <a:srgbClr val="008080"/>
              </a:buClr>
              <a:buNone/>
              <a:defRPr/>
            </a:pPr>
            <a:endParaRPr lang="en-US" altLang="en-US" sz="100" dirty="0" smtClean="0">
              <a:solidFill>
                <a:srgbClr val="008080"/>
              </a:solidFill>
            </a:endParaRPr>
          </a:p>
          <a:p>
            <a:pPr marL="800100" lvl="1" indent="-342900" defTabSz="914400">
              <a:lnSpc>
                <a:spcPct val="160000"/>
              </a:lnSpc>
              <a:buClr>
                <a:srgbClr val="008080"/>
              </a:buClr>
              <a:buFont typeface="Wingdings 3"/>
              <a:buAutoNum type="arabicPeriod"/>
              <a:defRPr/>
            </a:pPr>
            <a:r>
              <a:rPr lang="en-US" altLang="en-US" sz="1500" dirty="0" smtClean="0">
                <a:solidFill>
                  <a:schemeClr val="tx1"/>
                </a:solidFill>
              </a:rPr>
              <a:t>Production of androgen-binding protein (ABP).</a:t>
            </a:r>
          </a:p>
          <a:p>
            <a:pPr marL="800100" lvl="1" indent="-342900" defTabSz="914400">
              <a:lnSpc>
                <a:spcPct val="160000"/>
              </a:lnSpc>
              <a:buClr>
                <a:srgbClr val="008080"/>
              </a:buClr>
              <a:buFont typeface="Wingdings 3"/>
              <a:buAutoNum type="arabicPeriod"/>
              <a:defRPr/>
            </a:pPr>
            <a:r>
              <a:rPr lang="en-US" altLang="en-US" sz="1500" dirty="0" smtClean="0">
                <a:solidFill>
                  <a:schemeClr val="tx1"/>
                </a:solidFill>
              </a:rPr>
              <a:t>Growth factors important for spermatogenesis.</a:t>
            </a:r>
          </a:p>
          <a:p>
            <a:pPr marL="800100" lvl="1" indent="-342900" defTabSz="914400">
              <a:lnSpc>
                <a:spcPct val="160000"/>
              </a:lnSpc>
              <a:buClr>
                <a:srgbClr val="008080"/>
              </a:buClr>
              <a:buFont typeface="Wingdings 3"/>
              <a:buAutoNum type="arabicPeriod"/>
              <a:defRPr/>
            </a:pPr>
            <a:r>
              <a:rPr lang="en-US" altLang="en-US" sz="1500" dirty="0" smtClean="0">
                <a:solidFill>
                  <a:schemeClr val="tx1"/>
                </a:solidFill>
              </a:rPr>
              <a:t>The synthesis of the aromatase enzyme that converts androgens to estrogens.</a:t>
            </a:r>
          </a:p>
          <a:p>
            <a:pPr marL="800100" lvl="1" indent="-342900" defTabSz="914400">
              <a:lnSpc>
                <a:spcPct val="160000"/>
              </a:lnSpc>
              <a:buClr>
                <a:srgbClr val="008080"/>
              </a:buClr>
              <a:buFont typeface="Wingdings 3"/>
              <a:buAutoNum type="arabicPeriod"/>
              <a:defRPr/>
            </a:pPr>
            <a:r>
              <a:rPr lang="en-US" altLang="en-US" sz="1500" dirty="0" smtClean="0">
                <a:solidFill>
                  <a:schemeClr val="tx1"/>
                </a:solidFill>
              </a:rPr>
              <a:t>Production of inhibin which inhibits FSH secretion. </a:t>
            </a:r>
            <a:r>
              <a:rPr lang="en-US" altLang="en-US" sz="1500" dirty="0" smtClean="0">
                <a:solidFill>
                  <a:srgbClr val="00B050"/>
                </a:solidFill>
              </a:rPr>
              <a:t>(Inhibin </a:t>
            </a:r>
            <a:r>
              <a:rPr lang="en-US" altLang="en-US" sz="1500" dirty="0">
                <a:solidFill>
                  <a:srgbClr val="00B050"/>
                </a:solidFill>
              </a:rPr>
              <a:t>is secreted by </a:t>
            </a:r>
            <a:r>
              <a:rPr lang="en-US" altLang="en-US" sz="1500" dirty="0" err="1">
                <a:solidFill>
                  <a:srgbClr val="00B050"/>
                </a:solidFill>
              </a:rPr>
              <a:t>Sertoli</a:t>
            </a:r>
            <a:r>
              <a:rPr lang="en-US" altLang="en-US" sz="1500" dirty="0">
                <a:solidFill>
                  <a:srgbClr val="00B050"/>
                </a:solidFill>
              </a:rPr>
              <a:t> cells in males and corpus luteum in </a:t>
            </a:r>
            <a:r>
              <a:rPr lang="en-US" altLang="en-US" sz="1500" dirty="0" smtClean="0">
                <a:solidFill>
                  <a:srgbClr val="00B050"/>
                </a:solidFill>
              </a:rPr>
              <a:t>females. Inhibits </a:t>
            </a:r>
            <a:r>
              <a:rPr lang="en-US" altLang="en-US" sz="1500" dirty="0">
                <a:solidFill>
                  <a:srgbClr val="00B050"/>
                </a:solidFill>
              </a:rPr>
              <a:t>FSH Indirectly by inhibiting </a:t>
            </a:r>
            <a:r>
              <a:rPr lang="en-US" altLang="en-US" sz="1500" dirty="0" err="1">
                <a:solidFill>
                  <a:srgbClr val="00B050"/>
                </a:solidFill>
              </a:rPr>
              <a:t>activin</a:t>
            </a:r>
            <a:r>
              <a:rPr lang="en-US" altLang="en-US" sz="1500" dirty="0">
                <a:solidFill>
                  <a:srgbClr val="00B050"/>
                </a:solidFill>
              </a:rPr>
              <a:t>, </a:t>
            </a:r>
            <a:r>
              <a:rPr lang="en-US" altLang="en-US" sz="1500" dirty="0" err="1">
                <a:solidFill>
                  <a:srgbClr val="00B050"/>
                </a:solidFill>
              </a:rPr>
              <a:t>activin</a:t>
            </a:r>
            <a:r>
              <a:rPr lang="en-US" altLang="en-US" sz="1500" dirty="0">
                <a:solidFill>
                  <a:srgbClr val="00B050"/>
                </a:solidFill>
              </a:rPr>
              <a:t> stimulate FSH </a:t>
            </a:r>
            <a:r>
              <a:rPr lang="en-US" altLang="en-US" sz="1500" dirty="0" smtClean="0">
                <a:solidFill>
                  <a:srgbClr val="00B050"/>
                </a:solidFill>
              </a:rPr>
              <a:t>secretion)</a:t>
            </a:r>
            <a:endParaRPr lang="en-US" altLang="en-US" sz="1500" b="1" dirty="0" smtClean="0">
              <a:solidFill>
                <a:srgbClr val="00B050"/>
              </a:solidFill>
            </a:endParaRPr>
          </a:p>
          <a:p>
            <a:pPr marL="438181" indent="-285750" defTabSz="914400">
              <a:buClr>
                <a:srgbClr val="008080"/>
              </a:buClr>
              <a:defRPr/>
            </a:pPr>
            <a:r>
              <a:rPr lang="en-US" altLang="en-US" sz="1600" b="1" u="sng" dirty="0">
                <a:solidFill>
                  <a:srgbClr val="FF0000"/>
                </a:solidFill>
              </a:rPr>
              <a:t>L</a:t>
            </a:r>
            <a:r>
              <a:rPr lang="en-US" altLang="en-US" sz="1600" dirty="0" smtClean="0">
                <a:solidFill>
                  <a:srgbClr val="008080"/>
                </a:solidFill>
              </a:rPr>
              <a:t>H stimulates interstitial (</a:t>
            </a:r>
            <a:r>
              <a:rPr lang="en-US" altLang="en-US" sz="1600" b="1" u="sng" dirty="0" err="1" smtClean="0">
                <a:solidFill>
                  <a:srgbClr val="FF0000"/>
                </a:solidFill>
              </a:rPr>
              <a:t>L</a:t>
            </a:r>
            <a:r>
              <a:rPr lang="en-US" altLang="en-US" sz="1600" dirty="0" err="1" smtClean="0">
                <a:solidFill>
                  <a:srgbClr val="008080"/>
                </a:solidFill>
              </a:rPr>
              <a:t>eydig</a:t>
            </a:r>
            <a:r>
              <a:rPr lang="en-US" altLang="en-US" sz="1600" dirty="0" smtClean="0">
                <a:solidFill>
                  <a:srgbClr val="008080"/>
                </a:solidFill>
              </a:rPr>
              <a:t>) cells to release testosterone. </a:t>
            </a:r>
          </a:p>
        </p:txBody>
      </p:sp>
      <p:sp>
        <p:nvSpPr>
          <p:cNvPr id="2" name="Rectangle 1"/>
          <p:cNvSpPr/>
          <p:nvPr/>
        </p:nvSpPr>
        <p:spPr>
          <a:xfrm>
            <a:off x="1233900" y="5234711"/>
            <a:ext cx="9721061" cy="954107"/>
          </a:xfrm>
          <a:prstGeom prst="rect">
            <a:avLst/>
          </a:prstGeom>
          <a:ln>
            <a:solidFill>
              <a:srgbClr val="008080"/>
            </a:solidFill>
            <a:prstDash val="dashDot"/>
          </a:ln>
        </p:spPr>
        <p:txBody>
          <a:bodyPr wrap="square">
            <a:spAutoFit/>
          </a:bodyPr>
          <a:lstStyle/>
          <a:p>
            <a:pPr marL="285750" indent="-285750">
              <a:buFont typeface="Wingdings" charset="2"/>
              <a:buChar char="ü"/>
            </a:pPr>
            <a:r>
              <a:rPr lang="en-US" altLang="x-none" sz="1400" dirty="0" smtClean="0">
                <a:solidFill>
                  <a:srgbClr val="00B050"/>
                </a:solidFill>
                <a:latin typeface="Gill Sans MT" charset="0"/>
                <a:ea typeface="Calibri" charset="0"/>
                <a:cs typeface="Calibri" charset="0"/>
              </a:rPr>
              <a:t>The </a:t>
            </a:r>
            <a:r>
              <a:rPr lang="en-US" altLang="x-none" sz="1400" dirty="0">
                <a:solidFill>
                  <a:srgbClr val="00B050"/>
                </a:solidFill>
                <a:latin typeface="Gill Sans MT" charset="0"/>
                <a:ea typeface="Calibri" charset="0"/>
                <a:cs typeface="Calibri" charset="0"/>
              </a:rPr>
              <a:t>target cell for LH </a:t>
            </a:r>
            <a:r>
              <a:rPr lang="en-US" altLang="x-none" sz="1400" dirty="0" smtClean="0">
                <a:solidFill>
                  <a:srgbClr val="00B050"/>
                </a:solidFill>
                <a:latin typeface="Gill Sans MT" charset="0"/>
                <a:ea typeface="Calibri" charset="0"/>
                <a:cs typeface="Calibri" charset="0"/>
              </a:rPr>
              <a:t>is → </a:t>
            </a:r>
            <a:r>
              <a:rPr lang="en-US" altLang="x-none" sz="1400" dirty="0" err="1">
                <a:solidFill>
                  <a:srgbClr val="00B050"/>
                </a:solidFill>
                <a:latin typeface="Gill Sans MT" charset="0"/>
                <a:ea typeface="Calibri" charset="0"/>
                <a:cs typeface="Calibri" charset="0"/>
              </a:rPr>
              <a:t>Leydig</a:t>
            </a:r>
            <a:r>
              <a:rPr lang="en-US" altLang="x-none" sz="1400" dirty="0">
                <a:solidFill>
                  <a:srgbClr val="00B050"/>
                </a:solidFill>
                <a:latin typeface="Gill Sans MT" charset="0"/>
                <a:ea typeface="Calibri" charset="0"/>
                <a:cs typeface="Calibri" charset="0"/>
              </a:rPr>
              <a:t> </a:t>
            </a:r>
            <a:r>
              <a:rPr lang="en-US" altLang="x-none" sz="1400" dirty="0" smtClean="0">
                <a:solidFill>
                  <a:srgbClr val="00B050"/>
                </a:solidFill>
                <a:latin typeface="Gill Sans MT" charset="0"/>
                <a:ea typeface="Calibri" charset="0"/>
                <a:cs typeface="Calibri" charset="0"/>
              </a:rPr>
              <a:t>cells.</a:t>
            </a:r>
          </a:p>
          <a:p>
            <a:pPr marL="285750" indent="-285750">
              <a:buFont typeface="Wingdings" charset="2"/>
              <a:buChar char="ü"/>
            </a:pPr>
            <a:r>
              <a:rPr lang="en-US" altLang="x-none" sz="1400" dirty="0" smtClean="0">
                <a:solidFill>
                  <a:srgbClr val="00B050"/>
                </a:solidFill>
                <a:latin typeface="Gill Sans MT" charset="0"/>
                <a:ea typeface="Calibri" charset="0"/>
                <a:cs typeface="Calibri" charset="0"/>
              </a:rPr>
              <a:t>The </a:t>
            </a:r>
            <a:r>
              <a:rPr lang="en-US" altLang="x-none" sz="1400" dirty="0">
                <a:solidFill>
                  <a:srgbClr val="00B050"/>
                </a:solidFill>
                <a:latin typeface="Gill Sans MT" charset="0"/>
                <a:ea typeface="Calibri" charset="0"/>
                <a:cs typeface="Calibri" charset="0"/>
              </a:rPr>
              <a:t>target cell for FSH </a:t>
            </a:r>
            <a:r>
              <a:rPr lang="en-US" altLang="x-none" sz="1400" dirty="0" smtClean="0">
                <a:solidFill>
                  <a:srgbClr val="00B050"/>
                </a:solidFill>
                <a:latin typeface="Gill Sans MT" charset="0"/>
                <a:ea typeface="Calibri" charset="0"/>
                <a:cs typeface="Calibri" charset="0"/>
              </a:rPr>
              <a:t>is </a:t>
            </a:r>
            <a:r>
              <a:rPr lang="en-US" altLang="x-none" sz="1400" dirty="0">
                <a:solidFill>
                  <a:srgbClr val="00B050"/>
                </a:solidFill>
                <a:latin typeface="Gill Sans MT" charset="0"/>
                <a:ea typeface="Calibri" charset="0"/>
                <a:cs typeface="Calibri" charset="0"/>
              </a:rPr>
              <a:t>→</a:t>
            </a:r>
            <a:r>
              <a:rPr lang="en-US" altLang="x-none" sz="1400" dirty="0" smtClean="0">
                <a:solidFill>
                  <a:srgbClr val="00B050"/>
                </a:solidFill>
                <a:latin typeface="Gill Sans MT" charset="0"/>
                <a:ea typeface="Calibri" charset="0"/>
                <a:cs typeface="Calibri" charset="0"/>
              </a:rPr>
              <a:t> </a:t>
            </a:r>
            <a:r>
              <a:rPr lang="en-US" altLang="x-none" sz="1400" dirty="0" err="1">
                <a:solidFill>
                  <a:srgbClr val="00B050"/>
                </a:solidFill>
                <a:latin typeface="Gill Sans MT" charset="0"/>
                <a:ea typeface="Calibri" charset="0"/>
                <a:cs typeface="Calibri" charset="0"/>
              </a:rPr>
              <a:t>Sertoli</a:t>
            </a:r>
            <a:r>
              <a:rPr lang="en-US" altLang="x-none" sz="1400" dirty="0">
                <a:solidFill>
                  <a:srgbClr val="00B050"/>
                </a:solidFill>
                <a:latin typeface="Gill Sans MT" charset="0"/>
                <a:ea typeface="Calibri" charset="0"/>
                <a:cs typeface="Calibri" charset="0"/>
              </a:rPr>
              <a:t> cells</a:t>
            </a:r>
            <a:r>
              <a:rPr lang="en-US" altLang="x-none" sz="1400" dirty="0" smtClean="0">
                <a:solidFill>
                  <a:srgbClr val="00B050"/>
                </a:solidFill>
                <a:latin typeface="Gill Sans MT" charset="0"/>
                <a:ea typeface="Calibri" charset="0"/>
                <a:cs typeface="Calibri" charset="0"/>
              </a:rPr>
              <a:t>.</a:t>
            </a:r>
            <a:endParaRPr lang="en-US" altLang="x-none" sz="1400" dirty="0">
              <a:solidFill>
                <a:srgbClr val="00B050"/>
              </a:solidFill>
              <a:latin typeface="Gill Sans MT" charset="0"/>
              <a:ea typeface="Calibri" charset="0"/>
              <a:cs typeface="Calibri" charset="0"/>
            </a:endParaRPr>
          </a:p>
          <a:p>
            <a:pPr marL="285750" indent="-285750">
              <a:buFont typeface="Wingdings" charset="2"/>
              <a:buChar char="ü"/>
            </a:pPr>
            <a:r>
              <a:rPr lang="en-US" altLang="x-none" sz="1400" dirty="0" smtClean="0">
                <a:solidFill>
                  <a:srgbClr val="00B050"/>
                </a:solidFill>
                <a:latin typeface="Gill Sans MT" charset="0"/>
                <a:ea typeface="Calibri" charset="0"/>
                <a:cs typeface="Calibri" charset="0"/>
              </a:rPr>
              <a:t>LH </a:t>
            </a:r>
            <a:r>
              <a:rPr lang="en-US" altLang="x-none" sz="1400" dirty="0">
                <a:solidFill>
                  <a:srgbClr val="00B050"/>
                </a:solidFill>
                <a:latin typeface="Gill Sans MT" charset="0"/>
                <a:ea typeface="Calibri" charset="0"/>
                <a:cs typeface="Calibri" charset="0"/>
              </a:rPr>
              <a:t>is mainly responsible for steroids production. </a:t>
            </a:r>
          </a:p>
          <a:p>
            <a:pPr marL="285750" indent="-285750">
              <a:buFont typeface="Wingdings" charset="2"/>
              <a:buChar char="ü"/>
            </a:pPr>
            <a:r>
              <a:rPr lang="en-US" altLang="x-none" sz="1400" dirty="0" smtClean="0">
                <a:solidFill>
                  <a:srgbClr val="00B050"/>
                </a:solidFill>
                <a:latin typeface="Gill Sans MT" charset="0"/>
                <a:ea typeface="Calibri" charset="0"/>
                <a:cs typeface="Calibri" charset="0"/>
              </a:rPr>
              <a:t>FSH </a:t>
            </a:r>
            <a:r>
              <a:rPr lang="en-US" altLang="x-none" sz="1400" dirty="0">
                <a:solidFill>
                  <a:srgbClr val="00B050"/>
                </a:solidFill>
                <a:latin typeface="Gill Sans MT" charset="0"/>
                <a:ea typeface="Calibri" charset="0"/>
                <a:cs typeface="Calibri" charset="0"/>
              </a:rPr>
              <a:t>is mainly responsible for Gametes production (Follicle stimulation and oogenesis and in females, Spermatogenesis in males</a:t>
            </a:r>
            <a:r>
              <a:rPr lang="en-US" altLang="x-none" sz="1400" dirty="0" smtClean="0">
                <a:solidFill>
                  <a:srgbClr val="00B050"/>
                </a:solidFill>
                <a:latin typeface="Gill Sans MT" charset="0"/>
                <a:ea typeface="Calibri" charset="0"/>
                <a:cs typeface="Calibri" charset="0"/>
              </a:rPr>
              <a:t>).</a:t>
            </a:r>
            <a:endParaRPr lang="en-US" altLang="x-none" sz="1400" dirty="0">
              <a:solidFill>
                <a:srgbClr val="00B050"/>
              </a:solidFill>
              <a:latin typeface="Gill Sans MT" charset="0"/>
              <a:ea typeface="Calibri" charset="0"/>
              <a:cs typeface="Calibri" charset="0"/>
            </a:endParaRPr>
          </a:p>
        </p:txBody>
      </p:sp>
      <p:sp>
        <p:nvSpPr>
          <p:cNvPr id="7" name="Rectangle 6"/>
          <p:cNvSpPr/>
          <p:nvPr/>
        </p:nvSpPr>
        <p:spPr>
          <a:xfrm>
            <a:off x="10198867" y="11258"/>
            <a:ext cx="1989957"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Important </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6454029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Feathered</Template>
  <TotalTime>14191</TotalTime>
  <Words>2461</Words>
  <Application>Microsoft Office PowerPoint</Application>
  <PresentationFormat>Custom</PresentationFormat>
  <Paragraphs>256</Paragraphs>
  <Slides>19</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0</vt:i4>
      </vt:variant>
      <vt:variant>
        <vt:lpstr>Slide Titles</vt:lpstr>
      </vt:variant>
      <vt:variant>
        <vt:i4>19</vt:i4>
      </vt:variant>
    </vt:vector>
  </HeadingPairs>
  <TitlesOfParts>
    <vt:vector size="31" baseType="lpstr">
      <vt:lpstr>Arabic Typesetting</vt:lpstr>
      <vt:lpstr>Arial</vt:lpstr>
      <vt:lpstr>Bahnschrift</vt:lpstr>
      <vt:lpstr>Bookman Old Style</vt:lpstr>
      <vt:lpstr>Calibri</vt:lpstr>
      <vt:lpstr>Comic Sans MS</vt:lpstr>
      <vt:lpstr>標楷體</vt:lpstr>
      <vt:lpstr>Gill Sans MT</vt:lpstr>
      <vt:lpstr>新細明體</vt:lpstr>
      <vt:lpstr>Wingdings</vt:lpstr>
      <vt:lpstr>Wingdings 3</vt:lpstr>
      <vt:lpstr>Origin</vt:lpstr>
      <vt:lpstr>PowerPoint Presentation</vt:lpstr>
      <vt:lpstr>PowerPoint Presentation</vt:lpstr>
      <vt:lpstr>Recall From The Endocrine Block</vt:lpstr>
      <vt:lpstr>Recall From The Endocrine Block</vt:lpstr>
      <vt:lpstr>Hypothalamic Pituitary Control of Male &amp; Female Reproduction </vt:lpstr>
      <vt:lpstr>Cont.</vt:lpstr>
      <vt:lpstr>Cont.</vt:lpstr>
      <vt:lpstr>Introduction to Male Reproduction (Embryology) </vt:lpstr>
      <vt:lpstr>Hormonal Regulation of Testicular Function</vt:lpstr>
      <vt:lpstr>Hormonal Regulation of Testicular Function</vt:lpstr>
      <vt:lpstr>Regulation of Spermatogenesis</vt:lpstr>
      <vt:lpstr>Regulation of The Female Reproduction</vt:lpstr>
      <vt:lpstr>Cont.</vt:lpstr>
      <vt:lpstr>Cont.</vt:lpstr>
      <vt:lpstr>Feedback Oscillation of The Hypothalamic-pituitary-ovarian System</vt:lpstr>
      <vt:lpstr>Summary </vt:lpstr>
      <vt:lpstr>Summary </vt:lpstr>
      <vt:lpstr>MCQ’s</vt:lpstr>
      <vt:lpstr>Thank you for checking our work!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Laila .</cp:lastModifiedBy>
  <cp:revision>1155</cp:revision>
  <dcterms:created xsi:type="dcterms:W3CDTF">2016-09-07T16:15:34Z</dcterms:created>
  <dcterms:modified xsi:type="dcterms:W3CDTF">2018-03-17T20:14:43Z</dcterms:modified>
</cp:coreProperties>
</file>