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3"/>
  </p:notesMasterIdLst>
  <p:sldIdLst>
    <p:sldId id="616" r:id="rId2"/>
    <p:sldId id="617" r:id="rId3"/>
    <p:sldId id="572" r:id="rId4"/>
    <p:sldId id="595" r:id="rId5"/>
    <p:sldId id="573" r:id="rId6"/>
    <p:sldId id="575" r:id="rId7"/>
    <p:sldId id="576" r:id="rId8"/>
    <p:sldId id="594" r:id="rId9"/>
    <p:sldId id="587" r:id="rId10"/>
    <p:sldId id="580" r:id="rId11"/>
    <p:sldId id="596" r:id="rId12"/>
    <p:sldId id="589" r:id="rId13"/>
    <p:sldId id="581" r:id="rId14"/>
    <p:sldId id="582" r:id="rId15"/>
    <p:sldId id="593" r:id="rId16"/>
    <p:sldId id="584" r:id="rId17"/>
    <p:sldId id="601" r:id="rId18"/>
    <p:sldId id="597" r:id="rId19"/>
    <p:sldId id="598" r:id="rId20"/>
    <p:sldId id="586" r:id="rId21"/>
    <p:sldId id="590" r:id="rId22"/>
    <p:sldId id="592" r:id="rId23"/>
    <p:sldId id="591" r:id="rId24"/>
    <p:sldId id="600" r:id="rId25"/>
    <p:sldId id="602" r:id="rId26"/>
    <p:sldId id="603" r:id="rId27"/>
    <p:sldId id="604" r:id="rId28"/>
    <p:sldId id="605" r:id="rId29"/>
    <p:sldId id="606" r:id="rId30"/>
    <p:sldId id="607" r:id="rId31"/>
    <p:sldId id="608" r:id="rId32"/>
    <p:sldId id="609" r:id="rId33"/>
    <p:sldId id="610" r:id="rId34"/>
    <p:sldId id="611" r:id="rId35"/>
    <p:sldId id="612" r:id="rId36"/>
    <p:sldId id="613" r:id="rId37"/>
    <p:sldId id="614" r:id="rId38"/>
    <p:sldId id="615" r:id="rId39"/>
    <p:sldId id="618" r:id="rId40"/>
    <p:sldId id="619" r:id="rId41"/>
    <p:sldId id="620" r:id="rId42"/>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7D7A"/>
    <a:srgbClr val="FFE7E7"/>
    <a:srgbClr val="C1FFE0"/>
    <a:srgbClr val="EBFFF5"/>
    <a:srgbClr val="006666"/>
    <a:srgbClr val="F7FDBF"/>
    <a:srgbClr val="F7E8FC"/>
    <a:srgbClr val="FEFFF3"/>
    <a:srgbClr val="FBF4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26" autoAdjust="0"/>
    <p:restoredTop sz="95231"/>
  </p:normalViewPr>
  <p:slideViewPr>
    <p:cSldViewPr>
      <p:cViewPr>
        <p:scale>
          <a:sx n="70" d="100"/>
          <a:sy n="70" d="100"/>
        </p:scale>
        <p:origin x="248" y="400"/>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3/19/18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17414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3/19/18</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3/19/18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3/19/18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3/19/18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3/19/18</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3/19/18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3/19/18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3/19/18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3/19/18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3/19/18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3/19/18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3/19/18</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hyperlink" Target="https://study.com/academy/lesson/luteal-phase-of-the-ovarian-cycle.html"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study.com/academy/lesson/luteal-phase-of-the-ovarian-cycle.html" TargetMode="External"/><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1" Type="http://schemas.openxmlformats.org/officeDocument/2006/relationships/hyperlink" Target="https://mail.google.com/mail/u/2/#inbox" TargetMode="External"/><Relationship Id="rId12" Type="http://schemas.openxmlformats.org/officeDocument/2006/relationships/image" Target="../media/image37.png"/><Relationship Id="rId13" Type="http://schemas.microsoft.com/office/2007/relationships/hdphoto" Target="../media/hdphoto1.wdp"/><Relationship Id="rId14" Type="http://schemas.openxmlformats.org/officeDocument/2006/relationships/image" Target="../media/image38.png"/><Relationship Id="rId15" Type="http://schemas.microsoft.com/office/2007/relationships/hdphoto" Target="../media/hdphoto2.wdp"/><Relationship Id="rId1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3.png"/><Relationship Id="rId4" Type="http://schemas.openxmlformats.org/officeDocument/2006/relationships/hyperlink" Target="https://docs.google.com/presentation/d/10DChL7-FX9meMaPu55vRBHSA5K39eDojw_yy2mMXzRE/edit#slide=id.g26a28280c2_0_0" TargetMode="External"/><Relationship Id="rId5" Type="http://schemas.openxmlformats.org/officeDocument/2006/relationships/image" Target="../media/image34.png"/><Relationship Id="rId6" Type="http://schemas.openxmlformats.org/officeDocument/2006/relationships/hyperlink" Target="https://www.youtube.com/watch?v=vXrQ_FhZmos" TargetMode="External"/><Relationship Id="rId7" Type="http://schemas.openxmlformats.org/officeDocument/2006/relationships/hyperlink" Target="https://drive.google.com/open?id=0B-7mWPKMvk76SVNRSEpDdzlSck0" TargetMode="External"/><Relationship Id="rId8" Type="http://schemas.openxmlformats.org/officeDocument/2006/relationships/image" Target="../media/image35.png"/><Relationship Id="rId9" Type="http://schemas.openxmlformats.org/officeDocument/2006/relationships/hyperlink" Target="https://docs.google.com/forms/d/1u1JBrQF2OHrdd-GO9svz5ydywmjOUc5AXtFmphInV9c/edit#responses" TargetMode="External"/><Relationship Id="rId10" Type="http://schemas.openxmlformats.org/officeDocument/2006/relationships/image" Target="../media/image3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s://www.youtube.com/watch?v=vXrQ_FhZmos" TargetMode="External"/><Relationship Id="rId5" Type="http://schemas.openxmlformats.org/officeDocument/2006/relationships/image" Target="../media/image12.png"/><Relationship Id="rId6" Type="http://schemas.openxmlformats.org/officeDocument/2006/relationships/hyperlink" Target="https://www.youtube.com/watch?v=QfjiOZ-iCeA" TargetMode="External"/><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en.wikipedia.org/wiki/File:Figure_28_02_04.JPG" TargetMode="External"/><Relationship Id="rId5" Type="http://schemas.openxmlformats.org/officeDocument/2006/relationships/image" Target="../media/image14.jpeg"/><Relationship Id="rId6"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hyperlink" Target="https://study.com/academy/lesson/follicular-phase-of-the-ovarian-cycl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a:t>
            </a:fld>
            <a:endParaRPr lang="en-US" dirty="0"/>
          </a:p>
        </p:txBody>
      </p:sp>
      <p:sp>
        <p:nvSpPr>
          <p:cNvPr id="4" name="Rectangle 3"/>
          <p:cNvSpPr/>
          <p:nvPr/>
        </p:nvSpPr>
        <p:spPr>
          <a:xfrm>
            <a:off x="30624" y="170843"/>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user\AppData\Local\Microsoft\Windows\INetCache\IE\K75KFYI6\IMG_7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Internal Storage 6"/>
          <p:cNvSpPr/>
          <p:nvPr/>
        </p:nvSpPr>
        <p:spPr>
          <a:xfrm>
            <a:off x="618115" y="4797152"/>
            <a:ext cx="2019913" cy="1470383"/>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99" indent="-171399" defTabSz="914089">
              <a:buFont typeface="Wingdings" panose="05000000000000000000" pitchFamily="2" charset="2"/>
              <a:buChar char="§"/>
            </a:pPr>
            <a:r>
              <a:rPr lang="en-US" sz="1200" b="1" dirty="0">
                <a:solidFill>
                  <a:srgbClr val="008080"/>
                </a:solidFill>
                <a:latin typeface="Calibri" panose="020F0502020204030204" pitchFamily="34" charset="0"/>
                <a:cs typeface="Calibri" panose="020F0502020204030204" pitchFamily="34" charset="0"/>
              </a:rPr>
              <a:t>Te</a:t>
            </a:r>
            <a:r>
              <a:rPr lang="en-US" sz="1200" b="1" dirty="0">
                <a:solidFill>
                  <a:schemeClr val="tx1"/>
                </a:solidFill>
                <a:latin typeface="Calibri" panose="020F0502020204030204" pitchFamily="34" charset="0"/>
                <a:cs typeface="Calibri" panose="020F0502020204030204" pitchFamily="34" charset="0"/>
              </a:rPr>
              <a:t>xt</a:t>
            </a:r>
          </a:p>
          <a:p>
            <a:pPr marL="171399" indent="-171399" defTabSz="914089">
              <a:buFont typeface="Wingdings" panose="05000000000000000000" pitchFamily="2" charset="2"/>
              <a:buChar char="§"/>
            </a:pPr>
            <a:r>
              <a:rPr lang="en-US" sz="1200" b="1" dirty="0">
                <a:solidFill>
                  <a:srgbClr val="FF66CC"/>
                </a:solidFill>
                <a:latin typeface="Calibri" panose="020F0502020204030204" pitchFamily="34" charset="0"/>
                <a:cs typeface="Calibri" panose="020F0502020204030204" pitchFamily="34" charset="0"/>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latin typeface="Calibri" panose="020F0502020204030204" pitchFamily="34" charset="0"/>
                <a:cs typeface="Calibri" panose="020F0502020204030204" pitchFamily="34" charset="0"/>
              </a:rPr>
              <a:t>Only in Males’ slides</a:t>
            </a:r>
            <a:endParaRPr lang="en-US" sz="1200" b="1" dirty="0">
              <a:solidFill>
                <a:srgbClr val="FF0000"/>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F0000"/>
                </a:solidFill>
                <a:latin typeface="Calibri" panose="020F0502020204030204" pitchFamily="34" charset="0"/>
                <a:cs typeface="Calibri" panose="020F0502020204030204" pitchFamily="34" charset="0"/>
              </a:rPr>
              <a:t>Important</a:t>
            </a:r>
            <a:endParaRPr lang="en-US" sz="1200" b="1" dirty="0">
              <a:solidFill>
                <a:srgbClr val="DDE9EC">
                  <a:lumMod val="50000"/>
                </a:srgbClr>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ADA7A">
                    <a:lumMod val="75000"/>
                  </a:srgbClr>
                </a:solidFill>
                <a:latin typeface="Calibri" panose="020F0502020204030204" pitchFamily="34" charset="0"/>
                <a:cs typeface="Calibri" panose="020F0502020204030204" pitchFamily="34" charset="0"/>
              </a:rPr>
              <a:t>Numbers</a:t>
            </a:r>
          </a:p>
          <a:p>
            <a:pPr marL="171399" indent="-171399" defTabSz="914089">
              <a:buFont typeface="Wingdings" panose="05000000000000000000" pitchFamily="2" charset="2"/>
              <a:buChar char="§"/>
            </a:pPr>
            <a:r>
              <a:rPr lang="en-US" sz="1200" b="1" dirty="0">
                <a:solidFill>
                  <a:srgbClr val="00B050"/>
                </a:solidFill>
                <a:latin typeface="Calibri" panose="020F0502020204030204" pitchFamily="34" charset="0"/>
                <a:cs typeface="Calibri" panose="020F0502020204030204" pitchFamily="34" charset="0"/>
              </a:rPr>
              <a:t>Doctor notes</a:t>
            </a:r>
          </a:p>
          <a:p>
            <a:pPr marL="171399" indent="-171399" defTabSz="914089">
              <a:buFont typeface="Wingdings" panose="05000000000000000000" pitchFamily="2" charset="2"/>
              <a:buChar char="§"/>
            </a:pPr>
            <a:r>
              <a:rPr lang="en-US" sz="1200" b="1" dirty="0">
                <a:solidFill>
                  <a:schemeClr val="bg1">
                    <a:lumMod val="50000"/>
                  </a:schemeClr>
                </a:solidFill>
                <a:latin typeface="Calibri" panose="020F0502020204030204" pitchFamily="34" charset="0"/>
                <a:cs typeface="Calibri" panose="020F0502020204030204" pitchFamily="34" charset="0"/>
              </a:rPr>
              <a:t>Extra Notes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3110" t="21869" r="12602" b="9349"/>
          <a:stretch/>
        </p:blipFill>
        <p:spPr>
          <a:xfrm>
            <a:off x="10253219" y="545041"/>
            <a:ext cx="1224136" cy="129614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496" y="1973631"/>
            <a:ext cx="1564468" cy="1386649"/>
          </a:xfrm>
          <a:prstGeom prst="rect">
            <a:avLst/>
          </a:prstGeom>
        </p:spPr>
      </p:pic>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5"/>
          <a:srcRect l="6576" r="6647"/>
          <a:stretch/>
        </p:blipFill>
        <p:spPr>
          <a:xfrm>
            <a:off x="2966458" y="1011467"/>
            <a:ext cx="6696744" cy="5256068"/>
          </a:xfrm>
          <a:prstGeom prst="rect">
            <a:avLst/>
          </a:prstGeom>
        </p:spPr>
      </p:pic>
      <p:pic>
        <p:nvPicPr>
          <p:cNvPr id="15" name="Picture 14"/>
          <p:cNvPicPr>
            <a:picLocks noChangeAspect="1"/>
          </p:cNvPicPr>
          <p:nvPr/>
        </p:nvPicPr>
        <p:blipFill>
          <a:blip r:embed="rId6"/>
          <a:stretch>
            <a:fillRect/>
          </a:stretch>
        </p:blipFill>
        <p:spPr>
          <a:xfrm>
            <a:off x="9890300" y="4646901"/>
            <a:ext cx="1710535" cy="1620634"/>
          </a:xfrm>
          <a:prstGeom prst="rect">
            <a:avLst/>
          </a:prstGeom>
        </p:spPr>
      </p:pic>
      <p:sp>
        <p:nvSpPr>
          <p:cNvPr id="12" name="Rectangle 11"/>
          <p:cNvSpPr/>
          <p:nvPr/>
        </p:nvSpPr>
        <p:spPr>
          <a:xfrm>
            <a:off x="8856459" y="66819"/>
            <a:ext cx="3332366" cy="361882"/>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dirty="0" smtClean="0">
                <a:solidFill>
                  <a:schemeClr val="tx2"/>
                </a:solidFill>
                <a:latin typeface="Calibri" panose="020F0502020204030204" pitchFamily="34" charset="0"/>
                <a:ea typeface="Gill Sans MT" charset="0"/>
                <a:cs typeface="Calibri" panose="020F0502020204030204" pitchFamily="34" charset="0"/>
              </a:rPr>
              <a:t>المحاضرة </a:t>
            </a:r>
            <a:r>
              <a:rPr lang="ar-SA" sz="1600" dirty="0" err="1" smtClean="0">
                <a:solidFill>
                  <a:schemeClr val="tx2"/>
                </a:solidFill>
                <a:latin typeface="Calibri" panose="020F0502020204030204" pitchFamily="34" charset="0"/>
                <a:ea typeface="Gill Sans MT" charset="0"/>
                <a:cs typeface="Calibri" panose="020F0502020204030204" pitchFamily="34" charset="0"/>
              </a:rPr>
              <a:t>مو</a:t>
            </a:r>
            <a:r>
              <a:rPr lang="ar-SA" sz="1600" dirty="0" smtClean="0">
                <a:solidFill>
                  <a:schemeClr val="tx2"/>
                </a:solidFill>
                <a:latin typeface="Calibri" panose="020F0502020204030204" pitchFamily="34" charset="0"/>
                <a:ea typeface="Gill Sans MT" charset="0"/>
                <a:cs typeface="Calibri" panose="020F0502020204030204" pitchFamily="34" charset="0"/>
              </a:rPr>
              <a:t> طويلة، أغلبها شرح </a:t>
            </a:r>
            <a:r>
              <a:rPr lang="ar-SA" sz="1600" dirty="0" err="1" smtClean="0">
                <a:solidFill>
                  <a:schemeClr val="tx2"/>
                </a:solidFill>
                <a:latin typeface="Calibri" panose="020F0502020204030204" pitchFamily="34" charset="0"/>
                <a:ea typeface="Gill Sans MT" charset="0"/>
                <a:cs typeface="Calibri" panose="020F0502020204030204" pitchFamily="34" charset="0"/>
              </a:rPr>
              <a:t>اكسترا</a:t>
            </a:r>
            <a:r>
              <a:rPr lang="ar-SA" sz="1600" dirty="0" smtClean="0">
                <a:solidFill>
                  <a:schemeClr val="tx2"/>
                </a:solidFill>
                <a:latin typeface="Calibri" panose="020F0502020204030204" pitchFamily="34" charset="0"/>
                <a:ea typeface="Gill Sans MT" charset="0"/>
                <a:cs typeface="Calibri" panose="020F0502020204030204" pitchFamily="34" charset="0"/>
              </a:rPr>
              <a:t> </a:t>
            </a:r>
            <a:r>
              <a:rPr lang="ar-SA" sz="1600" dirty="0" smtClean="0">
                <a:solidFill>
                  <a:schemeClr val="tx2"/>
                </a:solidFill>
                <a:latin typeface="Calibri" panose="020F0502020204030204" pitchFamily="34" charset="0"/>
                <a:ea typeface="Gill Sans MT" charset="0"/>
                <a:cs typeface="Calibri" panose="020F0502020204030204" pitchFamily="34" charset="0"/>
                <a:sym typeface="Wingdings" panose="05000000000000000000" pitchFamily="2" charset="2"/>
              </a:rPr>
              <a:t></a:t>
            </a:r>
            <a:endParaRPr lang="en-US" sz="1600" dirty="0">
              <a:solidFill>
                <a:schemeClr val="tx2"/>
              </a:solidFill>
              <a:latin typeface="Calibri" panose="020F0502020204030204" pitchFamily="34" charset="0"/>
              <a:ea typeface="Gill Sans MT" charset="0"/>
              <a:cs typeface="Calibri" panose="020F0502020204030204" pitchFamily="34" charset="0"/>
            </a:endParaRPr>
          </a:p>
        </p:txBody>
      </p:sp>
    </p:spTree>
    <p:extLst>
      <p:ext uri="{BB962C8B-B14F-4D97-AF65-F5344CB8AC3E}">
        <p14:creationId xmlns:p14="http://schemas.microsoft.com/office/powerpoint/2010/main" val="268565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sz="2000" dirty="0">
                <a:solidFill>
                  <a:srgbClr val="008080"/>
                </a:solidFill>
                <a:latin typeface="Gill Sans MT" panose="020B0502020104020203" pitchFamily="34" charset="0"/>
                <a:cs typeface="Calibri" panose="020F0502020204030204" pitchFamily="34" charset="0"/>
              </a:rPr>
              <a:t>Stage </a:t>
            </a:r>
            <a:r>
              <a:rPr lang="en-US" sz="2000" dirty="0">
                <a:solidFill>
                  <a:srgbClr val="FFC000"/>
                </a:solidFill>
                <a:latin typeface="Gill Sans MT" panose="020B0502020104020203" pitchFamily="34" charset="0"/>
                <a:cs typeface="Calibri" panose="020F0502020204030204" pitchFamily="34" charset="0"/>
              </a:rPr>
              <a:t>1</a:t>
            </a:r>
            <a:r>
              <a:rPr lang="en-US" sz="2000" dirty="0">
                <a:solidFill>
                  <a:srgbClr val="008080"/>
                </a:solidFill>
                <a:latin typeface="Gill Sans MT" panose="020B0502020104020203" pitchFamily="34" charset="0"/>
                <a:cs typeface="Calibri" panose="020F0502020204030204" pitchFamily="34" charset="0"/>
              </a:rPr>
              <a:t>: Primordial Follicle</a:t>
            </a:r>
          </a:p>
          <a:p>
            <a:pPr defTabSz="914400">
              <a:lnSpc>
                <a:spcPct val="120000"/>
              </a:lnSpc>
              <a:buClr>
                <a:srgbClr val="008080"/>
              </a:buClr>
            </a:pPr>
            <a:r>
              <a:rPr lang="en-US" sz="1600" dirty="0">
                <a:latin typeface="Gill Sans MT" panose="020B0502020104020203" pitchFamily="34" charset="0"/>
                <a:cs typeface="Calibri" panose="020F0502020204030204" pitchFamily="34" charset="0"/>
              </a:rPr>
              <a:t>In female child each ovum </a:t>
            </a:r>
            <a:r>
              <a:rPr lang="en-US" sz="1600" dirty="0">
                <a:solidFill>
                  <a:schemeClr val="bg1">
                    <a:lumMod val="50000"/>
                  </a:schemeClr>
                </a:solidFill>
                <a:latin typeface="Gill Sans MT" panose="020B0502020104020203" pitchFamily="34" charset="0"/>
                <a:cs typeface="Calibri" panose="020F0502020204030204" pitchFamily="34" charset="0"/>
              </a:rPr>
              <a:t>(oocyte) </a:t>
            </a:r>
            <a:r>
              <a:rPr lang="en-US" sz="1600" dirty="0">
                <a:latin typeface="Gill Sans MT" panose="020B0502020104020203" pitchFamily="34" charset="0"/>
                <a:cs typeface="Calibri" panose="020F0502020204030204" pitchFamily="34" charset="0"/>
              </a:rPr>
              <a:t>is surrounded by single </a:t>
            </a:r>
            <a:r>
              <a:rPr lang="en-US" sz="1600" dirty="0">
                <a:solidFill>
                  <a:srgbClr val="FF0000"/>
                </a:solidFill>
                <a:latin typeface="Gill Sans MT" panose="020B0502020104020203" pitchFamily="34" charset="0"/>
                <a:cs typeface="Calibri" panose="020F0502020204030204" pitchFamily="34" charset="0"/>
              </a:rPr>
              <a:t>granulosa cell </a:t>
            </a:r>
            <a:r>
              <a:rPr lang="en-US" sz="1600" dirty="0">
                <a:latin typeface="Gill Sans MT" panose="020B0502020104020203" pitchFamily="34" charset="0"/>
                <a:cs typeface="Calibri" panose="020F0502020204030204" pitchFamily="34" charset="0"/>
              </a:rPr>
              <a:t>sheath called primordial follicle.  </a:t>
            </a:r>
            <a:endParaRPr lang="ar-SA" sz="1600" dirty="0">
              <a:latin typeface="Gill Sans MT" panose="020B0502020104020203" pitchFamily="34" charset="0"/>
              <a:cs typeface="Calibri" panose="020F0502020204030204" pitchFamily="34" charset="0"/>
            </a:endParaRPr>
          </a:p>
          <a:p>
            <a:pPr marL="0" indent="0" algn="ctr" defTabSz="914400">
              <a:lnSpc>
                <a:spcPct val="120000"/>
              </a:lnSpc>
              <a:buClr>
                <a:srgbClr val="008080"/>
              </a:buClr>
              <a:buNone/>
            </a:pPr>
            <a:r>
              <a:rPr lang="en-US" sz="1400" dirty="0">
                <a:solidFill>
                  <a:schemeClr val="bg1">
                    <a:lumMod val="50000"/>
                  </a:schemeClr>
                </a:solidFill>
                <a:latin typeface="Gill Sans MT" panose="020B0502020104020203" pitchFamily="34" charset="0"/>
                <a:cs typeface="Calibri" panose="020F0502020204030204" pitchFamily="34" charset="0"/>
              </a:rPr>
              <a:t>Ovum (oocyte)</a:t>
            </a:r>
            <a:r>
              <a:rPr lang="ar-SA" sz="1400" dirty="0">
                <a:solidFill>
                  <a:schemeClr val="bg1">
                    <a:lumMod val="50000"/>
                  </a:schemeClr>
                </a:solidFill>
                <a:latin typeface="Gill Sans MT" panose="020B0502020104020203" pitchFamily="34" charset="0"/>
                <a:cs typeface="Calibri" panose="020F0502020204030204" pitchFamily="34" charset="0"/>
              </a:rPr>
              <a:t> </a:t>
            </a:r>
            <a:r>
              <a:rPr lang="en-US" sz="1400" dirty="0">
                <a:solidFill>
                  <a:schemeClr val="bg1">
                    <a:lumMod val="50000"/>
                  </a:schemeClr>
                </a:solidFill>
                <a:latin typeface="Gill Sans MT" panose="020B0502020104020203" pitchFamily="34" charset="0"/>
                <a:cs typeface="Calibri" panose="020F0502020204030204" pitchFamily="34" charset="0"/>
              </a:rPr>
              <a:t>=</a:t>
            </a:r>
            <a:r>
              <a:rPr lang="ar-SA" sz="1400" dirty="0">
                <a:solidFill>
                  <a:schemeClr val="bg1">
                    <a:lumMod val="50000"/>
                  </a:schemeClr>
                </a:solidFill>
                <a:latin typeface="Gill Sans MT" panose="020B0502020104020203" pitchFamily="34" charset="0"/>
                <a:cs typeface="Calibri" panose="020F0502020204030204" pitchFamily="34" charset="0"/>
              </a:rPr>
              <a:t>الصيغة البدائية للبويضة </a:t>
            </a:r>
            <a:endParaRPr lang="en-US" sz="100" dirty="0">
              <a:latin typeface="Gill Sans MT" panose="020B0502020104020203" pitchFamily="34" charset="0"/>
              <a:cs typeface="Calibri" panose="020F0502020204030204" pitchFamily="34" charset="0"/>
            </a:endParaRPr>
          </a:p>
          <a:p>
            <a:pPr defTabSz="914400">
              <a:lnSpc>
                <a:spcPct val="120000"/>
              </a:lnSpc>
              <a:buClr>
                <a:srgbClr val="008080"/>
              </a:buClr>
            </a:pPr>
            <a:r>
              <a:rPr lang="en-US" sz="1600" dirty="0">
                <a:solidFill>
                  <a:srgbClr val="007D7A"/>
                </a:solidFill>
                <a:latin typeface="Gill Sans MT" panose="020B0502020104020203" pitchFamily="34" charset="0"/>
                <a:cs typeface="Calibri" panose="020F0502020204030204" pitchFamily="34" charset="0"/>
              </a:rPr>
              <a:t>Functions of granulosa cells during childhood: </a:t>
            </a:r>
            <a:r>
              <a:rPr lang="en-US" sz="1600" dirty="0" smtClean="0">
                <a:solidFill>
                  <a:srgbClr val="FF0000"/>
                </a:solidFill>
                <a:latin typeface="Gill Sans MT" panose="020B0502020104020203" pitchFamily="34" charset="0"/>
                <a:cs typeface="Calibri" panose="020F0502020204030204" pitchFamily="34" charset="0"/>
              </a:rPr>
              <a:t>(Important</a:t>
            </a:r>
            <a:r>
              <a:rPr lang="en-US" sz="1600" dirty="0">
                <a:solidFill>
                  <a:srgbClr val="FF0000"/>
                </a:solidFill>
                <a:latin typeface="Gill Sans MT" panose="020B0502020104020203" pitchFamily="34" charset="0"/>
                <a:cs typeface="Calibri" panose="020F0502020204030204" pitchFamily="34" charset="0"/>
              </a:rPr>
              <a:t>)</a:t>
            </a:r>
          </a:p>
          <a:p>
            <a:pPr marL="342900" lvl="0" indent="-342900" defTabSz="914400">
              <a:lnSpc>
                <a:spcPct val="120000"/>
              </a:lnSpc>
              <a:buClr>
                <a:srgbClr val="008080"/>
              </a:buClr>
              <a:buFont typeface="+mj-lt"/>
              <a:buAutoNum type="arabicPeriod"/>
            </a:pPr>
            <a:r>
              <a:rPr lang="en-US" sz="1600" dirty="0">
                <a:latin typeface="Gill Sans MT" panose="020B0502020104020203" pitchFamily="34" charset="0"/>
                <a:cs typeface="Calibri" panose="020F0502020204030204" pitchFamily="34" charset="0"/>
              </a:rPr>
              <a:t>Provide </a:t>
            </a:r>
            <a:r>
              <a:rPr lang="en-US" sz="1600" u="sng" dirty="0">
                <a:latin typeface="Gill Sans MT" panose="020B0502020104020203" pitchFamily="34" charset="0"/>
                <a:cs typeface="Calibri" panose="020F0502020204030204" pitchFamily="34" charset="0"/>
              </a:rPr>
              <a:t>nourishment</a:t>
            </a:r>
            <a:r>
              <a:rPr lang="ar-SA" sz="1600" dirty="0">
                <a:solidFill>
                  <a:schemeClr val="bg1">
                    <a:lumMod val="50000"/>
                  </a:schemeClr>
                </a:solidFill>
                <a:latin typeface="Gill Sans MT" panose="020B0502020104020203" pitchFamily="34" charset="0"/>
                <a:cs typeface="Calibri" panose="020F0502020204030204" pitchFamily="34" charset="0"/>
              </a:rPr>
              <a:t>الغذاء</a:t>
            </a:r>
            <a:r>
              <a:rPr lang="ar-SA" sz="1600" u="sng" dirty="0">
                <a:latin typeface="Gill Sans MT" panose="020B0502020104020203" pitchFamily="34" charset="0"/>
                <a:cs typeface="Calibri" panose="020F0502020204030204" pitchFamily="34" charset="0"/>
              </a:rPr>
              <a:t> </a:t>
            </a:r>
            <a:r>
              <a:rPr lang="en-US" sz="1600" dirty="0">
                <a:latin typeface="Gill Sans MT" panose="020B0502020104020203" pitchFamily="34" charset="0"/>
                <a:cs typeface="Calibri" panose="020F0502020204030204" pitchFamily="34" charset="0"/>
              </a:rPr>
              <a:t> for the ovum.</a:t>
            </a:r>
          </a:p>
          <a:p>
            <a:pPr marL="342900" lvl="0" indent="-342900" defTabSz="914400">
              <a:lnSpc>
                <a:spcPct val="120000"/>
              </a:lnSpc>
              <a:buClr>
                <a:srgbClr val="008080"/>
              </a:buClr>
              <a:buFont typeface="+mj-lt"/>
              <a:buAutoNum type="arabicPeriod"/>
            </a:pPr>
            <a:r>
              <a:rPr lang="en-US" sz="1600" dirty="0">
                <a:latin typeface="Gill Sans MT" panose="020B0502020104020203" pitchFamily="34" charset="0"/>
                <a:cs typeface="Calibri" panose="020F0502020204030204" pitchFamily="34" charset="0"/>
              </a:rPr>
              <a:t>Secrete oocyte maturation inhibiting factor which keeps the ovum in its primordial state. </a:t>
            </a:r>
          </a:p>
          <a:p>
            <a:pPr lvl="0" defTabSz="914400">
              <a:lnSpc>
                <a:spcPct val="120000"/>
              </a:lnSpc>
              <a:buClr>
                <a:srgbClr val="008080"/>
              </a:buClr>
              <a:buFont typeface="Wingdings" panose="05000000000000000000" pitchFamily="2" charset="2"/>
              <a:buChar char="ü"/>
            </a:pPr>
            <a:endParaRPr lang="en-US" sz="100" dirty="0">
              <a:latin typeface="Gill Sans MT" panose="020B0502020104020203" pitchFamily="34" charset="0"/>
              <a:cs typeface="Calibri" panose="020F0502020204030204" pitchFamily="34" charset="0"/>
            </a:endParaRPr>
          </a:p>
          <a:p>
            <a:pPr defTabSz="914400">
              <a:lnSpc>
                <a:spcPct val="150000"/>
              </a:lnSpc>
              <a:buClr>
                <a:srgbClr val="008080"/>
              </a:buClr>
            </a:pPr>
            <a:r>
              <a:rPr lang="en-US" sz="1400" dirty="0">
                <a:solidFill>
                  <a:srgbClr val="00B050"/>
                </a:solidFill>
                <a:latin typeface="Gill Sans MT" panose="020B0502020104020203" pitchFamily="34" charset="0"/>
                <a:cs typeface="Calibri" panose="020F0502020204030204" pitchFamily="34" charset="0"/>
              </a:rPr>
              <a:t>Embryo female has 7.000.000 primordial follicle (the ova is lined by single layer of follicular cells and layer of granulosa cells).</a:t>
            </a:r>
          </a:p>
          <a:p>
            <a:pPr defTabSz="914400">
              <a:lnSpc>
                <a:spcPct val="150000"/>
              </a:lnSpc>
              <a:buClr>
                <a:srgbClr val="008080"/>
              </a:buClr>
            </a:pPr>
            <a:r>
              <a:rPr lang="en-US" sz="1400" dirty="0">
                <a:solidFill>
                  <a:srgbClr val="00B050"/>
                </a:solidFill>
                <a:latin typeface="Gill Sans MT" panose="020B0502020104020203" pitchFamily="34" charset="0"/>
                <a:cs typeface="Calibri" panose="020F0502020204030204" pitchFamily="34" charset="0"/>
              </a:rPr>
              <a:t>Why is ova inside follicle? Ova has secretions to keep it from drying out.</a:t>
            </a:r>
          </a:p>
          <a:p>
            <a:pPr defTabSz="914400">
              <a:lnSpc>
                <a:spcPct val="150000"/>
              </a:lnSpc>
              <a:buClr>
                <a:srgbClr val="008080"/>
              </a:buClr>
            </a:pPr>
            <a:r>
              <a:rPr lang="en-US" sz="1400" dirty="0">
                <a:solidFill>
                  <a:srgbClr val="00B050"/>
                </a:solidFill>
                <a:latin typeface="Gill Sans MT" panose="020B0502020104020203" pitchFamily="34" charset="0"/>
                <a:cs typeface="Calibri" panose="020F0502020204030204" pitchFamily="34" charset="0"/>
              </a:rPr>
              <a:t>After delivery (fetus female) has 2.000.000 follicle. While In puberty, female has 500.000 follicle.</a:t>
            </a: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pic>
        <p:nvPicPr>
          <p:cNvPr id="14" name="Picture 13"/>
          <p:cNvPicPr>
            <a:picLocks noChangeAspect="1"/>
          </p:cNvPicPr>
          <p:nvPr/>
        </p:nvPicPr>
        <p:blipFill>
          <a:blip r:embed="rId2"/>
          <a:stretch>
            <a:fillRect/>
          </a:stretch>
        </p:blipFill>
        <p:spPr>
          <a:xfrm>
            <a:off x="7966620" y="4914834"/>
            <a:ext cx="3612783" cy="1384996"/>
          </a:xfrm>
          <a:prstGeom prst="rect">
            <a:avLst/>
          </a:prstGeom>
        </p:spPr>
      </p:pic>
      <p:sp>
        <p:nvSpPr>
          <p:cNvPr id="4" name="TextBox 3"/>
          <p:cNvSpPr txBox="1"/>
          <p:nvPr/>
        </p:nvSpPr>
        <p:spPr>
          <a:xfrm>
            <a:off x="609460" y="4914834"/>
            <a:ext cx="7357160" cy="1384995"/>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 </a:t>
            </a:r>
          </a:p>
          <a:p>
            <a:pPr algn="r" rtl="1"/>
            <a:r>
              <a:rPr lang="ar-SA" sz="1400" dirty="0">
                <a:solidFill>
                  <a:schemeClr val="bg1">
                    <a:lumMod val="50000"/>
                  </a:schemeClr>
                </a:solidFill>
                <a:latin typeface="Calibri" panose="020F0502020204030204" pitchFamily="34" charset="0"/>
                <a:cs typeface="Calibri" panose="020F0502020204030204" pitchFamily="34" charset="0"/>
              </a:rPr>
              <a:t>أول خطوة من الـ</a:t>
            </a:r>
            <a:r>
              <a:rPr lang="en-US" sz="1400" dirty="0">
                <a:solidFill>
                  <a:schemeClr val="bg1">
                    <a:lumMod val="50000"/>
                  </a:schemeClr>
                </a:solidFill>
                <a:latin typeface="Calibri" panose="020F0502020204030204" pitchFamily="34" charset="0"/>
                <a:cs typeface="Calibri" panose="020F0502020204030204" pitchFamily="34" charset="0"/>
              </a:rPr>
              <a:t>Follicular phase</a:t>
            </a:r>
            <a:r>
              <a:rPr lang="ar-SA" sz="1400" dirty="0">
                <a:solidFill>
                  <a:schemeClr val="bg1">
                    <a:lumMod val="50000"/>
                  </a:schemeClr>
                </a:solidFill>
                <a:latin typeface="Calibri" panose="020F0502020204030204" pitchFamily="34" charset="0"/>
                <a:cs typeface="Calibri" panose="020F0502020204030204" pitchFamily="34" charset="0"/>
              </a:rPr>
              <a:t> هي تكوّن الـ</a:t>
            </a:r>
            <a:r>
              <a:rPr lang="en-US" sz="1400" dirty="0">
                <a:solidFill>
                  <a:schemeClr val="bg1">
                    <a:lumMod val="50000"/>
                  </a:schemeClr>
                </a:solidFill>
                <a:latin typeface="Calibri" panose="020F0502020204030204" pitchFamily="34" charset="0"/>
                <a:cs typeface="Calibri" panose="020F0502020204030204" pitchFamily="34" charset="0"/>
              </a:rPr>
              <a:t>Primordial Follicle during the childhood</a:t>
            </a:r>
            <a:endParaRPr lang="ar-SA" sz="1400" dirty="0">
              <a:solidFill>
                <a:schemeClr val="bg1">
                  <a:lumMod val="50000"/>
                </a:schemeClr>
              </a:solidFill>
              <a:latin typeface="Calibri" panose="020F0502020204030204" pitchFamily="34" charset="0"/>
              <a:cs typeface="Calibri" panose="020F0502020204030204" pitchFamily="34" charset="0"/>
            </a:endParaRPr>
          </a:p>
          <a:p>
            <a:pPr algn="r" rtl="1"/>
            <a:r>
              <a:rPr lang="ar-SA" sz="1400" dirty="0">
                <a:solidFill>
                  <a:schemeClr val="bg1">
                    <a:lumMod val="50000"/>
                  </a:schemeClr>
                </a:solidFill>
                <a:latin typeface="Calibri" panose="020F0502020204030204" pitchFamily="34" charset="0"/>
                <a:cs typeface="Calibri" panose="020F0502020204030204" pitchFamily="34" charset="0"/>
              </a:rPr>
              <a:t>الـ</a:t>
            </a:r>
            <a:r>
              <a:rPr lang="en-US" sz="1400" dirty="0">
                <a:solidFill>
                  <a:schemeClr val="bg1">
                    <a:lumMod val="50000"/>
                  </a:schemeClr>
                </a:solidFill>
                <a:latin typeface="Calibri" panose="020F0502020204030204" pitchFamily="34" charset="0"/>
                <a:cs typeface="Calibri" panose="020F0502020204030204" pitchFamily="34" charset="0"/>
              </a:rPr>
              <a:t> Primordial Follicle</a:t>
            </a:r>
            <a:r>
              <a:rPr lang="ar-SA" sz="1400" dirty="0">
                <a:solidFill>
                  <a:schemeClr val="bg1">
                    <a:lumMod val="50000"/>
                  </a:schemeClr>
                </a:solidFill>
                <a:latin typeface="Calibri" panose="020F0502020204030204" pitchFamily="34" charset="0"/>
                <a:cs typeface="Calibri" panose="020F0502020204030204" pitchFamily="34" charset="0"/>
              </a:rPr>
              <a:t> عبارة عن </a:t>
            </a:r>
            <a:r>
              <a:rPr lang="en-US" sz="1400" dirty="0">
                <a:solidFill>
                  <a:schemeClr val="bg1">
                    <a:lumMod val="50000"/>
                  </a:schemeClr>
                </a:solidFill>
                <a:latin typeface="Calibri" panose="020F0502020204030204" pitchFamily="34" charset="0"/>
                <a:cs typeface="Calibri" panose="020F0502020204030204" pitchFamily="34" charset="0"/>
              </a:rPr>
              <a:t>Ovum</a:t>
            </a:r>
            <a:r>
              <a:rPr lang="ar-SA" sz="1400" dirty="0">
                <a:solidFill>
                  <a:schemeClr val="bg1">
                    <a:lumMod val="50000"/>
                  </a:schemeClr>
                </a:solidFill>
                <a:latin typeface="Calibri" panose="020F0502020204030204" pitchFamily="34" charset="0"/>
                <a:cs typeface="Calibri" panose="020F0502020204030204" pitchFamily="34" charset="0"/>
              </a:rPr>
              <a:t> (الصيغة البدائية للبويضة) محاطة بـ </a:t>
            </a:r>
            <a:r>
              <a:rPr lang="en-US" sz="1400" dirty="0">
                <a:solidFill>
                  <a:schemeClr val="bg1">
                    <a:lumMod val="50000"/>
                  </a:schemeClr>
                </a:solidFill>
                <a:latin typeface="Calibri" panose="020F0502020204030204" pitchFamily="34" charset="0"/>
                <a:cs typeface="Calibri" panose="020F0502020204030204" pitchFamily="34" charset="0"/>
              </a:rPr>
              <a:t>granulosa cell </a:t>
            </a:r>
            <a:r>
              <a:rPr lang="ar-SA" sz="1400" dirty="0">
                <a:solidFill>
                  <a:schemeClr val="bg1">
                    <a:lumMod val="50000"/>
                  </a:schemeClr>
                </a:solidFill>
                <a:latin typeface="Calibri" panose="020F0502020204030204" pitchFamily="34" charset="0"/>
                <a:cs typeface="Calibri" panose="020F0502020204030204" pitchFamily="34" charset="0"/>
              </a:rPr>
              <a:t> زي </a:t>
            </a:r>
            <a:r>
              <a:rPr lang="ar-SA" sz="1400" dirty="0" err="1">
                <a:solidFill>
                  <a:schemeClr val="bg1">
                    <a:lumMod val="50000"/>
                  </a:schemeClr>
                </a:solidFill>
                <a:latin typeface="Calibri" panose="020F0502020204030204" pitchFamily="34" charset="0"/>
                <a:cs typeface="Calibri" panose="020F0502020204030204" pitchFamily="34" charset="0"/>
              </a:rPr>
              <a:t>ماهو</a:t>
            </a:r>
            <a:r>
              <a:rPr lang="ar-SA" sz="1400" dirty="0">
                <a:solidFill>
                  <a:schemeClr val="bg1">
                    <a:lumMod val="50000"/>
                  </a:schemeClr>
                </a:solidFill>
                <a:latin typeface="Calibri" panose="020F0502020204030204" pitchFamily="34" charset="0"/>
                <a:cs typeface="Calibri" panose="020F0502020204030204" pitchFamily="34" charset="0"/>
              </a:rPr>
              <a:t> موضّح بالصورة </a:t>
            </a:r>
            <a:r>
              <a:rPr lang="ar-SA" sz="1400" dirty="0" err="1">
                <a:solidFill>
                  <a:schemeClr val="bg1">
                    <a:lumMod val="50000"/>
                  </a:schemeClr>
                </a:solidFill>
                <a:latin typeface="Calibri" panose="020F0502020204030204" pitchFamily="34" charset="0"/>
                <a:cs typeface="Calibri" panose="020F0502020204030204" pitchFamily="34" charset="0"/>
              </a:rPr>
              <a:t>عاليمين</a:t>
            </a:r>
            <a:r>
              <a:rPr lang="ar-SA" sz="1400" dirty="0">
                <a:solidFill>
                  <a:schemeClr val="bg1">
                    <a:lumMod val="50000"/>
                  </a:schemeClr>
                </a:solidFill>
                <a:latin typeface="Calibri" panose="020F0502020204030204" pitchFamily="34" charset="0"/>
                <a:cs typeface="Calibri" panose="020F0502020204030204" pitchFamily="34" charset="0"/>
              </a:rPr>
              <a:t>، أثناء الطفولة يكون عندنا منها بالملايين ولكنها تكون خاملة وما تكبر ولا يصير لها شيء إلى سن البلوغ (الخطوة </a:t>
            </a:r>
            <a:r>
              <a:rPr lang="ar-SA" sz="1400" dirty="0" err="1">
                <a:solidFill>
                  <a:schemeClr val="bg1">
                    <a:lumMod val="50000"/>
                  </a:schemeClr>
                </a:solidFill>
                <a:latin typeface="Calibri" panose="020F0502020204030204" pitchFamily="34" charset="0"/>
                <a:cs typeface="Calibri" panose="020F0502020204030204" pitchFamily="34" charset="0"/>
              </a:rPr>
              <a:t>الجاية</a:t>
            </a:r>
            <a:r>
              <a:rPr lang="ar-SA" sz="1400" dirty="0">
                <a:solidFill>
                  <a:schemeClr val="bg1">
                    <a:lumMod val="50000"/>
                  </a:schemeClr>
                </a:solidFill>
                <a:latin typeface="Calibri" panose="020F0502020204030204" pitchFamily="34" charset="0"/>
                <a:cs typeface="Calibri" panose="020F0502020204030204" pitchFamily="34" charset="0"/>
              </a:rPr>
              <a:t>).</a:t>
            </a:r>
          </a:p>
          <a:p>
            <a:pPr algn="r" rtl="1"/>
            <a:r>
              <a:rPr lang="ar-SA" sz="1400" dirty="0" err="1">
                <a:solidFill>
                  <a:schemeClr val="bg1">
                    <a:lumMod val="50000"/>
                  </a:schemeClr>
                </a:solidFill>
                <a:latin typeface="Calibri" panose="020F0502020204030204" pitchFamily="34" charset="0"/>
                <a:cs typeface="Calibri" panose="020F0502020204030204" pitchFamily="34" charset="0"/>
              </a:rPr>
              <a:t>ليش</a:t>
            </a:r>
            <a:r>
              <a:rPr lang="ar-SA" sz="1400" dirty="0">
                <a:solidFill>
                  <a:schemeClr val="bg1">
                    <a:lumMod val="50000"/>
                  </a:schemeClr>
                </a:solidFill>
                <a:latin typeface="Calibri" panose="020F0502020204030204" pitchFamily="34" charset="0"/>
                <a:cs typeface="Calibri" panose="020F0502020204030204" pitchFamily="34" charset="0"/>
              </a:rPr>
              <a:t> البويضة تكون محاطة بالـ</a:t>
            </a:r>
            <a:r>
              <a:rPr lang="en-US" sz="1400" dirty="0">
                <a:solidFill>
                  <a:schemeClr val="bg1">
                    <a:lumMod val="50000"/>
                  </a:schemeClr>
                </a:solidFill>
                <a:latin typeface="Calibri" panose="020F0502020204030204" pitchFamily="34" charset="0"/>
                <a:cs typeface="Calibri" panose="020F0502020204030204" pitchFamily="34" charset="0"/>
              </a:rPr>
              <a:t> granulosa cell</a:t>
            </a:r>
            <a:r>
              <a:rPr lang="ar-SA" sz="1400" dirty="0">
                <a:solidFill>
                  <a:schemeClr val="bg1">
                    <a:lumMod val="50000"/>
                  </a:schemeClr>
                </a:solidFill>
                <a:latin typeface="Calibri" panose="020F0502020204030204" pitchFamily="34" charset="0"/>
                <a:cs typeface="Calibri" panose="020F0502020204030204" pitchFamily="34" charset="0"/>
              </a:rPr>
              <a:t>؟ وظيفة الـ</a:t>
            </a:r>
            <a:r>
              <a:rPr lang="en-US" sz="1400" dirty="0">
                <a:solidFill>
                  <a:schemeClr val="bg1">
                    <a:lumMod val="50000"/>
                  </a:schemeClr>
                </a:solidFill>
                <a:latin typeface="Calibri" panose="020F0502020204030204" pitchFamily="34" charset="0"/>
                <a:cs typeface="Calibri" panose="020F0502020204030204" pitchFamily="34" charset="0"/>
              </a:rPr>
              <a:t> granulosa cell </a:t>
            </a:r>
            <a:r>
              <a:rPr lang="ar-SA" sz="1400" dirty="0">
                <a:solidFill>
                  <a:schemeClr val="bg1">
                    <a:lumMod val="50000"/>
                  </a:schemeClr>
                </a:solidFill>
                <a:latin typeface="Calibri" panose="020F0502020204030204" pitchFamily="34" charset="0"/>
                <a:cs typeface="Calibri" panose="020F0502020204030204" pitchFamily="34" charset="0"/>
              </a:rPr>
              <a:t> بهذه المرحلة أنها توفر التغذية </a:t>
            </a:r>
            <a:r>
              <a:rPr lang="ar-SA" sz="1400" dirty="0" err="1">
                <a:solidFill>
                  <a:schemeClr val="bg1">
                    <a:lumMod val="50000"/>
                  </a:schemeClr>
                </a:solidFill>
                <a:latin typeface="Calibri" panose="020F0502020204030204" pitchFamily="34" charset="0"/>
                <a:cs typeface="Calibri" panose="020F0502020204030204" pitchFamily="34" charset="0"/>
              </a:rPr>
              <a:t>لل</a:t>
            </a:r>
            <a:r>
              <a:rPr lang="ar-SA" sz="1400" dirty="0">
                <a:solidFill>
                  <a:schemeClr val="bg1">
                    <a:lumMod val="50000"/>
                  </a:schemeClr>
                </a:solidFill>
                <a:latin typeface="Calibri" panose="020F0502020204030204" pitchFamily="34" charset="0"/>
                <a:cs typeface="Calibri" panose="020F0502020204030204" pitchFamily="34" charset="0"/>
              </a:rPr>
              <a:t>ـ</a:t>
            </a:r>
            <a:r>
              <a:rPr lang="en-US" sz="1400" dirty="0">
                <a:solidFill>
                  <a:schemeClr val="bg1">
                    <a:lumMod val="50000"/>
                  </a:schemeClr>
                </a:solidFill>
                <a:latin typeface="Calibri" panose="020F0502020204030204" pitchFamily="34" charset="0"/>
                <a:cs typeface="Calibri" panose="020F0502020204030204" pitchFamily="34" charset="0"/>
              </a:rPr>
              <a:t>ovum</a:t>
            </a:r>
            <a:r>
              <a:rPr lang="ar-SA" sz="1400" dirty="0">
                <a:solidFill>
                  <a:schemeClr val="bg1">
                    <a:lumMod val="50000"/>
                  </a:schemeClr>
                </a:solidFill>
                <a:latin typeface="Calibri" panose="020F0502020204030204" pitchFamily="34" charset="0"/>
                <a:cs typeface="Calibri" panose="020F0502020204030204" pitchFamily="34" charset="0"/>
              </a:rPr>
              <a:t>، وتفرز مثبط نمو </a:t>
            </a:r>
            <a:r>
              <a:rPr lang="ar-SA" sz="1400" dirty="0" err="1">
                <a:solidFill>
                  <a:schemeClr val="bg1">
                    <a:lumMod val="50000"/>
                  </a:schemeClr>
                </a:solidFill>
                <a:latin typeface="Calibri" panose="020F0502020204030204" pitchFamily="34" charset="0"/>
                <a:cs typeface="Calibri" panose="020F0502020204030204" pitchFamily="34" charset="0"/>
              </a:rPr>
              <a:t>لل</a:t>
            </a:r>
            <a:r>
              <a:rPr lang="ar-SA" sz="1400" dirty="0">
                <a:solidFill>
                  <a:schemeClr val="bg1">
                    <a:lumMod val="50000"/>
                  </a:schemeClr>
                </a:solidFill>
                <a:latin typeface="Calibri" panose="020F0502020204030204" pitchFamily="34" charset="0"/>
                <a:cs typeface="Calibri" panose="020F0502020204030204" pitchFamily="34" charset="0"/>
              </a:rPr>
              <a:t>ـ</a:t>
            </a:r>
            <a:r>
              <a:rPr lang="en-US" sz="1400" dirty="0">
                <a:solidFill>
                  <a:schemeClr val="bg1">
                    <a:lumMod val="50000"/>
                  </a:schemeClr>
                </a:solidFill>
                <a:latin typeface="Calibri" panose="020F0502020204030204" pitchFamily="34" charset="0"/>
                <a:cs typeface="Calibri" panose="020F0502020204030204" pitchFamily="34" charset="0"/>
              </a:rPr>
              <a:t>ovum</a:t>
            </a:r>
            <a:r>
              <a:rPr lang="ar-SA" sz="1400" dirty="0">
                <a:solidFill>
                  <a:schemeClr val="bg1">
                    <a:lumMod val="50000"/>
                  </a:schemeClr>
                </a:solidFill>
                <a:latin typeface="Calibri" panose="020F0502020204030204" pitchFamily="34" charset="0"/>
                <a:cs typeface="Calibri" panose="020F0502020204030204" pitchFamily="34" charset="0"/>
              </a:rPr>
              <a:t> حتى تحافظ عليها في حالتها البدائية وما تكمّل نموّها.</a:t>
            </a:r>
            <a:endParaRPr lang="en-US" sz="1400" dirty="0">
              <a:solidFill>
                <a:schemeClr val="bg1">
                  <a:lumMod val="50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FF9D2887-EFA0-4CDF-9C39-042FB1DAFB8A}"/>
              </a:ext>
            </a:extLst>
          </p:cNvPr>
          <p:cNvSpPr txBox="1"/>
          <p:nvPr/>
        </p:nvSpPr>
        <p:spPr>
          <a:xfrm>
            <a:off x="6969883" y="14924"/>
            <a:ext cx="5196921" cy="338554"/>
          </a:xfrm>
          <a:prstGeom prst="rect">
            <a:avLst/>
          </a:prstGeom>
          <a:noFill/>
          <a:ln>
            <a:solidFill>
              <a:srgbClr val="007D7A"/>
            </a:solidFill>
            <a:prstDash val="dashDot"/>
          </a:ln>
        </p:spPr>
        <p:txBody>
          <a:bodyPr wrap="square" rtlCol="0">
            <a:spAutoFit/>
          </a:bodyPr>
          <a:lstStyle/>
          <a:p>
            <a:r>
              <a:rPr lang="en-US" sz="1600" dirty="0">
                <a:solidFill>
                  <a:srgbClr val="007D7A"/>
                </a:solidFill>
                <a:latin typeface="Calibri" panose="020F0502020204030204" pitchFamily="34" charset="0"/>
                <a:cs typeface="Calibri" panose="020F0502020204030204" pitchFamily="34" charset="0"/>
              </a:rPr>
              <a:t>This slide is only in females but the males </a:t>
            </a:r>
            <a:r>
              <a:rPr lang="en-US" sz="1600" dirty="0" err="1">
                <a:solidFill>
                  <a:srgbClr val="007D7A"/>
                </a:solidFill>
                <a:latin typeface="Calibri" panose="020F0502020204030204" pitchFamily="34" charset="0"/>
                <a:cs typeface="Calibri" panose="020F0502020204030204" pitchFamily="34" charset="0"/>
              </a:rPr>
              <a:t>Dr</a:t>
            </a:r>
            <a:r>
              <a:rPr lang="en-US" sz="1600" dirty="0">
                <a:solidFill>
                  <a:srgbClr val="007D7A"/>
                </a:solidFill>
                <a:latin typeface="Calibri" panose="020F0502020204030204" pitchFamily="34" charset="0"/>
                <a:cs typeface="Calibri" panose="020F0502020204030204" pitchFamily="34" charset="0"/>
              </a:rPr>
              <a:t> talked about it</a:t>
            </a:r>
          </a:p>
        </p:txBody>
      </p:sp>
    </p:spTree>
    <p:extLst>
      <p:ext uri="{BB962C8B-B14F-4D97-AF65-F5344CB8AC3E}">
        <p14:creationId xmlns:p14="http://schemas.microsoft.com/office/powerpoint/2010/main" val="1050642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txBox="1">
            <a:spLocks/>
          </p:cNvSpPr>
          <p:nvPr/>
        </p:nvSpPr>
        <p:spPr>
          <a:xfrm>
            <a:off x="609460" y="1250836"/>
            <a:ext cx="10969943"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sz="2000" dirty="0">
                <a:solidFill>
                  <a:srgbClr val="008080"/>
                </a:solidFill>
                <a:latin typeface="Gill Sans MT" panose="020B0502020104020203" pitchFamily="34" charset="0"/>
                <a:cs typeface="Calibri" panose="020F0502020204030204" pitchFamily="34" charset="0"/>
              </a:rPr>
              <a:t>Stage </a:t>
            </a:r>
            <a:r>
              <a:rPr lang="en-US" sz="2000" dirty="0">
                <a:solidFill>
                  <a:srgbClr val="FFC000"/>
                </a:solidFill>
                <a:latin typeface="Gill Sans MT" panose="020B0502020104020203" pitchFamily="34" charset="0"/>
                <a:cs typeface="Calibri" panose="020F0502020204030204" pitchFamily="34" charset="0"/>
              </a:rPr>
              <a:t>2 &amp; 3</a:t>
            </a:r>
            <a:r>
              <a:rPr lang="en-US" sz="2000" dirty="0">
                <a:solidFill>
                  <a:srgbClr val="008080"/>
                </a:solidFill>
                <a:latin typeface="Gill Sans MT" panose="020B0502020104020203" pitchFamily="34" charset="0"/>
                <a:cs typeface="Calibri" panose="020F0502020204030204" pitchFamily="34" charset="0"/>
              </a:rPr>
              <a:t>: Primary Follicles</a:t>
            </a:r>
          </a:p>
          <a:p>
            <a:pPr defTabSz="914400">
              <a:lnSpc>
                <a:spcPct val="150000"/>
              </a:lnSpc>
              <a:buClr>
                <a:srgbClr val="008080"/>
              </a:buClr>
            </a:pPr>
            <a:r>
              <a:rPr lang="en-US" sz="1800" dirty="0">
                <a:latin typeface="Gill Sans MT" panose="020B0502020104020203" pitchFamily="34" charset="0"/>
                <a:cs typeface="Calibri" panose="020F0502020204030204" pitchFamily="34" charset="0"/>
              </a:rPr>
              <a:t>After puberty, anterior pituitary secrete FSH and LH which:</a:t>
            </a:r>
          </a:p>
          <a:p>
            <a:pPr marL="0" lvl="0" indent="0" defTabSz="914400">
              <a:lnSpc>
                <a:spcPct val="150000"/>
              </a:lnSpc>
              <a:buClr>
                <a:srgbClr val="008080"/>
              </a:buClr>
              <a:buNone/>
            </a:pPr>
            <a:r>
              <a:rPr lang="en-US" sz="1800" dirty="0">
                <a:latin typeface="Gill Sans MT" panose="020B0502020104020203" pitchFamily="34" charset="0"/>
                <a:cs typeface="Calibri" panose="020F0502020204030204" pitchFamily="34" charset="0"/>
              </a:rPr>
              <a:t>Stimulate the ovaries and result in growth of some follicles. Growth of the follicle begins with increase in size of the ovum &amp; growth of additional layers of granulosa cells of some follicles.</a:t>
            </a:r>
          </a:p>
          <a:p>
            <a:pPr lvl="0" defTabSz="914400">
              <a:lnSpc>
                <a:spcPct val="120000"/>
              </a:lnSpc>
              <a:buClr>
                <a:srgbClr val="008080"/>
              </a:buClr>
              <a:buFont typeface="Wingdings" panose="05000000000000000000" pitchFamily="2" charset="2"/>
              <a:buChar char="ü"/>
            </a:pPr>
            <a:endParaRPr lang="en-US" sz="200" dirty="0">
              <a:latin typeface="Gill Sans MT" panose="020B0502020104020203" pitchFamily="34" charset="0"/>
              <a:cs typeface="Calibri" panose="020F0502020204030204" pitchFamily="34" charset="0"/>
            </a:endParaRPr>
          </a:p>
          <a:p>
            <a:pPr marL="0" indent="0" defTabSz="914400">
              <a:lnSpc>
                <a:spcPct val="150000"/>
              </a:lnSpc>
              <a:buClr>
                <a:srgbClr val="008080"/>
              </a:buClr>
              <a:buNone/>
            </a:pPr>
            <a:endParaRPr lang="en-US" sz="1400" dirty="0">
              <a:latin typeface="Gill Sans MT" panose="020B0502020104020203" pitchFamily="34" charset="0"/>
              <a:cs typeface="Calibri" panose="020F0502020204030204" pitchFamily="34" charset="0"/>
            </a:endParaRPr>
          </a:p>
        </p:txBody>
      </p:sp>
      <p:pic>
        <p:nvPicPr>
          <p:cNvPr id="18" name="Picture 17"/>
          <p:cNvPicPr>
            <a:picLocks noChangeAspect="1"/>
          </p:cNvPicPr>
          <p:nvPr/>
        </p:nvPicPr>
        <p:blipFill rotWithShape="1">
          <a:blip r:embed="rId2"/>
          <a:srcRect l="15768"/>
          <a:stretch/>
        </p:blipFill>
        <p:spPr>
          <a:xfrm>
            <a:off x="7347895" y="4616463"/>
            <a:ext cx="4260854" cy="1522712"/>
          </a:xfrm>
          <a:prstGeom prst="rect">
            <a:avLst/>
          </a:prstGeom>
        </p:spPr>
      </p:pic>
      <p:sp>
        <p:nvSpPr>
          <p:cNvPr id="11" name="TextBox 10"/>
          <p:cNvSpPr txBox="1"/>
          <p:nvPr/>
        </p:nvSpPr>
        <p:spPr>
          <a:xfrm>
            <a:off x="602936" y="4459102"/>
            <a:ext cx="6637080" cy="1846659"/>
          </a:xfrm>
          <a:prstGeom prst="rect">
            <a:avLst/>
          </a:prstGeom>
          <a:noFill/>
          <a:ln>
            <a:solidFill>
              <a:schemeClr val="bg1">
                <a:lumMod val="50000"/>
              </a:schemeClr>
            </a:solidFill>
            <a:prstDash val="dashDot"/>
          </a:ln>
        </p:spPr>
        <p:txBody>
          <a:bodyPr wrap="square" rtlCol="0">
            <a:spAutoFit/>
          </a:bodyPr>
          <a:lstStyle/>
          <a:p>
            <a:pPr algn="r" rtl="1"/>
            <a:r>
              <a:rPr lang="ar-SA" sz="1600" dirty="0">
                <a:solidFill>
                  <a:schemeClr val="bg1">
                    <a:lumMod val="50000"/>
                  </a:schemeClr>
                </a:solidFill>
                <a:latin typeface="Calibri" panose="020F0502020204030204" pitchFamily="34" charset="0"/>
                <a:cs typeface="Calibri" panose="020F0502020204030204" pitchFamily="34" charset="0"/>
              </a:rPr>
              <a:t>شرح الكلام: </a:t>
            </a:r>
          </a:p>
          <a:p>
            <a:pPr algn="r" rtl="1"/>
            <a:r>
              <a:rPr lang="ar-SA" sz="1600" dirty="0">
                <a:solidFill>
                  <a:schemeClr val="bg1">
                    <a:lumMod val="50000"/>
                  </a:schemeClr>
                </a:solidFill>
                <a:latin typeface="Calibri" panose="020F0502020204030204" pitchFamily="34" charset="0"/>
                <a:cs typeface="Calibri" panose="020F0502020204030204" pitchFamily="34" charset="0"/>
              </a:rPr>
              <a:t>ثاني وثالث خطوة من الـ</a:t>
            </a:r>
            <a:r>
              <a:rPr lang="en-US" sz="1600" dirty="0">
                <a:solidFill>
                  <a:schemeClr val="bg1">
                    <a:lumMod val="50000"/>
                  </a:schemeClr>
                </a:solidFill>
                <a:latin typeface="Calibri" panose="020F0502020204030204" pitchFamily="34" charset="0"/>
                <a:cs typeface="Calibri" panose="020F0502020204030204" pitchFamily="34" charset="0"/>
              </a:rPr>
              <a:t>Follicular phase</a:t>
            </a:r>
            <a:r>
              <a:rPr lang="ar-SA" sz="1600" dirty="0">
                <a:solidFill>
                  <a:schemeClr val="bg1">
                    <a:lumMod val="50000"/>
                  </a:schemeClr>
                </a:solidFill>
                <a:latin typeface="Calibri" panose="020F0502020204030204" pitchFamily="34" charset="0"/>
                <a:cs typeface="Calibri" panose="020F0502020204030204" pitchFamily="34" charset="0"/>
              </a:rPr>
              <a:t> هي تكوّن الـ</a:t>
            </a:r>
            <a:r>
              <a:rPr lang="en-US" sz="1600" dirty="0">
                <a:solidFill>
                  <a:schemeClr val="bg1">
                    <a:lumMod val="50000"/>
                  </a:schemeClr>
                </a:solidFill>
                <a:latin typeface="Calibri" panose="020F0502020204030204" pitchFamily="34" charset="0"/>
                <a:cs typeface="Calibri" panose="020F0502020204030204" pitchFamily="34" charset="0"/>
              </a:rPr>
              <a:t> .Primary Follicle after the puberty</a:t>
            </a:r>
            <a:endParaRPr lang="ar-SA" sz="1600" dirty="0">
              <a:solidFill>
                <a:schemeClr val="bg1">
                  <a:lumMod val="50000"/>
                </a:schemeClr>
              </a:solidFill>
              <a:latin typeface="Calibri" panose="020F0502020204030204" pitchFamily="34" charset="0"/>
              <a:cs typeface="Calibri" panose="020F0502020204030204" pitchFamily="34" charset="0"/>
            </a:endParaRPr>
          </a:p>
          <a:p>
            <a:pPr algn="r" rtl="1"/>
            <a:r>
              <a:rPr lang="ar-SA" sz="1600" dirty="0">
                <a:solidFill>
                  <a:schemeClr val="bg1">
                    <a:lumMod val="50000"/>
                  </a:schemeClr>
                </a:solidFill>
                <a:latin typeface="Calibri" panose="020F0502020204030204" pitchFamily="34" charset="0"/>
                <a:cs typeface="Calibri" panose="020F0502020204030204" pitchFamily="34" charset="0"/>
              </a:rPr>
              <a:t>بعد البلوغ الـ</a:t>
            </a:r>
            <a:r>
              <a:rPr lang="en-US" sz="1600" dirty="0">
                <a:solidFill>
                  <a:schemeClr val="bg1">
                    <a:lumMod val="50000"/>
                  </a:schemeClr>
                </a:solidFill>
                <a:latin typeface="Calibri" panose="020F0502020204030204" pitchFamily="34" charset="0"/>
                <a:cs typeface="Calibri" panose="020F0502020204030204" pitchFamily="34" charset="0"/>
              </a:rPr>
              <a:t>anterior pituitary</a:t>
            </a:r>
            <a:r>
              <a:rPr lang="ar-SA" sz="1600" dirty="0">
                <a:solidFill>
                  <a:schemeClr val="bg1">
                    <a:lumMod val="50000"/>
                  </a:schemeClr>
                </a:solidFill>
                <a:latin typeface="Calibri" panose="020F0502020204030204" pitchFamily="34" charset="0"/>
                <a:cs typeface="Calibri" panose="020F0502020204030204" pitchFamily="34" charset="0"/>
              </a:rPr>
              <a:t> راح تفرز هرمونين هم: </a:t>
            </a:r>
            <a:r>
              <a:rPr lang="en-US" sz="1600" dirty="0">
                <a:solidFill>
                  <a:schemeClr val="bg1">
                    <a:lumMod val="50000"/>
                  </a:schemeClr>
                </a:solidFill>
                <a:latin typeface="Calibri" panose="020F0502020204030204" pitchFamily="34" charset="0"/>
                <a:cs typeface="Calibri" panose="020F0502020204030204" pitchFamily="34" charset="0"/>
              </a:rPr>
              <a:t>FSH &amp; LH</a:t>
            </a:r>
            <a:r>
              <a:rPr lang="ar-SA" sz="1600" dirty="0">
                <a:solidFill>
                  <a:schemeClr val="bg1">
                    <a:lumMod val="50000"/>
                  </a:schemeClr>
                </a:solidFill>
                <a:latin typeface="Calibri" panose="020F0502020204030204" pitchFamily="34" charset="0"/>
                <a:cs typeface="Calibri" panose="020F0502020204030204" pitchFamily="34" charset="0"/>
              </a:rPr>
              <a:t>.</a:t>
            </a:r>
            <a:r>
              <a:rPr lang="en-US" sz="1600" dirty="0">
                <a:solidFill>
                  <a:schemeClr val="bg1">
                    <a:lumMod val="50000"/>
                  </a:schemeClr>
                </a:solidFill>
                <a:latin typeface="Calibri" panose="020F0502020204030204" pitchFamily="34" charset="0"/>
                <a:cs typeface="Calibri" panose="020F0502020204030204" pitchFamily="34" charset="0"/>
              </a:rPr>
              <a:t> </a:t>
            </a:r>
            <a:endParaRPr lang="ar-SA" sz="1600" dirty="0">
              <a:solidFill>
                <a:schemeClr val="bg1">
                  <a:lumMod val="50000"/>
                </a:schemeClr>
              </a:solidFill>
              <a:latin typeface="Calibri" panose="020F0502020204030204" pitchFamily="34" charset="0"/>
              <a:cs typeface="Calibri" panose="020F0502020204030204" pitchFamily="34" charset="0"/>
            </a:endParaRPr>
          </a:p>
          <a:p>
            <a:pPr algn="r" rtl="1"/>
            <a:r>
              <a:rPr lang="ar-SA" sz="1600" dirty="0">
                <a:solidFill>
                  <a:schemeClr val="bg1">
                    <a:lumMod val="50000"/>
                  </a:schemeClr>
                </a:solidFill>
                <a:latin typeface="Calibri" panose="020F0502020204030204" pitchFamily="34" charset="0"/>
                <a:cs typeface="Calibri" panose="020F0502020204030204" pitchFamily="34" charset="0"/>
              </a:rPr>
              <a:t>في هذه المرحلة: راح تتحفز عندنا الـمبايض</a:t>
            </a:r>
            <a:r>
              <a:rPr lang="en-US" sz="1600" dirty="0">
                <a:solidFill>
                  <a:schemeClr val="bg1">
                    <a:lumMod val="50000"/>
                  </a:schemeClr>
                </a:solidFill>
                <a:latin typeface="Calibri" panose="020F0502020204030204" pitchFamily="34" charset="0"/>
                <a:cs typeface="Calibri" panose="020F0502020204030204" pitchFamily="34" charset="0"/>
              </a:rPr>
              <a:t> </a:t>
            </a:r>
            <a:r>
              <a:rPr lang="ar-SA" sz="1600" dirty="0">
                <a:solidFill>
                  <a:schemeClr val="bg1">
                    <a:lumMod val="50000"/>
                  </a:schemeClr>
                </a:solidFill>
                <a:latin typeface="Calibri" panose="020F0502020204030204" pitchFamily="34" charset="0"/>
                <a:cs typeface="Calibri" panose="020F0502020204030204" pitchFamily="34" charset="0"/>
              </a:rPr>
              <a:t>عشان يزيد حجم الـ</a:t>
            </a:r>
            <a:r>
              <a:rPr lang="en-US" sz="1600" dirty="0">
                <a:solidFill>
                  <a:schemeClr val="bg1">
                    <a:lumMod val="50000"/>
                  </a:schemeClr>
                </a:solidFill>
                <a:latin typeface="Calibri" panose="020F0502020204030204" pitchFamily="34" charset="0"/>
                <a:cs typeface="Calibri" panose="020F0502020204030204" pitchFamily="34" charset="0"/>
              </a:rPr>
              <a:t>ovum</a:t>
            </a:r>
            <a:r>
              <a:rPr lang="ar-SA" sz="1600" dirty="0">
                <a:solidFill>
                  <a:schemeClr val="bg1">
                    <a:lumMod val="50000"/>
                  </a:schemeClr>
                </a:solidFill>
                <a:latin typeface="Calibri" panose="020F0502020204030204" pitchFamily="34" charset="0"/>
                <a:cs typeface="Calibri" panose="020F0502020204030204" pitchFamily="34" charset="0"/>
              </a:rPr>
              <a:t> وتزيد لنا كمية الـ</a:t>
            </a:r>
            <a:r>
              <a:rPr lang="en-US" sz="1600" dirty="0">
                <a:solidFill>
                  <a:schemeClr val="bg1">
                    <a:lumMod val="50000"/>
                  </a:schemeClr>
                </a:solidFill>
                <a:latin typeface="Gill Sans MT" panose="020B0502020104020203" pitchFamily="34" charset="0"/>
                <a:cs typeface="Calibri" panose="020F0502020204030204" pitchFamily="34" charset="0"/>
              </a:rPr>
              <a:t> granulosa layers</a:t>
            </a:r>
            <a:r>
              <a:rPr lang="ar-SA" sz="1600" dirty="0">
                <a:solidFill>
                  <a:schemeClr val="bg1">
                    <a:lumMod val="50000"/>
                  </a:schemeClr>
                </a:solidFill>
                <a:latin typeface="Gill Sans MT" panose="020B0502020104020203" pitchFamily="34" charset="0"/>
                <a:cs typeface="Calibri" panose="020F0502020204030204" pitchFamily="34" charset="0"/>
              </a:rPr>
              <a:t> المتكونة من الخطوة السابقة، ونتيجة لذلك راح يزيد عندنا حجم بعض ال</a:t>
            </a:r>
            <a:r>
              <a:rPr lang="en-US" sz="1600" dirty="0">
                <a:solidFill>
                  <a:schemeClr val="bg1">
                    <a:lumMod val="50000"/>
                  </a:schemeClr>
                </a:solidFill>
                <a:latin typeface="Gill Sans MT" panose="020B0502020104020203" pitchFamily="34" charset="0"/>
                <a:cs typeface="Calibri" panose="020F0502020204030204" pitchFamily="34" charset="0"/>
              </a:rPr>
              <a:t>follicle</a:t>
            </a:r>
            <a:r>
              <a:rPr lang="ar-SA" sz="1600" dirty="0">
                <a:solidFill>
                  <a:schemeClr val="bg1">
                    <a:lumMod val="50000"/>
                  </a:schemeClr>
                </a:solidFill>
                <a:latin typeface="Gill Sans MT" panose="020B0502020104020203" pitchFamily="34" charset="0"/>
                <a:cs typeface="Calibri" panose="020F0502020204030204" pitchFamily="34" charset="0"/>
              </a:rPr>
              <a:t>.</a:t>
            </a:r>
          </a:p>
          <a:p>
            <a:pPr algn="r" rtl="1"/>
            <a:r>
              <a:rPr lang="ar-SA" sz="1600" dirty="0">
                <a:solidFill>
                  <a:srgbClr val="FF0000"/>
                </a:solidFill>
                <a:latin typeface="Gill Sans MT" panose="020B0502020104020203" pitchFamily="34" charset="0"/>
                <a:cs typeface="Calibri" panose="020F0502020204030204" pitchFamily="34" charset="0"/>
              </a:rPr>
              <a:t>هذه الخطوات تصير تحت تأثر هرمون الـ</a:t>
            </a:r>
            <a:r>
              <a:rPr lang="en-US" sz="1600" dirty="0">
                <a:solidFill>
                  <a:srgbClr val="FF0000"/>
                </a:solidFill>
                <a:latin typeface="Gill Sans MT" panose="020B0502020104020203" pitchFamily="34" charset="0"/>
                <a:cs typeface="Calibri" panose="020F0502020204030204" pitchFamily="34" charset="0"/>
              </a:rPr>
              <a:t>FSH</a:t>
            </a:r>
            <a:r>
              <a:rPr lang="ar-SA" sz="1600" dirty="0">
                <a:solidFill>
                  <a:srgbClr val="FF0000"/>
                </a:solidFill>
                <a:latin typeface="Gill Sans MT" panose="020B0502020104020203" pitchFamily="34" charset="0"/>
                <a:cs typeface="Calibri" panose="020F0502020204030204" pitchFamily="34" charset="0"/>
              </a:rPr>
              <a:t> </a:t>
            </a:r>
            <a:r>
              <a:rPr lang="ar-SA" sz="1800" u="sng" dirty="0">
                <a:solidFill>
                  <a:srgbClr val="FF0000"/>
                </a:solidFill>
                <a:latin typeface="Gill Sans MT" panose="020B0502020104020203" pitchFamily="34" charset="0"/>
                <a:cs typeface="Calibri" panose="020F0502020204030204" pitchFamily="34" charset="0"/>
              </a:rPr>
              <a:t>فقط</a:t>
            </a:r>
            <a:r>
              <a:rPr lang="ar-SA" sz="1600" dirty="0">
                <a:solidFill>
                  <a:schemeClr val="bg1">
                    <a:lumMod val="50000"/>
                  </a:schemeClr>
                </a:solidFill>
                <a:latin typeface="Gill Sans MT" panose="020B0502020104020203" pitchFamily="34" charset="0"/>
                <a:cs typeface="Calibri" panose="020F0502020204030204" pitchFamily="34" charset="0"/>
              </a:rPr>
              <a:t>، بينما الخطوة </a:t>
            </a:r>
            <a:r>
              <a:rPr lang="ar-SA" sz="1600" dirty="0" err="1">
                <a:solidFill>
                  <a:schemeClr val="bg1">
                    <a:lumMod val="50000"/>
                  </a:schemeClr>
                </a:solidFill>
                <a:latin typeface="Gill Sans MT" panose="020B0502020104020203" pitchFamily="34" charset="0"/>
                <a:cs typeface="Calibri" panose="020F0502020204030204" pitchFamily="34" charset="0"/>
              </a:rPr>
              <a:t>الجاية</a:t>
            </a:r>
            <a:r>
              <a:rPr lang="ar-SA" sz="1600" dirty="0">
                <a:solidFill>
                  <a:schemeClr val="bg1">
                    <a:lumMod val="50000"/>
                  </a:schemeClr>
                </a:solidFill>
                <a:latin typeface="Gill Sans MT" panose="020B0502020104020203" pitchFamily="34" charset="0"/>
                <a:cs typeface="Calibri" panose="020F0502020204030204" pitchFamily="34" charset="0"/>
              </a:rPr>
              <a:t> هرمون الـ</a:t>
            </a:r>
            <a:r>
              <a:rPr lang="en-US" sz="1600" dirty="0">
                <a:solidFill>
                  <a:schemeClr val="bg1">
                    <a:lumMod val="50000"/>
                  </a:schemeClr>
                </a:solidFill>
                <a:latin typeface="Gill Sans MT" panose="020B0502020104020203" pitchFamily="34" charset="0"/>
                <a:cs typeface="Calibri" panose="020F0502020204030204" pitchFamily="34" charset="0"/>
              </a:rPr>
              <a:t>FSH</a:t>
            </a:r>
            <a:r>
              <a:rPr lang="ar-SA" sz="1600" dirty="0">
                <a:solidFill>
                  <a:schemeClr val="bg1">
                    <a:lumMod val="50000"/>
                  </a:schemeClr>
                </a:solidFill>
                <a:latin typeface="Gill Sans MT" panose="020B0502020104020203" pitchFamily="34" charset="0"/>
                <a:cs typeface="Calibri" panose="020F0502020204030204" pitchFamily="34" charset="0"/>
              </a:rPr>
              <a:t> ما يقدر لحاله يستوعب حجم النمو فيحتاج مساعدة هرمون الـ</a:t>
            </a:r>
            <a:r>
              <a:rPr lang="en-US" sz="1600" dirty="0">
                <a:solidFill>
                  <a:schemeClr val="bg1">
                    <a:lumMod val="50000"/>
                  </a:schemeClr>
                </a:solidFill>
                <a:latin typeface="Gill Sans MT" panose="020B0502020104020203" pitchFamily="34" charset="0"/>
                <a:cs typeface="Calibri" panose="020F0502020204030204" pitchFamily="34" charset="0"/>
              </a:rPr>
              <a:t>LH</a:t>
            </a:r>
          </a:p>
        </p:txBody>
      </p:sp>
      <p:sp>
        <p:nvSpPr>
          <p:cNvPr id="10" name="TextBox 9">
            <a:extLst>
              <a:ext uri="{FF2B5EF4-FFF2-40B4-BE49-F238E27FC236}">
                <a16:creationId xmlns:a16="http://schemas.microsoft.com/office/drawing/2014/main" xmlns="" id="{FF9D2887-EFA0-4CDF-9C39-042FB1DAFB8A}"/>
              </a:ext>
            </a:extLst>
          </p:cNvPr>
          <p:cNvSpPr txBox="1"/>
          <p:nvPr/>
        </p:nvSpPr>
        <p:spPr>
          <a:xfrm>
            <a:off x="6969883" y="14924"/>
            <a:ext cx="5196921" cy="338554"/>
          </a:xfrm>
          <a:prstGeom prst="rect">
            <a:avLst/>
          </a:prstGeom>
          <a:noFill/>
          <a:ln>
            <a:solidFill>
              <a:srgbClr val="007D7A"/>
            </a:solidFill>
            <a:prstDash val="dashDot"/>
          </a:ln>
        </p:spPr>
        <p:txBody>
          <a:bodyPr wrap="square" rtlCol="0">
            <a:spAutoFit/>
          </a:bodyPr>
          <a:lstStyle/>
          <a:p>
            <a:r>
              <a:rPr lang="en-US" sz="1600" dirty="0">
                <a:solidFill>
                  <a:srgbClr val="007D7A"/>
                </a:solidFill>
                <a:latin typeface="Calibri" panose="020F0502020204030204" pitchFamily="34" charset="0"/>
                <a:cs typeface="Calibri" panose="020F0502020204030204" pitchFamily="34" charset="0"/>
              </a:rPr>
              <a:t>This slide is only in females but the males </a:t>
            </a:r>
            <a:r>
              <a:rPr lang="en-US" sz="1600" dirty="0" err="1">
                <a:solidFill>
                  <a:srgbClr val="007D7A"/>
                </a:solidFill>
                <a:latin typeface="Calibri" panose="020F0502020204030204" pitchFamily="34" charset="0"/>
                <a:cs typeface="Calibri" panose="020F0502020204030204" pitchFamily="34" charset="0"/>
              </a:rPr>
              <a:t>Dr</a:t>
            </a:r>
            <a:r>
              <a:rPr lang="en-US" sz="1600" dirty="0">
                <a:solidFill>
                  <a:srgbClr val="007D7A"/>
                </a:solidFill>
                <a:latin typeface="Calibri" panose="020F0502020204030204" pitchFamily="34" charset="0"/>
                <a:cs typeface="Calibri" panose="020F0502020204030204" pitchFamily="34" charset="0"/>
              </a:rPr>
              <a:t> talked about it</a:t>
            </a:r>
          </a:p>
        </p:txBody>
      </p:sp>
    </p:spTree>
    <p:extLst>
      <p:ext uri="{BB962C8B-B14F-4D97-AF65-F5344CB8AC3E}">
        <p14:creationId xmlns:p14="http://schemas.microsoft.com/office/powerpoint/2010/main" val="340606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598666" y="1221952"/>
            <a:ext cx="10980737"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Clr>
                <a:srgbClr val="008080"/>
              </a:buClr>
              <a:buNone/>
            </a:pPr>
            <a:r>
              <a:rPr lang="en-US" sz="2000" dirty="0">
                <a:solidFill>
                  <a:srgbClr val="008080"/>
                </a:solidFill>
                <a:latin typeface="Gill Sans MT" panose="020B0502020104020203" pitchFamily="34" charset="0"/>
                <a:cs typeface="Calibri" panose="020F0502020204030204" pitchFamily="34" charset="0"/>
              </a:rPr>
              <a:t>Stage </a:t>
            </a:r>
            <a:r>
              <a:rPr lang="en-US" sz="2000" dirty="0">
                <a:solidFill>
                  <a:srgbClr val="FFC000"/>
                </a:solidFill>
                <a:latin typeface="Gill Sans MT" panose="020B0502020104020203" pitchFamily="34" charset="0"/>
                <a:cs typeface="Calibri" panose="020F0502020204030204" pitchFamily="34" charset="0"/>
              </a:rPr>
              <a:t>4</a:t>
            </a:r>
            <a:r>
              <a:rPr lang="en-US" sz="2000" dirty="0">
                <a:solidFill>
                  <a:srgbClr val="008080"/>
                </a:solidFill>
                <a:latin typeface="Gill Sans MT" panose="020B0502020104020203" pitchFamily="34" charset="0"/>
                <a:cs typeface="Calibri" panose="020F0502020204030204" pitchFamily="34" charset="0"/>
              </a:rPr>
              <a:t>: Secondary Follicles</a:t>
            </a:r>
            <a:endParaRPr lang="en-US" altLang="ar-SA" sz="200" dirty="0">
              <a:solidFill>
                <a:srgbClr val="008080"/>
              </a:solidFill>
            </a:endParaRPr>
          </a:p>
          <a:p>
            <a:pPr defTabSz="914400">
              <a:buClr>
                <a:srgbClr val="008080"/>
              </a:buClr>
            </a:pPr>
            <a:r>
              <a:rPr lang="en-US" altLang="ar-SA" sz="1500" dirty="0">
                <a:solidFill>
                  <a:srgbClr val="FF0000"/>
                </a:solidFill>
              </a:rPr>
              <a:t>During the first few days of the monthly female reproductive cycle there is increase in secretion of FSH and LH.</a:t>
            </a:r>
          </a:p>
          <a:p>
            <a:pPr defTabSz="914400">
              <a:buClr>
                <a:srgbClr val="008080"/>
              </a:buClr>
            </a:pPr>
            <a:r>
              <a:rPr lang="en-US" altLang="ar-SA" sz="1500" dirty="0"/>
              <a:t>Increase in FSH is slightly more &amp; earlier than LH which causes the acceleration of growth of many primary follicles each month.  </a:t>
            </a:r>
          </a:p>
          <a:p>
            <a:pPr defTabSz="914400">
              <a:buClr>
                <a:srgbClr val="008080"/>
              </a:buClr>
            </a:pPr>
            <a:r>
              <a:rPr lang="en-US" altLang="ar-SA" sz="1500" dirty="0"/>
              <a:t>There is proliferation of the granulosa cells to many layers.  The ovary </a:t>
            </a:r>
            <a:r>
              <a:rPr lang="en-US" altLang="ar-SA" sz="1500" dirty="0" err="1"/>
              <a:t>interstitium</a:t>
            </a:r>
            <a:r>
              <a:rPr lang="en-US" altLang="ar-SA" sz="1500" dirty="0"/>
              <a:t> collect in several layers outside the granulosa cells to form a second mass of cells called theca. </a:t>
            </a:r>
          </a:p>
          <a:p>
            <a:pPr marL="0" indent="0" defTabSz="914400">
              <a:buClr>
                <a:srgbClr val="008080"/>
              </a:buClr>
              <a:buNone/>
            </a:pPr>
            <a:endParaRPr lang="en-US" altLang="ar-SA" sz="100" dirty="0">
              <a:solidFill>
                <a:srgbClr val="008080"/>
              </a:solidFill>
            </a:endParaRPr>
          </a:p>
          <a:p>
            <a:pPr marL="0" indent="0" defTabSz="914400">
              <a:buClr>
                <a:srgbClr val="008080"/>
              </a:buClr>
              <a:buNone/>
            </a:pPr>
            <a:r>
              <a:rPr lang="en-US" altLang="ar-SA" sz="1800" dirty="0">
                <a:solidFill>
                  <a:srgbClr val="008080"/>
                </a:solidFill>
                <a:latin typeface="Gill Sans MT" panose="020B0502020104020203" pitchFamily="34" charset="0"/>
                <a:cs typeface="Calibri" panose="020F0502020204030204" pitchFamily="34" charset="0"/>
              </a:rPr>
              <a:t>This theca is divided into </a:t>
            </a:r>
            <a:r>
              <a:rPr lang="en-US" altLang="ar-SA" sz="1800" dirty="0">
                <a:solidFill>
                  <a:schemeClr val="accent4">
                    <a:lumMod val="75000"/>
                  </a:schemeClr>
                </a:solidFill>
                <a:latin typeface="Gill Sans MT" panose="020B0502020104020203" pitchFamily="34" charset="0"/>
                <a:cs typeface="Calibri" panose="020F0502020204030204" pitchFamily="34" charset="0"/>
              </a:rPr>
              <a:t>2</a:t>
            </a:r>
            <a:r>
              <a:rPr lang="en-US" altLang="ar-SA" sz="1800" dirty="0">
                <a:solidFill>
                  <a:srgbClr val="008080"/>
                </a:solidFill>
                <a:latin typeface="Gill Sans MT" panose="020B0502020104020203" pitchFamily="34" charset="0"/>
                <a:cs typeface="Calibri" panose="020F0502020204030204" pitchFamily="34" charset="0"/>
              </a:rPr>
              <a:t> layers: </a:t>
            </a:r>
            <a:r>
              <a:rPr lang="en-US" altLang="ar-SA" sz="1800" dirty="0" smtClean="0">
                <a:solidFill>
                  <a:srgbClr val="FF0000"/>
                </a:solidFill>
                <a:latin typeface="Gill Sans MT" panose="020B0502020104020203" pitchFamily="34" charset="0"/>
                <a:cs typeface="Calibri" panose="020F0502020204030204" pitchFamily="34" charset="0"/>
              </a:rPr>
              <a:t>(Important</a:t>
            </a:r>
            <a:r>
              <a:rPr lang="en-US" altLang="ar-SA" sz="1800" dirty="0">
                <a:solidFill>
                  <a:srgbClr val="FF0000"/>
                </a:solidFill>
                <a:latin typeface="Gill Sans MT" panose="020B0502020104020203" pitchFamily="34" charset="0"/>
                <a:cs typeface="Calibri" panose="020F0502020204030204" pitchFamily="34" charset="0"/>
              </a:rPr>
              <a:t>)</a:t>
            </a:r>
            <a:endParaRPr lang="en-US" altLang="ar-SA" sz="100" dirty="0">
              <a:solidFill>
                <a:srgbClr val="FF0000"/>
              </a:solidFill>
            </a:endParaRPr>
          </a:p>
          <a:p>
            <a:pPr marL="342900" indent="-342900" defTabSz="914400">
              <a:buClr>
                <a:srgbClr val="008080"/>
              </a:buClr>
              <a:buFont typeface="+mj-lt"/>
              <a:buAutoNum type="arabicPeriod"/>
            </a:pPr>
            <a:r>
              <a:rPr lang="en-US" altLang="ar-SA" sz="1500" dirty="0"/>
              <a:t>Theca </a:t>
            </a:r>
            <a:r>
              <a:rPr lang="en-US" altLang="ar-SA" sz="1500" dirty="0" err="1"/>
              <a:t>interna</a:t>
            </a:r>
            <a:r>
              <a:rPr lang="en-US" altLang="ar-SA" sz="1500" dirty="0"/>
              <a:t>, the cells have </a:t>
            </a:r>
            <a:r>
              <a:rPr lang="en-US" altLang="ar-SA" sz="1500" dirty="0" err="1"/>
              <a:t>epitheloid</a:t>
            </a:r>
            <a:r>
              <a:rPr lang="en-US" altLang="ar-SA" sz="1500" dirty="0"/>
              <a:t> characteristics and similar to the granulosa cells and secrete sex hormones (estrogen and progesterone).</a:t>
            </a:r>
            <a:r>
              <a:rPr lang="ar-SA" altLang="ar-SA" sz="1500" dirty="0"/>
              <a:t> </a:t>
            </a:r>
            <a:endParaRPr lang="en-US" altLang="ar-SA" sz="1500" dirty="0"/>
          </a:p>
          <a:p>
            <a:pPr marL="342900" indent="-342900" defTabSz="914400">
              <a:buClr>
                <a:srgbClr val="008080"/>
              </a:buClr>
              <a:buFont typeface="+mj-lt"/>
              <a:buAutoNum type="arabicPeriod"/>
            </a:pPr>
            <a:r>
              <a:rPr lang="en-US" altLang="ar-SA" sz="1500" dirty="0"/>
              <a:t>Theca externa, the outer layer, develops into a highly vascular connective tissue capsule of the developing follicle.</a:t>
            </a:r>
          </a:p>
          <a:p>
            <a:pPr defTabSz="914400">
              <a:buClr>
                <a:srgbClr val="008080"/>
              </a:buClr>
            </a:pPr>
            <a:endParaRPr lang="en-US" altLang="ar-SA" sz="12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27874" r="48156" b="55393"/>
          <a:stretch/>
        </p:blipFill>
        <p:spPr>
          <a:xfrm>
            <a:off x="8443994" y="5013176"/>
            <a:ext cx="3135410" cy="1256120"/>
          </a:xfrm>
          <a:prstGeom prst="rect">
            <a:avLst/>
          </a:prstGeom>
          <a:ln>
            <a:noFill/>
          </a:ln>
        </p:spPr>
      </p:pic>
      <p:sp>
        <p:nvSpPr>
          <p:cNvPr id="7" name="TextBox 6"/>
          <p:cNvSpPr txBox="1"/>
          <p:nvPr/>
        </p:nvSpPr>
        <p:spPr>
          <a:xfrm>
            <a:off x="598665" y="4259923"/>
            <a:ext cx="8025070" cy="2031325"/>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 </a:t>
            </a:r>
          </a:p>
          <a:p>
            <a:pPr algn="r" rtl="1"/>
            <a:r>
              <a:rPr lang="ar-SA" sz="1400" dirty="0">
                <a:solidFill>
                  <a:schemeClr val="bg1">
                    <a:lumMod val="50000"/>
                  </a:schemeClr>
                </a:solidFill>
                <a:latin typeface="Calibri" panose="020F0502020204030204" pitchFamily="34" charset="0"/>
                <a:cs typeface="Calibri" panose="020F0502020204030204" pitchFamily="34" charset="0"/>
              </a:rPr>
              <a:t>رابع خطوة من الـ</a:t>
            </a:r>
            <a:r>
              <a:rPr lang="en-US" sz="1400" dirty="0">
                <a:solidFill>
                  <a:schemeClr val="bg1">
                    <a:lumMod val="50000"/>
                  </a:schemeClr>
                </a:solidFill>
                <a:latin typeface="Calibri" panose="020F0502020204030204" pitchFamily="34" charset="0"/>
                <a:cs typeface="Calibri" panose="020F0502020204030204" pitchFamily="34" charset="0"/>
              </a:rPr>
              <a:t>Follicular phase</a:t>
            </a:r>
            <a:r>
              <a:rPr lang="ar-SA" sz="1400" dirty="0">
                <a:solidFill>
                  <a:schemeClr val="bg1">
                    <a:lumMod val="50000"/>
                  </a:schemeClr>
                </a:solidFill>
                <a:latin typeface="Calibri" panose="020F0502020204030204" pitchFamily="34" charset="0"/>
                <a:cs typeface="Calibri" panose="020F0502020204030204" pitchFamily="34" charset="0"/>
              </a:rPr>
              <a:t> هي تكوّن الـ</a:t>
            </a:r>
            <a:r>
              <a:rPr lang="en-US" sz="1400" dirty="0">
                <a:solidFill>
                  <a:schemeClr val="bg1">
                    <a:lumMod val="50000"/>
                  </a:schemeClr>
                </a:solidFill>
                <a:latin typeface="Calibri" panose="020F0502020204030204" pitchFamily="34" charset="0"/>
                <a:cs typeface="Calibri" panose="020F0502020204030204" pitchFamily="34" charset="0"/>
              </a:rPr>
              <a:t> .Secondary Follicle</a:t>
            </a:r>
            <a:endParaRPr lang="ar-SA" sz="1400" dirty="0">
              <a:solidFill>
                <a:schemeClr val="bg1">
                  <a:lumMod val="50000"/>
                </a:schemeClr>
              </a:solidFill>
              <a:latin typeface="Calibri" panose="020F0502020204030204" pitchFamily="34" charset="0"/>
              <a:cs typeface="Calibri" panose="020F0502020204030204" pitchFamily="34" charset="0"/>
            </a:endParaRPr>
          </a:p>
          <a:p>
            <a:pPr algn="r" rtl="1"/>
            <a:r>
              <a:rPr lang="ar-SA" sz="1400" dirty="0">
                <a:solidFill>
                  <a:schemeClr val="bg1">
                    <a:lumMod val="50000"/>
                  </a:schemeClr>
                </a:solidFill>
                <a:latin typeface="Calibri" panose="020F0502020204030204" pitchFamily="34" charset="0"/>
                <a:cs typeface="Calibri" panose="020F0502020204030204" pitchFamily="34" charset="0"/>
              </a:rPr>
              <a:t>يزيد عندنا إفراز هرموني الـ</a:t>
            </a:r>
            <a:r>
              <a:rPr lang="en-US" sz="1400" dirty="0">
                <a:solidFill>
                  <a:schemeClr val="bg1">
                    <a:lumMod val="50000"/>
                  </a:schemeClr>
                </a:solidFill>
                <a:latin typeface="Calibri" panose="020F0502020204030204" pitchFamily="34" charset="0"/>
                <a:cs typeface="Calibri" panose="020F0502020204030204" pitchFamily="34" charset="0"/>
              </a:rPr>
              <a:t>FSH &amp; LH </a:t>
            </a:r>
            <a:r>
              <a:rPr lang="ar-SA" sz="1400" dirty="0">
                <a:solidFill>
                  <a:schemeClr val="bg1">
                    <a:lumMod val="50000"/>
                  </a:schemeClr>
                </a:solidFill>
                <a:latin typeface="Calibri" panose="020F0502020204030204" pitchFamily="34" charset="0"/>
                <a:cs typeface="Calibri" panose="020F0502020204030204" pitchFamily="34" charset="0"/>
              </a:rPr>
              <a:t> أثناء الأيام الأولى من الدورة الشهرية، وزي ما قلنا </a:t>
            </a:r>
            <a:r>
              <a:rPr lang="ar-SA" sz="1400" dirty="0" err="1">
                <a:solidFill>
                  <a:schemeClr val="bg1">
                    <a:lumMod val="50000"/>
                  </a:schemeClr>
                </a:solidFill>
                <a:latin typeface="Calibri" panose="020F0502020204030204" pitchFamily="34" charset="0"/>
                <a:cs typeface="Calibri" panose="020F0502020204030204" pitchFamily="34" charset="0"/>
              </a:rPr>
              <a:t>بالسلايد</a:t>
            </a:r>
            <a:r>
              <a:rPr lang="ar-SA" sz="1400" dirty="0">
                <a:solidFill>
                  <a:schemeClr val="bg1">
                    <a:lumMod val="50000"/>
                  </a:schemeClr>
                </a:solidFill>
                <a:latin typeface="Calibri" panose="020F0502020204030204" pitchFamily="34" charset="0"/>
                <a:cs typeface="Calibri" panose="020F0502020204030204" pitchFamily="34" charset="0"/>
              </a:rPr>
              <a:t> السابق بداية النمو والتكون تكون تحت </a:t>
            </a:r>
            <a:r>
              <a:rPr lang="ar-SA" sz="1400" dirty="0" err="1">
                <a:solidFill>
                  <a:schemeClr val="bg1">
                    <a:lumMod val="50000"/>
                  </a:schemeClr>
                </a:solidFill>
                <a:latin typeface="Calibri" panose="020F0502020204030204" pitchFamily="34" charset="0"/>
                <a:cs typeface="Calibri" panose="020F0502020204030204" pitchFamily="34" charset="0"/>
              </a:rPr>
              <a:t>تاثير</a:t>
            </a:r>
            <a:r>
              <a:rPr lang="ar-SA" sz="1400" dirty="0">
                <a:solidFill>
                  <a:schemeClr val="bg1">
                    <a:lumMod val="50000"/>
                  </a:schemeClr>
                </a:solidFill>
                <a:latin typeface="Calibri" panose="020F0502020204030204" pitchFamily="34" charset="0"/>
                <a:cs typeface="Calibri" panose="020F0502020204030204" pitchFamily="34" charset="0"/>
              </a:rPr>
              <a:t> هرمون الـ</a:t>
            </a:r>
            <a:r>
              <a:rPr lang="en-US" sz="1400" dirty="0">
                <a:solidFill>
                  <a:schemeClr val="bg1">
                    <a:lumMod val="50000"/>
                  </a:schemeClr>
                </a:solidFill>
                <a:latin typeface="Calibri" panose="020F0502020204030204" pitchFamily="34" charset="0"/>
                <a:cs typeface="Calibri" panose="020F0502020204030204" pitchFamily="34" charset="0"/>
              </a:rPr>
              <a:t>FSH</a:t>
            </a:r>
            <a:r>
              <a:rPr lang="ar-SA" sz="1400" dirty="0">
                <a:solidFill>
                  <a:schemeClr val="bg1">
                    <a:lumMod val="50000"/>
                  </a:schemeClr>
                </a:solidFill>
                <a:latin typeface="Calibri" panose="020F0502020204030204" pitchFamily="34" charset="0"/>
                <a:cs typeface="Calibri" panose="020F0502020204030204" pitchFamily="34" charset="0"/>
              </a:rPr>
              <a:t>، لكن في هذه المرحلة الهرمون لحاله ما يقدر يستوعب الحجم والنمو، فـ راح يحتاج مساعدة هرمون ال</a:t>
            </a:r>
            <a:r>
              <a:rPr lang="en-US" sz="1400" dirty="0">
                <a:solidFill>
                  <a:schemeClr val="bg1">
                    <a:lumMod val="50000"/>
                  </a:schemeClr>
                </a:solidFill>
                <a:latin typeface="Calibri" panose="020F0502020204030204" pitchFamily="34" charset="0"/>
                <a:cs typeface="Calibri" panose="020F0502020204030204" pitchFamily="34" charset="0"/>
              </a:rPr>
              <a:t>LH</a:t>
            </a:r>
            <a:r>
              <a:rPr lang="ar-SA" sz="1400" dirty="0">
                <a:solidFill>
                  <a:schemeClr val="bg1">
                    <a:lumMod val="50000"/>
                  </a:schemeClr>
                </a:solidFill>
                <a:latin typeface="Calibri" panose="020F0502020204030204" pitchFamily="34" charset="0"/>
                <a:cs typeface="Calibri" panose="020F0502020204030204" pitchFamily="34" charset="0"/>
              </a:rPr>
              <a:t> وهذا راح يسرّع لي نمو كثير من الـ</a:t>
            </a:r>
            <a:r>
              <a:rPr lang="en-US" altLang="ar-SA" sz="1400" dirty="0">
                <a:solidFill>
                  <a:schemeClr val="bg1">
                    <a:lumMod val="50000"/>
                  </a:schemeClr>
                </a:solidFill>
                <a:latin typeface="Calibri" panose="020F0502020204030204" pitchFamily="34" charset="0"/>
                <a:cs typeface="Calibri" panose="020F0502020204030204" pitchFamily="34" charset="0"/>
              </a:rPr>
              <a:t> primary follicles </a:t>
            </a:r>
            <a:r>
              <a:rPr lang="ar-SA" altLang="ar-SA" sz="1400" dirty="0">
                <a:solidFill>
                  <a:schemeClr val="bg1">
                    <a:lumMod val="50000"/>
                  </a:schemeClr>
                </a:solidFill>
                <a:latin typeface="Calibri" panose="020F0502020204030204" pitchFamily="34" charset="0"/>
                <a:cs typeface="Calibri" panose="020F0502020204030204" pitchFamily="34" charset="0"/>
              </a:rPr>
              <a:t>.</a:t>
            </a:r>
          </a:p>
          <a:p>
            <a:pPr algn="r" rtl="1"/>
            <a:r>
              <a:rPr lang="ar-SA" altLang="ar-SA" sz="1400" dirty="0">
                <a:solidFill>
                  <a:schemeClr val="bg1">
                    <a:lumMod val="50000"/>
                  </a:schemeClr>
                </a:solidFill>
                <a:latin typeface="Calibri" panose="020F0502020204030204" pitchFamily="34" charset="0"/>
                <a:cs typeface="Calibri" panose="020F0502020204030204" pitchFamily="34" charset="0"/>
              </a:rPr>
              <a:t>الـ</a:t>
            </a:r>
            <a:r>
              <a:rPr lang="en-US" altLang="ar-SA" sz="1400" dirty="0">
                <a:solidFill>
                  <a:schemeClr val="bg1">
                    <a:lumMod val="50000"/>
                  </a:schemeClr>
                </a:solidFill>
                <a:latin typeface="Calibri" panose="020F0502020204030204" pitchFamily="34" charset="0"/>
                <a:cs typeface="Calibri" panose="020F0502020204030204" pitchFamily="34" charset="0"/>
              </a:rPr>
              <a:t> granulosa cells</a:t>
            </a:r>
            <a:r>
              <a:rPr lang="ar-SA" altLang="ar-SA" sz="1400" dirty="0">
                <a:solidFill>
                  <a:schemeClr val="bg1">
                    <a:lumMod val="50000"/>
                  </a:schemeClr>
                </a:solidFill>
                <a:latin typeface="Calibri" panose="020F0502020204030204" pitchFamily="34" charset="0"/>
                <a:cs typeface="Calibri" panose="020F0502020204030204" pitchFamily="34" charset="0"/>
              </a:rPr>
              <a:t>تبدأ تكبر ويصير فيها عدة طبقات واحدة منها اسمها </a:t>
            </a:r>
            <a:r>
              <a:rPr lang="en-US" altLang="ar-SA" sz="1400" dirty="0">
                <a:solidFill>
                  <a:schemeClr val="bg1">
                    <a:lumMod val="50000"/>
                  </a:schemeClr>
                </a:solidFill>
                <a:latin typeface="Calibri" panose="020F0502020204030204" pitchFamily="34" charset="0"/>
                <a:cs typeface="Calibri" panose="020F0502020204030204" pitchFamily="34" charset="0"/>
              </a:rPr>
              <a:t>theca cells</a:t>
            </a:r>
          </a:p>
          <a:p>
            <a:pPr algn="r" rtl="1"/>
            <a:r>
              <a:rPr lang="ar-SA" altLang="ar-SA" sz="1400" dirty="0">
                <a:solidFill>
                  <a:schemeClr val="bg1">
                    <a:lumMod val="50000"/>
                  </a:schemeClr>
                </a:solidFill>
                <a:latin typeface="Calibri" panose="020F0502020204030204" pitchFamily="34" charset="0"/>
                <a:cs typeface="Calibri" panose="020F0502020204030204" pitchFamily="34" charset="0"/>
              </a:rPr>
              <a:t>الـ</a:t>
            </a:r>
            <a:r>
              <a:rPr lang="en-US" altLang="ar-SA" sz="1400" dirty="0">
                <a:solidFill>
                  <a:schemeClr val="bg1">
                    <a:lumMod val="50000"/>
                  </a:schemeClr>
                </a:solidFill>
                <a:latin typeface="Calibri" panose="020F0502020204030204" pitchFamily="34" charset="0"/>
                <a:cs typeface="Calibri" panose="020F0502020204030204" pitchFamily="34" charset="0"/>
              </a:rPr>
              <a:t>theca cells</a:t>
            </a:r>
            <a:r>
              <a:rPr lang="ar-SA" altLang="ar-SA" sz="1400" dirty="0">
                <a:solidFill>
                  <a:schemeClr val="bg1">
                    <a:lumMod val="50000"/>
                  </a:schemeClr>
                </a:solidFill>
                <a:latin typeface="Calibri" panose="020F0502020204030204" pitchFamily="34" charset="0"/>
                <a:cs typeface="Calibri" panose="020F0502020204030204" pitchFamily="34" charset="0"/>
              </a:rPr>
              <a:t> نفسها تتقسم لطبقتين:</a:t>
            </a:r>
          </a:p>
          <a:p>
            <a:pPr algn="r" rtl="1"/>
            <a:r>
              <a:rPr lang="en-US" altLang="ar-SA" sz="1400" dirty="0">
                <a:solidFill>
                  <a:schemeClr val="bg1">
                    <a:lumMod val="50000"/>
                  </a:schemeClr>
                </a:solidFill>
                <a:latin typeface="Calibri" panose="020F0502020204030204" pitchFamily="34" charset="0"/>
                <a:cs typeface="Calibri" panose="020F0502020204030204" pitchFamily="34" charset="0"/>
              </a:rPr>
              <a:t>Theca </a:t>
            </a:r>
            <a:r>
              <a:rPr lang="en-US" altLang="ar-SA" sz="1400" dirty="0" err="1">
                <a:solidFill>
                  <a:schemeClr val="bg1">
                    <a:lumMod val="50000"/>
                  </a:schemeClr>
                </a:solidFill>
                <a:latin typeface="Calibri" panose="020F0502020204030204" pitchFamily="34" charset="0"/>
                <a:cs typeface="Calibri" panose="020F0502020204030204" pitchFamily="34" charset="0"/>
              </a:rPr>
              <a:t>interna</a:t>
            </a:r>
            <a:r>
              <a:rPr lang="ar-SA" altLang="ar-SA" sz="1400" dirty="0">
                <a:solidFill>
                  <a:schemeClr val="bg1">
                    <a:lumMod val="50000"/>
                  </a:schemeClr>
                </a:solidFill>
                <a:latin typeface="Calibri" panose="020F0502020204030204" pitchFamily="34" charset="0"/>
                <a:cs typeface="Calibri" panose="020F0502020204030204" pitchFamily="34" charset="0"/>
              </a:rPr>
              <a:t>: الطبقة الداخلية وهي تشبه </a:t>
            </a:r>
            <a:r>
              <a:rPr lang="ar-SA" altLang="ar-SA" sz="1400" dirty="0" err="1">
                <a:solidFill>
                  <a:schemeClr val="bg1">
                    <a:lumMod val="50000"/>
                  </a:schemeClr>
                </a:solidFill>
                <a:latin typeface="Calibri" panose="020F0502020204030204" pitchFamily="34" charset="0"/>
                <a:cs typeface="Calibri" panose="020F0502020204030204" pitchFamily="34" charset="0"/>
              </a:rPr>
              <a:t>تشبه</a:t>
            </a:r>
            <a:r>
              <a:rPr lang="ar-SA" altLang="ar-SA" sz="1400" dirty="0">
                <a:solidFill>
                  <a:schemeClr val="bg1">
                    <a:lumMod val="50000"/>
                  </a:schemeClr>
                </a:solidFill>
                <a:latin typeface="Calibri" panose="020F0502020204030204" pitchFamily="34" charset="0"/>
                <a:cs typeface="Calibri" panose="020F0502020204030204" pitchFamily="34" charset="0"/>
              </a:rPr>
              <a:t> </a:t>
            </a:r>
            <a:r>
              <a:rPr lang="ar-SA" altLang="ar-SA" sz="1400" dirty="0" err="1">
                <a:solidFill>
                  <a:schemeClr val="bg1">
                    <a:lumMod val="50000"/>
                  </a:schemeClr>
                </a:solidFill>
                <a:latin typeface="Calibri" panose="020F0502020204030204" pitchFamily="34" charset="0"/>
                <a:cs typeface="Calibri" panose="020F0502020204030204" pitchFamily="34" charset="0"/>
              </a:rPr>
              <a:t>لل</a:t>
            </a:r>
            <a:r>
              <a:rPr lang="ar-SA" altLang="ar-SA" sz="1400" dirty="0">
                <a:solidFill>
                  <a:schemeClr val="bg1">
                    <a:lumMod val="50000"/>
                  </a:schemeClr>
                </a:solidFill>
                <a:latin typeface="Calibri" panose="020F0502020204030204" pitchFamily="34" charset="0"/>
                <a:cs typeface="Calibri" panose="020F0502020204030204" pitchFamily="34" charset="0"/>
              </a:rPr>
              <a:t>ـ</a:t>
            </a:r>
            <a:r>
              <a:rPr lang="en-US" altLang="ar-SA" sz="1400" dirty="0">
                <a:solidFill>
                  <a:schemeClr val="bg1">
                    <a:lumMod val="50000"/>
                  </a:schemeClr>
                </a:solidFill>
                <a:latin typeface="Calibri" panose="020F0502020204030204" pitchFamily="34" charset="0"/>
                <a:cs typeface="Calibri" panose="020F0502020204030204" pitchFamily="34" charset="0"/>
              </a:rPr>
              <a:t>granulosa cells</a:t>
            </a:r>
            <a:r>
              <a:rPr lang="ar-SA" altLang="ar-SA" sz="1400" dirty="0">
                <a:solidFill>
                  <a:schemeClr val="bg1">
                    <a:lumMod val="50000"/>
                  </a:schemeClr>
                </a:solidFill>
                <a:latin typeface="Calibri" panose="020F0502020204030204" pitchFamily="34" charset="0"/>
                <a:cs typeface="Calibri" panose="020F0502020204030204" pitchFamily="34" charset="0"/>
              </a:rPr>
              <a:t> وتفرز استروجين وبروجسترون.</a:t>
            </a:r>
          </a:p>
          <a:p>
            <a:pPr algn="r" rtl="1"/>
            <a:r>
              <a:rPr lang="en-US" altLang="ar-SA" sz="1400" dirty="0">
                <a:solidFill>
                  <a:schemeClr val="bg1">
                    <a:lumMod val="50000"/>
                  </a:schemeClr>
                </a:solidFill>
                <a:latin typeface="Calibri" panose="020F0502020204030204" pitchFamily="34" charset="0"/>
                <a:cs typeface="Calibri" panose="020F0502020204030204" pitchFamily="34" charset="0"/>
              </a:rPr>
              <a:t>Theca externa</a:t>
            </a:r>
            <a:r>
              <a:rPr lang="ar-SA" altLang="ar-SA" sz="1400" dirty="0">
                <a:solidFill>
                  <a:schemeClr val="bg1">
                    <a:lumMod val="50000"/>
                  </a:schemeClr>
                </a:solidFill>
                <a:latin typeface="Calibri" panose="020F0502020204030204" pitchFamily="34" charset="0"/>
                <a:cs typeface="Calibri" panose="020F0502020204030204" pitchFamily="34" charset="0"/>
              </a:rPr>
              <a:t>: الطبقة الخارجية، وتكون مليئة الأوعية الدموية (ما تفرز هرمونات فقط طبقة محيطة)</a:t>
            </a:r>
          </a:p>
        </p:txBody>
      </p:sp>
      <p:sp>
        <p:nvSpPr>
          <p:cNvPr id="9" name="Rectangle 8"/>
          <p:cNvSpPr/>
          <p:nvPr/>
        </p:nvSpPr>
        <p:spPr>
          <a:xfrm>
            <a:off x="10245228" y="490954"/>
            <a:ext cx="1917951"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a:t>
            </a:r>
          </a:p>
        </p:txBody>
      </p:sp>
      <p:sp>
        <p:nvSpPr>
          <p:cNvPr id="11" name="TextBox 10">
            <a:extLst>
              <a:ext uri="{FF2B5EF4-FFF2-40B4-BE49-F238E27FC236}">
                <a16:creationId xmlns:a16="http://schemas.microsoft.com/office/drawing/2014/main" xmlns="" id="{FF9D2887-EFA0-4CDF-9C39-042FB1DAFB8A}"/>
              </a:ext>
            </a:extLst>
          </p:cNvPr>
          <p:cNvSpPr txBox="1"/>
          <p:nvPr/>
        </p:nvSpPr>
        <p:spPr>
          <a:xfrm>
            <a:off x="6982351" y="18650"/>
            <a:ext cx="5196921" cy="338554"/>
          </a:xfrm>
          <a:prstGeom prst="rect">
            <a:avLst/>
          </a:prstGeom>
          <a:noFill/>
          <a:ln>
            <a:solidFill>
              <a:srgbClr val="007D7A"/>
            </a:solidFill>
            <a:prstDash val="dashDot"/>
          </a:ln>
        </p:spPr>
        <p:txBody>
          <a:bodyPr wrap="square" rtlCol="0">
            <a:spAutoFit/>
          </a:bodyPr>
          <a:lstStyle/>
          <a:p>
            <a:r>
              <a:rPr lang="en-US" sz="1600" dirty="0">
                <a:solidFill>
                  <a:srgbClr val="007D7A"/>
                </a:solidFill>
                <a:latin typeface="Calibri" panose="020F0502020204030204" pitchFamily="34" charset="0"/>
                <a:cs typeface="Calibri" panose="020F0502020204030204" pitchFamily="34" charset="0"/>
              </a:rPr>
              <a:t>This slide is only in females but the males </a:t>
            </a:r>
            <a:r>
              <a:rPr lang="en-US" sz="1600" dirty="0" err="1">
                <a:solidFill>
                  <a:srgbClr val="007D7A"/>
                </a:solidFill>
                <a:latin typeface="Calibri" panose="020F0502020204030204" pitchFamily="34" charset="0"/>
                <a:cs typeface="Calibri" panose="020F0502020204030204" pitchFamily="34" charset="0"/>
              </a:rPr>
              <a:t>Dr</a:t>
            </a:r>
            <a:r>
              <a:rPr lang="en-US" sz="1600" dirty="0">
                <a:solidFill>
                  <a:srgbClr val="007D7A"/>
                </a:solidFill>
                <a:latin typeface="Calibri" panose="020F0502020204030204" pitchFamily="34" charset="0"/>
                <a:cs typeface="Calibri" panose="020F0502020204030204" pitchFamily="34" charset="0"/>
              </a:rPr>
              <a:t> talked about it</a:t>
            </a:r>
          </a:p>
        </p:txBody>
      </p:sp>
    </p:spTree>
    <p:extLst>
      <p:ext uri="{BB962C8B-B14F-4D97-AF65-F5344CB8AC3E}">
        <p14:creationId xmlns:p14="http://schemas.microsoft.com/office/powerpoint/2010/main" val="252471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1" y="1268761"/>
            <a:ext cx="10969941"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Clr>
                <a:srgbClr val="008080"/>
              </a:buClr>
              <a:buNone/>
            </a:pPr>
            <a:r>
              <a:rPr lang="en-US" sz="2000" dirty="0">
                <a:solidFill>
                  <a:srgbClr val="008080"/>
                </a:solidFill>
                <a:latin typeface="Gill Sans MT" panose="020B0502020104020203" pitchFamily="34" charset="0"/>
                <a:cs typeface="Calibri" panose="020F0502020204030204" pitchFamily="34" charset="0"/>
              </a:rPr>
              <a:t>Stage </a:t>
            </a:r>
            <a:r>
              <a:rPr lang="en-US" sz="2000" dirty="0">
                <a:solidFill>
                  <a:srgbClr val="FFC000"/>
                </a:solidFill>
                <a:latin typeface="Gill Sans MT" panose="020B0502020104020203" pitchFamily="34" charset="0"/>
                <a:cs typeface="Calibri" panose="020F0502020204030204" pitchFamily="34" charset="0"/>
              </a:rPr>
              <a:t>5</a:t>
            </a:r>
            <a:r>
              <a:rPr lang="en-US" sz="2000" dirty="0">
                <a:solidFill>
                  <a:srgbClr val="008080"/>
                </a:solidFill>
                <a:latin typeface="Gill Sans MT" panose="020B0502020104020203" pitchFamily="34" charset="0"/>
                <a:cs typeface="Calibri" panose="020F0502020204030204" pitchFamily="34" charset="0"/>
              </a:rPr>
              <a:t>: Mature </a:t>
            </a:r>
            <a:r>
              <a:rPr lang="en-US" sz="2000" dirty="0" err="1">
                <a:solidFill>
                  <a:srgbClr val="008080"/>
                </a:solidFill>
                <a:latin typeface="Gill Sans MT" panose="020B0502020104020203" pitchFamily="34" charset="0"/>
                <a:cs typeface="Calibri" panose="020F0502020204030204" pitchFamily="34" charset="0"/>
              </a:rPr>
              <a:t>Graafian</a:t>
            </a:r>
            <a:r>
              <a:rPr lang="en-US" sz="2000" dirty="0">
                <a:solidFill>
                  <a:srgbClr val="008080"/>
                </a:solidFill>
                <a:latin typeface="Gill Sans MT" panose="020B0502020104020203" pitchFamily="34" charset="0"/>
                <a:cs typeface="Calibri" panose="020F0502020204030204" pitchFamily="34" charset="0"/>
              </a:rPr>
              <a:t> Follicles </a:t>
            </a:r>
            <a:r>
              <a:rPr lang="en-US" sz="1600" dirty="0">
                <a:solidFill>
                  <a:srgbClr val="00B050"/>
                </a:solidFill>
                <a:latin typeface="Gill Sans MT" panose="020B0502020104020203" pitchFamily="34" charset="0"/>
                <a:cs typeface="Calibri" panose="020F0502020204030204" pitchFamily="34" charset="0"/>
              </a:rPr>
              <a:t>(very large and ready for rupture)</a:t>
            </a:r>
          </a:p>
          <a:p>
            <a:pPr defTabSz="914400">
              <a:buClr>
                <a:srgbClr val="008080"/>
              </a:buClr>
            </a:pPr>
            <a:endParaRPr lang="en-US" altLang="ar-SA" sz="300" dirty="0">
              <a:solidFill>
                <a:srgbClr val="008080"/>
              </a:solidFill>
            </a:endParaRPr>
          </a:p>
          <a:p>
            <a:pPr defTabSz="914400">
              <a:buClr>
                <a:srgbClr val="008080"/>
              </a:buClr>
            </a:pPr>
            <a:r>
              <a:rPr lang="en-US" altLang="ar-SA" sz="1600" dirty="0"/>
              <a:t>Few days after proliferation &amp; growth of the follicles, the granulosa cells secrete follicular fluids </a:t>
            </a:r>
            <a:r>
              <a:rPr lang="en-US" altLang="ar-SA" sz="1600" dirty="0">
                <a:solidFill>
                  <a:srgbClr val="FF0000"/>
                </a:solidFill>
              </a:rPr>
              <a:t>contain high concentration of estrogen. </a:t>
            </a:r>
            <a:r>
              <a:rPr lang="en-US" altLang="ar-SA" sz="1600" dirty="0"/>
              <a:t> This fluid accumulate to form antrum within the mass of the granulosa cells.</a:t>
            </a:r>
          </a:p>
          <a:p>
            <a:pPr defTabSz="914400">
              <a:buClr>
                <a:srgbClr val="008080"/>
              </a:buClr>
            </a:pPr>
            <a:endParaRPr lang="en-US" altLang="ar-SA" sz="200" dirty="0"/>
          </a:p>
          <a:p>
            <a:pPr defTabSz="914400">
              <a:buClr>
                <a:srgbClr val="008080"/>
              </a:buClr>
            </a:pPr>
            <a:r>
              <a:rPr lang="en-US" altLang="ar-SA" sz="1600" dirty="0">
                <a:solidFill>
                  <a:srgbClr val="FF0000"/>
                </a:solidFill>
              </a:rPr>
              <a:t>The early growth of the follicle up to the antral is under FSH stimulation </a:t>
            </a:r>
            <a:r>
              <a:rPr lang="en-US" altLang="ar-SA" sz="1600" dirty="0">
                <a:solidFill>
                  <a:srgbClr val="00B050"/>
                </a:solidFill>
              </a:rPr>
              <a:t>(</a:t>
            </a:r>
            <a:r>
              <a:rPr lang="en-US" sz="1600" dirty="0">
                <a:solidFill>
                  <a:srgbClr val="00B050"/>
                </a:solidFill>
              </a:rPr>
              <a:t>The follicular cells (granulosa cells) have specific receptor for FSH)</a:t>
            </a:r>
            <a:r>
              <a:rPr lang="en-US" sz="1600" dirty="0"/>
              <a:t> </a:t>
            </a:r>
            <a:r>
              <a:rPr lang="en-US" altLang="ar-SA" sz="1600" dirty="0">
                <a:solidFill>
                  <a:srgbClr val="FF0000"/>
                </a:solidFill>
              </a:rPr>
              <a:t>Then there is accelerated growth of the follicle to larger follicle called vesicular follicle caused by:</a:t>
            </a:r>
            <a:r>
              <a:rPr lang="ar-SA" altLang="ar-SA" sz="1600" dirty="0">
                <a:solidFill>
                  <a:srgbClr val="FF0000"/>
                </a:solidFill>
              </a:rPr>
              <a:t> </a:t>
            </a:r>
          </a:p>
          <a:p>
            <a:pPr marL="0" indent="0" algn="ctr" defTabSz="914400" rtl="1">
              <a:buClr>
                <a:srgbClr val="008080"/>
              </a:buClr>
              <a:buNone/>
            </a:pPr>
            <a:r>
              <a:rPr lang="ar-SA" altLang="ar-SA" sz="1600" dirty="0">
                <a:solidFill>
                  <a:schemeClr val="bg1">
                    <a:lumMod val="50000"/>
                  </a:schemeClr>
                </a:solidFill>
                <a:latin typeface="Calibri" panose="020F0502020204030204" pitchFamily="34" charset="0"/>
                <a:cs typeface="Calibri" panose="020F0502020204030204" pitchFamily="34" charset="0"/>
              </a:rPr>
              <a:t>يعني هذه هي الثلاث خطوات اللي راح تُنتج لي </a:t>
            </a:r>
            <a:r>
              <a:rPr lang="en-US" sz="1600" dirty="0">
                <a:solidFill>
                  <a:schemeClr val="bg1">
                    <a:lumMod val="50000"/>
                  </a:schemeClr>
                </a:solidFill>
                <a:latin typeface="Calibri" panose="020F0502020204030204" pitchFamily="34" charset="0"/>
                <a:cs typeface="Calibri" panose="020F0502020204030204" pitchFamily="34" charset="0"/>
              </a:rPr>
              <a:t>Mature </a:t>
            </a:r>
            <a:r>
              <a:rPr lang="en-US" sz="1600" dirty="0" err="1">
                <a:solidFill>
                  <a:schemeClr val="bg1">
                    <a:lumMod val="50000"/>
                  </a:schemeClr>
                </a:solidFill>
                <a:latin typeface="Calibri" panose="020F0502020204030204" pitchFamily="34" charset="0"/>
                <a:cs typeface="Calibri" panose="020F0502020204030204" pitchFamily="34" charset="0"/>
              </a:rPr>
              <a:t>Graafian</a:t>
            </a:r>
            <a:r>
              <a:rPr lang="en-US" sz="1600" dirty="0">
                <a:solidFill>
                  <a:schemeClr val="bg1">
                    <a:lumMod val="50000"/>
                  </a:schemeClr>
                </a:solidFill>
                <a:latin typeface="Calibri" panose="020F0502020204030204" pitchFamily="34" charset="0"/>
                <a:cs typeface="Calibri" panose="020F0502020204030204" pitchFamily="34" charset="0"/>
              </a:rPr>
              <a:t> Follicles</a:t>
            </a:r>
            <a:r>
              <a:rPr lang="ar-SA" sz="1600" dirty="0">
                <a:solidFill>
                  <a:schemeClr val="bg1">
                    <a:lumMod val="50000"/>
                  </a:schemeClr>
                </a:solidFill>
                <a:latin typeface="Calibri" panose="020F0502020204030204" pitchFamily="34" charset="0"/>
                <a:cs typeface="Calibri" panose="020F0502020204030204" pitchFamily="34" charset="0"/>
              </a:rPr>
              <a:t> </a:t>
            </a:r>
            <a:endParaRPr lang="en-US" altLang="ar-SA" sz="1600" dirty="0">
              <a:solidFill>
                <a:schemeClr val="bg1">
                  <a:lumMod val="50000"/>
                </a:schemeClr>
              </a:solidFill>
              <a:latin typeface="Calibri" panose="020F0502020204030204" pitchFamily="34" charset="0"/>
              <a:cs typeface="Calibri" panose="020F0502020204030204" pitchFamily="34" charset="0"/>
            </a:endParaRPr>
          </a:p>
          <a:p>
            <a:pPr defTabSz="914400">
              <a:buClr>
                <a:srgbClr val="008080"/>
              </a:buClr>
              <a:buFont typeface="Wingdings" panose="05000000000000000000" pitchFamily="2" charset="2"/>
              <a:buChar char="ü"/>
            </a:pPr>
            <a:endParaRPr lang="en-US" altLang="ar-SA" sz="200" dirty="0"/>
          </a:p>
          <a:p>
            <a:pPr marL="0" indent="0" defTabSz="914400">
              <a:buClr>
                <a:srgbClr val="008080"/>
              </a:buClr>
              <a:buNone/>
            </a:pPr>
            <a:r>
              <a:rPr lang="en-US" altLang="ar-SA" sz="1600" dirty="0"/>
              <a:t>1. Estrogen secreted into the follicle causes the granulosa cells to form increasing number of FSH receptors which causes </a:t>
            </a:r>
            <a:r>
              <a:rPr lang="en-US" altLang="ar-SA" sz="1600" dirty="0">
                <a:solidFill>
                  <a:srgbClr val="FF0000"/>
                </a:solidFill>
              </a:rPr>
              <a:t>positive feedback effect.</a:t>
            </a:r>
          </a:p>
          <a:p>
            <a:pPr marL="342900" indent="-342900" defTabSz="914400">
              <a:buClr>
                <a:srgbClr val="008080"/>
              </a:buClr>
              <a:buFont typeface="+mj-lt"/>
              <a:buAutoNum type="arabicPeriod"/>
            </a:pPr>
            <a:endParaRPr lang="en-US" altLang="ar-SA" sz="200" dirty="0"/>
          </a:p>
          <a:p>
            <a:pPr marL="0" indent="0" defTabSz="914400">
              <a:buClr>
                <a:srgbClr val="008080"/>
              </a:buClr>
              <a:buNone/>
            </a:pPr>
            <a:r>
              <a:rPr lang="en-US" altLang="ar-SA" sz="1600" dirty="0"/>
              <a:t>2. Both estrogen &amp; FSH combine to promote LH receptors on the granulosa cells, allowing more increase follicular secretion.</a:t>
            </a:r>
          </a:p>
          <a:p>
            <a:pPr marL="342900" indent="-342900" defTabSz="914400">
              <a:buClr>
                <a:srgbClr val="008080"/>
              </a:buClr>
              <a:buFont typeface="+mj-lt"/>
              <a:buAutoNum type="arabicPeriod"/>
            </a:pPr>
            <a:endParaRPr lang="en-US" altLang="ar-SA" sz="200" dirty="0"/>
          </a:p>
          <a:p>
            <a:pPr marL="0" indent="0" defTabSz="914400">
              <a:buClr>
                <a:srgbClr val="008080"/>
              </a:buClr>
              <a:buNone/>
            </a:pPr>
            <a:r>
              <a:rPr lang="en-US" altLang="ar-SA" sz="1600" dirty="0"/>
              <a:t>3. The increasing estrogen from the follicle plus increasing LH from the anterior pituitary </a:t>
            </a:r>
          </a:p>
          <a:p>
            <a:pPr marL="0" indent="0" defTabSz="914400">
              <a:buClr>
                <a:srgbClr val="008080"/>
              </a:buClr>
              <a:buNone/>
            </a:pPr>
            <a:r>
              <a:rPr lang="en-US" altLang="ar-SA" sz="1600" dirty="0"/>
              <a:t>causes proliferation of the follicular theca cells &amp; increase their secretion.</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44344" r="42542" b="30557"/>
          <a:stretch/>
        </p:blipFill>
        <p:spPr>
          <a:xfrm>
            <a:off x="8254652" y="4612716"/>
            <a:ext cx="3324750" cy="1695489"/>
          </a:xfrm>
          <a:prstGeom prst="rect">
            <a:avLst/>
          </a:prstGeom>
          <a:ln>
            <a:noFill/>
          </a:ln>
        </p:spPr>
      </p:pic>
      <p:sp>
        <p:nvSpPr>
          <p:cNvPr id="8" name="TextBox 7"/>
          <p:cNvSpPr txBox="1"/>
          <p:nvPr/>
        </p:nvSpPr>
        <p:spPr>
          <a:xfrm>
            <a:off x="2710036" y="5733256"/>
            <a:ext cx="2100577" cy="307777"/>
          </a:xfrm>
          <a:prstGeom prst="rect">
            <a:avLst/>
          </a:prstGeom>
          <a:noFill/>
          <a:ln>
            <a:solidFill>
              <a:schemeClr val="bg1">
                <a:lumMod val="50000"/>
              </a:schemeClr>
            </a:solidFill>
            <a:prstDash val="dashDot"/>
          </a:ln>
        </p:spPr>
        <p:txBody>
          <a:bodyPr wrap="square" rtlCol="0">
            <a:spAutoFit/>
          </a:bodyPr>
          <a:lstStyle/>
          <a:p>
            <a:pPr algn="ctr" rtl="1"/>
            <a:r>
              <a:rPr lang="ar-SA" sz="1400" dirty="0">
                <a:solidFill>
                  <a:schemeClr val="bg1">
                    <a:lumMod val="50000"/>
                  </a:schemeClr>
                </a:solidFill>
                <a:latin typeface="Calibri" panose="020F0502020204030204" pitchFamily="34" charset="0"/>
                <a:cs typeface="Calibri" panose="020F0502020204030204" pitchFamily="34" charset="0"/>
              </a:rPr>
              <a:t>الشرح </a:t>
            </a:r>
            <a:r>
              <a:rPr lang="ar-SA" sz="1400" dirty="0" err="1">
                <a:solidFill>
                  <a:schemeClr val="bg1">
                    <a:lumMod val="50000"/>
                  </a:schemeClr>
                </a:solidFill>
                <a:latin typeface="Calibri" panose="020F0502020204030204" pitchFamily="34" charset="0"/>
                <a:cs typeface="Calibri" panose="020F0502020204030204" pitchFamily="34" charset="0"/>
              </a:rPr>
              <a:t>بالسلايد</a:t>
            </a:r>
            <a:r>
              <a:rPr lang="ar-SA" sz="1400" dirty="0">
                <a:solidFill>
                  <a:schemeClr val="bg1">
                    <a:lumMod val="50000"/>
                  </a:schemeClr>
                </a:solidFill>
                <a:latin typeface="Calibri" panose="020F0502020204030204" pitchFamily="34" charset="0"/>
                <a:cs typeface="Calibri" panose="020F0502020204030204" pitchFamily="34" charset="0"/>
              </a:rPr>
              <a:t> </a:t>
            </a:r>
            <a:r>
              <a:rPr lang="ar-SA" sz="1400" dirty="0" err="1">
                <a:solidFill>
                  <a:schemeClr val="bg1">
                    <a:lumMod val="50000"/>
                  </a:schemeClr>
                </a:solidFill>
                <a:latin typeface="Calibri" panose="020F0502020204030204" pitchFamily="34" charset="0"/>
                <a:cs typeface="Calibri" panose="020F0502020204030204" pitchFamily="34" charset="0"/>
              </a:rPr>
              <a:t>الجاي</a:t>
            </a:r>
            <a:r>
              <a:rPr lang="ar-SA" sz="1400" dirty="0">
                <a:solidFill>
                  <a:schemeClr val="bg1">
                    <a:lumMod val="50000"/>
                  </a:schemeClr>
                </a:solidFill>
                <a:latin typeface="Calibri" panose="020F0502020204030204" pitchFamily="34" charset="0"/>
                <a:cs typeface="Calibri" panose="020F0502020204030204" pitchFamily="34" charset="0"/>
              </a:rPr>
              <a:t> </a:t>
            </a:r>
          </a:p>
        </p:txBody>
      </p:sp>
      <p:sp>
        <p:nvSpPr>
          <p:cNvPr id="9" name="Rectangle 8"/>
          <p:cNvSpPr/>
          <p:nvPr/>
        </p:nvSpPr>
        <p:spPr>
          <a:xfrm>
            <a:off x="10270876" y="27285"/>
            <a:ext cx="1917951"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a:t>
            </a:r>
          </a:p>
        </p:txBody>
      </p:sp>
    </p:spTree>
    <p:extLst>
      <p:ext uri="{BB962C8B-B14F-4D97-AF65-F5344CB8AC3E}">
        <p14:creationId xmlns:p14="http://schemas.microsoft.com/office/powerpoint/2010/main" val="236949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190191"/>
            <a:ext cx="10969942"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20000"/>
              </a:lnSpc>
              <a:buClr>
                <a:srgbClr val="008080"/>
              </a:buClr>
            </a:pPr>
            <a:r>
              <a:rPr lang="en-US" sz="1500" dirty="0">
                <a:latin typeface="Gill Sans MT" panose="020B0502020104020203" pitchFamily="34" charset="0"/>
                <a:cs typeface="Calibri" panose="020F0502020204030204" pitchFamily="34" charset="0"/>
              </a:rPr>
              <a:t>The antral follicles begin to grow.  The ovum enlarges &amp; remain embedded at one pole of the granulosa cells of the follicle.</a:t>
            </a:r>
          </a:p>
          <a:p>
            <a:pPr defTabSz="914400">
              <a:lnSpc>
                <a:spcPct val="120000"/>
              </a:lnSpc>
              <a:buClr>
                <a:srgbClr val="008080"/>
              </a:buClr>
            </a:pPr>
            <a:r>
              <a:rPr lang="en-US" sz="1500" dirty="0">
                <a:latin typeface="Gill Sans MT" panose="020B0502020104020203" pitchFamily="34" charset="0"/>
                <a:cs typeface="Calibri" panose="020F0502020204030204" pitchFamily="34" charset="0"/>
              </a:rPr>
              <a:t>After a week or more of growth (but before ovulation occurs) one of the follicles begins to outgrow all the others, and the remaining </a:t>
            </a:r>
            <a:r>
              <a:rPr lang="en-US" sz="1500" dirty="0">
                <a:solidFill>
                  <a:schemeClr val="accent4">
                    <a:lumMod val="75000"/>
                  </a:schemeClr>
                </a:solidFill>
                <a:latin typeface="Gill Sans MT" panose="020B0502020104020203" pitchFamily="34" charset="0"/>
                <a:cs typeface="Calibri" panose="020F0502020204030204" pitchFamily="34" charset="0"/>
              </a:rPr>
              <a:t>5</a:t>
            </a:r>
            <a:r>
              <a:rPr lang="en-US" sz="1500" dirty="0">
                <a:latin typeface="Gill Sans MT" panose="020B0502020104020203" pitchFamily="34" charset="0"/>
                <a:cs typeface="Calibri" panose="020F0502020204030204" pitchFamily="34" charset="0"/>
              </a:rPr>
              <a:t> to </a:t>
            </a:r>
            <a:r>
              <a:rPr lang="en-US" sz="1500" dirty="0">
                <a:solidFill>
                  <a:schemeClr val="accent4">
                    <a:lumMod val="75000"/>
                  </a:schemeClr>
                </a:solidFill>
                <a:latin typeface="Gill Sans MT" panose="020B0502020104020203" pitchFamily="34" charset="0"/>
                <a:cs typeface="Calibri" panose="020F0502020204030204" pitchFamily="34" charset="0"/>
              </a:rPr>
              <a:t>11</a:t>
            </a:r>
            <a:r>
              <a:rPr lang="en-US" sz="1500" dirty="0">
                <a:latin typeface="Gill Sans MT" panose="020B0502020104020203" pitchFamily="34" charset="0"/>
                <a:cs typeface="Calibri" panose="020F0502020204030204" pitchFamily="34" charset="0"/>
              </a:rPr>
              <a:t> developing follicles involute (a process called atresia). </a:t>
            </a:r>
            <a:r>
              <a:rPr lang="en-US" sz="1500" dirty="0">
                <a:solidFill>
                  <a:srgbClr val="00B050"/>
                </a:solidFill>
                <a:latin typeface="Gill Sans MT" panose="020B0502020104020203" pitchFamily="34" charset="0"/>
                <a:cs typeface="Calibri" panose="020F0502020204030204" pitchFamily="34" charset="0"/>
              </a:rPr>
              <a:t>(The cause of the atresia is unknown)</a:t>
            </a:r>
          </a:p>
          <a:p>
            <a:pPr defTabSz="914400">
              <a:lnSpc>
                <a:spcPct val="120000"/>
              </a:lnSpc>
              <a:buClr>
                <a:srgbClr val="008080"/>
              </a:buClr>
            </a:pPr>
            <a:r>
              <a:rPr lang="en-US" sz="1700" dirty="0">
                <a:solidFill>
                  <a:srgbClr val="007D7A"/>
                </a:solidFill>
                <a:latin typeface="Gill Sans MT" panose="020B0502020104020203" pitchFamily="34" charset="0"/>
                <a:cs typeface="Calibri" panose="020F0502020204030204" pitchFamily="34" charset="0"/>
              </a:rPr>
              <a:t>As a result: </a:t>
            </a:r>
            <a:r>
              <a:rPr lang="en-US" sz="1400" dirty="0" smtClean="0">
                <a:solidFill>
                  <a:schemeClr val="bg1">
                    <a:lumMod val="50000"/>
                  </a:schemeClr>
                </a:solidFill>
                <a:latin typeface="Gill Sans MT" panose="020B0502020104020203" pitchFamily="34" charset="0"/>
                <a:cs typeface="Calibri" panose="020F0502020204030204" pitchFamily="34" charset="0"/>
              </a:rPr>
              <a:t>(only in females slides)</a:t>
            </a: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342900" indent="-342900" defTabSz="914400">
              <a:lnSpc>
                <a:spcPct val="120000"/>
              </a:lnSpc>
              <a:buClr>
                <a:srgbClr val="008080"/>
              </a:buClr>
              <a:buFont typeface="+mj-lt"/>
              <a:buAutoNum type="arabicPeriod"/>
            </a:pPr>
            <a:r>
              <a:rPr lang="en-US" sz="1450" dirty="0">
                <a:latin typeface="Gill Sans MT" panose="020B0502020104020203" pitchFamily="34" charset="0"/>
                <a:cs typeface="Calibri" panose="020F0502020204030204" pitchFamily="34" charset="0"/>
              </a:rPr>
              <a:t>Rising estrogen levels:</a:t>
            </a:r>
            <a:r>
              <a:rPr lang="ar-SA" sz="1450" dirty="0">
                <a:latin typeface="Gill Sans MT" panose="020B0502020104020203" pitchFamily="34" charset="0"/>
                <a:cs typeface="Calibri" panose="020F0502020204030204" pitchFamily="34" charset="0"/>
              </a:rPr>
              <a:t> </a:t>
            </a:r>
            <a:r>
              <a:rPr lang="en-US" sz="1450" dirty="0">
                <a:latin typeface="Gill Sans MT" panose="020B0502020104020203" pitchFamily="34" charset="0"/>
                <a:cs typeface="Calibri" panose="020F0502020204030204" pitchFamily="34" charset="0"/>
              </a:rPr>
              <a:t>Positive feedback locally &amp; Negative feedback centrally. </a:t>
            </a:r>
          </a:p>
          <a:p>
            <a:pPr marL="342900" indent="-342900" defTabSz="914400">
              <a:lnSpc>
                <a:spcPct val="120000"/>
              </a:lnSpc>
              <a:buClr>
                <a:srgbClr val="008080"/>
              </a:buClr>
              <a:buFont typeface="+mj-lt"/>
              <a:buAutoNum type="arabicPeriod"/>
            </a:pPr>
            <a:r>
              <a:rPr lang="en-US" sz="1450" dirty="0">
                <a:latin typeface="Gill Sans MT" panose="020B0502020104020203" pitchFamily="34" charset="0"/>
                <a:cs typeface="Calibri" panose="020F0502020204030204" pitchFamily="34" charset="0"/>
              </a:rPr>
              <a:t>Rising inhibin levels: Further negative feedback.</a:t>
            </a:r>
          </a:p>
          <a:p>
            <a:pPr marL="342900" indent="-342900" defTabSz="914400">
              <a:lnSpc>
                <a:spcPct val="120000"/>
              </a:lnSpc>
              <a:buClr>
                <a:srgbClr val="008080"/>
              </a:buClr>
              <a:buFont typeface="+mj-lt"/>
              <a:buAutoNum type="arabicPeriod"/>
            </a:pPr>
            <a:r>
              <a:rPr lang="en-US" sz="1450" dirty="0">
                <a:latin typeface="Gill Sans MT" panose="020B0502020104020203" pitchFamily="34" charset="0"/>
                <a:cs typeface="Calibri" panose="020F0502020204030204" pitchFamily="34" charset="0"/>
              </a:rPr>
              <a:t>Declining FSH levels: </a:t>
            </a:r>
          </a:p>
          <a:p>
            <a:pPr lvl="1" defTabSz="914400">
              <a:lnSpc>
                <a:spcPct val="120000"/>
              </a:lnSpc>
              <a:buClr>
                <a:srgbClr val="008080"/>
              </a:buClr>
              <a:buFont typeface=".AppleSystemUIFont" charset="-120"/>
              <a:buChar char="-"/>
            </a:pPr>
            <a:r>
              <a:rPr lang="en-US" sz="1450" dirty="0">
                <a:solidFill>
                  <a:schemeClr val="tx1"/>
                </a:solidFill>
                <a:latin typeface="Gill Sans MT" panose="020B0502020104020203" pitchFamily="34" charset="0"/>
                <a:cs typeface="Calibri" panose="020F0502020204030204" pitchFamily="34" charset="0"/>
              </a:rPr>
              <a:t>Withdraw growth support.</a:t>
            </a:r>
          </a:p>
          <a:p>
            <a:pPr lvl="1" defTabSz="914400">
              <a:lnSpc>
                <a:spcPct val="120000"/>
              </a:lnSpc>
              <a:buClr>
                <a:srgbClr val="008080"/>
              </a:buClr>
              <a:buFont typeface=".AppleSystemUIFont" charset="-120"/>
              <a:buChar char="-"/>
            </a:pPr>
            <a:r>
              <a:rPr lang="en-US" sz="1450" dirty="0">
                <a:solidFill>
                  <a:schemeClr val="tx1"/>
                </a:solidFill>
                <a:latin typeface="Gill Sans MT" panose="020B0502020104020203" pitchFamily="34" charset="0"/>
                <a:cs typeface="Calibri" panose="020F0502020204030204" pitchFamily="34" charset="0"/>
              </a:rPr>
              <a:t>Atresia in lesser follicles.</a:t>
            </a:r>
          </a:p>
        </p:txBody>
      </p:sp>
      <p:pic>
        <p:nvPicPr>
          <p:cNvPr id="7" name="Picture 6">
            <a:extLst>
              <a:ext uri="{FF2B5EF4-FFF2-40B4-BE49-F238E27FC236}">
                <a16:creationId xmlns:a16="http://schemas.microsoft.com/office/drawing/2014/main" xmlns="" id="{F38B356B-6660-3E45-94CC-3B7A6DABE473}"/>
              </a:ext>
            </a:extLst>
          </p:cNvPr>
          <p:cNvPicPr>
            <a:picLocks noChangeAspect="1"/>
          </p:cNvPicPr>
          <p:nvPr/>
        </p:nvPicPr>
        <p:blipFill>
          <a:blip r:embed="rId2" cstate="print"/>
          <a:srcRect l="68696" t="32911" r="6956" b="37975"/>
          <a:stretch>
            <a:fillRect/>
          </a:stretch>
        </p:blipFill>
        <p:spPr bwMode="auto">
          <a:xfrm>
            <a:off x="9190756" y="2276872"/>
            <a:ext cx="2010629" cy="1624149"/>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01AFAC2F-7F79-834C-8CDD-2012DBA06E98}"/>
              </a:ext>
            </a:extLst>
          </p:cNvPr>
          <p:cNvSpPr txBox="1"/>
          <p:nvPr/>
        </p:nvSpPr>
        <p:spPr>
          <a:xfrm>
            <a:off x="9153807" y="3953187"/>
            <a:ext cx="2053173" cy="307777"/>
          </a:xfrm>
          <a:prstGeom prst="rect">
            <a:avLst/>
          </a:prstGeom>
          <a:noFill/>
          <a:ln w="19050">
            <a:solidFill>
              <a:schemeClr val="bg1">
                <a:lumMod val="50000"/>
              </a:schemeClr>
            </a:solidFill>
            <a:prstDash val="dashDot"/>
          </a:ln>
        </p:spPr>
        <p:txBody>
          <a:bodyPr wrap="square" rtlCol="0">
            <a:spAutoFit/>
          </a:bodyPr>
          <a:lstStyle/>
          <a:p>
            <a:pPr algn="ctr"/>
            <a:r>
              <a:rPr lang="en-US" sz="1400" dirty="0">
                <a:solidFill>
                  <a:schemeClr val="bg1">
                    <a:lumMod val="50000"/>
                  </a:schemeClr>
                </a:solidFill>
              </a:rPr>
              <a:t>Mainly contains estrogen </a:t>
            </a:r>
          </a:p>
        </p:txBody>
      </p:sp>
      <p:cxnSp>
        <p:nvCxnSpPr>
          <p:cNvPr id="9" name="Straight Arrow Connector 8">
            <a:extLst>
              <a:ext uri="{FF2B5EF4-FFF2-40B4-BE49-F238E27FC236}">
                <a16:creationId xmlns:a16="http://schemas.microsoft.com/office/drawing/2014/main" xmlns="" id="{D7B2A668-C10D-5B4F-9DAC-D96C300E4129}"/>
              </a:ext>
            </a:extLst>
          </p:cNvPr>
          <p:cNvCxnSpPr>
            <a:cxnSpLocks/>
          </p:cNvCxnSpPr>
          <p:nvPr/>
        </p:nvCxnSpPr>
        <p:spPr>
          <a:xfrm flipV="1">
            <a:off x="10054852" y="3213307"/>
            <a:ext cx="0" cy="68771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830716" y="4609000"/>
            <a:ext cx="2748687" cy="1600438"/>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باختصار: </a:t>
            </a:r>
          </a:p>
          <a:p>
            <a:pPr algn="r" rtl="1"/>
            <a:r>
              <a:rPr lang="ar-SA" sz="1400" dirty="0">
                <a:solidFill>
                  <a:schemeClr val="bg1">
                    <a:lumMod val="50000"/>
                  </a:schemeClr>
                </a:solidFill>
                <a:latin typeface="Calibri" panose="020F0502020204030204" pitchFamily="34" charset="0"/>
                <a:cs typeface="Calibri" panose="020F0502020204030204" pitchFamily="34" charset="0"/>
              </a:rPr>
              <a:t>الـ</a:t>
            </a:r>
            <a:r>
              <a:rPr lang="en-US" sz="1400" dirty="0">
                <a:solidFill>
                  <a:schemeClr val="bg1">
                    <a:lumMod val="50000"/>
                  </a:schemeClr>
                </a:solidFill>
                <a:latin typeface="Calibri" panose="020F0502020204030204" pitchFamily="34" charset="0"/>
                <a:cs typeface="Calibri" panose="020F0502020204030204" pitchFamily="34" charset="0"/>
              </a:rPr>
              <a:t>granulosa cells </a:t>
            </a:r>
            <a:r>
              <a:rPr lang="ar-SA" sz="1400" dirty="0">
                <a:solidFill>
                  <a:schemeClr val="bg1">
                    <a:lumMod val="50000"/>
                  </a:schemeClr>
                </a:solidFill>
                <a:latin typeface="Calibri" panose="020F0502020204030204" pitchFamily="34" charset="0"/>
                <a:cs typeface="Calibri" panose="020F0502020204030204" pitchFamily="34" charset="0"/>
              </a:rPr>
              <a:t> راح تنتج كمية كبيرة من الـ</a:t>
            </a:r>
            <a:r>
              <a:rPr lang="en-US" sz="1400" dirty="0">
                <a:solidFill>
                  <a:schemeClr val="bg1">
                    <a:lumMod val="50000"/>
                  </a:schemeClr>
                </a:solidFill>
                <a:latin typeface="Calibri" panose="020F0502020204030204" pitchFamily="34" charset="0"/>
                <a:cs typeface="Calibri" panose="020F0502020204030204" pitchFamily="34" charset="0"/>
              </a:rPr>
              <a:t>follicular fluid</a:t>
            </a:r>
            <a:r>
              <a:rPr lang="ar-SA" sz="1400" dirty="0">
                <a:solidFill>
                  <a:schemeClr val="bg1">
                    <a:lumMod val="50000"/>
                  </a:schemeClr>
                </a:solidFill>
                <a:latin typeface="Calibri" panose="020F0502020204030204" pitchFamily="34" charset="0"/>
                <a:cs typeface="Calibri" panose="020F0502020204030204" pitchFamily="34" charset="0"/>
              </a:rPr>
              <a:t> اللي يحتوي على كمية كبيرة من الاستروجين وهذا راح يتجمع ويسوي الـ</a:t>
            </a:r>
            <a:r>
              <a:rPr lang="en-US" sz="1400" dirty="0">
                <a:solidFill>
                  <a:schemeClr val="bg1">
                    <a:lumMod val="50000"/>
                  </a:schemeClr>
                </a:solidFill>
                <a:latin typeface="Calibri" panose="020F0502020204030204" pitchFamily="34" charset="0"/>
                <a:cs typeface="Calibri" panose="020F0502020204030204" pitchFamily="34" charset="0"/>
              </a:rPr>
              <a:t>antrum</a:t>
            </a:r>
            <a:r>
              <a:rPr lang="ar-SA" sz="1400" dirty="0">
                <a:solidFill>
                  <a:schemeClr val="bg1">
                    <a:lumMod val="50000"/>
                  </a:schemeClr>
                </a:solidFill>
                <a:latin typeface="Calibri" panose="020F0502020204030204" pitchFamily="34" charset="0"/>
                <a:cs typeface="Calibri" panose="020F0502020204030204" pitchFamily="34" charset="0"/>
              </a:rPr>
              <a:t> تحت تأثير الهرمون </a:t>
            </a:r>
            <a:r>
              <a:rPr lang="en-US" sz="1400" dirty="0">
                <a:solidFill>
                  <a:schemeClr val="bg1">
                    <a:lumMod val="50000"/>
                  </a:schemeClr>
                </a:solidFill>
                <a:latin typeface="Calibri" panose="020F0502020204030204" pitchFamily="34" charset="0"/>
                <a:cs typeface="Calibri" panose="020F0502020204030204" pitchFamily="34" charset="0"/>
              </a:rPr>
              <a:t>FSH</a:t>
            </a:r>
            <a:r>
              <a:rPr lang="ar-SA" sz="1400" dirty="0">
                <a:solidFill>
                  <a:schemeClr val="bg1">
                    <a:lumMod val="50000"/>
                  </a:schemeClr>
                </a:solidFill>
                <a:latin typeface="Calibri" panose="020F0502020204030204" pitchFamily="34" charset="0"/>
                <a:cs typeface="Calibri" panose="020F0502020204030204" pitchFamily="34" charset="0"/>
              </a:rPr>
              <a:t>. </a:t>
            </a:r>
          </a:p>
          <a:p>
            <a:pPr algn="r" rtl="1"/>
            <a:r>
              <a:rPr lang="ar-SA" sz="1400" dirty="0">
                <a:solidFill>
                  <a:schemeClr val="bg1">
                    <a:lumMod val="50000"/>
                  </a:schemeClr>
                </a:solidFill>
                <a:latin typeface="Calibri" panose="020F0502020204030204" pitchFamily="34" charset="0"/>
                <a:cs typeface="Calibri" panose="020F0502020204030204" pitchFamily="34" charset="0"/>
              </a:rPr>
              <a:t>بعد أسبوع، بويضة واحدة من اصل ٥-١١ بويضة هي </a:t>
            </a:r>
            <a:r>
              <a:rPr lang="ar-SA" sz="1400" dirty="0" smtClean="0">
                <a:solidFill>
                  <a:schemeClr val="bg1">
                    <a:lumMod val="50000"/>
                  </a:schemeClr>
                </a:solidFill>
                <a:latin typeface="Calibri" panose="020F0502020204030204" pitchFamily="34" charset="0"/>
                <a:cs typeface="Calibri" panose="020F0502020204030204" pitchFamily="34" charset="0"/>
              </a:rPr>
              <a:t>اللي </a:t>
            </a:r>
            <a:r>
              <a:rPr lang="ar-SA" sz="1400" dirty="0">
                <a:solidFill>
                  <a:schemeClr val="bg1">
                    <a:lumMod val="50000"/>
                  </a:schemeClr>
                </a:solidFill>
                <a:latin typeface="Calibri" panose="020F0502020204030204" pitchFamily="34" charset="0"/>
                <a:cs typeface="Calibri" panose="020F0502020204030204" pitchFamily="34" charset="0"/>
              </a:rPr>
              <a:t>بتكبر والباقي راح يتحللون. </a:t>
            </a:r>
          </a:p>
        </p:txBody>
      </p:sp>
      <p:sp>
        <p:nvSpPr>
          <p:cNvPr id="13" name="Rectangle 12"/>
          <p:cNvSpPr/>
          <p:nvPr/>
        </p:nvSpPr>
        <p:spPr>
          <a:xfrm>
            <a:off x="618115" y="4370655"/>
            <a:ext cx="8140593" cy="1985695"/>
          </a:xfrm>
          <a:prstGeom prst="rect">
            <a:avLst/>
          </a:prstGeom>
          <a:ln w="12700">
            <a:solidFill>
              <a:srgbClr val="00B050"/>
            </a:solidFill>
            <a:prstDash val="dashDot"/>
          </a:ln>
        </p:spPr>
        <p:txBody>
          <a:bodyPr vert="horz" lIns="101590" tIns="50795" rIns="101590" bIns="50795">
            <a:noAutofit/>
          </a:bodyPr>
          <a:lstStyle/>
          <a:p>
            <a:pPr marL="304770" indent="-304770">
              <a:spcBef>
                <a:spcPts val="667"/>
              </a:spcBef>
              <a:buClr>
                <a:srgbClr val="00B050"/>
              </a:buClr>
              <a:buSzPct val="76000"/>
              <a:buFont typeface="Wingdings 3"/>
              <a:buChar char=""/>
            </a:pPr>
            <a:r>
              <a:rPr lang="en-US" sz="1200" dirty="0">
                <a:solidFill>
                  <a:srgbClr val="00B050"/>
                </a:solidFill>
                <a:latin typeface="Gill Sans MT" panose="020B0502020104020203" pitchFamily="34" charset="0"/>
                <a:cs typeface="Calibri" panose="020F0502020204030204" pitchFamily="34" charset="0"/>
              </a:rPr>
              <a:t>Once the bleeding starts, FSH secretion start as well, to prepare for the next cycle but its not specific so, it will stimulate from 5-11 follicles only. Each women lose 5-11 ovum monthly  </a:t>
            </a:r>
          </a:p>
          <a:p>
            <a:pPr marL="304770" indent="-304770">
              <a:spcBef>
                <a:spcPts val="667"/>
              </a:spcBef>
              <a:buClr>
                <a:srgbClr val="00B050"/>
              </a:buClr>
              <a:buSzPct val="76000"/>
              <a:buFont typeface="Wingdings 3"/>
              <a:buChar char=""/>
            </a:pPr>
            <a:r>
              <a:rPr lang="en-US" sz="1200" dirty="0">
                <a:solidFill>
                  <a:srgbClr val="00B050"/>
                </a:solidFill>
                <a:latin typeface="Gill Sans MT" panose="020B0502020104020203" pitchFamily="34" charset="0"/>
                <a:cs typeface="Calibri" panose="020F0502020204030204" pitchFamily="34" charset="0"/>
              </a:rPr>
              <a:t>The fastest follicle to grow remain in the cycle, while others </a:t>
            </a:r>
            <a:r>
              <a:rPr lang="en-US" sz="1200" dirty="0" smtClean="0">
                <a:solidFill>
                  <a:srgbClr val="00B050"/>
                </a:solidFill>
                <a:latin typeface="Gill Sans MT" panose="020B0502020104020203" pitchFamily="34" charset="0"/>
                <a:cs typeface="Calibri" panose="020F0502020204030204" pitchFamily="34" charset="0"/>
              </a:rPr>
              <a:t>degenerate </a:t>
            </a:r>
            <a:r>
              <a:rPr lang="en-US" sz="1200" dirty="0">
                <a:solidFill>
                  <a:srgbClr val="00B050"/>
                </a:solidFill>
                <a:latin typeface="Gill Sans MT" panose="020B0502020104020203" pitchFamily="34" charset="0"/>
                <a:cs typeface="Calibri" panose="020F0502020204030204" pitchFamily="34" charset="0"/>
              </a:rPr>
              <a:t>because of the low estrogen level. </a:t>
            </a:r>
          </a:p>
          <a:p>
            <a:pPr marL="304770" indent="-304770">
              <a:spcBef>
                <a:spcPts val="667"/>
              </a:spcBef>
              <a:buClr>
                <a:srgbClr val="00B050"/>
              </a:buClr>
              <a:buSzPct val="76000"/>
              <a:buFont typeface="Wingdings 3"/>
              <a:buChar char=""/>
            </a:pPr>
            <a:r>
              <a:rPr lang="en-US" sz="1200" dirty="0">
                <a:solidFill>
                  <a:srgbClr val="00B050"/>
                </a:solidFill>
                <a:latin typeface="Gill Sans MT" panose="020B0502020104020203" pitchFamily="34" charset="0"/>
                <a:cs typeface="Calibri" panose="020F0502020204030204" pitchFamily="34" charset="0"/>
              </a:rPr>
              <a:t>Estrogen has –</a:t>
            </a:r>
            <a:r>
              <a:rPr lang="en-US" sz="1200" dirty="0" err="1">
                <a:solidFill>
                  <a:srgbClr val="00B050"/>
                </a:solidFill>
                <a:latin typeface="Gill Sans MT" panose="020B0502020104020203" pitchFamily="34" charset="0"/>
                <a:cs typeface="Calibri" panose="020F0502020204030204" pitchFamily="34" charset="0"/>
              </a:rPr>
              <a:t>ve</a:t>
            </a:r>
            <a:r>
              <a:rPr lang="en-US" sz="1200" dirty="0">
                <a:solidFill>
                  <a:srgbClr val="00B050"/>
                </a:solidFill>
                <a:latin typeface="Gill Sans MT" panose="020B0502020104020203" pitchFamily="34" charset="0"/>
                <a:cs typeface="Calibri" panose="020F0502020204030204" pitchFamily="34" charset="0"/>
              </a:rPr>
              <a:t> feedback on the FSH while it has two +</a:t>
            </a:r>
            <a:r>
              <a:rPr lang="en-US" sz="1200" dirty="0" err="1">
                <a:solidFill>
                  <a:srgbClr val="00B050"/>
                </a:solidFill>
                <a:latin typeface="Gill Sans MT" panose="020B0502020104020203" pitchFamily="34" charset="0"/>
                <a:cs typeface="Calibri" panose="020F0502020204030204" pitchFamily="34" charset="0"/>
              </a:rPr>
              <a:t>ve</a:t>
            </a:r>
            <a:r>
              <a:rPr lang="en-US" sz="1200" dirty="0">
                <a:solidFill>
                  <a:srgbClr val="00B050"/>
                </a:solidFill>
                <a:latin typeface="Gill Sans MT" panose="020B0502020104020203" pitchFamily="34" charset="0"/>
                <a:cs typeface="Calibri" panose="020F0502020204030204" pitchFamily="34" charset="0"/>
              </a:rPr>
              <a:t> feedback:</a:t>
            </a:r>
          </a:p>
          <a:p>
            <a:pPr marL="736549" lvl="1" indent="-228600" defTabSz="914400">
              <a:lnSpc>
                <a:spcPct val="120000"/>
              </a:lnSpc>
              <a:buClr>
                <a:srgbClr val="00B050"/>
              </a:buClr>
              <a:buFont typeface="+mj-lt"/>
              <a:buAutoNum type="arabicPeriod"/>
            </a:pPr>
            <a:r>
              <a:rPr lang="en-US" sz="1200" dirty="0">
                <a:solidFill>
                  <a:srgbClr val="00B050"/>
                </a:solidFill>
                <a:latin typeface="Gill Sans MT" panose="020B0502020104020203" pitchFamily="34" charset="0"/>
                <a:cs typeface="Calibri" panose="020F0502020204030204" pitchFamily="34" charset="0"/>
              </a:rPr>
              <a:t>paracrine: estrogen and FSH increase LH stores in the follicles.</a:t>
            </a:r>
          </a:p>
          <a:p>
            <a:pPr marL="736549" lvl="1" indent="-228600" defTabSz="914400">
              <a:lnSpc>
                <a:spcPct val="120000"/>
              </a:lnSpc>
              <a:buClr>
                <a:srgbClr val="00B050"/>
              </a:buClr>
              <a:buFont typeface="+mj-lt"/>
              <a:buAutoNum type="arabicPeriod"/>
            </a:pPr>
            <a:r>
              <a:rPr lang="en-US" sz="1200" dirty="0">
                <a:solidFill>
                  <a:srgbClr val="00B050"/>
                </a:solidFill>
                <a:latin typeface="Gill Sans MT" panose="020B0502020104020203" pitchFamily="34" charset="0"/>
                <a:cs typeface="Calibri" panose="020F0502020204030204" pitchFamily="34" charset="0"/>
              </a:rPr>
              <a:t>Endocrine: before the follicle rupture, it sends signals to AP, the signal is “I’m ready to rupture and I need LH”.</a:t>
            </a:r>
          </a:p>
          <a:p>
            <a:pPr marL="304770" indent="-304770">
              <a:spcBef>
                <a:spcPts val="667"/>
              </a:spcBef>
              <a:buClr>
                <a:srgbClr val="00B050"/>
              </a:buClr>
              <a:buSzPct val="76000"/>
              <a:buFont typeface="Wingdings 3"/>
              <a:buChar char=""/>
            </a:pPr>
            <a:r>
              <a:rPr lang="en-US" sz="1200" dirty="0">
                <a:solidFill>
                  <a:srgbClr val="00B050"/>
                </a:solidFill>
                <a:latin typeface="Gill Sans MT" panose="020B0502020104020203" pitchFamily="34" charset="0"/>
                <a:cs typeface="Calibri" panose="020F0502020204030204" pitchFamily="34" charset="0"/>
              </a:rPr>
              <a:t>So, estrogen occur in blood and fluctuate (up &amp; down) → LH surge (increase LH) →  rupture.</a:t>
            </a:r>
          </a:p>
          <a:p>
            <a:pPr marL="304770" indent="-304770">
              <a:spcBef>
                <a:spcPts val="667"/>
              </a:spcBef>
              <a:buClr>
                <a:srgbClr val="00B050"/>
              </a:buClr>
              <a:buSzPct val="76000"/>
              <a:buFont typeface="Wingdings 3"/>
              <a:buChar char=""/>
            </a:pPr>
            <a:r>
              <a:rPr lang="en-US" sz="1200" dirty="0">
                <a:solidFill>
                  <a:srgbClr val="00B050"/>
                </a:solidFill>
                <a:latin typeface="Gill Sans MT" panose="020B0502020104020203" pitchFamily="34" charset="0"/>
                <a:cs typeface="Calibri" panose="020F0502020204030204" pitchFamily="34" charset="0"/>
              </a:rPr>
              <a:t>What will happen if estrogen level is constant (not fluctuate) → no LH surge → no rupture.</a:t>
            </a:r>
          </a:p>
          <a:p>
            <a:pPr>
              <a:spcBef>
                <a:spcPts val="667"/>
              </a:spcBef>
              <a:buClr>
                <a:srgbClr val="00B050"/>
              </a:buClr>
              <a:buSzPct val="76000"/>
            </a:pPr>
            <a:endParaRPr lang="en-US" sz="1200" dirty="0">
              <a:solidFill>
                <a:srgbClr val="00B05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4026257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a:solidFill>
                  <a:srgbClr val="008080"/>
                </a:solidFill>
                <a:latin typeface="Bahnschrift" panose="020B0502040204020203" pitchFamily="34" charset="0"/>
                <a:cs typeface="Calibri" panose="020F0502020204030204" pitchFamily="34" charset="0"/>
              </a:rPr>
              <a:t>Summary of “Follicular” Phase of The Ovarian Cycle </a:t>
            </a: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a:xfrm>
            <a:off x="5086300" y="1241884"/>
            <a:ext cx="6493103" cy="5015582"/>
          </a:xfrm>
          <a:ln w="19050">
            <a:solidFill>
              <a:srgbClr val="008080"/>
            </a:solidFill>
            <a:prstDash val="dashDot"/>
          </a:ln>
        </p:spPr>
        <p:txBody>
          <a:bodyPr>
            <a:normAutofit fontScale="85000" lnSpcReduction="10000"/>
          </a:bodyPr>
          <a:lstStyle/>
          <a:p>
            <a:pPr>
              <a:lnSpc>
                <a:spcPct val="120000"/>
              </a:lnSpc>
              <a:buClr>
                <a:srgbClr val="008080"/>
              </a:buClr>
            </a:pPr>
            <a:r>
              <a:rPr lang="en-US" sz="1600" dirty="0">
                <a:latin typeface="Gill Sans MT" panose="020B0502020104020203" pitchFamily="34" charset="0"/>
                <a:cs typeface="Calibri" panose="020F0502020204030204" pitchFamily="34" charset="0"/>
              </a:rPr>
              <a:t>During the first few days of the monthly female sexual cycle there is an increase secretion of FSH, LH.</a:t>
            </a:r>
          </a:p>
          <a:p>
            <a:pPr>
              <a:lnSpc>
                <a:spcPct val="120000"/>
              </a:lnSpc>
              <a:buClr>
                <a:srgbClr val="008080"/>
              </a:buClr>
            </a:pPr>
            <a:endParaRPr lang="en-US" sz="200" dirty="0">
              <a:latin typeface="Gill Sans MT" panose="020B0502020104020203" pitchFamily="34" charset="0"/>
              <a:cs typeface="Calibri" panose="020F0502020204030204" pitchFamily="34" charset="0"/>
            </a:endParaRPr>
          </a:p>
          <a:p>
            <a:pPr>
              <a:lnSpc>
                <a:spcPct val="120000"/>
              </a:lnSpc>
              <a:buClr>
                <a:srgbClr val="008080"/>
              </a:buClr>
            </a:pPr>
            <a:r>
              <a:rPr lang="en-US" sz="1600" dirty="0">
                <a:latin typeface="Gill Sans MT" panose="020B0502020104020203" pitchFamily="34" charset="0"/>
                <a:cs typeface="Calibri" panose="020F0502020204030204" pitchFamily="34" charset="0"/>
              </a:rPr>
              <a:t>The early growth of the primary follicle up to the antral stage is under FSH stimulation only.  Then there is accelerated growth of the follicle to larger follicle called vesicular follicle (</a:t>
            </a:r>
            <a:r>
              <a:rPr lang="en-US" sz="1600" dirty="0" err="1">
                <a:latin typeface="Gill Sans MT" panose="020B0502020104020203" pitchFamily="34" charset="0"/>
                <a:cs typeface="Calibri" panose="020F0502020204030204" pitchFamily="34" charset="0"/>
              </a:rPr>
              <a:t>Graffian</a:t>
            </a:r>
            <a:r>
              <a:rPr lang="en-US" sz="1600" dirty="0">
                <a:latin typeface="Gill Sans MT" panose="020B0502020104020203" pitchFamily="34" charset="0"/>
                <a:cs typeface="Calibri" panose="020F0502020204030204" pitchFamily="34" charset="0"/>
              </a:rPr>
              <a:t>) caused by:</a:t>
            </a:r>
          </a:p>
          <a:p>
            <a:pPr>
              <a:lnSpc>
                <a:spcPct val="120000"/>
              </a:lnSpc>
              <a:buClr>
                <a:srgbClr val="008080"/>
              </a:buClr>
            </a:pPr>
            <a:endParaRPr lang="en-US" sz="500" dirty="0">
              <a:latin typeface="Gill Sans MT" panose="020B0502020104020203" pitchFamily="34" charset="0"/>
              <a:cs typeface="Calibri" panose="020F0502020204030204" pitchFamily="34" charset="0"/>
            </a:endParaRPr>
          </a:p>
          <a:p>
            <a:pPr marL="819119" lvl="1" indent="-514350">
              <a:lnSpc>
                <a:spcPct val="120000"/>
              </a:lnSpc>
              <a:buClr>
                <a:srgbClr val="007D7A"/>
              </a:buClr>
              <a:buFont typeface="+mj-lt"/>
              <a:buAutoNum type="arabicPeriod"/>
            </a:pPr>
            <a:r>
              <a:rPr lang="en-US" sz="1600" dirty="0">
                <a:solidFill>
                  <a:schemeClr val="tx1"/>
                </a:solidFill>
              </a:rPr>
              <a:t>Estrogen ↑ FSH receptors </a:t>
            </a:r>
            <a:r>
              <a:rPr lang="en-US" sz="1600" dirty="0">
                <a:solidFill>
                  <a:srgbClr val="FF0000"/>
                </a:solidFill>
              </a:rPr>
              <a:t>(</a:t>
            </a:r>
            <a:r>
              <a:rPr lang="en-US" sz="1600" b="1" dirty="0">
                <a:solidFill>
                  <a:srgbClr val="FF0000"/>
                </a:solidFill>
              </a:rPr>
              <a:t>positive</a:t>
            </a:r>
            <a:r>
              <a:rPr lang="en-US" sz="1600" dirty="0">
                <a:solidFill>
                  <a:srgbClr val="FF0000"/>
                </a:solidFill>
              </a:rPr>
              <a:t> feedback effect).</a:t>
            </a:r>
          </a:p>
          <a:p>
            <a:pPr marL="533369" lvl="1" indent="-228600">
              <a:lnSpc>
                <a:spcPct val="120000"/>
              </a:lnSpc>
              <a:buClr>
                <a:srgbClr val="007D7A"/>
              </a:buClr>
              <a:buFont typeface="+mj-lt"/>
              <a:buAutoNum type="arabicPeriod"/>
            </a:pPr>
            <a:endParaRPr lang="en-US" sz="400" dirty="0">
              <a:solidFill>
                <a:srgbClr val="FF0000"/>
              </a:solidFill>
            </a:endParaRPr>
          </a:p>
          <a:p>
            <a:pPr marL="819119" lvl="1" indent="-514350">
              <a:lnSpc>
                <a:spcPct val="120000"/>
              </a:lnSpc>
              <a:buClr>
                <a:srgbClr val="007D7A"/>
              </a:buClr>
              <a:buFont typeface="+mj-lt"/>
              <a:buAutoNum type="arabicPeriod"/>
            </a:pPr>
            <a:r>
              <a:rPr lang="en-US" sz="1600" dirty="0">
                <a:solidFill>
                  <a:schemeClr val="tx1"/>
                </a:solidFill>
              </a:rPr>
              <a:t>Estrogen &amp; FSH combine to promote LH receptors on the original granulosa cells in addition to FSH stimulation. → Proliferation of the follicular theca cells &amp; increase their secretion.</a:t>
            </a:r>
          </a:p>
          <a:p>
            <a:pPr marL="819119" lvl="1" indent="-514350">
              <a:lnSpc>
                <a:spcPct val="120000"/>
              </a:lnSpc>
              <a:buClr>
                <a:srgbClr val="007D7A"/>
              </a:buClr>
              <a:buFont typeface="+mj-lt"/>
              <a:buAutoNum type="arabicPeriod"/>
            </a:pPr>
            <a:endParaRPr lang="en-US" sz="500" dirty="0">
              <a:solidFill>
                <a:schemeClr val="tx1"/>
              </a:solidFill>
            </a:endParaRPr>
          </a:p>
          <a:p>
            <a:pPr>
              <a:lnSpc>
                <a:spcPct val="120000"/>
              </a:lnSpc>
              <a:buClr>
                <a:srgbClr val="007D7A"/>
              </a:buClr>
            </a:pPr>
            <a:r>
              <a:rPr lang="en-US" sz="1600" dirty="0">
                <a:solidFill>
                  <a:srgbClr val="00B050"/>
                </a:solidFill>
              </a:rPr>
              <a:t>From the growth of follicles to the formation of antrum is mainly done by FSH.</a:t>
            </a:r>
            <a:endParaRPr lang="en-US" sz="200" dirty="0">
              <a:solidFill>
                <a:srgbClr val="00B050"/>
              </a:solidFill>
            </a:endParaRPr>
          </a:p>
          <a:p>
            <a:pPr>
              <a:lnSpc>
                <a:spcPct val="120000"/>
              </a:lnSpc>
              <a:buClr>
                <a:srgbClr val="007D7A"/>
              </a:buClr>
            </a:pPr>
            <a:r>
              <a:rPr lang="en-US" sz="1600" dirty="0">
                <a:solidFill>
                  <a:srgbClr val="00B050"/>
                </a:solidFill>
              </a:rPr>
              <a:t>Antrum is a sac filled with estrogen.</a:t>
            </a:r>
          </a:p>
          <a:p>
            <a:pPr>
              <a:lnSpc>
                <a:spcPct val="120000"/>
              </a:lnSpc>
              <a:buClr>
                <a:srgbClr val="007D7A"/>
              </a:buClr>
            </a:pPr>
            <a:r>
              <a:rPr lang="en-US" sz="1600" dirty="0">
                <a:solidFill>
                  <a:srgbClr val="00B050"/>
                </a:solidFill>
              </a:rPr>
              <a:t>At puberty there will only be FSH secretion, since it has target receptors on the follicular cells.</a:t>
            </a:r>
          </a:p>
          <a:p>
            <a:pPr>
              <a:lnSpc>
                <a:spcPct val="120000"/>
              </a:lnSpc>
              <a:buClr>
                <a:srgbClr val="007D7A"/>
              </a:buClr>
            </a:pPr>
            <a:r>
              <a:rPr lang="en-US" sz="1600" dirty="0">
                <a:solidFill>
                  <a:srgbClr val="00B050"/>
                </a:solidFill>
              </a:rPr>
              <a:t>During menstruation, FSH secretion is more than LH. LH is insignificant in this phase until the last 2 days (day1-14), because GnRH is not specific for FSH secretion, so when the AP is stimulated, both FSH &amp; LH will be released.</a:t>
            </a:r>
          </a:p>
        </p:txBody>
      </p:sp>
      <p:sp>
        <p:nvSpPr>
          <p:cNvPr id="10" name="Isosceles Triangle 9"/>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Users\hp\AppData\Local\Microsoft\Windows\Temporary Internet Files\Low\Content.IE5\FWO33X9B\Folicular%20phase[1].jpg"/>
          <p:cNvPicPr>
            <a:picLocks noChangeAspect="1" noChangeArrowheads="1"/>
          </p:cNvPicPr>
          <p:nvPr/>
        </p:nvPicPr>
        <p:blipFill rotWithShape="1">
          <a:blip r:embed="rId2" cstate="print"/>
          <a:srcRect r="8417" b="7172"/>
          <a:stretch/>
        </p:blipFill>
        <p:spPr>
          <a:xfrm>
            <a:off x="609600" y="1474654"/>
            <a:ext cx="4404692" cy="4550042"/>
          </a:xfrm>
          <a:prstGeom prst="rect">
            <a:avLst/>
          </a:prstGeom>
        </p:spPr>
      </p:pic>
      <p:sp>
        <p:nvSpPr>
          <p:cNvPr id="7" name="Rectangle 6"/>
          <p:cNvSpPr/>
          <p:nvPr/>
        </p:nvSpPr>
        <p:spPr>
          <a:xfrm>
            <a:off x="10270876" y="27285"/>
            <a:ext cx="1917951"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a:t>
            </a:r>
          </a:p>
        </p:txBody>
      </p:sp>
    </p:spTree>
    <p:extLst>
      <p:ext uri="{BB962C8B-B14F-4D97-AF65-F5344CB8AC3E}">
        <p14:creationId xmlns:p14="http://schemas.microsoft.com/office/powerpoint/2010/main" val="293252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“Ovulation” Phase of The Ovarian Cycle</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26900" y="1180897"/>
            <a:ext cx="10969411"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Clr>
                <a:srgbClr val="008080"/>
              </a:buClr>
              <a:buNone/>
            </a:pPr>
            <a:r>
              <a:rPr lang="en-US" altLang="ar-SA" sz="1800" dirty="0">
                <a:solidFill>
                  <a:srgbClr val="008080"/>
                </a:solidFill>
              </a:rPr>
              <a:t>When the ovulation phase occur? </a:t>
            </a:r>
          </a:p>
          <a:p>
            <a:pPr marL="0" indent="0" defTabSz="914400">
              <a:lnSpc>
                <a:spcPct val="150000"/>
              </a:lnSpc>
              <a:buClr>
                <a:srgbClr val="008080"/>
              </a:buClr>
              <a:buNone/>
            </a:pPr>
            <a:r>
              <a:rPr lang="en-US" altLang="ar-SA" sz="1600" dirty="0"/>
              <a:t>It occurs </a:t>
            </a:r>
            <a:r>
              <a:rPr lang="en-US" altLang="ar-SA" sz="1600" dirty="0">
                <a:solidFill>
                  <a:schemeClr val="accent4">
                    <a:lumMod val="75000"/>
                  </a:schemeClr>
                </a:solidFill>
              </a:rPr>
              <a:t>14 </a:t>
            </a:r>
            <a:r>
              <a:rPr lang="en-US" altLang="ar-SA" sz="1600" dirty="0"/>
              <a:t>days after the onset of menstruation in </a:t>
            </a:r>
            <a:r>
              <a:rPr lang="en-US" altLang="ar-SA" sz="1600" dirty="0">
                <a:solidFill>
                  <a:schemeClr val="accent4">
                    <a:lumMod val="75000"/>
                  </a:schemeClr>
                </a:solidFill>
              </a:rPr>
              <a:t>28</a:t>
            </a:r>
            <a:r>
              <a:rPr lang="en-US" altLang="ar-SA" sz="1600" dirty="0"/>
              <a:t> days cycle.</a:t>
            </a:r>
            <a:endParaRPr lang="en-US" altLang="ar-SA" sz="900" dirty="0">
              <a:solidFill>
                <a:srgbClr val="008080"/>
              </a:solidFill>
            </a:endParaRPr>
          </a:p>
          <a:p>
            <a:pPr marL="0" indent="0" defTabSz="914400">
              <a:buClr>
                <a:srgbClr val="008080"/>
              </a:buClr>
              <a:buNone/>
            </a:pPr>
            <a:r>
              <a:rPr lang="en-US" altLang="ar-SA" sz="1400" dirty="0">
                <a:solidFill>
                  <a:srgbClr val="00B050"/>
                </a:solidFill>
              </a:rPr>
              <a:t>What does that mean? It means it occurs in the half of the period time.</a:t>
            </a:r>
          </a:p>
          <a:p>
            <a:pPr marL="0" indent="0" defTabSz="914400">
              <a:buClr>
                <a:srgbClr val="008080"/>
              </a:buClr>
              <a:buNone/>
            </a:pPr>
            <a:r>
              <a:rPr lang="en-US" altLang="ar-SA" sz="1400" dirty="0">
                <a:solidFill>
                  <a:srgbClr val="00B050"/>
                </a:solidFill>
              </a:rPr>
              <a:t>Ex: if the cycle is 28 days the ovulation will be in the 14</a:t>
            </a:r>
            <a:r>
              <a:rPr lang="en-US" altLang="ar-SA" sz="1400" baseline="30000" dirty="0">
                <a:solidFill>
                  <a:srgbClr val="00B050"/>
                </a:solidFill>
              </a:rPr>
              <a:t>th</a:t>
            </a:r>
            <a:r>
              <a:rPr lang="en-US" altLang="ar-SA" sz="1400" dirty="0">
                <a:solidFill>
                  <a:srgbClr val="00B050"/>
                </a:solidFill>
              </a:rPr>
              <a:t> day. </a:t>
            </a:r>
          </a:p>
          <a:p>
            <a:pPr marL="0" indent="0" defTabSz="914400">
              <a:buClr>
                <a:srgbClr val="008080"/>
              </a:buClr>
              <a:buNone/>
            </a:pPr>
            <a:r>
              <a:rPr lang="en-US" altLang="ar-SA" sz="1400" dirty="0">
                <a:solidFill>
                  <a:srgbClr val="00B050"/>
                </a:solidFill>
              </a:rPr>
              <a:t>I</a:t>
            </a:r>
            <a:r>
              <a:rPr lang="en-US" altLang="ar-SA" sz="1400" dirty="0" smtClean="0">
                <a:solidFill>
                  <a:srgbClr val="00B050"/>
                </a:solidFill>
              </a:rPr>
              <a:t>f </a:t>
            </a:r>
            <a:r>
              <a:rPr lang="en-US" altLang="ar-SA" sz="1400" dirty="0">
                <a:solidFill>
                  <a:srgbClr val="00B050"/>
                </a:solidFill>
              </a:rPr>
              <a:t>the cycle is 35 days the ovulation will be in the 21</a:t>
            </a:r>
            <a:r>
              <a:rPr lang="en-US" altLang="ar-SA" sz="1400" baseline="30000" dirty="0">
                <a:solidFill>
                  <a:srgbClr val="00B050"/>
                </a:solidFill>
              </a:rPr>
              <a:t>th</a:t>
            </a:r>
            <a:r>
              <a:rPr lang="en-US" altLang="ar-SA" sz="1400" dirty="0">
                <a:solidFill>
                  <a:srgbClr val="00B050"/>
                </a:solidFill>
              </a:rPr>
              <a:t> day. (because if there is menstrual imbalance mostly the problem will be in the follicular phase)</a:t>
            </a:r>
          </a:p>
          <a:p>
            <a:pPr marL="0" indent="0" defTabSz="914400">
              <a:lnSpc>
                <a:spcPct val="150000"/>
              </a:lnSpc>
              <a:buClr>
                <a:srgbClr val="008080"/>
              </a:buClr>
              <a:buNone/>
            </a:pPr>
            <a:r>
              <a:rPr lang="en-US" altLang="ar-SA" sz="1800" dirty="0">
                <a:solidFill>
                  <a:srgbClr val="008080"/>
                </a:solidFill>
              </a:rPr>
              <a:t>Before ovulation: </a:t>
            </a:r>
          </a:p>
          <a:p>
            <a:pPr defTabSz="914400">
              <a:lnSpc>
                <a:spcPct val="150000"/>
              </a:lnSpc>
              <a:buClr>
                <a:srgbClr val="008080"/>
              </a:buClr>
            </a:pPr>
            <a:r>
              <a:rPr lang="en-US" altLang="ar-SA" sz="1400" dirty="0">
                <a:solidFill>
                  <a:schemeClr val="accent4">
                    <a:lumMod val="75000"/>
                  </a:schemeClr>
                </a:solidFill>
              </a:rPr>
              <a:t>2</a:t>
            </a:r>
            <a:r>
              <a:rPr lang="en-US" altLang="ar-SA" sz="1400" dirty="0"/>
              <a:t> Days before ovulation, </a:t>
            </a:r>
            <a:r>
              <a:rPr lang="en-US" altLang="ar-SA" sz="1400" dirty="0">
                <a:solidFill>
                  <a:srgbClr val="FF0000"/>
                </a:solidFill>
              </a:rPr>
              <a:t>the rate of LH secretion from the anterior pituitary increase markedly </a:t>
            </a:r>
            <a:r>
              <a:rPr lang="en-US" altLang="ar-SA" sz="1400" dirty="0"/>
              <a:t>to </a:t>
            </a:r>
            <a:r>
              <a:rPr lang="en-US" altLang="ar-SA" sz="1400" dirty="0">
                <a:solidFill>
                  <a:schemeClr val="accent4">
                    <a:lumMod val="75000"/>
                  </a:schemeClr>
                </a:solidFill>
              </a:rPr>
              <a:t>6-16</a:t>
            </a:r>
            <a:r>
              <a:rPr lang="en-US" altLang="ar-SA" sz="1400" dirty="0"/>
              <a:t> fold &amp; peak about </a:t>
            </a:r>
            <a:r>
              <a:rPr lang="en-US" altLang="ar-SA" sz="1400" dirty="0">
                <a:solidFill>
                  <a:schemeClr val="accent4">
                    <a:lumMod val="75000"/>
                  </a:schemeClr>
                </a:solidFill>
              </a:rPr>
              <a:t>16</a:t>
            </a:r>
            <a:r>
              <a:rPr lang="en-US" altLang="ar-SA" sz="1400" dirty="0"/>
              <a:t> hours before ovulation. FSH also increases to </a:t>
            </a:r>
            <a:r>
              <a:rPr lang="en-US" altLang="ar-SA" sz="1400" dirty="0">
                <a:solidFill>
                  <a:schemeClr val="accent4">
                    <a:lumMod val="75000"/>
                  </a:schemeClr>
                </a:solidFill>
              </a:rPr>
              <a:t>2</a:t>
            </a:r>
            <a:r>
              <a:rPr lang="en-US" altLang="ar-SA" sz="1400" dirty="0"/>
              <a:t> to </a:t>
            </a:r>
            <a:r>
              <a:rPr lang="en-US" altLang="ar-SA" sz="1400" dirty="0">
                <a:solidFill>
                  <a:schemeClr val="accent4">
                    <a:lumMod val="75000"/>
                  </a:schemeClr>
                </a:solidFill>
              </a:rPr>
              <a:t>3</a:t>
            </a:r>
            <a:r>
              <a:rPr lang="en-US" altLang="ar-SA" sz="1400" dirty="0"/>
              <a:t> folds &amp; acts synergistically with LH to cause swelling of the follicle before ovulation. </a:t>
            </a:r>
          </a:p>
          <a:p>
            <a:pPr defTabSz="914400">
              <a:lnSpc>
                <a:spcPct val="150000"/>
              </a:lnSpc>
              <a:buClr>
                <a:srgbClr val="008080"/>
              </a:buClr>
            </a:pPr>
            <a:r>
              <a:rPr lang="en-US" altLang="ar-SA" sz="1400" dirty="0"/>
              <a:t>LH surge is necessary for ovulation (</a:t>
            </a:r>
            <a:r>
              <a:rPr lang="en-US" altLang="ar-SA" sz="1400" dirty="0">
                <a:solidFill>
                  <a:srgbClr val="FF0000"/>
                </a:solidFill>
              </a:rPr>
              <a:t>without LH hormone, ovulation will not occur</a:t>
            </a:r>
            <a:r>
              <a:rPr lang="en-US" altLang="ar-SA" sz="1400" dirty="0"/>
              <a:t>): LH has specific effect on the granulosa cells &amp; theca cells converting them to progesterone secreting cells </a:t>
            </a:r>
            <a:r>
              <a:rPr lang="en-US" altLang="ar-SA" sz="1400" dirty="0">
                <a:solidFill>
                  <a:srgbClr val="00B050"/>
                </a:solidFill>
              </a:rPr>
              <a:t>(these cells are important in maintaining and protecting the embryo from abortion)</a:t>
            </a:r>
            <a:r>
              <a:rPr lang="en-US" altLang="ar-SA" sz="1400" dirty="0"/>
              <a:t> so the rate of estrogen secretion begins to fall about </a:t>
            </a:r>
            <a:r>
              <a:rPr lang="en-US" altLang="ar-SA" sz="1400" dirty="0">
                <a:solidFill>
                  <a:schemeClr val="accent4">
                    <a:lumMod val="75000"/>
                  </a:schemeClr>
                </a:solidFill>
              </a:rPr>
              <a:t>1</a:t>
            </a:r>
            <a:r>
              <a:rPr lang="en-US" altLang="ar-SA" sz="1400" dirty="0"/>
              <a:t> day before ovulation while progesterone secretion begin to increase. </a:t>
            </a:r>
          </a:p>
          <a:p>
            <a:pPr defTabSz="914400">
              <a:lnSpc>
                <a:spcPct val="150000"/>
              </a:lnSpc>
              <a:buClr>
                <a:srgbClr val="008080"/>
              </a:buClr>
            </a:pPr>
            <a:r>
              <a:rPr lang="en-US" altLang="ar-SA" sz="1400" dirty="0">
                <a:solidFill>
                  <a:srgbClr val="00B050"/>
                </a:solidFill>
              </a:rPr>
              <a:t>Ovulation can be detected by hormonal analysis &amp; increase in body temperature due to the effect of progesterone.</a:t>
            </a:r>
          </a:p>
          <a:p>
            <a:pPr defTabSz="914400">
              <a:lnSpc>
                <a:spcPct val="150000"/>
              </a:lnSpc>
              <a:buClr>
                <a:srgbClr val="008080"/>
              </a:buClr>
            </a:pPr>
            <a:endParaRPr lang="en-US" altLang="ar-SA" sz="1400" dirty="0"/>
          </a:p>
          <a:p>
            <a:pPr marL="0" indent="0" defTabSz="914400">
              <a:lnSpc>
                <a:spcPct val="150000"/>
              </a:lnSpc>
              <a:buClr>
                <a:srgbClr val="008080"/>
              </a:buClr>
              <a:buNone/>
            </a:pPr>
            <a:endParaRPr lang="en-US" sz="1600" dirty="0">
              <a:solidFill>
                <a:srgbClr val="008080"/>
              </a:solidFill>
            </a:endParaRPr>
          </a:p>
          <a:p>
            <a:pPr defTabSz="914400">
              <a:lnSpc>
                <a:spcPct val="150000"/>
              </a:lnSpc>
              <a:buClr>
                <a:srgbClr val="008080"/>
              </a:buClr>
            </a:pPr>
            <a:endParaRPr lang="en-US" altLang="ar-SA" sz="1600" dirty="0"/>
          </a:p>
        </p:txBody>
      </p:sp>
      <p:pic>
        <p:nvPicPr>
          <p:cNvPr id="17" name="Picture 16"/>
          <p:cNvPicPr>
            <a:picLocks noChangeAspect="1"/>
          </p:cNvPicPr>
          <p:nvPr/>
        </p:nvPicPr>
        <p:blipFill>
          <a:blip r:embed="rId2"/>
          <a:stretch>
            <a:fillRect/>
          </a:stretch>
        </p:blipFill>
        <p:spPr>
          <a:xfrm>
            <a:off x="7335457" y="1218472"/>
            <a:ext cx="4260854" cy="1418440"/>
          </a:xfrm>
          <a:prstGeom prst="rect">
            <a:avLst/>
          </a:prstGeom>
        </p:spPr>
      </p:pic>
      <p:sp>
        <p:nvSpPr>
          <p:cNvPr id="7" name="TextBox 6"/>
          <p:cNvSpPr txBox="1"/>
          <p:nvPr/>
        </p:nvSpPr>
        <p:spPr>
          <a:xfrm>
            <a:off x="5374332" y="5555129"/>
            <a:ext cx="6204540" cy="738664"/>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 </a:t>
            </a:r>
          </a:p>
          <a:p>
            <a:pPr algn="r" rtl="1"/>
            <a:r>
              <a:rPr lang="ar-SA" sz="1400" dirty="0">
                <a:solidFill>
                  <a:schemeClr val="bg1">
                    <a:lumMod val="50000"/>
                  </a:schemeClr>
                </a:solidFill>
                <a:latin typeface="Calibri" panose="020F0502020204030204" pitchFamily="34" charset="0"/>
                <a:cs typeface="Calibri" panose="020F0502020204030204" pitchFamily="34" charset="0"/>
              </a:rPr>
              <a:t>قبل التبويض بيومين نسبة الـ</a:t>
            </a:r>
            <a:r>
              <a:rPr lang="en-US" sz="1400" dirty="0">
                <a:solidFill>
                  <a:schemeClr val="bg1">
                    <a:lumMod val="50000"/>
                  </a:schemeClr>
                </a:solidFill>
                <a:latin typeface="Calibri" panose="020F0502020204030204" pitchFamily="34" charset="0"/>
                <a:cs typeface="Calibri" panose="020F0502020204030204" pitchFamily="34" charset="0"/>
              </a:rPr>
              <a:t>LH &amp; FSH</a:t>
            </a:r>
            <a:r>
              <a:rPr lang="ar-SA" sz="1400" dirty="0">
                <a:solidFill>
                  <a:schemeClr val="bg1">
                    <a:lumMod val="50000"/>
                  </a:schemeClr>
                </a:solidFill>
                <a:latin typeface="Calibri" panose="020F0502020204030204" pitchFamily="34" charset="0"/>
                <a:cs typeface="Calibri" panose="020F0502020204030204" pitchFamily="34" charset="0"/>
              </a:rPr>
              <a:t> بتزيد وتؤدي الى انتفاخ البويضة. لو </a:t>
            </a:r>
            <a:r>
              <a:rPr lang="ar-SA" sz="1400" dirty="0" err="1">
                <a:solidFill>
                  <a:schemeClr val="bg1">
                    <a:lumMod val="50000"/>
                  </a:schemeClr>
                </a:solidFill>
                <a:latin typeface="Calibri" panose="020F0502020204030204" pitchFamily="34" charset="0"/>
                <a:cs typeface="Calibri" panose="020F0502020204030204" pitchFamily="34" charset="0"/>
              </a:rPr>
              <a:t>ماكان</a:t>
            </a:r>
            <a:r>
              <a:rPr lang="ar-SA" sz="1400" dirty="0">
                <a:solidFill>
                  <a:schemeClr val="bg1">
                    <a:lumMod val="50000"/>
                  </a:schemeClr>
                </a:solidFill>
                <a:latin typeface="Calibri" panose="020F0502020204030204" pitchFamily="34" charset="0"/>
                <a:cs typeface="Calibri" panose="020F0502020204030204" pitchFamily="34" charset="0"/>
              </a:rPr>
              <a:t> عندنا </a:t>
            </a:r>
            <a:r>
              <a:rPr lang="en-US" sz="1400" dirty="0">
                <a:solidFill>
                  <a:schemeClr val="bg1">
                    <a:lumMod val="50000"/>
                  </a:schemeClr>
                </a:solidFill>
                <a:latin typeface="Calibri" panose="020F0502020204030204" pitchFamily="34" charset="0"/>
                <a:cs typeface="Calibri" panose="020F0502020204030204" pitchFamily="34" charset="0"/>
              </a:rPr>
              <a:t>LH </a:t>
            </a:r>
            <a:r>
              <a:rPr lang="ar-SA" sz="1400" dirty="0">
                <a:solidFill>
                  <a:schemeClr val="bg1">
                    <a:lumMod val="50000"/>
                  </a:schemeClr>
                </a:solidFill>
                <a:latin typeface="Calibri" panose="020F0502020204030204" pitchFamily="34" charset="0"/>
                <a:cs typeface="Calibri" panose="020F0502020204030204" pitchFamily="34" charset="0"/>
              </a:rPr>
              <a:t> كثير مارح يتم التبويض </a:t>
            </a:r>
            <a:r>
              <a:rPr lang="ar-SA" sz="1400" dirty="0" err="1">
                <a:solidFill>
                  <a:schemeClr val="bg1">
                    <a:lumMod val="50000"/>
                  </a:schemeClr>
                </a:solidFill>
                <a:latin typeface="Calibri" panose="020F0502020204030204" pitchFamily="34" charset="0"/>
                <a:cs typeface="Calibri" panose="020F0502020204030204" pitchFamily="34" charset="0"/>
              </a:rPr>
              <a:t>لانه</a:t>
            </a:r>
            <a:r>
              <a:rPr lang="ar-SA" sz="1400" dirty="0">
                <a:solidFill>
                  <a:schemeClr val="bg1">
                    <a:lumMod val="50000"/>
                  </a:schemeClr>
                </a:solidFill>
                <a:latin typeface="Calibri" panose="020F0502020204030204" pitchFamily="34" charset="0"/>
                <a:cs typeface="Calibri" panose="020F0502020204030204" pitchFamily="34" charset="0"/>
              </a:rPr>
              <a:t> هو الي يخلي الـ</a:t>
            </a:r>
            <a:r>
              <a:rPr lang="en-US" sz="1400" dirty="0">
                <a:solidFill>
                  <a:schemeClr val="bg1">
                    <a:lumMod val="50000"/>
                  </a:schemeClr>
                </a:solidFill>
                <a:latin typeface="Calibri" panose="020F0502020204030204" pitchFamily="34" charset="0"/>
                <a:cs typeface="Calibri" panose="020F0502020204030204" pitchFamily="34" charset="0"/>
              </a:rPr>
              <a:t>granulosa &amp; theca cells </a:t>
            </a:r>
            <a:r>
              <a:rPr lang="ar-SA" sz="1400" dirty="0">
                <a:solidFill>
                  <a:schemeClr val="bg1">
                    <a:lumMod val="50000"/>
                  </a:schemeClr>
                </a:solidFill>
                <a:latin typeface="Calibri" panose="020F0502020204030204" pitchFamily="34" charset="0"/>
                <a:cs typeface="Calibri" panose="020F0502020204030204" pitchFamily="34" charset="0"/>
              </a:rPr>
              <a:t> تنتج بروجسترون.</a:t>
            </a:r>
          </a:p>
        </p:txBody>
      </p:sp>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2964" y="472420"/>
            <a:ext cx="620291" cy="620291"/>
          </a:xfrm>
          <a:prstGeom prst="rect">
            <a:avLst/>
          </a:prstGeom>
        </p:spPr>
      </p:pic>
    </p:spTree>
    <p:extLst>
      <p:ext uri="{BB962C8B-B14F-4D97-AF65-F5344CB8AC3E}">
        <p14:creationId xmlns:p14="http://schemas.microsoft.com/office/powerpoint/2010/main" val="2837908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a:solidFill>
                  <a:srgbClr val="008080"/>
                </a:solidFill>
                <a:latin typeface="Bahnschrift" panose="020B0502040204020203" pitchFamily="34" charset="0"/>
                <a:cs typeface="Calibri" panose="020F0502020204030204" pitchFamily="34" charset="0"/>
              </a:rPr>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4" name="Content Placeholder 3"/>
          <p:cNvSpPr>
            <a:spLocks noGrp="1"/>
          </p:cNvSpPr>
          <p:nvPr>
            <p:ph sz="quarter" idx="1"/>
          </p:nvPr>
        </p:nvSpPr>
        <p:spPr>
          <a:xfrm>
            <a:off x="7486243" y="2657017"/>
            <a:ext cx="4093160" cy="2403140"/>
          </a:xfrm>
          <a:ln w="19050">
            <a:solidFill>
              <a:srgbClr val="00B050"/>
            </a:solidFill>
            <a:prstDash val="dashDot"/>
          </a:ln>
        </p:spPr>
        <p:txBody>
          <a:bodyPr>
            <a:normAutofit/>
          </a:bodyPr>
          <a:lstStyle/>
          <a:p>
            <a:pPr>
              <a:lnSpc>
                <a:spcPct val="150000"/>
              </a:lnSpc>
              <a:buClr>
                <a:srgbClr val="00B050"/>
              </a:buClr>
            </a:pPr>
            <a:r>
              <a:rPr lang="en-US" sz="1600" dirty="0">
                <a:solidFill>
                  <a:srgbClr val="00B050"/>
                </a:solidFill>
                <a:latin typeface="Gill Sans MT" panose="020B0502020104020203" pitchFamily="34" charset="0"/>
                <a:cs typeface="Calibri" panose="020F0502020204030204" pitchFamily="34" charset="0"/>
              </a:rPr>
              <a:t>In day 13 or 14 the follicle is ready </a:t>
            </a:r>
            <a:r>
              <a:rPr lang="en-US" sz="1600" dirty="0" smtClean="0">
                <a:solidFill>
                  <a:srgbClr val="00B050"/>
                </a:solidFill>
                <a:latin typeface="Gill Sans MT" panose="020B0502020104020203" pitchFamily="34" charset="0"/>
                <a:cs typeface="Calibri" panose="020F0502020204030204" pitchFamily="34" charset="0"/>
              </a:rPr>
              <a:t>so, </a:t>
            </a:r>
            <a:r>
              <a:rPr lang="en-US" sz="1600" dirty="0">
                <a:solidFill>
                  <a:srgbClr val="00B050"/>
                </a:solidFill>
                <a:latin typeface="Gill Sans MT" panose="020B0502020104020203" pitchFamily="34" charset="0"/>
                <a:cs typeface="Calibri" panose="020F0502020204030204" pitchFamily="34" charset="0"/>
              </a:rPr>
              <a:t>it will secrete the estrogen (which is stored in the antrum) as signals to the brain. </a:t>
            </a:r>
          </a:p>
          <a:p>
            <a:pPr>
              <a:lnSpc>
                <a:spcPct val="150000"/>
              </a:lnSpc>
              <a:buClr>
                <a:srgbClr val="00B050"/>
              </a:buClr>
            </a:pPr>
            <a:r>
              <a:rPr lang="en-US" sz="1600" dirty="0">
                <a:solidFill>
                  <a:srgbClr val="00B050"/>
                </a:solidFill>
                <a:latin typeface="Gill Sans MT" panose="020B0502020104020203" pitchFamily="34" charset="0"/>
                <a:cs typeface="Calibri" panose="020F0502020204030204" pitchFamily="34" charset="0"/>
              </a:rPr>
              <a:t>After multiple signals (3 times) the estrogen activate the anterior pituitary gland to secrete </a:t>
            </a:r>
            <a:r>
              <a:rPr lang="en-US" sz="1600" dirty="0" smtClean="0">
                <a:solidFill>
                  <a:srgbClr val="00B050"/>
                </a:solidFill>
                <a:latin typeface="Gill Sans MT" panose="020B0502020104020203" pitchFamily="34" charset="0"/>
                <a:cs typeface="Calibri" panose="020F0502020204030204" pitchFamily="34" charset="0"/>
              </a:rPr>
              <a:t>LH, then </a:t>
            </a:r>
            <a:r>
              <a:rPr lang="en-US" sz="1600" dirty="0">
                <a:solidFill>
                  <a:srgbClr val="00B050"/>
                </a:solidFill>
                <a:latin typeface="Gill Sans MT" panose="020B0502020104020203" pitchFamily="34" charset="0"/>
                <a:cs typeface="Calibri" panose="020F0502020204030204" pitchFamily="34" charset="0"/>
              </a:rPr>
              <a:t>rupture happen </a:t>
            </a:r>
          </a:p>
        </p:txBody>
      </p:sp>
      <p:sp>
        <p:nvSpPr>
          <p:cNvPr id="10" name="Isosceles Triangle 9"/>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270876" y="27285"/>
            <a:ext cx="1917951"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a:t>
            </a:r>
          </a:p>
        </p:txBody>
      </p:sp>
      <p:pic>
        <p:nvPicPr>
          <p:cNvPr id="8" name="Picture 4" descr="81-3"/>
          <p:cNvPicPr>
            <a:picLocks noChangeAspect="1" noChangeArrowheads="1"/>
          </p:cNvPicPr>
          <p:nvPr/>
        </p:nvPicPr>
        <p:blipFill rotWithShape="1">
          <a:blip r:embed="rId2" cstate="print"/>
          <a:srcRect l="4821" t="6797" r="5451" b="6088"/>
          <a:stretch/>
        </p:blipFill>
        <p:spPr>
          <a:xfrm>
            <a:off x="673720" y="1484784"/>
            <a:ext cx="6709088" cy="4747607"/>
          </a:xfrm>
          <a:prstGeom prst="rect">
            <a:avLst/>
          </a:prstGeom>
        </p:spPr>
      </p:pic>
      <p:sp>
        <p:nvSpPr>
          <p:cNvPr id="5" name="TextBox 4">
            <a:extLst>
              <a:ext uri="{FF2B5EF4-FFF2-40B4-BE49-F238E27FC236}">
                <a16:creationId xmlns:a16="http://schemas.microsoft.com/office/drawing/2014/main" xmlns="" id="{E0076285-F01B-4F3F-81C4-5E46BEC98E6F}"/>
              </a:ext>
            </a:extLst>
          </p:cNvPr>
          <p:cNvSpPr txBox="1"/>
          <p:nvPr/>
        </p:nvSpPr>
        <p:spPr>
          <a:xfrm>
            <a:off x="3313566" y="2348050"/>
            <a:ext cx="288032" cy="400110"/>
          </a:xfrm>
          <a:prstGeom prst="rect">
            <a:avLst/>
          </a:prstGeom>
          <a:noFill/>
        </p:spPr>
        <p:txBody>
          <a:bodyPr wrap="square" rtlCol="0">
            <a:spAutoFit/>
          </a:bodyPr>
          <a:lstStyle/>
          <a:p>
            <a:r>
              <a:rPr lang="en-US" dirty="0"/>
              <a:t>1</a:t>
            </a:r>
          </a:p>
        </p:txBody>
      </p:sp>
      <p:sp>
        <p:nvSpPr>
          <p:cNvPr id="9" name="TextBox 8">
            <a:extLst>
              <a:ext uri="{FF2B5EF4-FFF2-40B4-BE49-F238E27FC236}">
                <a16:creationId xmlns:a16="http://schemas.microsoft.com/office/drawing/2014/main" xmlns="" id="{76C7AA7B-4C62-4449-87F4-A857DF4C3D65}"/>
              </a:ext>
            </a:extLst>
          </p:cNvPr>
          <p:cNvSpPr txBox="1"/>
          <p:nvPr/>
        </p:nvSpPr>
        <p:spPr>
          <a:xfrm>
            <a:off x="3533554" y="2348050"/>
            <a:ext cx="288032" cy="400110"/>
          </a:xfrm>
          <a:prstGeom prst="rect">
            <a:avLst/>
          </a:prstGeom>
          <a:noFill/>
        </p:spPr>
        <p:txBody>
          <a:bodyPr wrap="square" rtlCol="0">
            <a:spAutoFit/>
          </a:bodyPr>
          <a:lstStyle/>
          <a:p>
            <a:r>
              <a:rPr lang="en-US" dirty="0"/>
              <a:t>2</a:t>
            </a:r>
          </a:p>
        </p:txBody>
      </p:sp>
      <p:sp>
        <p:nvSpPr>
          <p:cNvPr id="11" name="TextBox 10">
            <a:extLst>
              <a:ext uri="{FF2B5EF4-FFF2-40B4-BE49-F238E27FC236}">
                <a16:creationId xmlns:a16="http://schemas.microsoft.com/office/drawing/2014/main" xmlns="" id="{2EB96F5B-F66E-4FD7-BCAB-3FE6A5E9F24D}"/>
              </a:ext>
            </a:extLst>
          </p:cNvPr>
          <p:cNvSpPr txBox="1"/>
          <p:nvPr/>
        </p:nvSpPr>
        <p:spPr>
          <a:xfrm>
            <a:off x="3740232" y="2348050"/>
            <a:ext cx="288032" cy="400110"/>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3458375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Cont.</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1" y="1268761"/>
            <a:ext cx="10969942"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Clr>
                <a:srgbClr val="008080"/>
              </a:buClr>
              <a:buNone/>
            </a:pPr>
            <a:r>
              <a:rPr lang="en-US" altLang="ar-SA" sz="2000" dirty="0">
                <a:solidFill>
                  <a:srgbClr val="008080"/>
                </a:solidFill>
              </a:rPr>
              <a:t>Starting of ovulation (initiating):</a:t>
            </a:r>
          </a:p>
          <a:p>
            <a:pPr marL="0" indent="0" defTabSz="914400">
              <a:buClr>
                <a:srgbClr val="008080"/>
              </a:buClr>
              <a:buNone/>
            </a:pPr>
            <a:endParaRPr lang="en-US" altLang="ar-SA" sz="200" dirty="0">
              <a:solidFill>
                <a:srgbClr val="008080"/>
              </a:solidFill>
            </a:endParaRPr>
          </a:p>
          <a:p>
            <a:pPr defTabSz="914400">
              <a:buClr>
                <a:srgbClr val="008080"/>
              </a:buClr>
            </a:pPr>
            <a:r>
              <a:rPr lang="en-US" altLang="ar-SA" sz="1600" dirty="0"/>
              <a:t>Large quantity of </a:t>
            </a:r>
            <a:r>
              <a:rPr lang="en-US" altLang="ar-SA" sz="1600" b="1" dirty="0">
                <a:solidFill>
                  <a:srgbClr val="FF0000"/>
                </a:solidFill>
              </a:rPr>
              <a:t>LH</a:t>
            </a:r>
            <a:r>
              <a:rPr lang="en-US" altLang="ar-SA" sz="1600" dirty="0"/>
              <a:t> secreted by the anterior pituitary causes rapid secretion of </a:t>
            </a:r>
            <a:r>
              <a:rPr lang="en-US" altLang="ar-SA" sz="1600" b="1" dirty="0">
                <a:solidFill>
                  <a:srgbClr val="FF0000"/>
                </a:solidFill>
              </a:rPr>
              <a:t>progesterone</a:t>
            </a:r>
            <a:r>
              <a:rPr lang="en-US" altLang="ar-SA" sz="1600" dirty="0"/>
              <a:t> from the follicle within a few hours.</a:t>
            </a:r>
          </a:p>
          <a:p>
            <a:pPr defTabSz="914400">
              <a:buClr>
                <a:srgbClr val="008080"/>
              </a:buClr>
            </a:pPr>
            <a:endParaRPr lang="en-US" altLang="ar-SA" sz="600" dirty="0"/>
          </a:p>
          <a:p>
            <a:pPr defTabSz="914400">
              <a:buClr>
                <a:srgbClr val="008080"/>
              </a:buClr>
            </a:pPr>
            <a:r>
              <a:rPr lang="en-US" altLang="ar-SA" sz="1600" dirty="0">
                <a:solidFill>
                  <a:schemeClr val="accent4">
                    <a:lumMod val="75000"/>
                  </a:schemeClr>
                </a:solidFill>
              </a:rPr>
              <a:t>2</a:t>
            </a:r>
            <a:r>
              <a:rPr lang="en-US" altLang="ar-SA" sz="1600" dirty="0"/>
              <a:t> events occur which are necessary for ovulation: </a:t>
            </a:r>
            <a:r>
              <a:rPr lang="en-US" altLang="ar-SA" sz="1600" dirty="0" smtClean="0">
                <a:solidFill>
                  <a:srgbClr val="FF0000"/>
                </a:solidFill>
              </a:rPr>
              <a:t>(Important</a:t>
            </a:r>
            <a:r>
              <a:rPr lang="en-US" altLang="ar-SA" sz="1600" dirty="0">
                <a:solidFill>
                  <a:srgbClr val="FF0000"/>
                </a:solidFill>
              </a:rPr>
              <a:t>)</a:t>
            </a:r>
          </a:p>
          <a:p>
            <a:pPr defTabSz="914400">
              <a:buClr>
                <a:srgbClr val="008080"/>
              </a:buClr>
            </a:pPr>
            <a:endParaRPr lang="en-US" altLang="ar-SA" sz="100" dirty="0"/>
          </a:p>
          <a:p>
            <a:pPr marL="342900" indent="-342900" defTabSz="914400">
              <a:buClr>
                <a:srgbClr val="008080"/>
              </a:buClr>
              <a:buFont typeface="+mj-lt"/>
              <a:buAutoNum type="arabicPeriod"/>
            </a:pPr>
            <a:r>
              <a:rPr lang="en-US" altLang="ar-SA" sz="1600" dirty="0"/>
              <a:t>The theca externa begins to secrete proteolytic enzymes &amp; causes weakening of the wall result in swelling of the follicle &amp; degeneration of the stigma.</a:t>
            </a:r>
          </a:p>
          <a:p>
            <a:pPr marL="342900" indent="-342900" defTabSz="914400">
              <a:buClr>
                <a:srgbClr val="008080"/>
              </a:buClr>
              <a:buFont typeface="+mj-lt"/>
              <a:buAutoNum type="arabicPeriod"/>
            </a:pPr>
            <a:endParaRPr lang="en-US" altLang="ar-SA" sz="200" dirty="0"/>
          </a:p>
          <a:p>
            <a:pPr marL="342900" indent="-342900" defTabSz="914400">
              <a:buClr>
                <a:srgbClr val="008080"/>
              </a:buClr>
              <a:buFont typeface="+mj-lt"/>
              <a:buAutoNum type="arabicPeriod"/>
            </a:pPr>
            <a:r>
              <a:rPr lang="en-US" altLang="ar-SA" sz="1600" dirty="0"/>
              <a:t>Rapid growth of new blood vessels into the follicle wall &amp; prostaglandins are secreted into the follicular tissue. </a:t>
            </a:r>
          </a:p>
          <a:p>
            <a:pPr marL="342900" indent="-342900" defTabSz="914400">
              <a:buClr>
                <a:srgbClr val="008080"/>
              </a:buClr>
              <a:buFont typeface="+mj-lt"/>
              <a:buAutoNum type="arabicPeriod"/>
            </a:pPr>
            <a:endParaRPr lang="en-US" altLang="ar-SA" sz="200" dirty="0">
              <a:solidFill>
                <a:srgbClr val="FF66CC"/>
              </a:solidFill>
            </a:endParaRPr>
          </a:p>
          <a:p>
            <a:pPr marL="0" indent="0" defTabSz="914400">
              <a:buClr>
                <a:srgbClr val="008080"/>
              </a:buClr>
              <a:buNone/>
            </a:pPr>
            <a:r>
              <a:rPr lang="en-US" altLang="ar-SA" sz="1600" dirty="0">
                <a:solidFill>
                  <a:srgbClr val="FF66CC"/>
                </a:solidFill>
              </a:rPr>
              <a:t>Those two changes causes swelling of the follicle, plasma transudation into the follicle &amp; degeneration of the stigma with discharge of the ovum.</a:t>
            </a:r>
          </a:p>
          <a:p>
            <a:pPr marL="0" indent="0" defTabSz="914400">
              <a:buClr>
                <a:srgbClr val="008080"/>
              </a:buClr>
              <a:buNone/>
            </a:pPr>
            <a:endParaRPr lang="en-US" altLang="ar-SA" sz="1600" dirty="0"/>
          </a:p>
          <a:p>
            <a:pPr defTabSz="914400">
              <a:buClr>
                <a:srgbClr val="008080"/>
              </a:buClr>
            </a:pPr>
            <a:endParaRPr lang="en-US" sz="1600" dirty="0">
              <a:solidFill>
                <a:srgbClr val="008080"/>
              </a:solidFill>
            </a:endParaRPr>
          </a:p>
          <a:p>
            <a:pPr defTabSz="914400">
              <a:buClr>
                <a:srgbClr val="008080"/>
              </a:buClr>
            </a:pPr>
            <a:endParaRPr lang="en-US" altLang="ar-SA" sz="1600" dirty="0"/>
          </a:p>
        </p:txBody>
      </p:sp>
      <p:sp>
        <p:nvSpPr>
          <p:cNvPr id="11" name="TextBox 10"/>
          <p:cNvSpPr txBox="1"/>
          <p:nvPr/>
        </p:nvSpPr>
        <p:spPr>
          <a:xfrm>
            <a:off x="3304130" y="5373216"/>
            <a:ext cx="5580601" cy="738664"/>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 </a:t>
            </a:r>
          </a:p>
          <a:p>
            <a:pPr algn="r" rtl="1"/>
            <a:r>
              <a:rPr lang="ar-SA" sz="1400" dirty="0">
                <a:solidFill>
                  <a:schemeClr val="bg1">
                    <a:lumMod val="50000"/>
                  </a:schemeClr>
                </a:solidFill>
                <a:latin typeface="Calibri" panose="020F0502020204030204" pitchFamily="34" charset="0"/>
                <a:cs typeface="Calibri" panose="020F0502020204030204" pitchFamily="34" charset="0"/>
              </a:rPr>
              <a:t>الـ</a:t>
            </a:r>
            <a:r>
              <a:rPr lang="en-US" sz="1400" dirty="0">
                <a:solidFill>
                  <a:schemeClr val="bg1">
                    <a:lumMod val="50000"/>
                  </a:schemeClr>
                </a:solidFill>
                <a:latin typeface="Calibri" panose="020F0502020204030204" pitchFamily="34" charset="0"/>
                <a:cs typeface="Calibri" panose="020F0502020204030204" pitchFamily="34" charset="0"/>
              </a:rPr>
              <a:t>theca externa</a:t>
            </a:r>
            <a:r>
              <a:rPr lang="ar-SA" sz="1400" dirty="0">
                <a:solidFill>
                  <a:schemeClr val="bg1">
                    <a:lumMod val="50000"/>
                  </a:schemeClr>
                </a:solidFill>
                <a:latin typeface="Calibri" panose="020F0502020204030204" pitchFamily="34" charset="0"/>
                <a:cs typeface="Calibri" panose="020F0502020204030204" pitchFamily="34" charset="0"/>
              </a:rPr>
              <a:t> تفرز انزيمات تضعف جدار الـ</a:t>
            </a:r>
            <a:r>
              <a:rPr lang="en-US" sz="1400" dirty="0">
                <a:solidFill>
                  <a:schemeClr val="bg1">
                    <a:lumMod val="50000"/>
                  </a:schemeClr>
                </a:solidFill>
                <a:latin typeface="Calibri" panose="020F0502020204030204" pitchFamily="34" charset="0"/>
                <a:cs typeface="Calibri" panose="020F0502020204030204" pitchFamily="34" charset="0"/>
              </a:rPr>
              <a:t>follicle</a:t>
            </a:r>
            <a:r>
              <a:rPr lang="ar-SA" sz="1400" dirty="0">
                <a:solidFill>
                  <a:schemeClr val="bg1">
                    <a:lumMod val="50000"/>
                  </a:schemeClr>
                </a:solidFill>
                <a:latin typeface="Calibri" panose="020F0502020204030204" pitchFamily="34" charset="0"/>
                <a:cs typeface="Calibri" panose="020F0502020204030204" pitchFamily="34" charset="0"/>
              </a:rPr>
              <a:t> وتؤدي الى انتفاخها. اوعية دموية تبدأ تنموا داخل الـ</a:t>
            </a:r>
            <a:r>
              <a:rPr lang="en-US" sz="1400" dirty="0">
                <a:solidFill>
                  <a:schemeClr val="bg1">
                    <a:lumMod val="50000"/>
                  </a:schemeClr>
                </a:solidFill>
                <a:latin typeface="Calibri" panose="020F0502020204030204" pitchFamily="34" charset="0"/>
                <a:cs typeface="Calibri" panose="020F0502020204030204" pitchFamily="34" charset="0"/>
              </a:rPr>
              <a:t>follicle </a:t>
            </a:r>
            <a:r>
              <a:rPr lang="ar-SA" sz="1400" dirty="0">
                <a:solidFill>
                  <a:schemeClr val="bg1">
                    <a:lumMod val="50000"/>
                  </a:schemeClr>
                </a:solidFill>
                <a:latin typeface="Calibri" panose="020F0502020204030204" pitchFamily="34" charset="0"/>
                <a:cs typeface="Calibri" panose="020F0502020204030204" pitchFamily="34" charset="0"/>
              </a:rPr>
              <a:t> وتفرز </a:t>
            </a:r>
            <a:r>
              <a:rPr lang="en-US" sz="1400" dirty="0">
                <a:solidFill>
                  <a:schemeClr val="bg1">
                    <a:lumMod val="50000"/>
                  </a:schemeClr>
                </a:solidFill>
                <a:latin typeface="Calibri" panose="020F0502020204030204" pitchFamily="34" charset="0"/>
                <a:cs typeface="Calibri" panose="020F0502020204030204" pitchFamily="34" charset="0"/>
              </a:rPr>
              <a:t>prostaglandins</a:t>
            </a:r>
            <a:r>
              <a:rPr lang="ar-SA" sz="1400" dirty="0">
                <a:solidFill>
                  <a:schemeClr val="bg1">
                    <a:lumMod val="50000"/>
                  </a:schemeClr>
                </a:solidFill>
                <a:latin typeface="Calibri" panose="020F0502020204030204" pitchFamily="34" charset="0"/>
                <a:cs typeface="Calibri" panose="020F0502020204030204" pitchFamily="34" charset="0"/>
              </a:rPr>
              <a:t>. كل هذي الاحداث تتسبب في </a:t>
            </a:r>
            <a:r>
              <a:rPr lang="ar-SA" sz="1400" dirty="0" smtClean="0">
                <a:solidFill>
                  <a:schemeClr val="bg1">
                    <a:lumMod val="50000"/>
                  </a:schemeClr>
                </a:solidFill>
                <a:latin typeface="Calibri" panose="020F0502020204030204" pitchFamily="34" charset="0"/>
                <a:cs typeface="Calibri" panose="020F0502020204030204" pitchFamily="34" charset="0"/>
              </a:rPr>
              <a:t>التبويض.</a:t>
            </a:r>
            <a:endParaRPr lang="ar-SA" sz="1400" dirty="0">
              <a:solidFill>
                <a:schemeClr val="bg1">
                  <a:lumMod val="50000"/>
                </a:schemeClr>
              </a:solidFill>
              <a:latin typeface="Calibri" panose="020F0502020204030204" pitchFamily="34" charset="0"/>
              <a:cs typeface="Calibri" panose="020F0502020204030204" pitchFamily="34" charset="0"/>
            </a:endParaRPr>
          </a:p>
        </p:txBody>
      </p:sp>
      <p:sp>
        <p:nvSpPr>
          <p:cNvPr id="13" name="Rectangle 12"/>
          <p:cNvSpPr/>
          <p:nvPr/>
        </p:nvSpPr>
        <p:spPr>
          <a:xfrm>
            <a:off x="10270876" y="27285"/>
            <a:ext cx="1917951"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a:t>
            </a:r>
          </a:p>
        </p:txBody>
      </p:sp>
    </p:spTree>
    <p:extLst>
      <p:ext uri="{BB962C8B-B14F-4D97-AF65-F5344CB8AC3E}">
        <p14:creationId xmlns:p14="http://schemas.microsoft.com/office/powerpoint/2010/main" val="1801591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Cont.</a:t>
            </a:r>
            <a:endParaRPr lang="en-US" altLang="en-US" sz="3200" dirty="0">
              <a:solidFill>
                <a:srgbClr val="008080"/>
              </a:solidFill>
              <a:latin typeface="Bahnschrift" panose="020B0502040204020203" pitchFamily="34" charset="0"/>
              <a:cs typeface="Calibri" panose="020F0502020204030204" pitchFamily="34" charset="0"/>
            </a:endParaRPr>
          </a:p>
        </p:txBody>
      </p:sp>
      <p:pic>
        <p:nvPicPr>
          <p:cNvPr id="9" name="Picture 8"/>
          <p:cNvPicPr>
            <a:picLocks noChangeAspect="1"/>
          </p:cNvPicPr>
          <p:nvPr/>
        </p:nvPicPr>
        <p:blipFill rotWithShape="1">
          <a:blip r:embed="rId2" cstate="print"/>
          <a:srcRect l="61979" t="12630" r="9895" b="43229"/>
          <a:stretch/>
        </p:blipFill>
        <p:spPr>
          <a:xfrm>
            <a:off x="7606581" y="1448781"/>
            <a:ext cx="3972822" cy="4680520"/>
          </a:xfrm>
          <a:prstGeom prst="rect">
            <a:avLst/>
          </a:prstGeom>
        </p:spPr>
      </p:pic>
      <p:sp>
        <p:nvSpPr>
          <p:cNvPr id="8"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1" y="1268761"/>
            <a:ext cx="7141136"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Clr>
                <a:srgbClr val="008080"/>
              </a:buClr>
              <a:buNone/>
            </a:pPr>
            <a:r>
              <a:rPr lang="en-US" altLang="ar-SA" sz="2000" dirty="0">
                <a:solidFill>
                  <a:srgbClr val="008080"/>
                </a:solidFill>
              </a:rPr>
              <a:t>During </a:t>
            </a:r>
            <a:r>
              <a:rPr lang="en-US" sz="2000" dirty="0">
                <a:solidFill>
                  <a:srgbClr val="008080"/>
                </a:solidFill>
              </a:rPr>
              <a:t>Ovulation:</a:t>
            </a:r>
            <a:endParaRPr lang="en-US" altLang="ar-SA" sz="2000" dirty="0">
              <a:solidFill>
                <a:srgbClr val="008080"/>
              </a:solidFill>
            </a:endParaRPr>
          </a:p>
          <a:p>
            <a:pPr marL="0" indent="0" defTabSz="914400">
              <a:buClr>
                <a:srgbClr val="008080"/>
              </a:buClr>
              <a:buNone/>
            </a:pPr>
            <a:endParaRPr lang="en-US" altLang="ar-SA" sz="200" dirty="0">
              <a:solidFill>
                <a:srgbClr val="008080"/>
              </a:solidFill>
            </a:endParaRPr>
          </a:p>
          <a:p>
            <a:pPr defTabSz="914400">
              <a:buClr>
                <a:srgbClr val="008080"/>
              </a:buClr>
            </a:pPr>
            <a:r>
              <a:rPr lang="en-US" altLang="ar-SA" sz="1600" dirty="0"/>
              <a:t>Small area in the center of the follicle called stigma protrude &amp; fluids ooze from the follicle.</a:t>
            </a:r>
          </a:p>
          <a:p>
            <a:pPr defTabSz="914400">
              <a:buClr>
                <a:srgbClr val="008080"/>
              </a:buClr>
            </a:pPr>
            <a:endParaRPr lang="en-US" altLang="ar-SA" sz="1600" dirty="0"/>
          </a:p>
          <a:p>
            <a:pPr defTabSz="914400">
              <a:buClr>
                <a:srgbClr val="008080"/>
              </a:buClr>
            </a:pPr>
            <a:r>
              <a:rPr lang="en-US" altLang="ar-SA" sz="1600" dirty="0"/>
              <a:t>The stigma ruptures allowing more viscous fluid outward carrying with it the ovum surrounded by mass of granulosa cells called corona radiata </a:t>
            </a:r>
            <a:r>
              <a:rPr lang="en-US" altLang="ar-SA" sz="1600" dirty="0">
                <a:solidFill>
                  <a:srgbClr val="00B050"/>
                </a:solidFill>
              </a:rPr>
              <a:t>(</a:t>
            </a:r>
            <a:r>
              <a:rPr lang="en-US" sz="1600" dirty="0">
                <a:solidFill>
                  <a:srgbClr val="00B050"/>
                </a:solidFill>
                <a:latin typeface="Gill Sans MT" panose="020B0502020104020203" pitchFamily="34" charset="0"/>
                <a:cs typeface="Calibri" panose="020F0502020204030204" pitchFamily="34" charset="0"/>
              </a:rPr>
              <a:t>Corona radiata= granulosa cells).</a:t>
            </a:r>
            <a:endParaRPr lang="en-US" altLang="ar-SA" sz="1600" dirty="0"/>
          </a:p>
          <a:p>
            <a:pPr defTabSz="914400">
              <a:buClr>
                <a:srgbClr val="008080"/>
              </a:buClr>
            </a:pPr>
            <a:endParaRPr lang="en-US" altLang="ar-SA" sz="1600" dirty="0"/>
          </a:p>
          <a:p>
            <a:pPr defTabSz="914400">
              <a:buClr>
                <a:srgbClr val="008080"/>
              </a:buClr>
            </a:pPr>
            <a:r>
              <a:rPr lang="en-US" altLang="ar-SA" sz="1600" dirty="0">
                <a:solidFill>
                  <a:srgbClr val="00B050"/>
                </a:solidFill>
              </a:rPr>
              <a:t>In this stage, the ova has layer of follicular cells (corona </a:t>
            </a:r>
            <a:r>
              <a:rPr lang="en-US" altLang="ar-SA" sz="1600" dirty="0" err="1">
                <a:solidFill>
                  <a:srgbClr val="00B050"/>
                </a:solidFill>
              </a:rPr>
              <a:t>radiata</a:t>
            </a:r>
            <a:r>
              <a:rPr lang="en-US" altLang="ar-SA" sz="1600" dirty="0">
                <a:solidFill>
                  <a:srgbClr val="00B050"/>
                </a:solidFill>
              </a:rPr>
              <a:t>) and zona </a:t>
            </a:r>
            <a:r>
              <a:rPr lang="en-US" altLang="ar-SA" sz="1600" dirty="0" err="1">
                <a:solidFill>
                  <a:srgbClr val="00B050"/>
                </a:solidFill>
              </a:rPr>
              <a:t>pellucida</a:t>
            </a:r>
            <a:r>
              <a:rPr lang="en-US" altLang="ar-SA" sz="1600" dirty="0">
                <a:solidFill>
                  <a:srgbClr val="00B050"/>
                </a:solidFill>
              </a:rPr>
              <a:t> (protective layer that a sperm should penetrate).</a:t>
            </a:r>
          </a:p>
          <a:p>
            <a:pPr defTabSz="914400">
              <a:buClr>
                <a:srgbClr val="008080"/>
              </a:buClr>
            </a:pPr>
            <a:endParaRPr lang="en-US" sz="1600" dirty="0">
              <a:solidFill>
                <a:srgbClr val="008080"/>
              </a:solidFill>
            </a:endParaRPr>
          </a:p>
          <a:p>
            <a:pPr defTabSz="914400">
              <a:buClr>
                <a:srgbClr val="008080"/>
              </a:buClr>
            </a:pPr>
            <a:endParaRPr lang="en-US" altLang="ar-SA" sz="1600" dirty="0"/>
          </a:p>
        </p:txBody>
      </p:sp>
      <p:sp>
        <p:nvSpPr>
          <p:cNvPr id="12" name="TextBox 11"/>
          <p:cNvSpPr txBox="1"/>
          <p:nvPr/>
        </p:nvSpPr>
        <p:spPr>
          <a:xfrm>
            <a:off x="1557908" y="5390637"/>
            <a:ext cx="4375276" cy="738664"/>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 </a:t>
            </a:r>
          </a:p>
          <a:p>
            <a:pPr algn="r" rtl="1"/>
            <a:r>
              <a:rPr lang="ar-SA" sz="1400" dirty="0">
                <a:solidFill>
                  <a:schemeClr val="bg1">
                    <a:lumMod val="50000"/>
                  </a:schemeClr>
                </a:solidFill>
                <a:latin typeface="Calibri" panose="020F0502020204030204" pitchFamily="34" charset="0"/>
                <a:cs typeface="Calibri" panose="020F0502020204030204" pitchFamily="34" charset="0"/>
              </a:rPr>
              <a:t>في منطقة بالـ</a:t>
            </a:r>
            <a:r>
              <a:rPr lang="en-US" sz="1400" dirty="0">
                <a:solidFill>
                  <a:schemeClr val="bg1">
                    <a:lumMod val="50000"/>
                  </a:schemeClr>
                </a:solidFill>
                <a:latin typeface="Calibri" panose="020F0502020204030204" pitchFamily="34" charset="0"/>
                <a:cs typeface="Calibri" panose="020F0502020204030204" pitchFamily="34" charset="0"/>
              </a:rPr>
              <a:t>follicle</a:t>
            </a:r>
            <a:r>
              <a:rPr lang="ar-SA" sz="1400" dirty="0">
                <a:solidFill>
                  <a:schemeClr val="bg1">
                    <a:lumMod val="50000"/>
                  </a:schemeClr>
                </a:solidFill>
                <a:latin typeface="Calibri" panose="020F0502020204030204" pitchFamily="34" charset="0"/>
                <a:cs typeface="Calibri" panose="020F0502020204030204" pitchFamily="34" charset="0"/>
              </a:rPr>
              <a:t> اسمها </a:t>
            </a:r>
            <a:r>
              <a:rPr lang="en-US" sz="1400" dirty="0">
                <a:solidFill>
                  <a:schemeClr val="bg1">
                    <a:lumMod val="50000"/>
                  </a:schemeClr>
                </a:solidFill>
                <a:latin typeface="Calibri" panose="020F0502020204030204" pitchFamily="34" charset="0"/>
                <a:cs typeface="Calibri" panose="020F0502020204030204" pitchFamily="34" charset="0"/>
              </a:rPr>
              <a:t>stigma </a:t>
            </a:r>
            <a:r>
              <a:rPr lang="ar-SA" sz="1400" dirty="0">
                <a:solidFill>
                  <a:schemeClr val="bg1">
                    <a:lumMod val="50000"/>
                  </a:schemeClr>
                </a:solidFill>
                <a:latin typeface="Calibri" panose="020F0502020204030204" pitchFamily="34" charset="0"/>
                <a:cs typeface="Calibri" panose="020F0502020204030204" pitchFamily="34" charset="0"/>
              </a:rPr>
              <a:t> تصير بارزة ويبدا السائل يتسرب منها ومع السائل تطلع البويضة وتكون </a:t>
            </a:r>
            <a:r>
              <a:rPr lang="ar-SA" sz="1400" dirty="0" err="1">
                <a:solidFill>
                  <a:schemeClr val="bg1">
                    <a:lumMod val="50000"/>
                  </a:schemeClr>
                </a:solidFill>
                <a:latin typeface="Calibri" panose="020F0502020204030204" pitchFamily="34" charset="0"/>
                <a:cs typeface="Calibri" panose="020F0502020204030204" pitchFamily="34" charset="0"/>
              </a:rPr>
              <a:t>حولينها</a:t>
            </a:r>
            <a:r>
              <a:rPr lang="ar-SA" sz="1400" dirty="0">
                <a:solidFill>
                  <a:schemeClr val="bg1">
                    <a:lumMod val="50000"/>
                  </a:schemeClr>
                </a:solidFill>
                <a:latin typeface="Calibri" panose="020F0502020204030204" pitchFamily="34" charset="0"/>
                <a:cs typeface="Calibri" panose="020F0502020204030204" pitchFamily="34" charset="0"/>
              </a:rPr>
              <a:t> </a:t>
            </a:r>
            <a:r>
              <a:rPr lang="en-US" sz="1400" dirty="0">
                <a:solidFill>
                  <a:schemeClr val="bg1">
                    <a:lumMod val="50000"/>
                  </a:schemeClr>
                </a:solidFill>
                <a:latin typeface="Calibri" panose="020F0502020204030204" pitchFamily="34" charset="0"/>
                <a:cs typeface="Calibri" panose="020F0502020204030204" pitchFamily="34" charset="0"/>
              </a:rPr>
              <a:t>corona </a:t>
            </a:r>
            <a:r>
              <a:rPr lang="en-US" sz="1400" dirty="0" err="1">
                <a:solidFill>
                  <a:schemeClr val="bg1">
                    <a:lumMod val="50000"/>
                  </a:schemeClr>
                </a:solidFill>
                <a:latin typeface="Calibri" panose="020F0502020204030204" pitchFamily="34" charset="0"/>
                <a:cs typeface="Calibri" panose="020F0502020204030204" pitchFamily="34" charset="0"/>
              </a:rPr>
              <a:t>radiata</a:t>
            </a:r>
            <a:r>
              <a:rPr lang="ar-SA" sz="1400" dirty="0">
                <a:solidFill>
                  <a:schemeClr val="bg1">
                    <a:lumMod val="50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1658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a:t>
            </a:fld>
            <a:endParaRPr lang="en-US" dirty="0"/>
          </a:p>
        </p:txBody>
      </p:sp>
      <p:sp>
        <p:nvSpPr>
          <p:cNvPr id="4" name="Rectangle 3"/>
          <p:cNvSpPr/>
          <p:nvPr/>
        </p:nvSpPr>
        <p:spPr>
          <a:xfrm>
            <a:off x="45740" y="116632"/>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lded Corner 11"/>
          <p:cNvSpPr/>
          <p:nvPr/>
        </p:nvSpPr>
        <p:spPr>
          <a:xfrm>
            <a:off x="2332848" y="267152"/>
            <a:ext cx="7443889" cy="1073616"/>
          </a:xfrm>
          <a:prstGeom prst="foldedCorner">
            <a:avLst/>
          </a:prstGeom>
          <a:solidFill>
            <a:schemeClr val="bg1">
              <a:lumMod val="95000"/>
            </a:schemeClr>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200" b="1" dirty="0" smtClean="0">
                <a:solidFill>
                  <a:srgbClr val="008080"/>
                </a:solidFill>
                <a:latin typeface="Calibri" panose="020F0502020204030204" pitchFamily="34" charset="0"/>
                <a:ea typeface="+mj-ea"/>
                <a:cs typeface="Calibri" panose="020F0502020204030204" pitchFamily="34" charset="0"/>
              </a:rPr>
              <a:t>Menstrual Cycle </a:t>
            </a:r>
          </a:p>
          <a:p>
            <a:pPr algn="ctr"/>
            <a:r>
              <a:rPr lang="en-US" sz="3200" b="1" dirty="0" smtClean="0">
                <a:solidFill>
                  <a:srgbClr val="008080"/>
                </a:solidFill>
                <a:latin typeface="Calibri" panose="020F0502020204030204" pitchFamily="34" charset="0"/>
                <a:ea typeface="+mj-ea"/>
                <a:cs typeface="Calibri" panose="020F0502020204030204" pitchFamily="34" charset="0"/>
              </a:rPr>
              <a:t>(Ovarian &amp; Uterine </a:t>
            </a:r>
            <a:r>
              <a:rPr lang="en-US" sz="3200" b="1" dirty="0" smtClean="0">
                <a:solidFill>
                  <a:srgbClr val="008080"/>
                </a:solidFill>
                <a:latin typeface="Calibri" panose="020F0502020204030204" pitchFamily="34" charset="0"/>
                <a:cs typeface="Calibri" panose="020F0502020204030204" pitchFamily="34" charset="0"/>
              </a:rPr>
              <a:t>cycles)</a:t>
            </a:r>
            <a:r>
              <a:rPr lang="en-US" sz="3200" b="1" dirty="0" smtClean="0">
                <a:solidFill>
                  <a:srgbClr val="008080"/>
                </a:solidFill>
                <a:latin typeface="Calibri" panose="020F0502020204030204" pitchFamily="34" charset="0"/>
                <a:ea typeface="+mj-ea"/>
                <a:cs typeface="Calibri" panose="020F0502020204030204" pitchFamily="34" charset="0"/>
              </a:rPr>
              <a:t>  </a:t>
            </a:r>
            <a:endParaRPr lang="en-US" sz="3200" b="1" dirty="0">
              <a:solidFill>
                <a:srgbClr val="008080"/>
              </a:solidFill>
              <a:latin typeface="Calibri" panose="020F0502020204030204" pitchFamily="34" charset="0"/>
              <a:ea typeface="+mj-ea"/>
              <a:cs typeface="Calibri" panose="020F0502020204030204" pitchFamily="34" charset="0"/>
            </a:endParaRPr>
          </a:p>
        </p:txBody>
      </p:sp>
      <p:sp>
        <p:nvSpPr>
          <p:cNvPr id="13" name="Flowchart: Process 12"/>
          <p:cNvSpPr/>
          <p:nvPr/>
        </p:nvSpPr>
        <p:spPr>
          <a:xfrm>
            <a:off x="909834" y="1606178"/>
            <a:ext cx="10289916" cy="4365721"/>
          </a:xfrm>
          <a:prstGeom prst="flowChartProcess">
            <a:avLst/>
          </a:prstGeom>
          <a:solidFill>
            <a:schemeClr val="bg1"/>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200000"/>
              </a:lnSpc>
            </a:pPr>
            <a:r>
              <a:rPr lang="en-US" sz="1800" dirty="0">
                <a:solidFill>
                  <a:schemeClr val="tx1"/>
                </a:solidFill>
                <a:latin typeface="Calibri" panose="020F0502020204030204" pitchFamily="34" charset="0"/>
                <a:cs typeface="Calibri" panose="020F0502020204030204" pitchFamily="34" charset="0"/>
              </a:rPr>
              <a:t>By the end of this lecture, students should be able to describe:</a:t>
            </a:r>
            <a:endParaRPr lang="ar-SA" sz="1800" dirty="0">
              <a:solidFill>
                <a:schemeClr val="tx1"/>
              </a:solidFill>
            </a:endParaRPr>
          </a:p>
          <a:p>
            <a:pPr marL="342900" indent="-342900">
              <a:lnSpc>
                <a:spcPct val="15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Recognize the hypothalamic- </a:t>
            </a:r>
            <a:r>
              <a:rPr lang="en-US" sz="1800" dirty="0" smtClean="0">
                <a:solidFill>
                  <a:srgbClr val="008080"/>
                </a:solidFill>
                <a:latin typeface="Gill Sans MT" panose="020B0502020104020203" pitchFamily="34" charset="0"/>
                <a:cs typeface="Calibri" panose="020F0502020204030204" pitchFamily="34" charset="0"/>
              </a:rPr>
              <a:t>pituitary-ovarian-axis.</a:t>
            </a:r>
            <a:endParaRPr lang="en-US" sz="1800" dirty="0">
              <a:solidFill>
                <a:srgbClr val="008080"/>
              </a:solidFill>
              <a:latin typeface="Gill Sans MT" panose="020B0502020104020203" pitchFamily="34" charset="0"/>
              <a:cs typeface="Calibri" panose="020F0502020204030204" pitchFamily="34" charset="0"/>
            </a:endParaRPr>
          </a:p>
          <a:p>
            <a:pPr marL="342900" indent="-342900">
              <a:lnSpc>
                <a:spcPct val="15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physiological phases of ovarian </a:t>
            </a:r>
            <a:r>
              <a:rPr lang="en-US" sz="1800" dirty="0" smtClean="0">
                <a:solidFill>
                  <a:srgbClr val="008080"/>
                </a:solidFill>
                <a:latin typeface="Gill Sans MT" panose="020B0502020104020203" pitchFamily="34" charset="0"/>
                <a:cs typeface="Calibri" panose="020F0502020204030204" pitchFamily="34" charset="0"/>
              </a:rPr>
              <a:t>cycles.</a:t>
            </a:r>
            <a:endParaRPr lang="en-US" sz="1800" dirty="0">
              <a:solidFill>
                <a:srgbClr val="008080"/>
              </a:solidFill>
              <a:latin typeface="Gill Sans MT" panose="020B0502020104020203" pitchFamily="34" charset="0"/>
              <a:cs typeface="Calibri" panose="020F0502020204030204" pitchFamily="34" charset="0"/>
            </a:endParaRPr>
          </a:p>
          <a:p>
            <a:pPr marL="342900" indent="-342900">
              <a:lnSpc>
                <a:spcPct val="15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changes that occur in the ovaries leading to </a:t>
            </a:r>
            <a:r>
              <a:rPr lang="en-US" sz="1800" dirty="0" smtClean="0">
                <a:solidFill>
                  <a:srgbClr val="008080"/>
                </a:solidFill>
                <a:latin typeface="Gill Sans MT" panose="020B0502020104020203" pitchFamily="34" charset="0"/>
                <a:cs typeface="Calibri" panose="020F0502020204030204" pitchFamily="34" charset="0"/>
              </a:rPr>
              <a:t>ovulation.</a:t>
            </a:r>
            <a:endParaRPr lang="en-US" sz="1800" dirty="0">
              <a:solidFill>
                <a:srgbClr val="008080"/>
              </a:solidFill>
              <a:latin typeface="Gill Sans MT" panose="020B0502020104020203" pitchFamily="34" charset="0"/>
              <a:cs typeface="Calibri" panose="020F0502020204030204" pitchFamily="34" charset="0"/>
            </a:endParaRPr>
          </a:p>
          <a:p>
            <a:pPr marL="342900" indent="-342900">
              <a:lnSpc>
                <a:spcPct val="15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development and the fate of corpus </a:t>
            </a:r>
            <a:r>
              <a:rPr lang="en-US" sz="1800" dirty="0" smtClean="0">
                <a:solidFill>
                  <a:srgbClr val="008080"/>
                </a:solidFill>
                <a:latin typeface="Gill Sans MT" panose="020B0502020104020203" pitchFamily="34" charset="0"/>
                <a:cs typeface="Calibri" panose="020F0502020204030204" pitchFamily="34" charset="0"/>
              </a:rPr>
              <a:t>luteum.</a:t>
            </a:r>
          </a:p>
          <a:p>
            <a:pPr marL="342900" indent="-342900">
              <a:lnSpc>
                <a:spcPct val="15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normal phases of menstrual </a:t>
            </a:r>
            <a:r>
              <a:rPr lang="en-US" sz="1800" dirty="0" smtClean="0">
                <a:solidFill>
                  <a:srgbClr val="008080"/>
                </a:solidFill>
                <a:latin typeface="Gill Sans MT" panose="020B0502020104020203" pitchFamily="34" charset="0"/>
                <a:cs typeface="Calibri" panose="020F0502020204030204" pitchFamily="34" charset="0"/>
              </a:rPr>
              <a:t>cycle.</a:t>
            </a:r>
            <a:endParaRPr lang="en-US" sz="1800" dirty="0">
              <a:solidFill>
                <a:srgbClr val="008080"/>
              </a:solidFill>
              <a:latin typeface="Gill Sans MT" panose="020B0502020104020203" pitchFamily="34" charset="0"/>
              <a:cs typeface="Calibri" panose="020F0502020204030204" pitchFamily="34" charset="0"/>
            </a:endParaRPr>
          </a:p>
          <a:p>
            <a:pPr marL="342900" indent="-342900">
              <a:lnSpc>
                <a:spcPct val="15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 Discuss the structural changes that occur in the endometrium during the menstrual cycle and explain how these changes are hormonally </a:t>
            </a:r>
            <a:r>
              <a:rPr lang="en-US" sz="1800" dirty="0" smtClean="0">
                <a:solidFill>
                  <a:srgbClr val="008080"/>
                </a:solidFill>
                <a:latin typeface="Gill Sans MT" panose="020B0502020104020203" pitchFamily="34" charset="0"/>
                <a:cs typeface="Calibri" panose="020F0502020204030204" pitchFamily="34" charset="0"/>
              </a:rPr>
              <a:t>controlled.</a:t>
            </a:r>
            <a:endParaRPr lang="en-US" sz="1800" dirty="0">
              <a:solidFill>
                <a:srgbClr val="008080"/>
              </a:solidFill>
              <a:latin typeface="Gill Sans MT" panose="020B0502020104020203" pitchFamily="34" charset="0"/>
              <a:cs typeface="Calibri" panose="020F0502020204030204" pitchFamily="34" charset="0"/>
            </a:endParaRPr>
          </a:p>
          <a:p>
            <a:pPr marL="342900" indent="-342900">
              <a:lnSpc>
                <a:spcPct val="150000"/>
              </a:lnSpc>
              <a:buFont typeface="+mj-lt"/>
              <a:buAutoNum type="arabicPeriod"/>
            </a:pPr>
            <a:r>
              <a:rPr lang="en-US" sz="1800" dirty="0" smtClean="0">
                <a:solidFill>
                  <a:srgbClr val="008080"/>
                </a:solidFill>
                <a:latin typeface="Gill Sans MT" panose="020B0502020104020203" pitchFamily="34" charset="0"/>
                <a:cs typeface="Calibri" panose="020F0502020204030204" pitchFamily="34" charset="0"/>
              </a:rPr>
              <a:t>List </a:t>
            </a:r>
            <a:r>
              <a:rPr lang="en-US" sz="1800" dirty="0">
                <a:solidFill>
                  <a:srgbClr val="008080"/>
                </a:solidFill>
                <a:latin typeface="Gill Sans MT" panose="020B0502020104020203" pitchFamily="34" charset="0"/>
                <a:cs typeface="Calibri" panose="020F0502020204030204" pitchFamily="34" charset="0"/>
              </a:rPr>
              <a:t>the hormones of female reproduction and describe their physiological </a:t>
            </a:r>
            <a:r>
              <a:rPr lang="en-US" sz="1800" dirty="0" smtClean="0">
                <a:solidFill>
                  <a:srgbClr val="008080"/>
                </a:solidFill>
                <a:latin typeface="Gill Sans MT" panose="020B0502020104020203" pitchFamily="34" charset="0"/>
                <a:cs typeface="Calibri" panose="020F0502020204030204" pitchFamily="34" charset="0"/>
              </a:rPr>
              <a:t>functions.</a:t>
            </a:r>
            <a:endParaRPr lang="en-US" sz="1800" dirty="0">
              <a:solidFill>
                <a:srgbClr val="008080"/>
              </a:solidFill>
              <a:latin typeface="Gill Sans MT" panose="020B0502020104020203" pitchFamily="34" charset="0"/>
              <a:cs typeface="Calibri" panose="020F0502020204030204" pitchFamily="34" charset="0"/>
            </a:endParaRPr>
          </a:p>
          <a:p>
            <a:pPr marL="342900" indent="-342900">
              <a:lnSpc>
                <a:spcPct val="15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physiology of menopause and the disorders of </a:t>
            </a:r>
            <a:r>
              <a:rPr lang="en-US" sz="1800" dirty="0" smtClean="0">
                <a:solidFill>
                  <a:srgbClr val="008080"/>
                </a:solidFill>
                <a:latin typeface="Gill Sans MT" panose="020B0502020104020203" pitchFamily="34" charset="0"/>
                <a:cs typeface="Calibri" panose="020F0502020204030204" pitchFamily="34" charset="0"/>
              </a:rPr>
              <a:t>menstruation.</a:t>
            </a:r>
            <a:r>
              <a:rPr lang="en-US" sz="1800" dirty="0">
                <a:solidFill>
                  <a:srgbClr val="008080"/>
                </a:solidFill>
                <a:latin typeface="Gill Sans MT" panose="020B0502020104020203" pitchFamily="34" charset="0"/>
                <a:cs typeface="Calibri" panose="020F0502020204030204" pitchFamily="34" charset="0"/>
              </a:rPr>
              <a:t> </a:t>
            </a:r>
          </a:p>
        </p:txBody>
      </p:sp>
    </p:spTree>
    <p:extLst>
      <p:ext uri="{BB962C8B-B14F-4D97-AF65-F5344CB8AC3E}">
        <p14:creationId xmlns:p14="http://schemas.microsoft.com/office/powerpoint/2010/main" val="389661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260648"/>
            <a:ext cx="10969943" cy="9144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“Luteal” Phase of The Ovarian Cycle</a:t>
            </a:r>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4" name="Rectangle 3"/>
          <p:cNvSpPr/>
          <p:nvPr/>
        </p:nvSpPr>
        <p:spPr>
          <a:xfrm>
            <a:off x="1276049" y="1849726"/>
            <a:ext cx="3252703" cy="648072"/>
          </a:xfrm>
          <a:prstGeom prst="rect">
            <a:avLst/>
          </a:prstGeom>
          <a:solidFill>
            <a:srgbClr val="EBFFF5"/>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Stage </a:t>
            </a:r>
            <a:r>
              <a:rPr lang="en-US" sz="1800" dirty="0">
                <a:solidFill>
                  <a:srgbClr val="FFC000"/>
                </a:solidFill>
              </a:rPr>
              <a:t>1</a:t>
            </a:r>
          </a:p>
          <a:p>
            <a:pPr algn="ctr">
              <a:lnSpc>
                <a:spcPct val="80000"/>
              </a:lnSpc>
            </a:pPr>
            <a:r>
              <a:rPr lang="en-US" sz="1800" dirty="0">
                <a:solidFill>
                  <a:schemeClr val="tx1"/>
                </a:solidFill>
              </a:rPr>
              <a:t>Corpus Luteum</a:t>
            </a:r>
          </a:p>
        </p:txBody>
      </p:sp>
      <p:sp>
        <p:nvSpPr>
          <p:cNvPr id="8" name="Rectangle 7"/>
          <p:cNvSpPr/>
          <p:nvPr/>
        </p:nvSpPr>
        <p:spPr>
          <a:xfrm>
            <a:off x="1269876" y="2877862"/>
            <a:ext cx="3258876" cy="648072"/>
          </a:xfrm>
          <a:prstGeom prst="rect">
            <a:avLst/>
          </a:prstGeom>
          <a:solidFill>
            <a:srgbClr val="FFF3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Stage </a:t>
            </a:r>
            <a:r>
              <a:rPr lang="en-US" sz="1800" dirty="0">
                <a:solidFill>
                  <a:srgbClr val="FFC000"/>
                </a:solidFill>
              </a:rPr>
              <a:t>2 </a:t>
            </a:r>
          </a:p>
          <a:p>
            <a:pPr algn="ctr">
              <a:lnSpc>
                <a:spcPct val="80000"/>
              </a:lnSpc>
            </a:pPr>
            <a:r>
              <a:rPr lang="en-US" sz="1800" dirty="0">
                <a:solidFill>
                  <a:schemeClr val="tx1"/>
                </a:solidFill>
              </a:rPr>
              <a:t>Corpus </a:t>
            </a:r>
            <a:r>
              <a:rPr lang="en-US" sz="1800" dirty="0" err="1">
                <a:solidFill>
                  <a:schemeClr val="tx1"/>
                </a:solidFill>
              </a:rPr>
              <a:t>Albicans</a:t>
            </a:r>
            <a:endParaRPr lang="en-US" sz="1800" dirty="0">
              <a:solidFill>
                <a:schemeClr val="tx1"/>
              </a:solidFill>
            </a:endParaRPr>
          </a:p>
        </p:txBody>
      </p:sp>
      <p:cxnSp>
        <p:nvCxnSpPr>
          <p:cNvPr id="17" name="Straight Arrow Connector 16"/>
          <p:cNvCxnSpPr/>
          <p:nvPr/>
        </p:nvCxnSpPr>
        <p:spPr>
          <a:xfrm flipH="1">
            <a:off x="2915793" y="2496181"/>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61920" t="36816" r="1113" b="7404"/>
          <a:stretch/>
        </p:blipFill>
        <p:spPr>
          <a:xfrm>
            <a:off x="7678588" y="1405628"/>
            <a:ext cx="3900815" cy="4770528"/>
          </a:xfrm>
          <a:prstGeom prst="rect">
            <a:avLst/>
          </a:prstGeom>
          <a:ln>
            <a:noFill/>
          </a:ln>
        </p:spPr>
      </p:pic>
      <p:sp>
        <p:nvSpPr>
          <p:cNvPr id="27" name="Rectangle 26"/>
          <p:cNvSpPr/>
          <p:nvPr/>
        </p:nvSpPr>
        <p:spPr>
          <a:xfrm>
            <a:off x="10198868" y="3201898"/>
            <a:ext cx="1440160" cy="875174"/>
          </a:xfrm>
          <a:prstGeom prst="rect">
            <a:avLst/>
          </a:prstGeom>
          <a:solidFill>
            <a:srgbClr val="C1FFE0">
              <a:alpha val="30980"/>
            </a:srgbClr>
          </a:solidFill>
          <a:ln w="28575">
            <a:solidFill>
              <a:srgbClr val="C1FF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118748" y="5174984"/>
            <a:ext cx="1656184" cy="1001172"/>
          </a:xfrm>
          <a:prstGeom prst="rect">
            <a:avLst/>
          </a:prstGeom>
          <a:solidFill>
            <a:srgbClr val="FFE7E7">
              <a:alpha val="27059"/>
            </a:srgbClr>
          </a:solidFill>
          <a:ln w="28575">
            <a:solidFill>
              <a:srgbClr val="F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9460" y="5157192"/>
            <a:ext cx="7276496" cy="923330"/>
          </a:xfrm>
          <a:prstGeom prst="rect">
            <a:avLst/>
          </a:prstGeom>
        </p:spPr>
        <p:txBody>
          <a:bodyPr wrap="square">
            <a:spAutoFit/>
          </a:bodyPr>
          <a:lstStyle/>
          <a:p>
            <a:pPr marL="285750" indent="-285750" defTabSz="914400">
              <a:lnSpc>
                <a:spcPct val="150000"/>
              </a:lnSpc>
              <a:buClr>
                <a:srgbClr val="008080"/>
              </a:buClr>
              <a:buFont typeface=".LucidaGrandeUI" charset="0"/>
              <a:buChar char="▸"/>
            </a:pPr>
            <a:r>
              <a:rPr lang="en-US" altLang="ar-SA" sz="1800" dirty="0">
                <a:solidFill>
                  <a:srgbClr val="008080"/>
                </a:solidFill>
              </a:rPr>
              <a:t>When the luteal phase occur? </a:t>
            </a:r>
          </a:p>
          <a:p>
            <a:pPr defTabSz="914400">
              <a:lnSpc>
                <a:spcPct val="150000"/>
              </a:lnSpc>
              <a:buClr>
                <a:srgbClr val="008080"/>
              </a:buClr>
            </a:pPr>
            <a:r>
              <a:rPr lang="en-US" altLang="ar-SA" sz="1800" dirty="0"/>
              <a:t>It occurs </a:t>
            </a:r>
            <a:r>
              <a:rPr lang="en-US" altLang="ar-SA" sz="1800" dirty="0">
                <a:solidFill>
                  <a:schemeClr val="accent4">
                    <a:lumMod val="75000"/>
                  </a:schemeClr>
                </a:solidFill>
              </a:rPr>
              <a:t>14 – 28 </a:t>
            </a:r>
            <a:r>
              <a:rPr lang="en-US" altLang="ar-SA" sz="1800" dirty="0"/>
              <a:t>days after the onset of menstruation in </a:t>
            </a:r>
            <a:r>
              <a:rPr lang="en-US" altLang="ar-SA" sz="1800" dirty="0">
                <a:solidFill>
                  <a:schemeClr val="accent4">
                    <a:lumMod val="75000"/>
                  </a:schemeClr>
                </a:solidFill>
              </a:rPr>
              <a:t>28</a:t>
            </a:r>
            <a:r>
              <a:rPr lang="en-US" altLang="ar-SA" sz="1800" dirty="0"/>
              <a:t> days cycle. </a:t>
            </a:r>
          </a:p>
        </p:txBody>
      </p:sp>
      <p:pic>
        <p:nvPicPr>
          <p:cNvPr id="12" name="Picture 1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2964" y="472420"/>
            <a:ext cx="620291" cy="620291"/>
          </a:xfrm>
          <a:prstGeom prst="rect">
            <a:avLst/>
          </a:prstGeom>
        </p:spPr>
      </p:pic>
    </p:spTree>
    <p:extLst>
      <p:ext uri="{BB962C8B-B14F-4D97-AF65-F5344CB8AC3E}">
        <p14:creationId xmlns:p14="http://schemas.microsoft.com/office/powerpoint/2010/main" val="553817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Cont.</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59" y="1194106"/>
            <a:ext cx="10969944"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Clr>
                <a:srgbClr val="008080"/>
              </a:buClr>
              <a:buNone/>
            </a:pPr>
            <a:r>
              <a:rPr lang="en-US" altLang="ar-SA" sz="2000" dirty="0">
                <a:solidFill>
                  <a:srgbClr val="008080"/>
                </a:solidFill>
              </a:rPr>
              <a:t>Stage </a:t>
            </a:r>
            <a:r>
              <a:rPr lang="en-US" altLang="ar-SA" sz="2000" dirty="0">
                <a:solidFill>
                  <a:schemeClr val="accent4">
                    <a:lumMod val="75000"/>
                  </a:schemeClr>
                </a:solidFill>
              </a:rPr>
              <a:t>1</a:t>
            </a:r>
            <a:r>
              <a:rPr lang="en-US" altLang="ar-SA" sz="2000" dirty="0">
                <a:solidFill>
                  <a:srgbClr val="008080"/>
                </a:solidFill>
              </a:rPr>
              <a:t>: Corpus luteum</a:t>
            </a:r>
            <a:r>
              <a:rPr lang="ar-SA" altLang="ar-SA" sz="2000" dirty="0">
                <a:solidFill>
                  <a:srgbClr val="008080"/>
                </a:solidFill>
              </a:rPr>
              <a:t> </a:t>
            </a:r>
            <a:r>
              <a:rPr lang="ar-SA" altLang="ar-SA" sz="1800" dirty="0">
                <a:solidFill>
                  <a:schemeClr val="bg1">
                    <a:lumMod val="50000"/>
                  </a:schemeClr>
                </a:solidFill>
                <a:latin typeface="Calibri" panose="020F0502020204030204" pitchFamily="34" charset="0"/>
                <a:cs typeface="Calibri" panose="020F0502020204030204" pitchFamily="34" charset="0"/>
              </a:rPr>
              <a:t>(الجسم الأصفر) </a:t>
            </a:r>
            <a:endParaRPr lang="en-US" altLang="ar-SA" sz="1800" dirty="0">
              <a:solidFill>
                <a:schemeClr val="bg1">
                  <a:lumMod val="50000"/>
                </a:schemeClr>
              </a:solidFill>
              <a:latin typeface="Calibri" panose="020F0502020204030204" pitchFamily="34" charset="0"/>
              <a:cs typeface="Calibri" panose="020F0502020204030204" pitchFamily="34" charset="0"/>
            </a:endParaRPr>
          </a:p>
          <a:p>
            <a:pPr defTabSz="914400">
              <a:buClr>
                <a:srgbClr val="008080"/>
              </a:buClr>
            </a:pPr>
            <a:r>
              <a:rPr lang="en-US" sz="1450" dirty="0"/>
              <a:t>After expulsion of the ovum from the follicle, the remaining granulosa &amp; theca </a:t>
            </a:r>
            <a:r>
              <a:rPr lang="en-US" sz="1450" dirty="0" err="1"/>
              <a:t>interna</a:t>
            </a:r>
            <a:r>
              <a:rPr lang="en-US" sz="1450" dirty="0"/>
              <a:t> cells change to lutein cells &amp; become filled with lipid inclusions giving them yellowish appearance.  </a:t>
            </a:r>
          </a:p>
          <a:p>
            <a:pPr defTabSz="914400">
              <a:buClr>
                <a:srgbClr val="008080"/>
              </a:buClr>
            </a:pPr>
            <a:endParaRPr lang="en-US" sz="100" dirty="0"/>
          </a:p>
          <a:p>
            <a:pPr defTabSz="914400">
              <a:buClr>
                <a:srgbClr val="008080"/>
              </a:buClr>
            </a:pPr>
            <a:r>
              <a:rPr lang="en-US" sz="1450" dirty="0"/>
              <a:t>The granulosa cells with the theca cells called corpus luteum.</a:t>
            </a:r>
          </a:p>
          <a:p>
            <a:pPr defTabSz="914400">
              <a:buClr>
                <a:srgbClr val="008080"/>
              </a:buClr>
            </a:pPr>
            <a:endParaRPr lang="en-US" sz="100" dirty="0"/>
          </a:p>
          <a:p>
            <a:pPr defTabSz="914400">
              <a:buClr>
                <a:srgbClr val="008080"/>
              </a:buClr>
            </a:pPr>
            <a:r>
              <a:rPr lang="en-US" sz="1450" dirty="0">
                <a:solidFill>
                  <a:srgbClr val="007D7A"/>
                </a:solidFill>
              </a:rPr>
              <a:t>The functions granulosa cells: </a:t>
            </a:r>
            <a:r>
              <a:rPr lang="en-US" sz="1450" dirty="0"/>
              <a:t>develop extensive intracellular endoplasmic reticula &amp; form </a:t>
            </a:r>
            <a:r>
              <a:rPr lang="en-US" sz="1450" b="1" dirty="0">
                <a:solidFill>
                  <a:srgbClr val="FF0000"/>
                </a:solidFill>
              </a:rPr>
              <a:t>large amount of progesterone </a:t>
            </a:r>
            <a:r>
              <a:rPr lang="en-US" sz="1450" dirty="0"/>
              <a:t>&amp; few estrogen.  </a:t>
            </a:r>
          </a:p>
          <a:p>
            <a:pPr defTabSz="914400">
              <a:buClr>
                <a:srgbClr val="008080"/>
              </a:buClr>
            </a:pPr>
            <a:endParaRPr lang="en-US" sz="200" dirty="0"/>
          </a:p>
          <a:p>
            <a:pPr defTabSz="914400">
              <a:buClr>
                <a:srgbClr val="008080"/>
              </a:buClr>
            </a:pPr>
            <a:r>
              <a:rPr lang="en-US" sz="1450" dirty="0">
                <a:solidFill>
                  <a:srgbClr val="007D7A"/>
                </a:solidFill>
              </a:rPr>
              <a:t>The theca functions cells: </a:t>
            </a:r>
            <a:r>
              <a:rPr lang="en-US" sz="1450" dirty="0"/>
              <a:t>form mainly androgens which are converted by granulosa cells into female hormones </a:t>
            </a:r>
            <a:r>
              <a:rPr lang="en-US" sz="1450" dirty="0">
                <a:solidFill>
                  <a:srgbClr val="00B050"/>
                </a:solidFill>
                <a:latin typeface="Gill Sans MT" panose="020B0502020104020203" pitchFamily="34" charset="0"/>
                <a:cs typeface="Calibri" panose="020F0502020204030204" pitchFamily="34" charset="0"/>
              </a:rPr>
              <a:t>(by aromatase; the adipose tissue contain this enzyme, so obese males will have high amounts of estrogen in the blood stream → female characteristics) </a:t>
            </a:r>
            <a:r>
              <a:rPr lang="en-US" sz="1450" dirty="0">
                <a:latin typeface="Gill Sans MT" panose="020B0502020104020203" pitchFamily="34" charset="0"/>
                <a:cs typeface="Calibri" panose="020F0502020204030204" pitchFamily="34" charset="0"/>
              </a:rPr>
              <a:t>and small amount can appear in plasma.  </a:t>
            </a:r>
            <a:r>
              <a:rPr lang="en-US" sz="1450" dirty="0">
                <a:solidFill>
                  <a:srgbClr val="00B050"/>
                </a:solidFill>
                <a:latin typeface="Gill Sans MT" panose="020B0502020104020203" pitchFamily="34" charset="0"/>
                <a:cs typeface="Calibri" panose="020F0502020204030204" pitchFamily="34" charset="0"/>
              </a:rPr>
              <a:t>Androgen are not diffused to blood from day 1–14 (follicular phase) because it diffuse from the theca cells to the follicular cells. While the estrogen is diffused to blood and stored in the antrum.</a:t>
            </a:r>
          </a:p>
          <a:p>
            <a:pPr defTabSz="914400">
              <a:buClr>
                <a:srgbClr val="008080"/>
              </a:buClr>
            </a:pPr>
            <a:endParaRPr lang="en-US" sz="100" dirty="0">
              <a:solidFill>
                <a:srgbClr val="00B050"/>
              </a:solidFill>
            </a:endParaRPr>
          </a:p>
          <a:p>
            <a:pPr defTabSz="914400">
              <a:buClr>
                <a:srgbClr val="008080"/>
              </a:buClr>
            </a:pPr>
            <a:r>
              <a:rPr lang="en-US" sz="1450" dirty="0"/>
              <a:t>The corpus luteum grow to about </a:t>
            </a:r>
            <a:r>
              <a:rPr lang="en-US" sz="1450" dirty="0">
                <a:solidFill>
                  <a:schemeClr val="accent4">
                    <a:lumMod val="75000"/>
                  </a:schemeClr>
                </a:solidFill>
              </a:rPr>
              <a:t>1.5</a:t>
            </a:r>
            <a:r>
              <a:rPr lang="en-US" sz="1450" dirty="0"/>
              <a:t> cm in diameter, at about </a:t>
            </a:r>
            <a:r>
              <a:rPr lang="en-US" sz="1450" dirty="0">
                <a:solidFill>
                  <a:schemeClr val="accent4">
                    <a:lumMod val="75000"/>
                  </a:schemeClr>
                </a:solidFill>
              </a:rPr>
              <a:t>7</a:t>
            </a:r>
            <a:r>
              <a:rPr lang="en-US" sz="1450" dirty="0"/>
              <a:t> to </a:t>
            </a:r>
            <a:r>
              <a:rPr lang="en-US" sz="1450" dirty="0">
                <a:solidFill>
                  <a:schemeClr val="accent4">
                    <a:lumMod val="75000"/>
                  </a:schemeClr>
                </a:solidFill>
              </a:rPr>
              <a:t>8</a:t>
            </a:r>
            <a:r>
              <a:rPr lang="en-US" sz="1450" dirty="0"/>
              <a:t> days after ovulation. Then begins to involute &amp; losses its secretory function &amp; its yellowish characteristic about </a:t>
            </a:r>
            <a:r>
              <a:rPr lang="en-US" sz="1450" dirty="0">
                <a:solidFill>
                  <a:schemeClr val="accent4">
                    <a:lumMod val="75000"/>
                  </a:schemeClr>
                </a:solidFill>
              </a:rPr>
              <a:t>12</a:t>
            </a:r>
            <a:r>
              <a:rPr lang="en-US" sz="1450" dirty="0"/>
              <a:t> days after ovulation &amp; becomes </a:t>
            </a:r>
            <a:r>
              <a:rPr lang="en-US" sz="1450" dirty="0">
                <a:solidFill>
                  <a:srgbClr val="FF0000"/>
                </a:solidFill>
              </a:rPr>
              <a:t>corpus </a:t>
            </a:r>
            <a:r>
              <a:rPr lang="en-US" sz="1450" dirty="0" err="1">
                <a:solidFill>
                  <a:srgbClr val="FF0000"/>
                </a:solidFill>
              </a:rPr>
              <a:t>albicans</a:t>
            </a:r>
            <a:r>
              <a:rPr lang="en-US" sz="1450" dirty="0">
                <a:solidFill>
                  <a:srgbClr val="FF0000"/>
                </a:solidFill>
              </a:rPr>
              <a:t> </a:t>
            </a:r>
            <a:r>
              <a:rPr lang="en-US" sz="1450" dirty="0"/>
              <a:t>&amp; replaced by connective tissue &amp;  absorbed.</a:t>
            </a:r>
          </a:p>
        </p:txBody>
      </p:sp>
      <p:sp>
        <p:nvSpPr>
          <p:cNvPr id="8" name="TextBox 7"/>
          <p:cNvSpPr txBox="1"/>
          <p:nvPr/>
        </p:nvSpPr>
        <p:spPr>
          <a:xfrm>
            <a:off x="618115" y="4937354"/>
            <a:ext cx="10954586" cy="1384995"/>
          </a:xfrm>
          <a:prstGeom prst="rect">
            <a:avLst/>
          </a:prstGeom>
          <a:noFill/>
          <a:ln>
            <a:solidFill>
              <a:schemeClr val="bg1">
                <a:lumMod val="50000"/>
              </a:schemeClr>
            </a:solidFill>
            <a:prstDash val="dashDot"/>
          </a:ln>
        </p:spPr>
        <p:txBody>
          <a:bodyPr wrap="square" rtlCol="0">
            <a:spAutoFit/>
          </a:bodyPr>
          <a:lstStyle/>
          <a:p>
            <a:pPr algn="r" rtl="1"/>
            <a:r>
              <a:rPr lang="ar-SA" sz="1200" dirty="0">
                <a:solidFill>
                  <a:schemeClr val="bg1">
                    <a:lumMod val="50000"/>
                  </a:schemeClr>
                </a:solidFill>
                <a:latin typeface="Calibri" panose="020F0502020204030204" pitchFamily="34" charset="0"/>
                <a:cs typeface="Calibri" panose="020F0502020204030204" pitchFamily="34" charset="0"/>
              </a:rPr>
              <a:t>شرح الكلام: </a:t>
            </a:r>
            <a:endParaRPr lang="en-US" sz="1200" dirty="0">
              <a:solidFill>
                <a:schemeClr val="bg1">
                  <a:lumMod val="50000"/>
                </a:schemeClr>
              </a:solidFill>
              <a:latin typeface="Calibri" panose="020F0502020204030204" pitchFamily="34" charset="0"/>
              <a:cs typeface="Calibri" panose="020F0502020204030204" pitchFamily="34" charset="0"/>
            </a:endParaRPr>
          </a:p>
          <a:p>
            <a:pPr algn="r" rtl="1"/>
            <a:r>
              <a:rPr lang="ar-SA" sz="1200" dirty="0">
                <a:solidFill>
                  <a:schemeClr val="bg1">
                    <a:lumMod val="50000"/>
                  </a:schemeClr>
                </a:solidFill>
                <a:latin typeface="Calibri" panose="020F0502020204030204" pitchFamily="34" charset="0"/>
                <a:cs typeface="Calibri" panose="020F0502020204030204" pitchFamily="34" charset="0"/>
              </a:rPr>
              <a:t>بعد خروج البويضة من الـ</a:t>
            </a:r>
            <a:r>
              <a:rPr lang="en-US" sz="1200" dirty="0">
                <a:solidFill>
                  <a:schemeClr val="bg1">
                    <a:lumMod val="50000"/>
                  </a:schemeClr>
                </a:solidFill>
                <a:latin typeface="Calibri" panose="020F0502020204030204" pitchFamily="34" charset="0"/>
                <a:cs typeface="Calibri" panose="020F0502020204030204" pitchFamily="34" charset="0"/>
              </a:rPr>
              <a:t>follicle</a:t>
            </a:r>
            <a:r>
              <a:rPr lang="ar-SA" sz="1200" dirty="0">
                <a:solidFill>
                  <a:schemeClr val="bg1">
                    <a:lumMod val="50000"/>
                  </a:schemeClr>
                </a:solidFill>
                <a:latin typeface="Calibri" panose="020F0502020204030204" pitchFamily="34" charset="0"/>
                <a:cs typeface="Calibri" panose="020F0502020204030204" pitchFamily="34" charset="0"/>
              </a:rPr>
              <a:t>، المتبقي من الـ</a:t>
            </a:r>
            <a:r>
              <a:rPr lang="en-US" sz="1200" dirty="0">
                <a:solidFill>
                  <a:schemeClr val="bg1">
                    <a:lumMod val="50000"/>
                  </a:schemeClr>
                </a:solidFill>
                <a:latin typeface="Calibri" panose="020F0502020204030204" pitchFamily="34" charset="0"/>
                <a:cs typeface="Calibri" panose="020F0502020204030204" pitchFamily="34" charset="0"/>
              </a:rPr>
              <a:t>granulosa &amp; theca </a:t>
            </a:r>
            <a:r>
              <a:rPr lang="en-US" sz="1200" dirty="0" err="1">
                <a:solidFill>
                  <a:schemeClr val="bg1">
                    <a:lumMod val="50000"/>
                  </a:schemeClr>
                </a:solidFill>
                <a:latin typeface="Calibri" panose="020F0502020204030204" pitchFamily="34" charset="0"/>
                <a:cs typeface="Calibri" panose="020F0502020204030204" pitchFamily="34" charset="0"/>
              </a:rPr>
              <a:t>interna</a:t>
            </a:r>
            <a:r>
              <a:rPr lang="en-US" sz="1200" dirty="0">
                <a:solidFill>
                  <a:schemeClr val="bg1">
                    <a:lumMod val="50000"/>
                  </a:schemeClr>
                </a:solidFill>
                <a:latin typeface="Calibri" panose="020F0502020204030204" pitchFamily="34" charset="0"/>
                <a:cs typeface="Calibri" panose="020F0502020204030204" pitchFamily="34" charset="0"/>
              </a:rPr>
              <a:t> cells</a:t>
            </a:r>
            <a:r>
              <a:rPr lang="ar-SA" sz="1200" dirty="0">
                <a:solidFill>
                  <a:schemeClr val="bg1">
                    <a:lumMod val="50000"/>
                  </a:schemeClr>
                </a:solidFill>
                <a:latin typeface="Calibri" panose="020F0502020204030204" pitchFamily="34" charset="0"/>
                <a:cs typeface="Calibri" panose="020F0502020204030204" pitchFamily="34" charset="0"/>
              </a:rPr>
              <a:t> راح يتحولون الى </a:t>
            </a:r>
            <a:r>
              <a:rPr lang="en-US" sz="1200" dirty="0">
                <a:solidFill>
                  <a:schemeClr val="bg1">
                    <a:lumMod val="50000"/>
                  </a:schemeClr>
                </a:solidFill>
                <a:latin typeface="Calibri" panose="020F0502020204030204" pitchFamily="34" charset="0"/>
                <a:cs typeface="Calibri" panose="020F0502020204030204" pitchFamily="34" charset="0"/>
              </a:rPr>
              <a:t>lutein cells</a:t>
            </a:r>
            <a:r>
              <a:rPr lang="ar-SA" sz="1200" dirty="0">
                <a:solidFill>
                  <a:schemeClr val="bg1">
                    <a:lumMod val="50000"/>
                  </a:schemeClr>
                </a:solidFill>
                <a:latin typeface="Calibri" panose="020F0502020204030204" pitchFamily="34" charset="0"/>
                <a:cs typeface="Calibri" panose="020F0502020204030204" pitchFamily="34" charset="0"/>
              </a:rPr>
              <a:t> ويصيرون ممتلئين بالدهون وهذا اللي يعطي اللون الأصفر، ولهذا السبب نسمي الـ</a:t>
            </a:r>
            <a:r>
              <a:rPr lang="en-US" sz="1200" dirty="0">
                <a:solidFill>
                  <a:schemeClr val="bg1">
                    <a:lumMod val="50000"/>
                  </a:schemeClr>
                </a:solidFill>
                <a:latin typeface="Calibri" panose="020F0502020204030204" pitchFamily="34" charset="0"/>
                <a:cs typeface="Calibri" panose="020F0502020204030204" pitchFamily="34" charset="0"/>
              </a:rPr>
              <a:t>corpus luteum</a:t>
            </a:r>
            <a:r>
              <a:rPr lang="ar-SA" sz="1200" dirty="0">
                <a:solidFill>
                  <a:schemeClr val="bg1">
                    <a:lumMod val="50000"/>
                  </a:schemeClr>
                </a:solidFill>
                <a:latin typeface="Calibri" panose="020F0502020204030204" pitchFamily="34" charset="0"/>
                <a:cs typeface="Calibri" panose="020F0502020204030204" pitchFamily="34" charset="0"/>
              </a:rPr>
              <a:t> بالجسيم الأصفر.</a:t>
            </a:r>
          </a:p>
          <a:p>
            <a:pPr algn="r" rtl="1"/>
            <a:r>
              <a:rPr lang="ar-SA" sz="1200" dirty="0">
                <a:solidFill>
                  <a:schemeClr val="bg1">
                    <a:lumMod val="50000"/>
                  </a:schemeClr>
                </a:solidFill>
                <a:latin typeface="Calibri" panose="020F0502020204030204" pitchFamily="34" charset="0"/>
                <a:cs typeface="Calibri" panose="020F0502020204030204" pitchFamily="34" charset="0"/>
              </a:rPr>
              <a:t>الـ</a:t>
            </a:r>
            <a:r>
              <a:rPr lang="en-US" sz="1200" dirty="0">
                <a:solidFill>
                  <a:schemeClr val="bg1">
                    <a:lumMod val="50000"/>
                  </a:schemeClr>
                </a:solidFill>
                <a:latin typeface="Calibri" panose="020F0502020204030204" pitchFamily="34" charset="0"/>
                <a:cs typeface="Calibri" panose="020F0502020204030204" pitchFamily="34" charset="0"/>
              </a:rPr>
              <a:t>corpus luteum</a:t>
            </a:r>
            <a:r>
              <a:rPr lang="ar-SA" sz="1200" dirty="0">
                <a:solidFill>
                  <a:schemeClr val="bg1">
                    <a:lumMod val="50000"/>
                  </a:schemeClr>
                </a:solidFill>
                <a:latin typeface="Calibri" panose="020F0502020204030204" pitchFamily="34" charset="0"/>
                <a:cs typeface="Calibri" panose="020F0502020204030204" pitchFamily="34" charset="0"/>
              </a:rPr>
              <a:t> هي عبارة عن </a:t>
            </a:r>
            <a:r>
              <a:rPr lang="en-US" sz="1200" dirty="0">
                <a:solidFill>
                  <a:schemeClr val="bg1">
                    <a:lumMod val="50000"/>
                  </a:schemeClr>
                </a:solidFill>
                <a:latin typeface="Calibri" panose="020F0502020204030204" pitchFamily="34" charset="0"/>
                <a:cs typeface="Calibri" panose="020F0502020204030204" pitchFamily="34" charset="0"/>
              </a:rPr>
              <a:t>granulosa &amp; theca cells</a:t>
            </a:r>
            <a:r>
              <a:rPr lang="ar-SA" sz="1200" dirty="0">
                <a:solidFill>
                  <a:schemeClr val="bg1">
                    <a:lumMod val="50000"/>
                  </a:schemeClr>
                </a:solidFill>
                <a:latin typeface="Calibri" panose="020F0502020204030204" pitchFamily="34" charset="0"/>
                <a:cs typeface="Calibri" panose="020F0502020204030204" pitchFamily="34" charset="0"/>
              </a:rPr>
              <a:t> وتبدأ تتكون بعد ٧-٨ أيام بعد التبويض</a:t>
            </a:r>
            <a:endParaRPr lang="en-US" sz="1200" dirty="0">
              <a:solidFill>
                <a:schemeClr val="bg1">
                  <a:lumMod val="50000"/>
                </a:schemeClr>
              </a:solidFill>
              <a:latin typeface="Calibri" panose="020F0502020204030204" pitchFamily="34" charset="0"/>
              <a:cs typeface="Calibri" panose="020F0502020204030204" pitchFamily="34" charset="0"/>
            </a:endParaRPr>
          </a:p>
          <a:p>
            <a:pPr marL="285750" indent="-285750" algn="r" rtl="1">
              <a:buFont typeface="Arial" charset="0"/>
              <a:buChar char="•"/>
            </a:pPr>
            <a:r>
              <a:rPr lang="ar-SA" sz="1200" dirty="0">
                <a:solidFill>
                  <a:schemeClr val="bg1">
                    <a:lumMod val="50000"/>
                  </a:schemeClr>
                </a:solidFill>
                <a:latin typeface="Calibri" panose="020F0502020204030204" pitchFamily="34" charset="0"/>
                <a:cs typeface="Calibri" panose="020F0502020204030204" pitchFamily="34" charset="0"/>
              </a:rPr>
              <a:t>وظيفة الـ</a:t>
            </a:r>
            <a:r>
              <a:rPr lang="en-US" sz="1200" dirty="0">
                <a:solidFill>
                  <a:schemeClr val="bg1">
                    <a:lumMod val="50000"/>
                  </a:schemeClr>
                </a:solidFill>
                <a:latin typeface="Calibri" panose="020F0502020204030204" pitchFamily="34" charset="0"/>
                <a:cs typeface="Calibri" panose="020F0502020204030204" pitchFamily="34" charset="0"/>
              </a:rPr>
              <a:t>granulosa cells</a:t>
            </a:r>
            <a:r>
              <a:rPr lang="ar-SA" sz="1200" dirty="0">
                <a:solidFill>
                  <a:schemeClr val="bg1">
                    <a:lumMod val="50000"/>
                  </a:schemeClr>
                </a:solidFill>
                <a:latin typeface="Calibri" panose="020F0502020204030204" pitchFamily="34" charset="0"/>
                <a:cs typeface="Calibri" panose="020F0502020204030204" pitchFamily="34" charset="0"/>
              </a:rPr>
              <a:t>: نمو الـ</a:t>
            </a:r>
            <a:r>
              <a:rPr lang="en-US" sz="1200" dirty="0">
                <a:solidFill>
                  <a:schemeClr val="bg1">
                    <a:lumMod val="50000"/>
                  </a:schemeClr>
                </a:solidFill>
                <a:latin typeface="Calibri" panose="020F0502020204030204" pitchFamily="34" charset="0"/>
                <a:cs typeface="Calibri" panose="020F0502020204030204" pitchFamily="34" charset="0"/>
              </a:rPr>
              <a:t>endoplasmic reticulum </a:t>
            </a:r>
            <a:r>
              <a:rPr lang="ar-SA" sz="1200" dirty="0">
                <a:solidFill>
                  <a:schemeClr val="bg1">
                    <a:lumMod val="50000"/>
                  </a:schemeClr>
                </a:solidFill>
                <a:latin typeface="Calibri" panose="020F0502020204030204" pitchFamily="34" charset="0"/>
                <a:cs typeface="Calibri" panose="020F0502020204030204" pitchFamily="34" charset="0"/>
              </a:rPr>
              <a:t> وكمية كبيرة من الاستروجين البروجسترون.</a:t>
            </a:r>
          </a:p>
          <a:p>
            <a:pPr marL="285750" indent="-285750" algn="r" rtl="1">
              <a:buFont typeface="Arial" charset="0"/>
              <a:buChar char="•"/>
            </a:pPr>
            <a:r>
              <a:rPr lang="ar-SA" sz="1200" dirty="0">
                <a:solidFill>
                  <a:schemeClr val="bg1">
                    <a:lumMod val="50000"/>
                  </a:schemeClr>
                </a:solidFill>
                <a:latin typeface="Calibri" panose="020F0502020204030204" pitchFamily="34" charset="0"/>
                <a:cs typeface="Calibri" panose="020F0502020204030204" pitchFamily="34" charset="0"/>
              </a:rPr>
              <a:t>وظيفة الـ</a:t>
            </a:r>
            <a:r>
              <a:rPr lang="en-US" sz="1200" dirty="0">
                <a:solidFill>
                  <a:schemeClr val="bg1">
                    <a:lumMod val="50000"/>
                  </a:schemeClr>
                </a:solidFill>
                <a:latin typeface="Calibri" panose="020F0502020204030204" pitchFamily="34" charset="0"/>
                <a:cs typeface="Calibri" panose="020F0502020204030204" pitchFamily="34" charset="0"/>
              </a:rPr>
              <a:t>theca cells</a:t>
            </a:r>
            <a:r>
              <a:rPr lang="ar-SA" sz="1200" dirty="0">
                <a:solidFill>
                  <a:schemeClr val="bg1">
                    <a:lumMod val="50000"/>
                  </a:schemeClr>
                </a:solidFill>
                <a:latin typeface="Calibri" panose="020F0502020204030204" pitchFamily="34" charset="0"/>
                <a:cs typeface="Calibri" panose="020F0502020204030204" pitchFamily="34" charset="0"/>
              </a:rPr>
              <a:t> تكون لنا الهرمونات الذكورية </a:t>
            </a:r>
            <a:r>
              <a:rPr lang="en-US" sz="1200" dirty="0">
                <a:solidFill>
                  <a:schemeClr val="bg1">
                    <a:lumMod val="50000"/>
                  </a:schemeClr>
                </a:solidFill>
                <a:latin typeface="Calibri" panose="020F0502020204030204" pitchFamily="34" charset="0"/>
                <a:cs typeface="Calibri" panose="020F0502020204030204" pitchFamily="34" charset="0"/>
              </a:rPr>
              <a:t>(androgens)</a:t>
            </a:r>
            <a:r>
              <a:rPr lang="ar-SA" sz="1200" dirty="0">
                <a:solidFill>
                  <a:schemeClr val="bg1">
                    <a:lumMod val="50000"/>
                  </a:schemeClr>
                </a:solidFill>
                <a:latin typeface="Calibri" panose="020F0502020204030204" pitchFamily="34" charset="0"/>
                <a:cs typeface="Calibri" panose="020F0502020204030204" pitchFamily="34" charset="0"/>
              </a:rPr>
              <a:t> اللي جزء منها راح يتحول الى هرمونات أنثوية بواسطه انزيم الـ</a:t>
            </a:r>
            <a:r>
              <a:rPr lang="en-US" sz="1200" dirty="0">
                <a:solidFill>
                  <a:schemeClr val="bg1">
                    <a:lumMod val="50000"/>
                  </a:schemeClr>
                </a:solidFill>
                <a:latin typeface="Calibri" panose="020F0502020204030204" pitchFamily="34" charset="0"/>
                <a:cs typeface="Calibri" panose="020F0502020204030204" pitchFamily="34" charset="0"/>
              </a:rPr>
              <a:t>aromatase</a:t>
            </a:r>
            <a:endParaRPr lang="ar-SA" sz="1200" dirty="0">
              <a:solidFill>
                <a:schemeClr val="bg1">
                  <a:lumMod val="50000"/>
                </a:schemeClr>
              </a:solidFill>
              <a:latin typeface="Calibri" panose="020F0502020204030204" pitchFamily="34" charset="0"/>
              <a:cs typeface="Calibri" panose="020F0502020204030204" pitchFamily="34" charset="0"/>
            </a:endParaRPr>
          </a:p>
          <a:p>
            <a:pPr algn="r" rtl="1"/>
            <a:r>
              <a:rPr lang="ar-SA" sz="1200" dirty="0">
                <a:solidFill>
                  <a:schemeClr val="bg1">
                    <a:lumMod val="50000"/>
                  </a:schemeClr>
                </a:solidFill>
                <a:latin typeface="Calibri" panose="020F0502020204030204" pitchFamily="34" charset="0"/>
                <a:cs typeface="Calibri" panose="020F0502020204030204" pitchFamily="34" charset="0"/>
              </a:rPr>
              <a:t>الـ</a:t>
            </a:r>
            <a:r>
              <a:rPr lang="en-US" sz="1200" dirty="0">
                <a:solidFill>
                  <a:schemeClr val="bg1">
                    <a:lumMod val="50000"/>
                  </a:schemeClr>
                </a:solidFill>
                <a:latin typeface="Calibri" panose="020F0502020204030204" pitchFamily="34" charset="0"/>
                <a:cs typeface="Calibri" panose="020F0502020204030204" pitchFamily="34" charset="0"/>
              </a:rPr>
              <a:t>corpus luteum</a:t>
            </a:r>
            <a:r>
              <a:rPr lang="ar-SA" sz="1200" dirty="0">
                <a:solidFill>
                  <a:schemeClr val="bg1">
                    <a:lumMod val="50000"/>
                  </a:schemeClr>
                </a:solidFill>
                <a:latin typeface="Calibri" panose="020F0502020204030204" pitchFamily="34" charset="0"/>
                <a:cs typeface="Calibri" panose="020F0502020204030204" pitchFamily="34" charset="0"/>
              </a:rPr>
              <a:t>تبدا تتحلل وتخسر خواصها بعد ١٢ يوم من التبويض وهنا تسمى </a:t>
            </a:r>
            <a:r>
              <a:rPr lang="en-US" sz="1200" dirty="0">
                <a:solidFill>
                  <a:schemeClr val="bg1">
                    <a:lumMod val="50000"/>
                  </a:schemeClr>
                </a:solidFill>
                <a:latin typeface="Calibri" panose="020F0502020204030204" pitchFamily="34" charset="0"/>
                <a:cs typeface="Calibri" panose="020F0502020204030204" pitchFamily="34" charset="0"/>
              </a:rPr>
              <a:t>corpus </a:t>
            </a:r>
            <a:r>
              <a:rPr lang="en-US" sz="1200" dirty="0" err="1">
                <a:solidFill>
                  <a:schemeClr val="bg1">
                    <a:lumMod val="50000"/>
                  </a:schemeClr>
                </a:solidFill>
                <a:latin typeface="Calibri" panose="020F0502020204030204" pitchFamily="34" charset="0"/>
                <a:cs typeface="Calibri" panose="020F0502020204030204" pitchFamily="34" charset="0"/>
              </a:rPr>
              <a:t>albican</a:t>
            </a:r>
            <a:endParaRPr lang="en-US" sz="1200" dirty="0">
              <a:solidFill>
                <a:schemeClr val="bg1">
                  <a:lumMod val="50000"/>
                </a:schemeClr>
              </a:solidFill>
              <a:latin typeface="Calibri" panose="020F0502020204030204" pitchFamily="34" charset="0"/>
              <a:cs typeface="Calibri" panose="020F0502020204030204" pitchFamily="34" charset="0"/>
            </a:endParaRPr>
          </a:p>
        </p:txBody>
      </p:sp>
      <p:sp>
        <p:nvSpPr>
          <p:cNvPr id="7" name="Rectangle 6"/>
          <p:cNvSpPr/>
          <p:nvPr/>
        </p:nvSpPr>
        <p:spPr>
          <a:xfrm>
            <a:off x="6532141" y="620568"/>
            <a:ext cx="5040560" cy="418275"/>
          </a:xfrm>
          <a:prstGeom prst="rect">
            <a:avLst/>
          </a:prstGeom>
          <a:ln w="19050">
            <a:solidFill>
              <a:srgbClr val="00B050"/>
            </a:solidFill>
            <a:prstDash val="dashDot"/>
          </a:ln>
        </p:spPr>
        <p:txBody>
          <a:bodyPr vert="horz" lIns="101590" tIns="50795" rIns="101590" bIns="50795">
            <a:normAutofit/>
          </a:bodyPr>
          <a:lstStyle/>
          <a:p>
            <a:pPr>
              <a:spcBef>
                <a:spcPts val="667"/>
              </a:spcBef>
              <a:buClr>
                <a:srgbClr val="00B050"/>
              </a:buClr>
              <a:buSzPct val="76000"/>
            </a:pPr>
            <a:r>
              <a:rPr lang="en-US" sz="1300" dirty="0">
                <a:solidFill>
                  <a:srgbClr val="00B050"/>
                </a:solidFill>
                <a:latin typeface="Gill Sans MT" panose="020B0502020104020203" pitchFamily="34" charset="0"/>
                <a:cs typeface="Calibri" panose="020F0502020204030204" pitchFamily="34" charset="0"/>
              </a:rPr>
              <a:t>From ovulation until bleeding phase LH is the dominant hormone only.</a:t>
            </a:r>
          </a:p>
        </p:txBody>
      </p:sp>
    </p:spTree>
    <p:extLst>
      <p:ext uri="{BB962C8B-B14F-4D97-AF65-F5344CB8AC3E}">
        <p14:creationId xmlns:p14="http://schemas.microsoft.com/office/powerpoint/2010/main" val="247413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Cont.</a:t>
            </a: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1" y="1229395"/>
            <a:ext cx="10969942" cy="5040560"/>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rtl="1">
              <a:buClr>
                <a:srgbClr val="008080"/>
              </a:buClr>
              <a:buNone/>
            </a:pPr>
            <a:r>
              <a:rPr lang="en-US" altLang="ar-SA" sz="2000" dirty="0">
                <a:solidFill>
                  <a:srgbClr val="008080"/>
                </a:solidFill>
              </a:rPr>
              <a:t>Luteinizing Function of LH:</a:t>
            </a:r>
          </a:p>
          <a:p>
            <a:pPr defTabSz="914400">
              <a:lnSpc>
                <a:spcPct val="150000"/>
              </a:lnSpc>
              <a:buClr>
                <a:srgbClr val="008080"/>
              </a:buClr>
            </a:pPr>
            <a:r>
              <a:rPr lang="en-US" sz="1600" dirty="0"/>
              <a:t>A local hormone in the follicular fluid called </a:t>
            </a:r>
            <a:r>
              <a:rPr lang="en-US" sz="1600" dirty="0" err="1"/>
              <a:t>luteinization</a:t>
            </a:r>
            <a:r>
              <a:rPr lang="en-US" sz="1600" dirty="0"/>
              <a:t> – inhibiting factor hold the </a:t>
            </a:r>
            <a:r>
              <a:rPr lang="en-US" sz="1600" dirty="0" err="1"/>
              <a:t>luteinization</a:t>
            </a:r>
            <a:r>
              <a:rPr lang="en-US" sz="1600" dirty="0"/>
              <a:t> process until after ovulation.</a:t>
            </a:r>
          </a:p>
          <a:p>
            <a:pPr defTabSz="914400">
              <a:lnSpc>
                <a:spcPct val="150000"/>
              </a:lnSpc>
              <a:buClr>
                <a:srgbClr val="008080"/>
              </a:buClr>
            </a:pPr>
            <a:r>
              <a:rPr lang="en-US" sz="1600" dirty="0"/>
              <a:t>After extrusion of the ovum from the follicle the following changes occur:</a:t>
            </a:r>
          </a:p>
          <a:p>
            <a:pPr marL="647669" lvl="1" indent="-342900" defTabSz="914400">
              <a:lnSpc>
                <a:spcPct val="150000"/>
              </a:lnSpc>
              <a:buClr>
                <a:srgbClr val="008080"/>
              </a:buClr>
              <a:buFont typeface="+mj-lt"/>
              <a:buAutoNum type="arabicPeriod"/>
            </a:pPr>
            <a:r>
              <a:rPr lang="en-US" sz="1500" dirty="0">
                <a:solidFill>
                  <a:schemeClr val="tx1"/>
                </a:solidFill>
              </a:rPr>
              <a:t>Conversion of  granulosa and theca </a:t>
            </a:r>
            <a:r>
              <a:rPr lang="en-US" sz="1500" dirty="0" err="1">
                <a:solidFill>
                  <a:schemeClr val="tx1"/>
                </a:solidFill>
              </a:rPr>
              <a:t>interna</a:t>
            </a:r>
            <a:r>
              <a:rPr lang="en-US" sz="1500" dirty="0">
                <a:solidFill>
                  <a:schemeClr val="tx1"/>
                </a:solidFill>
              </a:rPr>
              <a:t> cells into lutein cells.</a:t>
            </a:r>
          </a:p>
          <a:p>
            <a:pPr marL="647669" lvl="1" indent="-342900" defTabSz="914400">
              <a:lnSpc>
                <a:spcPct val="150000"/>
              </a:lnSpc>
              <a:buClr>
                <a:srgbClr val="008080"/>
              </a:buClr>
              <a:buFont typeface="+mj-lt"/>
              <a:buAutoNum type="arabicPeriod"/>
            </a:pPr>
            <a:r>
              <a:rPr lang="en-US" sz="1500" dirty="0">
                <a:solidFill>
                  <a:schemeClr val="tx1"/>
                </a:solidFill>
              </a:rPr>
              <a:t>Maintains secretion of progesterone &amp; estrogen from the corpus luteum.</a:t>
            </a:r>
          </a:p>
          <a:p>
            <a:pPr marL="647669" lvl="1" indent="-342900" defTabSz="914400">
              <a:lnSpc>
                <a:spcPct val="150000"/>
              </a:lnSpc>
              <a:buClr>
                <a:srgbClr val="008080"/>
              </a:buClr>
              <a:buFont typeface="+mj-lt"/>
              <a:buAutoNum type="arabicPeriod"/>
            </a:pPr>
            <a:r>
              <a:rPr lang="en-US" sz="1500" dirty="0">
                <a:solidFill>
                  <a:schemeClr val="tx1"/>
                </a:solidFill>
              </a:rPr>
              <a:t>Causes ovulation. </a:t>
            </a:r>
          </a:p>
          <a:p>
            <a:pPr marL="0" indent="0" defTabSz="914400">
              <a:lnSpc>
                <a:spcPct val="150000"/>
              </a:lnSpc>
              <a:buClr>
                <a:srgbClr val="008080"/>
              </a:buClr>
              <a:buNone/>
            </a:pPr>
            <a:r>
              <a:rPr lang="en-US" sz="1800" dirty="0">
                <a:solidFill>
                  <a:srgbClr val="008080"/>
                </a:solidFill>
              </a:rPr>
              <a:t>If pregnancy occurs:</a:t>
            </a:r>
          </a:p>
          <a:p>
            <a:pPr defTabSz="914400">
              <a:lnSpc>
                <a:spcPct val="150000"/>
              </a:lnSpc>
              <a:buClr>
                <a:srgbClr val="008080"/>
              </a:buClr>
            </a:pPr>
            <a:r>
              <a:rPr lang="en-US" altLang="ar-SA" sz="1400" dirty="0"/>
              <a:t>The chorionic gonadotropin (</a:t>
            </a:r>
            <a:r>
              <a:rPr lang="en-US" altLang="ar-SA" sz="1400" dirty="0" err="1"/>
              <a:t>hCG</a:t>
            </a:r>
            <a:r>
              <a:rPr lang="en-US" altLang="ar-SA" sz="1400" dirty="0"/>
              <a:t>) </a:t>
            </a:r>
            <a:r>
              <a:rPr lang="ar-SA" altLang="ar-SA" sz="1400" dirty="0">
                <a:solidFill>
                  <a:srgbClr val="00B050"/>
                </a:solidFill>
                <a:latin typeface="Calibri" charset="0"/>
                <a:ea typeface="Calibri" charset="0"/>
                <a:cs typeface="Calibri" charset="0"/>
              </a:rPr>
              <a:t>(هرمون الحمل)</a:t>
            </a:r>
            <a:r>
              <a:rPr lang="en-US" altLang="ar-SA" sz="1400" dirty="0">
                <a:solidFill>
                  <a:srgbClr val="00B050"/>
                </a:solidFill>
                <a:latin typeface="Calibri" charset="0"/>
                <a:ea typeface="Calibri" charset="0"/>
                <a:cs typeface="Calibri" charset="0"/>
              </a:rPr>
              <a:t> </a:t>
            </a:r>
            <a:r>
              <a:rPr lang="en-US" altLang="ar-SA" sz="1400" dirty="0"/>
              <a:t>from the placenta </a:t>
            </a:r>
            <a:r>
              <a:rPr lang="en-US" altLang="ar-SA" sz="1400" dirty="0">
                <a:solidFill>
                  <a:srgbClr val="00B050"/>
                </a:solidFill>
              </a:rPr>
              <a:t>(Trophoblast) </a:t>
            </a:r>
            <a:r>
              <a:rPr lang="en-US" altLang="ar-SA" sz="1400" dirty="0"/>
              <a:t>act on the corpus luteum to prolong its life for </a:t>
            </a:r>
            <a:r>
              <a:rPr lang="en-US" altLang="ar-SA" sz="1400" dirty="0">
                <a:solidFill>
                  <a:schemeClr val="accent4">
                    <a:lumMod val="75000"/>
                  </a:schemeClr>
                </a:solidFill>
              </a:rPr>
              <a:t>2</a:t>
            </a:r>
            <a:r>
              <a:rPr lang="en-US" altLang="ar-SA" sz="1400" dirty="0"/>
              <a:t> to </a:t>
            </a:r>
            <a:r>
              <a:rPr lang="en-US" altLang="ar-SA" sz="1400" dirty="0">
                <a:solidFill>
                  <a:schemeClr val="accent4">
                    <a:lumMod val="75000"/>
                  </a:schemeClr>
                </a:solidFill>
              </a:rPr>
              <a:t>4</a:t>
            </a:r>
            <a:r>
              <a:rPr lang="en-US" altLang="ar-SA" sz="1400" dirty="0"/>
              <a:t> months of pregnancy. </a:t>
            </a:r>
            <a:r>
              <a:rPr lang="ar-SA" altLang="ar-SA" sz="1300" dirty="0">
                <a:solidFill>
                  <a:schemeClr val="bg1">
                    <a:lumMod val="50000"/>
                  </a:schemeClr>
                </a:solidFill>
                <a:latin typeface="Calibri" panose="020F0502020204030204" pitchFamily="34" charset="0"/>
                <a:cs typeface="Calibri" panose="020F0502020204030204" pitchFamily="34" charset="0"/>
              </a:rPr>
              <a:t>(الدكتور قال </a:t>
            </a:r>
            <a:r>
              <a:rPr lang="ar-SA" altLang="ar-SA" sz="1300" dirty="0" err="1">
                <a:solidFill>
                  <a:schemeClr val="bg1">
                    <a:lumMod val="50000"/>
                  </a:schemeClr>
                </a:solidFill>
                <a:latin typeface="Calibri" panose="020F0502020204030204" pitchFamily="34" charset="0"/>
                <a:cs typeface="Calibri" panose="020F0502020204030204" pitchFamily="34" charset="0"/>
              </a:rPr>
              <a:t>بنرجع</a:t>
            </a:r>
            <a:r>
              <a:rPr lang="ar-SA" altLang="ar-SA" sz="1300" dirty="0">
                <a:solidFill>
                  <a:schemeClr val="bg1">
                    <a:lumMod val="50000"/>
                  </a:schemeClr>
                </a:solidFill>
                <a:latin typeface="Calibri" panose="020F0502020204030204" pitchFamily="34" charset="0"/>
                <a:cs typeface="Calibri" panose="020F0502020204030204" pitchFamily="34" charset="0"/>
              </a:rPr>
              <a:t> </a:t>
            </a:r>
            <a:r>
              <a:rPr lang="ar-SA" altLang="ar-SA" sz="1300" dirty="0" err="1">
                <a:solidFill>
                  <a:schemeClr val="bg1">
                    <a:lumMod val="50000"/>
                  </a:schemeClr>
                </a:solidFill>
                <a:latin typeface="Calibri" panose="020F0502020204030204" pitchFamily="34" charset="0"/>
                <a:cs typeface="Calibri" panose="020F0502020204030204" pitchFamily="34" charset="0"/>
              </a:rPr>
              <a:t>ناخذها</a:t>
            </a:r>
            <a:r>
              <a:rPr lang="ar-SA" altLang="ar-SA" sz="1300" dirty="0">
                <a:solidFill>
                  <a:schemeClr val="bg1">
                    <a:lumMod val="50000"/>
                  </a:schemeClr>
                </a:solidFill>
                <a:latin typeface="Calibri" panose="020F0502020204030204" pitchFamily="34" charset="0"/>
                <a:cs typeface="Calibri" panose="020F0502020204030204" pitchFamily="34" charset="0"/>
              </a:rPr>
              <a:t> بالتفصيل في محاضرة الحمل، بس اعرفوها بشكل سطحي الحين)</a:t>
            </a:r>
            <a:endParaRPr lang="en-US" altLang="ar-SA" sz="1300" dirty="0">
              <a:solidFill>
                <a:schemeClr val="bg1">
                  <a:lumMod val="50000"/>
                </a:schemeClr>
              </a:solidFill>
              <a:latin typeface="Calibri" panose="020F0502020204030204" pitchFamily="34" charset="0"/>
              <a:cs typeface="Calibri" panose="020F0502020204030204" pitchFamily="34" charset="0"/>
            </a:endParaRPr>
          </a:p>
          <a:p>
            <a:pPr defTabSz="914400">
              <a:lnSpc>
                <a:spcPct val="150000"/>
              </a:lnSpc>
              <a:buClr>
                <a:srgbClr val="008080"/>
              </a:buClr>
            </a:pPr>
            <a:r>
              <a:rPr lang="en-US" altLang="ar-SA" sz="1400" dirty="0">
                <a:solidFill>
                  <a:srgbClr val="00B050"/>
                </a:solidFill>
              </a:rPr>
              <a:t>The ova inside primordial follicle moves to fallopian tube and fertilization occurs in ampulla → form zygote which is covered by a layer of trophoblast cells secreting </a:t>
            </a:r>
            <a:r>
              <a:rPr lang="en-US" altLang="ar-SA" sz="1400" dirty="0" err="1">
                <a:solidFill>
                  <a:srgbClr val="00B050"/>
                </a:solidFill>
              </a:rPr>
              <a:t>hCG</a:t>
            </a:r>
            <a:r>
              <a:rPr lang="en-US" altLang="ar-SA" sz="1400" dirty="0">
                <a:solidFill>
                  <a:srgbClr val="00B050"/>
                </a:solidFill>
              </a:rPr>
              <a:t>. If there is no pregnancy, corpus luteum convert to corpus </a:t>
            </a:r>
            <a:r>
              <a:rPr lang="en-US" altLang="ar-SA" sz="1400" dirty="0" err="1">
                <a:solidFill>
                  <a:srgbClr val="00B050"/>
                </a:solidFill>
              </a:rPr>
              <a:t>albican</a:t>
            </a:r>
            <a:r>
              <a:rPr lang="en-US" altLang="ar-SA" sz="1400" dirty="0">
                <a:solidFill>
                  <a:srgbClr val="00B050"/>
                </a:solidFill>
              </a:rPr>
              <a:t> → it will die.</a:t>
            </a:r>
          </a:p>
          <a:p>
            <a:pPr marL="0" indent="0" defTabSz="914400">
              <a:lnSpc>
                <a:spcPct val="150000"/>
              </a:lnSpc>
              <a:buClr>
                <a:srgbClr val="008080"/>
              </a:buClr>
              <a:buNone/>
            </a:pPr>
            <a:r>
              <a:rPr lang="en-US" altLang="ar-SA" sz="1400" dirty="0">
                <a:solidFill>
                  <a:schemeClr val="bg1">
                    <a:lumMod val="50000"/>
                  </a:schemeClr>
                </a:solidFill>
              </a:rPr>
              <a:t>     (</a:t>
            </a:r>
            <a:r>
              <a:rPr lang="en-US" sz="1400" dirty="0">
                <a:solidFill>
                  <a:schemeClr val="bg1">
                    <a:lumMod val="50000"/>
                  </a:schemeClr>
                </a:solidFill>
              </a:rPr>
              <a:t>The </a:t>
            </a:r>
            <a:r>
              <a:rPr lang="en-US" sz="1400" dirty="0" err="1">
                <a:solidFill>
                  <a:schemeClr val="bg1">
                    <a:lumMod val="50000"/>
                  </a:schemeClr>
                </a:solidFill>
              </a:rPr>
              <a:t>hCG</a:t>
            </a:r>
            <a:r>
              <a:rPr lang="en-US" sz="1400" dirty="0">
                <a:solidFill>
                  <a:schemeClr val="bg1">
                    <a:lumMod val="50000"/>
                  </a:schemeClr>
                </a:solidFill>
              </a:rPr>
              <a:t> is almost biochemically identical to LH, it does it’s same functions primarily by maintaining the corpus luteum)</a:t>
            </a:r>
            <a:endParaRPr lang="en-US" altLang="ar-SA" sz="1400" dirty="0">
              <a:solidFill>
                <a:schemeClr val="bg1">
                  <a:lumMod val="50000"/>
                </a:schemeClr>
              </a:solidFill>
            </a:endParaRPr>
          </a:p>
          <a:p>
            <a:pPr marL="0" indent="0" defTabSz="914400">
              <a:lnSpc>
                <a:spcPct val="150000"/>
              </a:lnSpc>
              <a:buClr>
                <a:srgbClr val="008080"/>
              </a:buClr>
              <a:buNone/>
            </a:pPr>
            <a:endParaRPr lang="en-US" altLang="ar-SA" sz="1600" dirty="0"/>
          </a:p>
          <a:p>
            <a:pPr defTabSz="914400">
              <a:lnSpc>
                <a:spcPct val="150000"/>
              </a:lnSpc>
              <a:buClr>
                <a:srgbClr val="008080"/>
              </a:buClr>
            </a:pPr>
            <a:endParaRPr lang="en-US" altLang="ar-SA" sz="1600" dirty="0"/>
          </a:p>
        </p:txBody>
      </p:sp>
      <p:sp>
        <p:nvSpPr>
          <p:cNvPr id="7" name="Rectangle 6"/>
          <p:cNvSpPr/>
          <p:nvPr/>
        </p:nvSpPr>
        <p:spPr>
          <a:xfrm>
            <a:off x="7627619" y="3011011"/>
            <a:ext cx="3951784" cy="738664"/>
          </a:xfrm>
          <a:prstGeom prst="rect">
            <a:avLst/>
          </a:prstGeom>
          <a:ln w="19050">
            <a:solidFill>
              <a:srgbClr val="00B050"/>
            </a:solidFill>
            <a:prstDash val="dashDot"/>
          </a:ln>
        </p:spPr>
        <p:txBody>
          <a:bodyPr wrap="square">
            <a:spAutoFit/>
          </a:bodyPr>
          <a:lstStyle/>
          <a:p>
            <a:r>
              <a:rPr lang="en-US" sz="1400" dirty="0">
                <a:solidFill>
                  <a:srgbClr val="FF0000"/>
                </a:solidFill>
                <a:latin typeface="Gill Sans MT" panose="020B0502020104020203" pitchFamily="34" charset="0"/>
                <a:cs typeface="Calibri" panose="020F0502020204030204" pitchFamily="34" charset="0"/>
              </a:rPr>
              <a:t>Very important : </a:t>
            </a:r>
            <a:r>
              <a:rPr lang="en-US" sz="1400" dirty="0">
                <a:solidFill>
                  <a:srgbClr val="00B050"/>
                </a:solidFill>
                <a:latin typeface="Gill Sans MT" panose="020B0502020104020203" pitchFamily="34" charset="0"/>
                <a:cs typeface="Calibri" panose="020F0502020204030204" pitchFamily="34" charset="0"/>
              </a:rPr>
              <a:t>Lutein cells = found in corpus luteum, second half of female sexual cycle and secret progesterone.</a:t>
            </a:r>
          </a:p>
        </p:txBody>
      </p:sp>
    </p:spTree>
    <p:extLst>
      <p:ext uri="{BB962C8B-B14F-4D97-AF65-F5344CB8AC3E}">
        <p14:creationId xmlns:p14="http://schemas.microsoft.com/office/powerpoint/2010/main" val="384070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Cont.</a:t>
            </a:r>
            <a:endParaRPr lang="en-US" altLang="en-US" sz="3200" dirty="0">
              <a:solidFill>
                <a:srgbClr val="008080"/>
              </a:solidFill>
              <a:latin typeface="Bahnschrift" panose="020B0502040204020203" pitchFamily="34" charset="0"/>
              <a:cs typeface="Calibri" panose="020F0502020204030204" pitchFamily="34" charset="0"/>
            </a:endParaRPr>
          </a:p>
        </p:txBody>
      </p:sp>
      <p:pic>
        <p:nvPicPr>
          <p:cNvPr id="7" name="Picture 2" descr="C:\Users\hp\AppData\Local\Microsoft\Windows\Temporary Internet Files\Low\Content.IE5\721FVALF\Luteal%20phase[1].jpg"/>
          <p:cNvPicPr>
            <a:picLocks noGrp="1" noChangeAspect="1" noChangeArrowheads="1"/>
          </p:cNvPicPr>
          <p:nvPr>
            <p:ph sz="quarter" idx="1"/>
          </p:nvPr>
        </p:nvPicPr>
        <p:blipFill>
          <a:blip r:embed="rId2" cstate="print"/>
          <a:srcRect b="3994"/>
          <a:stretch>
            <a:fillRect/>
          </a:stretch>
        </p:blipFill>
        <p:spPr>
          <a:xfrm>
            <a:off x="7906995" y="3047591"/>
            <a:ext cx="3672408" cy="3222364"/>
          </a:xfrm>
        </p:spPr>
      </p:pic>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29395"/>
            <a:ext cx="109699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Clr>
                <a:srgbClr val="008080"/>
              </a:buClr>
              <a:buNone/>
            </a:pPr>
            <a:r>
              <a:rPr lang="en-US" altLang="ar-SA" sz="2000" dirty="0">
                <a:solidFill>
                  <a:srgbClr val="008080"/>
                </a:solidFill>
              </a:rPr>
              <a:t>Stage </a:t>
            </a:r>
            <a:r>
              <a:rPr lang="en-US" altLang="ar-SA" sz="2000" dirty="0">
                <a:solidFill>
                  <a:schemeClr val="accent4">
                    <a:lumMod val="75000"/>
                  </a:schemeClr>
                </a:solidFill>
              </a:rPr>
              <a:t>2</a:t>
            </a:r>
            <a:r>
              <a:rPr lang="en-US" altLang="ar-SA" sz="2000" dirty="0">
                <a:solidFill>
                  <a:srgbClr val="008080"/>
                </a:solidFill>
              </a:rPr>
              <a:t>: Corpus </a:t>
            </a:r>
            <a:r>
              <a:rPr lang="en-US" altLang="ar-SA" sz="2000" dirty="0" err="1">
                <a:solidFill>
                  <a:srgbClr val="008080"/>
                </a:solidFill>
              </a:rPr>
              <a:t>albicans</a:t>
            </a:r>
            <a:r>
              <a:rPr lang="en-US" altLang="ar-SA" sz="2000" dirty="0">
                <a:solidFill>
                  <a:srgbClr val="008080"/>
                </a:solidFill>
              </a:rPr>
              <a:t> </a:t>
            </a:r>
            <a:r>
              <a:rPr lang="ar-SA" altLang="ar-SA" sz="1600" dirty="0">
                <a:solidFill>
                  <a:schemeClr val="bg1">
                    <a:lumMod val="50000"/>
                  </a:schemeClr>
                </a:solidFill>
                <a:latin typeface="Calibri" panose="020F0502020204030204" pitchFamily="34" charset="0"/>
                <a:cs typeface="Calibri" panose="020F0502020204030204" pitchFamily="34" charset="0"/>
              </a:rPr>
              <a:t>الجسم الأبيض</a:t>
            </a:r>
            <a:r>
              <a:rPr lang="en-US" altLang="ar-SA" sz="1600" dirty="0">
                <a:solidFill>
                  <a:schemeClr val="bg1">
                    <a:lumMod val="50000"/>
                  </a:schemeClr>
                </a:solidFill>
                <a:latin typeface="Calibri" panose="020F0502020204030204" pitchFamily="34" charset="0"/>
                <a:cs typeface="Calibri" panose="020F0502020204030204" pitchFamily="34" charset="0"/>
              </a:rPr>
              <a:t> </a:t>
            </a:r>
            <a:r>
              <a:rPr lang="en-US" altLang="ar-SA" sz="1800" dirty="0">
                <a:solidFill>
                  <a:srgbClr val="008080"/>
                </a:solidFill>
              </a:rPr>
              <a:t>(Involution of the corpus luteum and onset of the next ovarian cycle)</a:t>
            </a:r>
            <a:endParaRPr lang="ar-SA" altLang="ar-SA" sz="1800" dirty="0">
              <a:solidFill>
                <a:srgbClr val="008080"/>
              </a:solidFill>
            </a:endParaRPr>
          </a:p>
          <a:p>
            <a:pPr marL="0" indent="0" defTabSz="914400">
              <a:buClr>
                <a:srgbClr val="008080"/>
              </a:buClr>
              <a:buNone/>
            </a:pPr>
            <a:endParaRPr lang="en-US" altLang="ar-SA" sz="200" dirty="0">
              <a:solidFill>
                <a:srgbClr val="008080"/>
              </a:solidFill>
            </a:endParaRPr>
          </a:p>
          <a:p>
            <a:pPr defTabSz="914400">
              <a:buClr>
                <a:srgbClr val="008080"/>
              </a:buClr>
            </a:pPr>
            <a:r>
              <a:rPr lang="en-US" sz="1500" dirty="0"/>
              <a:t>Lutein cells of the corpus luteum secrete both progesterone &amp; estrogen &amp; inhibin which all together will inhibit both FSH &amp; LH by causing negative feedback on the anterior pituitary.</a:t>
            </a:r>
          </a:p>
          <a:p>
            <a:pPr marL="0" indent="0" algn="ctr" defTabSz="914400">
              <a:buClr>
                <a:srgbClr val="008080"/>
              </a:buClr>
              <a:buNone/>
            </a:pPr>
            <a:r>
              <a:rPr lang="en-US" sz="1400" dirty="0">
                <a:solidFill>
                  <a:schemeClr val="bg1">
                    <a:lumMod val="50000"/>
                  </a:schemeClr>
                </a:solidFill>
              </a:rPr>
              <a:t>(The corpus luteum needs LH to survive, so by inhibiting it’s release from the AP its killing itself)</a:t>
            </a:r>
          </a:p>
          <a:p>
            <a:pPr marL="0" indent="0" defTabSz="914400">
              <a:buClr>
                <a:srgbClr val="008080"/>
              </a:buClr>
              <a:buNone/>
            </a:pPr>
            <a:endParaRPr lang="en-US" sz="100" dirty="0">
              <a:solidFill>
                <a:schemeClr val="bg1">
                  <a:lumMod val="50000"/>
                </a:schemeClr>
              </a:solidFill>
            </a:endParaRPr>
          </a:p>
          <a:p>
            <a:pPr defTabSz="914400">
              <a:buClr>
                <a:srgbClr val="008080"/>
              </a:buClr>
            </a:pPr>
            <a:r>
              <a:rPr lang="en-US" sz="1500" dirty="0"/>
              <a:t>Low levels of both FSH &amp; LH &amp; causes the corpus luteum to degenerate completely, called involution of the corpus luteum.</a:t>
            </a:r>
          </a:p>
          <a:p>
            <a:pPr defTabSz="914400">
              <a:buClr>
                <a:srgbClr val="008080"/>
              </a:buClr>
            </a:pPr>
            <a:endParaRPr lang="en-US" sz="200" dirty="0"/>
          </a:p>
          <a:p>
            <a:pPr marL="0" indent="0" defTabSz="914400">
              <a:buClr>
                <a:srgbClr val="008080"/>
              </a:buClr>
              <a:buNone/>
            </a:pPr>
            <a:endParaRPr lang="en-US" sz="400" dirty="0"/>
          </a:p>
          <a:p>
            <a:pPr defTabSz="914400">
              <a:buClr>
                <a:srgbClr val="008080"/>
              </a:buClr>
            </a:pPr>
            <a:r>
              <a:rPr lang="en-US" sz="1500" dirty="0"/>
              <a:t>Around </a:t>
            </a:r>
            <a:r>
              <a:rPr lang="en-US" sz="1500" dirty="0">
                <a:solidFill>
                  <a:schemeClr val="accent4">
                    <a:lumMod val="75000"/>
                  </a:schemeClr>
                </a:solidFill>
              </a:rPr>
              <a:t>26</a:t>
            </a:r>
            <a:r>
              <a:rPr lang="en-US" sz="1500" baseline="30000" dirty="0">
                <a:solidFill>
                  <a:schemeClr val="accent4">
                    <a:lumMod val="75000"/>
                  </a:schemeClr>
                </a:solidFill>
              </a:rPr>
              <a:t>th</a:t>
            </a:r>
            <a:r>
              <a:rPr lang="en-US" sz="1500" dirty="0"/>
              <a:t> days of normal sexual cycle &amp; after involution of corpus luteum </a:t>
            </a:r>
            <a:r>
              <a:rPr lang="en-US" sz="1500" dirty="0">
                <a:solidFill>
                  <a:schemeClr val="bg1">
                    <a:lumMod val="50000"/>
                  </a:schemeClr>
                </a:solidFill>
                <a:latin typeface="Gill Sans MT" panose="020B0502020104020203" pitchFamily="34" charset="0"/>
                <a:cs typeface="Calibri" panose="020F0502020204030204" pitchFamily="34" charset="0"/>
              </a:rPr>
              <a:t>(because there is no LH), </a:t>
            </a:r>
            <a:r>
              <a:rPr lang="en-US" sz="1500" dirty="0"/>
              <a:t>sudden </a:t>
            </a:r>
          </a:p>
          <a:p>
            <a:pPr marL="0" indent="0" defTabSz="914400">
              <a:buClr>
                <a:srgbClr val="008080"/>
              </a:buClr>
              <a:buNone/>
            </a:pPr>
            <a:r>
              <a:rPr lang="en-US" sz="1500" dirty="0"/>
              <a:t>cessation of estrogen, progesterone &amp; inhibin removes the negative feedback inhibition of the anterior pituitary </a:t>
            </a:r>
          </a:p>
          <a:p>
            <a:pPr marL="0" indent="0" defTabSz="914400">
              <a:buClr>
                <a:srgbClr val="008080"/>
              </a:buClr>
              <a:buNone/>
            </a:pPr>
            <a:r>
              <a:rPr lang="en-US" sz="1500" dirty="0"/>
              <a:t>&amp; allowing ↑ secretion of FSH &amp; LH again. </a:t>
            </a:r>
          </a:p>
          <a:p>
            <a:pPr marL="0" indent="0" defTabSz="914400">
              <a:buClr>
                <a:srgbClr val="008080"/>
              </a:buClr>
              <a:buNone/>
            </a:pPr>
            <a:endParaRPr lang="en-US" sz="200" dirty="0"/>
          </a:p>
          <a:p>
            <a:pPr marL="0" indent="0" defTabSz="914400">
              <a:buClr>
                <a:srgbClr val="008080"/>
              </a:buClr>
              <a:buNone/>
            </a:pPr>
            <a:endParaRPr lang="en-US" sz="400" dirty="0"/>
          </a:p>
          <a:p>
            <a:pPr defTabSz="914400">
              <a:buClr>
                <a:srgbClr val="008080"/>
              </a:buClr>
            </a:pPr>
            <a:r>
              <a:rPr lang="en-US" sz="1500" dirty="0">
                <a:solidFill>
                  <a:srgbClr val="FF66CC"/>
                </a:solidFill>
              </a:rPr>
              <a:t>FSH &amp; LH initiate the growth of new follicles, beginning a new ovarian cycle.</a:t>
            </a:r>
          </a:p>
          <a:p>
            <a:pPr defTabSz="914400">
              <a:buClr>
                <a:srgbClr val="008080"/>
              </a:buClr>
            </a:pPr>
            <a:endParaRPr lang="en-US" altLang="ar-SA" sz="1800" dirty="0"/>
          </a:p>
        </p:txBody>
      </p:sp>
      <p:sp>
        <p:nvSpPr>
          <p:cNvPr id="8" name="TextBox 7"/>
          <p:cNvSpPr txBox="1"/>
          <p:nvPr/>
        </p:nvSpPr>
        <p:spPr>
          <a:xfrm>
            <a:off x="1081936" y="5315848"/>
            <a:ext cx="5764711" cy="954107"/>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 </a:t>
            </a:r>
          </a:p>
          <a:p>
            <a:pPr algn="r" rtl="1"/>
            <a:r>
              <a:rPr lang="ar-SA" sz="1400" dirty="0">
                <a:solidFill>
                  <a:schemeClr val="bg1">
                    <a:lumMod val="50000"/>
                  </a:schemeClr>
                </a:solidFill>
                <a:latin typeface="Calibri" panose="020F0502020204030204" pitchFamily="34" charset="0"/>
                <a:cs typeface="Calibri" panose="020F0502020204030204" pitchFamily="34" charset="0"/>
              </a:rPr>
              <a:t>الـ</a:t>
            </a:r>
            <a:r>
              <a:rPr lang="en-US" sz="1400" dirty="0">
                <a:solidFill>
                  <a:schemeClr val="bg1">
                    <a:lumMod val="50000"/>
                  </a:schemeClr>
                </a:solidFill>
                <a:latin typeface="Calibri" panose="020F0502020204030204" pitchFamily="34" charset="0"/>
                <a:cs typeface="Calibri" panose="020F0502020204030204" pitchFamily="34" charset="0"/>
              </a:rPr>
              <a:t>lutein cells</a:t>
            </a:r>
            <a:r>
              <a:rPr lang="ar-SA" sz="1400" dirty="0">
                <a:solidFill>
                  <a:schemeClr val="bg1">
                    <a:lumMod val="50000"/>
                  </a:schemeClr>
                </a:solidFill>
                <a:latin typeface="Calibri" panose="020F0502020204030204" pitchFamily="34" charset="0"/>
                <a:cs typeface="Calibri" panose="020F0502020204030204" pitchFamily="34" charset="0"/>
              </a:rPr>
              <a:t> تفرز بروجسترون واستروجين وهم اللي راح يثبطون إفراز الـ</a:t>
            </a:r>
            <a:r>
              <a:rPr lang="en-US" sz="1400" dirty="0">
                <a:solidFill>
                  <a:schemeClr val="bg1">
                    <a:lumMod val="50000"/>
                  </a:schemeClr>
                </a:solidFill>
                <a:latin typeface="Calibri" panose="020F0502020204030204" pitchFamily="34" charset="0"/>
                <a:cs typeface="Calibri" panose="020F0502020204030204" pitchFamily="34" charset="0"/>
              </a:rPr>
              <a:t>FSH &amp; LH</a:t>
            </a:r>
            <a:r>
              <a:rPr lang="ar-SA" sz="1400" dirty="0">
                <a:solidFill>
                  <a:schemeClr val="bg1">
                    <a:lumMod val="50000"/>
                  </a:schemeClr>
                </a:solidFill>
                <a:latin typeface="Calibri" panose="020F0502020204030204" pitchFamily="34" charset="0"/>
                <a:cs typeface="Calibri" panose="020F0502020204030204" pitchFamily="34" charset="0"/>
              </a:rPr>
              <a:t>. </a:t>
            </a:r>
          </a:p>
          <a:p>
            <a:pPr algn="r" rtl="1"/>
            <a:r>
              <a:rPr lang="ar-SA" sz="1400" dirty="0">
                <a:solidFill>
                  <a:schemeClr val="bg1">
                    <a:lumMod val="50000"/>
                  </a:schemeClr>
                </a:solidFill>
                <a:latin typeface="Calibri" panose="020F0502020204030204" pitchFamily="34" charset="0"/>
                <a:cs typeface="Calibri" panose="020F0502020204030204" pitchFamily="34" charset="0"/>
              </a:rPr>
              <a:t>لما الـ</a:t>
            </a:r>
            <a:r>
              <a:rPr lang="en-US" sz="1400" dirty="0">
                <a:solidFill>
                  <a:schemeClr val="bg1">
                    <a:lumMod val="50000"/>
                  </a:schemeClr>
                </a:solidFill>
                <a:latin typeface="Calibri" panose="020F0502020204030204" pitchFamily="34" charset="0"/>
                <a:cs typeface="Calibri" panose="020F0502020204030204" pitchFamily="34" charset="0"/>
              </a:rPr>
              <a:t>FSH &amp; LH</a:t>
            </a:r>
            <a:r>
              <a:rPr lang="ar-SA" sz="1400" dirty="0">
                <a:solidFill>
                  <a:schemeClr val="bg1">
                    <a:lumMod val="50000"/>
                  </a:schemeClr>
                </a:solidFill>
                <a:latin typeface="Calibri" panose="020F0502020204030204" pitchFamily="34" charset="0"/>
                <a:cs typeface="Calibri" panose="020F0502020204030204" pitchFamily="34" charset="0"/>
              </a:rPr>
              <a:t> يكونون نازلين (مثبّطين) راح يؤدون الى تحلل الـ</a:t>
            </a:r>
            <a:r>
              <a:rPr lang="en-US" sz="1400" dirty="0">
                <a:solidFill>
                  <a:schemeClr val="bg1">
                    <a:lumMod val="50000"/>
                  </a:schemeClr>
                </a:solidFill>
                <a:latin typeface="Calibri" panose="020F0502020204030204" pitchFamily="34" charset="0"/>
                <a:cs typeface="Calibri" panose="020F0502020204030204" pitchFamily="34" charset="0"/>
              </a:rPr>
              <a:t>corpus luteum</a:t>
            </a:r>
            <a:r>
              <a:rPr lang="ar-SA" sz="1400" dirty="0">
                <a:solidFill>
                  <a:schemeClr val="bg1">
                    <a:lumMod val="50000"/>
                  </a:schemeClr>
                </a:solidFill>
                <a:latin typeface="Calibri" panose="020F0502020204030204" pitchFamily="34" charset="0"/>
                <a:cs typeface="Calibri" panose="020F0502020204030204" pitchFamily="34" charset="0"/>
              </a:rPr>
              <a:t> ويصير اسمه </a:t>
            </a:r>
            <a:r>
              <a:rPr lang="en-US" sz="1400" dirty="0">
                <a:solidFill>
                  <a:schemeClr val="bg1">
                    <a:lumMod val="50000"/>
                  </a:schemeClr>
                </a:solidFill>
                <a:latin typeface="Calibri" panose="020F0502020204030204" pitchFamily="34" charset="0"/>
                <a:cs typeface="Calibri" panose="020F0502020204030204" pitchFamily="34" charset="0"/>
              </a:rPr>
              <a:t>corpus </a:t>
            </a:r>
            <a:r>
              <a:rPr lang="en-US" sz="1400" dirty="0" err="1">
                <a:solidFill>
                  <a:schemeClr val="bg1">
                    <a:lumMod val="50000"/>
                  </a:schemeClr>
                </a:solidFill>
                <a:latin typeface="Calibri" panose="020F0502020204030204" pitchFamily="34" charset="0"/>
                <a:cs typeface="Calibri" panose="020F0502020204030204" pitchFamily="34" charset="0"/>
              </a:rPr>
              <a:t>albican</a:t>
            </a:r>
            <a:r>
              <a:rPr lang="ar-SA" sz="1400" dirty="0">
                <a:solidFill>
                  <a:schemeClr val="bg1">
                    <a:lumMod val="50000"/>
                  </a:schemeClr>
                </a:solidFill>
                <a:latin typeface="Calibri" panose="020F0502020204030204" pitchFamily="34" charset="0"/>
                <a:cs typeface="Calibri" panose="020F0502020204030204" pitchFamily="34" charset="0"/>
              </a:rPr>
              <a:t>. </a:t>
            </a:r>
          </a:p>
        </p:txBody>
      </p:sp>
      <p:sp>
        <p:nvSpPr>
          <p:cNvPr id="9" name="Rectangle 8"/>
          <p:cNvSpPr/>
          <p:nvPr/>
        </p:nvSpPr>
        <p:spPr>
          <a:xfrm>
            <a:off x="6898883" y="141953"/>
            <a:ext cx="4680520" cy="954107"/>
          </a:xfrm>
          <a:prstGeom prst="rect">
            <a:avLst/>
          </a:prstGeom>
          <a:ln>
            <a:solidFill>
              <a:srgbClr val="007D7A"/>
            </a:solidFill>
            <a:prstDash val="dash"/>
          </a:ln>
        </p:spPr>
        <p:txBody>
          <a:bodyPr wrap="square">
            <a:spAutoFit/>
          </a:bodyPr>
          <a:lstStyle/>
          <a:p>
            <a:r>
              <a:rPr lang="en-US" sz="1400" dirty="0">
                <a:solidFill>
                  <a:srgbClr val="00B050"/>
                </a:solidFill>
                <a:latin typeface="Gill Sans MT" panose="020B0502020104020203" pitchFamily="34" charset="0"/>
                <a:cs typeface="Calibri" panose="020F0502020204030204" pitchFamily="34" charset="0"/>
              </a:rPr>
              <a:t>Q1) What are the dominant hormone in the follicular phase?</a:t>
            </a:r>
          </a:p>
          <a:p>
            <a:r>
              <a:rPr lang="en-US" sz="1400" b="1" dirty="0">
                <a:solidFill>
                  <a:srgbClr val="00B050"/>
                </a:solidFill>
                <a:latin typeface="Gill Sans MT" panose="020B0502020104020203" pitchFamily="34" charset="0"/>
                <a:cs typeface="Calibri" panose="020F0502020204030204" pitchFamily="34" charset="0"/>
              </a:rPr>
              <a:t>Estrogen</a:t>
            </a:r>
          </a:p>
          <a:p>
            <a:r>
              <a:rPr lang="en-US" sz="1400" dirty="0">
                <a:solidFill>
                  <a:srgbClr val="00B050"/>
                </a:solidFill>
                <a:latin typeface="Gill Sans MT" panose="020B0502020104020203" pitchFamily="34" charset="0"/>
                <a:cs typeface="Calibri" panose="020F0502020204030204" pitchFamily="34" charset="0"/>
              </a:rPr>
              <a:t>Q2) What are the dominant hormone in the luteal phase?</a:t>
            </a:r>
          </a:p>
          <a:p>
            <a:r>
              <a:rPr lang="en-US" sz="1400" b="1" dirty="0">
                <a:solidFill>
                  <a:srgbClr val="00B050"/>
                </a:solidFill>
                <a:latin typeface="Gill Sans MT" panose="020B0502020104020203" pitchFamily="34" charset="0"/>
                <a:cs typeface="Calibri" panose="020F0502020204030204" pitchFamily="34" charset="0"/>
              </a:rPr>
              <a:t>Progesterone </a:t>
            </a:r>
            <a:endParaRPr lang="en-US" sz="1400" b="1" dirty="0"/>
          </a:p>
        </p:txBody>
      </p:sp>
      <p:sp>
        <p:nvSpPr>
          <p:cNvPr id="11" name="Rectangle 10"/>
          <p:cNvSpPr/>
          <p:nvPr/>
        </p:nvSpPr>
        <p:spPr>
          <a:xfrm rot="16200000">
            <a:off x="6235980" y="433156"/>
            <a:ext cx="948428"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abic Typesetting" panose="03020402040406030203" pitchFamily="66" charset="-78"/>
                <a:cs typeface="Arabic Typesetting" panose="03020402040406030203" pitchFamily="66" charset="-78"/>
              </a:rPr>
              <a:t>Important</a:t>
            </a:r>
          </a:p>
        </p:txBody>
      </p:sp>
    </p:spTree>
    <p:extLst>
      <p:ext uri="{BB962C8B-B14F-4D97-AF65-F5344CB8AC3E}">
        <p14:creationId xmlns:p14="http://schemas.microsoft.com/office/powerpoint/2010/main" val="66515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a:solidFill>
                  <a:srgbClr val="008080"/>
                </a:solidFill>
                <a:latin typeface="Bahnschrift" panose="020B0502040204020203" pitchFamily="34" charset="0"/>
                <a:cs typeface="Calibri" panose="020F0502020204030204" pitchFamily="34" charset="0"/>
              </a:rPr>
              <a:t>The End of The Ovarian Cycle </a:t>
            </a:r>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4" name="Content Placeholder 3"/>
          <p:cNvSpPr>
            <a:spLocks noGrp="1"/>
          </p:cNvSpPr>
          <p:nvPr>
            <p:ph sz="quarter" idx="1"/>
          </p:nvPr>
        </p:nvSpPr>
        <p:spPr>
          <a:xfrm>
            <a:off x="7102524" y="2775754"/>
            <a:ext cx="4476879" cy="1589350"/>
          </a:xfrm>
          <a:ln w="19050">
            <a:solidFill>
              <a:srgbClr val="008080"/>
            </a:solidFill>
            <a:prstDash val="dashDot"/>
          </a:ln>
        </p:spPr>
        <p:txBody>
          <a:bodyPr>
            <a:normAutofit/>
          </a:bodyPr>
          <a:lstStyle/>
          <a:p>
            <a:pPr marL="0" indent="0">
              <a:lnSpc>
                <a:spcPct val="150000"/>
              </a:lnSpc>
              <a:buNone/>
            </a:pPr>
            <a:r>
              <a:rPr lang="en-GB" sz="1600" dirty="0">
                <a:solidFill>
                  <a:schemeClr val="bg1">
                    <a:lumMod val="50000"/>
                  </a:schemeClr>
                </a:solidFill>
              </a:rPr>
              <a:t>At the end of the cycle when the corpus luteum degenerates, there is no negative feedback on the anterior pituitary anymore, </a:t>
            </a:r>
            <a:r>
              <a:rPr lang="en-GB" sz="1600" dirty="0"/>
              <a:t>FSH &amp; LH are released again to initiate the beginning of a new cycle.</a:t>
            </a:r>
          </a:p>
        </p:txBody>
      </p:sp>
      <p:sp>
        <p:nvSpPr>
          <p:cNvPr id="10" name="Isosceles Triangle 9"/>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Users\hp\AppData\Local\Microsoft\Windows\Temporary Internet Files\Low\Content.IE5\TMG0M73D\Ovarian%20cycle[1].jpg"/>
          <p:cNvPicPr>
            <a:picLocks noChangeAspect="1" noChangeArrowheads="1"/>
          </p:cNvPicPr>
          <p:nvPr/>
        </p:nvPicPr>
        <p:blipFill>
          <a:blip r:embed="rId2" cstate="print"/>
          <a:srcRect b="8139"/>
          <a:stretch>
            <a:fillRect/>
          </a:stretch>
        </p:blipFill>
        <p:spPr>
          <a:xfrm>
            <a:off x="609460" y="1623626"/>
            <a:ext cx="6493064" cy="4248472"/>
          </a:xfrm>
          <a:prstGeom prst="rect">
            <a:avLst/>
          </a:prstGeom>
        </p:spPr>
      </p:pic>
    </p:spTree>
    <p:extLst>
      <p:ext uri="{BB962C8B-B14F-4D97-AF65-F5344CB8AC3E}">
        <p14:creationId xmlns:p14="http://schemas.microsoft.com/office/powerpoint/2010/main" val="915999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Uterine Cycle (Endometrial Cycle)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29395"/>
            <a:ext cx="109699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1"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72593"/>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altLang="ar-SA" sz="1700" dirty="0"/>
              <a:t>Monthly endometrial cycle and menstruation is associated with the monthly cyclical production of estrogens &amp; progesterone by the ovaries in the lining of the </a:t>
            </a:r>
            <a:r>
              <a:rPr lang="en-US" altLang="ar-SA" sz="1700" dirty="0" smtClean="0"/>
              <a:t>uterus.</a:t>
            </a:r>
          </a:p>
          <a:p>
            <a:pPr marL="304770" lvl="1" defTabSz="914400">
              <a:lnSpc>
                <a:spcPct val="150000"/>
              </a:lnSpc>
              <a:spcBef>
                <a:spcPts val="667"/>
              </a:spcBef>
              <a:buClr>
                <a:srgbClr val="008080"/>
              </a:buClr>
            </a:pPr>
            <a:r>
              <a:rPr lang="en-US" sz="1700" dirty="0">
                <a:solidFill>
                  <a:schemeClr val="tx1"/>
                </a:solidFill>
              </a:rPr>
              <a:t>The Uterine cycle </a:t>
            </a:r>
            <a:r>
              <a:rPr lang="en-US" sz="1700" dirty="0" smtClean="0">
                <a:solidFill>
                  <a:schemeClr val="tx1"/>
                </a:solidFill>
              </a:rPr>
              <a:t>occurs </a:t>
            </a:r>
            <a:r>
              <a:rPr lang="en-US" sz="1700" dirty="0">
                <a:solidFill>
                  <a:schemeClr val="tx1"/>
                </a:solidFill>
              </a:rPr>
              <a:t>in the endometrium of </a:t>
            </a:r>
            <a:r>
              <a:rPr lang="en-US" sz="1700" dirty="0" smtClean="0">
                <a:solidFill>
                  <a:schemeClr val="tx1"/>
                </a:solidFill>
              </a:rPr>
              <a:t>the uterus. </a:t>
            </a:r>
          </a:p>
          <a:p>
            <a:pPr marL="304770" lvl="1" defTabSz="914400">
              <a:lnSpc>
                <a:spcPct val="150000"/>
              </a:lnSpc>
              <a:spcBef>
                <a:spcPts val="667"/>
              </a:spcBef>
              <a:buClr>
                <a:srgbClr val="008080"/>
              </a:buClr>
            </a:pPr>
            <a:endParaRPr lang="en-US" sz="1700" dirty="0">
              <a:solidFill>
                <a:schemeClr val="tx1"/>
              </a:solidFill>
            </a:endParaRPr>
          </a:p>
          <a:p>
            <a:pPr defTabSz="914400">
              <a:lnSpc>
                <a:spcPct val="150000"/>
              </a:lnSpc>
              <a:buClr>
                <a:srgbClr val="008080"/>
              </a:buClr>
            </a:pPr>
            <a:r>
              <a:rPr lang="en-US" altLang="ar-SA" sz="1700" dirty="0" smtClean="0">
                <a:solidFill>
                  <a:srgbClr val="008080"/>
                </a:solidFill>
              </a:rPr>
              <a:t>Phases: </a:t>
            </a:r>
            <a:endParaRPr lang="en-US" altLang="ar-SA" sz="1700" dirty="0">
              <a:solidFill>
                <a:srgbClr val="008080"/>
              </a:solidFill>
            </a:endParaRPr>
          </a:p>
          <a:p>
            <a:pPr defTabSz="914400">
              <a:buClr>
                <a:srgbClr val="008080"/>
              </a:buClr>
            </a:pPr>
            <a:endParaRPr lang="en-US" altLang="ar-SA" sz="1800" dirty="0"/>
          </a:p>
        </p:txBody>
      </p:sp>
      <p:pic>
        <p:nvPicPr>
          <p:cNvPr id="4" name="Picture 3"/>
          <p:cNvPicPr>
            <a:picLocks noChangeAspect="1"/>
          </p:cNvPicPr>
          <p:nvPr/>
        </p:nvPicPr>
        <p:blipFill>
          <a:blip r:embed="rId2"/>
          <a:stretch>
            <a:fillRect/>
          </a:stretch>
        </p:blipFill>
        <p:spPr>
          <a:xfrm>
            <a:off x="609461" y="3721744"/>
            <a:ext cx="5844991" cy="2591407"/>
          </a:xfrm>
          <a:prstGeom prst="rect">
            <a:avLst/>
          </a:prstGeom>
        </p:spPr>
      </p:pic>
      <p:pic>
        <p:nvPicPr>
          <p:cNvPr id="16" name="Picture 15"/>
          <p:cNvPicPr>
            <a:picLocks noChangeAspect="1"/>
          </p:cNvPicPr>
          <p:nvPr/>
        </p:nvPicPr>
        <p:blipFill rotWithShape="1">
          <a:blip r:embed="rId3"/>
          <a:srcRect l="12988" t="1701" r="12201"/>
          <a:stretch/>
        </p:blipFill>
        <p:spPr>
          <a:xfrm>
            <a:off x="7606580" y="2762288"/>
            <a:ext cx="3972823" cy="3507667"/>
          </a:xfrm>
          <a:prstGeom prst="rect">
            <a:avLst/>
          </a:prstGeom>
        </p:spPr>
      </p:pic>
      <p:sp>
        <p:nvSpPr>
          <p:cNvPr id="17" name="Rectangle 16"/>
          <p:cNvSpPr/>
          <p:nvPr/>
        </p:nvSpPr>
        <p:spPr>
          <a:xfrm>
            <a:off x="7606580" y="4797152"/>
            <a:ext cx="3972823" cy="14728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18115" y="2636912"/>
            <a:ext cx="5836609" cy="523220"/>
          </a:xfrm>
          <a:prstGeom prst="rect">
            <a:avLst/>
          </a:prstGeom>
          <a:noFill/>
          <a:ln>
            <a:solidFill>
              <a:schemeClr val="accent1"/>
            </a:solidFill>
            <a:prstDash val="dashDot"/>
          </a:ln>
        </p:spPr>
        <p:txBody>
          <a:bodyPr wrap="square">
            <a:spAutoFit/>
          </a:bodyPr>
          <a:lstStyle/>
          <a:p>
            <a:pPr algn="ctr"/>
            <a:r>
              <a:rPr lang="en-US" sz="1400" dirty="0">
                <a:solidFill>
                  <a:srgbClr val="00B050"/>
                </a:solidFill>
                <a:latin typeface="Gill Sans MT" panose="020B0502020104020203" pitchFamily="34" charset="0"/>
                <a:cs typeface="Calibri" panose="020F0502020204030204" pitchFamily="34" charset="0"/>
              </a:rPr>
              <a:t>LH and FSH affect the ovaries </a:t>
            </a:r>
            <a:r>
              <a:rPr lang="en-US" sz="1400" dirty="0">
                <a:solidFill>
                  <a:srgbClr val="00B050"/>
                </a:solidFill>
                <a:latin typeface="Gill Sans MT" panose="020B0502020104020203" pitchFamily="34" charset="0"/>
                <a:cs typeface="Calibri" panose="020F0502020204030204" pitchFamily="34" charset="0"/>
                <a:sym typeface="Wingdings"/>
              </a:rPr>
              <a:t> </a:t>
            </a:r>
            <a:r>
              <a:rPr lang="en-US" sz="1400" dirty="0" smtClean="0">
                <a:solidFill>
                  <a:srgbClr val="00B050"/>
                </a:solidFill>
                <a:latin typeface="Gill Sans MT" panose="020B0502020104020203" pitchFamily="34" charset="0"/>
                <a:cs typeface="Calibri" panose="020F0502020204030204" pitchFamily="34" charset="0"/>
              </a:rPr>
              <a:t>so, </a:t>
            </a:r>
            <a:r>
              <a:rPr lang="en-US" sz="1400" dirty="0">
                <a:solidFill>
                  <a:srgbClr val="00B050"/>
                </a:solidFill>
                <a:latin typeface="Gill Sans MT" panose="020B0502020104020203" pitchFamily="34" charset="0"/>
                <a:cs typeface="Calibri" panose="020F0502020204030204" pitchFamily="34" charset="0"/>
              </a:rPr>
              <a:t>they secrete estrogen and progesterone </a:t>
            </a:r>
            <a:r>
              <a:rPr lang="en-US" sz="1400" dirty="0">
                <a:solidFill>
                  <a:srgbClr val="00B050"/>
                </a:solidFill>
                <a:latin typeface="Gill Sans MT" panose="020B0502020104020203" pitchFamily="34" charset="0"/>
                <a:cs typeface="Calibri" panose="020F0502020204030204" pitchFamily="34" charset="0"/>
                <a:sym typeface="Wingdings"/>
              </a:rPr>
              <a:t> </a:t>
            </a:r>
            <a:r>
              <a:rPr lang="en-US" sz="1400" dirty="0">
                <a:solidFill>
                  <a:srgbClr val="00B050"/>
                </a:solidFill>
                <a:latin typeface="Gill Sans MT" panose="020B0502020104020203" pitchFamily="34" charset="0"/>
                <a:cs typeface="Calibri" panose="020F0502020204030204" pitchFamily="34" charset="0"/>
              </a:rPr>
              <a:t>affect the uterus </a:t>
            </a:r>
            <a:r>
              <a:rPr lang="en-US" sz="1400" dirty="0" smtClean="0">
                <a:solidFill>
                  <a:srgbClr val="00B050"/>
                </a:solidFill>
                <a:latin typeface="Gill Sans MT" panose="020B0502020104020203" pitchFamily="34" charset="0"/>
                <a:cs typeface="Calibri" panose="020F0502020204030204" pitchFamily="34" charset="0"/>
              </a:rPr>
              <a:t>endometrium. </a:t>
            </a:r>
            <a:endParaRPr lang="en-US" sz="1400" dirty="0">
              <a:solidFill>
                <a:srgbClr val="00B05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1078741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Dr. </a:t>
            </a:r>
            <a:r>
              <a:rPr lang="en-US" sz="3200" dirty="0" err="1" smtClean="0">
                <a:solidFill>
                  <a:srgbClr val="008080"/>
                </a:solidFill>
                <a:latin typeface="Bahnschrift" panose="020B0502040204020203" pitchFamily="34" charset="0"/>
                <a:cs typeface="Calibri" panose="020F0502020204030204" pitchFamily="34" charset="0"/>
              </a:rPr>
              <a:t>Alotaibi’s</a:t>
            </a:r>
            <a:r>
              <a:rPr lang="en-US" sz="3200" dirty="0" smtClean="0">
                <a:solidFill>
                  <a:srgbClr val="008080"/>
                </a:solidFill>
                <a:latin typeface="Bahnschrift" panose="020B0502040204020203" pitchFamily="34" charset="0"/>
                <a:cs typeface="Calibri" panose="020F0502020204030204" pitchFamily="34" charset="0"/>
              </a:rPr>
              <a:t> Explanation For The Upcoming Slides</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29395"/>
            <a:ext cx="109699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1"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340768"/>
            <a:ext cx="11122343" cy="475252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buClr>
                <a:srgbClr val="007D7A"/>
              </a:buClr>
            </a:pPr>
            <a:r>
              <a:rPr lang="en-US" sz="1600" dirty="0" smtClean="0">
                <a:latin typeface="Gill Sans MT" panose="020F0502020204030204" pitchFamily="34" charset="0"/>
              </a:rPr>
              <a:t>The </a:t>
            </a:r>
            <a:r>
              <a:rPr lang="en-US" sz="1600" dirty="0">
                <a:latin typeface="Gill Sans MT" panose="020F0502020204030204" pitchFamily="34" charset="0"/>
              </a:rPr>
              <a:t>functioning layer of the endometrium is the one which </a:t>
            </a:r>
            <a:r>
              <a:rPr lang="en-US" sz="1600" dirty="0" smtClean="0">
                <a:latin typeface="Gill Sans MT" panose="020F0502020204030204" pitchFamily="34" charset="0"/>
              </a:rPr>
              <a:t>will be renewed monthly.</a:t>
            </a:r>
          </a:p>
          <a:p>
            <a:pPr>
              <a:buClr>
                <a:srgbClr val="00B050"/>
              </a:buClr>
            </a:pPr>
            <a:endParaRPr lang="en-US" sz="200" dirty="0">
              <a:latin typeface="Gill Sans MT" panose="020F0502020204030204" pitchFamily="34" charset="0"/>
            </a:endParaRPr>
          </a:p>
          <a:p>
            <a:pPr>
              <a:buClr>
                <a:srgbClr val="007D7A"/>
              </a:buClr>
            </a:pPr>
            <a:r>
              <a:rPr lang="en-US" sz="1600" dirty="0">
                <a:latin typeface="Gill Sans MT" panose="020F0502020204030204" pitchFamily="34" charset="0"/>
              </a:rPr>
              <a:t> The Basel layer </a:t>
            </a:r>
            <a:r>
              <a:rPr lang="en-US" sz="1600" dirty="0" smtClean="0">
                <a:latin typeface="Gill Sans MT" panose="020F0502020204030204" pitchFamily="34" charset="0"/>
              </a:rPr>
              <a:t>will </a:t>
            </a:r>
            <a:r>
              <a:rPr lang="en-US" sz="1600" dirty="0">
                <a:latin typeface="Gill Sans MT" panose="020F0502020204030204" pitchFamily="34" charset="0"/>
              </a:rPr>
              <a:t>remain from previous period at day </a:t>
            </a:r>
            <a:r>
              <a:rPr lang="en-US" sz="1600" dirty="0" smtClean="0">
                <a:latin typeface="Gill Sans MT" panose="020F0502020204030204" pitchFamily="34" charset="0"/>
              </a:rPr>
              <a:t>5, </a:t>
            </a:r>
            <a:r>
              <a:rPr lang="en-US" sz="1600" dirty="0">
                <a:latin typeface="Gill Sans MT" panose="020F0502020204030204" pitchFamily="34" charset="0"/>
              </a:rPr>
              <a:t>when </a:t>
            </a:r>
            <a:r>
              <a:rPr lang="en-US" sz="1600" dirty="0" smtClean="0">
                <a:latin typeface="Gill Sans MT" panose="020F0502020204030204" pitchFamily="34" charset="0"/>
              </a:rPr>
              <a:t>menstruation stops </a:t>
            </a:r>
            <a:r>
              <a:rPr lang="en-US" sz="1600" dirty="0">
                <a:latin typeface="Gill Sans MT" panose="020F0502020204030204" pitchFamily="34" charset="0"/>
              </a:rPr>
              <a:t>under the influence of </a:t>
            </a:r>
            <a:r>
              <a:rPr lang="en-US" sz="1600" dirty="0" smtClean="0">
                <a:latin typeface="Gill Sans MT" panose="020F0502020204030204" pitchFamily="34" charset="0"/>
              </a:rPr>
              <a:t>estrogen; the endometrium will  </a:t>
            </a:r>
            <a:r>
              <a:rPr lang="en-US" sz="1600" dirty="0">
                <a:latin typeface="Gill Sans MT" panose="020F0502020204030204" pitchFamily="34" charset="0"/>
              </a:rPr>
              <a:t>proliferate and increase the cell and blood supply</a:t>
            </a:r>
            <a:r>
              <a:rPr lang="en-US" sz="1600" dirty="0" smtClean="0">
                <a:latin typeface="Gill Sans MT" panose="020F0502020204030204" pitchFamily="34" charset="0"/>
              </a:rPr>
              <a:t>.</a:t>
            </a:r>
          </a:p>
          <a:p>
            <a:pPr>
              <a:buClr>
                <a:srgbClr val="00B050"/>
              </a:buClr>
            </a:pPr>
            <a:endParaRPr lang="en-US" sz="200" dirty="0">
              <a:latin typeface="Gill Sans MT" panose="020F0502020204030204" pitchFamily="34" charset="0"/>
            </a:endParaRPr>
          </a:p>
          <a:p>
            <a:pPr>
              <a:buClr>
                <a:srgbClr val="007D7A"/>
              </a:buClr>
            </a:pPr>
            <a:r>
              <a:rPr lang="en-US" sz="1600" dirty="0">
                <a:latin typeface="Gill Sans MT" panose="020F0502020204030204" pitchFamily="34" charset="0"/>
              </a:rPr>
              <a:t>Estrogen has two </a:t>
            </a:r>
            <a:r>
              <a:rPr lang="en-US" sz="1600" dirty="0" smtClean="0">
                <a:latin typeface="Gill Sans MT" panose="020F0502020204030204" pitchFamily="34" charset="0"/>
              </a:rPr>
              <a:t>effects: </a:t>
            </a:r>
            <a:r>
              <a:rPr lang="en-US" sz="1600" dirty="0">
                <a:latin typeface="Gill Sans MT" panose="020F0502020204030204" pitchFamily="34" charset="0"/>
              </a:rPr>
              <a:t>working on the endometrium and cervix</a:t>
            </a:r>
            <a:r>
              <a:rPr lang="en-US" sz="1600" dirty="0" smtClean="0">
                <a:latin typeface="Gill Sans MT" panose="020F0502020204030204" pitchFamily="34" charset="0"/>
              </a:rPr>
              <a:t>.</a:t>
            </a:r>
          </a:p>
          <a:p>
            <a:pPr>
              <a:buClr>
                <a:srgbClr val="00B050"/>
              </a:buClr>
            </a:pPr>
            <a:endParaRPr lang="en-US" sz="200" dirty="0">
              <a:solidFill>
                <a:srgbClr val="00B050"/>
              </a:solidFill>
              <a:latin typeface="Gill Sans MT" panose="020F0502020204030204" pitchFamily="34" charset="0"/>
            </a:endParaRPr>
          </a:p>
          <a:p>
            <a:pPr>
              <a:buClr>
                <a:srgbClr val="007D7A"/>
              </a:buClr>
            </a:pPr>
            <a:r>
              <a:rPr lang="en-US" sz="1600" dirty="0">
                <a:latin typeface="Gill Sans MT" panose="020F0502020204030204" pitchFamily="34" charset="0"/>
              </a:rPr>
              <a:t>At</a:t>
            </a:r>
            <a:r>
              <a:rPr lang="en-US" sz="1600" dirty="0">
                <a:solidFill>
                  <a:srgbClr val="00B050"/>
                </a:solidFill>
                <a:latin typeface="Gill Sans MT" panose="020F0502020204030204" pitchFamily="34" charset="0"/>
              </a:rPr>
              <a:t> </a:t>
            </a:r>
            <a:r>
              <a:rPr lang="en-US" sz="1600" dirty="0">
                <a:latin typeface="Gill Sans MT" panose="020F0502020204030204" pitchFamily="34" charset="0"/>
              </a:rPr>
              <a:t>the end of day 14 or 15 the thickness is from 3-5 mm </a:t>
            </a:r>
            <a:r>
              <a:rPr lang="en-US" sz="1600" dirty="0">
                <a:solidFill>
                  <a:srgbClr val="FF0000"/>
                </a:solidFill>
                <a:latin typeface="Gill Sans MT" panose="020F0502020204030204" pitchFamily="34" charset="0"/>
              </a:rPr>
              <a:t>(it was in an exam two year ago</a:t>
            </a:r>
            <a:r>
              <a:rPr lang="en-US" sz="1600" dirty="0" smtClean="0">
                <a:solidFill>
                  <a:srgbClr val="FF0000"/>
                </a:solidFill>
                <a:latin typeface="Gill Sans MT" panose="020F0502020204030204" pitchFamily="34" charset="0"/>
              </a:rPr>
              <a:t>).</a:t>
            </a:r>
          </a:p>
          <a:p>
            <a:pPr>
              <a:buClr>
                <a:srgbClr val="007D7A"/>
              </a:buClr>
            </a:pPr>
            <a:endParaRPr lang="en-US" sz="300" dirty="0">
              <a:solidFill>
                <a:srgbClr val="FF0000"/>
              </a:solidFill>
              <a:latin typeface="Gill Sans MT" panose="020F0502020204030204" pitchFamily="34" charset="0"/>
            </a:endParaRPr>
          </a:p>
          <a:p>
            <a:pPr>
              <a:buClr>
                <a:srgbClr val="007D7A"/>
              </a:buClr>
            </a:pPr>
            <a:r>
              <a:rPr lang="en-US" sz="1600" dirty="0">
                <a:latin typeface="Gill Sans MT" panose="020F0502020204030204" pitchFamily="34" charset="0"/>
              </a:rPr>
              <a:t>Until now it's not ready yet for pregnancy</a:t>
            </a:r>
            <a:r>
              <a:rPr lang="en-US" sz="1600" dirty="0" smtClean="0">
                <a:latin typeface="Gill Sans MT" panose="020F0502020204030204" pitchFamily="34" charset="0"/>
              </a:rPr>
              <a:t>!</a:t>
            </a:r>
          </a:p>
          <a:p>
            <a:pPr>
              <a:buClr>
                <a:srgbClr val="00B050"/>
              </a:buClr>
            </a:pPr>
            <a:endParaRPr lang="en-US" sz="300" dirty="0">
              <a:latin typeface="Gill Sans MT" panose="020F0502020204030204" pitchFamily="34" charset="0"/>
            </a:endParaRPr>
          </a:p>
          <a:p>
            <a:pPr>
              <a:buClr>
                <a:srgbClr val="007D7A"/>
              </a:buClr>
            </a:pPr>
            <a:r>
              <a:rPr lang="en-US" sz="1600" dirty="0">
                <a:latin typeface="Gill Sans MT" panose="020F0502020204030204" pitchFamily="34" charset="0"/>
              </a:rPr>
              <a:t> The other action of estrogen before ovulation by 2 days the estrogen at the highest level, she will have secretion from the cervix, and </a:t>
            </a:r>
            <a:r>
              <a:rPr lang="en-US" sz="1600" dirty="0" smtClean="0">
                <a:latin typeface="Gill Sans MT" panose="020F0502020204030204" pitchFamily="34" charset="0"/>
              </a:rPr>
              <a:t>under microscope </a:t>
            </a:r>
            <a:r>
              <a:rPr lang="en-US" sz="1600" dirty="0">
                <a:latin typeface="Gill Sans MT" panose="020F0502020204030204" pitchFamily="34" charset="0"/>
              </a:rPr>
              <a:t>there will be channels or </a:t>
            </a:r>
            <a:r>
              <a:rPr lang="en-US" sz="1600" dirty="0" smtClean="0">
                <a:latin typeface="Gill Sans MT" panose="020F0502020204030204" pitchFamily="34" charset="0"/>
              </a:rPr>
              <a:t>holes, that direct </a:t>
            </a:r>
            <a:r>
              <a:rPr lang="en-US" sz="1600" dirty="0">
                <a:latin typeface="Gill Sans MT" panose="020F0502020204030204" pitchFamily="34" charset="0"/>
              </a:rPr>
              <a:t>the </a:t>
            </a:r>
            <a:r>
              <a:rPr lang="en-US" sz="1600" dirty="0" smtClean="0">
                <a:latin typeface="Gill Sans MT" panose="020F0502020204030204" pitchFamily="34" charset="0"/>
              </a:rPr>
              <a:t>sperm </a:t>
            </a:r>
            <a:r>
              <a:rPr lang="en-US" sz="1600" dirty="0">
                <a:latin typeface="Gill Sans MT" panose="020F0502020204030204" pitchFamily="34" charset="0"/>
              </a:rPr>
              <a:t>into the fallopian tube. </a:t>
            </a:r>
            <a:endParaRPr lang="en-US" sz="1600" dirty="0" smtClean="0">
              <a:latin typeface="Gill Sans MT" panose="020F0502020204030204" pitchFamily="34" charset="0"/>
            </a:endParaRPr>
          </a:p>
          <a:p>
            <a:pPr marL="0" indent="0">
              <a:buClr>
                <a:srgbClr val="00B050"/>
              </a:buClr>
              <a:buNone/>
            </a:pPr>
            <a:endParaRPr lang="en-US" sz="300" dirty="0">
              <a:latin typeface="Gill Sans MT" panose="020F0502020204030204" pitchFamily="34" charset="0"/>
            </a:endParaRPr>
          </a:p>
          <a:p>
            <a:pPr>
              <a:buClr>
                <a:srgbClr val="007D7A"/>
              </a:buClr>
            </a:pPr>
            <a:r>
              <a:rPr lang="en-US" sz="1600" dirty="0">
                <a:latin typeface="Gill Sans MT" panose="020F0502020204030204" pitchFamily="34" charset="0"/>
              </a:rPr>
              <a:t>The other half of the cycle is controlled by progesterone from day 15-28, it will make the secretion very thick so the sperm can't penetrate the cervix (because the brain think </a:t>
            </a:r>
            <a:r>
              <a:rPr lang="en-US" sz="1600" dirty="0" smtClean="0">
                <a:latin typeface="Gill Sans MT" panose="020F0502020204030204" pitchFamily="34" charset="0"/>
              </a:rPr>
              <a:t>that pregnancy </a:t>
            </a:r>
            <a:r>
              <a:rPr lang="en-US" sz="1600" dirty="0">
                <a:latin typeface="Gill Sans MT" panose="020F0502020204030204" pitchFamily="34" charset="0"/>
              </a:rPr>
              <a:t>is happening, so </a:t>
            </a:r>
            <a:r>
              <a:rPr lang="en-US" sz="1600" dirty="0" smtClean="0">
                <a:latin typeface="Gill Sans MT" panose="020F0502020204030204" pitchFamily="34" charset="0"/>
              </a:rPr>
              <a:t>it must </a:t>
            </a:r>
            <a:r>
              <a:rPr lang="en-US" sz="1600" dirty="0">
                <a:latin typeface="Gill Sans MT" panose="020F0502020204030204" pitchFamily="34" charset="0"/>
              </a:rPr>
              <a:t>protect the embryo from other sperms), the progesterone every month will prepare the endometrium for the pregnancy by increasing the secretion and implantation. </a:t>
            </a:r>
            <a:endParaRPr lang="en-US" sz="1600" dirty="0" smtClean="0">
              <a:latin typeface="Gill Sans MT" panose="020F0502020204030204" pitchFamily="34" charset="0"/>
            </a:endParaRPr>
          </a:p>
          <a:p>
            <a:pPr>
              <a:buClr>
                <a:srgbClr val="00B050"/>
              </a:buClr>
            </a:pPr>
            <a:endParaRPr lang="en-US" sz="300" dirty="0">
              <a:latin typeface="Gill Sans MT" panose="020F0502020204030204" pitchFamily="34" charset="0"/>
            </a:endParaRPr>
          </a:p>
          <a:p>
            <a:pPr>
              <a:buClr>
                <a:srgbClr val="007D7A"/>
              </a:buClr>
            </a:pPr>
            <a:r>
              <a:rPr lang="en-US" sz="1600" dirty="0">
                <a:latin typeface="Gill Sans MT" panose="020F0502020204030204" pitchFamily="34" charset="0"/>
              </a:rPr>
              <a:t>How the embryo live its first three </a:t>
            </a:r>
            <a:r>
              <a:rPr lang="en-US" sz="1600" dirty="0" smtClean="0">
                <a:latin typeface="Gill Sans MT" panose="020F0502020204030204" pitchFamily="34" charset="0"/>
              </a:rPr>
              <a:t>months? </a:t>
            </a:r>
            <a:r>
              <a:rPr lang="en-US" sz="1600" dirty="0">
                <a:latin typeface="Gill Sans MT" panose="020F0502020204030204" pitchFamily="34" charset="0"/>
              </a:rPr>
              <a:t>by uterine milk</a:t>
            </a:r>
            <a:r>
              <a:rPr lang="en-US" sz="1600" dirty="0" smtClean="0">
                <a:latin typeface="Gill Sans MT" panose="020F0502020204030204" pitchFamily="34" charset="0"/>
              </a:rPr>
              <a:t>.</a:t>
            </a:r>
            <a:endParaRPr lang="en-US" sz="1600" dirty="0">
              <a:latin typeface="Gill Sans MT" panose="020F0502020204030204" pitchFamily="34" charset="0"/>
            </a:endParaRPr>
          </a:p>
        </p:txBody>
      </p:sp>
    </p:spTree>
    <p:extLst>
      <p:ext uri="{BB962C8B-B14F-4D97-AF65-F5344CB8AC3E}">
        <p14:creationId xmlns:p14="http://schemas.microsoft.com/office/powerpoint/2010/main" val="738173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Proliferative Phase (Estrogen Phase)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29395"/>
            <a:ext cx="109699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1"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72593"/>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8"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18116" y="1250053"/>
            <a:ext cx="10961288"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r>
              <a:rPr lang="en-US" altLang="ar-SA" sz="1800" dirty="0">
                <a:solidFill>
                  <a:srgbClr val="008080"/>
                </a:solidFill>
              </a:rPr>
              <a:t>When the Proliferative Phase occur? </a:t>
            </a:r>
          </a:p>
          <a:p>
            <a:pPr marL="0" indent="0" defTabSz="914400">
              <a:lnSpc>
                <a:spcPct val="150000"/>
              </a:lnSpc>
              <a:buClr>
                <a:srgbClr val="008080"/>
              </a:buClr>
              <a:buNone/>
            </a:pPr>
            <a:r>
              <a:rPr lang="en-US" altLang="ar-SA" sz="1600" dirty="0" smtClean="0"/>
              <a:t>Occurring before ovulation &amp; it lasts for </a:t>
            </a:r>
            <a:r>
              <a:rPr lang="en-US" altLang="ar-SA" sz="1600" dirty="0" smtClean="0">
                <a:solidFill>
                  <a:srgbClr val="FFC000"/>
                </a:solidFill>
              </a:rPr>
              <a:t>11</a:t>
            </a:r>
            <a:r>
              <a:rPr lang="en-US" altLang="ar-SA" sz="1600" dirty="0" smtClean="0"/>
              <a:t> days.</a:t>
            </a:r>
          </a:p>
          <a:p>
            <a:pPr defTabSz="914400">
              <a:lnSpc>
                <a:spcPct val="150000"/>
              </a:lnSpc>
              <a:buClr>
                <a:srgbClr val="008080"/>
              </a:buClr>
            </a:pPr>
            <a:r>
              <a:rPr lang="en-US" altLang="ar-SA" sz="2000" dirty="0" smtClean="0">
                <a:solidFill>
                  <a:srgbClr val="008080"/>
                </a:solidFill>
              </a:rPr>
              <a:t>Stages</a:t>
            </a:r>
            <a:r>
              <a:rPr lang="en-US" altLang="ar-SA" sz="2000" dirty="0">
                <a:solidFill>
                  <a:srgbClr val="008080"/>
                </a:solidFill>
              </a:rPr>
              <a:t>: </a:t>
            </a:r>
            <a:endParaRPr lang="en-US" altLang="ar-SA" sz="2000" dirty="0" smtClean="0">
              <a:solidFill>
                <a:srgbClr val="008080"/>
              </a:solidFill>
            </a:endParaRPr>
          </a:p>
          <a:p>
            <a:pPr marL="0" indent="0" defTabSz="914400">
              <a:lnSpc>
                <a:spcPct val="150000"/>
              </a:lnSpc>
              <a:buClr>
                <a:srgbClr val="008080"/>
              </a:buClr>
              <a:buNone/>
            </a:pPr>
            <a:r>
              <a:rPr lang="en-US" altLang="ar-SA" sz="1400" dirty="0" smtClean="0">
                <a:solidFill>
                  <a:srgbClr val="FF66CC"/>
                </a:solidFill>
              </a:rPr>
              <a:t>1. At </a:t>
            </a:r>
            <a:r>
              <a:rPr lang="en-US" altLang="ar-SA" sz="1400" dirty="0">
                <a:solidFill>
                  <a:srgbClr val="FF66CC"/>
                </a:solidFill>
              </a:rPr>
              <a:t>the beginning of each cycle, most of the endometrium has been desquamated by menstruation. </a:t>
            </a:r>
            <a:r>
              <a:rPr lang="en-US" altLang="ar-SA" sz="1400" dirty="0" smtClean="0">
                <a:solidFill>
                  <a:srgbClr val="FF66CC"/>
                </a:solidFill>
              </a:rPr>
              <a:t> After </a:t>
            </a:r>
            <a:r>
              <a:rPr lang="en-US" altLang="ar-SA" sz="1400" dirty="0">
                <a:solidFill>
                  <a:srgbClr val="FF66CC"/>
                </a:solidFill>
              </a:rPr>
              <a:t>menstruation only thin layer of the endometrial stroma remains &amp; the deeper portions of the glands </a:t>
            </a:r>
            <a:r>
              <a:rPr lang="en-US" altLang="ar-SA" sz="1400" dirty="0" smtClean="0">
                <a:solidFill>
                  <a:srgbClr val="FF66CC"/>
                </a:solidFill>
              </a:rPr>
              <a:t>&amp; crypts </a:t>
            </a:r>
            <a:r>
              <a:rPr lang="en-US" altLang="ar-SA" sz="1400" dirty="0">
                <a:solidFill>
                  <a:srgbClr val="FF66CC"/>
                </a:solidFill>
              </a:rPr>
              <a:t>of the </a:t>
            </a:r>
            <a:r>
              <a:rPr lang="en-US" altLang="ar-SA" sz="1400" dirty="0" smtClean="0">
                <a:solidFill>
                  <a:srgbClr val="FF66CC"/>
                </a:solidFill>
              </a:rPr>
              <a:t>endometrium.</a:t>
            </a:r>
          </a:p>
          <a:p>
            <a:pPr marL="0" indent="0" defTabSz="914400">
              <a:lnSpc>
                <a:spcPct val="150000"/>
              </a:lnSpc>
              <a:buClr>
                <a:srgbClr val="008080"/>
              </a:buClr>
              <a:buNone/>
            </a:pPr>
            <a:endParaRPr lang="en-US" altLang="ar-SA" sz="100" dirty="0">
              <a:solidFill>
                <a:srgbClr val="FF66CC"/>
              </a:solidFill>
            </a:endParaRPr>
          </a:p>
          <a:p>
            <a:pPr marL="0" indent="0" defTabSz="914400">
              <a:lnSpc>
                <a:spcPct val="150000"/>
              </a:lnSpc>
              <a:buClr>
                <a:srgbClr val="008080"/>
              </a:buClr>
              <a:buNone/>
            </a:pPr>
            <a:r>
              <a:rPr lang="en-US" altLang="ar-SA" sz="1400" dirty="0" smtClean="0">
                <a:solidFill>
                  <a:srgbClr val="FF66CC"/>
                </a:solidFill>
              </a:rPr>
              <a:t>2. Under </a:t>
            </a:r>
            <a:r>
              <a:rPr lang="en-US" altLang="ar-SA" sz="1400" dirty="0">
                <a:solidFill>
                  <a:srgbClr val="FF66CC"/>
                </a:solidFill>
              </a:rPr>
              <a:t>the influence of estrogens, secreted in large quantities by the ovaries, the stromal cells &amp; epithelial cells </a:t>
            </a:r>
            <a:r>
              <a:rPr lang="en-US" altLang="ar-SA" sz="1400" dirty="0" smtClean="0">
                <a:solidFill>
                  <a:srgbClr val="FF66CC"/>
                </a:solidFill>
              </a:rPr>
              <a:t>proliferate rapidly.</a:t>
            </a:r>
          </a:p>
          <a:p>
            <a:pPr marL="0" indent="0" defTabSz="914400">
              <a:lnSpc>
                <a:spcPct val="150000"/>
              </a:lnSpc>
              <a:buClr>
                <a:srgbClr val="008080"/>
              </a:buClr>
              <a:buNone/>
            </a:pPr>
            <a:endParaRPr lang="en-US" altLang="ar-SA" sz="100" dirty="0" smtClean="0">
              <a:solidFill>
                <a:srgbClr val="FF66CC"/>
              </a:solidFill>
            </a:endParaRPr>
          </a:p>
          <a:p>
            <a:pPr marL="0" indent="0" defTabSz="914400">
              <a:lnSpc>
                <a:spcPct val="150000"/>
              </a:lnSpc>
              <a:buClr>
                <a:srgbClr val="008080"/>
              </a:buClr>
              <a:buNone/>
            </a:pPr>
            <a:r>
              <a:rPr lang="en-US" altLang="ar-SA" sz="1400" dirty="0" smtClean="0"/>
              <a:t>3. The </a:t>
            </a:r>
            <a:r>
              <a:rPr lang="en-US" altLang="ar-SA" sz="1400" dirty="0"/>
              <a:t>endometrial surface re-</a:t>
            </a:r>
            <a:r>
              <a:rPr lang="en-US" altLang="ar-SA" sz="1400" dirty="0" err="1"/>
              <a:t>epitheliazed</a:t>
            </a:r>
            <a:r>
              <a:rPr lang="en-US" altLang="ar-SA" sz="1400" dirty="0"/>
              <a:t> within </a:t>
            </a:r>
            <a:r>
              <a:rPr lang="en-US" altLang="ar-SA" sz="1400" dirty="0">
                <a:solidFill>
                  <a:srgbClr val="FFC000"/>
                </a:solidFill>
              </a:rPr>
              <a:t>4-7</a:t>
            </a:r>
            <a:r>
              <a:rPr lang="en-US" altLang="ar-SA" sz="1400" dirty="0"/>
              <a:t> days after the beginning of menstruation. </a:t>
            </a:r>
            <a:r>
              <a:rPr lang="en-US" altLang="ar-SA" sz="1400" dirty="0" smtClean="0"/>
              <a:t>Before ovulation the </a:t>
            </a:r>
            <a:r>
              <a:rPr lang="en-US" altLang="ar-SA" sz="1400" dirty="0"/>
              <a:t>endometrium thickness increases, due to increase numbers of stromal cells </a:t>
            </a:r>
            <a:r>
              <a:rPr lang="en-US" altLang="ar-SA" sz="1400" dirty="0" smtClean="0"/>
              <a:t>&amp; progressive </a:t>
            </a:r>
            <a:r>
              <a:rPr lang="en-US" altLang="ar-SA" sz="1400" dirty="0"/>
              <a:t>growth of the glands &amp; new blood vessels. </a:t>
            </a:r>
            <a:endParaRPr lang="en-US" altLang="ar-SA" sz="1400" dirty="0" smtClean="0"/>
          </a:p>
          <a:p>
            <a:pPr marL="0" indent="0" defTabSz="914400">
              <a:lnSpc>
                <a:spcPct val="150000"/>
              </a:lnSpc>
              <a:buClr>
                <a:srgbClr val="008080"/>
              </a:buClr>
              <a:buNone/>
            </a:pPr>
            <a:endParaRPr lang="en-US" altLang="ar-SA" sz="100" dirty="0"/>
          </a:p>
          <a:p>
            <a:pPr marL="0" indent="0" defTabSz="914400">
              <a:lnSpc>
                <a:spcPct val="150000"/>
              </a:lnSpc>
              <a:buClr>
                <a:srgbClr val="008080"/>
              </a:buClr>
              <a:buNone/>
            </a:pPr>
            <a:r>
              <a:rPr lang="en-US" altLang="ar-SA" sz="1400" dirty="0"/>
              <a:t>4. </a:t>
            </a:r>
            <a:r>
              <a:rPr lang="en-US" sz="1400" dirty="0"/>
              <a:t>At the time of ovulation, the endometrium is</a:t>
            </a:r>
            <a:r>
              <a:rPr lang="en-US" sz="1400" dirty="0">
                <a:solidFill>
                  <a:srgbClr val="FFC000"/>
                </a:solidFill>
              </a:rPr>
              <a:t> 3-5 </a:t>
            </a:r>
            <a:r>
              <a:rPr lang="en-US" sz="1400" dirty="0"/>
              <a:t>mm thick.  The endometrial glands, cervical region secrete a thin, stringy </a:t>
            </a:r>
            <a:r>
              <a:rPr lang="en-US" sz="1400" dirty="0" smtClean="0"/>
              <a:t>mucus </a:t>
            </a:r>
            <a:r>
              <a:rPr lang="en-US" sz="1400" dirty="0" smtClean="0">
                <a:solidFill>
                  <a:schemeClr val="bg1">
                    <a:lumMod val="50000"/>
                  </a:schemeClr>
                </a:solidFill>
              </a:rPr>
              <a:t>(due to high estrogen level)</a:t>
            </a:r>
            <a:r>
              <a:rPr lang="en-US" sz="1400" dirty="0" smtClean="0"/>
              <a:t> </a:t>
            </a:r>
            <a:r>
              <a:rPr lang="en-US" sz="1400" dirty="0"/>
              <a:t>which helps to guide sperm in the proper direction from the vagina into the uterus</a:t>
            </a:r>
            <a:r>
              <a:rPr lang="en-US" sz="1400" dirty="0" smtClean="0"/>
              <a:t>.</a:t>
            </a:r>
            <a:endParaRPr lang="en-US" sz="1400" dirty="0"/>
          </a:p>
        </p:txBody>
      </p:sp>
      <p:pic>
        <p:nvPicPr>
          <p:cNvPr id="9" name="Picture 8"/>
          <p:cNvPicPr>
            <a:picLocks noChangeAspect="1"/>
          </p:cNvPicPr>
          <p:nvPr/>
        </p:nvPicPr>
        <p:blipFill rotWithShape="1">
          <a:blip r:embed="rId2"/>
          <a:srcRect l="12988" t="59032" r="12201"/>
          <a:stretch/>
        </p:blipFill>
        <p:spPr>
          <a:xfrm>
            <a:off x="7390556" y="1226769"/>
            <a:ext cx="4188846" cy="1482646"/>
          </a:xfrm>
          <a:prstGeom prst="rect">
            <a:avLst/>
          </a:prstGeom>
        </p:spPr>
      </p:pic>
      <p:sp>
        <p:nvSpPr>
          <p:cNvPr id="12" name="Rectangle 11"/>
          <p:cNvSpPr/>
          <p:nvPr/>
        </p:nvSpPr>
        <p:spPr>
          <a:xfrm>
            <a:off x="3457582" y="2204864"/>
            <a:ext cx="1882760" cy="307777"/>
          </a:xfrm>
          <a:prstGeom prst="rect">
            <a:avLst/>
          </a:prstGeom>
          <a:noFill/>
          <a:ln>
            <a:solidFill>
              <a:schemeClr val="accent1"/>
            </a:solidFill>
            <a:prstDash val="dashDot"/>
          </a:ln>
        </p:spPr>
        <p:txBody>
          <a:bodyPr wrap="none">
            <a:spAutoFit/>
          </a:bodyPr>
          <a:lstStyle/>
          <a:p>
            <a:pPr algn="ctr"/>
            <a:r>
              <a:rPr lang="en-US" sz="1400" dirty="0">
                <a:solidFill>
                  <a:srgbClr val="00B050"/>
                </a:solidFill>
                <a:latin typeface="Gill Sans MT" panose="020B0502020104020203" pitchFamily="34" charset="0"/>
                <a:cs typeface="Calibri" panose="020F0502020204030204" pitchFamily="34" charset="0"/>
              </a:rPr>
              <a:t>Controlled by estrogen</a:t>
            </a:r>
          </a:p>
        </p:txBody>
      </p:sp>
      <p:sp>
        <p:nvSpPr>
          <p:cNvPr id="2" name="Rectangle 1"/>
          <p:cNvSpPr/>
          <p:nvPr/>
        </p:nvSpPr>
        <p:spPr>
          <a:xfrm>
            <a:off x="4510236" y="1296149"/>
            <a:ext cx="1418850" cy="307777"/>
          </a:xfrm>
          <a:prstGeom prst="rect">
            <a:avLst/>
          </a:prstGeom>
          <a:noFill/>
          <a:ln>
            <a:solidFill>
              <a:schemeClr val="accent1"/>
            </a:solidFill>
            <a:prstDash val="dashDot"/>
          </a:ln>
        </p:spPr>
        <p:txBody>
          <a:bodyPr wrap="none">
            <a:spAutoFit/>
          </a:bodyPr>
          <a:lstStyle/>
          <a:p>
            <a:pPr algn="ctr"/>
            <a:r>
              <a:rPr lang="en-US" sz="1400" dirty="0">
                <a:solidFill>
                  <a:srgbClr val="00B050"/>
                </a:solidFill>
                <a:latin typeface="Gill Sans MT" panose="020B0502020104020203" pitchFamily="34" charset="0"/>
                <a:cs typeface="Calibri" panose="020F0502020204030204" pitchFamily="34" charset="0"/>
              </a:rPr>
              <a:t>= follicular phase</a:t>
            </a:r>
            <a:endParaRPr lang="ar-SA" sz="1400" dirty="0">
              <a:solidFill>
                <a:srgbClr val="00B050"/>
              </a:solidFill>
              <a:latin typeface="Gill Sans MT" panose="020B0502020104020203" pitchFamily="34" charset="0"/>
              <a:cs typeface="Calibri" panose="020F0502020204030204" pitchFamily="34" charset="0"/>
            </a:endParaRPr>
          </a:p>
        </p:txBody>
      </p:sp>
      <p:sp>
        <p:nvSpPr>
          <p:cNvPr id="13" name="Rectangle 12"/>
          <p:cNvSpPr/>
          <p:nvPr/>
        </p:nvSpPr>
        <p:spPr>
          <a:xfrm>
            <a:off x="2383950" y="5580898"/>
            <a:ext cx="9195452" cy="738664"/>
          </a:xfrm>
          <a:prstGeom prst="rect">
            <a:avLst/>
          </a:prstGeom>
          <a:ln>
            <a:solidFill>
              <a:schemeClr val="bg1">
                <a:lumMod val="50000"/>
              </a:schemeClr>
            </a:solidFill>
            <a:prstDash val="dash"/>
          </a:ln>
        </p:spPr>
        <p:txBody>
          <a:bodyPr wrap="square">
            <a:spAutoFit/>
          </a:bodyPr>
          <a:lstStyle/>
          <a:p>
            <a:pPr algn="r" rtl="1"/>
            <a:r>
              <a:rPr lang="ar-SA" sz="1400" dirty="0" smtClean="0">
                <a:solidFill>
                  <a:schemeClr val="bg1">
                    <a:lumMod val="50000"/>
                  </a:schemeClr>
                </a:solidFill>
                <a:latin typeface="Calibri" charset="0"/>
                <a:ea typeface="Calibri" charset="0"/>
                <a:cs typeface="Calibri" charset="0"/>
              </a:rPr>
              <a:t>شرح الكلام:</a:t>
            </a:r>
          </a:p>
          <a:p>
            <a:pPr algn="r" rtl="1"/>
            <a:r>
              <a:rPr lang="ar-SA" sz="1400" dirty="0" smtClean="0">
                <a:solidFill>
                  <a:schemeClr val="bg1">
                    <a:lumMod val="50000"/>
                  </a:schemeClr>
                </a:solidFill>
                <a:latin typeface="Calibri" charset="0"/>
                <a:ea typeface="Calibri" charset="0"/>
                <a:cs typeface="Calibri" charset="0"/>
              </a:rPr>
              <a:t>بعد الـ</a:t>
            </a:r>
            <a:r>
              <a:rPr lang="en-US" sz="1400" dirty="0">
                <a:solidFill>
                  <a:srgbClr val="008080"/>
                </a:solidFill>
                <a:latin typeface="Bahnschrift" panose="020B0502040204020203" pitchFamily="34" charset="0"/>
                <a:cs typeface="Calibri" panose="020F0502020204030204" pitchFamily="34" charset="0"/>
              </a:rPr>
              <a:t> </a:t>
            </a:r>
            <a:r>
              <a:rPr lang="en-US" sz="1400" dirty="0">
                <a:solidFill>
                  <a:schemeClr val="bg1">
                    <a:lumMod val="50000"/>
                  </a:schemeClr>
                </a:solidFill>
                <a:latin typeface="Calibri" charset="0"/>
                <a:ea typeface="Calibri" charset="0"/>
                <a:cs typeface="Calibri" charset="0"/>
              </a:rPr>
              <a:t>Menstruation</a:t>
            </a:r>
            <a:r>
              <a:rPr lang="ar-SA" sz="1400" dirty="0">
                <a:solidFill>
                  <a:schemeClr val="bg1">
                    <a:lumMod val="50000"/>
                  </a:schemeClr>
                </a:solidFill>
                <a:latin typeface="Calibri" charset="0"/>
                <a:ea typeface="Calibri" charset="0"/>
                <a:cs typeface="Calibri" charset="0"/>
              </a:rPr>
              <a:t> تكون </a:t>
            </a:r>
            <a:r>
              <a:rPr lang="ar-SA" sz="1400" dirty="0" smtClean="0">
                <a:solidFill>
                  <a:schemeClr val="bg1">
                    <a:lumMod val="50000"/>
                  </a:schemeClr>
                </a:solidFill>
                <a:latin typeface="Calibri" charset="0"/>
                <a:ea typeface="Calibri" charset="0"/>
                <a:cs typeface="Calibri" charset="0"/>
              </a:rPr>
              <a:t>بطانة الرحم رقيقة.</a:t>
            </a:r>
          </a:p>
          <a:p>
            <a:pPr algn="r" rtl="1"/>
            <a:r>
              <a:rPr lang="ar-SA" sz="1400" dirty="0" smtClean="0">
                <a:solidFill>
                  <a:schemeClr val="bg1">
                    <a:lumMod val="50000"/>
                  </a:schemeClr>
                </a:solidFill>
                <a:latin typeface="Calibri" charset="0"/>
                <a:ea typeface="Calibri" charset="0"/>
                <a:cs typeface="Calibri" charset="0"/>
              </a:rPr>
              <a:t>بعد </a:t>
            </a:r>
            <a:r>
              <a:rPr lang="ar-SA" sz="1400" dirty="0" err="1" smtClean="0">
                <a:solidFill>
                  <a:schemeClr val="bg1">
                    <a:lumMod val="50000"/>
                  </a:schemeClr>
                </a:solidFill>
                <a:latin typeface="Calibri" charset="0"/>
                <a:ea typeface="Calibri" charset="0"/>
                <a:cs typeface="Calibri" charset="0"/>
              </a:rPr>
              <a:t>ماتفرز</a:t>
            </a:r>
            <a:r>
              <a:rPr lang="ar-SA" sz="1400" dirty="0" smtClean="0">
                <a:solidFill>
                  <a:schemeClr val="bg1">
                    <a:lumMod val="50000"/>
                  </a:schemeClr>
                </a:solidFill>
                <a:latin typeface="Calibri" charset="0"/>
                <a:ea typeface="Calibri" charset="0"/>
                <a:cs typeface="Calibri" charset="0"/>
              </a:rPr>
              <a:t> المبايض كميات كبيرة من الاستروجين ترجع البطانة تنمو</a:t>
            </a:r>
            <a:r>
              <a:rPr lang="en-US" sz="1400" dirty="0" smtClean="0">
                <a:solidFill>
                  <a:schemeClr val="bg1">
                    <a:lumMod val="50000"/>
                  </a:schemeClr>
                </a:solidFill>
                <a:latin typeface="Calibri" charset="0"/>
                <a:ea typeface="Calibri" charset="0"/>
                <a:cs typeface="Calibri" charset="0"/>
              </a:rPr>
              <a:t> </a:t>
            </a:r>
            <a:r>
              <a:rPr lang="ar-SA" sz="1400" dirty="0" smtClean="0">
                <a:solidFill>
                  <a:schemeClr val="bg1">
                    <a:lumMod val="50000"/>
                  </a:schemeClr>
                </a:solidFill>
                <a:latin typeface="Calibri" charset="0"/>
                <a:ea typeface="Calibri" charset="0"/>
                <a:cs typeface="Calibri" charset="0"/>
              </a:rPr>
              <a:t>وتصير </a:t>
            </a:r>
            <a:r>
              <a:rPr lang="ar-SA" sz="1400" dirty="0" err="1" smtClean="0">
                <a:solidFill>
                  <a:schemeClr val="bg1">
                    <a:lumMod val="50000"/>
                  </a:schemeClr>
                </a:solidFill>
                <a:latin typeface="Calibri" charset="0"/>
                <a:ea typeface="Calibri" charset="0"/>
                <a:cs typeface="Calibri" charset="0"/>
              </a:rPr>
              <a:t>سميكه</a:t>
            </a:r>
            <a:r>
              <a:rPr lang="ar-SA" sz="1400" dirty="0">
                <a:solidFill>
                  <a:schemeClr val="bg1">
                    <a:lumMod val="50000"/>
                  </a:schemeClr>
                </a:solidFill>
                <a:latin typeface="Calibri" charset="0"/>
                <a:ea typeface="Calibri" charset="0"/>
                <a:cs typeface="Calibri" charset="0"/>
              </a:rPr>
              <a:t>،</a:t>
            </a:r>
            <a:r>
              <a:rPr lang="ar-SA" sz="1400" dirty="0" smtClean="0">
                <a:solidFill>
                  <a:schemeClr val="bg1">
                    <a:lumMod val="50000"/>
                  </a:schemeClr>
                </a:solidFill>
                <a:latin typeface="Calibri" charset="0"/>
                <a:ea typeface="Calibri" charset="0"/>
                <a:cs typeface="Calibri" charset="0"/>
              </a:rPr>
              <a:t> بهذه </a:t>
            </a:r>
            <a:r>
              <a:rPr lang="ar-SA" sz="1400" dirty="0" err="1" smtClean="0">
                <a:solidFill>
                  <a:schemeClr val="bg1">
                    <a:lumMod val="50000"/>
                  </a:schemeClr>
                </a:solidFill>
                <a:latin typeface="Calibri" charset="0"/>
                <a:ea typeface="Calibri" charset="0"/>
                <a:cs typeface="Calibri" charset="0"/>
              </a:rPr>
              <a:t>المرحله</a:t>
            </a:r>
            <a:r>
              <a:rPr lang="ar-SA" sz="1400" dirty="0" smtClean="0">
                <a:solidFill>
                  <a:schemeClr val="bg1">
                    <a:lumMod val="50000"/>
                  </a:schemeClr>
                </a:solidFill>
                <a:latin typeface="Calibri" charset="0"/>
                <a:ea typeface="Calibri" charset="0"/>
                <a:cs typeface="Calibri" charset="0"/>
              </a:rPr>
              <a:t> يفرز الرحم مادة مخاطية لتسهل دخول الـ</a:t>
            </a:r>
            <a:r>
              <a:rPr lang="en-US" sz="1400" dirty="0" smtClean="0">
                <a:solidFill>
                  <a:schemeClr val="bg1">
                    <a:lumMod val="50000"/>
                  </a:schemeClr>
                </a:solidFill>
                <a:latin typeface="Calibri" charset="0"/>
                <a:ea typeface="Calibri" charset="0"/>
                <a:cs typeface="Calibri" charset="0"/>
              </a:rPr>
              <a:t>sperm </a:t>
            </a:r>
            <a:r>
              <a:rPr lang="ar-SA" sz="1400" dirty="0" smtClean="0">
                <a:solidFill>
                  <a:schemeClr val="bg1">
                    <a:lumMod val="50000"/>
                  </a:schemeClr>
                </a:solidFill>
                <a:latin typeface="Calibri" charset="0"/>
                <a:ea typeface="Calibri" charset="0"/>
                <a:cs typeface="Calibri" charset="0"/>
              </a:rPr>
              <a:t> لها.</a:t>
            </a:r>
            <a:endParaRPr lang="en-US" sz="1400" dirty="0">
              <a:solidFill>
                <a:schemeClr val="bg1">
                  <a:lumMod val="50000"/>
                </a:schemeClr>
              </a:solidFill>
              <a:latin typeface="Calibri" charset="0"/>
              <a:ea typeface="Calibri" charset="0"/>
              <a:cs typeface="Calibri" charset="0"/>
            </a:endParaRPr>
          </a:p>
        </p:txBody>
      </p:sp>
    </p:spTree>
    <p:extLst>
      <p:ext uri="{BB962C8B-B14F-4D97-AF65-F5344CB8AC3E}">
        <p14:creationId xmlns:p14="http://schemas.microsoft.com/office/powerpoint/2010/main" val="2546974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Secretory Phase (</a:t>
            </a:r>
            <a:r>
              <a:rPr lang="en-US" sz="3200" dirty="0" err="1" smtClean="0">
                <a:solidFill>
                  <a:srgbClr val="008080"/>
                </a:solidFill>
                <a:latin typeface="Bahnschrift" panose="020B0502040204020203" pitchFamily="34" charset="0"/>
                <a:cs typeface="Calibri" panose="020F0502020204030204" pitchFamily="34" charset="0"/>
              </a:rPr>
              <a:t>Progestational</a:t>
            </a:r>
            <a:r>
              <a:rPr lang="en-US" sz="3200" dirty="0" smtClean="0">
                <a:solidFill>
                  <a:srgbClr val="008080"/>
                </a:solidFill>
                <a:latin typeface="Bahnschrift" panose="020B0502040204020203" pitchFamily="34" charset="0"/>
                <a:cs typeface="Calibri" panose="020F0502020204030204" pitchFamily="34" charset="0"/>
              </a:rPr>
              <a:t> Phase)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29395"/>
            <a:ext cx="109699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1"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72593"/>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8"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18116" y="1250053"/>
            <a:ext cx="10961288" cy="5194574"/>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r>
              <a:rPr lang="en-US" altLang="ar-SA" sz="1800" dirty="0">
                <a:solidFill>
                  <a:srgbClr val="008080"/>
                </a:solidFill>
              </a:rPr>
              <a:t>When the Secretory Phase occur? </a:t>
            </a:r>
          </a:p>
          <a:p>
            <a:pPr marL="0" indent="0" defTabSz="914400">
              <a:lnSpc>
                <a:spcPct val="150000"/>
              </a:lnSpc>
              <a:buClr>
                <a:srgbClr val="008080"/>
              </a:buClr>
              <a:buNone/>
            </a:pPr>
            <a:r>
              <a:rPr lang="en-US" altLang="ar-SA" sz="1600" dirty="0" smtClean="0"/>
              <a:t>Occurring after ovulation &amp; it lasts for </a:t>
            </a:r>
            <a:r>
              <a:rPr lang="en-US" altLang="ar-SA" sz="1600" dirty="0" smtClean="0">
                <a:solidFill>
                  <a:srgbClr val="FFC000"/>
                </a:solidFill>
              </a:rPr>
              <a:t>12</a:t>
            </a:r>
            <a:r>
              <a:rPr lang="en-US" altLang="ar-SA" sz="1600" dirty="0" smtClean="0"/>
              <a:t> days.</a:t>
            </a:r>
          </a:p>
          <a:p>
            <a:pPr marL="0" indent="0" defTabSz="914400">
              <a:lnSpc>
                <a:spcPct val="150000"/>
              </a:lnSpc>
              <a:buClr>
                <a:srgbClr val="008080"/>
              </a:buClr>
              <a:buNone/>
            </a:pPr>
            <a:endParaRPr lang="en-US" altLang="ar-SA" sz="100" dirty="0"/>
          </a:p>
          <a:p>
            <a:pPr defTabSz="914400">
              <a:lnSpc>
                <a:spcPct val="150000"/>
              </a:lnSpc>
              <a:buClr>
                <a:srgbClr val="008080"/>
              </a:buClr>
            </a:pPr>
            <a:r>
              <a:rPr lang="en-US" altLang="ar-SA" sz="2000" dirty="0">
                <a:solidFill>
                  <a:srgbClr val="008080"/>
                </a:solidFill>
              </a:rPr>
              <a:t>Stages: </a:t>
            </a:r>
            <a:endParaRPr lang="en-US" altLang="ar-SA" sz="2000" dirty="0" smtClean="0">
              <a:solidFill>
                <a:srgbClr val="008080"/>
              </a:solidFill>
            </a:endParaRPr>
          </a:p>
          <a:p>
            <a:pPr marL="0" indent="0" defTabSz="914400">
              <a:lnSpc>
                <a:spcPct val="150000"/>
              </a:lnSpc>
              <a:buClr>
                <a:srgbClr val="008080"/>
              </a:buClr>
              <a:buNone/>
            </a:pPr>
            <a:r>
              <a:rPr lang="en-US" altLang="ar-SA" sz="1600" dirty="0" smtClean="0">
                <a:solidFill>
                  <a:srgbClr val="FF66CC"/>
                </a:solidFill>
              </a:rPr>
              <a:t>1. After </a:t>
            </a:r>
            <a:r>
              <a:rPr lang="en-US" altLang="ar-SA" sz="1600" dirty="0">
                <a:solidFill>
                  <a:srgbClr val="FF66CC"/>
                </a:solidFill>
              </a:rPr>
              <a:t>ovulation, estrogen &amp; progesterone are secreted in the later part of the monthly cycle by the corpus luteum </a:t>
            </a:r>
            <a:r>
              <a:rPr lang="en-US" altLang="ar-SA" sz="1600" dirty="0">
                <a:solidFill>
                  <a:srgbClr val="00B050"/>
                </a:solidFill>
              </a:rPr>
              <a:t>(large amounts of progesterone and small amount estrogen</a:t>
            </a:r>
            <a:r>
              <a:rPr lang="en-US" altLang="ar-SA" sz="1600" dirty="0" smtClean="0">
                <a:solidFill>
                  <a:srgbClr val="00B050"/>
                </a:solidFill>
              </a:rPr>
              <a:t>).</a:t>
            </a:r>
          </a:p>
          <a:p>
            <a:pPr defTabSz="914400">
              <a:lnSpc>
                <a:spcPct val="150000"/>
              </a:lnSpc>
              <a:buClr>
                <a:srgbClr val="008080"/>
              </a:buClr>
            </a:pPr>
            <a:r>
              <a:rPr lang="en-US" altLang="ar-SA" sz="1800" dirty="0">
                <a:solidFill>
                  <a:srgbClr val="008080"/>
                </a:solidFill>
              </a:rPr>
              <a:t>What are The effects of </a:t>
            </a:r>
            <a:r>
              <a:rPr lang="en-US" altLang="ar-SA" sz="1800" dirty="0" smtClean="0">
                <a:solidFill>
                  <a:srgbClr val="008080"/>
                </a:solidFill>
              </a:rPr>
              <a:t>estrogen &amp; progesterone?</a:t>
            </a:r>
          </a:p>
          <a:p>
            <a:pPr defTabSz="914400">
              <a:lnSpc>
                <a:spcPct val="150000"/>
              </a:lnSpc>
              <a:buClr>
                <a:srgbClr val="008080"/>
              </a:buClr>
              <a:buFontTx/>
              <a:buChar char="-"/>
            </a:pPr>
            <a:r>
              <a:rPr lang="en-US" altLang="ar-SA" sz="1600" dirty="0" smtClean="0">
                <a:solidFill>
                  <a:srgbClr val="006666"/>
                </a:solidFill>
              </a:rPr>
              <a:t>Estrogen: </a:t>
            </a:r>
            <a:r>
              <a:rPr lang="en-US" altLang="ar-SA" sz="1600" dirty="0" smtClean="0"/>
              <a:t>cause </a:t>
            </a:r>
            <a:r>
              <a:rPr lang="en-US" altLang="ar-SA" sz="1600" dirty="0"/>
              <a:t>slight proliferation in the </a:t>
            </a:r>
            <a:r>
              <a:rPr lang="en-US" altLang="ar-SA" sz="1600" dirty="0" smtClean="0"/>
              <a:t>endometrium.</a:t>
            </a:r>
          </a:p>
          <a:p>
            <a:pPr defTabSz="914400">
              <a:lnSpc>
                <a:spcPct val="150000"/>
              </a:lnSpc>
              <a:buClr>
                <a:srgbClr val="008080"/>
              </a:buClr>
              <a:buFontTx/>
              <a:buChar char="-"/>
            </a:pPr>
            <a:r>
              <a:rPr lang="en-US" altLang="ar-SA" sz="1600" dirty="0" smtClean="0">
                <a:solidFill>
                  <a:srgbClr val="006666"/>
                </a:solidFill>
              </a:rPr>
              <a:t>Progesterone: </a:t>
            </a:r>
          </a:p>
          <a:p>
            <a:pPr marL="647669" lvl="1" indent="-342900" defTabSz="914400">
              <a:lnSpc>
                <a:spcPct val="120000"/>
              </a:lnSpc>
              <a:buClr>
                <a:srgbClr val="008080"/>
              </a:buClr>
              <a:buFont typeface="+mj-lt"/>
              <a:buAutoNum type="arabicPeriod"/>
            </a:pPr>
            <a:r>
              <a:rPr lang="en-US" altLang="ar-SA" sz="1400" dirty="0" smtClean="0">
                <a:solidFill>
                  <a:srgbClr val="7030A0"/>
                </a:solidFill>
              </a:rPr>
              <a:t>Marked swelling &amp; secretory development of the endometrium.</a:t>
            </a:r>
          </a:p>
          <a:p>
            <a:pPr marL="647669" lvl="1" indent="-342900" defTabSz="914400">
              <a:lnSpc>
                <a:spcPct val="120000"/>
              </a:lnSpc>
              <a:buClr>
                <a:srgbClr val="008080"/>
              </a:buClr>
              <a:buFont typeface="+mj-lt"/>
              <a:buAutoNum type="arabicPeriod"/>
            </a:pPr>
            <a:r>
              <a:rPr lang="en-US" altLang="ar-SA" sz="1400" dirty="0" smtClean="0">
                <a:solidFill>
                  <a:srgbClr val="7030A0"/>
                </a:solidFill>
              </a:rPr>
              <a:t>The glands increase in tortuosity, excess secretory substances accumulate in the glands. </a:t>
            </a:r>
          </a:p>
          <a:p>
            <a:pPr marL="647669" lvl="1" indent="-342900" defTabSz="914400">
              <a:lnSpc>
                <a:spcPct val="120000"/>
              </a:lnSpc>
              <a:buClr>
                <a:srgbClr val="008080"/>
              </a:buClr>
              <a:buFont typeface="+mj-lt"/>
              <a:buAutoNum type="arabicPeriod"/>
            </a:pPr>
            <a:r>
              <a:rPr lang="en-US" altLang="ar-SA" sz="1400" dirty="0" smtClean="0">
                <a:solidFill>
                  <a:srgbClr val="7030A0"/>
                </a:solidFill>
              </a:rPr>
              <a:t>Increase the blood supply to the endometrium &amp; the blood vessels become highly tortuous.</a:t>
            </a:r>
          </a:p>
          <a:p>
            <a:pPr marL="647669" lvl="1" indent="-342900" defTabSz="914400">
              <a:lnSpc>
                <a:spcPct val="120000"/>
              </a:lnSpc>
              <a:buClr>
                <a:srgbClr val="008080"/>
              </a:buClr>
              <a:buFont typeface="+mj-lt"/>
              <a:buAutoNum type="arabicPeriod"/>
            </a:pPr>
            <a:r>
              <a:rPr lang="en-US" sz="1400" dirty="0" smtClean="0">
                <a:solidFill>
                  <a:srgbClr val="7030A0"/>
                </a:solidFill>
              </a:rPr>
              <a:t>Increase </a:t>
            </a:r>
            <a:r>
              <a:rPr lang="en-US" altLang="ar-SA" sz="1400" dirty="0" smtClean="0">
                <a:solidFill>
                  <a:srgbClr val="7030A0"/>
                </a:solidFill>
              </a:rPr>
              <a:t>lipids and glycogen deposits in </a:t>
            </a:r>
            <a:r>
              <a:rPr lang="en-US" sz="1400" dirty="0" smtClean="0">
                <a:solidFill>
                  <a:srgbClr val="7030A0"/>
                </a:solidFill>
              </a:rPr>
              <a:t>stromal cells cytoplasm </a:t>
            </a:r>
            <a:endParaRPr lang="en-US" altLang="ar-SA" sz="1400" dirty="0">
              <a:solidFill>
                <a:srgbClr val="7030A0"/>
              </a:solidFill>
            </a:endParaRPr>
          </a:p>
        </p:txBody>
      </p:sp>
      <p:sp>
        <p:nvSpPr>
          <p:cNvPr id="9" name="Rectangle 8"/>
          <p:cNvSpPr/>
          <p:nvPr/>
        </p:nvSpPr>
        <p:spPr>
          <a:xfrm>
            <a:off x="3450414" y="2276872"/>
            <a:ext cx="2274213" cy="307777"/>
          </a:xfrm>
          <a:prstGeom prst="rect">
            <a:avLst/>
          </a:prstGeom>
          <a:noFill/>
          <a:ln>
            <a:solidFill>
              <a:schemeClr val="accent1"/>
            </a:solidFill>
            <a:prstDash val="dashDot"/>
          </a:ln>
        </p:spPr>
        <p:txBody>
          <a:bodyPr wrap="none">
            <a:spAutoFit/>
          </a:bodyPr>
          <a:lstStyle/>
          <a:p>
            <a:pPr algn="ctr"/>
            <a:r>
              <a:rPr lang="en-US" sz="1400" dirty="0">
                <a:solidFill>
                  <a:srgbClr val="00B050"/>
                </a:solidFill>
                <a:latin typeface="Gill Sans MT" panose="020B0502020104020203" pitchFamily="34" charset="0"/>
                <a:cs typeface="Calibri" panose="020F0502020204030204" pitchFamily="34" charset="0"/>
              </a:rPr>
              <a:t>Controlled by progesterone </a:t>
            </a:r>
          </a:p>
        </p:txBody>
      </p:sp>
      <p:sp>
        <p:nvSpPr>
          <p:cNvPr id="12" name="مربع نص 12"/>
          <p:cNvSpPr txBox="1"/>
          <p:nvPr/>
        </p:nvSpPr>
        <p:spPr>
          <a:xfrm>
            <a:off x="4294212" y="1272593"/>
            <a:ext cx="1192954" cy="307777"/>
          </a:xfrm>
          <a:prstGeom prst="rect">
            <a:avLst/>
          </a:prstGeom>
          <a:noFill/>
          <a:ln>
            <a:solidFill>
              <a:schemeClr val="accent1"/>
            </a:solidFill>
            <a:prstDash val="dashDot"/>
          </a:ln>
        </p:spPr>
        <p:txBody>
          <a:bodyPr wrap="none">
            <a:spAutoFit/>
          </a:bodyPr>
          <a:lstStyle>
            <a:defPPr>
              <a:defRPr lang="en-US"/>
            </a:defPPr>
            <a:lvl1pPr algn="ctr">
              <a:defRPr sz="1400">
                <a:solidFill>
                  <a:srgbClr val="00B050"/>
                </a:solidFill>
                <a:latin typeface="Gill Sans MT" panose="020B0502020104020203" pitchFamily="34" charset="0"/>
                <a:cs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 luteal phase</a:t>
            </a:r>
            <a:endParaRPr lang="ar-SA" dirty="0"/>
          </a:p>
        </p:txBody>
      </p:sp>
      <p:sp>
        <p:nvSpPr>
          <p:cNvPr id="2" name="Rectangle 1"/>
          <p:cNvSpPr/>
          <p:nvPr/>
        </p:nvSpPr>
        <p:spPr>
          <a:xfrm>
            <a:off x="8008140" y="4112313"/>
            <a:ext cx="3571264" cy="2192908"/>
          </a:xfrm>
          <a:prstGeom prst="rect">
            <a:avLst/>
          </a:prstGeom>
          <a:noFill/>
          <a:ln>
            <a:solidFill>
              <a:schemeClr val="accent1"/>
            </a:solidFill>
            <a:prstDash val="dashDot"/>
          </a:ln>
        </p:spPr>
        <p:txBody>
          <a:bodyPr wrap="square">
            <a:spAutoFit/>
          </a:bodyPr>
          <a:lstStyle/>
          <a:p>
            <a:pPr algn="r" rtl="1">
              <a:lnSpc>
                <a:spcPct val="150000"/>
              </a:lnSpc>
            </a:pPr>
            <a:r>
              <a:rPr lang="ar-SA" sz="1300" dirty="0" smtClean="0">
                <a:solidFill>
                  <a:srgbClr val="00B050"/>
                </a:solidFill>
                <a:latin typeface="Gill Sans MT" panose="020B0502020104020203" pitchFamily="34" charset="0"/>
                <a:cs typeface="Calibri" panose="020F0502020204030204" pitchFamily="34" charset="0"/>
              </a:rPr>
              <a:t>مهم نعرف الفرق بين دور البروجسترون والاستروجين في هذه المرحلة</a:t>
            </a:r>
          </a:p>
          <a:p>
            <a:pPr>
              <a:lnSpc>
                <a:spcPct val="150000"/>
              </a:lnSpc>
            </a:pPr>
            <a:r>
              <a:rPr lang="en-US" sz="1300" dirty="0" smtClean="0">
                <a:solidFill>
                  <a:srgbClr val="00B050"/>
                </a:solidFill>
                <a:latin typeface="Gill Sans MT" panose="020B0502020104020203" pitchFamily="34" charset="0"/>
                <a:cs typeface="Calibri" panose="020F0502020204030204" pitchFamily="34" charset="0"/>
              </a:rPr>
              <a:t>The estrogens cause slight increase cellular proliferation in the endometrium during this phase of the cycle, while progesterone causes marked swelling and secretory development of the endometrium.</a:t>
            </a:r>
            <a:endParaRPr lang="en-US" sz="1300" dirty="0">
              <a:solidFill>
                <a:srgbClr val="00B05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4203655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Cont.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29395"/>
            <a:ext cx="109699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1"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72593"/>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8"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18116" y="1250053"/>
            <a:ext cx="10961288"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50000"/>
              </a:lnSpc>
              <a:buClr>
                <a:srgbClr val="008080"/>
              </a:buClr>
              <a:buNone/>
            </a:pPr>
            <a:r>
              <a:rPr lang="en-US" altLang="ar-SA" sz="1600" dirty="0" smtClean="0"/>
              <a:t>2. </a:t>
            </a:r>
            <a:r>
              <a:rPr lang="en-US" altLang="ar-SA" sz="1600" dirty="0" smtClean="0">
                <a:solidFill>
                  <a:schemeClr val="accent4">
                    <a:lumMod val="75000"/>
                  </a:schemeClr>
                </a:solidFill>
              </a:rPr>
              <a:t>1 </a:t>
            </a:r>
            <a:r>
              <a:rPr lang="en-US" altLang="ar-SA" sz="1600" dirty="0">
                <a:solidFill>
                  <a:schemeClr val="accent4">
                    <a:lumMod val="75000"/>
                  </a:schemeClr>
                </a:solidFill>
              </a:rPr>
              <a:t>week </a:t>
            </a:r>
            <a:r>
              <a:rPr lang="en-US" altLang="ar-SA" sz="1600" dirty="0"/>
              <a:t>after ovulation, endometrium thickness is </a:t>
            </a:r>
            <a:r>
              <a:rPr lang="en-US" altLang="ar-SA" sz="1600" dirty="0">
                <a:solidFill>
                  <a:schemeClr val="accent4">
                    <a:lumMod val="75000"/>
                  </a:schemeClr>
                </a:solidFill>
              </a:rPr>
              <a:t>5-6</a:t>
            </a:r>
            <a:r>
              <a:rPr lang="en-US" altLang="ar-SA" sz="1600" dirty="0"/>
              <a:t> mm.  </a:t>
            </a:r>
          </a:p>
          <a:p>
            <a:pPr marL="0" indent="0" defTabSz="914400">
              <a:lnSpc>
                <a:spcPct val="150000"/>
              </a:lnSpc>
              <a:buClr>
                <a:srgbClr val="008080"/>
              </a:buClr>
              <a:buNone/>
            </a:pPr>
            <a:r>
              <a:rPr lang="en-US" altLang="ar-SA" sz="1600" dirty="0" smtClean="0"/>
              <a:t>3. The </a:t>
            </a:r>
            <a:r>
              <a:rPr lang="en-US" altLang="ar-SA" sz="1600" dirty="0"/>
              <a:t>secretory changes prepare the endometrium (stored nutrients) for implantation of the fertilized ovum </a:t>
            </a:r>
            <a:r>
              <a:rPr lang="en-US" altLang="ar-SA" sz="1600" dirty="0" smtClean="0"/>
              <a:t>.</a:t>
            </a:r>
          </a:p>
          <a:p>
            <a:pPr marL="0" indent="0" defTabSz="914400">
              <a:lnSpc>
                <a:spcPct val="150000"/>
              </a:lnSpc>
              <a:buClr>
                <a:srgbClr val="008080"/>
              </a:buClr>
              <a:buNone/>
            </a:pPr>
            <a:r>
              <a:rPr lang="en-US" altLang="ar-SA" sz="1600" dirty="0" smtClean="0"/>
              <a:t>3. Uterine </a:t>
            </a:r>
            <a:r>
              <a:rPr lang="en-US" altLang="ar-SA" sz="1600" dirty="0"/>
              <a:t>secretions called “uterine milk” </a:t>
            </a:r>
            <a:r>
              <a:rPr lang="ar-SA" altLang="ar-SA" sz="1600" dirty="0" smtClean="0"/>
              <a:t> </a:t>
            </a:r>
            <a:r>
              <a:rPr lang="ar-SA" altLang="ar-SA" sz="1400" dirty="0" smtClean="0">
                <a:solidFill>
                  <a:srgbClr val="00B050"/>
                </a:solidFill>
              </a:rPr>
              <a:t>(</a:t>
            </a:r>
            <a:r>
              <a:rPr lang="ar-SA" sz="1400" dirty="0">
                <a:solidFill>
                  <a:srgbClr val="00B050"/>
                </a:solidFill>
                <a:latin typeface="Calibri" panose="020F0502020204030204" pitchFamily="34" charset="0"/>
                <a:cs typeface="Calibri" panose="020F0502020204030204" pitchFamily="34" charset="0"/>
              </a:rPr>
              <a:t>هنا تبدأ تتكون </a:t>
            </a:r>
            <a:r>
              <a:rPr lang="ar-SA" sz="1400" dirty="0" err="1">
                <a:solidFill>
                  <a:srgbClr val="00B050"/>
                </a:solidFill>
                <a:latin typeface="Calibri" panose="020F0502020204030204" pitchFamily="34" charset="0"/>
                <a:cs typeface="Calibri" panose="020F0502020204030204" pitchFamily="34" charset="0"/>
              </a:rPr>
              <a:t>البلاسينتا</a:t>
            </a:r>
            <a:r>
              <a:rPr lang="ar-SA" sz="1400" dirty="0">
                <a:solidFill>
                  <a:srgbClr val="00B050"/>
                </a:solidFill>
                <a:latin typeface="Calibri" panose="020F0502020204030204" pitchFamily="34" charset="0"/>
                <a:cs typeface="Calibri" panose="020F0502020204030204" pitchFamily="34" charset="0"/>
              </a:rPr>
              <a:t> ويصير </a:t>
            </a:r>
            <a:r>
              <a:rPr lang="ar-SA" sz="1400" dirty="0" err="1" smtClean="0">
                <a:solidFill>
                  <a:srgbClr val="00B050"/>
                </a:solidFill>
                <a:latin typeface="Calibri" panose="020F0502020204030204" pitchFamily="34" charset="0"/>
                <a:cs typeface="Calibri" panose="020F0502020204030204" pitchFamily="34" charset="0"/>
              </a:rPr>
              <a:t>الامبلانتيشن</a:t>
            </a:r>
            <a:r>
              <a:rPr lang="ar-SA" sz="1400" dirty="0" smtClean="0">
                <a:solidFill>
                  <a:srgbClr val="00B050"/>
                </a:solidFill>
              </a:rPr>
              <a:t>)</a:t>
            </a:r>
            <a:r>
              <a:rPr lang="en-US" altLang="ar-SA" sz="1600" dirty="0" smtClean="0"/>
              <a:t>provide </a:t>
            </a:r>
            <a:r>
              <a:rPr lang="en-US" altLang="ar-SA" sz="1600" dirty="0"/>
              <a:t>nutrition for the diving ovum.  </a:t>
            </a:r>
            <a:endParaRPr lang="en-US" altLang="ar-SA" sz="1600" dirty="0" smtClean="0"/>
          </a:p>
          <a:p>
            <a:pPr marL="0" indent="0" defTabSz="914400">
              <a:lnSpc>
                <a:spcPct val="150000"/>
              </a:lnSpc>
              <a:buClr>
                <a:srgbClr val="008080"/>
              </a:buClr>
              <a:buNone/>
            </a:pPr>
            <a:r>
              <a:rPr lang="en-US" altLang="ar-SA" sz="1600" dirty="0" smtClean="0">
                <a:solidFill>
                  <a:srgbClr val="FF66CC"/>
                </a:solidFill>
              </a:rPr>
              <a:t>4. The </a:t>
            </a:r>
            <a:r>
              <a:rPr lang="en-US" altLang="ar-SA" sz="1600" dirty="0" err="1">
                <a:solidFill>
                  <a:srgbClr val="FF66CC"/>
                </a:solidFill>
              </a:rPr>
              <a:t>trophobastic</a:t>
            </a:r>
            <a:r>
              <a:rPr lang="en-US" altLang="ar-SA" sz="1600" dirty="0">
                <a:solidFill>
                  <a:srgbClr val="FF66CC"/>
                </a:solidFill>
              </a:rPr>
              <a:t> cells on the surface of the implanted ovum begin to digest the endometrium &amp; absorb endometrial stored substances.</a:t>
            </a:r>
          </a:p>
        </p:txBody>
      </p:sp>
      <p:sp>
        <p:nvSpPr>
          <p:cNvPr id="12" name="مربع نص 3"/>
          <p:cNvSpPr txBox="1"/>
          <p:nvPr/>
        </p:nvSpPr>
        <p:spPr>
          <a:xfrm>
            <a:off x="618115" y="4509120"/>
            <a:ext cx="6553200" cy="1670137"/>
          </a:xfrm>
          <a:prstGeom prst="rect">
            <a:avLst/>
          </a:prstGeom>
          <a:noFill/>
          <a:ln>
            <a:solidFill>
              <a:schemeClr val="accent1"/>
            </a:solidFill>
            <a:prstDash val="dashDot"/>
          </a:ln>
        </p:spPr>
        <p:txBody>
          <a:bodyPr wrap="square">
            <a:spAutoFit/>
          </a:bodyPr>
          <a:lstStyle>
            <a:defPPr>
              <a:defRPr lang="en-US"/>
            </a:defPPr>
            <a:lvl1pPr algn="ctr">
              <a:defRPr sz="1400">
                <a:solidFill>
                  <a:srgbClr val="00B050"/>
                </a:solidFill>
                <a:latin typeface="Gill Sans MT" panose="020B0502020104020203" pitchFamily="34" charset="0"/>
                <a:cs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285750" indent="-285750" algn="l">
              <a:lnSpc>
                <a:spcPct val="150000"/>
              </a:lnSpc>
              <a:buFont typeface="Wingdings" panose="05000000000000000000" pitchFamily="2" charset="2"/>
              <a:buChar char="ü"/>
            </a:pPr>
            <a:r>
              <a:rPr lang="en-US" dirty="0"/>
              <a:t>No </a:t>
            </a:r>
            <a:r>
              <a:rPr lang="en-US" dirty="0" smtClean="0"/>
              <a:t>proliferation.</a:t>
            </a:r>
            <a:endParaRPr lang="en-US" dirty="0"/>
          </a:p>
          <a:p>
            <a:pPr marL="285750" indent="-285750" algn="l">
              <a:lnSpc>
                <a:spcPct val="150000"/>
              </a:lnSpc>
              <a:buFont typeface="Wingdings" panose="05000000000000000000" pitchFamily="2" charset="2"/>
              <a:buChar char="ü"/>
            </a:pPr>
            <a:r>
              <a:rPr lang="en-US" dirty="0"/>
              <a:t>Secretions = endometrial glands + blood supply = these secretion NOURISH the zygote until the placenta </a:t>
            </a:r>
            <a:r>
              <a:rPr lang="en-US" dirty="0" smtClean="0"/>
              <a:t>develops.</a:t>
            </a:r>
            <a:endParaRPr lang="en-US" dirty="0"/>
          </a:p>
          <a:p>
            <a:pPr marL="285750" indent="-285750" algn="l">
              <a:lnSpc>
                <a:spcPct val="150000"/>
              </a:lnSpc>
              <a:buFont typeface="Wingdings" panose="05000000000000000000" pitchFamily="2" charset="2"/>
              <a:buChar char="ü"/>
            </a:pPr>
            <a:r>
              <a:rPr lang="en-US" dirty="0"/>
              <a:t>No </a:t>
            </a:r>
            <a:r>
              <a:rPr lang="en-US" dirty="0" smtClean="0"/>
              <a:t>progesterone = </a:t>
            </a:r>
            <a:r>
              <a:rPr lang="en-US" dirty="0"/>
              <a:t>zygote </a:t>
            </a:r>
            <a:r>
              <a:rPr lang="en-US" dirty="0" smtClean="0"/>
              <a:t>dies.</a:t>
            </a:r>
            <a:endParaRPr lang="en-US" dirty="0"/>
          </a:p>
          <a:p>
            <a:pPr marL="285750" indent="-285750" algn="l">
              <a:lnSpc>
                <a:spcPct val="150000"/>
              </a:lnSpc>
              <a:buFont typeface="Wingdings" panose="05000000000000000000" pitchFamily="2" charset="2"/>
              <a:buChar char="ü"/>
            </a:pPr>
            <a:r>
              <a:rPr lang="en-US" dirty="0"/>
              <a:t>Progesterone relaxes the myometrium </a:t>
            </a:r>
            <a:r>
              <a:rPr lang="en-US" dirty="0" smtClean="0"/>
              <a:t>= no abortion.</a:t>
            </a:r>
            <a:endParaRPr lang="en-US" dirty="0"/>
          </a:p>
        </p:txBody>
      </p:sp>
      <p:sp>
        <p:nvSpPr>
          <p:cNvPr id="9" name="Rectangle 8"/>
          <p:cNvSpPr/>
          <p:nvPr/>
        </p:nvSpPr>
        <p:spPr>
          <a:xfrm>
            <a:off x="7246540" y="4509120"/>
            <a:ext cx="4332863" cy="1028423"/>
          </a:xfrm>
          <a:prstGeom prst="rect">
            <a:avLst/>
          </a:prstGeom>
          <a:ln>
            <a:solidFill>
              <a:schemeClr val="bg1">
                <a:lumMod val="50000"/>
              </a:schemeClr>
            </a:solidFill>
            <a:prstDash val="dash"/>
          </a:ln>
        </p:spPr>
        <p:txBody>
          <a:bodyPr wrap="square">
            <a:spAutoFit/>
          </a:bodyPr>
          <a:lstStyle/>
          <a:p>
            <a:pPr algn="r" rtl="1">
              <a:lnSpc>
                <a:spcPct val="150000"/>
              </a:lnSpc>
            </a:pPr>
            <a:r>
              <a:rPr lang="ar-SA" sz="1400" dirty="0" smtClean="0">
                <a:solidFill>
                  <a:schemeClr val="bg1">
                    <a:lumMod val="50000"/>
                  </a:schemeClr>
                </a:solidFill>
                <a:latin typeface="Calibri" charset="0"/>
                <a:ea typeface="Calibri" charset="0"/>
                <a:cs typeface="Calibri" charset="0"/>
              </a:rPr>
              <a:t>في </a:t>
            </a:r>
            <a:r>
              <a:rPr lang="ar-SA" sz="1400" dirty="0">
                <a:solidFill>
                  <a:schemeClr val="bg1">
                    <a:lumMod val="50000"/>
                  </a:schemeClr>
                </a:solidFill>
                <a:latin typeface="Calibri" charset="0"/>
                <a:ea typeface="Calibri" charset="0"/>
                <a:cs typeface="Calibri" charset="0"/>
              </a:rPr>
              <a:t>هذه المرحلة يتم إفراز هرمون الأستروجين وكميات كبيرة من هرمون البروجسترون الضروريين لزيادة كثافة الجدار الداخلي المبطن للرحم واستقبال البيضة </a:t>
            </a:r>
            <a:r>
              <a:rPr lang="ar-SA" sz="1400" dirty="0" smtClean="0">
                <a:solidFill>
                  <a:schemeClr val="bg1">
                    <a:lumMod val="50000"/>
                  </a:schemeClr>
                </a:solidFill>
                <a:latin typeface="Calibri" charset="0"/>
                <a:ea typeface="Calibri" charset="0"/>
                <a:cs typeface="Calibri" charset="0"/>
              </a:rPr>
              <a:t>الملقّحة.</a:t>
            </a:r>
          </a:p>
        </p:txBody>
      </p:sp>
    </p:spTree>
    <p:extLst>
      <p:ext uri="{BB962C8B-B14F-4D97-AF65-F5344CB8AC3E}">
        <p14:creationId xmlns:p14="http://schemas.microsoft.com/office/powerpoint/2010/main" val="2606629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a:solidFill>
                  <a:srgbClr val="008080"/>
                </a:solidFill>
                <a:latin typeface="Bahnschrift" panose="020B0502040204020203" pitchFamily="34" charset="0"/>
                <a:cs typeface="Calibri" panose="020F0502020204030204" pitchFamily="34" charset="0"/>
              </a:rPr>
              <a:t>Physiologic Anatomy of </a:t>
            </a:r>
            <a:r>
              <a:rPr lang="en-US" sz="3200" dirty="0" smtClean="0">
                <a:solidFill>
                  <a:srgbClr val="008080"/>
                </a:solidFill>
                <a:latin typeface="Bahnschrift" panose="020B0502040204020203" pitchFamily="34" charset="0"/>
                <a:cs typeface="Calibri" panose="020F0502020204030204" pitchFamily="34" charset="0"/>
              </a:rPr>
              <a:t>The </a:t>
            </a:r>
            <a:r>
              <a:rPr lang="en-US" sz="3200" dirty="0">
                <a:solidFill>
                  <a:srgbClr val="008080"/>
                </a:solidFill>
                <a:latin typeface="Bahnschrift" panose="020B0502040204020203" pitchFamily="34" charset="0"/>
                <a:cs typeface="Calibri" panose="020F0502020204030204" pitchFamily="34" charset="0"/>
              </a:rPr>
              <a:t>Female Sexual Organs</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7030516" y="1407102"/>
            <a:ext cx="4548887" cy="4652817"/>
          </a:xfrm>
          <a:ln w="19050">
            <a:solidFill>
              <a:schemeClr val="bg1">
                <a:lumMod val="65000"/>
              </a:schemeClr>
            </a:solidFill>
            <a:prstDash val="dashDot"/>
          </a:ln>
        </p:spPr>
        <p:txBody>
          <a:bodyPr>
            <a:normAutofit/>
          </a:bodyPr>
          <a:lstStyle/>
          <a:p>
            <a:pPr>
              <a:buClr>
                <a:srgbClr val="008080"/>
              </a:buClr>
            </a:pPr>
            <a:r>
              <a:rPr lang="en-US" sz="1700" dirty="0">
                <a:solidFill>
                  <a:schemeClr val="bg1">
                    <a:lumMod val="50000"/>
                  </a:schemeClr>
                </a:solidFill>
              </a:rPr>
              <a:t>The picture shows the principal organs of the human female reproductive tract, including the ovaries, fallopian tubes (also called uterine tubes), uterus, and vagina.</a:t>
            </a:r>
          </a:p>
          <a:p>
            <a:pPr>
              <a:buClr>
                <a:srgbClr val="008080"/>
              </a:buClr>
            </a:pPr>
            <a:endParaRPr lang="en-US" sz="500" dirty="0">
              <a:solidFill>
                <a:schemeClr val="bg1">
                  <a:lumMod val="50000"/>
                </a:schemeClr>
              </a:solidFill>
            </a:endParaRPr>
          </a:p>
          <a:p>
            <a:pPr>
              <a:buClr>
                <a:srgbClr val="008080"/>
              </a:buClr>
            </a:pPr>
            <a:r>
              <a:rPr lang="en-US" sz="1700" dirty="0">
                <a:solidFill>
                  <a:schemeClr val="bg1">
                    <a:lumMod val="50000"/>
                  </a:schemeClr>
                </a:solidFill>
              </a:rPr>
              <a:t>Reproduction begins with the development of ova in the ovaries. In the middle of each monthly sexual cycle, a single ovum is expelled from an ovarian follicle into the abdominal cavity near the open </a:t>
            </a:r>
            <a:r>
              <a:rPr lang="en-US" sz="1700" dirty="0" err="1">
                <a:solidFill>
                  <a:schemeClr val="bg1">
                    <a:lumMod val="50000"/>
                  </a:schemeClr>
                </a:solidFill>
              </a:rPr>
              <a:t>fimbriated</a:t>
            </a:r>
            <a:r>
              <a:rPr lang="en-US" sz="1700" dirty="0">
                <a:solidFill>
                  <a:schemeClr val="bg1">
                    <a:lumMod val="50000"/>
                  </a:schemeClr>
                </a:solidFill>
              </a:rPr>
              <a:t> ends of the two fallopian tubes. </a:t>
            </a:r>
          </a:p>
          <a:p>
            <a:pPr>
              <a:buClr>
                <a:srgbClr val="008080"/>
              </a:buClr>
            </a:pPr>
            <a:endParaRPr lang="en-US" sz="500" dirty="0">
              <a:solidFill>
                <a:schemeClr val="bg1">
                  <a:lumMod val="50000"/>
                </a:schemeClr>
              </a:solidFill>
            </a:endParaRPr>
          </a:p>
          <a:p>
            <a:pPr>
              <a:buClr>
                <a:srgbClr val="008080"/>
              </a:buClr>
            </a:pPr>
            <a:r>
              <a:rPr lang="en-US" sz="1700" dirty="0">
                <a:solidFill>
                  <a:schemeClr val="bg1">
                    <a:lumMod val="50000"/>
                  </a:schemeClr>
                </a:solidFill>
              </a:rPr>
              <a:t>This ovum then passes through one of the fallopian tubes into the uterus; if it has been fertilized by a sperm, it implants in the uterus, where it develops into a fetus, a placenta, and fetal membrane and eventually into a baby.</a:t>
            </a:r>
          </a:p>
        </p:txBody>
      </p:sp>
      <p:pic>
        <p:nvPicPr>
          <p:cNvPr id="7" name="Picture 6"/>
          <p:cNvPicPr>
            <a:picLocks noChangeAspect="1"/>
          </p:cNvPicPr>
          <p:nvPr/>
        </p:nvPicPr>
        <p:blipFill rotWithShape="1">
          <a:blip r:embed="rId2"/>
          <a:srcRect l="20075" t="27652" r="22832" b="31642"/>
          <a:stretch/>
        </p:blipFill>
        <p:spPr>
          <a:xfrm>
            <a:off x="609460" y="1407102"/>
            <a:ext cx="6277040" cy="4173522"/>
          </a:xfrm>
          <a:prstGeom prst="rect">
            <a:avLst/>
          </a:prstGeom>
        </p:spPr>
      </p:pic>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460" y="5577767"/>
            <a:ext cx="6277040" cy="725413"/>
          </a:xfrm>
          <a:prstGeom prst="rect">
            <a:avLst/>
          </a:prstGeom>
          <a:ln w="19050">
            <a:solidFill>
              <a:srgbClr val="00B050"/>
            </a:solidFill>
            <a:prstDash val="dashDot"/>
          </a:ln>
        </p:spPr>
        <p:txBody>
          <a:bodyPr vert="horz" lIns="101590" tIns="50795" rIns="101590" bIns="50795">
            <a:noAutofit/>
          </a:bodyPr>
          <a:lstStyle/>
          <a:p>
            <a:pPr>
              <a:spcBef>
                <a:spcPts val="667"/>
              </a:spcBef>
              <a:buClr>
                <a:srgbClr val="008080"/>
              </a:buClr>
              <a:buSzPct val="76000"/>
            </a:pPr>
            <a:r>
              <a:rPr lang="en-US" sz="1400" dirty="0">
                <a:solidFill>
                  <a:srgbClr val="00B050"/>
                </a:solidFill>
              </a:rPr>
              <a:t>Since the vagina in the middle between the urethra and the rectum, During delivery they put a catheter to evacuate the urinary bladder for easier delivery</a:t>
            </a:r>
            <a:r>
              <a:rPr lang="ar-SA" sz="1400" dirty="0">
                <a:solidFill>
                  <a:srgbClr val="00B050"/>
                </a:solidFill>
              </a:rPr>
              <a:t> </a:t>
            </a:r>
            <a:r>
              <a:rPr lang="en-US" sz="1400" dirty="0">
                <a:solidFill>
                  <a:srgbClr val="00B050"/>
                </a:solidFill>
              </a:rPr>
              <a:t>+ enema to o expel the rectum contents  to facelift the delivery.</a:t>
            </a:r>
          </a:p>
        </p:txBody>
      </p:sp>
    </p:spTree>
    <p:extLst>
      <p:ext uri="{BB962C8B-B14F-4D97-AF65-F5344CB8AC3E}">
        <p14:creationId xmlns:p14="http://schemas.microsoft.com/office/powerpoint/2010/main" val="374548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Menstruation Phase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29395"/>
            <a:ext cx="109699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1"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72593"/>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pic>
        <p:nvPicPr>
          <p:cNvPr id="2" name="Picture 1"/>
          <p:cNvPicPr>
            <a:picLocks noChangeAspect="1"/>
          </p:cNvPicPr>
          <p:nvPr/>
        </p:nvPicPr>
        <p:blipFill rotWithShape="1">
          <a:blip r:embed="rId2"/>
          <a:srcRect t="13574" r="49645" b="43567"/>
          <a:stretch/>
        </p:blipFill>
        <p:spPr>
          <a:xfrm>
            <a:off x="7694418" y="3717032"/>
            <a:ext cx="3884985" cy="2596965"/>
          </a:xfrm>
          <a:prstGeom prst="rect">
            <a:avLst/>
          </a:prstGeom>
        </p:spPr>
      </p:pic>
      <p:sp>
        <p:nvSpPr>
          <p:cNvPr id="8"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18116" y="1250053"/>
            <a:ext cx="10961288"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r>
              <a:rPr lang="en-US" altLang="ar-SA" sz="1800" dirty="0">
                <a:solidFill>
                  <a:srgbClr val="008080"/>
                </a:solidFill>
              </a:rPr>
              <a:t>When the Menstruation Phase occur? </a:t>
            </a:r>
          </a:p>
          <a:p>
            <a:pPr marL="0" indent="0" defTabSz="914400">
              <a:lnSpc>
                <a:spcPct val="150000"/>
              </a:lnSpc>
              <a:buClr>
                <a:srgbClr val="008080"/>
              </a:buClr>
              <a:buNone/>
            </a:pPr>
            <a:r>
              <a:rPr lang="en-US" altLang="ar-SA" sz="1600" dirty="0"/>
              <a:t>Occurring If the ovum is not fertilized, about </a:t>
            </a:r>
            <a:r>
              <a:rPr lang="en-US" altLang="ar-SA" sz="1600" dirty="0">
                <a:solidFill>
                  <a:schemeClr val="accent4">
                    <a:lumMod val="75000"/>
                  </a:schemeClr>
                </a:solidFill>
              </a:rPr>
              <a:t>2 days </a:t>
            </a:r>
            <a:r>
              <a:rPr lang="en-US" altLang="ar-SA" sz="1600" dirty="0"/>
              <a:t>before the end of </a:t>
            </a:r>
            <a:r>
              <a:rPr lang="en-US" altLang="ar-SA" sz="1600" dirty="0" smtClean="0"/>
              <a:t>the </a:t>
            </a:r>
            <a:r>
              <a:rPr lang="en-US" altLang="ar-SA" sz="1600" dirty="0"/>
              <a:t>monthly cycle&amp; </a:t>
            </a:r>
            <a:r>
              <a:rPr lang="en-US" altLang="ar-SA" sz="1600" dirty="0" smtClean="0"/>
              <a:t>it lasts </a:t>
            </a:r>
            <a:r>
              <a:rPr lang="en-US" altLang="ar-SA" sz="1600" dirty="0" smtClean="0">
                <a:solidFill>
                  <a:srgbClr val="00B050"/>
                </a:solidFill>
              </a:rPr>
              <a:t>in average </a:t>
            </a:r>
            <a:r>
              <a:rPr lang="en-US" altLang="ar-SA" sz="1600" dirty="0" smtClean="0">
                <a:solidFill>
                  <a:srgbClr val="FFC000"/>
                </a:solidFill>
              </a:rPr>
              <a:t>5</a:t>
            </a:r>
            <a:r>
              <a:rPr lang="en-US" altLang="ar-SA" sz="1600" dirty="0" smtClean="0"/>
              <a:t> days.</a:t>
            </a:r>
          </a:p>
          <a:p>
            <a:pPr marL="0" indent="0" defTabSz="914400">
              <a:lnSpc>
                <a:spcPct val="150000"/>
              </a:lnSpc>
              <a:buClr>
                <a:srgbClr val="008080"/>
              </a:buClr>
              <a:buNone/>
            </a:pPr>
            <a:endParaRPr lang="en-US" altLang="ar-SA" sz="100" dirty="0"/>
          </a:p>
          <a:p>
            <a:pPr defTabSz="914400">
              <a:lnSpc>
                <a:spcPct val="150000"/>
              </a:lnSpc>
              <a:buClr>
                <a:srgbClr val="008080"/>
              </a:buClr>
            </a:pPr>
            <a:r>
              <a:rPr lang="en-US" altLang="ar-SA" sz="2000" dirty="0">
                <a:solidFill>
                  <a:srgbClr val="008080"/>
                </a:solidFill>
              </a:rPr>
              <a:t>Stages: </a:t>
            </a:r>
            <a:r>
              <a:rPr lang="en-US" altLang="ar-SA" sz="1800" dirty="0" smtClean="0">
                <a:solidFill>
                  <a:srgbClr val="008080"/>
                </a:solidFill>
              </a:rPr>
              <a:t>How </a:t>
            </a:r>
            <a:r>
              <a:rPr lang="en-US" altLang="ar-SA" sz="1800" dirty="0">
                <a:solidFill>
                  <a:srgbClr val="008080"/>
                </a:solidFill>
              </a:rPr>
              <a:t>does the menstruation </a:t>
            </a:r>
            <a:r>
              <a:rPr lang="en-US" altLang="ar-SA" sz="1800" dirty="0" smtClean="0">
                <a:solidFill>
                  <a:srgbClr val="008080"/>
                </a:solidFill>
              </a:rPr>
              <a:t>occur?</a:t>
            </a:r>
          </a:p>
          <a:p>
            <a:pPr marL="0" indent="0" defTabSz="914400">
              <a:lnSpc>
                <a:spcPct val="150000"/>
              </a:lnSpc>
              <a:buClr>
                <a:srgbClr val="008080"/>
              </a:buClr>
              <a:buNone/>
            </a:pPr>
            <a:r>
              <a:rPr lang="en-US" altLang="ar-SA" sz="1600" dirty="0" smtClean="0"/>
              <a:t>1. If the ovum is not fertilized, about </a:t>
            </a:r>
            <a:r>
              <a:rPr lang="en-US" altLang="ar-SA" sz="1600" dirty="0" smtClean="0">
                <a:solidFill>
                  <a:schemeClr val="accent4">
                    <a:lumMod val="75000"/>
                  </a:schemeClr>
                </a:solidFill>
              </a:rPr>
              <a:t>2 days </a:t>
            </a:r>
            <a:r>
              <a:rPr lang="en-US" altLang="ar-SA" sz="1600" dirty="0" smtClean="0"/>
              <a:t>before the end of the monthly cycle, the corpus luteum involutes &amp; estrogens &amp; progesterone decrease to low levels.  </a:t>
            </a:r>
          </a:p>
          <a:p>
            <a:pPr marL="0" indent="0" defTabSz="914400">
              <a:lnSpc>
                <a:spcPct val="150000"/>
              </a:lnSpc>
              <a:buClr>
                <a:srgbClr val="008080"/>
              </a:buClr>
              <a:buNone/>
            </a:pPr>
            <a:r>
              <a:rPr lang="en-US" altLang="ar-SA" sz="1600" dirty="0" smtClean="0"/>
              <a:t>2. Due </a:t>
            </a:r>
            <a:r>
              <a:rPr lang="en-US" altLang="ar-SA" sz="1600" dirty="0"/>
              <a:t>to decrease estrogen &amp; progesterone there is decrease </a:t>
            </a:r>
            <a:r>
              <a:rPr lang="en-US" altLang="ar-SA" sz="1600" dirty="0" smtClean="0"/>
              <a:t>stimulation </a:t>
            </a:r>
            <a:r>
              <a:rPr lang="en-US" altLang="ar-SA" sz="1600" dirty="0"/>
              <a:t>of the </a:t>
            </a:r>
            <a:r>
              <a:rPr lang="en-US" altLang="ar-SA" sz="1600" dirty="0" smtClean="0"/>
              <a:t>endometrium</a:t>
            </a:r>
            <a:r>
              <a:rPr lang="en-US" altLang="ar-SA" sz="1600" dirty="0"/>
              <a:t>, followed by involution of the </a:t>
            </a:r>
            <a:r>
              <a:rPr lang="en-US" altLang="ar-SA" sz="1600" dirty="0" smtClean="0"/>
              <a:t>endometrium </a:t>
            </a:r>
            <a:r>
              <a:rPr lang="en-US" altLang="ar-SA" sz="1600" dirty="0"/>
              <a:t>to about </a:t>
            </a:r>
            <a:r>
              <a:rPr lang="en-US" altLang="ar-SA" sz="1600" dirty="0">
                <a:solidFill>
                  <a:schemeClr val="accent4">
                    <a:lumMod val="75000"/>
                  </a:schemeClr>
                </a:solidFill>
              </a:rPr>
              <a:t>65% </a:t>
            </a:r>
            <a:r>
              <a:rPr lang="en-US" altLang="ar-SA" sz="1600" dirty="0"/>
              <a:t>of its previous thickness</a:t>
            </a:r>
            <a:r>
              <a:rPr lang="en-US" altLang="ar-SA" sz="1600" dirty="0" smtClean="0"/>
              <a:t>.</a:t>
            </a:r>
          </a:p>
          <a:p>
            <a:pPr marL="0" indent="0" defTabSz="914400">
              <a:lnSpc>
                <a:spcPct val="150000"/>
              </a:lnSpc>
              <a:buClr>
                <a:srgbClr val="008080"/>
              </a:buClr>
              <a:buNone/>
            </a:pPr>
            <a:endParaRPr lang="en-US" altLang="ar-SA" sz="1600" dirty="0"/>
          </a:p>
        </p:txBody>
      </p:sp>
      <p:sp>
        <p:nvSpPr>
          <p:cNvPr id="9" name="Rectangle 8"/>
          <p:cNvSpPr/>
          <p:nvPr/>
        </p:nvSpPr>
        <p:spPr>
          <a:xfrm>
            <a:off x="1484824" y="4581128"/>
            <a:ext cx="5305762" cy="1061829"/>
          </a:xfrm>
          <a:prstGeom prst="rect">
            <a:avLst/>
          </a:prstGeom>
          <a:noFill/>
          <a:ln>
            <a:solidFill>
              <a:schemeClr val="accent1"/>
            </a:solidFill>
            <a:prstDash val="dashDot"/>
          </a:ln>
        </p:spPr>
        <p:txBody>
          <a:bodyPr wrap="square">
            <a:spAutoFit/>
          </a:bodyPr>
          <a:lstStyle/>
          <a:p>
            <a:pPr algn="r" rtl="1">
              <a:lnSpc>
                <a:spcPct val="150000"/>
              </a:lnSpc>
            </a:pPr>
            <a:r>
              <a:rPr lang="ar-SA" sz="1400" dirty="0">
                <a:solidFill>
                  <a:srgbClr val="00B050"/>
                </a:solidFill>
                <a:latin typeface="Gill Sans MT" panose="020B0502020104020203" pitchFamily="34" charset="0"/>
                <a:cs typeface="Calibri" panose="020F0502020204030204" pitchFamily="34" charset="0"/>
              </a:rPr>
              <a:t>الـ</a:t>
            </a:r>
            <a:r>
              <a:rPr lang="en-US" altLang="ar-SA" sz="1400" dirty="0">
                <a:solidFill>
                  <a:srgbClr val="00B050"/>
                </a:solidFill>
                <a:latin typeface="Gill Sans MT" panose="020B0502020104020203" pitchFamily="34" charset="0"/>
                <a:cs typeface="Calibri" panose="020F0502020204030204" pitchFamily="34" charset="0"/>
              </a:rPr>
              <a:t> endometrium</a:t>
            </a:r>
            <a:r>
              <a:rPr lang="ar-SA" altLang="ar-SA" sz="1400" dirty="0">
                <a:solidFill>
                  <a:srgbClr val="00B050"/>
                </a:solidFill>
                <a:latin typeface="Gill Sans MT" panose="020B0502020104020203" pitchFamily="34" charset="0"/>
                <a:cs typeface="Calibri" panose="020F0502020204030204" pitchFamily="34" charset="0"/>
              </a:rPr>
              <a:t> دائما تحتاج تحفيز هرمون الاستروجين والبروجستيرون.</a:t>
            </a:r>
          </a:p>
          <a:p>
            <a:pPr algn="r" rtl="1">
              <a:lnSpc>
                <a:spcPct val="150000"/>
              </a:lnSpc>
            </a:pPr>
            <a:r>
              <a:rPr lang="ar-SA" sz="1400" dirty="0">
                <a:solidFill>
                  <a:srgbClr val="00B050"/>
                </a:solidFill>
                <a:latin typeface="Gill Sans MT" panose="020B0502020104020203" pitchFamily="34" charset="0"/>
                <a:cs typeface="Calibri" panose="020F0502020204030204" pitchFamily="34" charset="0"/>
              </a:rPr>
              <a:t>في هذه المرحلة عندنا نقص في هذه </a:t>
            </a:r>
            <a:r>
              <a:rPr lang="ar-SA" sz="1400" dirty="0" err="1">
                <a:solidFill>
                  <a:srgbClr val="00B050"/>
                </a:solidFill>
                <a:latin typeface="Gill Sans MT" panose="020B0502020104020203" pitchFamily="34" charset="0"/>
                <a:cs typeface="Calibri" panose="020F0502020204030204" pitchFamily="34" charset="0"/>
              </a:rPr>
              <a:t>الهرومونين</a:t>
            </a:r>
            <a:r>
              <a:rPr lang="ar-SA" sz="1400" dirty="0">
                <a:solidFill>
                  <a:srgbClr val="00B050"/>
                </a:solidFill>
                <a:latin typeface="Gill Sans MT" panose="020B0502020104020203" pitchFamily="34" charset="0"/>
                <a:cs typeface="Calibri" panose="020F0502020204030204" pitchFamily="34" charset="0"/>
              </a:rPr>
              <a:t>، بالتالي الـ</a:t>
            </a:r>
            <a:r>
              <a:rPr lang="en-US" altLang="ar-SA" sz="1400" dirty="0">
                <a:solidFill>
                  <a:srgbClr val="00B050"/>
                </a:solidFill>
                <a:latin typeface="Gill Sans MT" panose="020B0502020104020203" pitchFamily="34" charset="0"/>
                <a:cs typeface="Calibri" panose="020F0502020204030204" pitchFamily="34" charset="0"/>
              </a:rPr>
              <a:t> endometrium</a:t>
            </a:r>
            <a:r>
              <a:rPr lang="ar-SA" altLang="ar-SA" sz="1400" dirty="0">
                <a:solidFill>
                  <a:srgbClr val="00B050"/>
                </a:solidFill>
                <a:latin typeface="Gill Sans MT" panose="020B0502020104020203" pitchFamily="34" charset="0"/>
                <a:cs typeface="Calibri" panose="020F0502020204030204" pitchFamily="34" charset="0"/>
              </a:rPr>
              <a:t> راح تضعف و تتكسر ولما تتكسر راح تضعف وتتكسر الـ</a:t>
            </a:r>
            <a:r>
              <a:rPr lang="en-US" altLang="ar-SA" sz="1400" dirty="0">
                <a:solidFill>
                  <a:srgbClr val="00B050"/>
                </a:solidFill>
                <a:latin typeface="Gill Sans MT" panose="020B0502020104020203" pitchFamily="34" charset="0"/>
                <a:cs typeface="Calibri" panose="020F0502020204030204" pitchFamily="34" charset="0"/>
              </a:rPr>
              <a:t>arteries</a:t>
            </a:r>
            <a:r>
              <a:rPr lang="ar-SA" altLang="ar-SA" sz="1400" dirty="0">
                <a:solidFill>
                  <a:srgbClr val="00B050"/>
                </a:solidFill>
                <a:latin typeface="Gill Sans MT" panose="020B0502020104020203" pitchFamily="34" charset="0"/>
                <a:cs typeface="Calibri" panose="020F0502020204030204" pitchFamily="34" charset="0"/>
              </a:rPr>
              <a:t> اللي داخلها بالتالي يحدث الـ</a:t>
            </a:r>
            <a:r>
              <a:rPr lang="en-US" altLang="ar-SA" sz="1400" dirty="0">
                <a:solidFill>
                  <a:srgbClr val="00B050"/>
                </a:solidFill>
                <a:latin typeface="Gill Sans MT" panose="020B0502020104020203" pitchFamily="34" charset="0"/>
                <a:cs typeface="Calibri" panose="020F0502020204030204" pitchFamily="34" charset="0"/>
              </a:rPr>
              <a:t>bleeding</a:t>
            </a:r>
            <a:r>
              <a:rPr lang="ar-SA" altLang="ar-SA" sz="1400" dirty="0">
                <a:solidFill>
                  <a:srgbClr val="00B050"/>
                </a:solidFill>
                <a:latin typeface="Gill Sans MT" panose="020B0502020104020203" pitchFamily="34" charset="0"/>
                <a:cs typeface="Calibri" panose="020F0502020204030204" pitchFamily="34" charset="0"/>
              </a:rPr>
              <a:t>.</a:t>
            </a:r>
            <a:endParaRPr lang="en-US" sz="1400" dirty="0">
              <a:solidFill>
                <a:srgbClr val="00B050"/>
              </a:solidFill>
              <a:latin typeface="Gill Sans MT" panose="020B0502020104020203" pitchFamily="34" charset="0"/>
              <a:cs typeface="Calibri" panose="020F0502020204030204" pitchFamily="34" charset="0"/>
            </a:endParaRPr>
          </a:p>
        </p:txBody>
      </p:sp>
      <p:sp>
        <p:nvSpPr>
          <p:cNvPr id="13" name="Rectangle 12"/>
          <p:cNvSpPr/>
          <p:nvPr/>
        </p:nvSpPr>
        <p:spPr>
          <a:xfrm>
            <a:off x="3094108" y="5777633"/>
            <a:ext cx="2087194" cy="318145"/>
          </a:xfrm>
          <a:prstGeom prst="rect">
            <a:avLst/>
          </a:prstGeom>
          <a:ln>
            <a:solidFill>
              <a:schemeClr val="bg1">
                <a:lumMod val="50000"/>
              </a:schemeClr>
            </a:solidFill>
            <a:prstDash val="dash"/>
          </a:ln>
        </p:spPr>
        <p:txBody>
          <a:bodyPr wrap="square">
            <a:spAutoFit/>
          </a:bodyPr>
          <a:lstStyle/>
          <a:p>
            <a:pPr algn="ctr" rtl="1"/>
            <a:r>
              <a:rPr lang="ar-SA" sz="1400" dirty="0" smtClean="0">
                <a:solidFill>
                  <a:schemeClr val="bg1">
                    <a:lumMod val="50000"/>
                  </a:schemeClr>
                </a:solidFill>
                <a:latin typeface="Calibri" charset="0"/>
                <a:ea typeface="Calibri" charset="0"/>
                <a:cs typeface="Calibri" charset="0"/>
              </a:rPr>
              <a:t>مشروحة أكثر </a:t>
            </a:r>
            <a:r>
              <a:rPr lang="ar-SA" sz="1400" dirty="0" err="1" smtClean="0">
                <a:solidFill>
                  <a:schemeClr val="bg1">
                    <a:lumMod val="50000"/>
                  </a:schemeClr>
                </a:solidFill>
                <a:latin typeface="Calibri" charset="0"/>
                <a:ea typeface="Calibri" charset="0"/>
                <a:cs typeface="Calibri" charset="0"/>
              </a:rPr>
              <a:t>بالسلايدات</a:t>
            </a:r>
            <a:r>
              <a:rPr lang="ar-SA" sz="1400" dirty="0" smtClean="0">
                <a:solidFill>
                  <a:schemeClr val="bg1">
                    <a:lumMod val="50000"/>
                  </a:schemeClr>
                </a:solidFill>
                <a:latin typeface="Calibri" charset="0"/>
                <a:ea typeface="Calibri" charset="0"/>
                <a:cs typeface="Calibri" charset="0"/>
              </a:rPr>
              <a:t> </a:t>
            </a:r>
            <a:r>
              <a:rPr lang="ar-SA" sz="1400" dirty="0" err="1" smtClean="0">
                <a:solidFill>
                  <a:schemeClr val="bg1">
                    <a:lumMod val="50000"/>
                  </a:schemeClr>
                </a:solidFill>
                <a:latin typeface="Calibri" charset="0"/>
                <a:ea typeface="Calibri" charset="0"/>
                <a:cs typeface="Calibri" charset="0"/>
              </a:rPr>
              <a:t>الجاية</a:t>
            </a:r>
            <a:endParaRPr lang="ar-SA" sz="1400" dirty="0">
              <a:solidFill>
                <a:schemeClr val="bg1">
                  <a:lumMod val="50000"/>
                </a:schemeClr>
              </a:solidFill>
              <a:latin typeface="Calibri" charset="0"/>
              <a:ea typeface="Calibri" charset="0"/>
              <a:cs typeface="Calibri" charset="0"/>
            </a:endParaRPr>
          </a:p>
        </p:txBody>
      </p:sp>
    </p:spTree>
    <p:extLst>
      <p:ext uri="{BB962C8B-B14F-4D97-AF65-F5344CB8AC3E}">
        <p14:creationId xmlns:p14="http://schemas.microsoft.com/office/powerpoint/2010/main" val="2299670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Cont.</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29395"/>
            <a:ext cx="109699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1"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72593"/>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8"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18116" y="1250053"/>
            <a:ext cx="10961288"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50000"/>
              </a:lnSpc>
              <a:buClr>
                <a:srgbClr val="008080"/>
              </a:buClr>
              <a:buNone/>
            </a:pPr>
            <a:r>
              <a:rPr lang="en-US" altLang="ar-SA" sz="1600" dirty="0" smtClean="0"/>
              <a:t>3. During </a:t>
            </a:r>
            <a:r>
              <a:rPr lang="en-US" altLang="ar-SA" sz="1600" dirty="0"/>
              <a:t>the </a:t>
            </a:r>
            <a:r>
              <a:rPr lang="en-US" altLang="ar-SA" sz="1600" dirty="0">
                <a:solidFill>
                  <a:srgbClr val="FFC000"/>
                </a:solidFill>
              </a:rPr>
              <a:t>24 </a:t>
            </a:r>
            <a:r>
              <a:rPr lang="en-US" altLang="ar-SA" sz="1600" dirty="0" smtClean="0">
                <a:solidFill>
                  <a:srgbClr val="FFC000"/>
                </a:solidFill>
              </a:rPr>
              <a:t>hours </a:t>
            </a:r>
            <a:r>
              <a:rPr lang="en-US" altLang="ar-SA" sz="1600" dirty="0"/>
              <a:t>preceding the menstruation, there is vasospasm of the tortuous blood vessels due to release of vasoconstrictor (prostaglandins</a:t>
            </a:r>
            <a:r>
              <a:rPr lang="en-US" altLang="ar-SA" sz="1600" dirty="0" smtClean="0"/>
              <a:t>). </a:t>
            </a:r>
            <a:r>
              <a:rPr lang="en-US" altLang="ar-SA" sz="1600" dirty="0" smtClean="0">
                <a:solidFill>
                  <a:srgbClr val="007D7A"/>
                </a:solidFill>
              </a:rPr>
              <a:t>There is:</a:t>
            </a:r>
            <a:endParaRPr lang="en-US" altLang="ar-SA" sz="1600" dirty="0">
              <a:solidFill>
                <a:srgbClr val="007D7A"/>
              </a:solidFill>
            </a:endParaRPr>
          </a:p>
          <a:p>
            <a:pPr marL="342900" indent="-342900" defTabSz="914400">
              <a:lnSpc>
                <a:spcPct val="150000"/>
              </a:lnSpc>
              <a:buClr>
                <a:srgbClr val="008080"/>
              </a:buClr>
              <a:buFont typeface="+mj-lt"/>
              <a:buAutoNum type="alphaUcPeriod"/>
            </a:pPr>
            <a:r>
              <a:rPr lang="en-US" altLang="ar-SA" sz="1600" dirty="0" smtClean="0"/>
              <a:t>Vasospasm.</a:t>
            </a:r>
            <a:endParaRPr lang="en-US" altLang="ar-SA" sz="1600" dirty="0"/>
          </a:p>
          <a:p>
            <a:pPr marL="342900" indent="-342900" defTabSz="914400">
              <a:lnSpc>
                <a:spcPct val="150000"/>
              </a:lnSpc>
              <a:buClr>
                <a:srgbClr val="008080"/>
              </a:buClr>
              <a:buFont typeface="+mj-lt"/>
              <a:buAutoNum type="alphaUcPeriod"/>
            </a:pPr>
            <a:r>
              <a:rPr lang="en-US" altLang="ar-SA" sz="1600" dirty="0" smtClean="0"/>
              <a:t>Decrease </a:t>
            </a:r>
            <a:r>
              <a:rPr lang="en-US" altLang="ar-SA" sz="1600" dirty="0"/>
              <a:t>nutrients to the </a:t>
            </a:r>
            <a:r>
              <a:rPr lang="en-US" altLang="ar-SA" sz="1600" dirty="0" smtClean="0"/>
              <a:t>endometrium.</a:t>
            </a:r>
            <a:endParaRPr lang="en-US" altLang="ar-SA" sz="1600" dirty="0"/>
          </a:p>
          <a:p>
            <a:pPr marL="342900" indent="-342900" defTabSz="914400">
              <a:lnSpc>
                <a:spcPct val="150000"/>
              </a:lnSpc>
              <a:buClr>
                <a:srgbClr val="008080"/>
              </a:buClr>
              <a:buFont typeface="+mj-lt"/>
              <a:buAutoNum type="alphaUcPeriod"/>
            </a:pPr>
            <a:r>
              <a:rPr lang="en-US" altLang="ar-SA" sz="1600" dirty="0" smtClean="0"/>
              <a:t>Loss </a:t>
            </a:r>
            <a:r>
              <a:rPr lang="en-US" altLang="ar-SA" sz="1600" dirty="0"/>
              <a:t>of hormonal </a:t>
            </a:r>
            <a:r>
              <a:rPr lang="en-US" altLang="ar-SA" sz="1600" dirty="0" smtClean="0"/>
              <a:t>stimulation.</a:t>
            </a:r>
          </a:p>
          <a:p>
            <a:pPr marL="0" indent="0" defTabSz="914400">
              <a:lnSpc>
                <a:spcPct val="150000"/>
              </a:lnSpc>
              <a:buClr>
                <a:srgbClr val="008080"/>
              </a:buClr>
              <a:buNone/>
            </a:pPr>
            <a:r>
              <a:rPr lang="en-US" altLang="ar-SA" sz="2000" dirty="0" smtClean="0">
                <a:solidFill>
                  <a:srgbClr val="008080"/>
                </a:solidFill>
              </a:rPr>
              <a:t>What will happen </a:t>
            </a:r>
            <a:r>
              <a:rPr lang="en-US" altLang="ar-SA" sz="2000" dirty="0">
                <a:solidFill>
                  <a:srgbClr val="008080"/>
                </a:solidFill>
              </a:rPr>
              <a:t>during this phase? </a:t>
            </a:r>
            <a:endParaRPr lang="en-US" altLang="ar-SA" sz="2000" dirty="0" smtClean="0">
              <a:solidFill>
                <a:srgbClr val="008080"/>
              </a:solidFill>
            </a:endParaRPr>
          </a:p>
          <a:p>
            <a:pPr marL="342900" indent="-342900">
              <a:lnSpc>
                <a:spcPct val="150000"/>
              </a:lnSpc>
              <a:buClr>
                <a:srgbClr val="007D7A"/>
              </a:buClr>
              <a:buFont typeface="+mj-lt"/>
              <a:buAutoNum type="arabicPeriod"/>
            </a:pPr>
            <a:r>
              <a:rPr lang="en-US" sz="1500" dirty="0" smtClean="0">
                <a:solidFill>
                  <a:srgbClr val="FF66CC"/>
                </a:solidFill>
              </a:rPr>
              <a:t>Gradual </a:t>
            </a:r>
            <a:r>
              <a:rPr lang="en-US" sz="1500" dirty="0">
                <a:solidFill>
                  <a:srgbClr val="FF66CC"/>
                </a:solidFill>
              </a:rPr>
              <a:t>necrosis of the outer layer of the endometrium leads to separation from the uterus at the site of the </a:t>
            </a:r>
            <a:r>
              <a:rPr lang="en-US" sz="1500" dirty="0" smtClean="0">
                <a:solidFill>
                  <a:srgbClr val="FF66CC"/>
                </a:solidFill>
              </a:rPr>
              <a:t>hemorrhages.</a:t>
            </a:r>
            <a:endParaRPr lang="en-US" sz="1500" dirty="0">
              <a:solidFill>
                <a:srgbClr val="FF66CC"/>
              </a:solidFill>
            </a:endParaRPr>
          </a:p>
          <a:p>
            <a:pPr marL="342900" indent="-342900">
              <a:lnSpc>
                <a:spcPct val="150000"/>
              </a:lnSpc>
              <a:buClr>
                <a:srgbClr val="007D7A"/>
              </a:buClr>
              <a:buFont typeface="+mj-lt"/>
              <a:buAutoNum type="arabicPeriod"/>
            </a:pPr>
            <a:r>
              <a:rPr lang="en-US" sz="1500" dirty="0">
                <a:solidFill>
                  <a:srgbClr val="FF66CC"/>
                </a:solidFill>
              </a:rPr>
              <a:t>Within</a:t>
            </a:r>
            <a:r>
              <a:rPr lang="en-US" sz="1500" dirty="0"/>
              <a:t> </a:t>
            </a:r>
            <a:r>
              <a:rPr lang="en-US" sz="1500" dirty="0">
                <a:solidFill>
                  <a:schemeClr val="accent4">
                    <a:lumMod val="75000"/>
                  </a:schemeClr>
                </a:solidFill>
              </a:rPr>
              <a:t>48 </a:t>
            </a:r>
            <a:r>
              <a:rPr lang="en-US" sz="1500" dirty="0" smtClean="0">
                <a:solidFill>
                  <a:schemeClr val="accent4">
                    <a:lumMod val="75000"/>
                  </a:schemeClr>
                </a:solidFill>
              </a:rPr>
              <a:t>hours, </a:t>
            </a:r>
            <a:r>
              <a:rPr lang="en-US" sz="1500" dirty="0">
                <a:solidFill>
                  <a:srgbClr val="FF66CC"/>
                </a:solidFill>
              </a:rPr>
              <a:t>all the superficial layers of the endometrium desquamated in the uterine cavity. </a:t>
            </a:r>
            <a:endParaRPr lang="en-US" sz="1500" dirty="0" smtClean="0">
              <a:solidFill>
                <a:srgbClr val="FF66CC"/>
              </a:solidFill>
            </a:endParaRPr>
          </a:p>
          <a:p>
            <a:pPr marL="342900" indent="-342900">
              <a:lnSpc>
                <a:spcPct val="150000"/>
              </a:lnSpc>
              <a:buClr>
                <a:srgbClr val="007D7A"/>
              </a:buClr>
              <a:buFont typeface="+mj-lt"/>
              <a:buAutoNum type="arabicPeriod"/>
            </a:pPr>
            <a:r>
              <a:rPr lang="en-US" sz="1500" dirty="0"/>
              <a:t>The mass of desquamated tissue &amp; blood plus the contractile effects of prostaglandins initiate contractions which expel the uterine contents.</a:t>
            </a:r>
          </a:p>
          <a:p>
            <a:pPr marL="342900" indent="-342900">
              <a:lnSpc>
                <a:spcPct val="150000"/>
              </a:lnSpc>
              <a:buClr>
                <a:srgbClr val="007D7A"/>
              </a:buClr>
              <a:buFont typeface="+mj-lt"/>
              <a:buAutoNum type="arabicPeriod"/>
            </a:pPr>
            <a:endParaRPr lang="en-US" sz="1600" dirty="0"/>
          </a:p>
          <a:p>
            <a:pPr marL="0" indent="0" defTabSz="914400">
              <a:lnSpc>
                <a:spcPct val="150000"/>
              </a:lnSpc>
              <a:buClr>
                <a:srgbClr val="008080"/>
              </a:buClr>
              <a:buNone/>
            </a:pPr>
            <a:endParaRPr lang="en-US" altLang="ar-SA" sz="2000" dirty="0">
              <a:solidFill>
                <a:srgbClr val="008080"/>
              </a:solidFill>
            </a:endParaRPr>
          </a:p>
        </p:txBody>
      </p:sp>
      <p:sp>
        <p:nvSpPr>
          <p:cNvPr id="2" name="Rectangle 1"/>
          <p:cNvSpPr/>
          <p:nvPr/>
        </p:nvSpPr>
        <p:spPr>
          <a:xfrm>
            <a:off x="4734916" y="2672277"/>
            <a:ext cx="4508649" cy="289310"/>
          </a:xfrm>
          <a:prstGeom prst="rect">
            <a:avLst/>
          </a:prstGeom>
        </p:spPr>
        <p:txBody>
          <a:bodyPr wrap="square">
            <a:spAutoFit/>
          </a:bodyPr>
          <a:lstStyle/>
          <a:p>
            <a:pPr algn="ctr">
              <a:lnSpc>
                <a:spcPct val="80000"/>
              </a:lnSpc>
            </a:pPr>
            <a:r>
              <a:rPr lang="en-US" sz="1600" dirty="0"/>
              <a:t>All initiate necrosis in the endometrial blood vessels.  </a:t>
            </a:r>
          </a:p>
        </p:txBody>
      </p:sp>
      <p:sp>
        <p:nvSpPr>
          <p:cNvPr id="4" name="Right Brace 3"/>
          <p:cNvSpPr/>
          <p:nvPr/>
        </p:nvSpPr>
        <p:spPr>
          <a:xfrm>
            <a:off x="4366220" y="2204864"/>
            <a:ext cx="360040" cy="1224136"/>
          </a:xfrm>
          <a:prstGeom prst="rightBrace">
            <a:avLst/>
          </a:prstGeom>
          <a:ln w="19050">
            <a:solidFill>
              <a:srgbClr val="007D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مربع نص 6"/>
          <p:cNvSpPr txBox="1"/>
          <p:nvPr/>
        </p:nvSpPr>
        <p:spPr>
          <a:xfrm>
            <a:off x="4726260" y="2982245"/>
            <a:ext cx="5591996" cy="377476"/>
          </a:xfrm>
          <a:prstGeom prst="rect">
            <a:avLst/>
          </a:prstGeom>
          <a:noFill/>
          <a:ln>
            <a:solidFill>
              <a:schemeClr val="accent1"/>
            </a:solidFill>
            <a:prstDash val="dashDot"/>
          </a:ln>
        </p:spPr>
        <p:txBody>
          <a:bodyPr wrap="square">
            <a:spAutoFit/>
          </a:bodyPr>
          <a:lstStyle>
            <a:defPPr>
              <a:defRPr lang="en-US"/>
            </a:defPPr>
            <a:lvl1pPr marL="285750" indent="-285750">
              <a:lnSpc>
                <a:spcPct val="150000"/>
              </a:lnSpc>
              <a:buFont typeface="Wingdings" panose="05000000000000000000" pitchFamily="2" charset="2"/>
              <a:buChar char="ü"/>
              <a:defRPr sz="1400">
                <a:solidFill>
                  <a:srgbClr val="00B050"/>
                </a:solidFill>
                <a:latin typeface="Gill Sans MT" panose="020B0502020104020203" pitchFamily="34" charset="0"/>
                <a:cs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buNone/>
            </a:pPr>
            <a:r>
              <a:rPr lang="en-US" dirty="0"/>
              <a:t>No estrogen + no progesterone = degeneration of lutein layer </a:t>
            </a:r>
            <a:r>
              <a:rPr lang="en-US" dirty="0" smtClean="0"/>
              <a:t>= necrosis</a:t>
            </a:r>
            <a:endParaRPr lang="en-US" dirty="0"/>
          </a:p>
        </p:txBody>
      </p:sp>
      <p:sp>
        <p:nvSpPr>
          <p:cNvPr id="7" name="Rectangle 6"/>
          <p:cNvSpPr/>
          <p:nvPr/>
        </p:nvSpPr>
        <p:spPr>
          <a:xfrm>
            <a:off x="1998340" y="5517232"/>
            <a:ext cx="9581063" cy="692497"/>
          </a:xfrm>
          <a:prstGeom prst="rect">
            <a:avLst/>
          </a:prstGeom>
          <a:noFill/>
          <a:ln>
            <a:solidFill>
              <a:schemeClr val="accent1"/>
            </a:solidFill>
            <a:prstDash val="dashDot"/>
          </a:ln>
        </p:spPr>
        <p:txBody>
          <a:bodyPr wrap="square">
            <a:spAutoFit/>
          </a:bodyPr>
          <a:lstStyle/>
          <a:p>
            <a:pPr marL="285750" indent="-285750">
              <a:lnSpc>
                <a:spcPct val="150000"/>
              </a:lnSpc>
              <a:buFont typeface="Wingdings" panose="05000000000000000000" pitchFamily="2" charset="2"/>
              <a:buChar char="ü"/>
            </a:pPr>
            <a:r>
              <a:rPr lang="en-US" sz="1300" dirty="0">
                <a:solidFill>
                  <a:srgbClr val="00B050"/>
                </a:solidFill>
                <a:latin typeface="Gill Sans MT" panose="020B0502020104020203" pitchFamily="34" charset="0"/>
                <a:cs typeface="Calibri" panose="020F0502020204030204" pitchFamily="34" charset="0"/>
              </a:rPr>
              <a:t>This blood is reach with prostaglandin A2 causes contractions and spasms when it reach the myometrium (has prostaglandin receptors</a:t>
            </a:r>
            <a:r>
              <a:rPr lang="en-US" sz="1300" dirty="0" smtClean="0">
                <a:solidFill>
                  <a:srgbClr val="00B050"/>
                </a:solidFill>
                <a:latin typeface="Gill Sans MT" panose="020B0502020104020203" pitchFamily="34" charset="0"/>
                <a:cs typeface="Calibri" panose="020F0502020204030204" pitchFamily="34" charset="0"/>
              </a:rPr>
              <a:t>).</a:t>
            </a:r>
            <a:endParaRPr lang="en-US" sz="1300" dirty="0">
              <a:solidFill>
                <a:srgbClr val="00B050"/>
              </a:solidFill>
              <a:latin typeface="Gill Sans MT" panose="020B0502020104020203" pitchFamily="34" charset="0"/>
              <a:cs typeface="Calibri" panose="020F0502020204030204" pitchFamily="34" charset="0"/>
            </a:endParaRPr>
          </a:p>
          <a:p>
            <a:pPr marL="285750" indent="-285750">
              <a:lnSpc>
                <a:spcPct val="150000"/>
              </a:lnSpc>
              <a:buFont typeface="Wingdings" panose="05000000000000000000" pitchFamily="2" charset="2"/>
              <a:buChar char="ü"/>
            </a:pPr>
            <a:r>
              <a:rPr lang="en-US" sz="1300" dirty="0">
                <a:solidFill>
                  <a:srgbClr val="00B050"/>
                </a:solidFill>
                <a:latin typeface="Gill Sans MT" panose="020B0502020104020203" pitchFamily="34" charset="0"/>
                <a:cs typeface="Calibri" panose="020F0502020204030204" pitchFamily="34" charset="0"/>
              </a:rPr>
              <a:t>In each spasm </a:t>
            </a:r>
            <a:r>
              <a:rPr lang="en-US" sz="1300" dirty="0" smtClean="0">
                <a:solidFill>
                  <a:srgbClr val="00B050"/>
                </a:solidFill>
                <a:latin typeface="Gill Sans MT" panose="020B0502020104020203" pitchFamily="34" charset="0"/>
                <a:cs typeface="Calibri" panose="020F0502020204030204" pitchFamily="34" charset="0"/>
              </a:rPr>
              <a:t>endometrium </a:t>
            </a:r>
            <a:r>
              <a:rPr lang="en-US" sz="1300" dirty="0">
                <a:solidFill>
                  <a:srgbClr val="00B050"/>
                </a:solidFill>
                <a:latin typeface="Gill Sans MT" panose="020B0502020104020203" pitchFamily="34" charset="0"/>
                <a:cs typeface="Calibri" panose="020F0502020204030204" pitchFamily="34" charset="0"/>
              </a:rPr>
              <a:t>will rupture and blood supply will </a:t>
            </a:r>
            <a:r>
              <a:rPr lang="en-US" sz="1300" dirty="0" smtClean="0">
                <a:solidFill>
                  <a:srgbClr val="00B050"/>
                </a:solidFill>
                <a:latin typeface="Gill Sans MT" panose="020B0502020104020203" pitchFamily="34" charset="0"/>
                <a:cs typeface="Calibri" panose="020F0502020204030204" pitchFamily="34" charset="0"/>
              </a:rPr>
              <a:t>tear = pain.</a:t>
            </a:r>
            <a:endParaRPr lang="en-US" sz="1300" dirty="0">
              <a:solidFill>
                <a:srgbClr val="00B050"/>
              </a:solidFill>
              <a:latin typeface="Gill Sans MT" panose="020B0502020104020203" pitchFamily="34" charset="0"/>
              <a:cs typeface="Calibri" panose="020F0502020204030204" pitchFamily="34" charset="0"/>
            </a:endParaRPr>
          </a:p>
        </p:txBody>
      </p:sp>
      <p:sp>
        <p:nvSpPr>
          <p:cNvPr id="13" name="Rectangle 12"/>
          <p:cNvSpPr/>
          <p:nvPr/>
        </p:nvSpPr>
        <p:spPr>
          <a:xfrm>
            <a:off x="9492209" y="779435"/>
            <a:ext cx="2087194" cy="318145"/>
          </a:xfrm>
          <a:prstGeom prst="rect">
            <a:avLst/>
          </a:prstGeom>
          <a:ln>
            <a:solidFill>
              <a:schemeClr val="bg1">
                <a:lumMod val="50000"/>
              </a:schemeClr>
            </a:solidFill>
            <a:prstDash val="dash"/>
          </a:ln>
        </p:spPr>
        <p:txBody>
          <a:bodyPr wrap="square">
            <a:spAutoFit/>
          </a:bodyPr>
          <a:lstStyle/>
          <a:p>
            <a:pPr algn="ctr" rtl="1"/>
            <a:r>
              <a:rPr lang="ar-SA" sz="1400" dirty="0" smtClean="0">
                <a:solidFill>
                  <a:schemeClr val="bg1">
                    <a:lumMod val="50000"/>
                  </a:schemeClr>
                </a:solidFill>
                <a:latin typeface="Calibri" charset="0"/>
                <a:ea typeface="Calibri" charset="0"/>
                <a:cs typeface="Calibri" charset="0"/>
              </a:rPr>
              <a:t>الشرح </a:t>
            </a:r>
            <a:r>
              <a:rPr lang="ar-SA" sz="1400" dirty="0" err="1" smtClean="0">
                <a:solidFill>
                  <a:schemeClr val="bg1">
                    <a:lumMod val="50000"/>
                  </a:schemeClr>
                </a:solidFill>
                <a:latin typeface="Calibri" charset="0"/>
                <a:ea typeface="Calibri" charset="0"/>
                <a:cs typeface="Calibri" charset="0"/>
              </a:rPr>
              <a:t>بالسلايد</a:t>
            </a:r>
            <a:r>
              <a:rPr lang="ar-SA" sz="1400" dirty="0" smtClean="0">
                <a:solidFill>
                  <a:schemeClr val="bg1">
                    <a:lumMod val="50000"/>
                  </a:schemeClr>
                </a:solidFill>
                <a:latin typeface="Calibri" charset="0"/>
                <a:ea typeface="Calibri" charset="0"/>
                <a:cs typeface="Calibri" charset="0"/>
              </a:rPr>
              <a:t> </a:t>
            </a:r>
            <a:r>
              <a:rPr lang="ar-SA" sz="1400" dirty="0" err="1" smtClean="0">
                <a:solidFill>
                  <a:schemeClr val="bg1">
                    <a:lumMod val="50000"/>
                  </a:schemeClr>
                </a:solidFill>
                <a:latin typeface="Calibri" charset="0"/>
                <a:ea typeface="Calibri" charset="0"/>
                <a:cs typeface="Calibri" charset="0"/>
              </a:rPr>
              <a:t>الجاي</a:t>
            </a:r>
            <a:endParaRPr lang="ar-SA" sz="1400" dirty="0">
              <a:solidFill>
                <a:schemeClr val="bg1">
                  <a:lumMod val="50000"/>
                </a:schemeClr>
              </a:solidFill>
              <a:latin typeface="Calibri" charset="0"/>
              <a:ea typeface="Calibri" charset="0"/>
              <a:cs typeface="Calibri" charset="0"/>
            </a:endParaRPr>
          </a:p>
        </p:txBody>
      </p:sp>
    </p:spTree>
    <p:extLst>
      <p:ext uri="{BB962C8B-B14F-4D97-AF65-F5344CB8AC3E}">
        <p14:creationId xmlns:p14="http://schemas.microsoft.com/office/powerpoint/2010/main" val="161146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Menstruation Phase </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29395"/>
            <a:ext cx="109699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1"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72593"/>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8"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18116" y="1250052"/>
            <a:ext cx="10961288" cy="5275291"/>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Clr>
                <a:srgbClr val="008080"/>
              </a:buClr>
              <a:buNone/>
            </a:pPr>
            <a:r>
              <a:rPr lang="en-US" altLang="ar-SA" sz="1800" dirty="0" smtClean="0">
                <a:solidFill>
                  <a:srgbClr val="008080"/>
                </a:solidFill>
              </a:rPr>
              <a:t>What will happen during </a:t>
            </a:r>
            <a:r>
              <a:rPr lang="en-US" altLang="ar-SA" sz="1800" dirty="0">
                <a:solidFill>
                  <a:srgbClr val="008080"/>
                </a:solidFill>
              </a:rPr>
              <a:t>this phase? </a:t>
            </a:r>
            <a:endParaRPr lang="en-US" altLang="ar-SA" sz="1800" dirty="0" smtClean="0">
              <a:solidFill>
                <a:srgbClr val="008080"/>
              </a:solidFill>
            </a:endParaRPr>
          </a:p>
          <a:p>
            <a:pPr>
              <a:lnSpc>
                <a:spcPct val="150000"/>
              </a:lnSpc>
              <a:buClr>
                <a:srgbClr val="007D7A"/>
              </a:buClr>
            </a:pPr>
            <a:r>
              <a:rPr lang="en-US" sz="1500" dirty="0"/>
              <a:t>In normal menstruation, about </a:t>
            </a:r>
            <a:r>
              <a:rPr lang="en-US" sz="1500" dirty="0">
                <a:solidFill>
                  <a:schemeClr val="accent4">
                    <a:lumMod val="75000"/>
                  </a:schemeClr>
                </a:solidFill>
              </a:rPr>
              <a:t>40 ml </a:t>
            </a:r>
            <a:r>
              <a:rPr lang="en-US" sz="1500" dirty="0"/>
              <a:t>of blood </a:t>
            </a:r>
            <a:r>
              <a:rPr lang="en-US" sz="1500" dirty="0">
                <a:solidFill>
                  <a:schemeClr val="accent4">
                    <a:lumMod val="75000"/>
                  </a:schemeClr>
                </a:solidFill>
              </a:rPr>
              <a:t>+ 35 </a:t>
            </a:r>
            <a:r>
              <a:rPr lang="en-US" sz="1500" dirty="0"/>
              <a:t>ml of serous fluid are lost.  </a:t>
            </a:r>
          </a:p>
          <a:p>
            <a:pPr>
              <a:lnSpc>
                <a:spcPct val="150000"/>
              </a:lnSpc>
              <a:buClr>
                <a:srgbClr val="007D7A"/>
              </a:buClr>
            </a:pPr>
            <a:r>
              <a:rPr lang="en-US" sz="1500" dirty="0"/>
              <a:t>The menstrual blood is normally non-clotting due to the presence of </a:t>
            </a:r>
            <a:r>
              <a:rPr lang="en-US" sz="1500" dirty="0" err="1"/>
              <a:t>fibrinolysin</a:t>
            </a:r>
            <a:r>
              <a:rPr lang="en-US" sz="1500" dirty="0" smtClean="0"/>
              <a:t>.</a:t>
            </a:r>
          </a:p>
          <a:p>
            <a:pPr>
              <a:lnSpc>
                <a:spcPct val="150000"/>
              </a:lnSpc>
              <a:buClr>
                <a:srgbClr val="007D7A"/>
              </a:buClr>
            </a:pPr>
            <a:r>
              <a:rPr lang="en-US" sz="1500" dirty="0" err="1"/>
              <a:t>Leukorrhea</a:t>
            </a:r>
            <a:r>
              <a:rPr lang="en-US" sz="1500" dirty="0"/>
              <a:t> during </a:t>
            </a:r>
            <a:r>
              <a:rPr lang="en-US" sz="1500" dirty="0" smtClean="0"/>
              <a:t>menstruation: During </a:t>
            </a:r>
            <a:r>
              <a:rPr lang="en-US" sz="1500" dirty="0"/>
              <a:t>menstruation, leukocytes are released </a:t>
            </a:r>
            <a:endParaRPr lang="en-US" sz="1500" dirty="0" smtClean="0"/>
          </a:p>
          <a:p>
            <a:pPr marL="0" indent="0">
              <a:lnSpc>
                <a:spcPct val="150000"/>
              </a:lnSpc>
              <a:buClr>
                <a:srgbClr val="007D7A"/>
              </a:buClr>
              <a:buNone/>
            </a:pPr>
            <a:r>
              <a:rPr lang="en-US" sz="1500" dirty="0" smtClean="0"/>
              <a:t>with </a:t>
            </a:r>
            <a:r>
              <a:rPr lang="en-US" sz="1500" dirty="0"/>
              <a:t>the necrotic material &amp; blood so the uterus is highly resistant to infection (protective mechanism</a:t>
            </a:r>
            <a:r>
              <a:rPr lang="en-US" sz="1500" dirty="0" smtClean="0"/>
              <a:t>).</a:t>
            </a:r>
            <a:endParaRPr lang="ar-SA" sz="1500" dirty="0" smtClean="0"/>
          </a:p>
          <a:p>
            <a:pPr marL="0" indent="0">
              <a:lnSpc>
                <a:spcPct val="150000"/>
              </a:lnSpc>
              <a:buClr>
                <a:srgbClr val="007D7A"/>
              </a:buClr>
              <a:buNone/>
            </a:pPr>
            <a:r>
              <a:rPr lang="en-US" altLang="ar-SA" sz="1800" dirty="0" smtClean="0">
                <a:solidFill>
                  <a:srgbClr val="008080"/>
                </a:solidFill>
              </a:rPr>
              <a:t>Why do females’ feel pain during this phase?</a:t>
            </a:r>
            <a:r>
              <a:rPr lang="en-US" altLang="ar-SA" sz="1800" dirty="0" smtClean="0">
                <a:solidFill>
                  <a:srgbClr val="008080"/>
                </a:solidFill>
                <a:sym typeface="Wingdings" panose="05000000000000000000" pitchFamily="2" charset="2"/>
              </a:rPr>
              <a:t></a:t>
            </a:r>
            <a:endParaRPr lang="en-US" altLang="ar-SA" sz="1800" dirty="0" smtClean="0">
              <a:solidFill>
                <a:srgbClr val="008080"/>
              </a:solidFill>
            </a:endParaRPr>
          </a:p>
          <a:p>
            <a:pPr>
              <a:lnSpc>
                <a:spcPct val="150000"/>
              </a:lnSpc>
              <a:buClr>
                <a:srgbClr val="007D7A"/>
              </a:buClr>
            </a:pPr>
            <a:r>
              <a:rPr lang="en-US" sz="1400" dirty="0">
                <a:solidFill>
                  <a:srgbClr val="00B050"/>
                </a:solidFill>
              </a:rPr>
              <a:t>As we said before, shedding of the </a:t>
            </a:r>
            <a:r>
              <a:rPr lang="en-US" altLang="ar-SA" sz="1400" dirty="0" smtClean="0">
                <a:solidFill>
                  <a:srgbClr val="00B050"/>
                </a:solidFill>
              </a:rPr>
              <a:t>endometrium is due to spasm of the blood vessels which </a:t>
            </a:r>
            <a:r>
              <a:rPr lang="en-US" altLang="ar-SA" sz="1400" dirty="0">
                <a:solidFill>
                  <a:srgbClr val="00B050"/>
                </a:solidFill>
              </a:rPr>
              <a:t>lead to necrosis of the </a:t>
            </a:r>
            <a:r>
              <a:rPr lang="en-US" altLang="ar-SA" sz="1400" dirty="0" smtClean="0">
                <a:solidFill>
                  <a:srgbClr val="00B050"/>
                </a:solidFill>
              </a:rPr>
              <a:t>endometrium and thus casting it of. </a:t>
            </a:r>
            <a:endParaRPr lang="en-US" altLang="ar-SA" sz="1400" dirty="0">
              <a:solidFill>
                <a:srgbClr val="00B050"/>
              </a:solidFill>
            </a:endParaRPr>
          </a:p>
          <a:p>
            <a:pPr>
              <a:lnSpc>
                <a:spcPct val="150000"/>
              </a:lnSpc>
              <a:buClr>
                <a:srgbClr val="007D7A"/>
              </a:buClr>
            </a:pPr>
            <a:r>
              <a:rPr lang="en-US" sz="1400" dirty="0" smtClean="0">
                <a:solidFill>
                  <a:srgbClr val="00B050"/>
                </a:solidFill>
              </a:rPr>
              <a:t>The blood released from the raptured blood vessels contains high amounts of prostaglandin's, the prostaglandin's have binds to receptors in the myo</a:t>
            </a:r>
            <a:r>
              <a:rPr lang="en-US" altLang="ar-SA" sz="1400" dirty="0" smtClean="0">
                <a:solidFill>
                  <a:srgbClr val="00B050"/>
                </a:solidFill>
              </a:rPr>
              <a:t>metrium (the middle muscular layer) &amp; and this binding will lead to very strong contraction.</a:t>
            </a:r>
            <a:endParaRPr lang="en-US" sz="1400" dirty="0">
              <a:solidFill>
                <a:srgbClr val="00B050"/>
              </a:solidFill>
            </a:endParaRPr>
          </a:p>
          <a:p>
            <a:pPr marL="0" indent="0">
              <a:lnSpc>
                <a:spcPct val="150000"/>
              </a:lnSpc>
              <a:buClr>
                <a:srgbClr val="007D7A"/>
              </a:buClr>
              <a:buNone/>
            </a:pPr>
            <a:r>
              <a:rPr lang="en-US" altLang="ar-SA" sz="2000" dirty="0">
                <a:solidFill>
                  <a:srgbClr val="008080"/>
                </a:solidFill>
              </a:rPr>
              <a:t>What will happen </a:t>
            </a:r>
            <a:r>
              <a:rPr lang="en-US" altLang="ar-SA" sz="2000" dirty="0" smtClean="0">
                <a:solidFill>
                  <a:srgbClr val="008080"/>
                </a:solidFill>
              </a:rPr>
              <a:t>after </a:t>
            </a:r>
            <a:r>
              <a:rPr lang="en-US" altLang="ar-SA" sz="2000" dirty="0">
                <a:solidFill>
                  <a:srgbClr val="008080"/>
                </a:solidFill>
              </a:rPr>
              <a:t>this phase? </a:t>
            </a:r>
          </a:p>
          <a:p>
            <a:pPr marL="0" indent="0">
              <a:lnSpc>
                <a:spcPct val="150000"/>
              </a:lnSpc>
              <a:buClr>
                <a:srgbClr val="007D7A"/>
              </a:buClr>
              <a:buNone/>
            </a:pPr>
            <a:r>
              <a:rPr lang="en-US" sz="1500" dirty="0"/>
              <a:t>Within </a:t>
            </a:r>
            <a:r>
              <a:rPr lang="en-US" sz="1500" dirty="0">
                <a:solidFill>
                  <a:schemeClr val="accent4">
                    <a:lumMod val="75000"/>
                  </a:schemeClr>
                </a:solidFill>
              </a:rPr>
              <a:t>4</a:t>
            </a:r>
            <a:r>
              <a:rPr lang="en-US" sz="1500" dirty="0"/>
              <a:t> to </a:t>
            </a:r>
            <a:r>
              <a:rPr lang="en-US" sz="1500" dirty="0">
                <a:solidFill>
                  <a:schemeClr val="accent4">
                    <a:lumMod val="75000"/>
                  </a:schemeClr>
                </a:solidFill>
              </a:rPr>
              <a:t>7</a:t>
            </a:r>
            <a:r>
              <a:rPr lang="en-US" sz="1500" dirty="0"/>
              <a:t> days after menstruation, the loss of blood ceases &amp; the endometrium become </a:t>
            </a:r>
            <a:r>
              <a:rPr lang="en-US" sz="1500" dirty="0" smtClean="0"/>
              <a:t>re-epithelialized</a:t>
            </a:r>
            <a:r>
              <a:rPr lang="en-US" sz="1500" dirty="0"/>
              <a:t>.</a:t>
            </a:r>
            <a:endParaRPr lang="en-US" sz="1600" dirty="0"/>
          </a:p>
          <a:p>
            <a:pPr>
              <a:lnSpc>
                <a:spcPct val="150000"/>
              </a:lnSpc>
              <a:buClr>
                <a:srgbClr val="007D7A"/>
              </a:buClr>
            </a:pPr>
            <a:endParaRPr lang="en-US" sz="1600" dirty="0"/>
          </a:p>
          <a:p>
            <a:pPr>
              <a:lnSpc>
                <a:spcPct val="150000"/>
              </a:lnSpc>
              <a:buClr>
                <a:srgbClr val="007D7A"/>
              </a:buClr>
            </a:pPr>
            <a:endParaRPr lang="en-US" sz="1600" dirty="0"/>
          </a:p>
          <a:p>
            <a:pPr marL="342900" indent="-342900">
              <a:lnSpc>
                <a:spcPct val="150000"/>
              </a:lnSpc>
              <a:buClr>
                <a:srgbClr val="007D7A"/>
              </a:buClr>
              <a:buFont typeface="+mj-lt"/>
              <a:buAutoNum type="arabicPeriod"/>
            </a:pPr>
            <a:endParaRPr lang="en-US" sz="1600" dirty="0"/>
          </a:p>
          <a:p>
            <a:pPr marL="0" indent="0" defTabSz="914400">
              <a:lnSpc>
                <a:spcPct val="150000"/>
              </a:lnSpc>
              <a:buClr>
                <a:srgbClr val="008080"/>
              </a:buClr>
              <a:buNone/>
            </a:pPr>
            <a:endParaRPr lang="en-US" altLang="ar-SA" sz="2000" dirty="0">
              <a:solidFill>
                <a:srgbClr val="008080"/>
              </a:solidFill>
            </a:endParaRPr>
          </a:p>
        </p:txBody>
      </p:sp>
      <p:sp>
        <p:nvSpPr>
          <p:cNvPr id="9" name="Rectangle 8"/>
          <p:cNvSpPr/>
          <p:nvPr/>
        </p:nvSpPr>
        <p:spPr>
          <a:xfrm>
            <a:off x="7390555" y="1238647"/>
            <a:ext cx="4175427" cy="1600438"/>
          </a:xfrm>
          <a:prstGeom prst="rect">
            <a:avLst/>
          </a:prstGeom>
          <a:ln>
            <a:solidFill>
              <a:schemeClr val="bg1">
                <a:lumMod val="50000"/>
              </a:schemeClr>
            </a:solidFill>
            <a:prstDash val="dash"/>
          </a:ln>
        </p:spPr>
        <p:txBody>
          <a:bodyPr wrap="square">
            <a:spAutoFit/>
          </a:bodyPr>
          <a:lstStyle/>
          <a:p>
            <a:pPr algn="r" rtl="1"/>
            <a:r>
              <a:rPr lang="ar-SA" sz="1400" dirty="0" smtClean="0">
                <a:solidFill>
                  <a:schemeClr val="bg1">
                    <a:lumMod val="50000"/>
                  </a:schemeClr>
                </a:solidFill>
                <a:latin typeface="Calibri" charset="0"/>
                <a:ea typeface="Calibri" charset="0"/>
                <a:cs typeface="Calibri" charset="0"/>
              </a:rPr>
              <a:t>شرح الكلام:</a:t>
            </a:r>
          </a:p>
          <a:p>
            <a:pPr algn="r" rtl="1"/>
            <a:r>
              <a:rPr lang="ar-SA" sz="1400" dirty="0" smtClean="0">
                <a:solidFill>
                  <a:schemeClr val="bg1">
                    <a:lumMod val="50000"/>
                  </a:schemeClr>
                </a:solidFill>
                <a:latin typeface="Calibri" charset="0"/>
                <a:ea typeface="Calibri" charset="0"/>
                <a:cs typeface="Calibri" charset="0"/>
              </a:rPr>
              <a:t>لو مر يومين بدون لا يحصل تلقيح للبويضة، الجسم الأصفر يتحلل ومستوى الاستروجين والبروجستيرون ينزل، بالتالي يقل التحفيز لبطانة الرحم وتبدا سماكتها تقل بنسبة ٦٥٪ عن قبل، سبب قلة السماكة هو ان الـ</a:t>
            </a:r>
            <a:r>
              <a:rPr lang="en-US" sz="1400" dirty="0" smtClean="0">
                <a:solidFill>
                  <a:schemeClr val="bg1">
                    <a:lumMod val="50000"/>
                  </a:schemeClr>
                </a:solidFill>
                <a:latin typeface="Calibri" charset="0"/>
                <a:ea typeface="Calibri" charset="0"/>
                <a:cs typeface="Calibri" charset="0"/>
              </a:rPr>
              <a:t>blood vessels </a:t>
            </a:r>
            <a:r>
              <a:rPr lang="ar-SA" sz="1400" dirty="0" smtClean="0">
                <a:solidFill>
                  <a:schemeClr val="bg1">
                    <a:lumMod val="50000"/>
                  </a:schemeClr>
                </a:solidFill>
                <a:latin typeface="Calibri" charset="0"/>
                <a:ea typeface="Calibri" charset="0"/>
                <a:cs typeface="Calibri" charset="0"/>
              </a:rPr>
              <a:t> </a:t>
            </a:r>
            <a:r>
              <a:rPr lang="ar-SA" sz="1400" dirty="0" err="1" smtClean="0">
                <a:solidFill>
                  <a:schemeClr val="bg1">
                    <a:lumMod val="50000"/>
                  </a:schemeClr>
                </a:solidFill>
                <a:latin typeface="Calibri" charset="0"/>
                <a:ea typeface="Calibri" charset="0"/>
                <a:cs typeface="Calibri" charset="0"/>
              </a:rPr>
              <a:t>يصيرلها</a:t>
            </a:r>
            <a:r>
              <a:rPr lang="ar-SA" sz="1400" dirty="0" smtClean="0">
                <a:solidFill>
                  <a:schemeClr val="bg1">
                    <a:lumMod val="50000"/>
                  </a:schemeClr>
                </a:solidFill>
                <a:latin typeface="Calibri" charset="0"/>
                <a:ea typeface="Calibri" charset="0"/>
                <a:cs typeface="Calibri" charset="0"/>
              </a:rPr>
              <a:t> </a:t>
            </a:r>
            <a:r>
              <a:rPr lang="en-US" sz="1400" dirty="0" smtClean="0">
                <a:solidFill>
                  <a:schemeClr val="bg1">
                    <a:lumMod val="50000"/>
                  </a:schemeClr>
                </a:solidFill>
                <a:latin typeface="Calibri" charset="0"/>
                <a:ea typeface="Calibri" charset="0"/>
                <a:cs typeface="Calibri" charset="0"/>
              </a:rPr>
              <a:t>vasoconstriction</a:t>
            </a:r>
            <a:r>
              <a:rPr lang="ar-SA" sz="1400" dirty="0" smtClean="0">
                <a:solidFill>
                  <a:schemeClr val="bg1">
                    <a:lumMod val="50000"/>
                  </a:schemeClr>
                </a:solidFill>
                <a:latin typeface="Calibri" charset="0"/>
                <a:ea typeface="Calibri" charset="0"/>
                <a:cs typeface="Calibri" charset="0"/>
              </a:rPr>
              <a:t> وبالتالي </a:t>
            </a:r>
            <a:r>
              <a:rPr lang="en-US" sz="1400" dirty="0" smtClean="0">
                <a:solidFill>
                  <a:schemeClr val="bg1">
                    <a:lumMod val="50000"/>
                  </a:schemeClr>
                </a:solidFill>
                <a:latin typeface="Calibri" charset="0"/>
                <a:ea typeface="Calibri" charset="0"/>
                <a:cs typeface="Calibri" charset="0"/>
              </a:rPr>
              <a:t>necrosis</a:t>
            </a:r>
            <a:r>
              <a:rPr lang="ar-SA" sz="1400" dirty="0" smtClean="0">
                <a:solidFill>
                  <a:schemeClr val="bg1">
                    <a:lumMod val="50000"/>
                  </a:schemeClr>
                </a:solidFill>
                <a:latin typeface="Calibri" charset="0"/>
                <a:ea typeface="Calibri" charset="0"/>
                <a:cs typeface="Calibri" charset="0"/>
              </a:rPr>
              <a:t> فتبدا الطبقة السطحية من </a:t>
            </a:r>
            <a:r>
              <a:rPr lang="ar-SA" sz="1400" dirty="0" err="1" smtClean="0">
                <a:solidFill>
                  <a:schemeClr val="bg1">
                    <a:lumMod val="50000"/>
                  </a:schemeClr>
                </a:solidFill>
                <a:latin typeface="Calibri" charset="0"/>
                <a:ea typeface="Calibri" charset="0"/>
                <a:cs typeface="Calibri" charset="0"/>
              </a:rPr>
              <a:t>البطانه</a:t>
            </a:r>
            <a:r>
              <a:rPr lang="ar-SA" sz="1400" dirty="0" smtClean="0">
                <a:solidFill>
                  <a:schemeClr val="bg1">
                    <a:lumMod val="50000"/>
                  </a:schemeClr>
                </a:solidFill>
                <a:latin typeface="Calibri" charset="0"/>
                <a:ea typeface="Calibri" charset="0"/>
                <a:cs typeface="Calibri" charset="0"/>
              </a:rPr>
              <a:t> بالتساقط على هيئة دم ويخرج من الجسم بسبب انقباضات الرحم.</a:t>
            </a:r>
            <a:endParaRPr lang="ar-SA" sz="1400" dirty="0">
              <a:solidFill>
                <a:schemeClr val="bg1">
                  <a:lumMod val="50000"/>
                </a:schemeClr>
              </a:solidFill>
              <a:latin typeface="Calibri" charset="0"/>
              <a:ea typeface="Calibri" charset="0"/>
              <a:cs typeface="Calibri" charset="0"/>
            </a:endParaRPr>
          </a:p>
        </p:txBody>
      </p:sp>
    </p:spTree>
    <p:extLst>
      <p:ext uri="{BB962C8B-B14F-4D97-AF65-F5344CB8AC3E}">
        <p14:creationId xmlns:p14="http://schemas.microsoft.com/office/powerpoint/2010/main" val="2371192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Functions of Estrogens Vs </a:t>
            </a:r>
            <a:r>
              <a:rPr lang="en-GB" sz="3200" dirty="0" smtClean="0">
                <a:solidFill>
                  <a:srgbClr val="008080"/>
                </a:solidFill>
                <a:latin typeface="Bahnschrift" panose="020B0502040204020203" pitchFamily="34" charset="0"/>
                <a:cs typeface="Calibri" panose="020F0502020204030204" pitchFamily="34" charset="0"/>
              </a:rPr>
              <a:t>Progesterone</a:t>
            </a:r>
            <a:endParaRPr 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29395"/>
            <a:ext cx="109699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1"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0" y="1272593"/>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graphicFrame>
        <p:nvGraphicFramePr>
          <p:cNvPr id="9" name="Table 8"/>
          <p:cNvGraphicFramePr>
            <a:graphicFrameLocks noGrp="1"/>
          </p:cNvGraphicFramePr>
          <p:nvPr>
            <p:extLst>
              <p:ext uri="{D42A27DB-BD31-4B8C-83A1-F6EECF244321}">
                <p14:modId xmlns:p14="http://schemas.microsoft.com/office/powerpoint/2010/main" val="1506921598"/>
              </p:ext>
            </p:extLst>
          </p:nvPr>
        </p:nvGraphicFramePr>
        <p:xfrm>
          <a:off x="613437" y="1406525"/>
          <a:ext cx="10957559" cy="4686300"/>
        </p:xfrm>
        <a:graphic>
          <a:graphicData uri="http://schemas.openxmlformats.org/drawingml/2006/table">
            <a:tbl>
              <a:tblPr firstRow="1" bandRow="1">
                <a:tableStyleId>{5DA37D80-6434-44D0-A028-1B22A696006F}</a:tableStyleId>
              </a:tblPr>
              <a:tblGrid>
                <a:gridCol w="5725835">
                  <a:extLst>
                    <a:ext uri="{9D8B030D-6E8A-4147-A177-3AD203B41FA5}">
                      <a16:colId xmlns:a16="http://schemas.microsoft.com/office/drawing/2014/main" xmlns="" val="1164763168"/>
                    </a:ext>
                  </a:extLst>
                </a:gridCol>
                <a:gridCol w="5231724">
                  <a:extLst>
                    <a:ext uri="{9D8B030D-6E8A-4147-A177-3AD203B41FA5}">
                      <a16:colId xmlns:a16="http://schemas.microsoft.com/office/drawing/2014/main" xmlns="" val="4128162029"/>
                    </a:ext>
                  </a:extLst>
                </a:gridCol>
              </a:tblGrid>
              <a:tr h="28803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dirty="0" smtClean="0">
                          <a:solidFill>
                            <a:srgbClr val="497E8D"/>
                          </a:solidFill>
                          <a:latin typeface="Calibri" panose="020F0502020204030204" pitchFamily="34" charset="0"/>
                          <a:ea typeface="+mn-ea"/>
                          <a:cs typeface="Calibri" panose="020F0502020204030204" pitchFamily="34" charset="0"/>
                        </a:rPr>
                        <a:t>Functions of Estrogens Vs Progesterone</a:t>
                      </a:r>
                      <a:endParaRPr kumimoji="0" lang="en-US" sz="1800" b="0" kern="1200" dirty="0">
                        <a:solidFill>
                          <a:srgbClr val="497E8D"/>
                        </a:solidFill>
                        <a:latin typeface="Calibri" panose="020F0502020204030204" pitchFamily="34" charset="0"/>
                        <a:ea typeface="+mn-ea"/>
                        <a:cs typeface="Calibri" panose="020F0502020204030204" pitchFamily="34" charset="0"/>
                      </a:endParaRPr>
                    </a:p>
                  </a:txBody>
                  <a:tcPr>
                    <a:solidFill>
                      <a:srgbClr val="F3FFF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xmlns="" val="1961253835"/>
                  </a:ext>
                </a:extLst>
              </a:tr>
              <a:tr h="211571">
                <a:tc>
                  <a:txBody>
                    <a:bodyPr/>
                    <a:lstStyle/>
                    <a:p>
                      <a:pPr algn="ctr" defTabSz="914400">
                        <a:buClr>
                          <a:srgbClr val="008080"/>
                        </a:buClr>
                      </a:pPr>
                      <a:r>
                        <a:rPr kumimoji="0" lang="en-US" altLang="ar-SA" sz="1800" kern="1200" dirty="0" smtClean="0">
                          <a:solidFill>
                            <a:srgbClr val="008080"/>
                          </a:solidFill>
                          <a:latin typeface="+mn-lt"/>
                          <a:ea typeface="+mn-ea"/>
                          <a:cs typeface="+mn-cs"/>
                        </a:rPr>
                        <a:t>Estrogens</a:t>
                      </a:r>
                    </a:p>
                  </a:txBody>
                  <a:tcPr>
                    <a:solidFill>
                      <a:srgbClr val="FFF7F7"/>
                    </a:solidFill>
                  </a:tcPr>
                </a:tc>
                <a:tc>
                  <a:txBody>
                    <a:bodyPr/>
                    <a:lstStyle/>
                    <a:p>
                      <a:pPr algn="ctr" defTabSz="914400">
                        <a:buClr>
                          <a:srgbClr val="008080"/>
                        </a:buClr>
                      </a:pPr>
                      <a:r>
                        <a:rPr kumimoji="0" lang="en-US" sz="1800" kern="1200" dirty="0" smtClean="0">
                          <a:solidFill>
                            <a:srgbClr val="008080"/>
                          </a:solidFill>
                          <a:latin typeface="+mn-lt"/>
                          <a:ea typeface="+mn-ea"/>
                          <a:cs typeface="+mn-cs"/>
                        </a:rPr>
                        <a:t>Progesterone</a:t>
                      </a:r>
                      <a:endParaRPr kumimoji="0" lang="en-US" sz="1800" kern="1200" dirty="0">
                        <a:solidFill>
                          <a:srgbClr val="008080"/>
                        </a:solidFill>
                        <a:latin typeface="+mn-lt"/>
                        <a:ea typeface="+mn-ea"/>
                        <a:cs typeface="+mn-cs"/>
                      </a:endParaRPr>
                    </a:p>
                  </a:txBody>
                  <a:tcPr>
                    <a:solidFill>
                      <a:srgbClr val="E1FFFF"/>
                    </a:solidFill>
                  </a:tcPr>
                </a:tc>
                <a:extLst>
                  <a:ext uri="{0D108BD9-81ED-4DB2-BD59-A6C34878D82A}">
                    <a16:rowId xmlns:a16="http://schemas.microsoft.com/office/drawing/2014/main" xmlns="" val="459244839"/>
                  </a:ext>
                </a:extLst>
              </a:tr>
              <a:tr h="3160979">
                <a:tc>
                  <a:txBody>
                    <a:bodyPr/>
                    <a:lstStyle/>
                    <a:p>
                      <a:pPr marL="285750" indent="-285750" defTabSz="914400">
                        <a:lnSpc>
                          <a:spcPct val="150000"/>
                        </a:lnSpc>
                        <a:buClr>
                          <a:srgbClr val="008080"/>
                        </a:buClr>
                        <a:buFont typeface="Wingdings" panose="05000000000000000000" pitchFamily="2" charset="2"/>
                        <a:buChar char="ü"/>
                      </a:pPr>
                      <a:r>
                        <a:rPr lang="en-US" altLang="ar-SA" sz="1400" dirty="0" smtClean="0"/>
                        <a:t>Estrogens increase the size of ovaries, fallopian tubes, uterus, and external genitalia.</a:t>
                      </a:r>
                    </a:p>
                    <a:p>
                      <a:pPr marL="285750" indent="-285750" defTabSz="914400">
                        <a:lnSpc>
                          <a:spcPct val="150000"/>
                        </a:lnSpc>
                        <a:buClr>
                          <a:srgbClr val="008080"/>
                        </a:buClr>
                        <a:buFont typeface="Wingdings" panose="05000000000000000000" pitchFamily="2" charset="2"/>
                        <a:buChar char="ü"/>
                      </a:pPr>
                      <a:endParaRPr lang="en-US" altLang="ar-SA" sz="300" dirty="0" smtClean="0"/>
                    </a:p>
                    <a:p>
                      <a:pPr marL="285750" indent="-285750" defTabSz="914400">
                        <a:lnSpc>
                          <a:spcPct val="150000"/>
                        </a:lnSpc>
                        <a:buClr>
                          <a:srgbClr val="008080"/>
                        </a:buClr>
                        <a:buFont typeface="Wingdings" panose="05000000000000000000" pitchFamily="2" charset="2"/>
                        <a:buChar char="ü"/>
                      </a:pPr>
                      <a:r>
                        <a:rPr lang="en-US" altLang="ar-SA" sz="1400" dirty="0" smtClean="0"/>
                        <a:t>Estrogens cause marked proliferation of the endometrial stroma and greatly increased development of the endometrial glands.</a:t>
                      </a:r>
                    </a:p>
                    <a:p>
                      <a:pPr marL="285750" indent="-285750" defTabSz="914400">
                        <a:lnSpc>
                          <a:spcPct val="150000"/>
                        </a:lnSpc>
                        <a:buClr>
                          <a:srgbClr val="008080"/>
                        </a:buClr>
                        <a:buFont typeface="Wingdings" panose="05000000000000000000" pitchFamily="2" charset="2"/>
                        <a:buChar char="ü"/>
                      </a:pPr>
                      <a:endParaRPr lang="en-US" altLang="ar-SA" sz="300" dirty="0" smtClean="0"/>
                    </a:p>
                    <a:p>
                      <a:pPr marL="285750" indent="-285750" defTabSz="914400">
                        <a:lnSpc>
                          <a:spcPct val="150000"/>
                        </a:lnSpc>
                        <a:buClr>
                          <a:srgbClr val="008080"/>
                        </a:buClr>
                        <a:buFont typeface="Wingdings" panose="05000000000000000000" pitchFamily="2" charset="2"/>
                        <a:buChar char="ü"/>
                      </a:pPr>
                      <a:r>
                        <a:rPr lang="en-US" altLang="ar-SA" sz="1400" dirty="0" smtClean="0"/>
                        <a:t>Estrogens cause:</a:t>
                      </a:r>
                    </a:p>
                    <a:p>
                      <a:pPr marL="342900" indent="-342900" defTabSz="914400">
                        <a:lnSpc>
                          <a:spcPct val="150000"/>
                        </a:lnSpc>
                        <a:buClr>
                          <a:srgbClr val="008080"/>
                        </a:buClr>
                        <a:buFont typeface="+mj-lt"/>
                        <a:buAutoNum type="arabicPeriod"/>
                      </a:pPr>
                      <a:r>
                        <a:rPr kumimoji="0" lang="en-GB" sz="1400" kern="1200" dirty="0" smtClean="0">
                          <a:solidFill>
                            <a:schemeClr val="tx1"/>
                          </a:solidFill>
                          <a:latin typeface="+mn-lt"/>
                          <a:ea typeface="+mn-ea"/>
                          <a:cs typeface="+mn-cs"/>
                        </a:rPr>
                        <a:t>Development of the stromal tissues of the breasts.</a:t>
                      </a:r>
                    </a:p>
                    <a:p>
                      <a:pPr marL="342900" indent="-342900" defTabSz="914400">
                        <a:lnSpc>
                          <a:spcPct val="150000"/>
                        </a:lnSpc>
                        <a:buClr>
                          <a:srgbClr val="008080"/>
                        </a:buClr>
                        <a:buFont typeface="+mj-lt"/>
                        <a:buAutoNum type="arabicPeriod"/>
                      </a:pPr>
                      <a:r>
                        <a:rPr kumimoji="0" lang="en-GB" sz="1400" kern="1200" dirty="0" smtClean="0">
                          <a:solidFill>
                            <a:schemeClr val="tx1"/>
                          </a:solidFill>
                          <a:latin typeface="+mn-lt"/>
                          <a:ea typeface="+mn-ea"/>
                          <a:cs typeface="+mn-cs"/>
                        </a:rPr>
                        <a:t>Growth of an extensive ductile system.</a:t>
                      </a:r>
                    </a:p>
                    <a:p>
                      <a:pPr marL="342900" marR="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GB" sz="1400" kern="1200" dirty="0" smtClean="0">
                          <a:solidFill>
                            <a:schemeClr val="tx1"/>
                          </a:solidFill>
                          <a:latin typeface="+mn-lt"/>
                          <a:ea typeface="+mn-ea"/>
                          <a:cs typeface="+mn-cs"/>
                        </a:rPr>
                        <a:t>Deposition of fat in the breasts.</a:t>
                      </a:r>
                    </a:p>
                    <a:p>
                      <a:pPr marL="342900" marR="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endParaRPr kumimoji="0" lang="en-GB" sz="300" kern="1200" dirty="0" smtClean="0">
                        <a:solidFill>
                          <a:schemeClr val="tx1"/>
                        </a:solidFill>
                        <a:latin typeface="+mn-lt"/>
                        <a:ea typeface="+mn-ea"/>
                        <a:cs typeface="+mn-cs"/>
                      </a:endParaRPr>
                    </a:p>
                    <a:p>
                      <a:pPr marL="285750" marR="0" indent="-285750" algn="l" defTabSz="914400" rtl="0" eaLnBrk="1" fontAlgn="auto" latinLnBrk="0" hangingPunct="1">
                        <a:lnSpc>
                          <a:spcPct val="150000"/>
                        </a:lnSpc>
                        <a:spcBef>
                          <a:spcPts val="0"/>
                        </a:spcBef>
                        <a:spcAft>
                          <a:spcPts val="0"/>
                        </a:spcAft>
                        <a:buClr>
                          <a:srgbClr val="008080"/>
                        </a:buClr>
                        <a:buSzTx/>
                        <a:buFont typeface="Wingdings" panose="05000000000000000000" pitchFamily="2" charset="2"/>
                        <a:buChar char="ü"/>
                        <a:tabLst/>
                        <a:defRPr/>
                      </a:pPr>
                      <a:r>
                        <a:rPr kumimoji="0" lang="en-US" sz="1400" kern="1200" dirty="0" smtClean="0">
                          <a:solidFill>
                            <a:schemeClr val="tx1"/>
                          </a:solidFill>
                          <a:latin typeface="+mn-lt"/>
                          <a:ea typeface="+mn-ea"/>
                          <a:cs typeface="+mn-cs"/>
                        </a:rPr>
                        <a:t>Estrogens stimulate bone growth and slightly increase protein deposition. </a:t>
                      </a:r>
                    </a:p>
                    <a:p>
                      <a:pPr marL="285750" marR="0" indent="-285750" algn="l" defTabSz="914400" rtl="0" eaLnBrk="1" fontAlgn="auto" latinLnBrk="0" hangingPunct="1">
                        <a:lnSpc>
                          <a:spcPct val="150000"/>
                        </a:lnSpc>
                        <a:spcBef>
                          <a:spcPts val="0"/>
                        </a:spcBef>
                        <a:spcAft>
                          <a:spcPts val="0"/>
                        </a:spcAft>
                        <a:buClr>
                          <a:srgbClr val="008080"/>
                        </a:buClr>
                        <a:buSzTx/>
                        <a:buFont typeface="Wingdings" panose="05000000000000000000" pitchFamily="2" charset="2"/>
                        <a:buChar char="ü"/>
                        <a:tabLst/>
                        <a:defRPr/>
                      </a:pPr>
                      <a:endParaRPr kumimoji="0" lang="en-US" sz="300" kern="1200" dirty="0" smtClean="0">
                        <a:solidFill>
                          <a:schemeClr val="tx1"/>
                        </a:solidFill>
                        <a:latin typeface="+mn-lt"/>
                        <a:ea typeface="+mn-ea"/>
                        <a:cs typeface="+mn-cs"/>
                      </a:endParaRPr>
                    </a:p>
                    <a:p>
                      <a:pPr marL="285750" marR="0" indent="-285750" algn="l" defTabSz="914400" rtl="0" eaLnBrk="1" fontAlgn="auto" latinLnBrk="0" hangingPunct="1">
                        <a:lnSpc>
                          <a:spcPct val="150000"/>
                        </a:lnSpc>
                        <a:spcBef>
                          <a:spcPts val="0"/>
                        </a:spcBef>
                        <a:spcAft>
                          <a:spcPts val="0"/>
                        </a:spcAft>
                        <a:buClr>
                          <a:srgbClr val="008080"/>
                        </a:buClr>
                        <a:buSzTx/>
                        <a:buFont typeface="Wingdings" panose="05000000000000000000" pitchFamily="2" charset="2"/>
                        <a:buChar char="ü"/>
                        <a:tabLst/>
                        <a:defRPr/>
                      </a:pPr>
                      <a:r>
                        <a:rPr kumimoji="0" lang="en-US" sz="1400" kern="1200" dirty="0" smtClean="0">
                          <a:solidFill>
                            <a:schemeClr val="tx1"/>
                          </a:solidFill>
                          <a:latin typeface="+mn-lt"/>
                          <a:ea typeface="+mn-ea"/>
                          <a:cs typeface="+mn-cs"/>
                        </a:rPr>
                        <a:t>Estrogens increase body metabolism and fat deposition.</a:t>
                      </a:r>
                    </a:p>
                    <a:p>
                      <a:pPr marL="285750" marR="0" indent="-285750" algn="l" defTabSz="914400" rtl="0" eaLnBrk="1" fontAlgn="auto" latinLnBrk="0" hangingPunct="1">
                        <a:lnSpc>
                          <a:spcPct val="150000"/>
                        </a:lnSpc>
                        <a:spcBef>
                          <a:spcPts val="0"/>
                        </a:spcBef>
                        <a:spcAft>
                          <a:spcPts val="0"/>
                        </a:spcAft>
                        <a:buClr>
                          <a:srgbClr val="008080"/>
                        </a:buClr>
                        <a:buSzTx/>
                        <a:buFont typeface="Wingdings" panose="05000000000000000000" pitchFamily="2" charset="2"/>
                        <a:buChar char="ü"/>
                        <a:tabLst/>
                        <a:defRPr/>
                      </a:pPr>
                      <a:endParaRPr kumimoji="0" lang="en-US" sz="300" kern="1200" dirty="0" smtClean="0">
                        <a:solidFill>
                          <a:schemeClr val="tx1"/>
                        </a:solidFill>
                        <a:latin typeface="+mn-lt"/>
                        <a:ea typeface="+mn-ea"/>
                        <a:cs typeface="+mn-cs"/>
                      </a:endParaRPr>
                    </a:p>
                    <a:p>
                      <a:pPr marL="285750" marR="0" indent="-285750" algn="l" defTabSz="914400" rtl="0" eaLnBrk="1" fontAlgn="auto" latinLnBrk="0" hangingPunct="1">
                        <a:lnSpc>
                          <a:spcPct val="150000"/>
                        </a:lnSpc>
                        <a:spcBef>
                          <a:spcPts val="0"/>
                        </a:spcBef>
                        <a:spcAft>
                          <a:spcPts val="0"/>
                        </a:spcAft>
                        <a:buClr>
                          <a:srgbClr val="008080"/>
                        </a:buClr>
                        <a:buSzTx/>
                        <a:buFont typeface="Wingdings" panose="05000000000000000000" pitchFamily="2" charset="2"/>
                        <a:buChar char="ü"/>
                        <a:tabLst/>
                        <a:defRPr/>
                      </a:pPr>
                      <a:r>
                        <a:rPr kumimoji="0" lang="en-US" sz="1400" kern="1200" dirty="0" smtClean="0">
                          <a:solidFill>
                            <a:schemeClr val="tx1"/>
                          </a:solidFill>
                          <a:latin typeface="+mn-lt"/>
                          <a:ea typeface="+mn-ea"/>
                          <a:cs typeface="+mn-cs"/>
                        </a:rPr>
                        <a:t>Estrogens cause sodium and water retention by the kidney tubules.</a:t>
                      </a:r>
                      <a:endParaRPr kumimoji="0" lang="en-GB" sz="1400" kern="1200" dirty="0" smtClean="0">
                        <a:solidFill>
                          <a:schemeClr val="tx1"/>
                        </a:solidFill>
                        <a:latin typeface="+mn-lt"/>
                        <a:ea typeface="+mn-ea"/>
                        <a:cs typeface="+mn-cs"/>
                      </a:endParaRPr>
                    </a:p>
                  </a:txBody>
                  <a:tcPr>
                    <a:solidFill>
                      <a:schemeClr val="bg1"/>
                    </a:solidFill>
                  </a:tcPr>
                </a:tc>
                <a:tc>
                  <a:txBody>
                    <a:bodyPr/>
                    <a:lstStyle/>
                    <a:p>
                      <a:pPr marL="285750" indent="-285750" defTabSz="914400">
                        <a:lnSpc>
                          <a:spcPct val="150000"/>
                        </a:lnSpc>
                        <a:buClr>
                          <a:srgbClr val="007D7A"/>
                        </a:buClr>
                        <a:buFont typeface="Wingdings" panose="05000000000000000000" pitchFamily="2" charset="2"/>
                        <a:buChar char="ü"/>
                      </a:pPr>
                      <a:r>
                        <a:rPr lang="en-US" sz="1400" dirty="0" smtClean="0">
                          <a:solidFill>
                            <a:srgbClr val="FF0000"/>
                          </a:solidFill>
                        </a:rPr>
                        <a:t>Progesterone promotes the secretory changes in the uterine endometrium. </a:t>
                      </a:r>
                    </a:p>
                    <a:p>
                      <a:pPr marL="285750" indent="-285750" defTabSz="914400">
                        <a:lnSpc>
                          <a:spcPct val="150000"/>
                        </a:lnSpc>
                        <a:buClr>
                          <a:srgbClr val="007D7A"/>
                        </a:buClr>
                        <a:buFont typeface="Wingdings" panose="05000000000000000000" pitchFamily="2" charset="2"/>
                        <a:buChar char="ü"/>
                      </a:pPr>
                      <a:endParaRPr lang="en-US" sz="1400" dirty="0" smtClean="0"/>
                    </a:p>
                    <a:p>
                      <a:pPr marL="285750" indent="-285750" defTabSz="914400">
                        <a:lnSpc>
                          <a:spcPct val="150000"/>
                        </a:lnSpc>
                        <a:buClr>
                          <a:srgbClr val="007D7A"/>
                        </a:buClr>
                        <a:buFont typeface="Wingdings" panose="05000000000000000000" pitchFamily="2" charset="2"/>
                        <a:buChar char="ü"/>
                      </a:pPr>
                      <a:r>
                        <a:rPr lang="en-US" sz="1400" dirty="0" smtClean="0"/>
                        <a:t>Progesterone promotes increased secretion by the mucosal lining of the fallopian tubes. </a:t>
                      </a:r>
                    </a:p>
                    <a:p>
                      <a:pPr marL="285750" indent="-285750" defTabSz="914400">
                        <a:lnSpc>
                          <a:spcPct val="150000"/>
                        </a:lnSpc>
                        <a:buClr>
                          <a:srgbClr val="007D7A"/>
                        </a:buClr>
                        <a:buFont typeface="Wingdings" panose="05000000000000000000" pitchFamily="2" charset="2"/>
                        <a:buChar char="ü"/>
                      </a:pPr>
                      <a:endParaRPr lang="en-US" sz="1400" dirty="0" smtClean="0"/>
                    </a:p>
                    <a:p>
                      <a:pPr marL="285750" indent="-285750" defTabSz="914400">
                        <a:lnSpc>
                          <a:spcPct val="150000"/>
                        </a:lnSpc>
                        <a:buClr>
                          <a:srgbClr val="007D7A"/>
                        </a:buClr>
                        <a:buFont typeface="Wingdings" panose="05000000000000000000" pitchFamily="2" charset="2"/>
                        <a:buChar char="ü"/>
                      </a:pPr>
                      <a:r>
                        <a:rPr lang="en-US" sz="1400" dirty="0" smtClean="0"/>
                        <a:t>Progesterone promotes development of the lobules and alveoli of the breasts, causing the alveolar cells to proliferate, enlarge, and become secretory.</a:t>
                      </a:r>
                    </a:p>
                    <a:p>
                      <a:pPr marL="285750" indent="-285750" defTabSz="914400">
                        <a:lnSpc>
                          <a:spcPct val="150000"/>
                        </a:lnSpc>
                        <a:buClr>
                          <a:srgbClr val="007D7A"/>
                        </a:buClr>
                        <a:buFont typeface="Wingdings" panose="05000000000000000000" pitchFamily="2" charset="2"/>
                        <a:buChar char="ü"/>
                      </a:pPr>
                      <a:endParaRPr lang="en-US" sz="1400" dirty="0" smtClean="0"/>
                    </a:p>
                    <a:p>
                      <a:pPr marL="285750" indent="-285750" defTabSz="914400">
                        <a:lnSpc>
                          <a:spcPct val="150000"/>
                        </a:lnSpc>
                        <a:buClr>
                          <a:srgbClr val="007D7A"/>
                        </a:buClr>
                        <a:buFont typeface="Wingdings" panose="05000000000000000000" pitchFamily="2" charset="2"/>
                        <a:buChar char="ü"/>
                      </a:pPr>
                      <a:r>
                        <a:rPr lang="en-US" sz="1400" dirty="0" smtClean="0"/>
                        <a:t>Progesterone decreases the frequency and intensity of uterine contractions.</a:t>
                      </a:r>
                    </a:p>
                  </a:txBody>
                  <a:tcPr>
                    <a:solidFill>
                      <a:schemeClr val="bg1"/>
                    </a:solidFill>
                  </a:tcPr>
                </a:tc>
                <a:extLst>
                  <a:ext uri="{0D108BD9-81ED-4DB2-BD59-A6C34878D82A}">
                    <a16:rowId xmlns:a16="http://schemas.microsoft.com/office/drawing/2014/main" xmlns="" val="914437974"/>
                  </a:ext>
                </a:extLst>
              </a:tr>
            </a:tbl>
          </a:graphicData>
        </a:graphic>
      </p:graphicFrame>
      <p:sp>
        <p:nvSpPr>
          <p:cNvPr id="8" name="Rectangle 7"/>
          <p:cNvSpPr/>
          <p:nvPr/>
        </p:nvSpPr>
        <p:spPr>
          <a:xfrm>
            <a:off x="10270876" y="16726"/>
            <a:ext cx="1917949" cy="340491"/>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Gill Sans MT" charset="0"/>
                <a:ea typeface="Gill Sans MT" charset="0"/>
                <a:cs typeface="Gill Sans MT" charset="0"/>
              </a:rPr>
              <a:t>Only in Males’ Slides</a:t>
            </a:r>
          </a:p>
        </p:txBody>
      </p:sp>
    </p:spTree>
    <p:extLst>
      <p:ext uri="{BB962C8B-B14F-4D97-AF65-F5344CB8AC3E}">
        <p14:creationId xmlns:p14="http://schemas.microsoft.com/office/powerpoint/2010/main" val="291779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Menopause</a:t>
            </a:r>
            <a:r>
              <a:rPr lang="ar-SA" sz="3200" dirty="0" smtClean="0">
                <a:solidFill>
                  <a:srgbClr val="008080"/>
                </a:solidFill>
                <a:latin typeface="Bahnschrift" panose="020B0502040204020203" pitchFamily="34" charset="0"/>
                <a:cs typeface="Calibri" panose="020F0502020204030204" pitchFamily="34" charset="0"/>
              </a:rPr>
              <a:t> </a:t>
            </a:r>
            <a:r>
              <a:rPr lang="ar-SA" sz="2000" dirty="0" smtClean="0">
                <a:solidFill>
                  <a:schemeClr val="bg1">
                    <a:lumMod val="50000"/>
                  </a:schemeClr>
                </a:solidFill>
                <a:latin typeface="Bahnschrift" panose="020B0502040204020203" pitchFamily="34" charset="0"/>
                <a:cs typeface="Calibri" panose="020F0502020204030204" pitchFamily="34" charset="0"/>
              </a:rPr>
              <a:t>سن اليأس </a:t>
            </a:r>
            <a:endParaRPr lang="en-US" sz="3200" dirty="0">
              <a:solidFill>
                <a:schemeClr val="bg1">
                  <a:lumMod val="50000"/>
                </a:schemeClr>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5950396"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18115" y="1193463"/>
            <a:ext cx="5332280"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20000"/>
              </a:lnSpc>
              <a:buClr>
                <a:srgbClr val="008080"/>
              </a:buClr>
            </a:pPr>
            <a:r>
              <a:rPr lang="en-US" sz="1800" dirty="0" smtClean="0">
                <a:solidFill>
                  <a:srgbClr val="008080"/>
                </a:solidFill>
                <a:latin typeface="Gill Sans MT" panose="020B0502020104020203" pitchFamily="34" charset="0"/>
                <a:cs typeface="Calibri" panose="020F0502020204030204" pitchFamily="34" charset="0"/>
              </a:rPr>
              <a:t>Definition </a:t>
            </a:r>
            <a:r>
              <a:rPr lang="en-US" sz="1800" dirty="0">
                <a:solidFill>
                  <a:srgbClr val="008080"/>
                </a:solidFill>
                <a:latin typeface="Gill Sans MT" panose="020B0502020104020203" pitchFamily="34" charset="0"/>
                <a:cs typeface="Calibri" panose="020F0502020204030204" pitchFamily="34" charset="0"/>
              </a:rPr>
              <a:t>of </a:t>
            </a:r>
            <a:r>
              <a:rPr lang="en-US" sz="1800" dirty="0" smtClean="0">
                <a:solidFill>
                  <a:srgbClr val="008080"/>
                </a:solidFill>
                <a:latin typeface="Gill Sans MT" panose="020B0502020104020203" pitchFamily="34" charset="0"/>
                <a:cs typeface="Calibri" panose="020F0502020204030204" pitchFamily="34" charset="0"/>
              </a:rPr>
              <a:t>Menopause:</a:t>
            </a:r>
            <a:endParaRPr lang="en-US" sz="1800" dirty="0">
              <a:solidFill>
                <a:srgbClr val="008080"/>
              </a:solidFill>
              <a:latin typeface="Gill Sans MT" panose="020B0502020104020203" pitchFamily="34" charset="0"/>
              <a:cs typeface="Calibri" panose="020F0502020204030204" pitchFamily="34" charset="0"/>
            </a:endParaRPr>
          </a:p>
          <a:p>
            <a:pPr marL="0" lvl="0" indent="0" defTabSz="914400">
              <a:lnSpc>
                <a:spcPct val="120000"/>
              </a:lnSpc>
              <a:buClr>
                <a:srgbClr val="008080"/>
              </a:buClr>
              <a:buNone/>
            </a:pPr>
            <a:r>
              <a:rPr lang="en-US" sz="1500" dirty="0">
                <a:solidFill>
                  <a:srgbClr val="FF66CC"/>
                </a:solidFill>
                <a:latin typeface="Gill Sans MT" panose="020B0502020104020203" pitchFamily="34" charset="0"/>
                <a:cs typeface="Calibri" panose="020F0502020204030204" pitchFamily="34" charset="0"/>
              </a:rPr>
              <a:t>The period during which the cycle ceases &amp; the female sex hormones diminish to almost none. </a:t>
            </a:r>
            <a:endParaRPr lang="en-US" sz="300" dirty="0" smtClean="0">
              <a:latin typeface="Gill Sans MT" panose="020B0502020104020203" pitchFamily="34" charset="0"/>
              <a:cs typeface="Calibri" panose="020F0502020204030204" pitchFamily="34" charset="0"/>
            </a:endParaRPr>
          </a:p>
          <a:p>
            <a:pPr marL="0" lvl="0" indent="0" defTabSz="914400">
              <a:lnSpc>
                <a:spcPct val="120000"/>
              </a:lnSpc>
              <a:buClr>
                <a:srgbClr val="008080"/>
              </a:buClr>
              <a:buNone/>
            </a:pPr>
            <a:endParaRPr lang="en-US" sz="300" dirty="0" smtClean="0">
              <a:latin typeface="Gill Sans MT" panose="020B0502020104020203" pitchFamily="34" charset="0"/>
              <a:cs typeface="Calibri" panose="020F0502020204030204" pitchFamily="34" charset="0"/>
            </a:endParaRPr>
          </a:p>
          <a:p>
            <a:pPr defTabSz="914400">
              <a:lnSpc>
                <a:spcPct val="120000"/>
              </a:lnSpc>
              <a:buClr>
                <a:srgbClr val="008080"/>
              </a:buClr>
            </a:pPr>
            <a:r>
              <a:rPr lang="en-US" sz="1800" dirty="0" smtClean="0">
                <a:solidFill>
                  <a:srgbClr val="008080"/>
                </a:solidFill>
                <a:latin typeface="Gill Sans MT" panose="020B0502020104020203" pitchFamily="34" charset="0"/>
                <a:cs typeface="Calibri" panose="020F0502020204030204" pitchFamily="34" charset="0"/>
              </a:rPr>
              <a:t>When the menopause phase occur? </a:t>
            </a:r>
          </a:p>
          <a:p>
            <a:pPr marL="0" lvl="0" indent="0" defTabSz="914400">
              <a:lnSpc>
                <a:spcPct val="120000"/>
              </a:lnSpc>
              <a:buClr>
                <a:srgbClr val="008080"/>
              </a:buClr>
              <a:buNone/>
            </a:pPr>
            <a:r>
              <a:rPr lang="en-US" sz="1500" dirty="0">
                <a:latin typeface="Gill Sans MT" panose="020B0502020104020203" pitchFamily="34" charset="0"/>
                <a:cs typeface="Calibri" panose="020F0502020204030204" pitchFamily="34" charset="0"/>
              </a:rPr>
              <a:t>It occurs at the age of </a:t>
            </a:r>
            <a:r>
              <a:rPr lang="en-US" sz="1500" dirty="0">
                <a:solidFill>
                  <a:srgbClr val="FFC000"/>
                </a:solidFill>
                <a:latin typeface="Gill Sans MT" panose="020B0502020104020203" pitchFamily="34" charset="0"/>
                <a:cs typeface="Calibri" panose="020F0502020204030204" pitchFamily="34" charset="0"/>
              </a:rPr>
              <a:t>40</a:t>
            </a:r>
            <a:r>
              <a:rPr lang="en-US" sz="1500" dirty="0">
                <a:latin typeface="Gill Sans MT" panose="020B0502020104020203" pitchFamily="34" charset="0"/>
                <a:cs typeface="Calibri" panose="020F0502020204030204" pitchFamily="34" charset="0"/>
              </a:rPr>
              <a:t> to </a:t>
            </a:r>
            <a:r>
              <a:rPr lang="en-US" sz="1500" dirty="0">
                <a:solidFill>
                  <a:srgbClr val="FFC000"/>
                </a:solidFill>
                <a:latin typeface="Gill Sans MT" panose="020B0502020104020203" pitchFamily="34" charset="0"/>
                <a:cs typeface="Calibri" panose="020F0502020204030204" pitchFamily="34" charset="0"/>
              </a:rPr>
              <a:t>50</a:t>
            </a:r>
            <a:r>
              <a:rPr lang="en-US" sz="1500" dirty="0">
                <a:latin typeface="Gill Sans MT" panose="020B0502020104020203" pitchFamily="34" charset="0"/>
                <a:cs typeface="Calibri" panose="020F0502020204030204" pitchFamily="34" charset="0"/>
              </a:rPr>
              <a:t> </a:t>
            </a:r>
            <a:r>
              <a:rPr lang="en-US" sz="1500" dirty="0" smtClean="0">
                <a:latin typeface="Gill Sans MT" panose="020B0502020104020203" pitchFamily="34" charset="0"/>
                <a:cs typeface="Calibri" panose="020F0502020204030204" pitchFamily="34" charset="0"/>
              </a:rPr>
              <a:t>years.</a:t>
            </a:r>
          </a:p>
          <a:p>
            <a:pPr marL="0" lvl="0" indent="0" defTabSz="914400">
              <a:lnSpc>
                <a:spcPct val="120000"/>
              </a:lnSpc>
              <a:buClr>
                <a:srgbClr val="008080"/>
              </a:buClr>
              <a:buNone/>
            </a:pPr>
            <a:endParaRPr lang="en-US" sz="300" dirty="0" smtClean="0">
              <a:latin typeface="Gill Sans MT" panose="020B0502020104020203" pitchFamily="34" charset="0"/>
              <a:cs typeface="Calibri" panose="020F0502020204030204" pitchFamily="34" charset="0"/>
            </a:endParaRPr>
          </a:p>
          <a:p>
            <a:pPr marL="0" lvl="0" indent="0" defTabSz="914400">
              <a:lnSpc>
                <a:spcPct val="120000"/>
              </a:lnSpc>
              <a:buClr>
                <a:srgbClr val="008080"/>
              </a:buClr>
              <a:buNone/>
            </a:pPr>
            <a:endParaRPr lang="en-US" sz="100" dirty="0" smtClean="0">
              <a:latin typeface="Gill Sans MT" panose="020B0502020104020203" pitchFamily="34" charset="0"/>
              <a:cs typeface="Calibri" panose="020F0502020204030204" pitchFamily="34" charset="0"/>
            </a:endParaRPr>
          </a:p>
          <a:p>
            <a:pPr defTabSz="914400">
              <a:lnSpc>
                <a:spcPct val="120000"/>
              </a:lnSpc>
              <a:buClr>
                <a:srgbClr val="008080"/>
              </a:buClr>
            </a:pPr>
            <a:r>
              <a:rPr lang="en-US" sz="1800" dirty="0">
                <a:solidFill>
                  <a:srgbClr val="008080"/>
                </a:solidFill>
                <a:latin typeface="Gill Sans MT" panose="020B0502020104020203" pitchFamily="34" charset="0"/>
                <a:cs typeface="Calibri" panose="020F0502020204030204" pitchFamily="34" charset="0"/>
              </a:rPr>
              <a:t>When the menopause phase occur? </a:t>
            </a:r>
          </a:p>
          <a:p>
            <a:pPr marL="0" lvl="0" indent="0" defTabSz="914400">
              <a:lnSpc>
                <a:spcPct val="120000"/>
              </a:lnSpc>
              <a:buClr>
                <a:srgbClr val="008080"/>
              </a:buClr>
              <a:buNone/>
            </a:pPr>
            <a:r>
              <a:rPr lang="en-US" sz="1500" dirty="0">
                <a:solidFill>
                  <a:srgbClr val="FF66CC"/>
                </a:solidFill>
                <a:latin typeface="Gill Sans MT" panose="020B0502020104020203" pitchFamily="34" charset="0"/>
                <a:cs typeface="Calibri" panose="020F0502020204030204" pitchFamily="34" charset="0"/>
              </a:rPr>
              <a:t>With advanced age the ovaries become unresponsive to gonadotropins (decline in the number of </a:t>
            </a:r>
            <a:r>
              <a:rPr lang="en-US" sz="1500" dirty="0" smtClean="0">
                <a:solidFill>
                  <a:srgbClr val="FF66CC"/>
                </a:solidFill>
                <a:latin typeface="Gill Sans MT" panose="020B0502020104020203" pitchFamily="34" charset="0"/>
                <a:cs typeface="Calibri" panose="020F0502020204030204" pitchFamily="34" charset="0"/>
              </a:rPr>
              <a:t>primordial </a:t>
            </a:r>
            <a:r>
              <a:rPr lang="en-US" sz="1500" dirty="0">
                <a:solidFill>
                  <a:srgbClr val="FF66CC"/>
                </a:solidFill>
                <a:latin typeface="Gill Sans MT" panose="020B0502020104020203" pitchFamily="34" charset="0"/>
                <a:cs typeface="Calibri" panose="020F0502020204030204" pitchFamily="34" charset="0"/>
              </a:rPr>
              <a:t>follicles), and their function declines so that reproductive cycles disappear (menopause).  </a:t>
            </a:r>
            <a:br>
              <a:rPr lang="en-US" sz="1500" dirty="0">
                <a:solidFill>
                  <a:srgbClr val="FF66CC"/>
                </a:solidFill>
                <a:latin typeface="Gill Sans MT" panose="020B0502020104020203" pitchFamily="34" charset="0"/>
                <a:cs typeface="Calibri" panose="020F0502020204030204" pitchFamily="34" charset="0"/>
              </a:rPr>
            </a:br>
            <a:endParaRPr lang="en-US" sz="1500" dirty="0">
              <a:solidFill>
                <a:srgbClr val="FF66CC"/>
              </a:solidFill>
              <a:latin typeface="Gill Sans MT" panose="020B0502020104020203" pitchFamily="34" charset="0"/>
              <a:cs typeface="Calibri" panose="020F0502020204030204" pitchFamily="34" charset="0"/>
            </a:endParaRPr>
          </a:p>
          <a:p>
            <a:pPr marL="0" lvl="0" indent="0" defTabSz="914400">
              <a:lnSpc>
                <a:spcPct val="120000"/>
              </a:lnSpc>
              <a:buClr>
                <a:srgbClr val="008080"/>
              </a:buClr>
              <a:buNone/>
            </a:pPr>
            <a:endParaRPr lang="en-US" sz="1500" dirty="0">
              <a:latin typeface="Gill Sans MT" panose="020B0502020104020203" pitchFamily="34" charset="0"/>
              <a:cs typeface="Calibri" panose="020F0502020204030204" pitchFamily="34" charset="0"/>
            </a:endParaRPr>
          </a:p>
          <a:p>
            <a:pPr marL="0" lvl="0" indent="0" defTabSz="914400">
              <a:lnSpc>
                <a:spcPct val="120000"/>
              </a:lnSpc>
              <a:buClr>
                <a:srgbClr val="008080"/>
              </a:buClr>
              <a:buNone/>
            </a:pPr>
            <a:endParaRPr lang="en-US" sz="1500" dirty="0">
              <a:latin typeface="Gill Sans MT" panose="020B0502020104020203" pitchFamily="34" charset="0"/>
              <a:cs typeface="Calibri" panose="020F0502020204030204" pitchFamily="34" charset="0"/>
            </a:endParaRPr>
          </a:p>
          <a:p>
            <a:pPr marL="0" lvl="0" indent="0" defTabSz="914400">
              <a:lnSpc>
                <a:spcPct val="120000"/>
              </a:lnSpc>
              <a:buClr>
                <a:srgbClr val="008080"/>
              </a:buClr>
              <a:buNone/>
            </a:pPr>
            <a:endParaRPr lang="en-US" sz="300" dirty="0">
              <a:latin typeface="Gill Sans MT" panose="020B0502020104020203" pitchFamily="34" charset="0"/>
              <a:cs typeface="Calibri" panose="020F0502020204030204" pitchFamily="34" charset="0"/>
            </a:endParaRPr>
          </a:p>
        </p:txBody>
      </p:sp>
      <p:sp>
        <p:nvSpPr>
          <p:cNvPr id="10" name="Content Placeholder 3"/>
          <p:cNvSpPr txBox="1">
            <a:spLocks/>
          </p:cNvSpPr>
          <p:nvPr/>
        </p:nvSpPr>
        <p:spPr>
          <a:xfrm>
            <a:off x="5950396" y="1143000"/>
            <a:ext cx="5629007" cy="510177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20000"/>
              </a:lnSpc>
              <a:buClr>
                <a:srgbClr val="008080"/>
              </a:buClr>
            </a:pPr>
            <a:r>
              <a:rPr lang="en-US" sz="1600" dirty="0" smtClean="0">
                <a:solidFill>
                  <a:srgbClr val="008080"/>
                </a:solidFill>
                <a:latin typeface="Gill Sans MT" panose="020B0502020104020203" pitchFamily="34" charset="0"/>
                <a:cs typeface="Calibri" panose="020F0502020204030204" pitchFamily="34" charset="0"/>
              </a:rPr>
              <a:t>What </a:t>
            </a:r>
            <a:r>
              <a:rPr lang="en-US" sz="1600" dirty="0">
                <a:solidFill>
                  <a:srgbClr val="008080"/>
                </a:solidFill>
                <a:latin typeface="Gill Sans MT" panose="020B0502020104020203" pitchFamily="34" charset="0"/>
                <a:cs typeface="Calibri" panose="020F0502020204030204" pitchFamily="34" charset="0"/>
              </a:rPr>
              <a:t>happen during menopause? </a:t>
            </a:r>
            <a:endParaRPr lang="en-US" sz="1600" dirty="0" smtClean="0">
              <a:solidFill>
                <a:srgbClr val="008080"/>
              </a:solidFill>
              <a:latin typeface="Gill Sans MT" panose="020B0502020104020203" pitchFamily="34" charset="0"/>
              <a:cs typeface="Calibri" panose="020F0502020204030204" pitchFamily="34" charset="0"/>
            </a:endParaRPr>
          </a:p>
          <a:p>
            <a:pPr marL="342900" indent="-342900" defTabSz="914400">
              <a:lnSpc>
                <a:spcPct val="120000"/>
              </a:lnSpc>
              <a:buClr>
                <a:srgbClr val="008080"/>
              </a:buClr>
              <a:buFont typeface="+mj-lt"/>
              <a:buAutoNum type="arabicPeriod"/>
            </a:pPr>
            <a:r>
              <a:rPr lang="en-US" sz="1400" dirty="0">
                <a:solidFill>
                  <a:srgbClr val="FF66CC"/>
                </a:solidFill>
                <a:latin typeface="Gill Sans MT" panose="020B0502020104020203" pitchFamily="34" charset="0"/>
                <a:cs typeface="Calibri" panose="020F0502020204030204" pitchFamily="34" charset="0"/>
              </a:rPr>
              <a:t>When estrogens production falls below the critical value, estrogens no longer inhibit the production of gonadotropins (FSH &amp; LH</a:t>
            </a:r>
            <a:r>
              <a:rPr lang="en-US" sz="1400" dirty="0" smtClean="0">
                <a:solidFill>
                  <a:srgbClr val="FF66CC"/>
                </a:solidFill>
                <a:latin typeface="Gill Sans MT" panose="020B0502020104020203" pitchFamily="34" charset="0"/>
                <a:cs typeface="Calibri" panose="020F0502020204030204" pitchFamily="34" charset="0"/>
              </a:rPr>
              <a:t>) </a:t>
            </a:r>
            <a:r>
              <a:rPr lang="en-US" sz="1400" dirty="0" smtClean="0">
                <a:solidFill>
                  <a:srgbClr val="FF0000"/>
                </a:solidFill>
                <a:latin typeface="Gill Sans MT" panose="020B0502020104020203" pitchFamily="34" charset="0"/>
                <a:cs typeface="Calibri" panose="020F0502020204030204" pitchFamily="34" charset="0"/>
              </a:rPr>
              <a:t>so, </a:t>
            </a:r>
            <a:r>
              <a:rPr lang="en-US" sz="1400" dirty="0" smtClean="0">
                <a:solidFill>
                  <a:srgbClr val="FF0000"/>
                </a:solidFill>
              </a:rPr>
              <a:t>there is no negative </a:t>
            </a:r>
            <a:r>
              <a:rPr lang="en-US" sz="1400" dirty="0">
                <a:solidFill>
                  <a:srgbClr val="FF0000"/>
                </a:solidFill>
              </a:rPr>
              <a:t>feedback effect </a:t>
            </a:r>
            <a:r>
              <a:rPr lang="en-US" sz="1400" dirty="0" smtClean="0">
                <a:solidFill>
                  <a:srgbClr val="FF0000"/>
                </a:solidFill>
                <a:sym typeface="Wingdings" panose="05000000000000000000" pitchFamily="2" charset="2"/>
              </a:rPr>
              <a:t> </a:t>
            </a:r>
            <a:r>
              <a:rPr lang="en-US" sz="1400" dirty="0" smtClean="0">
                <a:solidFill>
                  <a:srgbClr val="FF0000"/>
                </a:solidFill>
              </a:rPr>
              <a:t>increased </a:t>
            </a:r>
            <a:r>
              <a:rPr lang="en-US" sz="1400" dirty="0">
                <a:solidFill>
                  <a:srgbClr val="FF0000"/>
                </a:solidFill>
              </a:rPr>
              <a:t>secretion of FSH and LH</a:t>
            </a:r>
            <a:r>
              <a:rPr lang="en-US" sz="1400" dirty="0" smtClean="0">
                <a:solidFill>
                  <a:srgbClr val="FF0000"/>
                </a:solidFill>
              </a:rPr>
              <a:t>.</a:t>
            </a:r>
            <a:endParaRPr lang="en-US" sz="1400" dirty="0">
              <a:solidFill>
                <a:srgbClr val="FF66CC"/>
              </a:solidFill>
              <a:latin typeface="Gill Sans MT" panose="020B0502020104020203" pitchFamily="34" charset="0"/>
              <a:cs typeface="Calibri" panose="020F0502020204030204" pitchFamily="34" charset="0"/>
            </a:endParaRPr>
          </a:p>
          <a:p>
            <a:pPr marL="342900" indent="-342900" defTabSz="914400">
              <a:lnSpc>
                <a:spcPct val="120000"/>
              </a:lnSpc>
              <a:buClr>
                <a:srgbClr val="008080"/>
              </a:buClr>
              <a:buFont typeface="+mj-lt"/>
              <a:buAutoNum type="arabicPeriod"/>
            </a:pPr>
            <a:r>
              <a:rPr lang="en-US" sz="1400" dirty="0">
                <a:solidFill>
                  <a:srgbClr val="FF66CC"/>
                </a:solidFill>
                <a:latin typeface="Gill Sans MT" panose="020B0502020104020203" pitchFamily="34" charset="0"/>
                <a:cs typeface="Calibri" panose="020F0502020204030204" pitchFamily="34" charset="0"/>
              </a:rPr>
              <a:t>The ovaries no longer secrete estrogen and progesterone </a:t>
            </a:r>
            <a:r>
              <a:rPr lang="en-US" sz="1400" dirty="0" smtClean="0">
                <a:solidFill>
                  <a:srgbClr val="FF66CC"/>
                </a:solidFill>
                <a:latin typeface="Gill Sans MT" panose="020B0502020104020203" pitchFamily="34" charset="0"/>
                <a:cs typeface="Calibri" panose="020F0502020204030204" pitchFamily="34" charset="0"/>
                <a:sym typeface="Wingdings" panose="05000000000000000000" pitchFamily="2" charset="2"/>
              </a:rPr>
              <a:t> </a:t>
            </a:r>
            <a:r>
              <a:rPr lang="en-US" sz="1400" dirty="0" smtClean="0">
                <a:solidFill>
                  <a:srgbClr val="FF66CC"/>
                </a:solidFill>
                <a:latin typeface="Gill Sans MT" panose="020B0502020104020203" pitchFamily="34" charset="0"/>
                <a:cs typeface="Calibri" panose="020F0502020204030204" pitchFamily="34" charset="0"/>
              </a:rPr>
              <a:t>The </a:t>
            </a:r>
            <a:r>
              <a:rPr lang="en-US" sz="1400" dirty="0">
                <a:solidFill>
                  <a:srgbClr val="FF66CC"/>
                </a:solidFill>
                <a:latin typeface="Gill Sans MT" panose="020B0502020104020203" pitchFamily="34" charset="0"/>
                <a:cs typeface="Calibri" panose="020F0502020204030204" pitchFamily="34" charset="0"/>
              </a:rPr>
              <a:t>uterus and vagina atrophy. </a:t>
            </a:r>
            <a:endParaRPr lang="en-US" sz="1400" dirty="0" smtClean="0">
              <a:solidFill>
                <a:srgbClr val="FF66CC"/>
              </a:solidFill>
              <a:latin typeface="Gill Sans MT" panose="020B0502020104020203" pitchFamily="34" charset="0"/>
              <a:cs typeface="Calibri" panose="020F0502020204030204" pitchFamily="34" charset="0"/>
            </a:endParaRPr>
          </a:p>
          <a:p>
            <a:pPr marL="342900" indent="-342900" defTabSz="914400">
              <a:lnSpc>
                <a:spcPct val="120000"/>
              </a:lnSpc>
              <a:buClr>
                <a:srgbClr val="008080"/>
              </a:buClr>
              <a:buFont typeface="+mj-lt"/>
              <a:buAutoNum type="arabicPeriod"/>
            </a:pPr>
            <a:r>
              <a:rPr lang="en-US" sz="1400" dirty="0">
                <a:latin typeface="Gill Sans MT" panose="020B0502020104020203" pitchFamily="34" charset="0"/>
                <a:cs typeface="Calibri" panose="020F0502020204030204" pitchFamily="34" charset="0"/>
              </a:rPr>
              <a:t>Ovulation fails to occur </a:t>
            </a:r>
            <a:r>
              <a:rPr lang="en-US" sz="1400" dirty="0" smtClean="0">
                <a:latin typeface="Gill Sans MT" panose="020B0502020104020203" pitchFamily="34" charset="0"/>
                <a:cs typeface="Calibri" panose="020F0502020204030204" pitchFamily="34" charset="0"/>
              </a:rPr>
              <a:t>&amp; the </a:t>
            </a:r>
            <a:r>
              <a:rPr lang="en-US" sz="1400" dirty="0">
                <a:latin typeface="Gill Sans MT" panose="020B0502020104020203" pitchFamily="34" charset="0"/>
                <a:cs typeface="Calibri" panose="020F0502020204030204" pitchFamily="34" charset="0"/>
              </a:rPr>
              <a:t>cycle ceases.</a:t>
            </a:r>
          </a:p>
          <a:p>
            <a:pPr marL="0" lvl="0" indent="0" defTabSz="914400">
              <a:lnSpc>
                <a:spcPct val="120000"/>
              </a:lnSpc>
              <a:buClr>
                <a:srgbClr val="008080"/>
              </a:buClr>
              <a:buNone/>
            </a:pPr>
            <a:endParaRPr lang="en-US" sz="300" dirty="0" smtClean="0">
              <a:latin typeface="Gill Sans MT" panose="020B0502020104020203" pitchFamily="34" charset="0"/>
              <a:cs typeface="Calibri" panose="020F0502020204030204" pitchFamily="34" charset="0"/>
            </a:endParaRPr>
          </a:p>
          <a:p>
            <a:pPr defTabSz="914400">
              <a:lnSpc>
                <a:spcPct val="120000"/>
              </a:lnSpc>
              <a:buClr>
                <a:srgbClr val="008080"/>
              </a:buClr>
            </a:pPr>
            <a:r>
              <a:rPr lang="en-US" sz="1600" dirty="0" smtClean="0">
                <a:solidFill>
                  <a:srgbClr val="008080"/>
                </a:solidFill>
                <a:latin typeface="Gill Sans MT" panose="020B0502020104020203" pitchFamily="34" charset="0"/>
                <a:cs typeface="Calibri" panose="020F0502020204030204" pitchFamily="34" charset="0"/>
              </a:rPr>
              <a:t>What is the Physiological changes due to loss of estrogens?</a:t>
            </a:r>
          </a:p>
          <a:p>
            <a:pPr marL="457200" indent="-228600">
              <a:lnSpc>
                <a:spcPct val="150000"/>
              </a:lnSpc>
              <a:spcBef>
                <a:spcPts val="0"/>
              </a:spcBef>
              <a:buClr>
                <a:srgbClr val="007D7A"/>
              </a:buClr>
              <a:buFont typeface="+mj-lt"/>
              <a:buAutoNum type="arabicPeriod"/>
            </a:pPr>
            <a:r>
              <a:rPr lang="en-US" sz="1400" dirty="0" smtClean="0"/>
              <a:t>The reproductive cycle becomes irregular.</a:t>
            </a:r>
          </a:p>
          <a:p>
            <a:pPr marL="457200" indent="-228600">
              <a:lnSpc>
                <a:spcPct val="150000"/>
              </a:lnSpc>
              <a:spcBef>
                <a:spcPts val="0"/>
              </a:spcBef>
              <a:buClr>
                <a:srgbClr val="007D7A"/>
              </a:buClr>
              <a:buFont typeface="+mj-lt"/>
              <a:buAutoNum type="arabicPeriod"/>
            </a:pPr>
            <a:r>
              <a:rPr lang="en-US" sz="1400" dirty="0" smtClean="0">
                <a:latin typeface="Arial"/>
              </a:rPr>
              <a:t>“</a:t>
            </a:r>
            <a:r>
              <a:rPr lang="en-US" sz="1400" dirty="0" smtClean="0"/>
              <a:t>Hot flushes</a:t>
            </a:r>
            <a:r>
              <a:rPr lang="en-US" sz="1400" dirty="0" smtClean="0">
                <a:latin typeface="Arial"/>
              </a:rPr>
              <a:t>”</a:t>
            </a:r>
            <a:r>
              <a:rPr lang="en-US" sz="1400" dirty="0" smtClean="0"/>
              <a:t> characterized by extreme flushing of the skin.</a:t>
            </a:r>
          </a:p>
          <a:p>
            <a:pPr marL="457200" indent="-228600">
              <a:lnSpc>
                <a:spcPct val="150000"/>
              </a:lnSpc>
              <a:spcBef>
                <a:spcPts val="0"/>
              </a:spcBef>
              <a:buClr>
                <a:srgbClr val="007D7A"/>
              </a:buClr>
              <a:buFont typeface="+mj-lt"/>
              <a:buAutoNum type="arabicPeriod"/>
            </a:pPr>
            <a:r>
              <a:rPr lang="en-US" sz="1400" dirty="0" smtClean="0"/>
              <a:t>Psychic sensations and dyspnea.</a:t>
            </a:r>
          </a:p>
          <a:p>
            <a:pPr marL="457200" indent="-228600">
              <a:lnSpc>
                <a:spcPct val="150000"/>
              </a:lnSpc>
              <a:spcBef>
                <a:spcPts val="0"/>
              </a:spcBef>
              <a:buClr>
                <a:srgbClr val="007D7A"/>
              </a:buClr>
              <a:buFont typeface="+mj-lt"/>
              <a:buAutoNum type="arabicPeriod"/>
            </a:pPr>
            <a:r>
              <a:rPr lang="en-US" sz="1400" dirty="0" smtClean="0"/>
              <a:t>Irritability.</a:t>
            </a:r>
          </a:p>
          <a:p>
            <a:pPr marL="457200" indent="-228600">
              <a:lnSpc>
                <a:spcPct val="150000"/>
              </a:lnSpc>
              <a:spcBef>
                <a:spcPts val="0"/>
              </a:spcBef>
              <a:buClr>
                <a:srgbClr val="007D7A"/>
              </a:buClr>
              <a:buFont typeface="+mj-lt"/>
              <a:buAutoNum type="arabicPeriod"/>
            </a:pPr>
            <a:r>
              <a:rPr lang="en-US" sz="1400" dirty="0" smtClean="0"/>
              <a:t>Fatigue.</a:t>
            </a:r>
          </a:p>
          <a:p>
            <a:pPr marL="457200" indent="-228600">
              <a:lnSpc>
                <a:spcPct val="150000"/>
              </a:lnSpc>
              <a:spcBef>
                <a:spcPts val="0"/>
              </a:spcBef>
              <a:buClr>
                <a:srgbClr val="007D7A"/>
              </a:buClr>
              <a:buFont typeface="+mj-lt"/>
              <a:buAutoNum type="arabicPeriod"/>
            </a:pPr>
            <a:r>
              <a:rPr lang="en-US" sz="1400" dirty="0" smtClean="0"/>
              <a:t>Anxiety.</a:t>
            </a:r>
          </a:p>
          <a:p>
            <a:pPr marL="457200" indent="-228600">
              <a:lnSpc>
                <a:spcPct val="150000"/>
              </a:lnSpc>
              <a:spcBef>
                <a:spcPts val="0"/>
              </a:spcBef>
              <a:buClr>
                <a:srgbClr val="007D7A"/>
              </a:buClr>
              <a:buFont typeface="+mj-lt"/>
              <a:buAutoNum type="arabicPeriod"/>
            </a:pPr>
            <a:r>
              <a:rPr lang="en-US" sz="1400" dirty="0" smtClean="0"/>
              <a:t>Occasionally various psychotic states.</a:t>
            </a:r>
          </a:p>
          <a:p>
            <a:pPr marL="457200" indent="-228600">
              <a:lnSpc>
                <a:spcPct val="150000"/>
              </a:lnSpc>
              <a:spcBef>
                <a:spcPts val="0"/>
              </a:spcBef>
              <a:buClr>
                <a:srgbClr val="007D7A"/>
              </a:buClr>
              <a:buFont typeface="+mj-lt"/>
              <a:buAutoNum type="arabicPeriod"/>
            </a:pPr>
            <a:r>
              <a:rPr lang="en-US" sz="1400" dirty="0" smtClean="0"/>
              <a:t>Decreased strength and calcification of bones throughout the body.</a:t>
            </a:r>
          </a:p>
          <a:p>
            <a:pPr marL="0" lvl="0" indent="0" defTabSz="914400">
              <a:lnSpc>
                <a:spcPct val="120000"/>
              </a:lnSpc>
              <a:buClr>
                <a:srgbClr val="008080"/>
              </a:buClr>
              <a:buNone/>
            </a:pPr>
            <a:endParaRPr lang="en-US" sz="1500" dirty="0">
              <a:latin typeface="Gill Sans MT" panose="020B0502020104020203" pitchFamily="34" charset="0"/>
              <a:cs typeface="Calibri" panose="020F0502020204030204" pitchFamily="34" charset="0"/>
            </a:endParaRPr>
          </a:p>
          <a:p>
            <a:pPr marL="0" lvl="0" indent="0" defTabSz="914400">
              <a:lnSpc>
                <a:spcPct val="120000"/>
              </a:lnSpc>
              <a:buClr>
                <a:srgbClr val="008080"/>
              </a:buClr>
              <a:buNone/>
            </a:pPr>
            <a:endParaRPr lang="en-US" sz="1500" dirty="0">
              <a:latin typeface="Gill Sans MT" panose="020B0502020104020203" pitchFamily="34" charset="0"/>
              <a:cs typeface="Calibri" panose="020F0502020204030204" pitchFamily="34" charset="0"/>
            </a:endParaRPr>
          </a:p>
          <a:p>
            <a:pPr marL="0" lvl="0" indent="0" defTabSz="914400">
              <a:lnSpc>
                <a:spcPct val="120000"/>
              </a:lnSpc>
              <a:buClr>
                <a:srgbClr val="008080"/>
              </a:buClr>
              <a:buNone/>
            </a:pPr>
            <a:endParaRPr lang="en-US" sz="300" dirty="0">
              <a:latin typeface="Gill Sans MT" panose="020B0502020104020203" pitchFamily="34" charset="0"/>
              <a:cs typeface="Calibri" panose="020F0502020204030204" pitchFamily="34" charset="0"/>
            </a:endParaRPr>
          </a:p>
        </p:txBody>
      </p:sp>
      <p:sp>
        <p:nvSpPr>
          <p:cNvPr id="8" name="مربع نص 9"/>
          <p:cNvSpPr txBox="1"/>
          <p:nvPr/>
        </p:nvSpPr>
        <p:spPr>
          <a:xfrm>
            <a:off x="1845940" y="4987377"/>
            <a:ext cx="3941440" cy="1292662"/>
          </a:xfrm>
          <a:prstGeom prst="rect">
            <a:avLst/>
          </a:prstGeom>
          <a:noFill/>
          <a:ln>
            <a:solidFill>
              <a:schemeClr val="accent1"/>
            </a:solidFill>
            <a:prstDash val="dashDot"/>
          </a:ln>
        </p:spPr>
        <p:txBody>
          <a:bodyPr wrap="square">
            <a:spAutoFit/>
          </a:bodyPr>
          <a:lstStyle>
            <a:defPPr>
              <a:defRPr lang="en-US"/>
            </a:defPPr>
            <a:lvl1pPr marL="285750" indent="-285750">
              <a:lnSpc>
                <a:spcPct val="150000"/>
              </a:lnSpc>
              <a:buFont typeface="Wingdings" panose="05000000000000000000" pitchFamily="2" charset="2"/>
              <a:buChar char="ü"/>
              <a:defRPr sz="1400">
                <a:solidFill>
                  <a:srgbClr val="00B050"/>
                </a:solidFill>
                <a:latin typeface="Gill Sans MT" panose="020B0502020104020203" pitchFamily="34" charset="0"/>
                <a:cs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300" dirty="0"/>
              <a:t>Menopause women </a:t>
            </a:r>
            <a:r>
              <a:rPr lang="en-US" sz="1300" dirty="0" smtClean="0"/>
              <a:t>have:</a:t>
            </a:r>
            <a:endParaRPr lang="en-US" sz="1300" dirty="0"/>
          </a:p>
          <a:p>
            <a:pPr marL="342900" indent="-342900">
              <a:buFont typeface="+mj-lt"/>
              <a:buAutoNum type="arabicPeriod"/>
            </a:pPr>
            <a:r>
              <a:rPr lang="en-US" sz="1300" dirty="0" smtClean="0"/>
              <a:t>No more follicles = no estrogen, no progesterone.</a:t>
            </a:r>
          </a:p>
          <a:p>
            <a:pPr marL="342900" indent="-342900">
              <a:buFont typeface="+mj-lt"/>
              <a:buAutoNum type="arabicPeriod"/>
            </a:pPr>
            <a:r>
              <a:rPr lang="en-US" sz="1300" dirty="0" smtClean="0"/>
              <a:t>High blood levels of LH &amp; FSH because no negative feed back by estradiol and progesterone.</a:t>
            </a:r>
            <a:endParaRPr lang="en-US" sz="1300" dirty="0"/>
          </a:p>
        </p:txBody>
      </p:sp>
    </p:spTree>
    <p:extLst>
      <p:ext uri="{BB962C8B-B14F-4D97-AF65-F5344CB8AC3E}">
        <p14:creationId xmlns:p14="http://schemas.microsoft.com/office/powerpoint/2010/main" val="1817820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Disorders of Menstruation</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258227" y="1268760"/>
            <a:ext cx="3672408" cy="504056"/>
          </a:xfrm>
          <a:prstGeom prst="rect">
            <a:avLst/>
          </a:prstGeom>
          <a:solidFill>
            <a:schemeClr val="bg1">
              <a:lumMod val="95000"/>
            </a:schemeClr>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97E8D"/>
                </a:solidFill>
                <a:latin typeface="Calibri" panose="020F0502020204030204" pitchFamily="34" charset="0"/>
                <a:cs typeface="Calibri" panose="020F0502020204030204" pitchFamily="34" charset="0"/>
              </a:rPr>
              <a:t>Disorders of Menstruation</a:t>
            </a:r>
          </a:p>
        </p:txBody>
      </p:sp>
      <p:sp>
        <p:nvSpPr>
          <p:cNvPr id="9" name="Rectangle 8"/>
          <p:cNvSpPr/>
          <p:nvPr/>
        </p:nvSpPr>
        <p:spPr>
          <a:xfrm>
            <a:off x="816668" y="2214736"/>
            <a:ext cx="2317767" cy="504056"/>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7A"/>
                </a:solidFill>
                <a:latin typeface="Calibri" panose="020F0502020204030204" pitchFamily="34" charset="0"/>
                <a:cs typeface="Calibri" panose="020F0502020204030204" pitchFamily="34" charset="0"/>
              </a:rPr>
              <a:t>Amenorrhea</a:t>
            </a:r>
          </a:p>
        </p:txBody>
      </p:sp>
      <p:sp>
        <p:nvSpPr>
          <p:cNvPr id="11" name="Rectangle 10"/>
          <p:cNvSpPr/>
          <p:nvPr/>
        </p:nvSpPr>
        <p:spPr>
          <a:xfrm>
            <a:off x="3565316" y="2214736"/>
            <a:ext cx="2317767" cy="504056"/>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7A"/>
                </a:solidFill>
                <a:latin typeface="Calibri" panose="020F0502020204030204" pitchFamily="34" charset="0"/>
                <a:cs typeface="Calibri" panose="020F0502020204030204" pitchFamily="34" charset="0"/>
              </a:rPr>
              <a:t>Menorrhagia</a:t>
            </a:r>
          </a:p>
        </p:txBody>
      </p:sp>
      <p:sp>
        <p:nvSpPr>
          <p:cNvPr id="12" name="Rectangle 11"/>
          <p:cNvSpPr/>
          <p:nvPr/>
        </p:nvSpPr>
        <p:spPr>
          <a:xfrm>
            <a:off x="6313964" y="2214736"/>
            <a:ext cx="2317767" cy="504056"/>
          </a:xfrm>
          <a:prstGeom prst="rect">
            <a:avLst/>
          </a:prstGeom>
          <a:solidFill>
            <a:srgbClr val="F3FA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7D7A"/>
                </a:solidFill>
                <a:latin typeface="Calibri" panose="020F0502020204030204" pitchFamily="34" charset="0"/>
                <a:cs typeface="Calibri" panose="020F0502020204030204" pitchFamily="34" charset="0"/>
              </a:rPr>
              <a:t>Hypomenorrhea</a:t>
            </a:r>
            <a:endParaRPr lang="en-US" dirty="0">
              <a:solidFill>
                <a:srgbClr val="007D7A"/>
              </a:solidFill>
              <a:latin typeface="Calibri" panose="020F0502020204030204" pitchFamily="34" charset="0"/>
              <a:cs typeface="Calibri" panose="020F0502020204030204" pitchFamily="34" charset="0"/>
            </a:endParaRPr>
          </a:p>
        </p:txBody>
      </p:sp>
      <p:sp>
        <p:nvSpPr>
          <p:cNvPr id="14" name="Rectangle 13"/>
          <p:cNvSpPr/>
          <p:nvPr/>
        </p:nvSpPr>
        <p:spPr>
          <a:xfrm>
            <a:off x="9062612" y="2214736"/>
            <a:ext cx="2317767" cy="504056"/>
          </a:xfrm>
          <a:prstGeom prst="rect">
            <a:avLst/>
          </a:prstGeom>
          <a:solidFill>
            <a:srgbClr val="FFEB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7A"/>
                </a:solidFill>
                <a:latin typeface="Calibri" panose="020F0502020204030204" pitchFamily="34" charset="0"/>
                <a:cs typeface="Calibri" panose="020F0502020204030204" pitchFamily="34" charset="0"/>
              </a:rPr>
              <a:t>Dysmenorrhea</a:t>
            </a:r>
          </a:p>
        </p:txBody>
      </p:sp>
      <p:sp>
        <p:nvSpPr>
          <p:cNvPr id="15" name="Rectangle 14"/>
          <p:cNvSpPr/>
          <p:nvPr/>
        </p:nvSpPr>
        <p:spPr>
          <a:xfrm>
            <a:off x="9062612" y="2924944"/>
            <a:ext cx="2317767" cy="1071736"/>
          </a:xfrm>
          <a:prstGeom prst="rect">
            <a:avLst/>
          </a:prstGeom>
          <a:solidFill>
            <a:srgbClr val="FFEB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Gill Sans MT" panose="020B0502020104020203" pitchFamily="34" charset="0"/>
                <a:cs typeface="Calibri" panose="020F0502020204030204" pitchFamily="34" charset="0"/>
              </a:rPr>
              <a:t>Painful menstruation</a:t>
            </a:r>
          </a:p>
        </p:txBody>
      </p:sp>
      <p:sp>
        <p:nvSpPr>
          <p:cNvPr id="17" name="Rectangle 16"/>
          <p:cNvSpPr/>
          <p:nvPr/>
        </p:nvSpPr>
        <p:spPr>
          <a:xfrm>
            <a:off x="9062612" y="4284712"/>
            <a:ext cx="2317767" cy="1592560"/>
          </a:xfrm>
          <a:prstGeom prst="rect">
            <a:avLst/>
          </a:prstGeom>
          <a:solidFill>
            <a:srgbClr val="FFEB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latin typeface="Gill Sans MT" panose="020B0502020104020203" pitchFamily="34" charset="0"/>
                <a:cs typeface="Calibri" panose="020F0502020204030204" pitchFamily="34" charset="0"/>
              </a:rPr>
              <a:t>Cramps due to accumulation of prostaglandins in the uterus and treatment with inhibitors of prostaglandin synthesis.</a:t>
            </a:r>
            <a:endParaRPr lang="en-US" sz="1400" dirty="0">
              <a:solidFill>
                <a:schemeClr val="tx1"/>
              </a:solidFill>
              <a:latin typeface="Gill Sans MT" panose="020B0502020104020203" pitchFamily="34" charset="0"/>
              <a:cs typeface="Calibri" panose="020F0502020204030204" pitchFamily="34" charset="0"/>
            </a:endParaRPr>
          </a:p>
        </p:txBody>
      </p:sp>
      <p:sp>
        <p:nvSpPr>
          <p:cNvPr id="18" name="Rectangle 17"/>
          <p:cNvSpPr/>
          <p:nvPr/>
        </p:nvSpPr>
        <p:spPr>
          <a:xfrm>
            <a:off x="6313964" y="2924944"/>
            <a:ext cx="2317767" cy="1071736"/>
          </a:xfrm>
          <a:prstGeom prst="rect">
            <a:avLst/>
          </a:prstGeom>
          <a:solidFill>
            <a:srgbClr val="F3FA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Gill Sans MT" panose="020B0502020104020203" pitchFamily="34" charset="0"/>
                <a:cs typeface="Calibri" panose="020F0502020204030204" pitchFamily="34" charset="0"/>
              </a:rPr>
              <a:t>Refer to scanty flow.</a:t>
            </a:r>
          </a:p>
        </p:txBody>
      </p:sp>
      <p:sp>
        <p:nvSpPr>
          <p:cNvPr id="19" name="Rectangle 18"/>
          <p:cNvSpPr/>
          <p:nvPr/>
        </p:nvSpPr>
        <p:spPr>
          <a:xfrm>
            <a:off x="3565316" y="2924944"/>
            <a:ext cx="2317767" cy="1071736"/>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MT" panose="020B0502020104020203" pitchFamily="34" charset="0"/>
                <a:cs typeface="Calibri" panose="020F0502020204030204" pitchFamily="34" charset="0"/>
              </a:rPr>
              <a:t>Refer to abnormally heavy or prolonged bleeding.</a:t>
            </a:r>
          </a:p>
          <a:p>
            <a:pPr algn="ctr"/>
            <a:r>
              <a:rPr lang="en-US" sz="1400" dirty="0" smtClean="0">
                <a:solidFill>
                  <a:srgbClr val="00B050"/>
                </a:solidFill>
                <a:latin typeface="Gill Sans MT" panose="020B0502020104020203" pitchFamily="34" charset="0"/>
                <a:cs typeface="Calibri" panose="020F0502020204030204" pitchFamily="34" charset="0"/>
              </a:rPr>
              <a:t>The </a:t>
            </a:r>
            <a:r>
              <a:rPr lang="en-US" sz="1400" dirty="0">
                <a:solidFill>
                  <a:srgbClr val="00B050"/>
                </a:solidFill>
                <a:latin typeface="Gill Sans MT" panose="020B0502020104020203" pitchFamily="34" charset="0"/>
                <a:cs typeface="Calibri" panose="020F0502020204030204" pitchFamily="34" charset="0"/>
              </a:rPr>
              <a:t>most common cause is benign fibroid or can be </a:t>
            </a:r>
            <a:r>
              <a:rPr lang="en-US" sz="1400" dirty="0" smtClean="0">
                <a:solidFill>
                  <a:srgbClr val="00B050"/>
                </a:solidFill>
                <a:latin typeface="Gill Sans MT" panose="020B0502020104020203" pitchFamily="34" charset="0"/>
                <a:cs typeface="Calibri" panose="020F0502020204030204" pitchFamily="34" charset="0"/>
              </a:rPr>
              <a:t>familial</a:t>
            </a:r>
            <a:endParaRPr lang="en-US" sz="1400" dirty="0"/>
          </a:p>
        </p:txBody>
      </p:sp>
      <p:sp>
        <p:nvSpPr>
          <p:cNvPr id="21" name="Rectangle 20"/>
          <p:cNvSpPr/>
          <p:nvPr/>
        </p:nvSpPr>
        <p:spPr>
          <a:xfrm>
            <a:off x="815420" y="3996680"/>
            <a:ext cx="957263" cy="865758"/>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MT" panose="020B0502020104020203" pitchFamily="34" charset="0"/>
                <a:cs typeface="Calibri" panose="020F0502020204030204" pitchFamily="34" charset="0"/>
              </a:rPr>
              <a:t>Primary </a:t>
            </a:r>
          </a:p>
        </p:txBody>
      </p:sp>
      <p:sp>
        <p:nvSpPr>
          <p:cNvPr id="22" name="Rectangle 21"/>
          <p:cNvSpPr/>
          <p:nvPr/>
        </p:nvSpPr>
        <p:spPr>
          <a:xfrm>
            <a:off x="2177172" y="3996680"/>
            <a:ext cx="957263" cy="865758"/>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MT" panose="020B0502020104020203" pitchFamily="34" charset="0"/>
                <a:cs typeface="Calibri" panose="020F0502020204030204" pitchFamily="34" charset="0"/>
              </a:rPr>
              <a:t>Secondary</a:t>
            </a:r>
          </a:p>
        </p:txBody>
      </p:sp>
      <p:sp>
        <p:nvSpPr>
          <p:cNvPr id="23" name="Rectangle 22"/>
          <p:cNvSpPr/>
          <p:nvPr/>
        </p:nvSpPr>
        <p:spPr>
          <a:xfrm>
            <a:off x="816668" y="2924944"/>
            <a:ext cx="2317767" cy="1071736"/>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Gill Sans MT" panose="020B0502020104020203" pitchFamily="34" charset="0"/>
                <a:cs typeface="Calibri" panose="020F0502020204030204" pitchFamily="34" charset="0"/>
              </a:rPr>
              <a:t>Is absence of menstrual period </a:t>
            </a:r>
          </a:p>
        </p:txBody>
      </p:sp>
      <p:sp>
        <p:nvSpPr>
          <p:cNvPr id="24" name="Rectangle 23"/>
          <p:cNvSpPr/>
          <p:nvPr/>
        </p:nvSpPr>
        <p:spPr>
          <a:xfrm>
            <a:off x="816044" y="5242756"/>
            <a:ext cx="2319015" cy="1071736"/>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ill Sans MT" panose="020B0502020104020203" pitchFamily="34" charset="0"/>
                <a:cs typeface="Calibri" panose="020F0502020204030204" pitchFamily="34" charset="0"/>
              </a:rPr>
              <a:t>Primary amenorrhea in which menstrual bleeding has never occurred. </a:t>
            </a:r>
            <a:endParaRPr lang="ar-SA" sz="1600" dirty="0" smtClean="0">
              <a:solidFill>
                <a:schemeClr val="tx1"/>
              </a:solidFill>
              <a:latin typeface="Gill Sans MT" panose="020B0502020104020203" pitchFamily="34" charset="0"/>
              <a:cs typeface="Calibri" panose="020F0502020204030204" pitchFamily="34" charset="0"/>
            </a:endParaRPr>
          </a:p>
          <a:p>
            <a:pPr algn="ctr"/>
            <a:r>
              <a:rPr lang="ar-SA" sz="1600" dirty="0" smtClean="0">
                <a:solidFill>
                  <a:srgbClr val="00B050"/>
                </a:solidFill>
                <a:latin typeface="Gill Sans MT" panose="020B0502020104020203" pitchFamily="34" charset="0"/>
                <a:cs typeface="Calibri" panose="020F0502020204030204" pitchFamily="34" charset="0"/>
              </a:rPr>
              <a:t>وحدة ما </a:t>
            </a:r>
            <a:r>
              <a:rPr lang="ar-SA" sz="1600" dirty="0" err="1" smtClean="0">
                <a:solidFill>
                  <a:srgbClr val="00B050"/>
                </a:solidFill>
                <a:latin typeface="Gill Sans MT" panose="020B0502020104020203" pitchFamily="34" charset="0"/>
                <a:cs typeface="Calibri" panose="020F0502020204030204" pitchFamily="34" charset="0"/>
              </a:rPr>
              <a:t>جاتها</a:t>
            </a:r>
            <a:r>
              <a:rPr lang="ar-SA" sz="1600" dirty="0" smtClean="0">
                <a:solidFill>
                  <a:srgbClr val="00B050"/>
                </a:solidFill>
                <a:latin typeface="Gill Sans MT" panose="020B0502020104020203" pitchFamily="34" charset="0"/>
                <a:cs typeface="Calibri" panose="020F0502020204030204" pitchFamily="34" charset="0"/>
              </a:rPr>
              <a:t> الدورة أبداً</a:t>
            </a:r>
            <a:endParaRPr lang="en-US" sz="1600" dirty="0">
              <a:solidFill>
                <a:srgbClr val="00B050"/>
              </a:solidFill>
              <a:latin typeface="Gill Sans MT" panose="020B0502020104020203"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5" name="Rectangle 24"/>
              <p:cNvSpPr/>
              <p:nvPr/>
            </p:nvSpPr>
            <p:spPr>
              <a:xfrm>
                <a:off x="3561204" y="4140696"/>
                <a:ext cx="5066415" cy="2024608"/>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dirty="0" smtClean="0">
                    <a:solidFill>
                      <a:srgbClr val="00B050"/>
                    </a:solidFill>
                    <a:latin typeface="Gill Sans MT" panose="020B0502020104020203" pitchFamily="34" charset="0"/>
                    <a:cs typeface="Calibri" panose="020F0502020204030204" pitchFamily="34" charset="0"/>
                  </a:rPr>
                  <a:t>وحدة كانت </a:t>
                </a:r>
                <a:r>
                  <a:rPr lang="ar-SA" sz="1400" dirty="0" err="1" smtClean="0">
                    <a:solidFill>
                      <a:srgbClr val="00B050"/>
                    </a:solidFill>
                    <a:latin typeface="Gill Sans MT" panose="020B0502020104020203" pitchFamily="34" charset="0"/>
                    <a:cs typeface="Calibri" panose="020F0502020204030204" pitchFamily="34" charset="0"/>
                  </a:rPr>
                  <a:t>تجيها</a:t>
                </a:r>
                <a:r>
                  <a:rPr lang="ar-SA" sz="1400" dirty="0" smtClean="0">
                    <a:solidFill>
                      <a:srgbClr val="00B050"/>
                    </a:solidFill>
                    <a:latin typeface="Gill Sans MT" panose="020B0502020104020203" pitchFamily="34" charset="0"/>
                    <a:cs typeface="Calibri" panose="020F0502020204030204" pitchFamily="34" charset="0"/>
                  </a:rPr>
                  <a:t> الدورة عادي، وفجأة ما صارت </a:t>
                </a:r>
                <a:r>
                  <a:rPr lang="ar-SA" sz="1400" dirty="0" err="1" smtClean="0">
                    <a:solidFill>
                      <a:srgbClr val="00B050"/>
                    </a:solidFill>
                    <a:latin typeface="Gill Sans MT" panose="020B0502020104020203" pitchFamily="34" charset="0"/>
                    <a:cs typeface="Calibri" panose="020F0502020204030204" pitchFamily="34" charset="0"/>
                  </a:rPr>
                  <a:t>تجيها</a:t>
                </a:r>
                <a:r>
                  <a:rPr lang="ar-SA" sz="1400" dirty="0" smtClean="0">
                    <a:solidFill>
                      <a:srgbClr val="00B050"/>
                    </a:solidFill>
                    <a:latin typeface="Gill Sans MT" panose="020B0502020104020203" pitchFamily="34" charset="0"/>
                    <a:cs typeface="Calibri" panose="020F0502020204030204" pitchFamily="34" charset="0"/>
                  </a:rPr>
                  <a:t> ابدا</a:t>
                </a:r>
              </a:p>
              <a:p>
                <a:r>
                  <a:rPr lang="en-US" sz="1400" dirty="0" smtClean="0">
                    <a:solidFill>
                      <a:schemeClr val="tx1"/>
                    </a:solidFill>
                    <a:latin typeface="Gill Sans MT" panose="020B0502020104020203" pitchFamily="34" charset="0"/>
                    <a:cs typeface="Calibri" panose="020F0502020204030204" pitchFamily="34" charset="0"/>
                  </a:rPr>
                  <a:t>Secondary amenorrhea cessation of cycles in a woman with previously normal periods, caused by:</a:t>
                </a:r>
                <a:endParaRPr lang="ar-SA" sz="1400" dirty="0" smtClean="0">
                  <a:solidFill>
                    <a:schemeClr val="tx1"/>
                  </a:solidFill>
                  <a:latin typeface="Gill Sans MT" panose="020B0502020104020203" pitchFamily="34" charset="0"/>
                  <a:cs typeface="Calibri" panose="020F0502020204030204" pitchFamily="34" charset="0"/>
                </a:endParaRPr>
              </a:p>
              <a:p>
                <a:endParaRPr lang="en-US" sz="300" dirty="0" smtClean="0">
                  <a:solidFill>
                    <a:schemeClr val="tx1"/>
                  </a:solidFill>
                  <a:latin typeface="Gill Sans MT" panose="020B0502020104020203" pitchFamily="34" charset="0"/>
                  <a:cs typeface="Calibri" panose="020F0502020204030204" pitchFamily="34" charset="0"/>
                </a:endParaRPr>
              </a:p>
              <a:p>
                <a:pPr marL="342900" indent="-342900">
                  <a:buFont typeface="+mj-lt"/>
                  <a:buAutoNum type="arabicPeriod"/>
                </a:pPr>
                <a:r>
                  <a:rPr lang="en-US" sz="1400" dirty="0">
                    <a:solidFill>
                      <a:schemeClr val="tx1"/>
                    </a:solidFill>
                    <a:latin typeface="Gill Sans MT" panose="020B0502020104020203" pitchFamily="34" charset="0"/>
                    <a:cs typeface="Calibri" panose="020F0502020204030204" pitchFamily="34" charset="0"/>
                  </a:rPr>
                  <a:t>Pregnancy </a:t>
                </a:r>
                <a:r>
                  <a:rPr lang="en-US" sz="1400" dirty="0" smtClean="0">
                    <a:solidFill>
                      <a:schemeClr val="tx1"/>
                    </a:solidFill>
                    <a:latin typeface="Gill Sans MT" panose="020B0502020104020203" pitchFamily="34" charset="0"/>
                    <a:cs typeface="Calibri" panose="020F0502020204030204" pitchFamily="34" charset="0"/>
                  </a:rPr>
                  <a:t>(the </a:t>
                </a:r>
                <a:r>
                  <a:rPr lang="en-US" sz="1400" dirty="0">
                    <a:solidFill>
                      <a:schemeClr val="tx1"/>
                    </a:solidFill>
                    <a:latin typeface="Gill Sans MT" panose="020B0502020104020203" pitchFamily="34" charset="0"/>
                    <a:cs typeface="Calibri" panose="020F0502020204030204" pitchFamily="34" charset="0"/>
                  </a:rPr>
                  <a:t>most common cause</a:t>
                </a:r>
                <a:r>
                  <a:rPr lang="en-US" sz="1400" dirty="0" smtClean="0">
                    <a:solidFill>
                      <a:schemeClr val="tx1"/>
                    </a:solidFill>
                    <a:latin typeface="Gill Sans MT" panose="020B0502020104020203" pitchFamily="34" charset="0"/>
                    <a:cs typeface="Calibri" panose="020F0502020204030204" pitchFamily="34" charset="0"/>
                  </a:rPr>
                  <a:t>).</a:t>
                </a:r>
                <a:endParaRPr lang="en-US" sz="1400" dirty="0">
                  <a:solidFill>
                    <a:schemeClr val="tx1"/>
                  </a:solidFill>
                  <a:latin typeface="Gill Sans MT" panose="020B0502020104020203" pitchFamily="34" charset="0"/>
                  <a:cs typeface="Calibri" panose="020F0502020204030204" pitchFamily="34" charset="0"/>
                </a:endParaRPr>
              </a:p>
              <a:p>
                <a:pPr marL="342900" indent="-342900">
                  <a:buFont typeface="+mj-lt"/>
                  <a:buAutoNum type="arabicPeriod"/>
                </a:pPr>
                <a:r>
                  <a:rPr lang="en-US" sz="1400" dirty="0">
                    <a:solidFill>
                      <a:schemeClr val="tx1"/>
                    </a:solidFill>
                    <a:latin typeface="Gill Sans MT" panose="020B0502020104020203" pitchFamily="34" charset="0"/>
                    <a:cs typeface="Calibri" panose="020F0502020204030204" pitchFamily="34" charset="0"/>
                  </a:rPr>
                  <a:t>Emotional stimuli and changes in the environment.</a:t>
                </a:r>
              </a:p>
              <a:p>
                <a:pPr marL="342900" indent="-342900">
                  <a:buFont typeface="+mj-lt"/>
                  <a:buAutoNum type="arabicPeriod"/>
                </a:pPr>
                <a:r>
                  <a:rPr lang="en-US" sz="1400" dirty="0">
                    <a:solidFill>
                      <a:schemeClr val="tx1"/>
                    </a:solidFill>
                    <a:latin typeface="Gill Sans MT" panose="020B0502020104020203" pitchFamily="34" charset="0"/>
                    <a:cs typeface="Calibri" panose="020F0502020204030204" pitchFamily="34" charset="0"/>
                  </a:rPr>
                  <a:t>Hypothalamic diseases </a:t>
                </a:r>
                <a:r>
                  <a:rPr lang="en-US" sz="1400" dirty="0" smtClean="0">
                    <a:solidFill>
                      <a:schemeClr val="tx1"/>
                    </a:solidFill>
                    <a:latin typeface="Gill Sans MT" panose="020B0502020104020203" pitchFamily="34" charset="0"/>
                    <a:cs typeface="Calibri" panose="020F0502020204030204" pitchFamily="34" charset="0"/>
                  </a:rPr>
                  <a:t>(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r>
                      <a:rPr lang="en-US" sz="14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 </m:t>
                    </m:r>
                  </m:oMath>
                </a14:m>
                <a:r>
                  <a:rPr lang="en-US" sz="1400" dirty="0" err="1" smtClean="0">
                    <a:solidFill>
                      <a:schemeClr val="tx1"/>
                    </a:solidFill>
                    <a:latin typeface="Gill Sans MT" panose="020B0502020104020203" pitchFamily="34" charset="0"/>
                    <a:cs typeface="Calibri" panose="020F0502020204030204" pitchFamily="34" charset="0"/>
                  </a:rPr>
                  <a:t>GnRH</a:t>
                </a:r>
                <a:r>
                  <a:rPr lang="en-US" sz="1400" dirty="0" smtClean="0">
                    <a:solidFill>
                      <a:schemeClr val="tx1"/>
                    </a:solidFill>
                    <a:latin typeface="Gill Sans MT" panose="020B0502020104020203" pitchFamily="34" charset="0"/>
                    <a:cs typeface="Calibri" panose="020F0502020204030204" pitchFamily="34" charset="0"/>
                  </a:rPr>
                  <a:t> </a:t>
                </a:r>
                <a:r>
                  <a:rPr lang="en-US" sz="1400" dirty="0">
                    <a:solidFill>
                      <a:schemeClr val="tx1"/>
                    </a:solidFill>
                    <a:latin typeface="Gill Sans MT" panose="020B0502020104020203" pitchFamily="34" charset="0"/>
                    <a:cs typeface="Calibri" panose="020F0502020204030204" pitchFamily="34" charset="0"/>
                  </a:rPr>
                  <a:t>pulses</a:t>
                </a:r>
                <a:r>
                  <a:rPr lang="en-US" sz="1400" dirty="0" smtClean="0">
                    <a:solidFill>
                      <a:schemeClr val="tx1"/>
                    </a:solidFill>
                    <a:latin typeface="Gill Sans MT" panose="020B0502020104020203" pitchFamily="34" charset="0"/>
                    <a:cs typeface="Calibri" panose="020F0502020204030204" pitchFamily="34" charset="0"/>
                  </a:rPr>
                  <a:t>).</a:t>
                </a:r>
                <a:endParaRPr lang="en-US" sz="1400" dirty="0">
                  <a:solidFill>
                    <a:schemeClr val="tx1"/>
                  </a:solidFill>
                  <a:latin typeface="Gill Sans MT" panose="020B0502020104020203" pitchFamily="34" charset="0"/>
                  <a:cs typeface="Calibri" panose="020F0502020204030204" pitchFamily="34" charset="0"/>
                </a:endParaRPr>
              </a:p>
              <a:p>
                <a:pPr marL="342900" lvl="1" indent="-342900">
                  <a:buFont typeface="+mj-lt"/>
                  <a:buAutoNum type="arabicPeriod"/>
                </a:pPr>
                <a:r>
                  <a:rPr lang="en-US" sz="1400" dirty="0">
                    <a:solidFill>
                      <a:schemeClr val="tx1"/>
                    </a:solidFill>
                    <a:latin typeface="Gill Sans MT" panose="020B0502020104020203" pitchFamily="34" charset="0"/>
                    <a:cs typeface="Calibri" panose="020F0502020204030204" pitchFamily="34" charset="0"/>
                  </a:rPr>
                  <a:t>Pituitary </a:t>
                </a:r>
                <a:r>
                  <a:rPr lang="en-US" sz="1400" dirty="0" smtClean="0">
                    <a:solidFill>
                      <a:schemeClr val="tx1"/>
                    </a:solidFill>
                    <a:latin typeface="Gill Sans MT" panose="020B0502020104020203" pitchFamily="34" charset="0"/>
                    <a:cs typeface="Calibri" panose="020F0502020204030204" pitchFamily="34" charset="0"/>
                  </a:rPr>
                  <a:t>disorders</a:t>
                </a:r>
                <a:r>
                  <a:rPr lang="ar-SA" sz="1400" dirty="0" smtClean="0">
                    <a:solidFill>
                      <a:schemeClr val="tx1"/>
                    </a:solidFill>
                    <a:latin typeface="Gill Sans MT" panose="020B0502020104020203" pitchFamily="34" charset="0"/>
                    <a:cs typeface="Calibri" panose="020F0502020204030204" pitchFamily="34" charset="0"/>
                  </a:rPr>
                  <a:t> </a:t>
                </a:r>
                <a:r>
                  <a:rPr lang="en-US" sz="1400" dirty="0" smtClean="0">
                    <a:solidFill>
                      <a:srgbClr val="00B050"/>
                    </a:solidFill>
                    <a:latin typeface="Gill Sans MT" panose="020B0502020104020203" pitchFamily="34" charset="0"/>
                    <a:cs typeface="Calibri" panose="020F0502020204030204" pitchFamily="34" charset="0"/>
                  </a:rPr>
                  <a:t>(</a:t>
                </a:r>
                <a:r>
                  <a:rPr lang="en-US" sz="1400" dirty="0">
                    <a:solidFill>
                      <a:srgbClr val="00B050"/>
                    </a:solidFill>
                    <a:latin typeface="Gill Sans MT" panose="020B0502020104020203" pitchFamily="34" charset="0"/>
                    <a:cs typeface="Calibri" panose="020F0502020204030204" pitchFamily="34" charset="0"/>
                  </a:rPr>
                  <a:t>Sheehan's </a:t>
                </a:r>
                <a:r>
                  <a:rPr lang="en-US" sz="1400" dirty="0" smtClean="0">
                    <a:solidFill>
                      <a:srgbClr val="00B050"/>
                    </a:solidFill>
                    <a:latin typeface="Gill Sans MT" panose="020B0502020104020203" pitchFamily="34" charset="0"/>
                    <a:cs typeface="Calibri" panose="020F0502020204030204" pitchFamily="34" charset="0"/>
                  </a:rPr>
                  <a:t>syndrome, decreased </a:t>
                </a:r>
                <a:r>
                  <a:rPr lang="en-US" sz="1400" dirty="0">
                    <a:solidFill>
                      <a:srgbClr val="00B050"/>
                    </a:solidFill>
                    <a:latin typeface="Gill Sans MT" panose="020B0502020104020203" pitchFamily="34" charset="0"/>
                    <a:cs typeface="Calibri" panose="020F0502020204030204" pitchFamily="34" charset="0"/>
                  </a:rPr>
                  <a:t>functioning of the pituitary gland</a:t>
                </a:r>
                <a:r>
                  <a:rPr lang="en-US" sz="1400" dirty="0" smtClean="0">
                    <a:solidFill>
                      <a:srgbClr val="00B050"/>
                    </a:solidFill>
                    <a:latin typeface="Gill Sans MT" panose="020B0502020104020203" pitchFamily="34" charset="0"/>
                    <a:cs typeface="Calibri" panose="020F0502020204030204" pitchFamily="34" charset="0"/>
                  </a:rPr>
                  <a:t>)</a:t>
                </a:r>
                <a:endParaRPr lang="en-US" sz="1400" dirty="0">
                  <a:solidFill>
                    <a:srgbClr val="00B050"/>
                  </a:solidFill>
                  <a:latin typeface="Gill Sans MT" panose="020B0502020104020203" pitchFamily="34" charset="0"/>
                  <a:cs typeface="Calibri" panose="020F0502020204030204" pitchFamily="34" charset="0"/>
                </a:endParaRPr>
              </a:p>
              <a:p>
                <a:pPr marL="342900" indent="-342900">
                  <a:buFont typeface="+mj-lt"/>
                  <a:buAutoNum type="arabicPeriod"/>
                </a:pPr>
                <a:r>
                  <a:rPr lang="en-US" sz="1400" dirty="0">
                    <a:solidFill>
                      <a:schemeClr val="tx1"/>
                    </a:solidFill>
                    <a:latin typeface="Gill Sans MT" panose="020B0502020104020203" pitchFamily="34" charset="0"/>
                    <a:cs typeface="Calibri" panose="020F0502020204030204" pitchFamily="34" charset="0"/>
                  </a:rPr>
                  <a:t>Primary ovarian disorders and various systemic disease.</a:t>
                </a:r>
              </a:p>
            </p:txBody>
          </p:sp>
        </mc:Choice>
        <mc:Fallback xmlns="">
          <p:sp>
            <p:nvSpPr>
              <p:cNvPr id="25" name="Rectangle 24"/>
              <p:cNvSpPr>
                <a:spLocks noRot="1" noChangeAspect="1" noMove="1" noResize="1" noEditPoints="1" noAdjustHandles="1" noChangeArrowheads="1" noChangeShapeType="1" noTextEdit="1"/>
              </p:cNvSpPr>
              <p:nvPr/>
            </p:nvSpPr>
            <p:spPr>
              <a:xfrm>
                <a:off x="3561204" y="4140696"/>
                <a:ext cx="5066415" cy="2024608"/>
              </a:xfrm>
              <a:prstGeom prst="rect">
                <a:avLst/>
              </a:prstGeom>
              <a:blipFill>
                <a:blip r:embed="rId2"/>
                <a:stretch>
                  <a:fillRect l="-240" t="-896" r="-839" b="-3582"/>
                </a:stretch>
              </a:blipFill>
              <a:ln>
                <a:solidFill>
                  <a:srgbClr val="007D7A"/>
                </a:solidFill>
              </a:ln>
            </p:spPr>
            <p:txBody>
              <a:bodyPr/>
              <a:lstStyle/>
              <a:p>
                <a:r>
                  <a:rPr lang="en-US">
                    <a:noFill/>
                  </a:rPr>
                  <a:t> </a:t>
                </a:r>
              </a:p>
            </p:txBody>
          </p:sp>
        </mc:Fallback>
      </mc:AlternateContent>
      <p:cxnSp>
        <p:nvCxnSpPr>
          <p:cNvPr id="7" name="Straight Connector 6"/>
          <p:cNvCxnSpPr>
            <a:stCxn id="4" idx="2"/>
          </p:cNvCxnSpPr>
          <p:nvPr/>
        </p:nvCxnSpPr>
        <p:spPr>
          <a:xfrm flipH="1">
            <a:off x="6094412" y="1772816"/>
            <a:ext cx="19" cy="144016"/>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94412" y="1916832"/>
            <a:ext cx="4104456"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9956" y="1916832"/>
            <a:ext cx="4104456"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989956" y="1916832"/>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798268" y="1916832"/>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462564" y="1916832"/>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0198868" y="1916832"/>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9" idx="2"/>
            <a:endCxn id="23" idx="0"/>
          </p:cNvCxnSpPr>
          <p:nvPr/>
        </p:nvCxnSpPr>
        <p:spPr>
          <a:xfrm>
            <a:off x="1975552" y="2718792"/>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21" idx="2"/>
          </p:cNvCxnSpPr>
          <p:nvPr/>
        </p:nvCxnSpPr>
        <p:spPr>
          <a:xfrm rot="16200000" flipH="1">
            <a:off x="1566635" y="4589855"/>
            <a:ext cx="150738" cy="695904"/>
          </a:xfrm>
          <a:prstGeom prst="bentConnector2">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989956" y="5011545"/>
            <a:ext cx="1" cy="229580"/>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22" idx="3"/>
            <a:endCxn id="25" idx="1"/>
          </p:cNvCxnSpPr>
          <p:nvPr/>
        </p:nvCxnSpPr>
        <p:spPr>
          <a:xfrm>
            <a:off x="3134435" y="4429559"/>
            <a:ext cx="426769" cy="723441"/>
          </a:xfrm>
          <a:prstGeom prst="bentConnector3">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798268" y="2718792"/>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494908" y="2718792"/>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0248638" y="2718792"/>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5" idx="2"/>
            <a:endCxn id="17" idx="0"/>
          </p:cNvCxnSpPr>
          <p:nvPr/>
        </p:nvCxnSpPr>
        <p:spPr>
          <a:xfrm>
            <a:off x="10221496" y="3996680"/>
            <a:ext cx="0" cy="288032"/>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325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Table 34">
            <a:extLst>
              <a:ext uri="{FF2B5EF4-FFF2-40B4-BE49-F238E27FC236}">
                <a16:creationId xmlns:a16="http://schemas.microsoft.com/office/drawing/2014/main" xmlns="" id="{99E5EE40-EA1E-4AC4-81E2-A86BCA869E25}"/>
              </a:ext>
            </a:extLst>
          </p:cNvPr>
          <p:cNvGraphicFramePr>
            <a:graphicFrameLocks noGrp="1"/>
          </p:cNvGraphicFramePr>
          <p:nvPr>
            <p:extLst>
              <p:ext uri="{D42A27DB-BD31-4B8C-83A1-F6EECF244321}">
                <p14:modId xmlns:p14="http://schemas.microsoft.com/office/powerpoint/2010/main" val="3181833133"/>
              </p:ext>
            </p:extLst>
          </p:nvPr>
        </p:nvGraphicFramePr>
        <p:xfrm>
          <a:off x="0" y="-2"/>
          <a:ext cx="12192000" cy="6858002"/>
        </p:xfrm>
        <a:graphic>
          <a:graphicData uri="http://schemas.openxmlformats.org/drawingml/2006/table">
            <a:tbl>
              <a:tblPr firstRow="1" bandRow="1">
                <a:tableStyleId>{5C22544A-7EE6-4342-B048-85BDC9FD1C3A}</a:tableStyleId>
              </a:tblPr>
              <a:tblGrid>
                <a:gridCol w="1590261">
                  <a:extLst>
                    <a:ext uri="{9D8B030D-6E8A-4147-A177-3AD203B41FA5}">
                      <a16:colId xmlns:a16="http://schemas.microsoft.com/office/drawing/2014/main" xmlns="" val="2778984334"/>
                    </a:ext>
                  </a:extLst>
                </a:gridCol>
                <a:gridCol w="4505739">
                  <a:extLst>
                    <a:ext uri="{9D8B030D-6E8A-4147-A177-3AD203B41FA5}">
                      <a16:colId xmlns:a16="http://schemas.microsoft.com/office/drawing/2014/main" xmlns="" val="2145506794"/>
                    </a:ext>
                  </a:extLst>
                </a:gridCol>
                <a:gridCol w="6096000">
                  <a:extLst>
                    <a:ext uri="{9D8B030D-6E8A-4147-A177-3AD203B41FA5}">
                      <a16:colId xmlns:a16="http://schemas.microsoft.com/office/drawing/2014/main" xmlns="" val="2045179397"/>
                    </a:ext>
                  </a:extLst>
                </a:gridCol>
              </a:tblGrid>
              <a:tr h="667067">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7D7A"/>
                          </a:solidFill>
                          <a:latin typeface="Calibri" panose="020F0502020204030204" pitchFamily="34" charset="0"/>
                          <a:cs typeface="Calibri" panose="020F0502020204030204" pitchFamily="34" charset="0"/>
                        </a:rPr>
                        <a:t>SUMMARY of </a:t>
                      </a:r>
                      <a:r>
                        <a:rPr lang="en-US" sz="2800" b="1" dirty="0" smtClean="0">
                          <a:solidFill>
                            <a:srgbClr val="007D7A"/>
                          </a:solidFill>
                          <a:latin typeface="Calibri" panose="020F0502020204030204" pitchFamily="34" charset="0"/>
                          <a:cs typeface="Calibri" panose="020F0502020204030204" pitchFamily="34" charset="0"/>
                        </a:rPr>
                        <a:t>ovarian cycle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25884549"/>
                  </a:ext>
                </a:extLst>
              </a:tr>
              <a:tr h="443244">
                <a:tc>
                  <a:txBody>
                    <a:bodyPr/>
                    <a:lstStyle/>
                    <a:p>
                      <a:pPr algn="ctr"/>
                      <a:r>
                        <a:rPr lang="en-US" b="1" dirty="0">
                          <a:solidFill>
                            <a:schemeClr val="bg1"/>
                          </a:solidFill>
                          <a:latin typeface="Agency FB" panose="020B0503020202020204" pitchFamily="34" charset="0"/>
                        </a:rPr>
                        <a:t>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a:latin typeface="Agency FB" panose="020B0503020202020204" pitchFamily="34" charset="0"/>
                        </a:rPr>
                        <a:t>Ovary during puberty</a:t>
                      </a:r>
                      <a:endParaRPr lang="en-US" b="1" dirty="0">
                        <a:solidFill>
                          <a:schemeClr val="bg1"/>
                        </a:solidFill>
                        <a:latin typeface="Agency FB" panose="020B05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endParaRPr lang="en-US" b="1" dirty="0">
                        <a:solidFill>
                          <a:schemeClr val="bg1"/>
                        </a:solidFill>
                        <a:latin typeface="Agency FB" panose="020B05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xmlns="" val="2903568006"/>
                  </a:ext>
                </a:extLst>
              </a:tr>
              <a:tr h="443244">
                <a:tc>
                  <a:txBody>
                    <a:bodyPr/>
                    <a:lstStyle/>
                    <a:p>
                      <a:pPr algn="ctr"/>
                      <a:r>
                        <a:rPr lang="en-US" b="1" dirty="0">
                          <a:solidFill>
                            <a:schemeClr val="bg1"/>
                          </a:solidFill>
                          <a:latin typeface="Agency FB" panose="020B0503020202020204" pitchFamily="34" charset="0"/>
                        </a:rPr>
                        <a:t>Hormones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a:latin typeface="Agency FB" panose="020B0503020202020204" pitchFamily="34" charset="0"/>
                        </a:rPr>
                        <a:t>FSH and LH </a:t>
                      </a:r>
                      <a:r>
                        <a:rPr lang="en-US" sz="1600">
                          <a:solidFill>
                            <a:srgbClr val="C00000"/>
                          </a:solidFill>
                          <a:latin typeface="Agency FB" panose="020B0503020202020204" pitchFamily="34" charset="0"/>
                        </a:rPr>
                        <a:t>(very essential to activate ovaries)</a:t>
                      </a:r>
                      <a:endParaRPr lang="en-US" b="1" dirty="0">
                        <a:solidFill>
                          <a:schemeClr val="bg1"/>
                        </a:solidFill>
                        <a:latin typeface="Agency FB" panose="020B05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b="1" dirty="0">
                        <a:solidFill>
                          <a:schemeClr val="bg1"/>
                        </a:solidFill>
                        <a:latin typeface="Agency FB" panose="020B05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1170890592"/>
                  </a:ext>
                </a:extLst>
              </a:tr>
              <a:tr h="1047003">
                <a:tc>
                  <a:txBody>
                    <a:bodyPr/>
                    <a:lstStyle/>
                    <a:p>
                      <a:pPr algn="ctr"/>
                      <a:r>
                        <a:rPr lang="en-US" b="1" dirty="0">
                          <a:solidFill>
                            <a:schemeClr val="bg1"/>
                          </a:solidFill>
                          <a:latin typeface="Agency FB" panose="020B0503020202020204" pitchFamily="34" charset="0"/>
                        </a:rPr>
                        <a:t>Main 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latin typeface="Agency FB" panose="020B0503020202020204" pitchFamily="34" charset="0"/>
                        </a:rPr>
                        <a:t>Causing growth and maturation of Primordial follicles. </a:t>
                      </a:r>
                      <a:endParaRPr lang="en-US" b="1" dirty="0">
                        <a:solidFill>
                          <a:schemeClr val="bg1"/>
                        </a:solidFill>
                        <a:latin typeface="Agency FB" panose="020B05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b="1" dirty="0">
                        <a:solidFill>
                          <a:schemeClr val="bg1"/>
                        </a:solidFill>
                        <a:latin typeface="Agency FB" panose="020B05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2731254670"/>
                  </a:ext>
                </a:extLst>
              </a:tr>
              <a:tr h="56506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800" b="1" kern="1200" dirty="0" smtClean="0">
                          <a:solidFill>
                            <a:srgbClr val="007D7A"/>
                          </a:solidFill>
                          <a:latin typeface="Calibri" panose="020F0502020204030204" pitchFamily="34" charset="0"/>
                          <a:ea typeface="+mn-ea"/>
                          <a:cs typeface="Calibri" panose="020F0502020204030204" pitchFamily="34" charset="0"/>
                        </a:rPr>
                        <a:t>Events of ovarian cycle</a:t>
                      </a:r>
                      <a:endParaRPr kumimoji="0" lang="en-US" sz="2800" b="1" kern="1200" dirty="0">
                        <a:solidFill>
                          <a:srgbClr val="007D7A"/>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pPr algn="ctr"/>
                      <a:endParaRPr lang="en-US" b="1" dirty="0">
                        <a:solidFill>
                          <a:schemeClr val="bg1"/>
                        </a:solidFill>
                        <a:latin typeface="Agency FB" panose="020B05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516436228"/>
                  </a:ext>
                </a:extLst>
              </a:tr>
              <a:tr h="2308000">
                <a:tc>
                  <a:txBody>
                    <a:bodyPr/>
                    <a:lstStyle/>
                    <a:p>
                      <a:pPr algn="ctr"/>
                      <a:r>
                        <a:rPr lang="en-US" sz="1800" b="1" dirty="0">
                          <a:solidFill>
                            <a:schemeClr val="bg1"/>
                          </a:solidFill>
                          <a:latin typeface="Agency FB" panose="020B0503020202020204" pitchFamily="34" charset="0"/>
                        </a:rPr>
                        <a:t>Follicular Phase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B4B"/>
                    </a:solidFill>
                  </a:tcPr>
                </a:tc>
                <a:tc gridSpan="2">
                  <a:txBody>
                    <a:bodyPr/>
                    <a:lstStyle/>
                    <a:p>
                      <a:r>
                        <a:rPr lang="en-US" sz="1600" b="1" dirty="0">
                          <a:solidFill>
                            <a:schemeClr val="tx1"/>
                          </a:solidFill>
                          <a:latin typeface="Agency FB" panose="020B0503020202020204" pitchFamily="34" charset="0"/>
                        </a:rPr>
                        <a:t>Primordial Follicle [</a:t>
                      </a:r>
                      <a:r>
                        <a:rPr lang="en-US" sz="1600" b="1" dirty="0">
                          <a:solidFill>
                            <a:schemeClr val="tx1"/>
                          </a:solidFill>
                          <a:highlight>
                            <a:srgbClr val="FFFF00"/>
                          </a:highlight>
                          <a:latin typeface="Agency FB" panose="020B0503020202020204" pitchFamily="34" charset="0"/>
                        </a:rPr>
                        <a:t>single granulosa cell layer</a:t>
                      </a:r>
                      <a:r>
                        <a:rPr lang="en-US" sz="1600" b="1" dirty="0">
                          <a:solidFill>
                            <a:schemeClr val="tx1"/>
                          </a:solidFill>
                          <a:latin typeface="Agency FB" panose="020B0503020202020204" pitchFamily="34" charset="0"/>
                        </a:rPr>
                        <a:t>] </a:t>
                      </a:r>
                      <a:r>
                        <a:rPr lang="en-US" sz="1600" b="1" dirty="0">
                          <a:solidFill>
                            <a:schemeClr val="tx1"/>
                          </a:solidFill>
                          <a:latin typeface="Agency FB" panose="020B0503020202020204" pitchFamily="34" charset="0"/>
                          <a:cs typeface="Calibri" panose="020F0502020204030204" pitchFamily="34" charset="0"/>
                        </a:rPr>
                        <a:t>→ Puberty [Release of FSH and LH]→ Primary Follicle [Increase in size of ovum + growth of </a:t>
                      </a:r>
                      <a:r>
                        <a:rPr lang="en-US" sz="1600" b="1" dirty="0">
                          <a:solidFill>
                            <a:schemeClr val="tx1"/>
                          </a:solidFill>
                          <a:highlight>
                            <a:srgbClr val="FFFF00"/>
                          </a:highlight>
                          <a:latin typeface="Agency FB" panose="020B0503020202020204" pitchFamily="34" charset="0"/>
                          <a:cs typeface="Calibri" panose="020F0502020204030204" pitchFamily="34" charset="0"/>
                        </a:rPr>
                        <a:t>additional layers of granulosa cells</a:t>
                      </a:r>
                      <a:r>
                        <a:rPr lang="en-US" sz="1600" b="1" dirty="0">
                          <a:solidFill>
                            <a:schemeClr val="tx1"/>
                          </a:solidFill>
                          <a:latin typeface="Agency FB" panose="020B0503020202020204" pitchFamily="34" charset="0"/>
                          <a:cs typeface="Calibri" panose="020F0502020204030204" pitchFamily="34" charset="0"/>
                        </a:rPr>
                        <a:t>] →↑secretion of FSH and LH [</a:t>
                      </a:r>
                      <a:r>
                        <a:rPr lang="en-US" sz="1600" b="1" dirty="0">
                          <a:solidFill>
                            <a:schemeClr val="tx1"/>
                          </a:solidFill>
                          <a:highlight>
                            <a:srgbClr val="00FF00"/>
                          </a:highlight>
                          <a:latin typeface="Agency FB" panose="020B0503020202020204" pitchFamily="34" charset="0"/>
                          <a:cs typeface="Calibri" panose="020F0502020204030204" pitchFamily="34" charset="0"/>
                        </a:rPr>
                        <a:t>FSH is higher</a:t>
                      </a:r>
                      <a:r>
                        <a:rPr lang="en-US" sz="1600" b="1" dirty="0">
                          <a:solidFill>
                            <a:schemeClr val="tx1"/>
                          </a:solidFill>
                          <a:latin typeface="Agency FB" panose="020B0503020202020204" pitchFamily="34" charset="0"/>
                          <a:cs typeface="Calibri" panose="020F0502020204030204" pitchFamily="34" charset="0"/>
                        </a:rPr>
                        <a:t>]→ Acceleration of growth of many primary follicles also proliferation of granulosa cells to many layers → Ovary interstitium collect in several layers outside the granulosa cells →Theca [has two layers; </a:t>
                      </a:r>
                      <a:r>
                        <a:rPr lang="en-US" sz="1600" b="1" dirty="0" err="1">
                          <a:solidFill>
                            <a:schemeClr val="tx1"/>
                          </a:solidFill>
                          <a:latin typeface="Agency FB" panose="020B0503020202020204" pitchFamily="34" charset="0"/>
                          <a:cs typeface="Calibri" panose="020F0502020204030204" pitchFamily="34" charset="0"/>
                        </a:rPr>
                        <a:t>Interna</a:t>
                      </a:r>
                      <a:r>
                        <a:rPr lang="en-US" sz="1600" b="1" dirty="0">
                          <a:solidFill>
                            <a:schemeClr val="tx1"/>
                          </a:solidFill>
                          <a:latin typeface="Agency FB" panose="020B0503020202020204" pitchFamily="34" charset="0"/>
                          <a:cs typeface="Calibri" panose="020F0502020204030204" pitchFamily="34" charset="0"/>
                        </a:rPr>
                        <a:t> which </a:t>
                      </a:r>
                      <a:r>
                        <a:rPr lang="en-US" sz="1600" b="1" dirty="0">
                          <a:solidFill>
                            <a:srgbClr val="C00000"/>
                          </a:solidFill>
                          <a:latin typeface="Agency FB" panose="020B0503020202020204" pitchFamily="34" charset="0"/>
                          <a:cs typeface="Calibri" panose="020F0502020204030204" pitchFamily="34" charset="0"/>
                        </a:rPr>
                        <a:t>produces ANDROGENS</a:t>
                      </a:r>
                      <a:r>
                        <a:rPr lang="en-US" sz="1600" b="1" dirty="0">
                          <a:solidFill>
                            <a:schemeClr val="tx1"/>
                          </a:solidFill>
                          <a:latin typeface="Agency FB" panose="020B0503020202020204" pitchFamily="34" charset="0"/>
                          <a:cs typeface="Calibri" panose="020F0502020204030204" pitchFamily="34" charset="0"/>
                        </a:rPr>
                        <a:t>, Externa which is a </a:t>
                      </a:r>
                      <a:r>
                        <a:rPr lang="en-US" sz="1600" b="1" dirty="0">
                          <a:solidFill>
                            <a:srgbClr val="C00000"/>
                          </a:solidFill>
                          <a:latin typeface="Agency FB" panose="020B0503020202020204" pitchFamily="34" charset="0"/>
                          <a:cs typeface="Calibri" panose="020F0502020204030204" pitchFamily="34" charset="0"/>
                        </a:rPr>
                        <a:t>vascular capsule</a:t>
                      </a:r>
                      <a:r>
                        <a:rPr lang="en-US" sz="1600" b="1" dirty="0">
                          <a:solidFill>
                            <a:schemeClr val="tx1"/>
                          </a:solidFill>
                          <a:latin typeface="Agency FB" panose="020B0503020202020204" pitchFamily="34" charset="0"/>
                          <a:cs typeface="Calibri" panose="020F0502020204030204" pitchFamily="34" charset="0"/>
                        </a:rPr>
                        <a:t>][It surrounds the granulosa cell layers] →Granulosa cells starts to secrete follicular fluids [High cont. of Estrogen] → Accumulation of fluid → Antrum formation → High levels of Estrogen causes positive feedback on AP to release FSH and both will stimulate AP to secrete more LH. Estrogen from follicles and LH from AP will cause proliferation of the Theca cells along with their secretion → Vesicular Follicle [</a:t>
                      </a:r>
                      <a:r>
                        <a:rPr lang="en-US" sz="1600" b="1" dirty="0" err="1">
                          <a:solidFill>
                            <a:schemeClr val="tx1"/>
                          </a:solidFill>
                          <a:latin typeface="Agency FB" panose="020B0503020202020204" pitchFamily="34" charset="0"/>
                          <a:cs typeface="Calibri" panose="020F0502020204030204" pitchFamily="34" charset="0"/>
                        </a:rPr>
                        <a:t>Graffian</a:t>
                      </a:r>
                      <a:r>
                        <a:rPr lang="en-US" sz="1600" b="1" dirty="0">
                          <a:solidFill>
                            <a:schemeClr val="tx1"/>
                          </a:solidFill>
                          <a:latin typeface="Agency FB" panose="020B0503020202020204" pitchFamily="34" charset="0"/>
                          <a:cs typeface="Calibri" panose="020F0502020204030204" pitchFamily="34" charset="0"/>
                        </a:rPr>
                        <a:t>] →Antral follicles start to grow and ovum enlarges and remain in embedded at one pole of the granulosa cells → One week or more before Ovulation→ one follicle begins to outgrow and the rest will undergo Atresia.</a:t>
                      </a:r>
                      <a:endParaRPr lang="en-US" sz="1800" b="1" dirty="0">
                        <a:latin typeface="Agency FB" panose="020B05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lang="en-US" sz="1800" b="1" dirty="0">
                        <a:solidFill>
                          <a:schemeClr val="tx1"/>
                        </a:solidFill>
                        <a:latin typeface="Agency FB" panose="020B05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43820680"/>
                  </a:ext>
                </a:extLst>
              </a:tr>
              <a:tr h="692191">
                <a:tc>
                  <a:txBody>
                    <a:bodyPr/>
                    <a:lstStyle/>
                    <a:p>
                      <a:pPr algn="ctr"/>
                      <a:r>
                        <a:rPr lang="en-US" sz="1800" b="1" dirty="0">
                          <a:solidFill>
                            <a:schemeClr val="bg1"/>
                          </a:solidFill>
                          <a:latin typeface="Agency FB" panose="020B0503020202020204" pitchFamily="34" charset="0"/>
                        </a:rPr>
                        <a:t>Ovulation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r>
                        <a:rPr lang="en-US" sz="1600" b="1" dirty="0">
                          <a:latin typeface="Agency FB" panose="020B0503020202020204" pitchFamily="34" charset="0"/>
                        </a:rPr>
                        <a:t>Swelling of the follicle prior to ovulation by two days due to high secretion of LH and FSH [</a:t>
                      </a:r>
                      <a:r>
                        <a:rPr lang="en-US" sz="1600" b="1" dirty="0">
                          <a:highlight>
                            <a:srgbClr val="00FF00"/>
                          </a:highlight>
                          <a:latin typeface="Agency FB" panose="020B0503020202020204" pitchFamily="34" charset="0"/>
                        </a:rPr>
                        <a:t>LH is higher</a:t>
                      </a:r>
                      <a:r>
                        <a:rPr lang="en-US" sz="1600" b="1" dirty="0">
                          <a:latin typeface="Agency FB" panose="020B0503020202020204" pitchFamily="34" charset="0"/>
                        </a:rPr>
                        <a:t>]</a:t>
                      </a:r>
                      <a:r>
                        <a:rPr lang="en-US" sz="1600" b="1" dirty="0">
                          <a:latin typeface="Calibri" panose="020F0502020204030204" pitchFamily="34" charset="0"/>
                          <a:cs typeface="Calibri" panose="020F0502020204030204" pitchFamily="34" charset="0"/>
                        </a:rPr>
                        <a:t>→ </a:t>
                      </a:r>
                      <a:r>
                        <a:rPr lang="en-US" sz="1600" b="1" dirty="0">
                          <a:latin typeface="Agency FB" panose="020B0503020202020204" pitchFamily="34" charset="0"/>
                          <a:cs typeface="Calibri" panose="020F0502020204030204" pitchFamily="34" charset="0"/>
                        </a:rPr>
                        <a:t>During ovulation the stigma will rupture and fluid ooze from follicle </a:t>
                      </a:r>
                      <a:r>
                        <a:rPr lang="en-US" sz="1600" b="1" dirty="0">
                          <a:latin typeface="Calibri" panose="020F0502020204030204" pitchFamily="34" charset="0"/>
                          <a:cs typeface="Calibri" panose="020F0502020204030204" pitchFamily="34" charset="0"/>
                        </a:rPr>
                        <a:t>→</a:t>
                      </a:r>
                      <a:r>
                        <a:rPr lang="en-US" sz="1600" b="1" dirty="0">
                          <a:latin typeface="Agency FB" panose="020B0503020202020204" pitchFamily="34" charset="0"/>
                          <a:cs typeface="Calibri" panose="020F0502020204030204" pitchFamily="34" charset="0"/>
                        </a:rPr>
                        <a:t>Release of Ovum surrounded by mass of granulosa cells called </a:t>
                      </a:r>
                      <a:r>
                        <a:rPr lang="en-US" sz="1600" b="1" dirty="0">
                          <a:solidFill>
                            <a:srgbClr val="C00000"/>
                          </a:solidFill>
                          <a:latin typeface="Agency FB" panose="020B0503020202020204" pitchFamily="34" charset="0"/>
                          <a:cs typeface="Calibri" panose="020F0502020204030204" pitchFamily="34" charset="0"/>
                        </a:rPr>
                        <a:t>Corona </a:t>
                      </a:r>
                      <a:r>
                        <a:rPr lang="en-US" sz="1600" b="1" dirty="0" err="1">
                          <a:solidFill>
                            <a:srgbClr val="C00000"/>
                          </a:solidFill>
                          <a:latin typeface="Agency FB" panose="020B0503020202020204" pitchFamily="34" charset="0"/>
                          <a:cs typeface="Calibri" panose="020F0502020204030204" pitchFamily="34" charset="0"/>
                        </a:rPr>
                        <a:t>Rdiata</a:t>
                      </a:r>
                      <a:r>
                        <a:rPr lang="en-US" sz="1600" b="1" dirty="0">
                          <a:latin typeface="Agency FB" panose="020B0503020202020204" pitchFamily="34" charset="0"/>
                          <a:cs typeface="Calibri" panose="020F0502020204030204" pitchFamily="34" charset="0"/>
                        </a:rPr>
                        <a:t>.</a:t>
                      </a:r>
                      <a:endParaRPr lang="en-US" sz="1600" b="1" dirty="0">
                        <a:latin typeface="Agency FB" panose="020B05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lang="en-US" sz="1800" b="1" dirty="0">
                        <a:solidFill>
                          <a:schemeClr val="tx1"/>
                        </a:solidFill>
                        <a:latin typeface="Agency FB" panose="020B05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56419134"/>
                  </a:ext>
                </a:extLst>
              </a:tr>
              <a:tr h="692191">
                <a:tc>
                  <a:txBody>
                    <a:bodyPr/>
                    <a:lstStyle/>
                    <a:p>
                      <a:pPr algn="ctr"/>
                      <a:r>
                        <a:rPr lang="en-US" sz="1800" b="1" dirty="0">
                          <a:solidFill>
                            <a:schemeClr val="bg1"/>
                          </a:solidFill>
                          <a:latin typeface="Agency FB" panose="020B0503020202020204" pitchFamily="34" charset="0"/>
                        </a:rPr>
                        <a:t>Luteal Phase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2">
                  <a:txBody>
                    <a:bodyPr/>
                    <a:lstStyle/>
                    <a:p>
                      <a:r>
                        <a:rPr lang="en-US" sz="1600" b="1" dirty="0">
                          <a:latin typeface="Agency FB" panose="020B0503020202020204" pitchFamily="34" charset="0"/>
                        </a:rPr>
                        <a:t>Corpus Luteum formation [Lipid filled lutein cells originating from remaining granulosa and theca </a:t>
                      </a:r>
                      <a:r>
                        <a:rPr lang="en-US" sz="1600" b="1" dirty="0" err="1">
                          <a:latin typeface="Agency FB" panose="020B0503020202020204" pitchFamily="34" charset="0"/>
                        </a:rPr>
                        <a:t>interna</a:t>
                      </a:r>
                      <a:r>
                        <a:rPr lang="en-US" sz="1600" b="1" dirty="0">
                          <a:latin typeface="Agency FB" panose="020B0503020202020204" pitchFamily="34" charset="0"/>
                        </a:rPr>
                        <a:t> cells under influence of LH] </a:t>
                      </a:r>
                      <a:r>
                        <a:rPr lang="en-US" sz="1600" b="1" dirty="0">
                          <a:latin typeface="Calibri" panose="020F0502020204030204" pitchFamily="34" charset="0"/>
                          <a:cs typeface="Calibri" panose="020F0502020204030204" pitchFamily="34" charset="0"/>
                        </a:rPr>
                        <a:t>→</a:t>
                      </a:r>
                      <a:r>
                        <a:rPr lang="en-US" sz="1600" b="1" dirty="0">
                          <a:latin typeface="Agency FB" panose="020B0503020202020204" pitchFamily="34" charset="0"/>
                          <a:cs typeface="Calibri" panose="020F0502020204030204" pitchFamily="34" charset="0"/>
                        </a:rPr>
                        <a:t>Fate of Corpus Luteum depends on pregnancy if it occurs or not.</a:t>
                      </a:r>
                      <a:endParaRPr lang="en-US" sz="1600" b="1" dirty="0">
                        <a:latin typeface="Agency FB" panose="020B05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lang="en-US" sz="1800" b="1" dirty="0">
                        <a:solidFill>
                          <a:schemeClr val="tx1"/>
                        </a:solidFill>
                        <a:latin typeface="Agency FB" panose="020B05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56989659"/>
                  </a:ext>
                </a:extLst>
              </a:tr>
            </a:tbl>
          </a:graphicData>
        </a:graphic>
      </p:graphicFrame>
    </p:spTree>
    <p:extLst>
      <p:ext uri="{BB962C8B-B14F-4D97-AF65-F5344CB8AC3E}">
        <p14:creationId xmlns:p14="http://schemas.microsoft.com/office/powerpoint/2010/main" val="3143872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Summary of Uterine Cycle </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srcRect l="28744" t="40599" r="20285" b="8115"/>
          <a:stretch/>
        </p:blipFill>
        <p:spPr>
          <a:xfrm>
            <a:off x="1521923" y="1192377"/>
            <a:ext cx="9036985" cy="5114596"/>
          </a:xfrm>
          <a:prstGeom prst="rect">
            <a:avLst/>
          </a:prstGeom>
        </p:spPr>
      </p:pic>
    </p:spTree>
    <p:extLst>
      <p:ext uri="{BB962C8B-B14F-4D97-AF65-F5344CB8AC3E}">
        <p14:creationId xmlns:p14="http://schemas.microsoft.com/office/powerpoint/2010/main" val="1998060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Summary Of  Menstrual Cycle  </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444" y="1340768"/>
            <a:ext cx="5196959" cy="484200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115" y="1683751"/>
            <a:ext cx="5616624" cy="4176464"/>
          </a:xfrm>
          <a:prstGeom prst="rect">
            <a:avLst/>
          </a:prstGeom>
        </p:spPr>
      </p:pic>
    </p:spTree>
    <p:extLst>
      <p:ext uri="{BB962C8B-B14F-4D97-AF65-F5344CB8AC3E}">
        <p14:creationId xmlns:p14="http://schemas.microsoft.com/office/powerpoint/2010/main" val="2863248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smtClean="0">
                <a:solidFill>
                  <a:srgbClr val="008080"/>
                </a:solidFill>
                <a:latin typeface="Bahnschrift" panose="020B0502040204020203" pitchFamily="34" charset="0"/>
                <a:cs typeface="Calibri" panose="020F0502020204030204" pitchFamily="34" charset="0"/>
              </a:rPr>
              <a:t>MCQ’s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135259"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18115" y="1183964"/>
            <a:ext cx="5517144" cy="544754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1400" dirty="0" smtClean="0">
                <a:solidFill>
                  <a:srgbClr val="008080"/>
                </a:solidFill>
                <a:ea typeface="新細明體" panose="02020500000000000000" pitchFamily="18" charset="-120"/>
              </a:rPr>
              <a:t>1. </a:t>
            </a:r>
            <a:r>
              <a:rPr lang="en-US" altLang="zh-TW" sz="1400" dirty="0">
                <a:solidFill>
                  <a:srgbClr val="008080"/>
                </a:solidFill>
                <a:ea typeface="新細明體" panose="02020500000000000000" pitchFamily="18" charset="-120"/>
              </a:rPr>
              <a:t>LH &amp; FSH in female will stimulate which of the following organ</a:t>
            </a:r>
            <a:r>
              <a:rPr lang="en-US" altLang="zh-TW" sz="1400" dirty="0" smtClean="0">
                <a:solidFill>
                  <a:srgbClr val="008080"/>
                </a:solidFill>
                <a:ea typeface="新細明體" panose="02020500000000000000" pitchFamily="18" charset="-120"/>
              </a:rPr>
              <a:t>:</a:t>
            </a:r>
            <a:endParaRPr lang="en-US" altLang="zh-TW" sz="1400" dirty="0">
              <a:solidFill>
                <a:srgbClr val="008080"/>
              </a:solidFill>
              <a:ea typeface="新細明體" panose="02020500000000000000" pitchFamily="18" charset="-120"/>
            </a:endParaRPr>
          </a:p>
          <a:p>
            <a:pPr marL="342900" indent="-342900">
              <a:buClr>
                <a:srgbClr val="008080"/>
              </a:buClr>
              <a:buFont typeface="+mj-lt"/>
              <a:buAutoNum type="alphaUcPeriod"/>
            </a:pPr>
            <a:r>
              <a:rPr lang="en-US" altLang="zh-TW" sz="1400" dirty="0">
                <a:ea typeface="新細明體" panose="02020500000000000000" pitchFamily="18" charset="-120"/>
              </a:rPr>
              <a:t>Uterus.</a:t>
            </a:r>
          </a:p>
          <a:p>
            <a:pPr marL="342900" indent="-342900">
              <a:buClr>
                <a:srgbClr val="008080"/>
              </a:buClr>
              <a:buFont typeface="+mj-lt"/>
              <a:buAutoNum type="alphaUcPeriod"/>
            </a:pPr>
            <a:r>
              <a:rPr lang="en-US" altLang="zh-TW" sz="1400" dirty="0">
                <a:ea typeface="新細明體" panose="02020500000000000000" pitchFamily="18" charset="-120"/>
              </a:rPr>
              <a:t>Ovaries.</a:t>
            </a:r>
          </a:p>
          <a:p>
            <a:pPr marL="342900" indent="-342900">
              <a:buClr>
                <a:srgbClr val="008080"/>
              </a:buClr>
              <a:buFont typeface="+mj-lt"/>
              <a:buAutoNum type="alphaUcPeriod"/>
            </a:pPr>
            <a:r>
              <a:rPr lang="en-US" altLang="zh-TW" sz="1400" dirty="0">
                <a:ea typeface="新細明體" panose="02020500000000000000" pitchFamily="18" charset="-120"/>
              </a:rPr>
              <a:t>Fallopian tube.</a:t>
            </a:r>
          </a:p>
          <a:p>
            <a:pPr marL="342900" indent="-342900">
              <a:buClr>
                <a:srgbClr val="008080"/>
              </a:buClr>
              <a:buFont typeface="+mj-lt"/>
              <a:buAutoNum type="alphaUcPeriod"/>
            </a:pPr>
            <a:r>
              <a:rPr lang="en-US" altLang="zh-TW" sz="1400" dirty="0">
                <a:ea typeface="新細明體" panose="02020500000000000000" pitchFamily="18" charset="-120"/>
              </a:rPr>
              <a:t>Both A&amp;B.</a:t>
            </a:r>
          </a:p>
          <a:p>
            <a:pPr marL="0" indent="0">
              <a:buClr>
                <a:srgbClr val="497E8D"/>
              </a:buClr>
              <a:buNone/>
              <a:defRPr/>
            </a:pPr>
            <a:r>
              <a:rPr lang="en-US" altLang="zh-TW" sz="1400" dirty="0" smtClean="0">
                <a:solidFill>
                  <a:srgbClr val="008080"/>
                </a:solidFill>
                <a:ea typeface="新細明體" panose="02020500000000000000" pitchFamily="18" charset="-120"/>
              </a:rPr>
              <a:t>2</a:t>
            </a:r>
            <a:r>
              <a:rPr lang="en-US" altLang="zh-TW" sz="1400" dirty="0">
                <a:solidFill>
                  <a:srgbClr val="008080"/>
                </a:solidFill>
                <a:ea typeface="新細明體" panose="02020500000000000000" pitchFamily="18" charset="-120"/>
              </a:rPr>
              <a:t>. Ovulation occurs approximately at which day over the 28days of ovarian </a:t>
            </a:r>
            <a:r>
              <a:rPr lang="en-US" altLang="zh-TW" sz="1400" dirty="0" smtClean="0">
                <a:solidFill>
                  <a:srgbClr val="008080"/>
                </a:solidFill>
                <a:ea typeface="新細明體" panose="02020500000000000000" pitchFamily="18" charset="-120"/>
              </a:rPr>
              <a:t>cycle? </a:t>
            </a:r>
          </a:p>
          <a:p>
            <a:pPr marL="342900" indent="-342900">
              <a:buClr>
                <a:srgbClr val="497E8D"/>
              </a:buClr>
              <a:buFont typeface="+mj-lt"/>
              <a:buAutoNum type="alphaUcPeriod"/>
              <a:defRPr/>
            </a:pPr>
            <a:r>
              <a:rPr lang="is-IS" altLang="zh-TW" sz="1400" dirty="0" smtClean="0">
                <a:ea typeface="新細明體" panose="02020500000000000000" pitchFamily="18" charset="-120"/>
              </a:rPr>
              <a:t>7</a:t>
            </a:r>
            <a:endParaRPr lang="is-IS" altLang="zh-TW" sz="1400" dirty="0">
              <a:ea typeface="新細明體" panose="02020500000000000000" pitchFamily="18" charset="-120"/>
            </a:endParaRPr>
          </a:p>
          <a:p>
            <a:pPr marL="342900" indent="-342900">
              <a:buClr>
                <a:srgbClr val="497E8D"/>
              </a:buClr>
              <a:buFont typeface="+mj-lt"/>
              <a:buAutoNum type="alphaUcPeriod"/>
              <a:defRPr/>
            </a:pPr>
            <a:r>
              <a:rPr lang="is-IS" altLang="zh-TW" sz="1400" dirty="0">
                <a:ea typeface="新細明體" panose="02020500000000000000" pitchFamily="18" charset="-120"/>
              </a:rPr>
              <a:t>20</a:t>
            </a:r>
          </a:p>
          <a:p>
            <a:pPr marL="342900" indent="-342900">
              <a:buClr>
                <a:srgbClr val="497E8D"/>
              </a:buClr>
              <a:buFont typeface="+mj-lt"/>
              <a:buAutoNum type="alphaUcPeriod"/>
              <a:defRPr/>
            </a:pPr>
            <a:r>
              <a:rPr lang="is-IS" altLang="zh-TW" sz="1400" dirty="0">
                <a:ea typeface="新細明體" panose="02020500000000000000" pitchFamily="18" charset="-120"/>
              </a:rPr>
              <a:t>14</a:t>
            </a:r>
          </a:p>
          <a:p>
            <a:pPr marL="342900" indent="-342900">
              <a:buClr>
                <a:srgbClr val="497E8D"/>
              </a:buClr>
              <a:buFont typeface="+mj-lt"/>
              <a:buAutoNum type="alphaUcPeriod"/>
              <a:defRPr/>
            </a:pPr>
            <a:r>
              <a:rPr lang="is-IS" altLang="zh-TW" sz="1400" dirty="0" smtClean="0">
                <a:ea typeface="新細明體" panose="02020500000000000000" pitchFamily="18" charset="-120"/>
              </a:rPr>
              <a:t>10</a:t>
            </a:r>
            <a:endParaRPr lang="is-IS" altLang="zh-TW" sz="1400" dirty="0">
              <a:ea typeface="新細明體" panose="02020500000000000000" pitchFamily="18" charset="-120"/>
            </a:endParaRPr>
          </a:p>
          <a:p>
            <a:pPr marL="0" indent="0">
              <a:buClr>
                <a:srgbClr val="497E8D"/>
              </a:buClr>
              <a:buNone/>
              <a:defRPr/>
            </a:pPr>
            <a:r>
              <a:rPr lang="en-US" altLang="zh-TW" sz="1400" dirty="0" smtClean="0">
                <a:solidFill>
                  <a:srgbClr val="008080"/>
                </a:solidFill>
                <a:ea typeface="新細明體" panose="02020500000000000000" pitchFamily="18" charset="-120"/>
              </a:rPr>
              <a:t>3</a:t>
            </a:r>
            <a:r>
              <a:rPr lang="en-US" altLang="zh-TW" sz="1400" dirty="0">
                <a:solidFill>
                  <a:srgbClr val="008080"/>
                </a:solidFill>
                <a:ea typeface="新細明體" panose="02020500000000000000" pitchFamily="18" charset="-120"/>
              </a:rPr>
              <a:t>. The stimulation of the early growth of the primary follicle up to the antral stage is under which on of the following?</a:t>
            </a:r>
          </a:p>
          <a:p>
            <a:pPr marL="342900" indent="-342900">
              <a:buClr>
                <a:srgbClr val="497E8D"/>
              </a:buClr>
              <a:buFont typeface="+mj-lt"/>
              <a:buAutoNum type="alphaUcPeriod"/>
              <a:defRPr/>
            </a:pPr>
            <a:r>
              <a:rPr lang="en-US" altLang="zh-TW" sz="1400" dirty="0" smtClean="0">
                <a:solidFill>
                  <a:schemeClr val="tx1">
                    <a:lumMod val="95000"/>
                    <a:lumOff val="5000"/>
                  </a:schemeClr>
                </a:solidFill>
                <a:ea typeface="新細明體" panose="02020500000000000000" pitchFamily="18" charset="-120"/>
              </a:rPr>
              <a:t>estrogen only</a:t>
            </a:r>
          </a:p>
          <a:p>
            <a:pPr marL="342900" indent="-342900">
              <a:buClr>
                <a:srgbClr val="497E8D"/>
              </a:buClr>
              <a:buFont typeface="+mj-lt"/>
              <a:buAutoNum type="alphaUcPeriod"/>
              <a:defRPr/>
            </a:pPr>
            <a:r>
              <a:rPr lang="en-US" altLang="zh-TW" sz="1400" dirty="0" smtClean="0">
                <a:solidFill>
                  <a:schemeClr val="tx1">
                    <a:lumMod val="95000"/>
                    <a:lumOff val="5000"/>
                  </a:schemeClr>
                </a:solidFill>
                <a:ea typeface="新細明體" panose="02020500000000000000" pitchFamily="18" charset="-120"/>
              </a:rPr>
              <a:t>estrogen </a:t>
            </a:r>
            <a:r>
              <a:rPr lang="en-US" altLang="zh-TW" sz="1400" dirty="0">
                <a:solidFill>
                  <a:schemeClr val="tx1">
                    <a:lumMod val="95000"/>
                    <a:lumOff val="5000"/>
                  </a:schemeClr>
                </a:solidFill>
                <a:ea typeface="新細明體" panose="02020500000000000000" pitchFamily="18" charset="-120"/>
              </a:rPr>
              <a:t>and </a:t>
            </a:r>
            <a:r>
              <a:rPr lang="en-US" altLang="zh-TW" sz="1400" dirty="0" smtClean="0">
                <a:solidFill>
                  <a:schemeClr val="tx1">
                    <a:lumMod val="95000"/>
                    <a:lumOff val="5000"/>
                  </a:schemeClr>
                </a:solidFill>
                <a:ea typeface="新細明體" panose="02020500000000000000" pitchFamily="18" charset="-120"/>
              </a:rPr>
              <a:t>progesterone</a:t>
            </a:r>
          </a:p>
          <a:p>
            <a:pPr marL="342900" indent="-342900">
              <a:buClr>
                <a:srgbClr val="497E8D"/>
              </a:buClr>
              <a:buFont typeface="+mj-lt"/>
              <a:buAutoNum type="alphaUcPeriod"/>
              <a:defRPr/>
            </a:pPr>
            <a:r>
              <a:rPr lang="en-US" altLang="zh-TW" sz="1400" dirty="0" smtClean="0">
                <a:solidFill>
                  <a:schemeClr val="tx1">
                    <a:lumMod val="95000"/>
                    <a:lumOff val="5000"/>
                  </a:schemeClr>
                </a:solidFill>
                <a:ea typeface="新細明體" panose="02020500000000000000" pitchFamily="18" charset="-120"/>
              </a:rPr>
              <a:t>FSH only</a:t>
            </a:r>
          </a:p>
          <a:p>
            <a:pPr marL="342900" indent="-342900">
              <a:buClr>
                <a:srgbClr val="497E8D"/>
              </a:buClr>
              <a:buFont typeface="+mj-lt"/>
              <a:buAutoNum type="alphaUcPeriod"/>
              <a:defRPr/>
            </a:pPr>
            <a:r>
              <a:rPr lang="en-US" altLang="zh-TW" sz="1400" dirty="0" smtClean="0">
                <a:solidFill>
                  <a:schemeClr val="tx1">
                    <a:lumMod val="95000"/>
                    <a:lumOff val="5000"/>
                  </a:schemeClr>
                </a:solidFill>
                <a:ea typeface="新細明體" panose="02020500000000000000" pitchFamily="18" charset="-120"/>
              </a:rPr>
              <a:t>FSH </a:t>
            </a:r>
            <a:r>
              <a:rPr lang="en-US" altLang="zh-TW" sz="1400" dirty="0">
                <a:solidFill>
                  <a:schemeClr val="tx1">
                    <a:lumMod val="95000"/>
                    <a:lumOff val="5000"/>
                  </a:schemeClr>
                </a:solidFill>
                <a:ea typeface="新細明體" panose="02020500000000000000" pitchFamily="18" charset="-120"/>
              </a:rPr>
              <a:t>and LH</a:t>
            </a:r>
          </a:p>
          <a:p>
            <a:pPr marL="0" indent="0">
              <a:buClr>
                <a:srgbClr val="497E8D"/>
              </a:buClr>
              <a:buNone/>
              <a:defRPr/>
            </a:pPr>
            <a:endParaRPr lang="en-US" altLang="zh-TW" sz="1400" dirty="0">
              <a:solidFill>
                <a:srgbClr val="008080"/>
              </a:solidFill>
              <a:ea typeface="新細明體" panose="02020500000000000000" pitchFamily="18" charset="-120"/>
            </a:endParaRPr>
          </a:p>
        </p:txBody>
      </p:sp>
      <p:sp>
        <p:nvSpPr>
          <p:cNvPr id="9" name="Content Placeholder 3"/>
          <p:cNvSpPr txBox="1">
            <a:spLocks/>
          </p:cNvSpPr>
          <p:nvPr/>
        </p:nvSpPr>
        <p:spPr>
          <a:xfrm>
            <a:off x="6248115" y="1268760"/>
            <a:ext cx="5331288"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1400" dirty="0" smtClean="0">
                <a:solidFill>
                  <a:srgbClr val="008080"/>
                </a:solidFill>
                <a:ea typeface="新細明體" panose="02020500000000000000" pitchFamily="18" charset="-120"/>
              </a:rPr>
              <a:t>4. How </a:t>
            </a:r>
            <a:r>
              <a:rPr lang="en-US" altLang="zh-TW" sz="1400" dirty="0">
                <a:solidFill>
                  <a:srgbClr val="008080"/>
                </a:solidFill>
                <a:ea typeface="新細明體" panose="02020500000000000000" pitchFamily="18" charset="-120"/>
              </a:rPr>
              <a:t>man days after the onset of menstruation does the ovulation occur in a woman who has a normal 28-day female sexual </a:t>
            </a:r>
            <a:r>
              <a:rPr lang="en-US" altLang="zh-TW" sz="1400" dirty="0" smtClean="0">
                <a:solidFill>
                  <a:srgbClr val="008080"/>
                </a:solidFill>
                <a:ea typeface="新細明體" panose="02020500000000000000" pitchFamily="18" charset="-120"/>
              </a:rPr>
              <a:t>cycle?</a:t>
            </a:r>
          </a:p>
          <a:p>
            <a:pPr marL="342900" indent="-342900">
              <a:buClr>
                <a:srgbClr val="008080"/>
              </a:buClr>
              <a:buFont typeface="+mj-lt"/>
              <a:buAutoNum type="alphaUcPeriod"/>
            </a:pPr>
            <a:r>
              <a:rPr lang="de-DE" altLang="zh-TW" sz="1400" dirty="0" smtClean="0">
                <a:ea typeface="新細明體" panose="02020500000000000000" pitchFamily="18" charset="-120"/>
              </a:rPr>
              <a:t>13</a:t>
            </a:r>
          </a:p>
          <a:p>
            <a:pPr marL="342900" indent="-342900">
              <a:buClr>
                <a:srgbClr val="008080"/>
              </a:buClr>
              <a:buFont typeface="+mj-lt"/>
              <a:buAutoNum type="alphaUcPeriod"/>
            </a:pPr>
            <a:r>
              <a:rPr lang="de-DE" altLang="zh-TW" sz="1400" dirty="0" smtClean="0">
                <a:ea typeface="新細明體" panose="02020500000000000000" pitchFamily="18" charset="-120"/>
              </a:rPr>
              <a:t>14</a:t>
            </a:r>
          </a:p>
          <a:p>
            <a:pPr marL="342900" indent="-342900">
              <a:buClr>
                <a:srgbClr val="008080"/>
              </a:buClr>
              <a:buFont typeface="+mj-lt"/>
              <a:buAutoNum type="alphaUcPeriod"/>
            </a:pPr>
            <a:r>
              <a:rPr lang="de-DE" altLang="zh-TW" sz="1400" dirty="0" smtClean="0">
                <a:ea typeface="新細明體" panose="02020500000000000000" pitchFamily="18" charset="-120"/>
              </a:rPr>
              <a:t>15</a:t>
            </a:r>
          </a:p>
          <a:p>
            <a:pPr marL="342900" indent="-342900">
              <a:buClr>
                <a:srgbClr val="008080"/>
              </a:buClr>
              <a:buFont typeface="+mj-lt"/>
              <a:buAutoNum type="alphaUcPeriod"/>
            </a:pPr>
            <a:r>
              <a:rPr lang="de-DE" altLang="zh-TW" sz="1400" dirty="0" smtClean="0">
                <a:ea typeface="新細明體" panose="02020500000000000000" pitchFamily="18" charset="-120"/>
              </a:rPr>
              <a:t>16</a:t>
            </a:r>
            <a:endParaRPr lang="en-US" altLang="zh-TW" sz="1400" dirty="0" smtClean="0">
              <a:ea typeface="新細明體" panose="02020500000000000000" pitchFamily="18" charset="-120"/>
            </a:endParaRPr>
          </a:p>
          <a:p>
            <a:pPr marL="0" indent="0">
              <a:buClr>
                <a:srgbClr val="497E8D"/>
              </a:buClr>
              <a:buNone/>
              <a:defRPr/>
            </a:pPr>
            <a:r>
              <a:rPr lang="en-US" altLang="zh-TW" sz="1400" dirty="0" smtClean="0">
                <a:solidFill>
                  <a:srgbClr val="008080"/>
                </a:solidFill>
                <a:ea typeface="新細明體" panose="02020500000000000000" pitchFamily="18" charset="-120"/>
              </a:rPr>
              <a:t>5.  What </a:t>
            </a:r>
            <a:r>
              <a:rPr lang="en-US" altLang="zh-TW" sz="1400" dirty="0">
                <a:solidFill>
                  <a:srgbClr val="008080"/>
                </a:solidFill>
                <a:ea typeface="新細明體" panose="02020500000000000000" pitchFamily="18" charset="-120"/>
              </a:rPr>
              <a:t>is the predominant hormone in the luteal phase?</a:t>
            </a:r>
          </a:p>
          <a:p>
            <a:pPr marL="342900" indent="-342900">
              <a:buClr>
                <a:srgbClr val="497E8D"/>
              </a:buClr>
              <a:buFont typeface="+mj-lt"/>
              <a:buAutoNum type="alphaUcPeriod"/>
              <a:defRPr/>
            </a:pPr>
            <a:r>
              <a:rPr lang="en-US" altLang="zh-TW" sz="1400" dirty="0" smtClean="0">
                <a:ea typeface="新細明體" panose="02020500000000000000" pitchFamily="18" charset="-120"/>
              </a:rPr>
              <a:t>Estrogen.</a:t>
            </a:r>
            <a:endParaRPr lang="en-US" altLang="zh-TW" sz="1400" dirty="0">
              <a:ea typeface="新細明體" panose="02020500000000000000" pitchFamily="18" charset="-120"/>
            </a:endParaRPr>
          </a:p>
          <a:p>
            <a:pPr marL="342900" indent="-342900">
              <a:buClr>
                <a:srgbClr val="497E8D"/>
              </a:buClr>
              <a:buFont typeface="+mj-lt"/>
              <a:buAutoNum type="alphaUcPeriod"/>
              <a:defRPr/>
            </a:pPr>
            <a:r>
              <a:rPr lang="en-US" altLang="zh-TW" sz="1400" dirty="0">
                <a:ea typeface="新細明體" panose="02020500000000000000" pitchFamily="18" charset="-120"/>
              </a:rPr>
              <a:t>progesterone.</a:t>
            </a:r>
            <a:endParaRPr lang="en-US" altLang="zh-TW" sz="1400" dirty="0" smtClean="0">
              <a:ea typeface="新細明體" panose="02020500000000000000" pitchFamily="18" charset="-120"/>
            </a:endParaRPr>
          </a:p>
          <a:p>
            <a:pPr marL="342900" indent="-342900">
              <a:buClr>
                <a:srgbClr val="497E8D"/>
              </a:buClr>
              <a:buFont typeface="+mj-lt"/>
              <a:buAutoNum type="alphaUcPeriod"/>
              <a:defRPr/>
            </a:pPr>
            <a:r>
              <a:rPr lang="en-US" altLang="zh-TW" sz="1400" dirty="0">
                <a:ea typeface="新細明體" panose="02020500000000000000" pitchFamily="18" charset="-120"/>
              </a:rPr>
              <a:t>testosterone.</a:t>
            </a:r>
            <a:endParaRPr lang="en-US" altLang="zh-TW" sz="1400" dirty="0" smtClean="0">
              <a:ea typeface="新細明體" panose="02020500000000000000" pitchFamily="18" charset="-120"/>
            </a:endParaRPr>
          </a:p>
          <a:p>
            <a:pPr marL="342900" indent="-342900">
              <a:buClr>
                <a:srgbClr val="497E8D"/>
              </a:buClr>
              <a:buFont typeface="+mj-lt"/>
              <a:buAutoNum type="alphaUcPeriod"/>
              <a:defRPr/>
            </a:pPr>
            <a:r>
              <a:rPr lang="en-US" altLang="zh-TW" sz="1400" dirty="0">
                <a:ea typeface="新細明體" panose="02020500000000000000" pitchFamily="18" charset="-120"/>
              </a:rPr>
              <a:t>chorionic </a:t>
            </a:r>
            <a:r>
              <a:rPr lang="en-US" altLang="zh-TW" sz="1400" dirty="0" smtClean="0">
                <a:ea typeface="新細明體" panose="02020500000000000000" pitchFamily="18" charset="-120"/>
              </a:rPr>
              <a:t>gonadotropin.</a:t>
            </a:r>
          </a:p>
          <a:p>
            <a:pPr marL="0" indent="0">
              <a:buClr>
                <a:srgbClr val="497E8D"/>
              </a:buClr>
              <a:buNone/>
              <a:defRPr/>
            </a:pPr>
            <a:r>
              <a:rPr lang="en-US" altLang="zh-TW" sz="1400" dirty="0" smtClean="0">
                <a:solidFill>
                  <a:srgbClr val="008080"/>
                </a:solidFill>
                <a:ea typeface="新細明體" panose="02020500000000000000" pitchFamily="18" charset="-120"/>
              </a:rPr>
              <a:t>6</a:t>
            </a:r>
            <a:r>
              <a:rPr lang="en-US" altLang="zh-TW" sz="1400" dirty="0">
                <a:solidFill>
                  <a:srgbClr val="008080"/>
                </a:solidFill>
                <a:ea typeface="新細明體" panose="02020500000000000000" pitchFamily="18" charset="-120"/>
              </a:rPr>
              <a:t>. </a:t>
            </a:r>
            <a:r>
              <a:rPr lang="en-US" altLang="zh-TW" sz="1400" dirty="0" smtClean="0">
                <a:solidFill>
                  <a:srgbClr val="008080"/>
                </a:solidFill>
                <a:ea typeface="新細明體" panose="02020500000000000000" pitchFamily="18" charset="-120"/>
              </a:rPr>
              <a:t>Which </a:t>
            </a:r>
            <a:r>
              <a:rPr lang="en-US" altLang="zh-TW" sz="1400" dirty="0">
                <a:solidFill>
                  <a:srgbClr val="008080"/>
                </a:solidFill>
                <a:ea typeface="新細明體" panose="02020500000000000000" pitchFamily="18" charset="-120"/>
              </a:rPr>
              <a:t>of the following hormones are secreted to maintain the corpus luteum during pregnancy?</a:t>
            </a:r>
          </a:p>
          <a:p>
            <a:pPr marL="342900" indent="-342900">
              <a:buClr>
                <a:srgbClr val="497E8D"/>
              </a:buClr>
              <a:buFont typeface="+mj-lt"/>
              <a:buAutoNum type="alphaUcPeriod"/>
              <a:defRPr/>
            </a:pPr>
            <a:r>
              <a:rPr lang="en-US" sz="1400" dirty="0"/>
              <a:t>LH</a:t>
            </a:r>
            <a:endParaRPr lang="en-US" altLang="zh-TW" sz="1400" dirty="0">
              <a:ea typeface="新細明體" panose="02020500000000000000" pitchFamily="18" charset="-120"/>
            </a:endParaRPr>
          </a:p>
          <a:p>
            <a:pPr marL="342900" indent="-342900">
              <a:buClr>
                <a:srgbClr val="497E8D"/>
              </a:buClr>
              <a:buFont typeface="+mj-lt"/>
              <a:buAutoNum type="alphaUcPeriod"/>
              <a:defRPr/>
            </a:pPr>
            <a:r>
              <a:rPr lang="en-US" altLang="zh-TW" sz="1400" dirty="0" smtClean="0">
                <a:ea typeface="新細明體" panose="02020500000000000000" pitchFamily="18" charset="-120"/>
              </a:rPr>
              <a:t>FSH</a:t>
            </a:r>
            <a:endParaRPr lang="en-US" altLang="zh-TW" sz="1400" dirty="0">
              <a:ea typeface="新細明體" panose="02020500000000000000" pitchFamily="18" charset="-120"/>
            </a:endParaRPr>
          </a:p>
          <a:p>
            <a:pPr marL="342900" indent="-342900">
              <a:buClr>
                <a:srgbClr val="497E8D"/>
              </a:buClr>
              <a:buFont typeface="+mj-lt"/>
              <a:buAutoNum type="alphaUcPeriod"/>
              <a:defRPr/>
            </a:pPr>
            <a:r>
              <a:rPr lang="en-US" altLang="zh-TW" sz="1400" dirty="0" err="1" smtClean="0">
                <a:ea typeface="新細明體" panose="02020500000000000000" pitchFamily="18" charset="-120"/>
              </a:rPr>
              <a:t>hCG</a:t>
            </a:r>
            <a:endParaRPr lang="en-US" altLang="zh-TW" sz="1400" dirty="0">
              <a:ea typeface="新細明體" panose="02020500000000000000" pitchFamily="18" charset="-120"/>
            </a:endParaRPr>
          </a:p>
          <a:p>
            <a:pPr marL="342900" indent="-342900">
              <a:buClr>
                <a:srgbClr val="497E8D"/>
              </a:buClr>
              <a:buFont typeface="+mj-lt"/>
              <a:buAutoNum type="alphaUcPeriod"/>
              <a:defRPr/>
            </a:pPr>
            <a:r>
              <a:rPr lang="en-US" altLang="zh-TW" sz="1400" dirty="0" smtClean="0">
                <a:ea typeface="新細明體" panose="02020500000000000000" pitchFamily="18" charset="-120"/>
              </a:rPr>
              <a:t>estrogen</a:t>
            </a:r>
            <a:endParaRPr lang="el-GR" altLang="zh-TW" sz="1400" dirty="0">
              <a:ea typeface="新細明體" panose="02020500000000000000" pitchFamily="18" charset="-120"/>
            </a:endParaRPr>
          </a:p>
          <a:p>
            <a:pPr marL="0" indent="0">
              <a:buClr>
                <a:srgbClr val="497E8D"/>
              </a:buClr>
              <a:buNone/>
              <a:defRPr/>
            </a:pPr>
            <a:endParaRPr lang="el-GR" altLang="zh-TW" sz="1400" dirty="0">
              <a:ea typeface="新細明體" panose="02020500000000000000" pitchFamily="18" charset="-120"/>
            </a:endParaRPr>
          </a:p>
        </p:txBody>
      </p:sp>
      <p:sp>
        <p:nvSpPr>
          <p:cNvPr id="4" name="TextBox 3"/>
          <p:cNvSpPr txBox="1"/>
          <p:nvPr/>
        </p:nvSpPr>
        <p:spPr>
          <a:xfrm rot="10800000">
            <a:off x="8182644" y="6354510"/>
            <a:ext cx="3396759" cy="276999"/>
          </a:xfrm>
          <a:prstGeom prst="rect">
            <a:avLst/>
          </a:prstGeom>
          <a:noFill/>
        </p:spPr>
        <p:txBody>
          <a:bodyPr wrap="square" rtlCol="0">
            <a:spAutoFit/>
          </a:bodyPr>
          <a:lstStyle/>
          <a:p>
            <a:pPr algn="ctr"/>
            <a:r>
              <a:rPr lang="en-US" sz="1200" dirty="0" smtClean="0">
                <a:solidFill>
                  <a:schemeClr val="bg1">
                    <a:lumMod val="50000"/>
                  </a:schemeClr>
                </a:solidFill>
              </a:rPr>
              <a:t>1=B   2=C   3=C   4=B   5=B   6=C</a:t>
            </a:r>
            <a:endParaRPr lang="en-US" sz="1200" dirty="0">
              <a:solidFill>
                <a:schemeClr val="bg1">
                  <a:lumMod val="50000"/>
                </a:schemeClr>
              </a:solidFill>
            </a:endParaRPr>
          </a:p>
        </p:txBody>
      </p:sp>
    </p:spTree>
    <p:extLst>
      <p:ext uri="{BB962C8B-B14F-4D97-AF65-F5344CB8AC3E}">
        <p14:creationId xmlns:p14="http://schemas.microsoft.com/office/powerpoint/2010/main" val="1673885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a:solidFill>
                  <a:srgbClr val="008080"/>
                </a:solidFill>
                <a:latin typeface="Bahnschrift" panose="020B0502040204020203" pitchFamily="34" charset="0"/>
                <a:cs typeface="Calibri" panose="020F0502020204030204" pitchFamily="34" charset="0"/>
              </a:rPr>
              <a:t>Layers of Uterine Wall </a:t>
            </a: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4" name="Content Placeholder 3"/>
          <p:cNvSpPr>
            <a:spLocks noGrp="1"/>
          </p:cNvSpPr>
          <p:nvPr>
            <p:ph sz="quarter" idx="1"/>
          </p:nvPr>
        </p:nvSpPr>
        <p:spPr>
          <a:xfrm>
            <a:off x="6454453" y="1389452"/>
            <a:ext cx="5124634" cy="4752528"/>
          </a:xfrm>
          <a:ln w="19050">
            <a:solidFill>
              <a:schemeClr val="bg1">
                <a:lumMod val="65000"/>
              </a:schemeClr>
            </a:solidFill>
            <a:prstDash val="dashDot"/>
          </a:ln>
        </p:spPr>
        <p:txBody>
          <a:bodyPr>
            <a:normAutofit/>
          </a:bodyPr>
          <a:lstStyle/>
          <a:p>
            <a:pPr>
              <a:buClr>
                <a:srgbClr val="008080"/>
              </a:buClr>
            </a:pPr>
            <a:r>
              <a:rPr lang="en-US" sz="1700" dirty="0">
                <a:solidFill>
                  <a:schemeClr val="bg1">
                    <a:lumMod val="50000"/>
                  </a:schemeClr>
                </a:solidFill>
              </a:rPr>
              <a:t>Uterine wall, which is made up of three different layers. There's the outer </a:t>
            </a:r>
            <a:r>
              <a:rPr lang="en-US" sz="1700" dirty="0" err="1">
                <a:solidFill>
                  <a:schemeClr val="bg1">
                    <a:lumMod val="50000"/>
                  </a:schemeClr>
                </a:solidFill>
              </a:rPr>
              <a:t>perimetrium</a:t>
            </a:r>
            <a:r>
              <a:rPr lang="en-US" sz="1700" dirty="0">
                <a:solidFill>
                  <a:schemeClr val="bg1">
                    <a:lumMod val="50000"/>
                  </a:schemeClr>
                </a:solidFill>
              </a:rPr>
              <a:t>, the middle (muscular) myometrium (that's the thickest layer), and the inner endometrium (thinner layer).</a:t>
            </a:r>
          </a:p>
          <a:p>
            <a:pPr>
              <a:buClr>
                <a:srgbClr val="008080"/>
              </a:buClr>
            </a:pPr>
            <a:endParaRPr lang="en-US" sz="1700" dirty="0">
              <a:solidFill>
                <a:schemeClr val="bg1">
                  <a:lumMod val="50000"/>
                </a:schemeClr>
              </a:solidFill>
            </a:endParaRPr>
          </a:p>
          <a:p>
            <a:pPr>
              <a:buClr>
                <a:srgbClr val="008080"/>
              </a:buClr>
            </a:pPr>
            <a:r>
              <a:rPr lang="en-US" sz="1700" dirty="0">
                <a:solidFill>
                  <a:schemeClr val="bg1">
                    <a:lumMod val="50000"/>
                  </a:schemeClr>
                </a:solidFill>
              </a:rPr>
              <a:t>But only one of these layers undergoes the changes during the uterine cycle, and that's the endometrium. </a:t>
            </a:r>
          </a:p>
          <a:p>
            <a:pPr>
              <a:buClr>
                <a:srgbClr val="008080"/>
              </a:buClr>
            </a:pPr>
            <a:endParaRPr lang="en-US" sz="1700" dirty="0">
              <a:solidFill>
                <a:schemeClr val="bg1">
                  <a:lumMod val="50000"/>
                </a:schemeClr>
              </a:solidFill>
            </a:endParaRPr>
          </a:p>
          <a:p>
            <a:pPr>
              <a:buClr>
                <a:srgbClr val="008080"/>
              </a:buClr>
            </a:pPr>
            <a:r>
              <a:rPr lang="en-US" sz="1700" dirty="0">
                <a:solidFill>
                  <a:schemeClr val="bg1">
                    <a:lumMod val="50000"/>
                  </a:schemeClr>
                </a:solidFill>
              </a:rPr>
              <a:t>The endometrial tissue itself is also made up of two layers: </a:t>
            </a:r>
          </a:p>
          <a:p>
            <a:pPr marL="342900" indent="-342900">
              <a:buClr>
                <a:srgbClr val="008080"/>
              </a:buClr>
              <a:buFont typeface="+mj-lt"/>
              <a:buAutoNum type="arabicPeriod"/>
            </a:pPr>
            <a:r>
              <a:rPr lang="en-US" sz="1700" dirty="0">
                <a:solidFill>
                  <a:schemeClr val="bg1">
                    <a:lumMod val="50000"/>
                  </a:schemeClr>
                </a:solidFill>
              </a:rPr>
              <a:t>Basilar zone, which attaches the endometrium to the underlying myometrium.</a:t>
            </a:r>
          </a:p>
          <a:p>
            <a:pPr marL="342900" indent="-342900">
              <a:buClr>
                <a:srgbClr val="008080"/>
              </a:buClr>
              <a:buFont typeface="+mj-lt"/>
              <a:buAutoNum type="arabicPeriod"/>
            </a:pPr>
            <a:r>
              <a:rPr lang="en-US" sz="1700" dirty="0">
                <a:solidFill>
                  <a:schemeClr val="bg1">
                    <a:lumMod val="50000"/>
                  </a:schemeClr>
                </a:solidFill>
              </a:rPr>
              <a:t>Functional zone, which is the part that changes throughout the uterine cycle.</a:t>
            </a:r>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srcRect r="5940"/>
          <a:stretch/>
        </p:blipFill>
        <p:spPr>
          <a:xfrm>
            <a:off x="609460" y="1510114"/>
            <a:ext cx="5700976" cy="4511203"/>
          </a:xfrm>
          <a:prstGeom prst="rect">
            <a:avLst/>
          </a:prstGeom>
        </p:spPr>
      </p:pic>
    </p:spTree>
    <p:extLst>
      <p:ext uri="{BB962C8B-B14F-4D97-AF65-F5344CB8AC3E}">
        <p14:creationId xmlns:p14="http://schemas.microsoft.com/office/powerpoint/2010/main" val="3290741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smtClean="0">
                <a:solidFill>
                  <a:srgbClr val="008080"/>
                </a:solidFill>
                <a:latin typeface="Bahnschrift" panose="020B0502040204020203" pitchFamily="34" charset="0"/>
                <a:cs typeface="Calibri" panose="020F0502020204030204" pitchFamily="34" charset="0"/>
              </a:rPr>
              <a:t>MCQ’s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40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135259"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18115" y="1183964"/>
            <a:ext cx="5517144" cy="544754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1600" dirty="0" smtClean="0">
                <a:solidFill>
                  <a:srgbClr val="008080"/>
                </a:solidFill>
                <a:ea typeface="新細明體" panose="02020500000000000000" pitchFamily="18" charset="-120"/>
              </a:rPr>
              <a:t>1. </a:t>
            </a:r>
            <a:r>
              <a:rPr lang="en-US" altLang="zh-TW" sz="1600" dirty="0">
                <a:solidFill>
                  <a:srgbClr val="008080"/>
                </a:solidFill>
                <a:ea typeface="新細明體" panose="02020500000000000000" pitchFamily="18" charset="-120"/>
              </a:rPr>
              <a:t>Which of the following is correct about the uterine cycle?</a:t>
            </a:r>
          </a:p>
          <a:p>
            <a:pPr marL="342900" indent="-342900">
              <a:buClr>
                <a:srgbClr val="008080"/>
              </a:buClr>
              <a:buFont typeface="+mj-lt"/>
              <a:buAutoNum type="alphaUcPeriod"/>
            </a:pPr>
            <a:r>
              <a:rPr lang="en-US" altLang="zh-TW" sz="1600" dirty="0">
                <a:ea typeface="新細明體" panose="02020500000000000000" pitchFamily="18" charset="-120"/>
              </a:rPr>
              <a:t>The proliferative phase is know as the </a:t>
            </a:r>
            <a:r>
              <a:rPr lang="en-US" altLang="zh-TW" sz="1600" dirty="0" err="1">
                <a:ea typeface="新細明體" panose="02020500000000000000" pitchFamily="18" charset="-120"/>
              </a:rPr>
              <a:t>progestational</a:t>
            </a:r>
            <a:r>
              <a:rPr lang="en-US" altLang="zh-TW" sz="1600" dirty="0">
                <a:ea typeface="新細明體" panose="02020500000000000000" pitchFamily="18" charset="-120"/>
              </a:rPr>
              <a:t> phase</a:t>
            </a:r>
          </a:p>
          <a:p>
            <a:pPr marL="342900" indent="-342900">
              <a:buClr>
                <a:srgbClr val="008080"/>
              </a:buClr>
              <a:buFont typeface="+mj-lt"/>
              <a:buAutoNum type="alphaUcPeriod"/>
            </a:pPr>
            <a:r>
              <a:rPr lang="en-US" altLang="zh-TW" sz="1600" dirty="0">
                <a:ea typeface="新細明體" panose="02020500000000000000" pitchFamily="18" charset="-120"/>
              </a:rPr>
              <a:t>The secretory phase is known as the </a:t>
            </a:r>
            <a:r>
              <a:rPr lang="en-US" altLang="zh-TW" sz="1600" dirty="0" err="1">
                <a:ea typeface="新細明體" panose="02020500000000000000" pitchFamily="18" charset="-120"/>
              </a:rPr>
              <a:t>preovulatory</a:t>
            </a:r>
            <a:r>
              <a:rPr lang="en-US" altLang="zh-TW" sz="1600" dirty="0">
                <a:ea typeface="新細明體" panose="02020500000000000000" pitchFamily="18" charset="-120"/>
              </a:rPr>
              <a:t> </a:t>
            </a:r>
          </a:p>
          <a:p>
            <a:pPr marL="342900" indent="-342900">
              <a:buClr>
                <a:srgbClr val="008080"/>
              </a:buClr>
              <a:buFont typeface="+mj-lt"/>
              <a:buAutoNum type="alphaUcPeriod"/>
            </a:pPr>
            <a:r>
              <a:rPr lang="en-US" altLang="zh-TW" sz="1600" dirty="0">
                <a:ea typeface="新細明體" panose="02020500000000000000" pitchFamily="18" charset="-120"/>
              </a:rPr>
              <a:t>The secretory phase is known as postovulatory</a:t>
            </a:r>
          </a:p>
          <a:p>
            <a:pPr marL="342900" indent="-342900">
              <a:buClr>
                <a:srgbClr val="008080"/>
              </a:buClr>
              <a:buFont typeface="+mj-lt"/>
              <a:buAutoNum type="alphaUcPeriod"/>
            </a:pPr>
            <a:r>
              <a:rPr lang="en-US" altLang="zh-TW" sz="1600" dirty="0">
                <a:ea typeface="新細明體" panose="02020500000000000000" pitchFamily="18" charset="-120"/>
              </a:rPr>
              <a:t>The secretory phase is know as the estrogen </a:t>
            </a:r>
            <a:r>
              <a:rPr lang="en-US" altLang="zh-TW" sz="1600" dirty="0" smtClean="0">
                <a:ea typeface="新細明體" panose="02020500000000000000" pitchFamily="18" charset="-120"/>
              </a:rPr>
              <a:t>phase</a:t>
            </a:r>
          </a:p>
          <a:p>
            <a:pPr marL="342900" indent="-342900">
              <a:buClr>
                <a:srgbClr val="008080"/>
              </a:buClr>
              <a:buFont typeface="+mj-lt"/>
              <a:buAutoNum type="alphaUcPeriod"/>
            </a:pPr>
            <a:endParaRPr lang="en-US" altLang="zh-TW" sz="1600" dirty="0">
              <a:ea typeface="新細明體" panose="02020500000000000000" pitchFamily="18" charset="-120"/>
            </a:endParaRPr>
          </a:p>
          <a:p>
            <a:pPr marL="0" indent="0">
              <a:buClr>
                <a:srgbClr val="497E8D"/>
              </a:buClr>
              <a:buNone/>
              <a:defRPr/>
            </a:pPr>
            <a:r>
              <a:rPr lang="en-US" altLang="zh-TW" sz="1600" dirty="0" smtClean="0">
                <a:solidFill>
                  <a:srgbClr val="008080"/>
                </a:solidFill>
                <a:ea typeface="新細明體" panose="02020500000000000000" pitchFamily="18" charset="-120"/>
              </a:rPr>
              <a:t>2</a:t>
            </a:r>
            <a:r>
              <a:rPr lang="en-US" altLang="zh-TW" sz="1600" dirty="0">
                <a:solidFill>
                  <a:srgbClr val="008080"/>
                </a:solidFill>
                <a:ea typeface="新細明體" panose="02020500000000000000" pitchFamily="18" charset="-120"/>
              </a:rPr>
              <a:t>. How thick is the endometrium AT the time of ovulation?</a:t>
            </a:r>
          </a:p>
          <a:p>
            <a:pPr marL="342900" indent="-342900">
              <a:buClr>
                <a:srgbClr val="497E8D"/>
              </a:buClr>
              <a:buFont typeface="+mj-lt"/>
              <a:buAutoNum type="alphaUcPeriod"/>
              <a:defRPr/>
            </a:pPr>
            <a:r>
              <a:rPr lang="en-US" altLang="zh-TW" sz="1600" dirty="0">
                <a:ea typeface="新細明體" panose="02020500000000000000" pitchFamily="18" charset="-120"/>
              </a:rPr>
              <a:t>2-4mm thick </a:t>
            </a:r>
          </a:p>
          <a:p>
            <a:pPr marL="342900" indent="-342900">
              <a:buClr>
                <a:srgbClr val="497E8D"/>
              </a:buClr>
              <a:buFont typeface="+mj-lt"/>
              <a:buAutoNum type="alphaUcPeriod"/>
              <a:defRPr/>
            </a:pPr>
            <a:r>
              <a:rPr lang="en-US" altLang="zh-TW" sz="1600" dirty="0">
                <a:ea typeface="新細明體" panose="02020500000000000000" pitchFamily="18" charset="-120"/>
              </a:rPr>
              <a:t>3-5mm thick</a:t>
            </a:r>
          </a:p>
          <a:p>
            <a:pPr marL="342900" indent="-342900">
              <a:buClr>
                <a:srgbClr val="497E8D"/>
              </a:buClr>
              <a:buFont typeface="+mj-lt"/>
              <a:buAutoNum type="alphaUcPeriod"/>
              <a:defRPr/>
            </a:pPr>
            <a:r>
              <a:rPr lang="en-US" altLang="zh-TW" sz="1600" dirty="0">
                <a:ea typeface="新細明體" panose="02020500000000000000" pitchFamily="18" charset="-120"/>
              </a:rPr>
              <a:t>4-6mm thick</a:t>
            </a:r>
          </a:p>
          <a:p>
            <a:pPr marL="342900" indent="-342900">
              <a:buClr>
                <a:srgbClr val="497E8D"/>
              </a:buClr>
              <a:buFont typeface="+mj-lt"/>
              <a:buAutoNum type="alphaUcPeriod"/>
              <a:defRPr/>
            </a:pPr>
            <a:r>
              <a:rPr lang="en-US" altLang="zh-TW" sz="1600" dirty="0" smtClean="0">
                <a:ea typeface="新細明體" panose="02020500000000000000" pitchFamily="18" charset="-120"/>
              </a:rPr>
              <a:t>5-7mmthick</a:t>
            </a:r>
            <a:endParaRPr lang="en-US" altLang="zh-TW" sz="1600" dirty="0">
              <a:ea typeface="新細明體" panose="02020500000000000000" pitchFamily="18" charset="-120"/>
            </a:endParaRPr>
          </a:p>
        </p:txBody>
      </p:sp>
      <p:sp>
        <p:nvSpPr>
          <p:cNvPr id="9" name="Content Placeholder 3"/>
          <p:cNvSpPr txBox="1">
            <a:spLocks/>
          </p:cNvSpPr>
          <p:nvPr/>
        </p:nvSpPr>
        <p:spPr>
          <a:xfrm>
            <a:off x="6248115" y="1268760"/>
            <a:ext cx="5331288"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497E8D"/>
              </a:buClr>
              <a:buNone/>
              <a:defRPr/>
            </a:pPr>
            <a:r>
              <a:rPr lang="en-US" altLang="zh-TW" sz="1600" dirty="0">
                <a:solidFill>
                  <a:srgbClr val="008080"/>
                </a:solidFill>
                <a:ea typeface="新細明體" panose="02020500000000000000" pitchFamily="18" charset="-120"/>
              </a:rPr>
              <a:t>3. which of the following is a function of Estrogen?</a:t>
            </a:r>
          </a:p>
          <a:p>
            <a:pPr marL="342900" indent="-342900">
              <a:buClr>
                <a:srgbClr val="497E8D"/>
              </a:buClr>
              <a:buFont typeface="+mj-lt"/>
              <a:buAutoNum type="alphaUcPeriod"/>
              <a:defRPr/>
            </a:pPr>
            <a:r>
              <a:rPr lang="en-US" altLang="zh-TW" sz="1600" dirty="0">
                <a:solidFill>
                  <a:schemeClr val="tx1">
                    <a:lumMod val="95000"/>
                    <a:lumOff val="5000"/>
                  </a:schemeClr>
                </a:solidFill>
                <a:ea typeface="新細明體" panose="02020500000000000000" pitchFamily="18" charset="-120"/>
              </a:rPr>
              <a:t>increase body metabolism and fat deposition.</a:t>
            </a:r>
          </a:p>
          <a:p>
            <a:pPr marL="342900" indent="-342900">
              <a:buClr>
                <a:srgbClr val="497E8D"/>
              </a:buClr>
              <a:buFont typeface="+mj-lt"/>
              <a:buAutoNum type="alphaUcPeriod"/>
              <a:defRPr/>
            </a:pPr>
            <a:r>
              <a:rPr lang="en-US" altLang="zh-TW" sz="1600" dirty="0">
                <a:solidFill>
                  <a:schemeClr val="tx1">
                    <a:lumMod val="95000"/>
                    <a:lumOff val="5000"/>
                  </a:schemeClr>
                </a:solidFill>
                <a:ea typeface="新細明體" panose="02020500000000000000" pitchFamily="18" charset="-120"/>
              </a:rPr>
              <a:t>promotes increased secretion by the mucosal lining of the fallopian tubes. </a:t>
            </a:r>
          </a:p>
          <a:p>
            <a:pPr marL="342900" indent="-342900">
              <a:buClr>
                <a:srgbClr val="497E8D"/>
              </a:buClr>
              <a:buFont typeface="+mj-lt"/>
              <a:buAutoNum type="alphaUcPeriod"/>
              <a:defRPr/>
            </a:pPr>
            <a:r>
              <a:rPr lang="en-US" altLang="zh-TW" sz="1600" dirty="0">
                <a:solidFill>
                  <a:schemeClr val="tx1">
                    <a:lumMod val="95000"/>
                    <a:lumOff val="5000"/>
                  </a:schemeClr>
                </a:solidFill>
                <a:ea typeface="新細明體" panose="02020500000000000000" pitchFamily="18" charset="-120"/>
              </a:rPr>
              <a:t>decreases the frequency and intensity of uterine contractions.</a:t>
            </a:r>
          </a:p>
          <a:p>
            <a:pPr marL="342900" indent="-342900">
              <a:buClr>
                <a:srgbClr val="497E8D"/>
              </a:buClr>
              <a:buFont typeface="+mj-lt"/>
              <a:buAutoNum type="alphaUcPeriod"/>
              <a:defRPr/>
            </a:pPr>
            <a:r>
              <a:rPr lang="en-US" altLang="zh-TW" sz="1600" dirty="0">
                <a:solidFill>
                  <a:schemeClr val="tx1">
                    <a:lumMod val="95000"/>
                    <a:lumOff val="5000"/>
                  </a:schemeClr>
                </a:solidFill>
                <a:ea typeface="新細明體" panose="02020500000000000000" pitchFamily="18" charset="-120"/>
              </a:rPr>
              <a:t>promotes the secretory changes in the uterine endometrium. </a:t>
            </a:r>
          </a:p>
          <a:p>
            <a:pPr marL="0" indent="0">
              <a:buClr>
                <a:srgbClr val="008080"/>
              </a:buClr>
              <a:buNone/>
            </a:pPr>
            <a:endParaRPr lang="en-US" altLang="zh-TW" sz="1600" dirty="0" smtClean="0">
              <a:solidFill>
                <a:srgbClr val="008080"/>
              </a:solidFill>
              <a:ea typeface="新細明體" panose="02020500000000000000" pitchFamily="18" charset="-120"/>
            </a:endParaRPr>
          </a:p>
          <a:p>
            <a:pPr marL="0" indent="0">
              <a:buClr>
                <a:srgbClr val="008080"/>
              </a:buClr>
              <a:buNone/>
            </a:pPr>
            <a:r>
              <a:rPr lang="en-US" altLang="zh-TW" sz="1600" dirty="0" smtClean="0">
                <a:solidFill>
                  <a:srgbClr val="008080"/>
                </a:solidFill>
                <a:ea typeface="新細明體" panose="02020500000000000000" pitchFamily="18" charset="-120"/>
              </a:rPr>
              <a:t>4. </a:t>
            </a:r>
            <a:r>
              <a:rPr lang="en-US" altLang="zh-TW" sz="1600" dirty="0">
                <a:solidFill>
                  <a:srgbClr val="008080"/>
                </a:solidFill>
                <a:ea typeface="新細明體" panose="02020500000000000000" pitchFamily="18" charset="-120"/>
              </a:rPr>
              <a:t>progesterone is used to increase </a:t>
            </a:r>
            <a:r>
              <a:rPr lang="en-US" altLang="zh-TW" sz="1600" dirty="0" smtClean="0">
                <a:solidFill>
                  <a:srgbClr val="008080"/>
                </a:solidFill>
                <a:ea typeface="新細明體" panose="02020500000000000000" pitchFamily="18" charset="-120"/>
              </a:rPr>
              <a:t>the </a:t>
            </a:r>
            <a:r>
              <a:rPr lang="en-US" altLang="zh-TW" sz="1600" dirty="0">
                <a:solidFill>
                  <a:srgbClr val="008080"/>
                </a:solidFill>
                <a:ea typeface="新細明體" panose="02020500000000000000" pitchFamily="18" charset="-120"/>
              </a:rPr>
              <a:t>frequency and intensity of uterine contractions in pregnant female.</a:t>
            </a:r>
            <a:endParaRPr lang="en-US" altLang="zh-TW" sz="1600" dirty="0" smtClean="0">
              <a:solidFill>
                <a:srgbClr val="008080"/>
              </a:solidFill>
              <a:ea typeface="新細明體" panose="02020500000000000000" pitchFamily="18" charset="-120"/>
            </a:endParaRPr>
          </a:p>
          <a:p>
            <a:pPr marL="342900" indent="-342900">
              <a:buClr>
                <a:srgbClr val="008080"/>
              </a:buClr>
              <a:buFont typeface="+mj-lt"/>
              <a:buAutoNum type="alphaUcPeriod"/>
            </a:pPr>
            <a:r>
              <a:rPr lang="en-US" altLang="zh-TW" sz="1600" dirty="0">
                <a:ea typeface="新細明體" panose="02020500000000000000" pitchFamily="18" charset="-120"/>
              </a:rPr>
              <a:t>TRUE</a:t>
            </a:r>
          </a:p>
          <a:p>
            <a:pPr marL="342900" indent="-342900">
              <a:buClr>
                <a:srgbClr val="008080"/>
              </a:buClr>
              <a:buFont typeface="+mj-lt"/>
              <a:buAutoNum type="alphaUcPeriod"/>
            </a:pPr>
            <a:r>
              <a:rPr lang="en-US" altLang="zh-TW" sz="1600" dirty="0">
                <a:ea typeface="新細明體" panose="02020500000000000000" pitchFamily="18" charset="-120"/>
              </a:rPr>
              <a:t>FALSE </a:t>
            </a:r>
          </a:p>
          <a:p>
            <a:pPr marL="0" indent="0">
              <a:buClr>
                <a:srgbClr val="497E8D"/>
              </a:buClr>
              <a:buNone/>
              <a:defRPr/>
            </a:pPr>
            <a:endParaRPr lang="el-GR" altLang="zh-TW" sz="1600" dirty="0">
              <a:ea typeface="新細明體" panose="02020500000000000000" pitchFamily="18" charset="-120"/>
            </a:endParaRPr>
          </a:p>
        </p:txBody>
      </p:sp>
      <p:sp>
        <p:nvSpPr>
          <p:cNvPr id="4" name="TextBox 3"/>
          <p:cNvSpPr txBox="1"/>
          <p:nvPr/>
        </p:nvSpPr>
        <p:spPr>
          <a:xfrm rot="10800000">
            <a:off x="8182644" y="6354510"/>
            <a:ext cx="3396759" cy="276999"/>
          </a:xfrm>
          <a:prstGeom prst="rect">
            <a:avLst/>
          </a:prstGeom>
          <a:noFill/>
        </p:spPr>
        <p:txBody>
          <a:bodyPr wrap="square" rtlCol="0">
            <a:spAutoFit/>
          </a:bodyPr>
          <a:lstStyle/>
          <a:p>
            <a:pPr algn="ctr"/>
            <a:r>
              <a:rPr lang="en-US" sz="1200" dirty="0" smtClean="0">
                <a:solidFill>
                  <a:schemeClr val="bg1">
                    <a:lumMod val="50000"/>
                  </a:schemeClr>
                </a:solidFill>
              </a:rPr>
              <a:t>1=C   2=B   3=A   4=B</a:t>
            </a:r>
            <a:endParaRPr lang="en-US" sz="1200" dirty="0">
              <a:solidFill>
                <a:schemeClr val="bg1">
                  <a:lumMod val="50000"/>
                </a:schemeClr>
              </a:solidFill>
            </a:endParaRPr>
          </a:p>
        </p:txBody>
      </p:sp>
    </p:spTree>
    <p:extLst>
      <p:ext uri="{BB962C8B-B14F-4D97-AF65-F5344CB8AC3E}">
        <p14:creationId xmlns:p14="http://schemas.microsoft.com/office/powerpoint/2010/main" val="6767869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185" y="90565"/>
            <a:ext cx="6454453" cy="990600"/>
          </a:xfrm>
        </p:spPr>
        <p:txBody>
          <a:bodyPr>
            <a:normAutofit/>
          </a:bodyPr>
          <a:lstStyle/>
          <a:p>
            <a:pPr algn="ctr"/>
            <a:r>
              <a:rPr lang="en-US" dirty="0">
                <a:solidFill>
                  <a:srgbClr val="427380"/>
                </a:solidFill>
                <a:latin typeface="Calibri" panose="020F0502020204030204" pitchFamily="34" charset="0"/>
                <a:cs typeface="Calibri" panose="020F0502020204030204" pitchFamily="34" charset="0"/>
              </a:rPr>
              <a:t>Thank you for checking our work! </a:t>
            </a:r>
          </a:p>
        </p:txBody>
      </p:sp>
      <p:sp>
        <p:nvSpPr>
          <p:cNvPr id="6" name="Rectangle 5"/>
          <p:cNvSpPr/>
          <p:nvPr/>
        </p:nvSpPr>
        <p:spPr>
          <a:xfrm>
            <a:off x="812434" y="2765508"/>
            <a:ext cx="4624180" cy="461665"/>
          </a:xfrm>
          <a:prstGeom prst="rect">
            <a:avLst/>
          </a:prstGeom>
        </p:spPr>
        <p:txBody>
          <a:bodyPr wrap="square">
            <a:spAutoFit/>
          </a:bodyPr>
          <a:lstStyle/>
          <a:p>
            <a:pPr algn="ctr" defTabSz="914400">
              <a:spcBef>
                <a:spcPct val="20000"/>
              </a:spcBef>
            </a:pPr>
            <a:r>
              <a:rPr lang="ar-SA" sz="2400" dirty="0">
                <a:solidFill>
                  <a:srgbClr val="008080"/>
                </a:solidFill>
                <a:latin typeface="Calibri" panose="020F0502020204030204" pitchFamily="34" charset="0"/>
                <a:ea typeface="+mj-ea"/>
                <a:cs typeface="Calibri" panose="020F0502020204030204" pitchFamily="34" charset="0"/>
              </a:rPr>
              <a:t>خالص الشكر لأعضاء الفريق الكِرام:</a:t>
            </a:r>
            <a:endParaRPr lang="en-US" sz="2400" dirty="0">
              <a:solidFill>
                <a:srgbClr val="008080"/>
              </a:solidFill>
              <a:latin typeface="Calibri" panose="020F0502020204030204" pitchFamily="34" charset="0"/>
              <a:ea typeface="+mj-ea"/>
              <a:cs typeface="Calibri" panose="020F0502020204030204" pitchFamily="34" charset="0"/>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41</a:t>
            </a:fld>
            <a:endParaRPr lang="en-US" dirty="0">
              <a:solidFill>
                <a:srgbClr val="464653"/>
              </a:solidFill>
            </a:endParaRPr>
          </a:p>
        </p:txBody>
      </p:sp>
      <p:sp>
        <p:nvSpPr>
          <p:cNvPr id="12" name="Rectangle 11"/>
          <p:cNvSpPr/>
          <p:nvPr/>
        </p:nvSpPr>
        <p:spPr>
          <a:xfrm>
            <a:off x="945839" y="1215709"/>
            <a:ext cx="10297144" cy="369332"/>
          </a:xfrm>
          <a:prstGeom prst="rect">
            <a:avLst/>
          </a:prstGeom>
        </p:spPr>
        <p:txBody>
          <a:bodyPr wrap="square">
            <a:spAutoFit/>
          </a:bodyPr>
          <a:lstStyle/>
          <a:p>
            <a:pPr algn="ctr" defTabSz="914400"/>
            <a:r>
              <a:rPr lang="ar-SA" sz="1800" dirty="0">
                <a:solidFill>
                  <a:srgbClr val="008080"/>
                </a:solidFill>
                <a:latin typeface="Calibri" panose="020F0502020204030204" pitchFamily="34" charset="0"/>
                <a:cs typeface="Calibri" panose="020F0502020204030204" pitchFamily="34" charset="0"/>
              </a:rPr>
              <a:t>اعمل لترسم بسمة، اعمل لتمسح دمعة، اعمل و أنت تعلم أن الله لا يضيع أجر من أحسن عملا.</a:t>
            </a:r>
            <a:endParaRPr lang="en-US" sz="1800" dirty="0">
              <a:solidFill>
                <a:srgbClr val="008080"/>
              </a:solidFill>
              <a:latin typeface="Calibri" panose="020F0502020204030204" pitchFamily="34" charset="0"/>
              <a:cs typeface="Calibri" panose="020F0502020204030204" pitchFamily="34" charset="0"/>
            </a:endParaRPr>
          </a:p>
        </p:txBody>
      </p:sp>
      <p:sp>
        <p:nvSpPr>
          <p:cNvPr id="17" name="Content Placeholder 2"/>
          <p:cNvSpPr txBox="1">
            <a:spLocks/>
          </p:cNvSpPr>
          <p:nvPr/>
        </p:nvSpPr>
        <p:spPr>
          <a:xfrm>
            <a:off x="1540349" y="1516597"/>
            <a:ext cx="3168351" cy="1216936"/>
          </a:xfrm>
          <a:prstGeom prst="rect">
            <a:avLst/>
          </a:prstGeom>
        </p:spPr>
        <p:txBody>
          <a:bodyPr wrap="square">
            <a:spAutoFit/>
          </a:bodyPr>
          <a:lstStyle>
            <a:defPPr>
              <a:defRPr lang="en-US"/>
            </a:defPPr>
            <a:lvl1pPr algn="r" defTabSz="914400">
              <a:spcBef>
                <a:spcPct val="20000"/>
              </a:spcBef>
              <a:defRPr sz="2400">
                <a:solidFill>
                  <a:srgbClr val="008080"/>
                </a:solidFill>
                <a:latin typeface="Calibri" panose="020F0502020204030204" pitchFamily="34" charset="0"/>
                <a:ea typeface="+mj-ea"/>
                <a:cs typeface="Calibri" panose="020F0502020204030204" pitchFamily="34" charset="0"/>
              </a:defRPr>
            </a:lvl1pPr>
          </a:lstStyle>
          <a:p>
            <a:pPr algn="ctr" rtl="1">
              <a:lnSpc>
                <a:spcPct val="150000"/>
              </a:lnSpc>
            </a:pPr>
            <a:r>
              <a:rPr lang="ar-SA" dirty="0"/>
              <a:t>قادة الفريق:</a:t>
            </a:r>
          </a:p>
          <a:p>
            <a:pPr algn="ctr" rtl="1">
              <a:lnSpc>
                <a:spcPct val="150000"/>
              </a:lnSpc>
            </a:pPr>
            <a:r>
              <a:rPr lang="en-US" dirty="0">
                <a:solidFill>
                  <a:schemeClr val="tx1"/>
                </a:solidFill>
              </a:rPr>
              <a:t> </a:t>
            </a:r>
            <a:r>
              <a:rPr lang="ar-SA" dirty="0">
                <a:solidFill>
                  <a:schemeClr val="tx1"/>
                </a:solidFill>
              </a:rPr>
              <a:t>ليــلـى مـذكور  &amp; مـحـمـد نـصـر</a:t>
            </a:r>
            <a:endParaRPr lang="en-US" dirty="0">
              <a:solidFill>
                <a:schemeClr val="tx1"/>
              </a:solidFill>
            </a:endParaRPr>
          </a:p>
        </p:txBody>
      </p:sp>
      <p:sp>
        <p:nvSpPr>
          <p:cNvPr id="25" name="TextBox 24"/>
          <p:cNvSpPr txBox="1"/>
          <p:nvPr/>
        </p:nvSpPr>
        <p:spPr>
          <a:xfrm>
            <a:off x="965723" y="6374312"/>
            <a:ext cx="7200800" cy="338554"/>
          </a:xfrm>
          <a:prstGeom prst="rect">
            <a:avLst/>
          </a:prstGeom>
          <a:noFill/>
        </p:spPr>
        <p:txBody>
          <a:bodyPr wrap="square" rtlCol="0">
            <a:spAutoFit/>
          </a:bodyPr>
          <a:lstStyle/>
          <a:p>
            <a:pPr algn="ctr" rtl="1"/>
            <a:r>
              <a:rPr lang="ar-SA" sz="1600" dirty="0">
                <a:solidFill>
                  <a:srgbClr val="427380"/>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rgbClr val="427380"/>
              </a:solidFill>
              <a:latin typeface="Calibri" panose="020F0502020204030204" pitchFamily="34" charset="0"/>
              <a:cs typeface="Calibri" panose="020F0502020204030204" pitchFamily="34" charset="0"/>
            </a:endParaRPr>
          </a:p>
        </p:txBody>
      </p:sp>
      <p:sp>
        <p:nvSpPr>
          <p:cNvPr id="28" name="Isosceles Triangle 27"/>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950396" y="2080542"/>
            <a:ext cx="0" cy="4151486"/>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663" y="3430676"/>
            <a:ext cx="855837" cy="855837"/>
          </a:xfrm>
          <a:prstGeom prst="rect">
            <a:avLst/>
          </a:prstGeom>
        </p:spPr>
      </p:pic>
      <p:pic>
        <p:nvPicPr>
          <p:cNvPr id="8" name="Picture 7">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8091" t="7811" r="4178" b="4458"/>
          <a:stretch/>
        </p:blipFill>
        <p:spPr>
          <a:xfrm>
            <a:off x="7546074" y="1575000"/>
            <a:ext cx="859536" cy="859536"/>
          </a:xfrm>
          <a:prstGeom prst="rect">
            <a:avLst/>
          </a:prstGeom>
        </p:spPr>
      </p:pic>
      <p:sp>
        <p:nvSpPr>
          <p:cNvPr id="18" name="Rectangle 17"/>
          <p:cNvSpPr/>
          <p:nvPr/>
        </p:nvSpPr>
        <p:spPr>
          <a:xfrm>
            <a:off x="8487472" y="1714463"/>
            <a:ext cx="2499528"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100" dirty="0">
                <a:solidFill>
                  <a:schemeClr val="tx1"/>
                </a:solidFill>
                <a:latin typeface="Comic Sans MS" panose="030F0702030302020204" pitchFamily="66" charset="0"/>
              </a:rPr>
              <a:t>Please check our editing file to know if there are any additions, changes or corrections.</a:t>
            </a:r>
          </a:p>
        </p:txBody>
      </p:sp>
      <p:sp>
        <p:nvSpPr>
          <p:cNvPr id="20" name="Rectangle 19"/>
          <p:cNvSpPr/>
          <p:nvPr/>
        </p:nvSpPr>
        <p:spPr>
          <a:xfrm>
            <a:off x="7819182" y="2641534"/>
            <a:ext cx="3171773"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hlinkClick r:id="rId6"/>
              </a:rPr>
              <a:t>https://</a:t>
            </a:r>
            <a:r>
              <a:rPr lang="en-US" sz="1200" dirty="0" smtClean="0">
                <a:solidFill>
                  <a:schemeClr val="tx1"/>
                </a:solidFill>
                <a:latin typeface="Comic Sans MS" panose="030F0702030302020204" pitchFamily="66" charset="0"/>
                <a:hlinkClick r:id="rId6"/>
              </a:rPr>
              <a:t>www.youtube.com/watch?v=vXrQ_FhZmos</a:t>
            </a:r>
            <a:endParaRPr lang="en-US" sz="1200" dirty="0">
              <a:solidFill>
                <a:schemeClr val="tx1"/>
              </a:solidFill>
              <a:latin typeface="Comic Sans MS" panose="030F0702030302020204" pitchFamily="66" charset="0"/>
            </a:endParaRPr>
          </a:p>
        </p:txBody>
      </p:sp>
      <p:pic>
        <p:nvPicPr>
          <p:cNvPr id="13" name="Picture 12">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l="2960" t="2962" r="2960" b="2960"/>
          <a:stretch/>
        </p:blipFill>
        <p:spPr>
          <a:xfrm>
            <a:off x="6764172" y="4437112"/>
            <a:ext cx="859536" cy="859536"/>
          </a:xfrm>
          <a:prstGeom prst="rect">
            <a:avLst/>
          </a:prstGeom>
        </p:spPr>
      </p:pic>
      <p:sp>
        <p:nvSpPr>
          <p:cNvPr id="22" name="Rectangle 21"/>
          <p:cNvSpPr/>
          <p:nvPr/>
        </p:nvSpPr>
        <p:spPr>
          <a:xfrm>
            <a:off x="7760972" y="4564936"/>
            <a:ext cx="3229983"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Helpful physiology bocks.</a:t>
            </a:r>
          </a:p>
        </p:txBody>
      </p:sp>
      <p:pic>
        <p:nvPicPr>
          <p:cNvPr id="16" name="Picture 1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46074" y="5394895"/>
            <a:ext cx="859536" cy="859536"/>
          </a:xfrm>
          <a:prstGeom prst="rect">
            <a:avLst/>
          </a:prstGeom>
        </p:spPr>
      </p:pic>
      <p:sp>
        <p:nvSpPr>
          <p:cNvPr id="26" name="Rectangle 25"/>
          <p:cNvSpPr/>
          <p:nvPr/>
        </p:nvSpPr>
        <p:spPr>
          <a:xfrm>
            <a:off x="8497830" y="5540140"/>
            <a:ext cx="2493126"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Give us your feedback </a:t>
            </a:r>
            <a:r>
              <a:rPr lang="en-US" sz="1200" dirty="0">
                <a:solidFill>
                  <a:schemeClr val="tx1"/>
                </a:solidFill>
                <a:latin typeface="Comic Sans MS" panose="030F0702030302020204" pitchFamily="66" charset="0"/>
                <a:sym typeface="Wingdings" panose="05000000000000000000" pitchFamily="2" charset="2"/>
              </a:rPr>
              <a:t></a:t>
            </a:r>
            <a:endParaRPr lang="en-US" sz="1200" dirty="0">
              <a:solidFill>
                <a:schemeClr val="tx1"/>
              </a:solidFill>
              <a:latin typeface="Comic Sans MS" panose="030F0702030302020204" pitchFamily="66" charset="0"/>
            </a:endParaRPr>
          </a:p>
        </p:txBody>
      </p:sp>
      <p:sp>
        <p:nvSpPr>
          <p:cNvPr id="24" name="Rectangle 23"/>
          <p:cNvSpPr/>
          <p:nvPr/>
        </p:nvSpPr>
        <p:spPr>
          <a:xfrm>
            <a:off x="3578133" y="3176002"/>
            <a:ext cx="1965375" cy="3180348"/>
          </a:xfrm>
          <a:prstGeom prst="rect">
            <a:avLst/>
          </a:prstGeom>
        </p:spPr>
        <p:txBody>
          <a:bodyPr wrap="square" lIns="101590" tIns="50795" rIns="101590" bIns="50795">
            <a:spAutoFit/>
          </a:bodyPr>
          <a:lstStyle/>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لـمـى الـتـمـيـمـي</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لين التميمي</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دعاء ماهر</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شذا الغيهب</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شروق الصومالي</a:t>
            </a:r>
          </a:p>
          <a:p>
            <a:pPr algn="ctr" rtl="1" fontAlgn="t">
              <a:lnSpc>
                <a:spcPct val="150000"/>
              </a:lnSpc>
              <a:spcBef>
                <a:spcPct val="20000"/>
              </a:spcBef>
            </a:pPr>
            <a:r>
              <a:rPr lang="ar-SA" dirty="0">
                <a:latin typeface="Calibri" panose="020F0502020204030204" pitchFamily="34" charset="0"/>
                <a:cs typeface="Calibri" panose="020F0502020204030204" pitchFamily="34" charset="0"/>
              </a:rPr>
              <a:t>أسيل </a:t>
            </a:r>
            <a:r>
              <a:rPr lang="ar-SA" dirty="0" err="1" smtClean="0">
                <a:latin typeface="Calibri" panose="020F0502020204030204" pitchFamily="34" charset="0"/>
                <a:cs typeface="Calibri" panose="020F0502020204030204" pitchFamily="34" charset="0"/>
              </a:rPr>
              <a:t>بادخن</a:t>
            </a:r>
            <a:endParaRPr lang="ar-SA" dirty="0">
              <a:latin typeface="Calibri" panose="020F0502020204030204" pitchFamily="34" charset="0"/>
              <a:cs typeface="Calibri" panose="020F0502020204030204" pitchFamily="34" charset="0"/>
            </a:endParaRPr>
          </a:p>
        </p:txBody>
      </p:sp>
      <p:sp>
        <p:nvSpPr>
          <p:cNvPr id="27" name="Rectangle 26"/>
          <p:cNvSpPr/>
          <p:nvPr/>
        </p:nvSpPr>
        <p:spPr>
          <a:xfrm>
            <a:off x="644305" y="3168964"/>
            <a:ext cx="2275350" cy="3180348"/>
          </a:xfrm>
          <a:prstGeom prst="rect">
            <a:avLst/>
          </a:prstGeom>
        </p:spPr>
        <p:txBody>
          <a:bodyPr wrap="square" lIns="101590" tIns="50795" rIns="101590" bIns="50795">
            <a:spAutoFit/>
          </a:bodyPr>
          <a:lstStyle/>
          <a:p>
            <a:pPr algn="ctr" fontAlgn="t">
              <a:lnSpc>
                <a:spcPct val="150000"/>
              </a:lnSpc>
              <a:spcBef>
                <a:spcPct val="20000"/>
              </a:spcBef>
            </a:pPr>
            <a:r>
              <a:rPr lang="ar-SA" dirty="0">
                <a:latin typeface="Calibri" panose="020F0502020204030204" pitchFamily="34" charset="0"/>
                <a:cs typeface="Calibri" panose="020F0502020204030204" pitchFamily="34" charset="0"/>
              </a:rPr>
              <a:t>ندى </a:t>
            </a:r>
            <a:r>
              <a:rPr lang="ar-SA" dirty="0" smtClean="0">
                <a:latin typeface="Calibri" panose="020F0502020204030204" pitchFamily="34" charset="0"/>
                <a:cs typeface="Calibri" panose="020F0502020204030204" pitchFamily="34" charset="0"/>
              </a:rPr>
              <a:t>الدخيل</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حمد الخضيري</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خالد القحطاني</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عبد الرحمن الراشد</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فارس الجعفر</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نواف الخضيري</a:t>
            </a:r>
            <a:endParaRPr lang="en-US" dirty="0">
              <a:latin typeface="Calibri" panose="020F0502020204030204" pitchFamily="34" charset="0"/>
              <a:cs typeface="Calibri" panose="020F0502020204030204" pitchFamily="34" charset="0"/>
            </a:endParaRPr>
          </a:p>
        </p:txBody>
      </p:sp>
      <p:pic>
        <p:nvPicPr>
          <p:cNvPr id="29" name="Picture 28">
            <a:hlinkClick r:id="rId11"/>
          </p:cNvPr>
          <p:cNvPicPr>
            <a:picLocks noChangeAspect="1"/>
          </p:cNvPicPr>
          <p:nvPr/>
        </p:nvPicPr>
        <p:blipFill>
          <a:blip r:embed="rId12" cstate="print">
            <a:extLst>
              <a:ext uri="{BEBA8EAE-BF5A-486C-A8C5-ECC9F3942E4B}">
                <a14:imgProps xmlns:a14="http://schemas.microsoft.com/office/drawing/2010/main">
                  <a14:imgLayer r:embed="rId1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26284" y="1246537"/>
            <a:ext cx="630936" cy="630936"/>
          </a:xfrm>
          <a:prstGeom prst="rect">
            <a:avLst/>
          </a:prstGeom>
        </p:spPr>
      </p:pic>
      <p:pic>
        <p:nvPicPr>
          <p:cNvPr id="30" name="Picture 29"/>
          <p:cNvPicPr>
            <a:picLocks noChangeAspect="1"/>
          </p:cNvPicPr>
          <p:nvPr/>
        </p:nvPicPr>
        <p:blipFill>
          <a:blip r:embed="rId14" cstate="print">
            <a:extLst>
              <a:ext uri="{BEBA8EAE-BF5A-486C-A8C5-ECC9F3942E4B}">
                <a14:imgProps xmlns:a14="http://schemas.microsoft.com/office/drawing/2010/main">
                  <a14:imgLayer r:embed="rId15">
                    <a14:imgEffect>
                      <a14:colorTemperature colorTemp="11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17656" y="1211174"/>
            <a:ext cx="630936" cy="630936"/>
          </a:xfrm>
          <a:prstGeom prst="rect">
            <a:avLst/>
          </a:prstGeom>
        </p:spPr>
      </p:pic>
      <p:sp>
        <p:nvSpPr>
          <p:cNvPr id="32" name="Rectangle 31"/>
          <p:cNvSpPr/>
          <p:nvPr/>
        </p:nvSpPr>
        <p:spPr>
          <a:xfrm>
            <a:off x="7026560" y="3336584"/>
            <a:ext cx="3960440" cy="104058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r-FR" sz="1100" dirty="0">
                <a:solidFill>
                  <a:schemeClr val="tx1"/>
                </a:solidFill>
                <a:latin typeface="Comic Sans MS" panose="030F0702030302020204" pitchFamily="66" charset="0"/>
              </a:rPr>
              <a:t>2017-2018 Dr. Dr. Laila Al </a:t>
            </a:r>
            <a:r>
              <a:rPr lang="fr-FR" sz="1100" dirty="0" err="1" smtClean="0">
                <a:solidFill>
                  <a:schemeClr val="tx1"/>
                </a:solidFill>
                <a:latin typeface="Comic Sans MS" panose="030F0702030302020204" pitchFamily="66" charset="0"/>
              </a:rPr>
              <a:t>Dokhi</a:t>
            </a:r>
            <a:r>
              <a:rPr lang="en-US" sz="1100" dirty="0" smtClean="0">
                <a:solidFill>
                  <a:schemeClr val="tx1"/>
                </a:solidFill>
                <a:latin typeface="Comic Sans MS" panose="030F0702030302020204" pitchFamily="66" charset="0"/>
              </a:rPr>
              <a:t>’s </a:t>
            </a:r>
            <a:r>
              <a:rPr lang="fr-FR" sz="1100" dirty="0" smtClean="0">
                <a:solidFill>
                  <a:schemeClr val="tx1"/>
                </a:solidFill>
                <a:latin typeface="Comic Sans MS" panose="030F0702030302020204" pitchFamily="66" charset="0"/>
              </a:rPr>
              <a:t>Lecture &amp; Notes.</a:t>
            </a:r>
          </a:p>
          <a:p>
            <a:pPr defTabSz="914400"/>
            <a:r>
              <a:rPr lang="fr-FR" sz="1100" dirty="0" smtClean="0">
                <a:solidFill>
                  <a:schemeClr val="tx1"/>
                </a:solidFill>
                <a:latin typeface="Comic Sans MS" panose="030F0702030302020204" pitchFamily="66" charset="0"/>
              </a:rPr>
              <a:t>2017-2018 </a:t>
            </a:r>
            <a:r>
              <a:rPr lang="fr-FR" sz="1100" dirty="0">
                <a:solidFill>
                  <a:schemeClr val="tx1"/>
                </a:solidFill>
                <a:latin typeface="Comic Sans MS" panose="030F0702030302020204" pitchFamily="66" charset="0"/>
              </a:rPr>
              <a:t>Dr. Mohammed </a:t>
            </a:r>
            <a:r>
              <a:rPr lang="fr-FR" sz="1100" dirty="0" err="1" smtClean="0">
                <a:solidFill>
                  <a:schemeClr val="tx1"/>
                </a:solidFill>
                <a:latin typeface="Comic Sans MS" panose="030F0702030302020204" pitchFamily="66" charset="0"/>
              </a:rPr>
              <a:t>AlOtaibi</a:t>
            </a:r>
            <a:r>
              <a:rPr lang="en-US" sz="1100" dirty="0" smtClean="0">
                <a:solidFill>
                  <a:schemeClr val="tx1"/>
                </a:solidFill>
                <a:latin typeface="Comic Sans MS" panose="030F0702030302020204" pitchFamily="66" charset="0"/>
              </a:rPr>
              <a:t>’s </a:t>
            </a:r>
            <a:r>
              <a:rPr lang="fr-FR" sz="1100" dirty="0" smtClean="0">
                <a:solidFill>
                  <a:schemeClr val="tx1"/>
                </a:solidFill>
                <a:latin typeface="Comic Sans MS" panose="030F0702030302020204" pitchFamily="66" charset="0"/>
              </a:rPr>
              <a:t>Lecture &amp; </a:t>
            </a:r>
            <a:r>
              <a:rPr lang="fr-FR" sz="1100" dirty="0">
                <a:solidFill>
                  <a:schemeClr val="tx1"/>
                </a:solidFill>
                <a:latin typeface="Comic Sans MS" panose="030F0702030302020204" pitchFamily="66" charset="0"/>
              </a:rPr>
              <a:t>Notes. </a:t>
            </a:r>
          </a:p>
          <a:p>
            <a:pPr defTabSz="914400"/>
            <a:r>
              <a:rPr lang="en-US" sz="1100" dirty="0">
                <a:solidFill>
                  <a:schemeClr val="tx1"/>
                </a:solidFill>
                <a:latin typeface="Comic Sans MS" panose="030F0702030302020204" pitchFamily="66" charset="0"/>
              </a:rPr>
              <a:t>Guyton &amp; Hall of Medical Physiology </a:t>
            </a:r>
            <a:r>
              <a:rPr lang="en-US" sz="1100" dirty="0" smtClean="0">
                <a:solidFill>
                  <a:schemeClr val="tx1"/>
                </a:solidFill>
                <a:latin typeface="Comic Sans MS" panose="030F0702030302020204" pitchFamily="66" charset="0"/>
              </a:rPr>
              <a:t>13</a:t>
            </a:r>
            <a:r>
              <a:rPr lang="en-US" sz="1100" baseline="30000" dirty="0" smtClean="0">
                <a:solidFill>
                  <a:schemeClr val="tx1"/>
                </a:solidFill>
                <a:latin typeface="Comic Sans MS" panose="030F0702030302020204" pitchFamily="66" charset="0"/>
              </a:rPr>
              <a:t>th</a:t>
            </a:r>
            <a:r>
              <a:rPr lang="en-US" sz="1100" dirty="0" smtClean="0">
                <a:solidFill>
                  <a:schemeClr val="tx1"/>
                </a:solidFill>
                <a:latin typeface="Comic Sans MS" panose="030F0702030302020204" pitchFamily="66" charset="0"/>
              </a:rPr>
              <a:t> Edition</a:t>
            </a:r>
            <a:r>
              <a:rPr lang="en-US" sz="1100" dirty="0">
                <a:solidFill>
                  <a:schemeClr val="tx1"/>
                </a:solidFill>
                <a:latin typeface="Comic Sans MS" panose="030F0702030302020204" pitchFamily="66" charset="0"/>
              </a:rPr>
              <a:t>.</a:t>
            </a:r>
          </a:p>
          <a:p>
            <a:pPr defTabSz="914400"/>
            <a:r>
              <a:rPr lang="en-US" sz="1100" dirty="0">
                <a:solidFill>
                  <a:schemeClr val="tx1"/>
                </a:solidFill>
                <a:latin typeface="Comic Sans MS" panose="030F0702030302020204" pitchFamily="66" charset="0"/>
              </a:rPr>
              <a:t>Linda S. Costanzo </a:t>
            </a:r>
            <a:r>
              <a:rPr lang="en-US" sz="1100" dirty="0" smtClean="0">
                <a:solidFill>
                  <a:schemeClr val="tx1"/>
                </a:solidFill>
                <a:latin typeface="Comic Sans MS" panose="030F0702030302020204" pitchFamily="66" charset="0"/>
              </a:rPr>
              <a:t>5</a:t>
            </a:r>
            <a:r>
              <a:rPr lang="en-US" sz="1100" baseline="30000" dirty="0" smtClean="0">
                <a:solidFill>
                  <a:schemeClr val="tx1"/>
                </a:solidFill>
                <a:latin typeface="Comic Sans MS" panose="030F0702030302020204" pitchFamily="66" charset="0"/>
              </a:rPr>
              <a:t>th</a:t>
            </a:r>
            <a:r>
              <a:rPr lang="en-US" sz="1100" dirty="0" smtClean="0">
                <a:solidFill>
                  <a:schemeClr val="tx1"/>
                </a:solidFill>
                <a:latin typeface="Comic Sans MS" panose="030F0702030302020204" pitchFamily="66" charset="0"/>
              </a:rPr>
              <a:t> Edition.</a:t>
            </a:r>
          </a:p>
          <a:p>
            <a:pPr defTabSz="914400"/>
            <a:r>
              <a:rPr lang="en-US" sz="1100" dirty="0" smtClean="0">
                <a:solidFill>
                  <a:schemeClr val="tx1"/>
                </a:solidFill>
                <a:latin typeface="Comic Sans MS" panose="030F0702030302020204" pitchFamily="66" charset="0"/>
              </a:rPr>
              <a:t>First Aid For The USMLE Step One.</a:t>
            </a:r>
          </a:p>
          <a:p>
            <a:pPr defTabSz="914400"/>
            <a:r>
              <a:rPr lang="en-US" sz="1100" dirty="0" smtClean="0">
                <a:solidFill>
                  <a:schemeClr val="tx1"/>
                </a:solidFill>
                <a:latin typeface="Comic Sans MS" panose="030F0702030302020204" pitchFamily="66" charset="0"/>
              </a:rPr>
              <a:t>Study.com</a:t>
            </a:r>
            <a:endParaRPr lang="en-US" sz="1100" dirty="0">
              <a:solidFill>
                <a:schemeClr val="tx1"/>
              </a:solidFill>
              <a:latin typeface="Comic Sans MS" panose="030F0702030302020204" pitchFamily="66" charset="0"/>
            </a:endParaRPr>
          </a:p>
        </p:txBody>
      </p:sp>
      <p:pic>
        <p:nvPicPr>
          <p:cNvPr id="33" name="Picture 32">
            <a:hlinkClick r:id="rId6"/>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28807" y="2393787"/>
            <a:ext cx="859536" cy="859536"/>
          </a:xfrm>
          <a:prstGeom prst="rect">
            <a:avLst/>
          </a:prstGeom>
        </p:spPr>
      </p:pic>
    </p:spTree>
    <p:extLst>
      <p:ext uri="{BB962C8B-B14F-4D97-AF65-F5344CB8AC3E}">
        <p14:creationId xmlns:p14="http://schemas.microsoft.com/office/powerpoint/2010/main" val="4098162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xmlns=""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Introduction of Female Reproductive Physiology</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5667798A-01AF-1F47-A4FF-F81027D800E0}"/>
              </a:ext>
            </a:extLst>
          </p:cNvPr>
          <p:cNvSpPr txBox="1">
            <a:spLocks noChangeArrowheads="1"/>
          </p:cNvSpPr>
          <p:nvPr/>
        </p:nvSpPr>
        <p:spPr>
          <a:xfrm>
            <a:off x="609461" y="1268761"/>
            <a:ext cx="10969941"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r>
              <a:rPr lang="en-US" altLang="ar-SA" sz="2000" dirty="0">
                <a:solidFill>
                  <a:srgbClr val="008080"/>
                </a:solidFill>
              </a:rPr>
              <a:t>Monthly ovarian cycle:</a:t>
            </a:r>
          </a:p>
          <a:p>
            <a:pPr defTabSz="914400">
              <a:buClr>
                <a:srgbClr val="008080"/>
              </a:buClr>
            </a:pPr>
            <a:endParaRPr lang="en-US" altLang="ar-SA" sz="300" dirty="0">
              <a:solidFill>
                <a:srgbClr val="008080"/>
              </a:solidFill>
            </a:endParaRPr>
          </a:p>
          <a:p>
            <a:pPr marL="0" indent="0" defTabSz="914400">
              <a:buClr>
                <a:srgbClr val="008080"/>
              </a:buClr>
              <a:buNone/>
            </a:pPr>
            <a:r>
              <a:rPr lang="en-US" altLang="ar-SA" sz="1800" dirty="0"/>
              <a:t>In normal reproductive years of female there is a monthly rhythmical changes in the rates of secretion of female hormones &amp; corresponding physical changes in the ovaries &amp; other sexual organs (menstrual / sexual cycle).</a:t>
            </a:r>
          </a:p>
          <a:p>
            <a:pPr marL="342900" indent="-342900" defTabSz="914400">
              <a:buClr>
                <a:srgbClr val="008080"/>
              </a:buClr>
              <a:buFont typeface="+mj-lt"/>
              <a:buAutoNum type="arabicPeriod"/>
            </a:pPr>
            <a:endParaRPr lang="en-US" altLang="ar-SA" sz="1600" dirty="0">
              <a:solidFill>
                <a:srgbClr val="008080"/>
              </a:solidFill>
            </a:endParaRPr>
          </a:p>
          <a:p>
            <a:pPr defTabSz="914400">
              <a:buClr>
                <a:srgbClr val="008080"/>
              </a:buClr>
            </a:pPr>
            <a:r>
              <a:rPr lang="en-US" altLang="ar-SA" sz="1800" dirty="0">
                <a:solidFill>
                  <a:srgbClr val="008080"/>
                </a:solidFill>
              </a:rPr>
              <a:t>Duration of the cycle:</a:t>
            </a:r>
          </a:p>
          <a:p>
            <a:pPr defTabSz="914400">
              <a:buClr>
                <a:srgbClr val="008080"/>
              </a:buClr>
            </a:pPr>
            <a:endParaRPr lang="en-US" altLang="ar-SA" sz="300" dirty="0">
              <a:solidFill>
                <a:srgbClr val="008080"/>
              </a:solidFill>
            </a:endParaRPr>
          </a:p>
          <a:p>
            <a:pPr marL="0" indent="0" defTabSz="914400">
              <a:buClr>
                <a:srgbClr val="008080"/>
              </a:buClr>
              <a:buNone/>
            </a:pPr>
            <a:r>
              <a:rPr lang="en-US" altLang="ar-SA" sz="1800" dirty="0"/>
              <a:t>Duration of the menstrual cycle averages </a:t>
            </a:r>
            <a:r>
              <a:rPr lang="en-US" altLang="ar-SA" sz="1800" dirty="0">
                <a:solidFill>
                  <a:schemeClr val="accent4">
                    <a:lumMod val="75000"/>
                  </a:schemeClr>
                </a:solidFill>
              </a:rPr>
              <a:t>28</a:t>
            </a:r>
            <a:r>
              <a:rPr lang="en-US" altLang="ar-SA" sz="1800" dirty="0"/>
              <a:t> days (</a:t>
            </a:r>
            <a:r>
              <a:rPr lang="en-US" altLang="ar-SA" sz="1800" dirty="0">
                <a:solidFill>
                  <a:schemeClr val="accent4">
                    <a:lumMod val="75000"/>
                  </a:schemeClr>
                </a:solidFill>
              </a:rPr>
              <a:t>20 - 45</a:t>
            </a:r>
            <a:r>
              <a:rPr lang="en-US" altLang="ar-SA" sz="1800" dirty="0"/>
              <a:t> days). </a:t>
            </a:r>
          </a:p>
          <a:p>
            <a:pPr marL="0" indent="0" algn="ctr" defTabSz="914400">
              <a:buClr>
                <a:srgbClr val="008080"/>
              </a:buClr>
              <a:buNone/>
            </a:pPr>
            <a:r>
              <a:rPr lang="en-US" altLang="ar-SA" sz="1800" dirty="0">
                <a:solidFill>
                  <a:schemeClr val="bg1">
                    <a:lumMod val="50000"/>
                  </a:schemeClr>
                </a:solidFill>
              </a:rPr>
              <a:t>(menstrual cycle = ovarian cycle + uterine cycle)</a:t>
            </a:r>
          </a:p>
          <a:p>
            <a:pPr marL="0" indent="0" defTabSz="914400">
              <a:buClr>
                <a:srgbClr val="008080"/>
              </a:buClr>
              <a:buNone/>
            </a:pPr>
            <a:endParaRPr lang="en-US" sz="1600" dirty="0">
              <a:solidFill>
                <a:srgbClr val="008080"/>
              </a:solidFill>
            </a:endParaRPr>
          </a:p>
          <a:p>
            <a:pPr defTabSz="914400">
              <a:buClr>
                <a:srgbClr val="008080"/>
              </a:buClr>
            </a:pPr>
            <a:r>
              <a:rPr lang="en-US" sz="1800" dirty="0">
                <a:solidFill>
                  <a:srgbClr val="008080"/>
                </a:solidFill>
              </a:rPr>
              <a:t>Results of the female sexual cycle: </a:t>
            </a:r>
            <a:r>
              <a:rPr lang="en-US" sz="1800" dirty="0">
                <a:solidFill>
                  <a:srgbClr val="FF0000"/>
                </a:solidFill>
              </a:rPr>
              <a:t>(important)</a:t>
            </a:r>
          </a:p>
          <a:p>
            <a:pPr defTabSz="914400">
              <a:buClr>
                <a:srgbClr val="008080"/>
              </a:buClr>
            </a:pPr>
            <a:endParaRPr lang="en-US" sz="300" dirty="0">
              <a:solidFill>
                <a:srgbClr val="008080"/>
              </a:solidFill>
            </a:endParaRPr>
          </a:p>
          <a:p>
            <a:pPr marL="342900" indent="-342900" defTabSz="914400">
              <a:buClr>
                <a:srgbClr val="008080"/>
              </a:buClr>
              <a:buFont typeface="+mj-lt"/>
              <a:buAutoNum type="arabicPeriod"/>
            </a:pPr>
            <a:r>
              <a:rPr lang="en-US" sz="1800" dirty="0"/>
              <a:t>Single ovum</a:t>
            </a:r>
            <a:r>
              <a:rPr lang="en-US" sz="1800" dirty="0">
                <a:solidFill>
                  <a:schemeClr val="bg1">
                    <a:lumMod val="50000"/>
                  </a:schemeClr>
                </a:solidFill>
                <a:latin typeface="Gill Sans MT" panose="020B0502020104020203" pitchFamily="34" charset="0"/>
                <a:cs typeface="Calibri" panose="020F0502020204030204" pitchFamily="34" charset="0"/>
              </a:rPr>
              <a:t> (oocyte)</a:t>
            </a:r>
            <a:r>
              <a:rPr lang="en-US" sz="1800" dirty="0"/>
              <a:t> </a:t>
            </a:r>
            <a:r>
              <a:rPr lang="ar-SA" sz="1800" dirty="0"/>
              <a:t> </a:t>
            </a:r>
            <a:r>
              <a:rPr lang="ar-SA" sz="1800" dirty="0">
                <a:solidFill>
                  <a:schemeClr val="bg1">
                    <a:lumMod val="50000"/>
                  </a:schemeClr>
                </a:solidFill>
                <a:latin typeface="Calibri" panose="020F0502020204030204" pitchFamily="34" charset="0"/>
                <a:cs typeface="Calibri" panose="020F0502020204030204" pitchFamily="34" charset="0"/>
              </a:rPr>
              <a:t>البويضة البدائية</a:t>
            </a:r>
            <a:r>
              <a:rPr lang="en-US" sz="1800" dirty="0"/>
              <a:t>is released from the ovaries each month.</a:t>
            </a:r>
          </a:p>
          <a:p>
            <a:pPr marL="342900" indent="-342900" defTabSz="914400">
              <a:buClr>
                <a:srgbClr val="008080"/>
              </a:buClr>
              <a:buFont typeface="+mj-lt"/>
              <a:buAutoNum type="arabicPeriod"/>
            </a:pPr>
            <a:r>
              <a:rPr lang="en-US" sz="1800" dirty="0"/>
              <a:t>Uterine endometrium is prepared for implantation of the fertilized ovum </a:t>
            </a:r>
            <a:r>
              <a:rPr lang="en-US" sz="1800" dirty="0">
                <a:solidFill>
                  <a:srgbClr val="00B050"/>
                </a:solidFill>
              </a:rPr>
              <a:t>(Under the effect of estrogen and secretory changes).</a:t>
            </a:r>
          </a:p>
          <a:p>
            <a:pPr marL="342900" indent="-342900" defTabSz="914400">
              <a:buClr>
                <a:srgbClr val="008080"/>
              </a:buClr>
              <a:buFont typeface="+mj-lt"/>
              <a:buAutoNum type="arabicPeriod"/>
            </a:pPr>
            <a:endParaRPr lang="en-US" sz="1800" dirty="0"/>
          </a:p>
          <a:p>
            <a:pPr defTabSz="914400">
              <a:buClr>
                <a:srgbClr val="008080"/>
              </a:buClr>
            </a:pPr>
            <a:endParaRPr lang="en-US" altLang="ar-SA" sz="1600" dirty="0"/>
          </a:p>
        </p:txBody>
      </p:sp>
    </p:spTree>
    <p:extLst>
      <p:ext uri="{BB962C8B-B14F-4D97-AF65-F5344CB8AC3E}">
        <p14:creationId xmlns:p14="http://schemas.microsoft.com/office/powerpoint/2010/main" val="270025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8115" y="1567283"/>
            <a:ext cx="3180695" cy="4364784"/>
            <a:chOff x="4290791" y="152400"/>
            <a:chExt cx="4457664" cy="6248400"/>
          </a:xfrm>
        </p:grpSpPr>
        <p:pic>
          <p:nvPicPr>
            <p:cNvPr id="8" name="Picture 7" descr="http://wholewheatorbust.files.wordpress.com/2011/12/emanuele1.gif?w=500"/>
            <p:cNvPicPr>
              <a:picLocks noChangeAspect="1" noChangeArrowheads="1"/>
            </p:cNvPicPr>
            <p:nvPr/>
          </p:nvPicPr>
          <p:blipFill rotWithShape="1">
            <a:blip r:embed="rId2" cstate="print"/>
            <a:srcRect l="3608" r="4987"/>
            <a:stretch/>
          </p:blipFill>
          <p:spPr bwMode="auto">
            <a:xfrm>
              <a:off x="4290791" y="152400"/>
              <a:ext cx="4457664" cy="6248400"/>
            </a:xfrm>
            <a:prstGeom prst="rect">
              <a:avLst/>
            </a:prstGeom>
            <a:noFill/>
          </p:spPr>
        </p:pic>
        <p:sp>
          <p:nvSpPr>
            <p:cNvPr id="9" name="Oval 8"/>
            <p:cNvSpPr/>
            <p:nvPr/>
          </p:nvSpPr>
          <p:spPr>
            <a:xfrm>
              <a:off x="5671226" y="1828801"/>
              <a:ext cx="1775299" cy="457200"/>
            </a:xfrm>
            <a:prstGeom prst="ellipse">
              <a:avLst/>
            </a:prstGeom>
            <a:solidFill>
              <a:schemeClr val="bg1">
                <a:lumMod val="95000"/>
              </a:schemeClr>
            </a:solidFill>
            <a:ln>
              <a:solidFill>
                <a:srgbClr val="007D7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GnRH</a:t>
              </a:r>
            </a:p>
          </p:txBody>
        </p:sp>
      </p:grpSp>
      <p:sp>
        <p:nvSpPr>
          <p:cNvPr id="2" name="Title 1"/>
          <p:cNvSpPr>
            <a:spLocks noGrp="1"/>
          </p:cNvSpPr>
          <p:nvPr>
            <p:ph type="title"/>
          </p:nvPr>
        </p:nvSpPr>
        <p:spPr/>
        <p:txBody>
          <a:bodyPr>
            <a:normAutofit/>
          </a:bodyPr>
          <a:lstStyle/>
          <a:p>
            <a:pPr rtl="1"/>
            <a:r>
              <a:rPr lang="en-US" sz="3200" dirty="0">
                <a:solidFill>
                  <a:srgbClr val="008080"/>
                </a:solidFill>
                <a:latin typeface="Bahnschrift" panose="020B0502040204020203" pitchFamily="34" charset="0"/>
                <a:cs typeface="Calibri" panose="020F0502020204030204" pitchFamily="34" charset="0"/>
              </a:rPr>
              <a:t>Gonadotropic Hormones &amp; Their Effects on The Ovaries</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4" name="Content Placeholder 3"/>
          <p:cNvSpPr>
            <a:spLocks noGrp="1"/>
          </p:cNvSpPr>
          <p:nvPr>
            <p:ph sz="quarter" idx="1"/>
          </p:nvPr>
        </p:nvSpPr>
        <p:spPr>
          <a:xfrm>
            <a:off x="4074894" y="1284677"/>
            <a:ext cx="7501215" cy="2864403"/>
          </a:xfrm>
          <a:ln w="19050">
            <a:solidFill>
              <a:srgbClr val="008080"/>
            </a:solidFill>
            <a:prstDash val="dashDot"/>
          </a:ln>
        </p:spPr>
        <p:txBody>
          <a:bodyPr>
            <a:noAutofit/>
          </a:bodyPr>
          <a:lstStyle/>
          <a:p>
            <a:pPr>
              <a:buClr>
                <a:srgbClr val="008080"/>
              </a:buClr>
            </a:pPr>
            <a:r>
              <a:rPr lang="en-US" sz="1450" dirty="0">
                <a:latin typeface="Gill Sans MT" panose="020B0502020104020203" pitchFamily="34" charset="0"/>
                <a:cs typeface="Calibri" panose="020F0502020204030204" pitchFamily="34" charset="0"/>
              </a:rPr>
              <a:t>The ovarian changes during the sexual cycle depend completely on FSH &amp; LH secreted by anterior pituitary, </a:t>
            </a:r>
            <a:r>
              <a:rPr lang="en-US" sz="1450" dirty="0">
                <a:solidFill>
                  <a:srgbClr val="00B050"/>
                </a:solidFill>
                <a:latin typeface="Gill Sans MT" panose="020B0502020104020203" pitchFamily="34" charset="0"/>
                <a:cs typeface="Calibri" panose="020F0502020204030204" pitchFamily="34" charset="0"/>
              </a:rPr>
              <a:t>controlled by negative feedback.</a:t>
            </a:r>
          </a:p>
          <a:p>
            <a:pPr>
              <a:buClr>
                <a:srgbClr val="008080"/>
              </a:buClr>
            </a:pPr>
            <a:r>
              <a:rPr lang="en-US" sz="1450" dirty="0">
                <a:solidFill>
                  <a:srgbClr val="FF66CC"/>
                </a:solidFill>
                <a:latin typeface="Gill Sans MT" panose="020B0502020104020203" pitchFamily="34" charset="0"/>
                <a:cs typeface="Calibri" panose="020F0502020204030204" pitchFamily="34" charset="0"/>
              </a:rPr>
              <a:t>In the absence of these hormones, the ovaries remain inactive throughout childhood.</a:t>
            </a:r>
          </a:p>
          <a:p>
            <a:pPr>
              <a:buClr>
                <a:srgbClr val="008080"/>
              </a:buClr>
            </a:pPr>
            <a:r>
              <a:rPr lang="en-US" sz="1450" dirty="0">
                <a:solidFill>
                  <a:srgbClr val="FF66CC"/>
                </a:solidFill>
                <a:latin typeface="Gill Sans MT" panose="020B0502020104020203" pitchFamily="34" charset="0"/>
                <a:cs typeface="Calibri" panose="020F0502020204030204" pitchFamily="34" charset="0"/>
              </a:rPr>
              <a:t>At puberty the anterior pituitary starts to secrete FSH &amp; LH which lead to the beginning of monthly reproductive cycles.  </a:t>
            </a:r>
          </a:p>
          <a:p>
            <a:pPr>
              <a:buClr>
                <a:srgbClr val="008080"/>
              </a:buClr>
            </a:pPr>
            <a:r>
              <a:rPr lang="en-US" sz="1450" dirty="0">
                <a:solidFill>
                  <a:srgbClr val="FF66CC"/>
                </a:solidFill>
                <a:latin typeface="Gill Sans MT" panose="020B0502020104020203" pitchFamily="34" charset="0"/>
                <a:cs typeface="Calibri" panose="020F0502020204030204" pitchFamily="34" charset="0"/>
              </a:rPr>
              <a:t>First menstrual cycle is called menarche.</a:t>
            </a:r>
          </a:p>
          <a:p>
            <a:pPr>
              <a:buClr>
                <a:srgbClr val="008080"/>
              </a:buClr>
            </a:pPr>
            <a:r>
              <a:rPr lang="en-US" sz="1450" dirty="0">
                <a:latin typeface="Gill Sans MT" panose="020B0502020104020203" pitchFamily="34" charset="0"/>
                <a:cs typeface="Calibri" panose="020F0502020204030204" pitchFamily="34" charset="0"/>
              </a:rPr>
              <a:t>Both FSH and LH stimulate their ovarian target cells by combining with highly specific receptors leading to an increase:</a:t>
            </a:r>
          </a:p>
          <a:p>
            <a:pPr marL="647669" lvl="1" indent="-342900">
              <a:buClr>
                <a:srgbClr val="008080"/>
              </a:buClr>
              <a:buFont typeface="+mj-lt"/>
              <a:buAutoNum type="arabicPeriod"/>
            </a:pPr>
            <a:r>
              <a:rPr lang="en-US" sz="1450" dirty="0">
                <a:solidFill>
                  <a:schemeClr val="tx1"/>
                </a:solidFill>
                <a:latin typeface="Gill Sans MT" panose="020B0502020104020203" pitchFamily="34" charset="0"/>
                <a:cs typeface="Calibri" panose="020F0502020204030204" pitchFamily="34" charset="0"/>
              </a:rPr>
              <a:t>Rates of secretion.</a:t>
            </a:r>
          </a:p>
          <a:p>
            <a:pPr marL="647669" lvl="1" indent="-342900">
              <a:buClr>
                <a:srgbClr val="008080"/>
              </a:buClr>
              <a:buFont typeface="+mj-lt"/>
              <a:buAutoNum type="arabicPeriod"/>
            </a:pPr>
            <a:r>
              <a:rPr lang="en-US" sz="1450" dirty="0">
                <a:solidFill>
                  <a:schemeClr val="tx1"/>
                </a:solidFill>
                <a:latin typeface="Gill Sans MT" panose="020B0502020104020203" pitchFamily="34" charset="0"/>
                <a:cs typeface="Calibri" panose="020F0502020204030204" pitchFamily="34" charset="0"/>
              </a:rPr>
              <a:t>Growth &amp; proliferation of the cells.</a:t>
            </a:r>
          </a:p>
          <a:p>
            <a:pPr marL="647669" lvl="1" indent="-342900">
              <a:buClr>
                <a:srgbClr val="008080"/>
              </a:buClr>
              <a:buFont typeface="+mj-lt"/>
              <a:buAutoNum type="arabicPeriod"/>
            </a:pPr>
            <a:endParaRPr lang="en-US" sz="200" dirty="0">
              <a:solidFill>
                <a:schemeClr val="tx1"/>
              </a:solidFill>
              <a:latin typeface="Gill Sans MT" panose="020B0502020104020203" pitchFamily="34" charset="0"/>
              <a:cs typeface="Calibri" panose="020F0502020204030204" pitchFamily="34" charset="0"/>
            </a:endParaRPr>
          </a:p>
        </p:txBody>
      </p:sp>
      <p:sp>
        <p:nvSpPr>
          <p:cNvPr id="10" name="Isosceles Triangle 9"/>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074894" y="4290757"/>
            <a:ext cx="7501215" cy="1938235"/>
          </a:xfrm>
          <a:prstGeom prst="rect">
            <a:avLst/>
          </a:prstGeom>
          <a:ln w="19050">
            <a:solidFill>
              <a:srgbClr val="00B050"/>
            </a:solidFill>
            <a:prstDash val="dashDot"/>
          </a:ln>
        </p:spPr>
        <p:txBody>
          <a:bodyPr vert="horz" lIns="101590" tIns="50795" rIns="101590" bIns="50795">
            <a:noAutofit/>
          </a:bodyPr>
          <a:lstStyle/>
          <a:p>
            <a:pPr marL="304770" indent="-304770">
              <a:spcBef>
                <a:spcPts val="667"/>
              </a:spcBef>
              <a:buClr>
                <a:srgbClr val="00B050"/>
              </a:buClr>
              <a:buSzPct val="76000"/>
              <a:buFont typeface="Wingdings 3"/>
              <a:buChar char=""/>
            </a:pPr>
            <a:r>
              <a:rPr lang="en-US" sz="1300" dirty="0" err="1">
                <a:solidFill>
                  <a:srgbClr val="00B050"/>
                </a:solidFill>
                <a:latin typeface="Gill Sans MT" panose="020B0502020104020203" pitchFamily="34" charset="0"/>
                <a:cs typeface="Calibri" panose="020F0502020204030204" pitchFamily="34" charset="0"/>
              </a:rPr>
              <a:t>GnRH</a:t>
            </a:r>
            <a:r>
              <a:rPr lang="en-US" sz="1300" dirty="0">
                <a:solidFill>
                  <a:srgbClr val="00B050"/>
                </a:solidFill>
                <a:latin typeface="Gill Sans MT" panose="020B0502020104020203" pitchFamily="34" charset="0"/>
                <a:cs typeface="Calibri" panose="020F0502020204030204" pitchFamily="34" charset="0"/>
              </a:rPr>
              <a:t> released at puberty &amp; stimulates the relapse of FSH and LH which are proteins (peptide hormones) &amp; we cannot measure </a:t>
            </a:r>
            <a:r>
              <a:rPr lang="en-US" sz="1300" dirty="0" err="1">
                <a:solidFill>
                  <a:srgbClr val="00B050"/>
                </a:solidFill>
                <a:latin typeface="Gill Sans MT" panose="020B0502020104020203" pitchFamily="34" charset="0"/>
                <a:cs typeface="Calibri" panose="020F0502020204030204" pitchFamily="34" charset="0"/>
              </a:rPr>
              <a:t>GnRH</a:t>
            </a:r>
            <a:r>
              <a:rPr lang="en-US" sz="1300" dirty="0">
                <a:solidFill>
                  <a:srgbClr val="00B050"/>
                </a:solidFill>
                <a:latin typeface="Gill Sans MT" panose="020B0502020104020203" pitchFamily="34" charset="0"/>
                <a:cs typeface="Calibri" panose="020F0502020204030204" pitchFamily="34" charset="0"/>
              </a:rPr>
              <a:t> from blood because its secretion is pulsatile, not sustained.</a:t>
            </a:r>
          </a:p>
          <a:p>
            <a:pPr marL="304770" indent="-304770">
              <a:spcBef>
                <a:spcPts val="667"/>
              </a:spcBef>
              <a:buClr>
                <a:srgbClr val="00B050"/>
              </a:buClr>
              <a:buSzPct val="76000"/>
              <a:buFont typeface="Wingdings 3"/>
              <a:buChar char=""/>
            </a:pPr>
            <a:r>
              <a:rPr lang="en-US" sz="1300" dirty="0">
                <a:solidFill>
                  <a:srgbClr val="00B050"/>
                </a:solidFill>
                <a:latin typeface="Gill Sans MT" panose="020B0502020104020203" pitchFamily="34" charset="0"/>
                <a:cs typeface="Calibri" panose="020F0502020204030204" pitchFamily="34" charset="0"/>
              </a:rPr>
              <a:t>in females it will affect ovaries only not endometrium or uterus and in males it will affect testis, then it will stimulate the release of progesterone and estrogen in female and testosterone in male and these are steroid hormones so, it can cross BBB.</a:t>
            </a:r>
          </a:p>
          <a:p>
            <a:pPr marL="304770" indent="-304770">
              <a:spcBef>
                <a:spcPts val="667"/>
              </a:spcBef>
              <a:buClr>
                <a:srgbClr val="00B050"/>
              </a:buClr>
              <a:buSzPct val="76000"/>
              <a:buFont typeface="Wingdings 3"/>
              <a:buChar char=""/>
            </a:pPr>
            <a:r>
              <a:rPr lang="ar-SA" sz="1300" dirty="0" err="1">
                <a:solidFill>
                  <a:srgbClr val="00B050"/>
                </a:solidFill>
                <a:latin typeface="Gill Sans MT" panose="020B0502020104020203" pitchFamily="34" charset="0"/>
                <a:cs typeface="Calibri" panose="020F0502020204030204" pitchFamily="34" charset="0"/>
              </a:rPr>
              <a:t>Oral</a:t>
            </a:r>
            <a:r>
              <a:rPr lang="ar-SA" sz="1300" dirty="0">
                <a:solidFill>
                  <a:srgbClr val="00B050"/>
                </a:solidFill>
                <a:latin typeface="Gill Sans MT" panose="020B0502020104020203" pitchFamily="34" charset="0"/>
                <a:cs typeface="Calibri" panose="020F0502020204030204" pitchFamily="34" charset="0"/>
              </a:rPr>
              <a:t> </a:t>
            </a:r>
            <a:r>
              <a:rPr lang="ar-SA" sz="1300" dirty="0" err="1">
                <a:solidFill>
                  <a:srgbClr val="00B050"/>
                </a:solidFill>
                <a:latin typeface="Gill Sans MT" panose="020B0502020104020203" pitchFamily="34" charset="0"/>
                <a:cs typeface="Calibri" panose="020F0502020204030204" pitchFamily="34" charset="0"/>
              </a:rPr>
              <a:t>contraceptives</a:t>
            </a:r>
            <a:r>
              <a:rPr lang="ar-SA" sz="1300" dirty="0">
                <a:solidFill>
                  <a:srgbClr val="00B050"/>
                </a:solidFill>
                <a:latin typeface="Gill Sans MT" panose="020B0502020104020203" pitchFamily="34" charset="0"/>
                <a:cs typeface="Calibri" panose="020F0502020204030204" pitchFamily="34" charset="0"/>
              </a:rPr>
              <a:t> </a:t>
            </a:r>
            <a:r>
              <a:rPr lang="ar-SA" sz="1300" dirty="0" err="1">
                <a:solidFill>
                  <a:srgbClr val="00B050"/>
                </a:solidFill>
                <a:latin typeface="Gill Sans MT" panose="020B0502020104020203" pitchFamily="34" charset="0"/>
                <a:cs typeface="Calibri" panose="020F0502020204030204" pitchFamily="34" charset="0"/>
              </a:rPr>
              <a:t>contain</a:t>
            </a:r>
            <a:r>
              <a:rPr lang="ar-SA" sz="1300" dirty="0">
                <a:solidFill>
                  <a:srgbClr val="00B050"/>
                </a:solidFill>
                <a:latin typeface="Gill Sans MT" panose="020B0502020104020203" pitchFamily="34" charset="0"/>
                <a:cs typeface="Calibri" panose="020F0502020204030204" pitchFamily="34" charset="0"/>
              </a:rPr>
              <a:t> </a:t>
            </a:r>
            <a:r>
              <a:rPr lang="ar-SA" sz="1300" dirty="0" err="1">
                <a:solidFill>
                  <a:srgbClr val="00B050"/>
                </a:solidFill>
                <a:latin typeface="Gill Sans MT" panose="020B0502020104020203" pitchFamily="34" charset="0"/>
                <a:cs typeface="Calibri" panose="020F0502020204030204" pitchFamily="34" charset="0"/>
              </a:rPr>
              <a:t>estrogen</a:t>
            </a:r>
            <a:r>
              <a:rPr lang="ar-SA" sz="1300" dirty="0">
                <a:solidFill>
                  <a:srgbClr val="00B050"/>
                </a:solidFill>
                <a:latin typeface="Gill Sans MT" panose="020B0502020104020203" pitchFamily="34" charset="0"/>
                <a:cs typeface="Calibri" panose="020F0502020204030204" pitchFamily="34" charset="0"/>
              </a:rPr>
              <a:t> and </a:t>
            </a:r>
            <a:r>
              <a:rPr lang="ar-SA" sz="1300" dirty="0" err="1">
                <a:solidFill>
                  <a:srgbClr val="00B050"/>
                </a:solidFill>
                <a:latin typeface="Gill Sans MT" panose="020B0502020104020203" pitchFamily="34" charset="0"/>
                <a:cs typeface="Calibri" panose="020F0502020204030204" pitchFamily="34" charset="0"/>
              </a:rPr>
              <a:t>progesterone</a:t>
            </a:r>
            <a:r>
              <a:rPr lang="en-US" sz="1300" dirty="0">
                <a:solidFill>
                  <a:srgbClr val="00B050"/>
                </a:solidFill>
                <a:latin typeface="Gill Sans MT" panose="020B0502020104020203" pitchFamily="34" charset="0"/>
                <a:cs typeface="Calibri" panose="020F0502020204030204" pitchFamily="34" charset="0"/>
              </a:rPr>
              <a:t>.</a:t>
            </a:r>
            <a:endParaRPr lang="ar-SA" sz="1300" dirty="0">
              <a:solidFill>
                <a:srgbClr val="00B050"/>
              </a:solidFill>
              <a:latin typeface="Gill Sans MT" panose="020B0502020104020203" pitchFamily="34" charset="0"/>
              <a:cs typeface="Calibri" panose="020F0502020204030204" pitchFamily="34" charset="0"/>
            </a:endParaRPr>
          </a:p>
          <a:p>
            <a:pPr marL="304770" indent="-304770">
              <a:spcBef>
                <a:spcPts val="667"/>
              </a:spcBef>
              <a:buClr>
                <a:srgbClr val="00B050"/>
              </a:buClr>
              <a:buSzPct val="76000"/>
              <a:buFont typeface="Wingdings 3"/>
              <a:buChar char=""/>
            </a:pPr>
            <a:r>
              <a:rPr lang="ar-SA" sz="1300" dirty="0" err="1">
                <a:solidFill>
                  <a:srgbClr val="00B050"/>
                </a:solidFill>
                <a:latin typeface="Gill Sans MT" panose="020B0502020104020203" pitchFamily="34" charset="0"/>
                <a:cs typeface="Calibri" panose="020F0502020204030204" pitchFamily="34" charset="0"/>
              </a:rPr>
              <a:t>All</a:t>
            </a:r>
            <a:r>
              <a:rPr lang="ar-SA" sz="1300" dirty="0">
                <a:solidFill>
                  <a:srgbClr val="00B050"/>
                </a:solidFill>
                <a:latin typeface="Gill Sans MT" panose="020B0502020104020203" pitchFamily="34" charset="0"/>
                <a:cs typeface="Calibri" panose="020F0502020204030204" pitchFamily="34" charset="0"/>
              </a:rPr>
              <a:t> </a:t>
            </a:r>
            <a:r>
              <a:rPr lang="ar-SA" sz="1300" dirty="0" err="1">
                <a:solidFill>
                  <a:srgbClr val="00B050"/>
                </a:solidFill>
                <a:latin typeface="Gill Sans MT" panose="020B0502020104020203" pitchFamily="34" charset="0"/>
                <a:cs typeface="Calibri" panose="020F0502020204030204" pitchFamily="34" charset="0"/>
              </a:rPr>
              <a:t>hormones</a:t>
            </a:r>
            <a:r>
              <a:rPr lang="ar-SA" sz="1300" dirty="0">
                <a:solidFill>
                  <a:srgbClr val="00B050"/>
                </a:solidFill>
                <a:latin typeface="Gill Sans MT" panose="020B0502020104020203" pitchFamily="34" charset="0"/>
                <a:cs typeface="Calibri" panose="020F0502020204030204" pitchFamily="34" charset="0"/>
              </a:rPr>
              <a:t> </a:t>
            </a:r>
            <a:r>
              <a:rPr lang="ar-SA" sz="1300" dirty="0" err="1">
                <a:solidFill>
                  <a:srgbClr val="00B050"/>
                </a:solidFill>
                <a:latin typeface="Gill Sans MT" panose="020B0502020104020203" pitchFamily="34" charset="0"/>
                <a:cs typeface="Calibri" panose="020F0502020204030204" pitchFamily="34" charset="0"/>
              </a:rPr>
              <a:t>cause</a:t>
            </a:r>
            <a:r>
              <a:rPr lang="ar-SA" sz="1300" dirty="0">
                <a:solidFill>
                  <a:srgbClr val="00B050"/>
                </a:solidFill>
                <a:latin typeface="Gill Sans MT" panose="020B0502020104020203" pitchFamily="34" charset="0"/>
                <a:cs typeface="Calibri" panose="020F0502020204030204" pitchFamily="34" charset="0"/>
              </a:rPr>
              <a:t> -</a:t>
            </a:r>
            <a:r>
              <a:rPr lang="ar-SA" sz="1300" dirty="0" err="1">
                <a:solidFill>
                  <a:srgbClr val="00B050"/>
                </a:solidFill>
                <a:latin typeface="Gill Sans MT" panose="020B0502020104020203" pitchFamily="34" charset="0"/>
                <a:cs typeface="Calibri" panose="020F0502020204030204" pitchFamily="34" charset="0"/>
              </a:rPr>
              <a:t>ve</a:t>
            </a:r>
            <a:r>
              <a:rPr lang="ar-SA" sz="1300" dirty="0">
                <a:solidFill>
                  <a:srgbClr val="00B050"/>
                </a:solidFill>
                <a:latin typeface="Gill Sans MT" panose="020B0502020104020203" pitchFamily="34" charset="0"/>
                <a:cs typeface="Calibri" panose="020F0502020204030204" pitchFamily="34" charset="0"/>
              </a:rPr>
              <a:t> </a:t>
            </a:r>
            <a:r>
              <a:rPr lang="ar-SA" sz="1300" dirty="0" err="1">
                <a:solidFill>
                  <a:srgbClr val="00B050"/>
                </a:solidFill>
                <a:latin typeface="Gill Sans MT" panose="020B0502020104020203" pitchFamily="34" charset="0"/>
                <a:cs typeface="Calibri" panose="020F0502020204030204" pitchFamily="34" charset="0"/>
              </a:rPr>
              <a:t>feedback</a:t>
            </a:r>
            <a:r>
              <a:rPr lang="ar-SA" sz="1300" dirty="0">
                <a:solidFill>
                  <a:srgbClr val="00B050"/>
                </a:solidFill>
                <a:latin typeface="Gill Sans MT" panose="020B0502020104020203" pitchFamily="34" charset="0"/>
                <a:cs typeface="Calibri" panose="020F0502020204030204" pitchFamily="34" charset="0"/>
              </a:rPr>
              <a:t> </a:t>
            </a:r>
            <a:r>
              <a:rPr lang="ar-SA" sz="1300" dirty="0" err="1">
                <a:solidFill>
                  <a:srgbClr val="00B050"/>
                </a:solidFill>
                <a:latin typeface="Gill Sans MT" panose="020B0502020104020203" pitchFamily="34" charset="0"/>
                <a:cs typeface="Calibri" panose="020F0502020204030204" pitchFamily="34" charset="0"/>
              </a:rPr>
              <a:t>except</a:t>
            </a:r>
            <a:r>
              <a:rPr lang="ar-SA" sz="1300" dirty="0">
                <a:solidFill>
                  <a:srgbClr val="00B050"/>
                </a:solidFill>
                <a:latin typeface="Gill Sans MT" panose="020B0502020104020203" pitchFamily="34" charset="0"/>
                <a:cs typeface="Calibri" panose="020F0502020204030204" pitchFamily="34" charset="0"/>
              </a:rPr>
              <a:t> </a:t>
            </a:r>
            <a:r>
              <a:rPr lang="ar-SA" sz="1300" dirty="0" err="1">
                <a:solidFill>
                  <a:srgbClr val="00B050"/>
                </a:solidFill>
                <a:latin typeface="Gill Sans MT" panose="020B0502020104020203" pitchFamily="34" charset="0"/>
                <a:cs typeface="Calibri" panose="020F0502020204030204" pitchFamily="34" charset="0"/>
              </a:rPr>
              <a:t>oxytocin</a:t>
            </a:r>
            <a:r>
              <a:rPr lang="ar-SA" sz="1300" dirty="0">
                <a:solidFill>
                  <a:srgbClr val="00B050"/>
                </a:solidFill>
                <a:latin typeface="Gill Sans MT" panose="020B0502020104020203" pitchFamily="34" charset="0"/>
                <a:cs typeface="Calibri" panose="020F0502020204030204" pitchFamily="34" charset="0"/>
              </a:rPr>
              <a:t> and </a:t>
            </a:r>
            <a:r>
              <a:rPr lang="ar-SA" sz="1300" dirty="0" err="1">
                <a:solidFill>
                  <a:srgbClr val="00B050"/>
                </a:solidFill>
                <a:latin typeface="Gill Sans MT" panose="020B0502020104020203" pitchFamily="34" charset="0"/>
                <a:cs typeface="Calibri" panose="020F0502020204030204" pitchFamily="34" charset="0"/>
              </a:rPr>
              <a:t>estrogen</a:t>
            </a:r>
            <a:r>
              <a:rPr lang="ar-SA" sz="1300" dirty="0">
                <a:solidFill>
                  <a:srgbClr val="00B050"/>
                </a:solidFill>
                <a:latin typeface="Gill Sans MT" panose="020B0502020104020203" pitchFamily="34" charset="0"/>
                <a:cs typeface="Calibri" panose="020F0502020204030204" pitchFamily="34" charset="0"/>
              </a:rPr>
              <a:t> </a:t>
            </a:r>
            <a:r>
              <a:rPr lang="en-US" sz="1300" dirty="0">
                <a:solidFill>
                  <a:srgbClr val="00B050"/>
                </a:solidFill>
                <a:latin typeface="Gill Sans MT" panose="020B0502020104020203" pitchFamily="34" charset="0"/>
                <a:cs typeface="Calibri" panose="020F0502020204030204" pitchFamily="34" charset="0"/>
              </a:rPr>
              <a:t>can </a:t>
            </a:r>
            <a:r>
              <a:rPr lang="ar-SA" sz="1300" dirty="0" err="1">
                <a:solidFill>
                  <a:srgbClr val="00B050"/>
                </a:solidFill>
                <a:latin typeface="Gill Sans MT" panose="020B0502020104020203" pitchFamily="34" charset="0"/>
                <a:cs typeface="Calibri" panose="020F0502020204030204" pitchFamily="34" charset="0"/>
              </a:rPr>
              <a:t>cause</a:t>
            </a:r>
            <a:r>
              <a:rPr lang="ar-SA" sz="1300" dirty="0">
                <a:solidFill>
                  <a:srgbClr val="00B050"/>
                </a:solidFill>
                <a:latin typeface="Gill Sans MT" panose="020B0502020104020203" pitchFamily="34" charset="0"/>
                <a:cs typeface="Calibri" panose="020F0502020204030204" pitchFamily="34" charset="0"/>
              </a:rPr>
              <a:t> </a:t>
            </a:r>
            <a:r>
              <a:rPr lang="en-US" sz="1300" dirty="0">
                <a:solidFill>
                  <a:srgbClr val="00B050"/>
                </a:solidFill>
                <a:latin typeface="Gill Sans MT" panose="020B0502020104020203" pitchFamily="34" charset="0"/>
                <a:cs typeface="Calibri" panose="020F0502020204030204" pitchFamily="34" charset="0"/>
              </a:rPr>
              <a:t>both </a:t>
            </a:r>
            <a:r>
              <a:rPr lang="ar-SA" sz="1300" dirty="0">
                <a:solidFill>
                  <a:srgbClr val="00B050"/>
                </a:solidFill>
                <a:latin typeface="Gill Sans MT" panose="020B0502020104020203" pitchFamily="34" charset="0"/>
                <a:cs typeface="Calibri" panose="020F0502020204030204" pitchFamily="34" charset="0"/>
              </a:rPr>
              <a:t>-</a:t>
            </a:r>
            <a:r>
              <a:rPr lang="ar-SA" sz="1300" dirty="0" err="1">
                <a:solidFill>
                  <a:srgbClr val="00B050"/>
                </a:solidFill>
                <a:latin typeface="Gill Sans MT" panose="020B0502020104020203" pitchFamily="34" charset="0"/>
                <a:cs typeface="Calibri" panose="020F0502020204030204" pitchFamily="34" charset="0"/>
              </a:rPr>
              <a:t>ve</a:t>
            </a:r>
            <a:r>
              <a:rPr lang="ar-SA" sz="1300" dirty="0">
                <a:solidFill>
                  <a:srgbClr val="00B050"/>
                </a:solidFill>
                <a:latin typeface="Gill Sans MT" panose="020B0502020104020203" pitchFamily="34" charset="0"/>
                <a:cs typeface="Calibri" panose="020F0502020204030204" pitchFamily="34" charset="0"/>
              </a:rPr>
              <a:t> </a:t>
            </a:r>
            <a:r>
              <a:rPr lang="ar-SA" sz="1300" dirty="0" err="1">
                <a:solidFill>
                  <a:srgbClr val="00B050"/>
                </a:solidFill>
                <a:latin typeface="Gill Sans MT" panose="020B0502020104020203" pitchFamily="34" charset="0"/>
                <a:cs typeface="Calibri" panose="020F0502020204030204" pitchFamily="34" charset="0"/>
              </a:rPr>
              <a:t>feedback</a:t>
            </a:r>
            <a:r>
              <a:rPr lang="ar-SA" sz="1300" dirty="0">
                <a:solidFill>
                  <a:srgbClr val="00B050"/>
                </a:solidFill>
                <a:latin typeface="Gill Sans MT" panose="020B0502020104020203" pitchFamily="34" charset="0"/>
                <a:cs typeface="Calibri" panose="020F0502020204030204" pitchFamily="34" charset="0"/>
              </a:rPr>
              <a:t> </a:t>
            </a:r>
            <a:r>
              <a:rPr lang="en-US" sz="1300" dirty="0">
                <a:solidFill>
                  <a:srgbClr val="00B050"/>
                </a:solidFill>
                <a:latin typeface="Gill Sans MT" panose="020B0502020104020203" pitchFamily="34" charset="0"/>
                <a:cs typeface="Calibri" panose="020F0502020204030204" pitchFamily="34" charset="0"/>
              </a:rPr>
              <a:t>&amp; </a:t>
            </a:r>
            <a:r>
              <a:rPr lang="ar-SA" sz="1300" dirty="0">
                <a:solidFill>
                  <a:srgbClr val="00B050"/>
                </a:solidFill>
                <a:latin typeface="Gill Sans MT" panose="020B0502020104020203" pitchFamily="34" charset="0"/>
                <a:cs typeface="Calibri" panose="020F0502020204030204" pitchFamily="34" charset="0"/>
              </a:rPr>
              <a:t>+</a:t>
            </a:r>
            <a:r>
              <a:rPr lang="ar-SA" sz="1300" dirty="0" err="1">
                <a:solidFill>
                  <a:srgbClr val="00B050"/>
                </a:solidFill>
                <a:latin typeface="Gill Sans MT" panose="020B0502020104020203" pitchFamily="34" charset="0"/>
                <a:cs typeface="Calibri" panose="020F0502020204030204" pitchFamily="34" charset="0"/>
              </a:rPr>
              <a:t>ve</a:t>
            </a:r>
            <a:r>
              <a:rPr lang="ar-SA" sz="1300" dirty="0">
                <a:solidFill>
                  <a:srgbClr val="00B050"/>
                </a:solidFill>
                <a:latin typeface="Gill Sans MT" panose="020B0502020104020203" pitchFamily="34" charset="0"/>
                <a:cs typeface="Calibri" panose="020F0502020204030204" pitchFamily="34" charset="0"/>
              </a:rPr>
              <a:t> </a:t>
            </a:r>
            <a:r>
              <a:rPr lang="ar-SA" sz="1300" dirty="0" err="1">
                <a:solidFill>
                  <a:srgbClr val="00B050"/>
                </a:solidFill>
                <a:latin typeface="Gill Sans MT" panose="020B0502020104020203" pitchFamily="34" charset="0"/>
                <a:cs typeface="Calibri" panose="020F0502020204030204" pitchFamily="34" charset="0"/>
              </a:rPr>
              <a:t>feedback</a:t>
            </a:r>
            <a:r>
              <a:rPr lang="ar-SA" sz="1300" dirty="0">
                <a:solidFill>
                  <a:srgbClr val="00B050"/>
                </a:solidFill>
                <a:latin typeface="Gill Sans MT" panose="020B0502020104020203" pitchFamily="34" charset="0"/>
                <a:cs typeface="Calibri" panose="020F0502020204030204" pitchFamily="34" charset="0"/>
              </a:rPr>
              <a:t> .</a:t>
            </a:r>
          </a:p>
        </p:txBody>
      </p:sp>
    </p:spTree>
    <p:extLst>
      <p:ext uri="{BB962C8B-B14F-4D97-AF65-F5344CB8AC3E}">
        <p14:creationId xmlns:p14="http://schemas.microsoft.com/office/powerpoint/2010/main" val="1412545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a:solidFill>
                  <a:srgbClr val="008080"/>
                </a:solidFill>
                <a:latin typeface="Bahnschrift" panose="020B0502040204020203" pitchFamily="34" charset="0"/>
                <a:cs typeface="Calibri" panose="020F0502020204030204" pitchFamily="34" charset="0"/>
              </a:rPr>
              <a:t>Overview of Menstrual Cycle </a:t>
            </a: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13" name="Isosceles Triangle 12"/>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rotWithShape="1">
          <a:blip r:embed="rId2"/>
          <a:srcRect l="27178" t="20033" r="27934" b="5768"/>
          <a:stretch/>
        </p:blipFill>
        <p:spPr>
          <a:xfrm>
            <a:off x="6493387" y="1227009"/>
            <a:ext cx="5157846" cy="3884310"/>
          </a:xfrm>
          <a:prstGeom prst="rect">
            <a:avLst/>
          </a:prstGeom>
        </p:spPr>
      </p:pic>
      <p:sp>
        <p:nvSpPr>
          <p:cNvPr id="12" name="TextBox 11"/>
          <p:cNvSpPr txBox="1"/>
          <p:nvPr/>
        </p:nvSpPr>
        <p:spPr>
          <a:xfrm>
            <a:off x="6493387" y="5171613"/>
            <a:ext cx="5086016" cy="1092607"/>
          </a:xfrm>
          <a:prstGeom prst="rect">
            <a:avLst/>
          </a:prstGeom>
          <a:noFill/>
          <a:ln>
            <a:solidFill>
              <a:schemeClr val="bg1">
                <a:lumMod val="50000"/>
              </a:schemeClr>
            </a:solidFill>
            <a:prstDash val="dashDot"/>
          </a:ln>
        </p:spPr>
        <p:txBody>
          <a:bodyPr wrap="square" rtlCol="0">
            <a:spAutoFit/>
          </a:bodyPr>
          <a:lstStyle/>
          <a:p>
            <a:pPr algn="r" rtl="1"/>
            <a:r>
              <a:rPr lang="ar-SA" sz="1300" dirty="0">
                <a:solidFill>
                  <a:srgbClr val="00B050"/>
                </a:solidFill>
                <a:latin typeface="Gill Sans MT" panose="020B0502020104020203" pitchFamily="34" charset="0"/>
                <a:cs typeface="Calibri" panose="020F0502020204030204" pitchFamily="34" charset="0"/>
              </a:rPr>
              <a:t>حطوا ببالكم أن التغيرات والـ</a:t>
            </a:r>
            <a:r>
              <a:rPr lang="en-US" sz="1300" dirty="0">
                <a:solidFill>
                  <a:srgbClr val="00B050"/>
                </a:solidFill>
                <a:latin typeface="Gill Sans MT" panose="020B0502020104020203" pitchFamily="34" charset="0"/>
                <a:cs typeface="Calibri" panose="020F0502020204030204" pitchFamily="34" charset="0"/>
              </a:rPr>
              <a:t>Cycles</a:t>
            </a:r>
            <a:r>
              <a:rPr lang="ar-SA" sz="1300" dirty="0">
                <a:solidFill>
                  <a:srgbClr val="00B050"/>
                </a:solidFill>
                <a:latin typeface="Gill Sans MT" panose="020B0502020104020203" pitchFamily="34" charset="0"/>
                <a:cs typeface="Calibri" panose="020F0502020204030204" pitchFamily="34" charset="0"/>
              </a:rPr>
              <a:t> متداخلة وليست جميعها متسلسلة.</a:t>
            </a:r>
          </a:p>
          <a:p>
            <a:pPr algn="r" rtl="1"/>
            <a:r>
              <a:rPr lang="ar-SA" sz="1300" dirty="0">
                <a:solidFill>
                  <a:srgbClr val="00B050"/>
                </a:solidFill>
                <a:latin typeface="Gill Sans MT" panose="020B0502020104020203" pitchFamily="34" charset="0"/>
                <a:cs typeface="Calibri" panose="020F0502020204030204" pitchFamily="34" charset="0"/>
              </a:rPr>
              <a:t>مثل </a:t>
            </a:r>
            <a:r>
              <a:rPr lang="ar-SA" sz="1300" dirty="0" err="1">
                <a:solidFill>
                  <a:srgbClr val="00B050"/>
                </a:solidFill>
                <a:latin typeface="Gill Sans MT" panose="020B0502020104020203" pitchFamily="34" charset="0"/>
                <a:cs typeface="Calibri" panose="020F0502020204030204" pitchFamily="34" charset="0"/>
              </a:rPr>
              <a:t>ماهو</a:t>
            </a:r>
            <a:r>
              <a:rPr lang="ar-SA" sz="1300" dirty="0">
                <a:solidFill>
                  <a:srgbClr val="00B050"/>
                </a:solidFill>
                <a:latin typeface="Gill Sans MT" panose="020B0502020104020203" pitchFamily="34" charset="0"/>
                <a:cs typeface="Calibri" panose="020F0502020204030204" pitchFamily="34" charset="0"/>
              </a:rPr>
              <a:t> موضح </a:t>
            </a:r>
            <a:r>
              <a:rPr lang="ar-SA" sz="1300" dirty="0" smtClean="0">
                <a:solidFill>
                  <a:srgbClr val="00B050"/>
                </a:solidFill>
                <a:latin typeface="Gill Sans MT" panose="020B0502020104020203" pitchFamily="34" charset="0"/>
                <a:cs typeface="Calibri" panose="020F0502020204030204" pitchFamily="34" charset="0"/>
              </a:rPr>
              <a:t>بالصورة:</a:t>
            </a:r>
            <a:endParaRPr lang="ar-SA" sz="1300" dirty="0">
              <a:solidFill>
                <a:srgbClr val="00B050"/>
              </a:solidFill>
              <a:latin typeface="Gill Sans MT" panose="020B0502020104020203" pitchFamily="34" charset="0"/>
              <a:cs typeface="Calibri" panose="020F0502020204030204" pitchFamily="34" charset="0"/>
            </a:endParaRPr>
          </a:p>
          <a:p>
            <a:pPr algn="r" rtl="1"/>
            <a:r>
              <a:rPr lang="ar-SA" sz="1300" dirty="0">
                <a:solidFill>
                  <a:srgbClr val="00B050"/>
                </a:solidFill>
                <a:latin typeface="Gill Sans MT" panose="020B0502020104020203" pitchFamily="34" charset="0"/>
                <a:cs typeface="Calibri" panose="020F0502020204030204" pitchFamily="34" charset="0"/>
              </a:rPr>
              <a:t> الـ(</a:t>
            </a:r>
            <a:r>
              <a:rPr lang="en-US" sz="1300" dirty="0">
                <a:solidFill>
                  <a:srgbClr val="00B050"/>
                </a:solidFill>
                <a:latin typeface="Gill Sans MT" panose="020B0502020104020203" pitchFamily="34" charset="0"/>
                <a:cs typeface="Calibri" panose="020F0502020204030204" pitchFamily="34" charset="0"/>
              </a:rPr>
              <a:t>Follicular Phase + proliferative phase + menstrual </a:t>
            </a:r>
            <a:r>
              <a:rPr lang="en-US" sz="1300" dirty="0" err="1">
                <a:solidFill>
                  <a:srgbClr val="00B050"/>
                </a:solidFill>
                <a:latin typeface="Gill Sans MT" panose="020B0502020104020203" pitchFamily="34" charset="0"/>
                <a:cs typeface="Calibri" panose="020F0502020204030204" pitchFamily="34" charset="0"/>
              </a:rPr>
              <a:t>phse</a:t>
            </a:r>
            <a:r>
              <a:rPr lang="ar-SA" sz="1300" dirty="0">
                <a:solidFill>
                  <a:srgbClr val="00B050"/>
                </a:solidFill>
                <a:latin typeface="Gill Sans MT" panose="020B0502020104020203" pitchFamily="34" charset="0"/>
                <a:cs typeface="Calibri" panose="020F0502020204030204" pitchFamily="34" charset="0"/>
              </a:rPr>
              <a:t>) يحدثون بنفس الوقت مع اختلاف أوقات البداية </a:t>
            </a:r>
            <a:r>
              <a:rPr lang="ar-SA" sz="1300" dirty="0" smtClean="0">
                <a:solidFill>
                  <a:srgbClr val="00B050"/>
                </a:solidFill>
                <a:latin typeface="Gill Sans MT" panose="020B0502020104020203" pitchFamily="34" charset="0"/>
                <a:cs typeface="Calibri" panose="020F0502020204030204" pitchFamily="34" charset="0"/>
              </a:rPr>
              <a:t>والنهاية، وبعدهم </a:t>
            </a:r>
            <a:r>
              <a:rPr lang="ar-SA" sz="1300" dirty="0">
                <a:solidFill>
                  <a:srgbClr val="00B050"/>
                </a:solidFill>
                <a:latin typeface="Gill Sans MT" panose="020B0502020104020203" pitchFamily="34" charset="0"/>
                <a:cs typeface="Calibri" panose="020F0502020204030204" pitchFamily="34" charset="0"/>
              </a:rPr>
              <a:t>يحدث الـ</a:t>
            </a:r>
            <a:r>
              <a:rPr lang="en-US" sz="1300" dirty="0">
                <a:solidFill>
                  <a:srgbClr val="00B050"/>
                </a:solidFill>
                <a:latin typeface="Gill Sans MT" panose="020B0502020104020203" pitchFamily="34" charset="0"/>
                <a:cs typeface="Calibri" panose="020F0502020204030204" pitchFamily="34" charset="0"/>
              </a:rPr>
              <a:t>Ovulation </a:t>
            </a:r>
            <a:r>
              <a:rPr lang="ar-SA" sz="1300" dirty="0">
                <a:solidFill>
                  <a:srgbClr val="00B050"/>
                </a:solidFill>
                <a:latin typeface="Gill Sans MT" panose="020B0502020104020203" pitchFamily="34" charset="0"/>
                <a:cs typeface="Calibri" panose="020F0502020204030204" pitchFamily="34" charset="0"/>
              </a:rPr>
              <a:t>.</a:t>
            </a:r>
          </a:p>
          <a:p>
            <a:pPr algn="r" rtl="1"/>
            <a:r>
              <a:rPr lang="ar-SA" sz="1300" dirty="0">
                <a:solidFill>
                  <a:srgbClr val="00B050"/>
                </a:solidFill>
                <a:latin typeface="Gill Sans MT" panose="020B0502020104020203" pitchFamily="34" charset="0"/>
                <a:cs typeface="Calibri" panose="020F0502020204030204" pitchFamily="34" charset="0"/>
              </a:rPr>
              <a:t>وبعدها الـ</a:t>
            </a:r>
            <a:r>
              <a:rPr lang="en-US" sz="1300" dirty="0">
                <a:solidFill>
                  <a:srgbClr val="00B050"/>
                </a:solidFill>
                <a:latin typeface="Gill Sans MT" panose="020B0502020104020203" pitchFamily="34" charset="0"/>
                <a:cs typeface="Calibri" panose="020F0502020204030204" pitchFamily="34" charset="0"/>
              </a:rPr>
              <a:t>(Luteal phase + secretory </a:t>
            </a:r>
            <a:r>
              <a:rPr lang="en-US" sz="1300" dirty="0" smtClean="0">
                <a:solidFill>
                  <a:srgbClr val="00B050"/>
                </a:solidFill>
                <a:latin typeface="Gill Sans MT" panose="020B0502020104020203" pitchFamily="34" charset="0"/>
                <a:cs typeface="Calibri" panose="020F0502020204030204" pitchFamily="34" charset="0"/>
              </a:rPr>
              <a:t>phase</a:t>
            </a:r>
            <a:r>
              <a:rPr lang="en-US" sz="1300" dirty="0">
                <a:solidFill>
                  <a:srgbClr val="00B050"/>
                </a:solidFill>
                <a:latin typeface="Gill Sans MT" panose="020B0502020104020203" pitchFamily="34" charset="0"/>
                <a:cs typeface="Calibri" panose="020F0502020204030204" pitchFamily="34" charset="0"/>
              </a:rPr>
              <a:t>)</a:t>
            </a:r>
          </a:p>
        </p:txBody>
      </p:sp>
      <p:pic>
        <p:nvPicPr>
          <p:cNvPr id="9" name="Picture 8"/>
          <p:cNvPicPr>
            <a:picLocks noChangeAspect="1"/>
          </p:cNvPicPr>
          <p:nvPr/>
        </p:nvPicPr>
        <p:blipFill>
          <a:blip r:embed="rId3"/>
          <a:stretch>
            <a:fillRect/>
          </a:stretch>
        </p:blipFill>
        <p:spPr>
          <a:xfrm>
            <a:off x="618115" y="1313840"/>
            <a:ext cx="6700433" cy="3305849"/>
          </a:xfrm>
          <a:prstGeom prst="rect">
            <a:avLst/>
          </a:prstGeom>
        </p:spPr>
      </p:pic>
      <p:sp>
        <p:nvSpPr>
          <p:cNvPr id="10" name="TextBox 9"/>
          <p:cNvSpPr txBox="1"/>
          <p:nvPr/>
        </p:nvSpPr>
        <p:spPr>
          <a:xfrm>
            <a:off x="1125860" y="1412776"/>
            <a:ext cx="1455654" cy="307777"/>
          </a:xfrm>
          <a:prstGeom prst="rect">
            <a:avLst/>
          </a:prstGeom>
          <a:noFill/>
        </p:spPr>
        <p:txBody>
          <a:bodyPr wrap="square" rtlCol="0">
            <a:spAutoFit/>
          </a:bodyPr>
          <a:lstStyle/>
          <a:p>
            <a:pPr algn="ctr"/>
            <a:r>
              <a:rPr lang="en-US" sz="1400" dirty="0">
                <a:solidFill>
                  <a:srgbClr val="00B050"/>
                </a:solidFill>
              </a:rPr>
              <a:t>From day 1 - 14</a:t>
            </a:r>
          </a:p>
        </p:txBody>
      </p:sp>
      <p:sp>
        <p:nvSpPr>
          <p:cNvPr id="14" name="TextBox 13"/>
          <p:cNvSpPr txBox="1"/>
          <p:nvPr/>
        </p:nvSpPr>
        <p:spPr>
          <a:xfrm>
            <a:off x="4726260" y="1412775"/>
            <a:ext cx="735574" cy="307778"/>
          </a:xfrm>
          <a:prstGeom prst="rect">
            <a:avLst/>
          </a:prstGeom>
          <a:noFill/>
        </p:spPr>
        <p:txBody>
          <a:bodyPr wrap="square" rtlCol="0">
            <a:spAutoFit/>
          </a:bodyPr>
          <a:lstStyle/>
          <a:p>
            <a:pPr algn="ctr"/>
            <a:r>
              <a:rPr lang="en-US" sz="1400" dirty="0">
                <a:solidFill>
                  <a:srgbClr val="00B050"/>
                </a:solidFill>
              </a:rPr>
              <a:t>Day 14</a:t>
            </a:r>
          </a:p>
        </p:txBody>
      </p:sp>
      <p:sp>
        <p:nvSpPr>
          <p:cNvPr id="15" name="TextBox 14"/>
          <p:cNvSpPr txBox="1"/>
          <p:nvPr/>
        </p:nvSpPr>
        <p:spPr>
          <a:xfrm>
            <a:off x="4926790" y="2365394"/>
            <a:ext cx="1455654" cy="307777"/>
          </a:xfrm>
          <a:prstGeom prst="rect">
            <a:avLst/>
          </a:prstGeom>
          <a:noFill/>
        </p:spPr>
        <p:txBody>
          <a:bodyPr wrap="square" rtlCol="0">
            <a:spAutoFit/>
          </a:bodyPr>
          <a:lstStyle/>
          <a:p>
            <a:pPr algn="ctr"/>
            <a:r>
              <a:rPr lang="en-US" sz="1400" dirty="0">
                <a:solidFill>
                  <a:srgbClr val="00B050"/>
                </a:solidFill>
              </a:rPr>
              <a:t>From day 14 - 28</a:t>
            </a:r>
          </a:p>
        </p:txBody>
      </p:sp>
      <p:sp>
        <p:nvSpPr>
          <p:cNvPr id="11" name="Rectangle 10"/>
          <p:cNvSpPr/>
          <p:nvPr/>
        </p:nvSpPr>
        <p:spPr>
          <a:xfrm>
            <a:off x="3694706" y="2766709"/>
            <a:ext cx="2798681" cy="400110"/>
          </a:xfrm>
          <a:prstGeom prst="rect">
            <a:avLst/>
          </a:prstGeom>
        </p:spPr>
        <p:txBody>
          <a:bodyPr wrap="square">
            <a:spAutoFit/>
          </a:bodyPr>
          <a:lstStyle/>
          <a:p>
            <a:r>
              <a:rPr lang="en-US" sz="1000" dirty="0">
                <a:solidFill>
                  <a:srgbClr val="00B050"/>
                </a:solidFill>
                <a:latin typeface="Gill Sans MT" panose="020B0502020104020203" pitchFamily="34" charset="0"/>
                <a:cs typeface="Calibri" panose="020F0502020204030204" pitchFamily="34" charset="0"/>
              </a:rPr>
              <a:t>Usually luteal phase is fixed but the follicular may be disturbed and differs from month to another </a:t>
            </a:r>
          </a:p>
        </p:txBody>
      </p:sp>
      <p:pic>
        <p:nvPicPr>
          <p:cNvPr id="17" name="Picture 1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1361" y="0"/>
            <a:ext cx="620291" cy="620291"/>
          </a:xfrm>
          <a:prstGeom prst="rect">
            <a:avLst/>
          </a:prstGeom>
        </p:spPr>
      </p:pic>
      <p:pic>
        <p:nvPicPr>
          <p:cNvPr id="18" name="Picture 17">
            <a:hlinkClick r:id="rId6"/>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99172" y="613505"/>
            <a:ext cx="620291" cy="620291"/>
          </a:xfrm>
          <a:prstGeom prst="rect">
            <a:avLst/>
          </a:prstGeom>
        </p:spPr>
      </p:pic>
      <p:sp>
        <p:nvSpPr>
          <p:cNvPr id="16" name="TextBox 15"/>
          <p:cNvSpPr txBox="1"/>
          <p:nvPr/>
        </p:nvSpPr>
        <p:spPr>
          <a:xfrm>
            <a:off x="4366220" y="3719327"/>
            <a:ext cx="1587107" cy="292388"/>
          </a:xfrm>
          <a:prstGeom prst="rect">
            <a:avLst/>
          </a:prstGeom>
          <a:noFill/>
        </p:spPr>
        <p:txBody>
          <a:bodyPr wrap="square" rtlCol="0">
            <a:spAutoFit/>
          </a:bodyPr>
          <a:lstStyle/>
          <a:p>
            <a:pPr algn="ctr"/>
            <a:r>
              <a:rPr lang="en-US" sz="1300" dirty="0">
                <a:solidFill>
                  <a:srgbClr val="00B050"/>
                </a:solidFill>
              </a:rPr>
              <a:t>= </a:t>
            </a:r>
            <a:r>
              <a:rPr lang="en-US" sz="1300" dirty="0" smtClean="0">
                <a:solidFill>
                  <a:srgbClr val="00B050"/>
                </a:solidFill>
              </a:rPr>
              <a:t>Follicular phase  </a:t>
            </a:r>
            <a:endParaRPr lang="en-US" sz="1300" dirty="0">
              <a:solidFill>
                <a:srgbClr val="00B050"/>
              </a:solidFill>
            </a:endParaRPr>
          </a:p>
        </p:txBody>
      </p:sp>
      <p:sp>
        <p:nvSpPr>
          <p:cNvPr id="19" name="TextBox 18"/>
          <p:cNvSpPr txBox="1"/>
          <p:nvPr/>
        </p:nvSpPr>
        <p:spPr>
          <a:xfrm>
            <a:off x="4611966" y="4520264"/>
            <a:ext cx="1587107" cy="292388"/>
          </a:xfrm>
          <a:prstGeom prst="rect">
            <a:avLst/>
          </a:prstGeom>
          <a:noFill/>
        </p:spPr>
        <p:txBody>
          <a:bodyPr wrap="square" rtlCol="0">
            <a:spAutoFit/>
          </a:bodyPr>
          <a:lstStyle/>
          <a:p>
            <a:pPr algn="ctr"/>
            <a:r>
              <a:rPr lang="en-US" sz="1300" dirty="0">
                <a:solidFill>
                  <a:srgbClr val="00B050"/>
                </a:solidFill>
              </a:rPr>
              <a:t>= Luteal </a:t>
            </a:r>
            <a:r>
              <a:rPr lang="en-US" sz="1300" dirty="0" smtClean="0">
                <a:solidFill>
                  <a:srgbClr val="00B050"/>
                </a:solidFill>
              </a:rPr>
              <a:t>phase  </a:t>
            </a:r>
            <a:endParaRPr lang="en-US" sz="1300" dirty="0">
              <a:solidFill>
                <a:srgbClr val="00B050"/>
              </a:solidFill>
            </a:endParaRPr>
          </a:p>
        </p:txBody>
      </p:sp>
      <p:sp>
        <p:nvSpPr>
          <p:cNvPr id="20" name="TextBox 19"/>
          <p:cNvSpPr txBox="1"/>
          <p:nvPr/>
        </p:nvSpPr>
        <p:spPr>
          <a:xfrm>
            <a:off x="618115" y="4907194"/>
            <a:ext cx="5764329" cy="1384995"/>
          </a:xfrm>
          <a:prstGeom prst="rect">
            <a:avLst/>
          </a:prstGeom>
          <a:noFill/>
          <a:ln>
            <a:solidFill>
              <a:schemeClr val="bg1">
                <a:lumMod val="50000"/>
              </a:schemeClr>
            </a:solidFill>
            <a:prstDash val="dashDot"/>
          </a:ln>
        </p:spPr>
        <p:txBody>
          <a:bodyPr wrap="square" rtlCol="0">
            <a:spAutoFit/>
          </a:bodyPr>
          <a:lstStyle/>
          <a:p>
            <a:pPr marL="285750" indent="-285750">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When we start to count the days of the cycle? when the bleeding starts.</a:t>
            </a:r>
          </a:p>
          <a:p>
            <a:pPr marL="285750" indent="-285750">
              <a:buFont typeface="Wingdings" panose="05000000000000000000" pitchFamily="2" charset="2"/>
              <a:buChar char="ü"/>
            </a:pPr>
            <a:endParaRPr lang="en-US" sz="500" dirty="0">
              <a:solidFill>
                <a:srgbClr val="00B050"/>
              </a:solidFill>
              <a:latin typeface="Gill Sans MT" panose="020B0502020104020203" pitchFamily="34" charset="0"/>
              <a:cs typeface="Calibri" panose="020F0502020204030204" pitchFamily="34" charset="0"/>
            </a:endParaRPr>
          </a:p>
          <a:p>
            <a:pPr marL="285750" indent="-285750">
              <a:buFont typeface="Wingdings" charset="2"/>
              <a:buChar char="ü"/>
            </a:pPr>
            <a:r>
              <a:rPr lang="en-US" sz="1300" dirty="0">
                <a:solidFill>
                  <a:schemeClr val="bg1">
                    <a:lumMod val="50000"/>
                  </a:schemeClr>
                </a:solidFill>
                <a:latin typeface="Gill Sans MT" panose="020B0502020104020203" pitchFamily="34" charset="0"/>
                <a:cs typeface="Calibri" panose="020F0502020204030204" pitchFamily="34" charset="0"/>
              </a:rPr>
              <a:t>The menstrual cycle</a:t>
            </a:r>
            <a:r>
              <a:rPr lang="ar-SA" sz="1300" dirty="0">
                <a:solidFill>
                  <a:schemeClr val="bg1">
                    <a:lumMod val="50000"/>
                  </a:schemeClr>
                </a:solidFill>
                <a:latin typeface="Gill Sans MT" panose="020B0502020104020203" pitchFamily="34" charset="0"/>
                <a:cs typeface="Calibri" panose="020F0502020204030204" pitchFamily="34" charset="0"/>
              </a:rPr>
              <a:t> </a:t>
            </a:r>
            <a:r>
              <a:rPr lang="ar-SA" sz="1300" dirty="0">
                <a:solidFill>
                  <a:schemeClr val="bg1">
                    <a:lumMod val="50000"/>
                  </a:schemeClr>
                </a:solidFill>
                <a:latin typeface="Calibri" panose="020F0502020204030204" pitchFamily="34" charset="0"/>
                <a:cs typeface="Calibri" panose="020F0502020204030204" pitchFamily="34" charset="0"/>
              </a:rPr>
              <a:t>الدورة الشهرية </a:t>
            </a:r>
            <a:r>
              <a:rPr lang="en-US" sz="1300" dirty="0">
                <a:solidFill>
                  <a:schemeClr val="bg1">
                    <a:lumMod val="50000"/>
                  </a:schemeClr>
                </a:solidFill>
                <a:latin typeface="Calibri" panose="020F0502020204030204" pitchFamily="34" charset="0"/>
                <a:cs typeface="Calibri" panose="020F0502020204030204" pitchFamily="34" charset="0"/>
              </a:rPr>
              <a:t> </a:t>
            </a:r>
            <a:r>
              <a:rPr lang="en-US" sz="1300" dirty="0">
                <a:solidFill>
                  <a:schemeClr val="bg1">
                    <a:lumMod val="50000"/>
                  </a:schemeClr>
                </a:solidFill>
                <a:latin typeface="Gill Sans MT" panose="020B0502020104020203" pitchFamily="34" charset="0"/>
                <a:cs typeface="Calibri" panose="020F0502020204030204" pitchFamily="34" charset="0"/>
              </a:rPr>
              <a:t>composed of two cycles:</a:t>
            </a:r>
          </a:p>
          <a:p>
            <a:pPr lvl="1"/>
            <a:r>
              <a:rPr lang="en-US" sz="1300" dirty="0">
                <a:solidFill>
                  <a:schemeClr val="bg1">
                    <a:lumMod val="50000"/>
                  </a:schemeClr>
                </a:solidFill>
                <a:latin typeface="Gill Sans MT" panose="020B0502020104020203" pitchFamily="34" charset="0"/>
                <a:cs typeface="Calibri" panose="020F0502020204030204" pitchFamily="34" charset="0"/>
              </a:rPr>
              <a:t>1. The Ovarian cycle which occurs in the ovaries.</a:t>
            </a:r>
            <a:endParaRPr lang="ar-SA" sz="1300" dirty="0">
              <a:solidFill>
                <a:schemeClr val="bg1">
                  <a:lumMod val="50000"/>
                </a:schemeClr>
              </a:solidFill>
              <a:latin typeface="Gill Sans MT" panose="020B0502020104020203" pitchFamily="34" charset="0"/>
              <a:cs typeface="Calibri" panose="020F0502020204030204" pitchFamily="34" charset="0"/>
            </a:endParaRPr>
          </a:p>
          <a:p>
            <a:pPr lvl="1" algn="ctr"/>
            <a:r>
              <a:rPr lang="ar-SA" sz="1300" dirty="0">
                <a:solidFill>
                  <a:schemeClr val="bg1">
                    <a:lumMod val="50000"/>
                  </a:schemeClr>
                </a:solidFill>
                <a:latin typeface="Calibri" panose="020F0502020204030204" pitchFamily="34" charset="0"/>
                <a:cs typeface="Calibri" panose="020F0502020204030204" pitchFamily="34" charset="0"/>
              </a:rPr>
              <a:t>تغيرات تحدث في المبايض</a:t>
            </a:r>
            <a:endParaRPr lang="en-US" sz="1300" dirty="0">
              <a:solidFill>
                <a:schemeClr val="bg1">
                  <a:lumMod val="50000"/>
                </a:schemeClr>
              </a:solidFill>
              <a:latin typeface="Calibri" panose="020F0502020204030204" pitchFamily="34" charset="0"/>
              <a:cs typeface="Calibri" panose="020F0502020204030204" pitchFamily="34" charset="0"/>
            </a:endParaRPr>
          </a:p>
          <a:p>
            <a:pPr lvl="1"/>
            <a:r>
              <a:rPr lang="en-US" sz="1300" dirty="0">
                <a:solidFill>
                  <a:schemeClr val="bg1">
                    <a:lumMod val="50000"/>
                  </a:schemeClr>
                </a:solidFill>
                <a:latin typeface="Gill Sans MT" panose="020B0502020104020203" pitchFamily="34" charset="0"/>
                <a:cs typeface="Calibri" panose="020F0502020204030204" pitchFamily="34" charset="0"/>
              </a:rPr>
              <a:t>2. The Uterine cycle which occurs in the endometrium of </a:t>
            </a:r>
            <a:r>
              <a:rPr lang="en-US" sz="1300" dirty="0" smtClean="0">
                <a:solidFill>
                  <a:schemeClr val="bg1">
                    <a:lumMod val="50000"/>
                  </a:schemeClr>
                </a:solidFill>
                <a:latin typeface="Gill Sans MT" panose="020B0502020104020203" pitchFamily="34" charset="0"/>
                <a:cs typeface="Calibri" panose="020F0502020204030204" pitchFamily="34" charset="0"/>
              </a:rPr>
              <a:t>the </a:t>
            </a:r>
            <a:r>
              <a:rPr lang="en-US" sz="1300" dirty="0">
                <a:solidFill>
                  <a:schemeClr val="bg1">
                    <a:lumMod val="50000"/>
                  </a:schemeClr>
                </a:solidFill>
                <a:latin typeface="Gill Sans MT" panose="020B0502020104020203" pitchFamily="34" charset="0"/>
                <a:cs typeface="Calibri" panose="020F0502020204030204" pitchFamily="34" charset="0"/>
              </a:rPr>
              <a:t>uterus.</a:t>
            </a:r>
          </a:p>
          <a:p>
            <a:pPr lvl="1" algn="ctr" rtl="1"/>
            <a:r>
              <a:rPr lang="ar-SA" sz="1300" dirty="0">
                <a:solidFill>
                  <a:schemeClr val="bg1">
                    <a:lumMod val="50000"/>
                  </a:schemeClr>
                </a:solidFill>
                <a:latin typeface="Calibri" panose="020F0502020204030204" pitchFamily="34" charset="0"/>
                <a:cs typeface="Calibri" panose="020F0502020204030204" pitchFamily="34" charset="0"/>
              </a:rPr>
              <a:t>تغيرات تحدث في الطبقة الداخلية للرحم </a:t>
            </a:r>
            <a:r>
              <a:rPr lang="en-US" sz="1300" dirty="0">
                <a:solidFill>
                  <a:schemeClr val="bg1">
                    <a:lumMod val="50000"/>
                  </a:schemeClr>
                </a:solidFill>
                <a:latin typeface="Calibri" panose="020F0502020204030204" pitchFamily="34" charset="0"/>
                <a:cs typeface="Calibri" panose="020F0502020204030204" pitchFamily="34" charset="0"/>
              </a:rPr>
              <a:t>endometrium</a:t>
            </a:r>
          </a:p>
        </p:txBody>
      </p:sp>
      <p:sp>
        <p:nvSpPr>
          <p:cNvPr id="21" name="Rectangle 20"/>
          <p:cNvSpPr/>
          <p:nvPr/>
        </p:nvSpPr>
        <p:spPr>
          <a:xfrm>
            <a:off x="5851500" y="80927"/>
            <a:ext cx="5625675" cy="938719"/>
          </a:xfrm>
          <a:prstGeom prst="rect">
            <a:avLst/>
          </a:prstGeom>
          <a:ln w="12700">
            <a:solidFill>
              <a:schemeClr val="bg1">
                <a:lumMod val="50000"/>
              </a:schemeClr>
            </a:solidFill>
            <a:prstDash val="dashDot"/>
          </a:ln>
        </p:spPr>
        <p:txBody>
          <a:bodyPr wrap="square">
            <a:spAutoFit/>
          </a:bodyPr>
          <a:lstStyle/>
          <a:p>
            <a:pPr algn="l"/>
            <a:r>
              <a:rPr lang="en-US" sz="1100" dirty="0" smtClean="0">
                <a:solidFill>
                  <a:srgbClr val="FF0000"/>
                </a:solidFill>
                <a:latin typeface="Calibri" panose="020F0502020204030204" pitchFamily="34" charset="0"/>
                <a:cs typeface="Calibri" panose="020F0502020204030204" pitchFamily="34" charset="0"/>
              </a:rPr>
              <a:t>Mnemonic: </a:t>
            </a:r>
            <a:endParaRPr lang="ar-SA" sz="1100" dirty="0" smtClean="0">
              <a:solidFill>
                <a:srgbClr val="FF000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100" dirty="0" smtClean="0">
                <a:solidFill>
                  <a:schemeClr val="bg1">
                    <a:lumMod val="50000"/>
                  </a:schemeClr>
                </a:solidFill>
              </a:rPr>
              <a:t>Progesterone </a:t>
            </a:r>
            <a:r>
              <a:rPr lang="en-US" sz="1100" dirty="0">
                <a:solidFill>
                  <a:schemeClr val="bg1">
                    <a:lumMod val="50000"/>
                  </a:schemeClr>
                </a:solidFill>
                <a:sym typeface="Wingdings" panose="05000000000000000000" pitchFamily="2" charset="2"/>
              </a:rPr>
              <a:t> </a:t>
            </a:r>
            <a:r>
              <a:rPr lang="en-US" sz="1100" dirty="0">
                <a:solidFill>
                  <a:schemeClr val="bg1">
                    <a:lumMod val="50000"/>
                  </a:schemeClr>
                </a:solidFill>
              </a:rPr>
              <a:t>pro- means after or extra, so we correlate its function </a:t>
            </a:r>
            <a:r>
              <a:rPr lang="en-US" sz="1100" dirty="0" smtClean="0">
                <a:solidFill>
                  <a:schemeClr val="bg1">
                    <a:lumMod val="50000"/>
                  </a:schemeClr>
                </a:solidFill>
              </a:rPr>
              <a:t>time</a:t>
            </a:r>
            <a:r>
              <a:rPr lang="en-US" sz="1100" dirty="0">
                <a:solidFill>
                  <a:schemeClr val="bg1">
                    <a:lumMod val="50000"/>
                  </a:schemeClr>
                </a:solidFill>
              </a:rPr>
              <a:t> </a:t>
            </a:r>
            <a:r>
              <a:rPr lang="en-US" sz="1100" dirty="0" smtClean="0">
                <a:solidFill>
                  <a:schemeClr val="bg1">
                    <a:lumMod val="50000"/>
                  </a:schemeClr>
                </a:solidFill>
              </a:rPr>
              <a:t>being </a:t>
            </a:r>
            <a:r>
              <a:rPr lang="en-US" sz="1100" dirty="0">
                <a:solidFill>
                  <a:schemeClr val="bg1">
                    <a:lumMod val="50000"/>
                  </a:schemeClr>
                </a:solidFill>
              </a:rPr>
              <a:t>after ovulation.</a:t>
            </a:r>
          </a:p>
          <a:p>
            <a:pPr marL="285750" indent="-285750">
              <a:buFont typeface="Wingdings" panose="05000000000000000000" pitchFamily="2" charset="2"/>
              <a:buChar char="ü"/>
            </a:pPr>
            <a:r>
              <a:rPr lang="en-US" sz="1100" dirty="0">
                <a:solidFill>
                  <a:schemeClr val="bg1">
                    <a:lumMod val="50000"/>
                  </a:schemeClr>
                </a:solidFill>
              </a:rPr>
              <a:t>T</a:t>
            </a:r>
            <a:r>
              <a:rPr lang="en-US" sz="1100" dirty="0" smtClean="0">
                <a:solidFill>
                  <a:schemeClr val="bg1">
                    <a:lumMod val="50000"/>
                  </a:schemeClr>
                </a:solidFill>
              </a:rPr>
              <a:t>o </a:t>
            </a:r>
            <a:r>
              <a:rPr lang="en-US" sz="1100" dirty="0">
                <a:solidFill>
                  <a:schemeClr val="bg1">
                    <a:lumMod val="50000"/>
                  </a:schemeClr>
                </a:solidFill>
              </a:rPr>
              <a:t>memorize the different phases of each cycle remember </a:t>
            </a:r>
            <a:r>
              <a:rPr lang="en-US" sz="1100" dirty="0" smtClean="0">
                <a:solidFill>
                  <a:schemeClr val="bg1">
                    <a:lumMod val="50000"/>
                  </a:schemeClr>
                </a:solidFill>
              </a:rPr>
              <a:t>this sentence: </a:t>
            </a:r>
            <a:r>
              <a:rPr lang="en-US" sz="1100" dirty="0">
                <a:solidFill>
                  <a:schemeClr val="bg1">
                    <a:lumMod val="50000"/>
                  </a:schemeClr>
                </a:solidFill>
              </a:rPr>
              <a:t>( </a:t>
            </a:r>
            <a:r>
              <a:rPr lang="en-US" sz="1100" dirty="0" err="1">
                <a:solidFill>
                  <a:schemeClr val="bg1">
                    <a:lumMod val="50000"/>
                  </a:schemeClr>
                </a:solidFill>
              </a:rPr>
              <a:t>FOoL</a:t>
            </a:r>
            <a:r>
              <a:rPr lang="en-US" sz="1100" dirty="0">
                <a:solidFill>
                  <a:schemeClr val="bg1">
                    <a:lumMod val="50000"/>
                  </a:schemeClr>
                </a:solidFill>
              </a:rPr>
              <a:t> Many Protective Sloths) </a:t>
            </a:r>
            <a:r>
              <a:rPr lang="en-US" sz="1100" dirty="0" smtClean="0">
                <a:solidFill>
                  <a:schemeClr val="bg1">
                    <a:lumMod val="50000"/>
                  </a:schemeClr>
                </a:solidFill>
                <a:sym typeface="Wingdings" panose="05000000000000000000" pitchFamily="2" charset="2"/>
              </a:rPr>
              <a:t> </a:t>
            </a:r>
            <a:r>
              <a:rPr lang="en-US" sz="1100" dirty="0" smtClean="0">
                <a:solidFill>
                  <a:schemeClr val="bg1">
                    <a:lumMod val="50000"/>
                  </a:schemeClr>
                </a:solidFill>
              </a:rPr>
              <a:t>(</a:t>
            </a:r>
            <a:r>
              <a:rPr lang="en-US" sz="1100" dirty="0">
                <a:solidFill>
                  <a:schemeClr val="bg1">
                    <a:lumMod val="50000"/>
                  </a:schemeClr>
                </a:solidFill>
              </a:rPr>
              <a:t>Follicular, </a:t>
            </a:r>
            <a:r>
              <a:rPr lang="en-US" sz="1100" dirty="0" smtClean="0">
                <a:solidFill>
                  <a:schemeClr val="bg1">
                    <a:lumMod val="50000"/>
                  </a:schemeClr>
                </a:solidFill>
              </a:rPr>
              <a:t>Ovulatory, Luteal, Menstrual, Proliferative, </a:t>
            </a:r>
            <a:r>
              <a:rPr lang="en-US" sz="1100" dirty="0">
                <a:solidFill>
                  <a:schemeClr val="bg1">
                    <a:lumMod val="50000"/>
                  </a:schemeClr>
                </a:solidFill>
              </a:rPr>
              <a:t>secretory)</a:t>
            </a:r>
          </a:p>
        </p:txBody>
      </p:sp>
    </p:spTree>
    <p:extLst>
      <p:ext uri="{BB962C8B-B14F-4D97-AF65-F5344CB8AC3E}">
        <p14:creationId xmlns:p14="http://schemas.microsoft.com/office/powerpoint/2010/main" val="3690746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en-US" sz="3200" dirty="0">
                <a:solidFill>
                  <a:srgbClr val="008080"/>
                </a:solidFill>
                <a:latin typeface="Bahnschrift" panose="020B0502040204020203" pitchFamily="34" charset="0"/>
                <a:cs typeface="Calibri" panose="020F0502020204030204" pitchFamily="34" charset="0"/>
              </a:rPr>
              <a:t>Effect of LH &amp; FSH I</a:t>
            </a:r>
            <a:r>
              <a:rPr lang="en-US" sz="3200" dirty="0" smtClean="0">
                <a:solidFill>
                  <a:srgbClr val="008080"/>
                </a:solidFill>
                <a:latin typeface="Bahnschrift" panose="020B0502040204020203" pitchFamily="34" charset="0"/>
                <a:cs typeface="Calibri" panose="020F0502020204030204" pitchFamily="34" charset="0"/>
              </a:rPr>
              <a:t>n </a:t>
            </a:r>
            <a:r>
              <a:rPr lang="en-US" sz="3200" dirty="0">
                <a:solidFill>
                  <a:srgbClr val="008080"/>
                </a:solidFill>
                <a:latin typeface="Bahnschrift" panose="020B0502040204020203" pitchFamily="34" charset="0"/>
                <a:cs typeface="Calibri" panose="020F0502020204030204" pitchFamily="34" charset="0"/>
              </a:rPr>
              <a:t>B</a:t>
            </a:r>
            <a:r>
              <a:rPr lang="en-US" sz="3200" dirty="0" smtClean="0">
                <a:solidFill>
                  <a:srgbClr val="008080"/>
                </a:solidFill>
                <a:latin typeface="Bahnschrift" panose="020B0502040204020203" pitchFamily="34" charset="0"/>
                <a:cs typeface="Calibri" panose="020F0502020204030204" pitchFamily="34" charset="0"/>
              </a:rPr>
              <a:t>iosynthetic </a:t>
            </a:r>
            <a:r>
              <a:rPr lang="en-US" sz="3200" dirty="0">
                <a:solidFill>
                  <a:srgbClr val="008080"/>
                </a:solidFill>
                <a:latin typeface="Bahnschrift" panose="020B0502040204020203" pitchFamily="34" charset="0"/>
                <a:cs typeface="Calibri" panose="020F0502020204030204" pitchFamily="34" charset="0"/>
              </a:rPr>
              <a:t>P</a:t>
            </a:r>
            <a:r>
              <a:rPr lang="en-US" sz="3200" dirty="0" smtClean="0">
                <a:solidFill>
                  <a:srgbClr val="008080"/>
                </a:solidFill>
                <a:latin typeface="Bahnschrift" panose="020B0502040204020203" pitchFamily="34" charset="0"/>
                <a:cs typeface="Calibri" panose="020F0502020204030204" pitchFamily="34" charset="0"/>
              </a:rPr>
              <a:t>athway </a:t>
            </a:r>
            <a:r>
              <a:rPr lang="en-US" sz="3200" dirty="0">
                <a:solidFill>
                  <a:srgbClr val="008080"/>
                </a:solidFill>
                <a:latin typeface="Bahnschrift" panose="020B0502040204020203" pitchFamily="34" charset="0"/>
                <a:cs typeface="Calibri" panose="020F0502020204030204" pitchFamily="34" charset="0"/>
              </a:rPr>
              <a:t>F</a:t>
            </a:r>
            <a:r>
              <a:rPr lang="en-US" sz="3200" dirty="0" smtClean="0">
                <a:solidFill>
                  <a:srgbClr val="008080"/>
                </a:solidFill>
                <a:latin typeface="Bahnschrift" panose="020B0502040204020203" pitchFamily="34" charset="0"/>
                <a:cs typeface="Calibri" panose="020F0502020204030204" pitchFamily="34" charset="0"/>
              </a:rPr>
              <a:t>or </a:t>
            </a:r>
            <a:r>
              <a:rPr lang="en-US" sz="3200" dirty="0">
                <a:solidFill>
                  <a:srgbClr val="008080"/>
                </a:solidFill>
                <a:latin typeface="Bahnschrift" panose="020B0502040204020203" pitchFamily="34" charset="0"/>
                <a:cs typeface="Calibri" panose="020F0502020204030204" pitchFamily="34" charset="0"/>
              </a:rPr>
              <a:t>P</a:t>
            </a:r>
            <a:r>
              <a:rPr lang="en-US" sz="3200" dirty="0" smtClean="0">
                <a:solidFill>
                  <a:srgbClr val="008080"/>
                </a:solidFill>
                <a:latin typeface="Bahnschrift" panose="020B0502040204020203" pitchFamily="34" charset="0"/>
                <a:cs typeface="Calibri" panose="020F0502020204030204" pitchFamily="34" charset="0"/>
              </a:rPr>
              <a:t>rogesterone </a:t>
            </a:r>
            <a:r>
              <a:rPr lang="en-US" sz="3200" dirty="0">
                <a:solidFill>
                  <a:srgbClr val="008080"/>
                </a:solidFill>
                <a:latin typeface="Bahnschrift" panose="020B0502040204020203" pitchFamily="34" charset="0"/>
                <a:cs typeface="Calibri" panose="020F0502020204030204" pitchFamily="34" charset="0"/>
              </a:rPr>
              <a:t>&amp; 17β-estradiol </a:t>
            </a:r>
            <a:r>
              <a:rPr lang="en-US" sz="3200" dirty="0" smtClean="0">
                <a:solidFill>
                  <a:srgbClr val="008080"/>
                </a:solidFill>
                <a:latin typeface="Bahnschrift" panose="020B0502040204020203" pitchFamily="34" charset="0"/>
                <a:cs typeface="Calibri" panose="020F0502020204030204" pitchFamily="34" charset="0"/>
              </a:rPr>
              <a:t>In </a:t>
            </a:r>
            <a:r>
              <a:rPr lang="en-US" sz="3200" dirty="0">
                <a:solidFill>
                  <a:srgbClr val="008080"/>
                </a:solidFill>
                <a:latin typeface="Bahnschrift" panose="020B0502040204020203" pitchFamily="34" charset="0"/>
                <a:cs typeface="Calibri" panose="020F0502020204030204" pitchFamily="34" charset="0"/>
              </a:rPr>
              <a:t>T</a:t>
            </a:r>
            <a:r>
              <a:rPr lang="en-US" sz="3200" dirty="0" smtClean="0">
                <a:solidFill>
                  <a:srgbClr val="008080"/>
                </a:solidFill>
                <a:latin typeface="Bahnschrift" panose="020B0502040204020203" pitchFamily="34" charset="0"/>
                <a:cs typeface="Calibri" panose="020F0502020204030204" pitchFamily="34" charset="0"/>
              </a:rPr>
              <a:t>he Ovaries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4" name="Content Placeholder 3"/>
          <p:cNvSpPr>
            <a:spLocks noGrp="1"/>
          </p:cNvSpPr>
          <p:nvPr>
            <p:ph sz="quarter" idx="1"/>
          </p:nvPr>
        </p:nvSpPr>
        <p:spPr>
          <a:xfrm>
            <a:off x="5155829" y="1412776"/>
            <a:ext cx="6421095" cy="4752528"/>
          </a:xfrm>
          <a:ln w="19050">
            <a:solidFill>
              <a:srgbClr val="00B050"/>
            </a:solidFill>
            <a:prstDash val="dashDot"/>
          </a:ln>
        </p:spPr>
        <p:txBody>
          <a:bodyPr>
            <a:noAutofit/>
          </a:bodyPr>
          <a:lstStyle/>
          <a:p>
            <a:pPr>
              <a:lnSpc>
                <a:spcPct val="150000"/>
              </a:lnSpc>
              <a:buClr>
                <a:srgbClr val="008080"/>
              </a:buClr>
            </a:pPr>
            <a:r>
              <a:rPr lang="en-US" sz="1800" dirty="0">
                <a:solidFill>
                  <a:srgbClr val="00B050"/>
                </a:solidFill>
                <a:latin typeface="Gill Sans MT" panose="020B0502020104020203" pitchFamily="34" charset="0"/>
                <a:cs typeface="Calibri" panose="020F0502020204030204" pitchFamily="34" charset="0"/>
              </a:rPr>
              <a:t>What should I memorize from this diagram?</a:t>
            </a:r>
          </a:p>
          <a:p>
            <a:pPr>
              <a:lnSpc>
                <a:spcPct val="150000"/>
              </a:lnSpc>
              <a:buClr>
                <a:srgbClr val="008080"/>
              </a:buClr>
            </a:pPr>
            <a:endParaRPr lang="en-US" sz="100" dirty="0">
              <a:solidFill>
                <a:srgbClr val="00B050"/>
              </a:solidFill>
              <a:latin typeface="Gill Sans MT" panose="020B0502020104020203" pitchFamily="34" charset="0"/>
              <a:cs typeface="Calibri" panose="020F0502020204030204" pitchFamily="34" charset="0"/>
            </a:endParaRPr>
          </a:p>
          <a:p>
            <a:pPr marL="342900" indent="-342900">
              <a:lnSpc>
                <a:spcPct val="150000"/>
              </a:lnSpc>
              <a:buClr>
                <a:srgbClr val="008080"/>
              </a:buClr>
              <a:buFont typeface="+mj-lt"/>
              <a:buAutoNum type="arabicPeriod"/>
            </a:pPr>
            <a:r>
              <a:rPr lang="en-US" sz="1600" dirty="0">
                <a:solidFill>
                  <a:srgbClr val="00B050"/>
                </a:solidFill>
                <a:latin typeface="Gill Sans MT" panose="020B0502020104020203" pitchFamily="34" charset="0"/>
                <a:cs typeface="Calibri" panose="020F0502020204030204" pitchFamily="34" charset="0"/>
              </a:rPr>
              <a:t>Luteinizing hormone (LH) stimulates cholesterol </a:t>
            </a:r>
            <a:r>
              <a:rPr lang="en-US" sz="1600" dirty="0" err="1">
                <a:solidFill>
                  <a:srgbClr val="00B050"/>
                </a:solidFill>
                <a:latin typeface="Gill Sans MT" panose="020B0502020104020203" pitchFamily="34" charset="0"/>
                <a:cs typeface="Calibri" panose="020F0502020204030204" pitchFamily="34" charset="0"/>
              </a:rPr>
              <a:t>desmolase</a:t>
            </a:r>
            <a:r>
              <a:rPr lang="en-US" sz="1600" dirty="0">
                <a:solidFill>
                  <a:srgbClr val="00B050"/>
                </a:solidFill>
                <a:latin typeface="Gill Sans MT" panose="020B0502020104020203" pitchFamily="34" charset="0"/>
                <a:cs typeface="Calibri" panose="020F0502020204030204" pitchFamily="34" charset="0"/>
              </a:rPr>
              <a:t> enzyme in theca cells. </a:t>
            </a:r>
            <a:r>
              <a:rPr lang="en-US" sz="1600" dirty="0">
                <a:solidFill>
                  <a:schemeClr val="bg1">
                    <a:lumMod val="50000"/>
                  </a:schemeClr>
                </a:solidFill>
                <a:latin typeface="Gill Sans MT" panose="020B0502020104020203" pitchFamily="34" charset="0"/>
                <a:cs typeface="Calibri" panose="020F0502020204030204" pitchFamily="34" charset="0"/>
              </a:rPr>
              <a:t>Cholesterol </a:t>
            </a:r>
            <a:r>
              <a:rPr lang="en-US" sz="1600" dirty="0" err="1">
                <a:solidFill>
                  <a:schemeClr val="bg1">
                    <a:lumMod val="50000"/>
                  </a:schemeClr>
                </a:solidFill>
                <a:latin typeface="Gill Sans MT" panose="020B0502020104020203" pitchFamily="34" charset="0"/>
                <a:cs typeface="Calibri" panose="020F0502020204030204" pitchFamily="34" charset="0"/>
              </a:rPr>
              <a:t>desmolase</a:t>
            </a:r>
            <a:r>
              <a:rPr lang="en-US" sz="1600" dirty="0">
                <a:solidFill>
                  <a:schemeClr val="bg1">
                    <a:lumMod val="50000"/>
                  </a:schemeClr>
                </a:solidFill>
                <a:latin typeface="Gill Sans MT" panose="020B0502020104020203" pitchFamily="34" charset="0"/>
                <a:cs typeface="Calibri" panose="020F0502020204030204" pitchFamily="34" charset="0"/>
              </a:rPr>
              <a:t> enzyme is the enzyme that converts cholesterol to </a:t>
            </a:r>
            <a:r>
              <a:rPr lang="en-US" sz="1600" dirty="0" err="1">
                <a:solidFill>
                  <a:schemeClr val="bg1">
                    <a:lumMod val="50000"/>
                  </a:schemeClr>
                </a:solidFill>
                <a:latin typeface="Gill Sans MT" panose="020B0502020104020203" pitchFamily="34" charset="0"/>
                <a:cs typeface="Calibri" panose="020F0502020204030204" pitchFamily="34" charset="0"/>
              </a:rPr>
              <a:t>pregnenolone</a:t>
            </a:r>
            <a:r>
              <a:rPr lang="en-US" sz="1600" dirty="0">
                <a:solidFill>
                  <a:schemeClr val="bg1">
                    <a:lumMod val="50000"/>
                  </a:schemeClr>
                </a:solidFill>
                <a:latin typeface="Gill Sans MT" panose="020B0502020104020203" pitchFamily="34" charset="0"/>
                <a:cs typeface="Calibri" panose="020F0502020204030204" pitchFamily="34" charset="0"/>
              </a:rPr>
              <a:t> which is the first step of steroids hormone synthesis. </a:t>
            </a:r>
          </a:p>
          <a:p>
            <a:pPr marL="457200" indent="-457200">
              <a:lnSpc>
                <a:spcPct val="150000"/>
              </a:lnSpc>
              <a:buClr>
                <a:srgbClr val="008080"/>
              </a:buClr>
              <a:buFont typeface="+mj-lt"/>
              <a:buAutoNum type="arabicPeriod"/>
            </a:pPr>
            <a:endParaRPr lang="en-US" sz="500" dirty="0">
              <a:solidFill>
                <a:schemeClr val="bg1">
                  <a:lumMod val="50000"/>
                </a:schemeClr>
              </a:solidFill>
              <a:latin typeface="Gill Sans MT" panose="020B0502020104020203" pitchFamily="34" charset="0"/>
              <a:cs typeface="Calibri" panose="020F0502020204030204" pitchFamily="34" charset="0"/>
            </a:endParaRPr>
          </a:p>
          <a:p>
            <a:pPr marL="457200" indent="-457200">
              <a:lnSpc>
                <a:spcPct val="150000"/>
              </a:lnSpc>
              <a:buClr>
                <a:srgbClr val="008080"/>
              </a:buClr>
              <a:buFont typeface="+mj-lt"/>
              <a:buAutoNum type="arabicPeriod"/>
            </a:pPr>
            <a:r>
              <a:rPr lang="en-US" sz="1600" dirty="0" err="1">
                <a:solidFill>
                  <a:schemeClr val="bg1">
                    <a:lumMod val="50000"/>
                  </a:schemeClr>
                </a:solidFill>
                <a:latin typeface="Gill Sans MT" panose="020B0502020104020203" pitchFamily="34" charset="0"/>
                <a:cs typeface="Calibri" panose="020F0502020204030204" pitchFamily="34" charset="0"/>
              </a:rPr>
              <a:t>Pregnenolone</a:t>
            </a:r>
            <a:r>
              <a:rPr lang="en-US" sz="1600" dirty="0">
                <a:solidFill>
                  <a:schemeClr val="bg1">
                    <a:lumMod val="50000"/>
                  </a:schemeClr>
                </a:solidFill>
                <a:latin typeface="Gill Sans MT" panose="020B0502020104020203" pitchFamily="34" charset="0"/>
                <a:cs typeface="Calibri" panose="020F0502020204030204" pitchFamily="34" charset="0"/>
              </a:rPr>
              <a:t> will be converted into progesterone by 3</a:t>
            </a:r>
            <a:r>
              <a:rPr lang="el-GR" sz="1600" dirty="0">
                <a:solidFill>
                  <a:schemeClr val="bg1">
                    <a:lumMod val="50000"/>
                  </a:schemeClr>
                </a:solidFill>
                <a:latin typeface="Gill Sans MT" panose="020B0502020104020203" pitchFamily="34" charset="0"/>
                <a:cs typeface="Calibri" panose="020F0502020204030204" pitchFamily="34" charset="0"/>
              </a:rPr>
              <a:t>β</a:t>
            </a:r>
            <a:r>
              <a:rPr lang="en-US" sz="1600" dirty="0">
                <a:solidFill>
                  <a:schemeClr val="bg1">
                    <a:lumMod val="50000"/>
                  </a:schemeClr>
                </a:solidFill>
                <a:latin typeface="Gill Sans MT" panose="020B0502020104020203" pitchFamily="34" charset="0"/>
                <a:cs typeface="Calibri" panose="020F0502020204030204" pitchFamily="34" charset="0"/>
              </a:rPr>
              <a:t>-</a:t>
            </a:r>
            <a:r>
              <a:rPr lang="en-US" sz="1600" dirty="0" err="1">
                <a:solidFill>
                  <a:schemeClr val="bg1">
                    <a:lumMod val="50000"/>
                  </a:schemeClr>
                </a:solidFill>
                <a:latin typeface="Gill Sans MT" panose="020B0502020104020203" pitchFamily="34" charset="0"/>
                <a:cs typeface="Calibri" panose="020F0502020204030204" pitchFamily="34" charset="0"/>
              </a:rPr>
              <a:t>hydroxysteroid</a:t>
            </a:r>
            <a:r>
              <a:rPr lang="en-US" sz="1600" dirty="0">
                <a:solidFill>
                  <a:schemeClr val="bg1">
                    <a:lumMod val="50000"/>
                  </a:schemeClr>
                </a:solidFill>
                <a:latin typeface="Gill Sans MT" panose="020B0502020104020203" pitchFamily="34" charset="0"/>
                <a:cs typeface="Calibri" panose="020F0502020204030204" pitchFamily="34" charset="0"/>
              </a:rPr>
              <a:t> dehydrogenase.</a:t>
            </a:r>
          </a:p>
          <a:p>
            <a:pPr marL="457200" indent="-457200">
              <a:lnSpc>
                <a:spcPct val="150000"/>
              </a:lnSpc>
              <a:buClr>
                <a:srgbClr val="008080"/>
              </a:buClr>
              <a:buFont typeface="+mj-lt"/>
              <a:buAutoNum type="arabicPeriod"/>
            </a:pPr>
            <a:endParaRPr lang="en-US" sz="500" dirty="0">
              <a:solidFill>
                <a:srgbClr val="00B050"/>
              </a:solidFill>
              <a:latin typeface="Gill Sans MT" panose="020B0502020104020203" pitchFamily="34" charset="0"/>
              <a:cs typeface="Calibri" panose="020F0502020204030204" pitchFamily="34" charset="0"/>
            </a:endParaRPr>
          </a:p>
          <a:p>
            <a:pPr marL="457200" indent="-457200">
              <a:lnSpc>
                <a:spcPct val="150000"/>
              </a:lnSpc>
              <a:buClr>
                <a:srgbClr val="008080"/>
              </a:buClr>
              <a:buFont typeface="+mj-lt"/>
              <a:buAutoNum type="arabicPeriod"/>
            </a:pPr>
            <a:r>
              <a:rPr lang="en-US" sz="1600" dirty="0">
                <a:solidFill>
                  <a:srgbClr val="00B050"/>
                </a:solidFill>
                <a:latin typeface="Gill Sans MT" panose="020B0502020104020203" pitchFamily="34" charset="0"/>
                <a:cs typeface="Calibri" panose="020F0502020204030204" pitchFamily="34" charset="0"/>
              </a:rPr>
              <a:t>Follicle-stimulating hormone (FSH) stimulates aromatase enzyme in granulosa cells. </a:t>
            </a:r>
            <a:r>
              <a:rPr lang="en-US" sz="1600" dirty="0">
                <a:solidFill>
                  <a:schemeClr val="bg1">
                    <a:lumMod val="50000"/>
                  </a:schemeClr>
                </a:solidFill>
                <a:latin typeface="Gill Sans MT" panose="020B0502020104020203" pitchFamily="34" charset="0"/>
                <a:cs typeface="Calibri" panose="020F0502020204030204" pitchFamily="34" charset="0"/>
              </a:rPr>
              <a:t>Aromatase enzyme is the enzyme that converts testosterone to the </a:t>
            </a:r>
            <a:r>
              <a:rPr lang="el-GR" sz="1600" dirty="0">
                <a:solidFill>
                  <a:schemeClr val="bg1">
                    <a:lumMod val="50000"/>
                  </a:schemeClr>
                </a:solidFill>
                <a:latin typeface="Gill Sans MT" panose="020B0502020104020203" pitchFamily="34" charset="0"/>
                <a:cs typeface="Calibri" panose="020F0502020204030204" pitchFamily="34" charset="0"/>
              </a:rPr>
              <a:t>7β-</a:t>
            </a:r>
            <a:r>
              <a:rPr lang="en-US" sz="1600" dirty="0">
                <a:solidFill>
                  <a:schemeClr val="bg1">
                    <a:lumMod val="50000"/>
                  </a:schemeClr>
                </a:solidFill>
                <a:latin typeface="Gill Sans MT" panose="020B0502020104020203" pitchFamily="34" charset="0"/>
                <a:cs typeface="Calibri" panose="020F0502020204030204" pitchFamily="34" charset="0"/>
              </a:rPr>
              <a:t>estradiol.</a:t>
            </a:r>
          </a:p>
        </p:txBody>
      </p:sp>
      <p:sp>
        <p:nvSpPr>
          <p:cNvPr id="10" name="Isosceles Triangle 9"/>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2" cstate="print"/>
          <a:srcRect l="52123" t="14583" r="22694"/>
          <a:stretch>
            <a:fillRect/>
          </a:stretch>
        </p:blipFill>
        <p:spPr bwMode="auto">
          <a:xfrm>
            <a:off x="609460" y="1412776"/>
            <a:ext cx="4116800" cy="4757784"/>
          </a:xfrm>
          <a:prstGeom prst="rect">
            <a:avLst/>
          </a:prstGeom>
          <a:noFill/>
          <a:ln w="9525">
            <a:noFill/>
            <a:miter lim="800000"/>
            <a:headEnd/>
            <a:tailEnd/>
          </a:ln>
        </p:spPr>
      </p:pic>
      <p:sp>
        <p:nvSpPr>
          <p:cNvPr id="14" name="Rectangle 13"/>
          <p:cNvSpPr/>
          <p:nvPr/>
        </p:nvSpPr>
        <p:spPr>
          <a:xfrm>
            <a:off x="816668" y="1412776"/>
            <a:ext cx="4053607"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460" y="5090440"/>
            <a:ext cx="2316599"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403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8080"/>
                </a:solidFill>
                <a:latin typeface="Bahnschrift" panose="020B0502040204020203" pitchFamily="34" charset="0"/>
                <a:cs typeface="Calibri" panose="020F0502020204030204" pitchFamily="34" charset="0"/>
              </a:rPr>
              <a:t>“Follicular” Phase of The Ovarian Cycle </a:t>
            </a:r>
            <a:br>
              <a:rPr lang="en-US" sz="3200" dirty="0">
                <a:solidFill>
                  <a:srgbClr val="008080"/>
                </a:solidFill>
                <a:latin typeface="Bahnschrift" panose="020B0502040204020203" pitchFamily="34" charset="0"/>
                <a:cs typeface="Calibri" panose="020F0502020204030204" pitchFamily="34" charset="0"/>
              </a:rPr>
            </a:br>
            <a:r>
              <a:rPr lang="en-US" sz="3200" dirty="0">
                <a:solidFill>
                  <a:srgbClr val="008080"/>
                </a:solidFill>
                <a:latin typeface="Bahnschrift" panose="020B0502040204020203" pitchFamily="34" charset="0"/>
                <a:cs typeface="Calibri" panose="020F0502020204030204" pitchFamily="34" charset="0"/>
              </a:rPr>
              <a:t> (Ovarian follicle growth)</a:t>
            </a:r>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4" name="Rectangle 3"/>
          <p:cNvSpPr/>
          <p:nvPr/>
        </p:nvSpPr>
        <p:spPr>
          <a:xfrm>
            <a:off x="615633" y="1454438"/>
            <a:ext cx="3252703" cy="648072"/>
          </a:xfrm>
          <a:prstGeom prst="rect">
            <a:avLst/>
          </a:prstGeom>
          <a:solidFill>
            <a:srgbClr val="EBFFF5"/>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Stage </a:t>
            </a:r>
            <a:r>
              <a:rPr lang="en-US" sz="1800" dirty="0">
                <a:solidFill>
                  <a:srgbClr val="FFC000"/>
                </a:solidFill>
              </a:rPr>
              <a:t>1</a:t>
            </a:r>
          </a:p>
          <a:p>
            <a:pPr algn="ctr">
              <a:lnSpc>
                <a:spcPct val="80000"/>
              </a:lnSpc>
            </a:pPr>
            <a:r>
              <a:rPr lang="en-US" sz="1800" dirty="0">
                <a:solidFill>
                  <a:schemeClr val="tx1"/>
                </a:solidFill>
              </a:rPr>
              <a:t>primordial follicle</a:t>
            </a:r>
          </a:p>
        </p:txBody>
      </p:sp>
      <p:sp>
        <p:nvSpPr>
          <p:cNvPr id="6" name="Rectangle 5"/>
          <p:cNvSpPr/>
          <p:nvPr/>
        </p:nvSpPr>
        <p:spPr>
          <a:xfrm>
            <a:off x="609460" y="4542435"/>
            <a:ext cx="3252704" cy="648072"/>
          </a:xfrm>
          <a:prstGeom prst="rect">
            <a:avLst/>
          </a:prstGeom>
          <a:solidFill>
            <a:srgbClr val="FEFF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Stage </a:t>
            </a:r>
            <a:r>
              <a:rPr lang="en-US" sz="1800" dirty="0">
                <a:solidFill>
                  <a:srgbClr val="FFC000"/>
                </a:solidFill>
              </a:rPr>
              <a:t>5</a:t>
            </a:r>
          </a:p>
          <a:p>
            <a:pPr algn="ctr">
              <a:lnSpc>
                <a:spcPct val="80000"/>
              </a:lnSpc>
            </a:pPr>
            <a:r>
              <a:rPr lang="en-US" sz="1800" dirty="0">
                <a:solidFill>
                  <a:schemeClr val="tx1"/>
                </a:solidFill>
              </a:rPr>
              <a:t>Mature Graafian Follicles</a:t>
            </a:r>
          </a:p>
        </p:txBody>
      </p:sp>
      <p:sp>
        <p:nvSpPr>
          <p:cNvPr id="7" name="Rectangle 6"/>
          <p:cNvSpPr/>
          <p:nvPr/>
        </p:nvSpPr>
        <p:spPr>
          <a:xfrm>
            <a:off x="620064" y="3510710"/>
            <a:ext cx="3242100" cy="648072"/>
          </a:xfrm>
          <a:prstGeom prst="rect">
            <a:avLst/>
          </a:prstGeom>
          <a:solidFill>
            <a:srgbClr val="FBF4FE"/>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Stage </a:t>
            </a:r>
            <a:r>
              <a:rPr lang="en-US" sz="1800" dirty="0">
                <a:solidFill>
                  <a:srgbClr val="FFC000"/>
                </a:solidFill>
              </a:rPr>
              <a:t>4</a:t>
            </a:r>
          </a:p>
          <a:p>
            <a:pPr algn="ctr">
              <a:lnSpc>
                <a:spcPct val="80000"/>
              </a:lnSpc>
            </a:pPr>
            <a:r>
              <a:rPr lang="en-US" sz="1800" dirty="0">
                <a:solidFill>
                  <a:schemeClr val="tx1"/>
                </a:solidFill>
              </a:rPr>
              <a:t>Secondary Follicles</a:t>
            </a:r>
          </a:p>
        </p:txBody>
      </p:sp>
      <p:sp>
        <p:nvSpPr>
          <p:cNvPr id="8" name="Rectangle 7"/>
          <p:cNvSpPr/>
          <p:nvPr/>
        </p:nvSpPr>
        <p:spPr>
          <a:xfrm>
            <a:off x="609460" y="2482574"/>
            <a:ext cx="3258876" cy="648072"/>
          </a:xfrm>
          <a:prstGeom prst="rect">
            <a:avLst/>
          </a:prstGeom>
          <a:solidFill>
            <a:srgbClr val="FFF3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Stage </a:t>
            </a:r>
            <a:r>
              <a:rPr lang="en-US" sz="1800" dirty="0">
                <a:solidFill>
                  <a:srgbClr val="FFC000"/>
                </a:solidFill>
              </a:rPr>
              <a:t>2 &amp; 3</a:t>
            </a:r>
          </a:p>
          <a:p>
            <a:pPr algn="ctr">
              <a:lnSpc>
                <a:spcPct val="80000"/>
              </a:lnSpc>
            </a:pPr>
            <a:r>
              <a:rPr lang="en-US" sz="1800" dirty="0">
                <a:solidFill>
                  <a:schemeClr val="tx1"/>
                </a:solidFill>
              </a:rPr>
              <a:t>Primary Follicles</a:t>
            </a:r>
          </a:p>
        </p:txBody>
      </p:sp>
      <p:cxnSp>
        <p:nvCxnSpPr>
          <p:cNvPr id="11" name="Straight Arrow Connector 10"/>
          <p:cNvCxnSpPr/>
          <p:nvPr/>
        </p:nvCxnSpPr>
        <p:spPr>
          <a:xfrm flipH="1">
            <a:off x="2255377" y="3135088"/>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255377" y="2100893"/>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255377" y="4151065"/>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09460" y="5396326"/>
            <a:ext cx="7276496" cy="923330"/>
          </a:xfrm>
          <a:prstGeom prst="rect">
            <a:avLst/>
          </a:prstGeom>
        </p:spPr>
        <p:txBody>
          <a:bodyPr wrap="square">
            <a:spAutoFit/>
          </a:bodyPr>
          <a:lstStyle/>
          <a:p>
            <a:pPr defTabSz="914400">
              <a:lnSpc>
                <a:spcPct val="150000"/>
              </a:lnSpc>
              <a:buClr>
                <a:srgbClr val="008080"/>
              </a:buClr>
            </a:pPr>
            <a:r>
              <a:rPr lang="en-US" altLang="ar-SA" sz="1800" dirty="0">
                <a:solidFill>
                  <a:srgbClr val="008080"/>
                </a:solidFill>
              </a:rPr>
              <a:t>When the follicular phase occur? </a:t>
            </a:r>
          </a:p>
          <a:p>
            <a:pPr defTabSz="914400">
              <a:lnSpc>
                <a:spcPct val="150000"/>
              </a:lnSpc>
              <a:buClr>
                <a:srgbClr val="008080"/>
              </a:buClr>
            </a:pPr>
            <a:r>
              <a:rPr lang="en-US" altLang="ar-SA" sz="1800" dirty="0"/>
              <a:t>It occurs </a:t>
            </a:r>
            <a:r>
              <a:rPr lang="en-US" altLang="ar-SA" sz="1800" dirty="0">
                <a:solidFill>
                  <a:schemeClr val="accent4">
                    <a:lumMod val="75000"/>
                  </a:schemeClr>
                </a:solidFill>
              </a:rPr>
              <a:t>1 - 14 </a:t>
            </a:r>
            <a:r>
              <a:rPr lang="en-US" altLang="ar-SA" sz="1800" dirty="0"/>
              <a:t>days after the onset of menstruation in </a:t>
            </a:r>
            <a:r>
              <a:rPr lang="en-US" altLang="ar-SA" sz="1800" dirty="0">
                <a:solidFill>
                  <a:schemeClr val="accent4">
                    <a:lumMod val="75000"/>
                  </a:schemeClr>
                </a:solidFill>
              </a:rPr>
              <a:t>28</a:t>
            </a:r>
            <a:r>
              <a:rPr lang="en-US" altLang="ar-SA" sz="1800" dirty="0"/>
              <a:t> days cycle. </a:t>
            </a:r>
          </a:p>
        </p:txBody>
      </p:sp>
      <p:sp>
        <p:nvSpPr>
          <p:cNvPr id="20" name="Isosceles Triangle 19"/>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0942" y="522709"/>
            <a:ext cx="620291" cy="620291"/>
          </a:xfrm>
          <a:prstGeom prst="rect">
            <a:avLst/>
          </a:prstGeom>
        </p:spPr>
      </p:pic>
      <p:pic>
        <p:nvPicPr>
          <p:cNvPr id="22" name="Picture 2" descr="https://upload.wikimedia.org/wikipedia/commons/thumb/5/5c/Figure_28_02_04.JPG/600px-Figure_28_02_04.JPG">
            <a:hlinkClick r:id="rId4"/>
          </p:cNvPr>
          <p:cNvPicPr>
            <a:picLocks noChangeAspect="1" noChangeArrowheads="1"/>
          </p:cNvPicPr>
          <p:nvPr/>
        </p:nvPicPr>
        <p:blipFill rotWithShape="1">
          <a:blip r:embed="rId5" cstate="print"/>
          <a:srcRect t="2314" b="40521"/>
          <a:stretch/>
        </p:blipFill>
        <p:spPr bwMode="auto">
          <a:xfrm>
            <a:off x="4357566" y="2527435"/>
            <a:ext cx="3473729" cy="2614620"/>
          </a:xfrm>
          <a:prstGeom prst="rect">
            <a:avLst/>
          </a:prstGeom>
          <a:noFill/>
        </p:spPr>
      </p:pic>
      <p:pic>
        <p:nvPicPr>
          <p:cNvPr id="9" name="Picture 8"/>
          <p:cNvPicPr>
            <a:picLocks noChangeAspect="1"/>
          </p:cNvPicPr>
          <p:nvPr/>
        </p:nvPicPr>
        <p:blipFill>
          <a:blip r:embed="rId6"/>
          <a:stretch>
            <a:fillRect/>
          </a:stretch>
        </p:blipFill>
        <p:spPr>
          <a:xfrm>
            <a:off x="7991428" y="2100894"/>
            <a:ext cx="3587975" cy="3419284"/>
          </a:xfrm>
          <a:prstGeom prst="rect">
            <a:avLst/>
          </a:prstGeom>
        </p:spPr>
      </p:pic>
    </p:spTree>
    <p:extLst>
      <p:ext uri="{BB962C8B-B14F-4D97-AF65-F5344CB8AC3E}">
        <p14:creationId xmlns:p14="http://schemas.microsoft.com/office/powerpoint/2010/main" val="22166009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13157</TotalTime>
  <Words>6610</Words>
  <Application>Microsoft Macintosh PowerPoint</Application>
  <PresentationFormat>Custom</PresentationFormat>
  <Paragraphs>626</Paragraphs>
  <Slides>41</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41</vt:i4>
      </vt:variant>
    </vt:vector>
  </HeadingPairs>
  <TitlesOfParts>
    <vt:vector size="57" baseType="lpstr">
      <vt:lpstr>.AppleSystemUIFont</vt:lpstr>
      <vt:lpstr>.LucidaGrandeUI</vt:lpstr>
      <vt:lpstr>Agency FB</vt:lpstr>
      <vt:lpstr>Arabic Typesetting</vt:lpstr>
      <vt:lpstr>Arial</vt:lpstr>
      <vt:lpstr>Bahnschrift</vt:lpstr>
      <vt:lpstr>Bookman Old Style</vt:lpstr>
      <vt:lpstr>Calibri</vt:lpstr>
      <vt:lpstr>Cambria Math</vt:lpstr>
      <vt:lpstr>Comic Sans MS</vt:lpstr>
      <vt:lpstr>Gill Sans MT</vt:lpstr>
      <vt:lpstr>Wingdings</vt:lpstr>
      <vt:lpstr>Wingdings 3</vt:lpstr>
      <vt:lpstr>新細明體</vt:lpstr>
      <vt:lpstr>標楷體</vt:lpstr>
      <vt:lpstr>Origin</vt:lpstr>
      <vt:lpstr>PowerPoint Presentation</vt:lpstr>
      <vt:lpstr>PowerPoint Presentation</vt:lpstr>
      <vt:lpstr>Physiologic Anatomy of The Female Sexual Organs</vt:lpstr>
      <vt:lpstr>Layers of Uterine Wall </vt:lpstr>
      <vt:lpstr>Introduction of Female Reproductive Physiology</vt:lpstr>
      <vt:lpstr>Gonadotropic Hormones &amp; Their Effects on The Ovaries</vt:lpstr>
      <vt:lpstr>Overview of Menstrual Cycle </vt:lpstr>
      <vt:lpstr>Effect of LH &amp; FSH In Biosynthetic Pathway For Progesterone &amp; 17β-estradiol In The Ovaries</vt:lpstr>
      <vt:lpstr>“Follicular” Phase of The Ovarian Cycle   (Ovarian follicle growth)</vt:lpstr>
      <vt:lpstr>Cont.</vt:lpstr>
      <vt:lpstr>Cont.</vt:lpstr>
      <vt:lpstr>Cont.</vt:lpstr>
      <vt:lpstr>Cont.</vt:lpstr>
      <vt:lpstr>Cont.</vt:lpstr>
      <vt:lpstr>Summary of “Follicular” Phase of The Ovarian Cycle </vt:lpstr>
      <vt:lpstr>“Ovulation” Phase of The Ovarian Cycle</vt:lpstr>
      <vt:lpstr>Cont.</vt:lpstr>
      <vt:lpstr>Cont.</vt:lpstr>
      <vt:lpstr>Cont.</vt:lpstr>
      <vt:lpstr>“Luteal” Phase of The Ovarian Cycle</vt:lpstr>
      <vt:lpstr>Cont.</vt:lpstr>
      <vt:lpstr>Cont.</vt:lpstr>
      <vt:lpstr>Cont.</vt:lpstr>
      <vt:lpstr>The End of The Ovarian Cycle </vt:lpstr>
      <vt:lpstr>Uterine Cycle (Endometrial Cycle) </vt:lpstr>
      <vt:lpstr>Dr. Alotaibi’s Explanation For The Upcoming Slides</vt:lpstr>
      <vt:lpstr>Proliferative Phase (Estrogen Phase) </vt:lpstr>
      <vt:lpstr>Secretory Phase (Progestational Phase) </vt:lpstr>
      <vt:lpstr>Cont. </vt:lpstr>
      <vt:lpstr>Menstruation Phase </vt:lpstr>
      <vt:lpstr>Cont.</vt:lpstr>
      <vt:lpstr>Menstruation Phase </vt:lpstr>
      <vt:lpstr>Functions of Estrogens Vs Progesterone</vt:lpstr>
      <vt:lpstr>Menopause سن اليأس </vt:lpstr>
      <vt:lpstr>Disorders of Menstruation</vt:lpstr>
      <vt:lpstr>PowerPoint Presentation</vt:lpstr>
      <vt:lpstr>Summary of Uterine Cycle </vt:lpstr>
      <vt:lpstr>Summary Of  Menstrual Cycle  </vt:lpstr>
      <vt:lpstr>MCQ’s</vt:lpstr>
      <vt:lpstr>MCQ’s</vt:lpstr>
      <vt:lpstr>Thank you for checking our work!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sh.a.13@outlook.com</cp:lastModifiedBy>
  <cp:revision>1239</cp:revision>
  <dcterms:created xsi:type="dcterms:W3CDTF">2016-09-07T16:15:34Z</dcterms:created>
  <dcterms:modified xsi:type="dcterms:W3CDTF">2018-03-19T20:18:28Z</dcterms:modified>
</cp:coreProperties>
</file>