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1"/>
  </p:notesMasterIdLst>
  <p:sldIdLst>
    <p:sldId id="645" r:id="rId2"/>
    <p:sldId id="646" r:id="rId3"/>
    <p:sldId id="609" r:id="rId4"/>
    <p:sldId id="608" r:id="rId5"/>
    <p:sldId id="585" r:id="rId6"/>
    <p:sldId id="607" r:id="rId7"/>
    <p:sldId id="641" r:id="rId8"/>
    <p:sldId id="642" r:id="rId9"/>
    <p:sldId id="643" r:id="rId10"/>
    <p:sldId id="616" r:id="rId11"/>
    <p:sldId id="619" r:id="rId12"/>
    <p:sldId id="620" r:id="rId13"/>
    <p:sldId id="621" r:id="rId14"/>
    <p:sldId id="622" r:id="rId15"/>
    <p:sldId id="623" r:id="rId16"/>
    <p:sldId id="624" r:id="rId17"/>
    <p:sldId id="625" r:id="rId18"/>
    <p:sldId id="626" r:id="rId19"/>
    <p:sldId id="627" r:id="rId20"/>
    <p:sldId id="644" r:id="rId21"/>
    <p:sldId id="631" r:id="rId22"/>
    <p:sldId id="630" r:id="rId23"/>
    <p:sldId id="632" r:id="rId24"/>
    <p:sldId id="634" r:id="rId25"/>
    <p:sldId id="635" r:id="rId26"/>
    <p:sldId id="640" r:id="rId27"/>
    <p:sldId id="647" r:id="rId28"/>
    <p:sldId id="648" r:id="rId29"/>
    <p:sldId id="649" r:id="rId30"/>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8080"/>
    <a:srgbClr val="FBF4FE"/>
    <a:srgbClr val="FFFBFB"/>
    <a:srgbClr val="FFF3F3"/>
    <a:srgbClr val="F7FFFB"/>
    <a:srgbClr val="EBFFF5"/>
    <a:srgbClr val="F9F9F9"/>
    <a:srgbClr val="F4F1F0"/>
    <a:srgbClr val="E2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3979" autoAdjust="0"/>
  </p:normalViewPr>
  <p:slideViewPr>
    <p:cSldViewPr>
      <p:cViewPr varScale="1">
        <p:scale>
          <a:sx n="69" d="100"/>
          <a:sy n="69" d="100"/>
        </p:scale>
        <p:origin x="552" y="44"/>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118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3/26/2018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55923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3/26/2018</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3/26/2018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3/26/2018</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3/26/2018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3/26/2018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3/26/2018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3/26/2018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3/26/2018</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1.wdp"/><Relationship Id="rId3" Type="http://schemas.openxmlformats.org/officeDocument/2006/relationships/image" Target="../media/image21.png"/><Relationship Id="rId7" Type="http://schemas.openxmlformats.org/officeDocument/2006/relationships/hyperlink" Target="https://drive.google.com/open?id=0B-7mWPKMvk76SVNRSEpDdzlSck0" TargetMode="External"/><Relationship Id="rId12" Type="http://schemas.openxmlformats.org/officeDocument/2006/relationships/image" Target="../media/image25.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hyperlink" Target="https://www.youtube.com/watch?v=vXrQ_FhZmos" TargetMode="External"/><Relationship Id="rId1" Type="http://schemas.openxmlformats.org/officeDocument/2006/relationships/slideLayout" Target="../slideLayouts/slideLayout2.xml"/><Relationship Id="rId6" Type="http://schemas.openxmlformats.org/officeDocument/2006/relationships/hyperlink" Target="https://www.youtube.com/watch?v=3aubuA-Mdnw" TargetMode="External"/><Relationship Id="rId11" Type="http://schemas.openxmlformats.org/officeDocument/2006/relationships/hyperlink" Target="https://mail.google.com/mail/u/2/#inbox" TargetMode="External"/><Relationship Id="rId5" Type="http://schemas.openxmlformats.org/officeDocument/2006/relationships/image" Target="../media/image22.png"/><Relationship Id="rId15" Type="http://schemas.microsoft.com/office/2007/relationships/hdphoto" Target="../media/hdphoto2.wdp"/><Relationship Id="rId10" Type="http://schemas.openxmlformats.org/officeDocument/2006/relationships/image" Target="../media/image24.jpg"/><Relationship Id="rId4" Type="http://schemas.openxmlformats.org/officeDocument/2006/relationships/hyperlink" Target="https://docs.google.com/presentation/d/10DChL7-FX9meMaPu55vRBHSA5K39eDojw_yy2mMXzRE/edit#slide=id.g26a28280c2_0_0" TargetMode="External"/><Relationship Id="rId9" Type="http://schemas.openxmlformats.org/officeDocument/2006/relationships/hyperlink" Target="https://docs.google.com/forms/d/1u1JBrQF2OHrdd-GO9svz5ydywmjOUc5AXtFmphInV9c/edit#responses" TargetMode="External"/><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aubuA-Mdnw"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a:t>
            </a:fld>
            <a:endParaRPr lang="en-US" dirty="0"/>
          </a:p>
        </p:txBody>
      </p:sp>
      <p:sp>
        <p:nvSpPr>
          <p:cNvPr id="4" name="Rectangle 3"/>
          <p:cNvSpPr/>
          <p:nvPr/>
        </p:nvSpPr>
        <p:spPr>
          <a:xfrm>
            <a:off x="30624" y="170843"/>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user\AppData\Local\Microsoft\Windows\INetCache\IE\K75KFYI6\IMG_7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Internal Storage 6"/>
          <p:cNvSpPr/>
          <p:nvPr/>
        </p:nvSpPr>
        <p:spPr>
          <a:xfrm>
            <a:off x="618115" y="4797152"/>
            <a:ext cx="2019913" cy="1470383"/>
          </a:xfrm>
          <a:prstGeom prst="flowChartInternalStora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399" indent="-171399" defTabSz="914089">
              <a:buFont typeface="Wingdings" panose="05000000000000000000" pitchFamily="2" charset="2"/>
              <a:buChar char="§"/>
            </a:pPr>
            <a:r>
              <a:rPr lang="en-US" sz="1200" b="1" dirty="0">
                <a:solidFill>
                  <a:srgbClr val="008080"/>
                </a:solidFill>
                <a:latin typeface="Calibri" panose="020F0502020204030204" pitchFamily="34" charset="0"/>
                <a:cs typeface="Calibri" panose="020F0502020204030204" pitchFamily="34" charset="0"/>
              </a:rPr>
              <a:t>Te</a:t>
            </a:r>
            <a:r>
              <a:rPr lang="en-US" sz="1200" b="1" dirty="0">
                <a:solidFill>
                  <a:schemeClr val="tx1"/>
                </a:solidFill>
                <a:latin typeface="Calibri" panose="020F0502020204030204" pitchFamily="34" charset="0"/>
                <a:cs typeface="Calibri" panose="020F0502020204030204" pitchFamily="34" charset="0"/>
              </a:rPr>
              <a:t>xt</a:t>
            </a:r>
          </a:p>
          <a:p>
            <a:pPr marL="171399" indent="-171399" defTabSz="914089">
              <a:buFont typeface="Wingdings" panose="05000000000000000000" pitchFamily="2" charset="2"/>
              <a:buChar char="§"/>
            </a:pPr>
            <a:r>
              <a:rPr lang="en-US" sz="1200" b="1" dirty="0">
                <a:solidFill>
                  <a:srgbClr val="FF66CC"/>
                </a:solidFill>
                <a:latin typeface="Calibri" panose="020F0502020204030204" pitchFamily="34" charset="0"/>
                <a:cs typeface="Calibri" panose="020F0502020204030204" pitchFamily="34" charset="0"/>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latin typeface="Calibri" panose="020F0502020204030204" pitchFamily="34" charset="0"/>
                <a:cs typeface="Calibri" panose="020F0502020204030204" pitchFamily="34" charset="0"/>
              </a:rPr>
              <a:t>Only in Males’ slides</a:t>
            </a:r>
            <a:endParaRPr lang="en-US" sz="1200" b="1" dirty="0">
              <a:solidFill>
                <a:srgbClr val="FF0000"/>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F0000"/>
                </a:solidFill>
                <a:latin typeface="Calibri" panose="020F0502020204030204" pitchFamily="34" charset="0"/>
                <a:cs typeface="Calibri" panose="020F0502020204030204" pitchFamily="34" charset="0"/>
              </a:rPr>
              <a:t>Important</a:t>
            </a:r>
            <a:endParaRPr lang="en-US" sz="1200" b="1" dirty="0">
              <a:solidFill>
                <a:srgbClr val="DDE9EC">
                  <a:lumMod val="50000"/>
                </a:srgbClr>
              </a:solidFill>
              <a:latin typeface="Calibri" panose="020F0502020204030204" pitchFamily="34" charset="0"/>
              <a:cs typeface="Calibri" panose="020F0502020204030204" pitchFamily="34" charset="0"/>
            </a:endParaRPr>
          </a:p>
          <a:p>
            <a:pPr marL="171399" indent="-171399" defTabSz="914089">
              <a:buFont typeface="Wingdings" panose="05000000000000000000" pitchFamily="2" charset="2"/>
              <a:buChar char="§"/>
            </a:pPr>
            <a:r>
              <a:rPr lang="en-US" sz="1200" b="1" dirty="0">
                <a:solidFill>
                  <a:srgbClr val="FADA7A">
                    <a:lumMod val="75000"/>
                  </a:srgbClr>
                </a:solidFill>
                <a:latin typeface="Calibri" panose="020F0502020204030204" pitchFamily="34" charset="0"/>
                <a:cs typeface="Calibri" panose="020F0502020204030204" pitchFamily="34" charset="0"/>
              </a:rPr>
              <a:t>Numbers</a:t>
            </a:r>
          </a:p>
          <a:p>
            <a:pPr marL="171399" indent="-171399" defTabSz="914089">
              <a:buFont typeface="Wingdings" panose="05000000000000000000" pitchFamily="2" charset="2"/>
              <a:buChar char="§"/>
            </a:pPr>
            <a:r>
              <a:rPr lang="en-US" sz="1200" b="1" dirty="0">
                <a:solidFill>
                  <a:srgbClr val="00B050"/>
                </a:solidFill>
                <a:latin typeface="Calibri" panose="020F0502020204030204" pitchFamily="34" charset="0"/>
                <a:cs typeface="Calibri" panose="020F0502020204030204" pitchFamily="34" charset="0"/>
              </a:rPr>
              <a:t>Doctor notes</a:t>
            </a:r>
          </a:p>
          <a:p>
            <a:pPr marL="171399" indent="-171399" defTabSz="914089">
              <a:buFont typeface="Wingdings" panose="05000000000000000000" pitchFamily="2" charset="2"/>
              <a:buChar char="§"/>
            </a:pPr>
            <a:r>
              <a:rPr lang="en-US" sz="1200" b="1" dirty="0">
                <a:solidFill>
                  <a:schemeClr val="bg1">
                    <a:lumMod val="50000"/>
                  </a:schemeClr>
                </a:solidFill>
                <a:latin typeface="Calibri" panose="020F0502020204030204" pitchFamily="34" charset="0"/>
                <a:cs typeface="Calibri" panose="020F0502020204030204" pitchFamily="34" charset="0"/>
              </a:rPr>
              <a:t>Extra Notes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3110" t="21869" r="12602" b="9349"/>
          <a:stretch/>
        </p:blipFill>
        <p:spPr>
          <a:xfrm>
            <a:off x="10253219" y="545041"/>
            <a:ext cx="1224136" cy="12961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496" y="1973631"/>
            <a:ext cx="1564468" cy="1386649"/>
          </a:xfrm>
          <a:prstGeom prst="rect">
            <a:avLst/>
          </a:prstGeom>
        </p:spPr>
      </p:pic>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5"/>
          <a:srcRect l="6576" r="6647"/>
          <a:stretch/>
        </p:blipFill>
        <p:spPr>
          <a:xfrm>
            <a:off x="2966458" y="1011467"/>
            <a:ext cx="6696744" cy="5256068"/>
          </a:xfrm>
          <a:prstGeom prst="rect">
            <a:avLst/>
          </a:prstGeom>
        </p:spPr>
      </p:pic>
      <p:pic>
        <p:nvPicPr>
          <p:cNvPr id="15" name="Picture 14"/>
          <p:cNvPicPr>
            <a:picLocks noChangeAspect="1"/>
          </p:cNvPicPr>
          <p:nvPr/>
        </p:nvPicPr>
        <p:blipFill>
          <a:blip r:embed="rId6"/>
          <a:stretch>
            <a:fillRect/>
          </a:stretch>
        </p:blipFill>
        <p:spPr>
          <a:xfrm>
            <a:off x="9890300" y="4646901"/>
            <a:ext cx="1710535" cy="1620634"/>
          </a:xfrm>
          <a:prstGeom prst="rect">
            <a:avLst/>
          </a:prstGeom>
        </p:spPr>
      </p:pic>
    </p:spTree>
    <p:extLst>
      <p:ext uri="{BB962C8B-B14F-4D97-AF65-F5344CB8AC3E}">
        <p14:creationId xmlns:p14="http://schemas.microsoft.com/office/powerpoint/2010/main" val="164429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7357159"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smtClean="0">
                <a:solidFill>
                  <a:srgbClr val="497E8D"/>
                </a:solidFill>
                <a:latin typeface="Gill Sans MT" panose="020B0502020104020203" pitchFamily="34" charset="0"/>
                <a:cs typeface="Calibri" panose="020F0502020204030204" pitchFamily="34" charset="0"/>
              </a:rPr>
              <a:t>Stage</a:t>
            </a:r>
            <a:r>
              <a:rPr lang="en-US" sz="2000" dirty="0" smtClean="0">
                <a:solidFill>
                  <a:srgbClr val="008080"/>
                </a:solidFill>
                <a:latin typeface="Gill Sans MT" panose="020B0502020104020203" pitchFamily="34" charset="0"/>
                <a:cs typeface="Calibri" panose="020F0502020204030204" pitchFamily="34" charset="0"/>
              </a:rPr>
              <a:t> </a:t>
            </a:r>
            <a:r>
              <a:rPr lang="en-US" sz="2000" dirty="0" smtClean="0">
                <a:solidFill>
                  <a:srgbClr val="FFC000"/>
                </a:solidFill>
                <a:latin typeface="Gill Sans MT" panose="020B0502020104020203" pitchFamily="34" charset="0"/>
                <a:cs typeface="Calibri" panose="020F0502020204030204" pitchFamily="34" charset="0"/>
              </a:rPr>
              <a:t>1</a:t>
            </a:r>
            <a:r>
              <a:rPr lang="en-US" sz="2000" dirty="0" smtClean="0">
                <a:solidFill>
                  <a:srgbClr val="008080"/>
                </a:solidFill>
                <a:latin typeface="Gill Sans MT" panose="020B0502020104020203" pitchFamily="34" charset="0"/>
                <a:cs typeface="Calibri" panose="020F0502020204030204" pitchFamily="34" charset="0"/>
              </a:rPr>
              <a:t>: </a:t>
            </a:r>
            <a:r>
              <a:rPr lang="en-US" sz="2000" dirty="0" smtClean="0">
                <a:solidFill>
                  <a:srgbClr val="497E8D"/>
                </a:solidFill>
                <a:latin typeface="Gill Sans MT" panose="020B0502020104020203" pitchFamily="34" charset="0"/>
                <a:cs typeface="Calibri" panose="020F0502020204030204" pitchFamily="34" charset="0"/>
              </a:rPr>
              <a:t>Formation</a:t>
            </a:r>
          </a:p>
          <a:p>
            <a:pPr defTabSz="914400">
              <a:lnSpc>
                <a:spcPct val="150000"/>
              </a:lnSpc>
              <a:buClr>
                <a:srgbClr val="008080"/>
              </a:buClr>
            </a:pPr>
            <a:r>
              <a:rPr lang="en-US" altLang="ar-SA" sz="1800" dirty="0" smtClean="0">
                <a:solidFill>
                  <a:srgbClr val="008080"/>
                </a:solidFill>
              </a:rPr>
              <a:t>Where the Formation stage occur? </a:t>
            </a:r>
          </a:p>
          <a:p>
            <a:pPr marL="0" indent="0" defTabSz="914400">
              <a:lnSpc>
                <a:spcPct val="150000"/>
              </a:lnSpc>
              <a:buClr>
                <a:srgbClr val="008080"/>
              </a:buClr>
              <a:buNone/>
            </a:pPr>
            <a:r>
              <a:rPr lang="en-US" altLang="ar-SA" sz="1600" dirty="0" smtClean="0"/>
              <a:t>In the seminiferous tubules. </a:t>
            </a:r>
            <a:r>
              <a:rPr lang="en-US" sz="1600" dirty="0" smtClean="0">
                <a:latin typeface="Gill Sans MT" panose="020B0502020104020203" pitchFamily="34" charset="0"/>
                <a:cs typeface="Calibri" panose="020F0502020204030204" pitchFamily="34" charset="0"/>
              </a:rPr>
              <a:t>The </a:t>
            </a:r>
            <a:r>
              <a:rPr lang="en-US" sz="1600" dirty="0">
                <a:solidFill>
                  <a:schemeClr val="accent4">
                    <a:lumMod val="75000"/>
                  </a:schemeClr>
                </a:solidFill>
                <a:latin typeface="Gill Sans MT" panose="020B0502020104020203" pitchFamily="34" charset="0"/>
                <a:cs typeface="Calibri" panose="020F0502020204030204" pitchFamily="34" charset="0"/>
              </a:rPr>
              <a:t>2</a:t>
            </a:r>
            <a:r>
              <a:rPr lang="en-US" sz="1600" dirty="0">
                <a:latin typeface="Gill Sans MT" panose="020B0502020104020203" pitchFamily="34" charset="0"/>
                <a:cs typeface="Calibri" panose="020F0502020204030204" pitchFamily="34" charset="0"/>
              </a:rPr>
              <a:t> testis of adult human form up to </a:t>
            </a:r>
            <a:r>
              <a:rPr lang="en-US" sz="1600" dirty="0">
                <a:solidFill>
                  <a:schemeClr val="accent4">
                    <a:lumMod val="75000"/>
                  </a:schemeClr>
                </a:solidFill>
                <a:latin typeface="Gill Sans MT" panose="020B0502020104020203" pitchFamily="34" charset="0"/>
                <a:cs typeface="Calibri" panose="020F0502020204030204" pitchFamily="34" charset="0"/>
              </a:rPr>
              <a:t>120 million </a:t>
            </a:r>
            <a:r>
              <a:rPr lang="en-US" sz="1600" dirty="0">
                <a:latin typeface="Gill Sans MT" panose="020B0502020104020203" pitchFamily="34" charset="0"/>
                <a:cs typeface="Calibri" panose="020F0502020204030204" pitchFamily="34" charset="0"/>
              </a:rPr>
              <a:t>sperm each </a:t>
            </a:r>
            <a:r>
              <a:rPr lang="en-US" sz="1600" dirty="0" smtClean="0">
                <a:latin typeface="Gill Sans MT" panose="020B0502020104020203" pitchFamily="34" charset="0"/>
                <a:cs typeface="Calibri" panose="020F0502020204030204" pitchFamily="34" charset="0"/>
              </a:rPr>
              <a:t>day</a:t>
            </a:r>
            <a:r>
              <a:rPr lang="en-US" sz="1600" dirty="0">
                <a:latin typeface="Gill Sans MT" panose="020B0502020104020203" pitchFamily="34" charset="0"/>
                <a:cs typeface="Calibri" panose="020F0502020204030204" pitchFamily="34" charset="0"/>
              </a:rPr>
              <a:t> </a:t>
            </a:r>
            <a:r>
              <a:rPr lang="en-US" altLang="en-US" sz="1600" dirty="0" smtClean="0">
                <a:solidFill>
                  <a:srgbClr val="00B050"/>
                </a:solidFill>
                <a:latin typeface="Gill Sans MT" panose="020B0502020104020203" pitchFamily="34" charset="0"/>
                <a:cs typeface="Calibri" panose="020F0502020204030204" pitchFamily="34" charset="0"/>
              </a:rPr>
              <a:t>&amp; </a:t>
            </a:r>
            <a:r>
              <a:rPr lang="en-US" altLang="en-US" sz="1600" dirty="0">
                <a:solidFill>
                  <a:srgbClr val="00B050"/>
                </a:solidFill>
                <a:latin typeface="Gill Sans MT" panose="020B0502020104020203" pitchFamily="34" charset="0"/>
                <a:cs typeface="Calibri" panose="020F0502020204030204" pitchFamily="34" charset="0"/>
              </a:rPr>
              <a:t>could be several </a:t>
            </a:r>
            <a:r>
              <a:rPr lang="en-US" altLang="en-US" sz="1600" dirty="0" smtClean="0">
                <a:solidFill>
                  <a:srgbClr val="00B050"/>
                </a:solidFill>
                <a:latin typeface="Gill Sans MT" panose="020B0502020104020203" pitchFamily="34" charset="0"/>
                <a:cs typeface="Calibri" panose="020F0502020204030204" pitchFamily="34" charset="0"/>
              </a:rPr>
              <a:t>months.</a:t>
            </a:r>
            <a:endParaRPr lang="en-US" sz="1600" dirty="0">
              <a:solidFill>
                <a:srgbClr val="00B050"/>
              </a:solidFill>
              <a:latin typeface="Gill Sans MT" panose="020B0502020104020203" pitchFamily="34" charset="0"/>
              <a:cs typeface="Calibri" panose="020F0502020204030204" pitchFamily="34" charset="0"/>
            </a:endParaRPr>
          </a:p>
          <a:p>
            <a:pPr defTabSz="914400">
              <a:lnSpc>
                <a:spcPct val="120000"/>
              </a:lnSpc>
              <a:buClr>
                <a:srgbClr val="008080"/>
              </a:buClr>
            </a:pPr>
            <a:endParaRPr lang="en-US" sz="500" dirty="0">
              <a:latin typeface="Gill Sans MT" panose="020B0502020104020203" pitchFamily="34" charset="0"/>
              <a:cs typeface="Calibri" panose="020F0502020204030204" pitchFamily="34" charset="0"/>
            </a:endParaRPr>
          </a:p>
          <a:p>
            <a:pPr defTabSz="914400">
              <a:lnSpc>
                <a:spcPct val="120000"/>
              </a:lnSpc>
              <a:buClr>
                <a:srgbClr val="008080"/>
              </a:buClr>
            </a:pPr>
            <a:r>
              <a:rPr lang="en-US" sz="1600" dirty="0" smtClean="0">
                <a:solidFill>
                  <a:schemeClr val="bg1">
                    <a:lumMod val="50000"/>
                  </a:schemeClr>
                </a:solidFill>
                <a:latin typeface="Gill Sans MT" panose="020B0502020104020203" pitchFamily="34" charset="0"/>
                <a:cs typeface="Calibri" panose="020F0502020204030204" pitchFamily="34" charset="0"/>
              </a:rPr>
              <a:t>During </a:t>
            </a:r>
            <a:r>
              <a:rPr lang="en-US" sz="1600" dirty="0">
                <a:solidFill>
                  <a:schemeClr val="bg1">
                    <a:lumMod val="50000"/>
                  </a:schemeClr>
                </a:solidFill>
                <a:latin typeface="Gill Sans MT" panose="020B0502020104020203" pitchFamily="34" charset="0"/>
                <a:cs typeface="Calibri" panose="020F0502020204030204" pitchFamily="34" charset="0"/>
              </a:rPr>
              <a:t>formation of the embryo, the primordial </a:t>
            </a:r>
            <a:r>
              <a:rPr lang="en-US" sz="1600" dirty="0" smtClean="0">
                <a:solidFill>
                  <a:schemeClr val="bg1">
                    <a:lumMod val="50000"/>
                  </a:schemeClr>
                </a:solidFill>
                <a:latin typeface="Gill Sans MT" panose="020B0502020104020203" pitchFamily="34" charset="0"/>
                <a:cs typeface="Calibri" panose="020F0502020204030204" pitchFamily="34" charset="0"/>
              </a:rPr>
              <a:t>germ cells </a:t>
            </a:r>
            <a:r>
              <a:rPr lang="en-US" sz="1600" dirty="0">
                <a:solidFill>
                  <a:schemeClr val="bg1">
                    <a:lumMod val="50000"/>
                  </a:schemeClr>
                </a:solidFill>
                <a:latin typeface="Gill Sans MT" panose="020B0502020104020203" pitchFamily="34" charset="0"/>
                <a:cs typeface="Calibri" panose="020F0502020204030204" pitchFamily="34" charset="0"/>
              </a:rPr>
              <a:t>migrate </a:t>
            </a:r>
            <a:r>
              <a:rPr lang="en-US" sz="1600" dirty="0" smtClean="0">
                <a:solidFill>
                  <a:schemeClr val="bg1">
                    <a:lumMod val="50000"/>
                  </a:schemeClr>
                </a:solidFill>
                <a:latin typeface="Gill Sans MT" panose="020B0502020104020203" pitchFamily="34" charset="0"/>
                <a:cs typeface="Calibri" panose="020F0502020204030204" pitchFamily="34" charset="0"/>
              </a:rPr>
              <a:t>into the </a:t>
            </a:r>
            <a:r>
              <a:rPr lang="en-US" sz="1600" dirty="0">
                <a:solidFill>
                  <a:schemeClr val="bg1">
                    <a:lumMod val="50000"/>
                  </a:schemeClr>
                </a:solidFill>
                <a:latin typeface="Gill Sans MT" panose="020B0502020104020203" pitchFamily="34" charset="0"/>
                <a:cs typeface="Calibri" panose="020F0502020204030204" pitchFamily="34" charset="0"/>
              </a:rPr>
              <a:t>testes and become immature </a:t>
            </a:r>
            <a:r>
              <a:rPr lang="en-US" sz="1600" dirty="0" smtClean="0">
                <a:solidFill>
                  <a:schemeClr val="bg1">
                    <a:lumMod val="50000"/>
                  </a:schemeClr>
                </a:solidFill>
                <a:latin typeface="Gill Sans MT" panose="020B0502020104020203" pitchFamily="34" charset="0"/>
                <a:cs typeface="Calibri" panose="020F0502020204030204" pitchFamily="34" charset="0"/>
              </a:rPr>
              <a:t>germ cells </a:t>
            </a:r>
            <a:r>
              <a:rPr lang="en-US" sz="1600" dirty="0">
                <a:solidFill>
                  <a:schemeClr val="bg1">
                    <a:lumMod val="50000"/>
                  </a:schemeClr>
                </a:solidFill>
                <a:latin typeface="Gill Sans MT" panose="020B0502020104020203" pitchFamily="34" charset="0"/>
                <a:cs typeface="Calibri" panose="020F0502020204030204" pitchFamily="34" charset="0"/>
              </a:rPr>
              <a:t>called </a:t>
            </a:r>
            <a:r>
              <a:rPr lang="en-US" sz="1600" dirty="0" err="1">
                <a:solidFill>
                  <a:schemeClr val="bg1">
                    <a:lumMod val="50000"/>
                  </a:schemeClr>
                </a:solidFill>
                <a:latin typeface="Gill Sans MT" panose="020B0502020104020203" pitchFamily="34" charset="0"/>
                <a:cs typeface="Calibri" panose="020F0502020204030204" pitchFamily="34" charset="0"/>
              </a:rPr>
              <a:t>spermatogonia</a:t>
            </a:r>
            <a:r>
              <a:rPr lang="en-US" sz="1600" dirty="0">
                <a:solidFill>
                  <a:schemeClr val="bg1">
                    <a:lumMod val="50000"/>
                  </a:schemeClr>
                </a:solidFill>
                <a:latin typeface="Gill Sans MT" panose="020B0502020104020203" pitchFamily="34" charset="0"/>
                <a:cs typeface="Calibri" panose="020F0502020204030204" pitchFamily="34" charset="0"/>
              </a:rPr>
              <a:t>, which lie in two or </a:t>
            </a:r>
            <a:r>
              <a:rPr lang="en-US" sz="1600" dirty="0" smtClean="0">
                <a:solidFill>
                  <a:schemeClr val="bg1">
                    <a:lumMod val="50000"/>
                  </a:schemeClr>
                </a:solidFill>
                <a:latin typeface="Gill Sans MT" panose="020B0502020104020203" pitchFamily="34" charset="0"/>
                <a:cs typeface="Calibri" panose="020F0502020204030204" pitchFamily="34" charset="0"/>
              </a:rPr>
              <a:t>three layers </a:t>
            </a:r>
            <a:r>
              <a:rPr lang="en-US" sz="1600" dirty="0">
                <a:solidFill>
                  <a:schemeClr val="bg1">
                    <a:lumMod val="50000"/>
                  </a:schemeClr>
                </a:solidFill>
                <a:latin typeface="Gill Sans MT" panose="020B0502020104020203" pitchFamily="34" charset="0"/>
                <a:cs typeface="Calibri" panose="020F0502020204030204" pitchFamily="34" charset="0"/>
              </a:rPr>
              <a:t>of the inner surfaces of the seminiferous </a:t>
            </a:r>
            <a:r>
              <a:rPr lang="en-US" sz="1600" dirty="0" smtClean="0">
                <a:solidFill>
                  <a:schemeClr val="bg1">
                    <a:lumMod val="50000"/>
                  </a:schemeClr>
                </a:solidFill>
                <a:latin typeface="Gill Sans MT" panose="020B0502020104020203" pitchFamily="34" charset="0"/>
                <a:cs typeface="Calibri" panose="020F0502020204030204" pitchFamily="34" charset="0"/>
              </a:rPr>
              <a:t>tubules.</a:t>
            </a:r>
          </a:p>
          <a:p>
            <a:pPr defTabSz="914400">
              <a:lnSpc>
                <a:spcPct val="120000"/>
              </a:lnSpc>
              <a:buClr>
                <a:srgbClr val="008080"/>
              </a:buClr>
            </a:pPr>
            <a:endParaRPr lang="en-US" sz="400" dirty="0" smtClean="0">
              <a:solidFill>
                <a:schemeClr val="bg1">
                  <a:lumMod val="50000"/>
                </a:schemeClr>
              </a:solidFill>
              <a:latin typeface="Gill Sans MT" panose="020B0502020104020203" pitchFamily="34" charset="0"/>
              <a:cs typeface="Calibri" panose="020F0502020204030204" pitchFamily="34" charset="0"/>
            </a:endParaRPr>
          </a:p>
          <a:p>
            <a:pPr defTabSz="914400">
              <a:lnSpc>
                <a:spcPct val="120000"/>
              </a:lnSpc>
              <a:buClr>
                <a:srgbClr val="008080"/>
              </a:buClr>
            </a:pPr>
            <a:r>
              <a:rPr lang="en-US" sz="1600" dirty="0">
                <a:solidFill>
                  <a:schemeClr val="bg1">
                    <a:lumMod val="50000"/>
                  </a:schemeClr>
                </a:solidFill>
                <a:latin typeface="Gill Sans MT" panose="020B0502020104020203" pitchFamily="34" charset="0"/>
                <a:cs typeface="Calibri" panose="020F0502020204030204" pitchFamily="34" charset="0"/>
              </a:rPr>
              <a:t>At puberty the </a:t>
            </a:r>
            <a:r>
              <a:rPr lang="en-US" sz="1600" dirty="0" err="1">
                <a:solidFill>
                  <a:schemeClr val="bg1">
                    <a:lumMod val="50000"/>
                  </a:schemeClr>
                </a:solidFill>
                <a:latin typeface="Gill Sans MT" panose="020B0502020104020203" pitchFamily="34" charset="0"/>
                <a:cs typeface="Calibri" panose="020F0502020204030204" pitchFamily="34" charset="0"/>
              </a:rPr>
              <a:t>spermatogonia</a:t>
            </a:r>
            <a:r>
              <a:rPr lang="en-US" sz="1600" dirty="0">
                <a:solidFill>
                  <a:schemeClr val="bg1">
                    <a:lumMod val="50000"/>
                  </a:schemeClr>
                </a:solidFill>
                <a:latin typeface="Gill Sans MT" panose="020B0502020104020203" pitchFamily="34" charset="0"/>
                <a:cs typeface="Calibri" panose="020F0502020204030204" pitchFamily="34" charset="0"/>
              </a:rPr>
              <a:t> begin to undergo mitotic division </a:t>
            </a:r>
            <a:r>
              <a:rPr lang="en-US" sz="1600" dirty="0" smtClean="0">
                <a:solidFill>
                  <a:schemeClr val="bg1">
                    <a:lumMod val="50000"/>
                  </a:schemeClr>
                </a:solidFill>
                <a:latin typeface="Gill Sans MT" panose="020B0502020104020203" pitchFamily="34" charset="0"/>
                <a:cs typeface="Calibri" panose="020F0502020204030204" pitchFamily="34" charset="0"/>
              </a:rPr>
              <a:t>and continually </a:t>
            </a:r>
            <a:r>
              <a:rPr lang="en-US" sz="1600" dirty="0">
                <a:solidFill>
                  <a:schemeClr val="bg1">
                    <a:lumMod val="50000"/>
                  </a:schemeClr>
                </a:solidFill>
                <a:latin typeface="Gill Sans MT" panose="020B0502020104020203" pitchFamily="34" charset="0"/>
                <a:cs typeface="Calibri" panose="020F0502020204030204" pitchFamily="34" charset="0"/>
              </a:rPr>
              <a:t>proliferate and </a:t>
            </a:r>
            <a:r>
              <a:rPr lang="en-US" sz="1600" dirty="0" smtClean="0">
                <a:solidFill>
                  <a:schemeClr val="bg1">
                    <a:lumMod val="50000"/>
                  </a:schemeClr>
                </a:solidFill>
                <a:latin typeface="Gill Sans MT" panose="020B0502020104020203" pitchFamily="34" charset="0"/>
                <a:cs typeface="Calibri" panose="020F0502020204030204" pitchFamily="34" charset="0"/>
              </a:rPr>
              <a:t>differentiate through </a:t>
            </a:r>
            <a:r>
              <a:rPr lang="en-US" sz="1600" dirty="0">
                <a:solidFill>
                  <a:schemeClr val="bg1">
                    <a:lumMod val="50000"/>
                  </a:schemeClr>
                </a:solidFill>
                <a:latin typeface="Gill Sans MT" panose="020B0502020104020203" pitchFamily="34" charset="0"/>
                <a:cs typeface="Calibri" panose="020F0502020204030204" pitchFamily="34" charset="0"/>
              </a:rPr>
              <a:t>definite stages of development to form </a:t>
            </a:r>
            <a:r>
              <a:rPr lang="en-US" sz="1600" dirty="0" smtClean="0">
                <a:solidFill>
                  <a:schemeClr val="bg1">
                    <a:lumMod val="50000"/>
                  </a:schemeClr>
                </a:solidFill>
                <a:latin typeface="Gill Sans MT" panose="020B0502020104020203" pitchFamily="34" charset="0"/>
                <a:cs typeface="Calibri" panose="020F0502020204030204" pitchFamily="34" charset="0"/>
              </a:rPr>
              <a:t>sperm.</a:t>
            </a:r>
            <a:endParaRPr lang="ar-SA" sz="1600" dirty="0">
              <a:solidFill>
                <a:schemeClr val="bg1">
                  <a:lumMod val="50000"/>
                </a:schemeClr>
              </a:solidFill>
              <a:latin typeface="Gill Sans MT" panose="020B0502020104020203" pitchFamily="34" charset="0"/>
              <a:cs typeface="Calibri" panose="020F0502020204030204" pitchFamily="34" charset="0"/>
            </a:endParaRP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594746" y="5134609"/>
            <a:ext cx="10969943" cy="1169551"/>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a:t>
            </a:r>
            <a:r>
              <a:rPr lang="ar-SA" sz="1400" dirty="0" smtClean="0">
                <a:solidFill>
                  <a:schemeClr val="bg1">
                    <a:lumMod val="50000"/>
                  </a:schemeClr>
                </a:solidFill>
                <a:latin typeface="Calibri" panose="020F0502020204030204" pitchFamily="34" charset="0"/>
                <a:cs typeface="Calibri" panose="020F0502020204030204" pitchFamily="34" charset="0"/>
              </a:rPr>
              <a:t>الكلام: (اقروه وتبّعوا مع الصورة)</a:t>
            </a: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في هذه المرحلة الـ </a:t>
            </a:r>
            <a:r>
              <a:rPr lang="en-US" sz="1400" dirty="0">
                <a:solidFill>
                  <a:schemeClr val="bg1">
                    <a:lumMod val="50000"/>
                  </a:schemeClr>
                </a:solidFill>
                <a:latin typeface="Gill Sans MT" panose="020B0502020104020203" pitchFamily="34" charset="0"/>
                <a:cs typeface="Calibri" panose="020F0502020204030204" pitchFamily="34" charset="0"/>
              </a:rPr>
              <a:t>primordial germ cells </a:t>
            </a:r>
            <a:r>
              <a:rPr lang="ar-SA" sz="1400" dirty="0" smtClean="0">
                <a:solidFill>
                  <a:schemeClr val="bg1">
                    <a:lumMod val="50000"/>
                  </a:schemeClr>
                </a:solidFill>
                <a:latin typeface="Gill Sans MT" panose="020B0502020104020203" pitchFamily="34" charset="0"/>
                <a:cs typeface="Calibri" panose="020F0502020204030204" pitchFamily="34" charset="0"/>
              </a:rPr>
              <a:t> تدخل </a:t>
            </a:r>
            <a:r>
              <a:rPr lang="ar-SA" sz="1400" dirty="0" err="1" smtClean="0">
                <a:solidFill>
                  <a:schemeClr val="bg1">
                    <a:lumMod val="50000"/>
                  </a:schemeClr>
                </a:solidFill>
                <a:latin typeface="Gill Sans MT" panose="020B0502020104020203" pitchFamily="34" charset="0"/>
                <a:cs typeface="Calibri" panose="020F0502020204030204" pitchFamily="34" charset="0"/>
              </a:rPr>
              <a:t>لل</a:t>
            </a:r>
            <a:r>
              <a:rPr lang="ar-SA" sz="1400" dirty="0" smtClean="0">
                <a:solidFill>
                  <a:schemeClr val="bg1">
                    <a:lumMod val="50000"/>
                  </a:schemeClr>
                </a:solidFill>
                <a:latin typeface="Gill Sans MT" panose="020B0502020104020203" pitchFamily="34" charset="0"/>
                <a:cs typeface="Calibri" panose="020F0502020204030204" pitchFamily="34" charset="0"/>
              </a:rPr>
              <a:t>ـ ـ</a:t>
            </a:r>
            <a:r>
              <a:rPr lang="en-US" sz="1400" dirty="0" smtClean="0">
                <a:solidFill>
                  <a:schemeClr val="bg1">
                    <a:lumMod val="50000"/>
                  </a:schemeClr>
                </a:solidFill>
                <a:latin typeface="Gill Sans MT" panose="020B0502020104020203" pitchFamily="34" charset="0"/>
                <a:cs typeface="Calibri" panose="020F0502020204030204" pitchFamily="34" charset="0"/>
              </a:rPr>
              <a:t>testis</a:t>
            </a:r>
            <a:r>
              <a:rPr lang="ar-SA" sz="1400" dirty="0" smtClean="0">
                <a:solidFill>
                  <a:schemeClr val="bg1">
                    <a:lumMod val="50000"/>
                  </a:schemeClr>
                </a:solidFill>
                <a:latin typeface="Gill Sans MT" panose="020B0502020104020203" pitchFamily="34" charset="0"/>
                <a:cs typeface="Calibri" panose="020F0502020204030204" pitchFamily="34" charset="0"/>
              </a:rPr>
              <a:t>، وبعد ما تدخل راح تتحول عندي إلى </a:t>
            </a:r>
            <a:r>
              <a:rPr lang="en-US" sz="1400" dirty="0">
                <a:solidFill>
                  <a:schemeClr val="bg1">
                    <a:lumMod val="50000"/>
                  </a:schemeClr>
                </a:solidFill>
                <a:latin typeface="Gill Sans MT" panose="020B0502020104020203" pitchFamily="34" charset="0"/>
                <a:cs typeface="Calibri" panose="020F0502020204030204" pitchFamily="34" charset="0"/>
              </a:rPr>
              <a:t>immature germ </a:t>
            </a:r>
            <a:r>
              <a:rPr lang="en-US" sz="1400" dirty="0" smtClean="0">
                <a:solidFill>
                  <a:schemeClr val="bg1">
                    <a:lumMod val="50000"/>
                  </a:schemeClr>
                </a:solidFill>
                <a:latin typeface="Gill Sans MT" panose="020B0502020104020203" pitchFamily="34" charset="0"/>
                <a:cs typeface="Calibri" panose="020F0502020204030204" pitchFamily="34" charset="0"/>
              </a:rPr>
              <a:t>cells</a:t>
            </a:r>
            <a:r>
              <a:rPr lang="ar-SA" sz="1400" dirty="0" smtClean="0">
                <a:solidFill>
                  <a:schemeClr val="bg1">
                    <a:lumMod val="50000"/>
                  </a:schemeClr>
                </a:solidFill>
                <a:latin typeface="Gill Sans MT" panose="020B0502020104020203" pitchFamily="34" charset="0"/>
                <a:cs typeface="Calibri" panose="020F0502020204030204" pitchFamily="34" charset="0"/>
              </a:rPr>
              <a:t> نسمّيها الـ </a:t>
            </a:r>
            <a:r>
              <a:rPr lang="en-US" sz="1400" dirty="0" err="1" smtClean="0">
                <a:solidFill>
                  <a:schemeClr val="bg1">
                    <a:lumMod val="50000"/>
                  </a:schemeClr>
                </a:solidFill>
                <a:latin typeface="Gill Sans MT" panose="020B0502020104020203" pitchFamily="34" charset="0"/>
                <a:cs typeface="Calibri" panose="020F0502020204030204" pitchFamily="34" charset="0"/>
              </a:rPr>
              <a:t>spermatogonia</a:t>
            </a:r>
            <a:r>
              <a:rPr lang="ar-SA" sz="1400" dirty="0" smtClean="0">
                <a:solidFill>
                  <a:schemeClr val="bg1">
                    <a:lumMod val="50000"/>
                  </a:schemeClr>
                </a:solidFill>
                <a:latin typeface="Gill Sans MT" panose="020B0502020104020203" pitchFamily="34" charset="0"/>
                <a:cs typeface="Calibri" panose="020F0502020204030204" pitchFamily="34" charset="0"/>
              </a:rPr>
              <a:t>. عند البلوغ الـ </a:t>
            </a:r>
            <a:r>
              <a:rPr lang="en-US" sz="1400" dirty="0" err="1" smtClean="0">
                <a:solidFill>
                  <a:schemeClr val="bg1">
                    <a:lumMod val="50000"/>
                  </a:schemeClr>
                </a:solidFill>
                <a:latin typeface="Gill Sans MT" panose="020B0502020104020203" pitchFamily="34" charset="0"/>
                <a:cs typeface="Calibri" panose="020F0502020204030204" pitchFamily="34" charset="0"/>
              </a:rPr>
              <a:t>spermatogonia</a:t>
            </a:r>
            <a:r>
              <a:rPr lang="ar-SA" sz="1400" dirty="0" smtClean="0">
                <a:solidFill>
                  <a:schemeClr val="bg1">
                    <a:lumMod val="50000"/>
                  </a:schemeClr>
                </a:solidFill>
                <a:latin typeface="Gill Sans MT" panose="020B0502020104020203" pitchFamily="34" charset="0"/>
                <a:cs typeface="Calibri" panose="020F0502020204030204" pitchFamily="34" charset="0"/>
              </a:rPr>
              <a:t> راح يصير لها </a:t>
            </a:r>
            <a:r>
              <a:rPr lang="en-US" sz="1400" dirty="0">
                <a:solidFill>
                  <a:schemeClr val="bg1">
                    <a:lumMod val="50000"/>
                  </a:schemeClr>
                </a:solidFill>
                <a:latin typeface="Gill Sans MT" panose="020B0502020104020203" pitchFamily="34" charset="0"/>
                <a:cs typeface="Calibri" panose="020F0502020204030204" pitchFamily="34" charset="0"/>
              </a:rPr>
              <a:t>mitotic division </a:t>
            </a:r>
            <a:r>
              <a:rPr lang="ar-SA" sz="1400" dirty="0">
                <a:solidFill>
                  <a:schemeClr val="bg1">
                    <a:lumMod val="50000"/>
                  </a:schemeClr>
                </a:solidFill>
                <a:latin typeface="Gill Sans MT" panose="020B0502020104020203" pitchFamily="34" charset="0"/>
                <a:cs typeface="Calibri" panose="020F0502020204030204" pitchFamily="34" charset="0"/>
              </a:rPr>
              <a:t>،</a:t>
            </a:r>
            <a:r>
              <a:rPr lang="ar-SA" sz="1400" dirty="0" smtClean="0">
                <a:solidFill>
                  <a:schemeClr val="bg1">
                    <a:lumMod val="50000"/>
                  </a:schemeClr>
                </a:solidFill>
                <a:latin typeface="Gill Sans MT" panose="020B0502020104020203" pitchFamily="34" charset="0"/>
                <a:cs typeface="Calibri" panose="020F0502020204030204" pitchFamily="34" charset="0"/>
              </a:rPr>
              <a:t> النتيجة من هذا </a:t>
            </a:r>
            <a:r>
              <a:rPr lang="ar-SA" sz="1400" dirty="0" err="1" smtClean="0">
                <a:solidFill>
                  <a:schemeClr val="bg1">
                    <a:lumMod val="50000"/>
                  </a:schemeClr>
                </a:solidFill>
                <a:latin typeface="Gill Sans MT" panose="020B0502020104020203" pitchFamily="34" charset="0"/>
                <a:cs typeface="Calibri" panose="020F0502020204030204" pitchFamily="34" charset="0"/>
              </a:rPr>
              <a:t>الإنقسام</a:t>
            </a:r>
            <a:r>
              <a:rPr lang="ar-SA" sz="1400" dirty="0" smtClean="0">
                <a:solidFill>
                  <a:schemeClr val="bg1">
                    <a:lumMod val="50000"/>
                  </a:schemeClr>
                </a:solidFill>
                <a:latin typeface="Gill Sans MT" panose="020B0502020104020203" pitchFamily="34" charset="0"/>
                <a:cs typeface="Calibri" panose="020F0502020204030204" pitchFamily="34" charset="0"/>
              </a:rPr>
              <a:t> الأول </a:t>
            </a:r>
            <a:r>
              <a:rPr lang="en-US" sz="1400" dirty="0">
                <a:solidFill>
                  <a:schemeClr val="bg1">
                    <a:lumMod val="50000"/>
                  </a:schemeClr>
                </a:solidFill>
                <a:latin typeface="Gill Sans MT" panose="020B0502020104020203" pitchFamily="34" charset="0"/>
                <a:cs typeface="Calibri" panose="020F0502020204030204" pitchFamily="34" charset="0"/>
              </a:rPr>
              <a:t>form two secondary </a:t>
            </a:r>
            <a:r>
              <a:rPr lang="en-US" sz="1400" dirty="0" smtClean="0">
                <a:solidFill>
                  <a:schemeClr val="bg1">
                    <a:lumMod val="50000"/>
                  </a:schemeClr>
                </a:solidFill>
                <a:latin typeface="Gill Sans MT" panose="020B0502020104020203" pitchFamily="34" charset="0"/>
                <a:cs typeface="Calibri" panose="020F0502020204030204" pitchFamily="34" charset="0"/>
              </a:rPr>
              <a:t>spermatocytes</a:t>
            </a:r>
            <a:r>
              <a:rPr lang="ar-SA" sz="1400" dirty="0" smtClean="0">
                <a:solidFill>
                  <a:schemeClr val="bg1">
                    <a:lumMod val="50000"/>
                  </a:schemeClr>
                </a:solidFill>
                <a:latin typeface="Gill Sans MT" panose="020B0502020104020203" pitchFamily="34" charset="0"/>
                <a:cs typeface="Calibri" panose="020F0502020204030204" pitchFamily="34" charset="0"/>
              </a:rPr>
              <a:t>، بعدين راح يصير عندنا </a:t>
            </a:r>
            <a:r>
              <a:rPr lang="en-US" sz="1400" dirty="0">
                <a:solidFill>
                  <a:schemeClr val="bg1">
                    <a:lumMod val="50000"/>
                  </a:schemeClr>
                </a:solidFill>
                <a:latin typeface="Gill Sans MT" panose="020B0502020104020203" pitchFamily="34" charset="0"/>
                <a:cs typeface="Calibri" panose="020F0502020204030204" pitchFamily="34" charset="0"/>
              </a:rPr>
              <a:t>mitotic division </a:t>
            </a:r>
            <a:r>
              <a:rPr lang="ar-SA" sz="1400" dirty="0" smtClean="0">
                <a:solidFill>
                  <a:schemeClr val="bg1">
                    <a:lumMod val="50000"/>
                  </a:schemeClr>
                </a:solidFill>
                <a:latin typeface="Gill Sans MT" panose="020B0502020104020203" pitchFamily="34" charset="0"/>
                <a:cs typeface="Calibri" panose="020F0502020204030204" pitchFamily="34" charset="0"/>
              </a:rPr>
              <a:t> ثاني والناتج </a:t>
            </a:r>
            <a:r>
              <a:rPr lang="en-US" sz="1400" dirty="0" smtClean="0">
                <a:solidFill>
                  <a:schemeClr val="bg1">
                    <a:lumMod val="50000"/>
                  </a:schemeClr>
                </a:solidFill>
                <a:latin typeface="Gill Sans MT" panose="020B0502020104020203" pitchFamily="34" charset="0"/>
                <a:cs typeface="Calibri" panose="020F0502020204030204" pitchFamily="34" charset="0"/>
              </a:rPr>
              <a:t>spermatids</a:t>
            </a:r>
            <a:r>
              <a:rPr lang="ar-SA" sz="1400" dirty="0" smtClean="0">
                <a:solidFill>
                  <a:schemeClr val="bg1">
                    <a:lumMod val="50000"/>
                  </a:schemeClr>
                </a:solidFill>
                <a:latin typeface="Gill Sans MT" panose="020B0502020104020203" pitchFamily="34" charset="0"/>
                <a:cs typeface="Calibri" panose="020F0502020204030204" pitchFamily="34" charset="0"/>
              </a:rPr>
              <a:t>. أخيرا هذا الـ</a:t>
            </a:r>
            <a:r>
              <a:rPr lang="en-US" sz="1400" dirty="0">
                <a:solidFill>
                  <a:schemeClr val="bg1">
                    <a:lumMod val="50000"/>
                  </a:schemeClr>
                </a:solidFill>
                <a:latin typeface="Gill Sans MT" panose="020B0502020104020203" pitchFamily="34" charset="0"/>
                <a:cs typeface="Calibri" panose="020F0502020204030204" pitchFamily="34" charset="0"/>
              </a:rPr>
              <a:t> </a:t>
            </a:r>
            <a:r>
              <a:rPr lang="en-US" sz="1400" dirty="0" smtClean="0">
                <a:solidFill>
                  <a:schemeClr val="bg1">
                    <a:lumMod val="50000"/>
                  </a:schemeClr>
                </a:solidFill>
                <a:latin typeface="Gill Sans MT" panose="020B0502020104020203" pitchFamily="34" charset="0"/>
                <a:cs typeface="Calibri" panose="020F0502020204030204" pitchFamily="34" charset="0"/>
              </a:rPr>
              <a:t>spermatids</a:t>
            </a:r>
            <a:r>
              <a:rPr lang="ar-SA" sz="1400" dirty="0" smtClean="0">
                <a:solidFill>
                  <a:schemeClr val="bg1">
                    <a:lumMod val="50000"/>
                  </a:schemeClr>
                </a:solidFill>
                <a:latin typeface="Gill Sans MT" panose="020B0502020104020203" pitchFamily="34" charset="0"/>
                <a:cs typeface="Calibri" panose="020F0502020204030204" pitchFamily="34" charset="0"/>
              </a:rPr>
              <a:t> راح يتحول إلى </a:t>
            </a:r>
            <a:r>
              <a:rPr lang="en-US" sz="1400" dirty="0" smtClean="0">
                <a:solidFill>
                  <a:schemeClr val="bg1">
                    <a:lumMod val="50000"/>
                  </a:schemeClr>
                </a:solidFill>
                <a:latin typeface="Gill Sans MT" panose="020B0502020104020203" pitchFamily="34" charset="0"/>
                <a:cs typeface="Calibri" panose="020F0502020204030204" pitchFamily="34" charset="0"/>
              </a:rPr>
              <a:t>Mature sperm</a:t>
            </a:r>
            <a:r>
              <a:rPr lang="ar-SA" sz="1400" dirty="0" smtClean="0">
                <a:solidFill>
                  <a:schemeClr val="bg1">
                    <a:lumMod val="50000"/>
                  </a:schemeClr>
                </a:solidFill>
                <a:latin typeface="Gill Sans MT" panose="020B0502020104020203" pitchFamily="34" charset="0"/>
                <a:cs typeface="Calibri" panose="020F0502020204030204" pitchFamily="34" charset="0"/>
              </a:rPr>
              <a:t>.</a:t>
            </a:r>
          </a:p>
          <a:p>
            <a:r>
              <a:rPr lang="en-US" sz="1400" dirty="0">
                <a:solidFill>
                  <a:srgbClr val="00B050"/>
                </a:solidFill>
                <a:latin typeface="Gill Sans MT" panose="020B0502020104020203" pitchFamily="34" charset="0"/>
                <a:cs typeface="Calibri" panose="020F0502020204030204" pitchFamily="34" charset="0"/>
              </a:rPr>
              <a:t>The </a:t>
            </a:r>
            <a:r>
              <a:rPr lang="en-US" sz="1400" dirty="0" smtClean="0">
                <a:solidFill>
                  <a:srgbClr val="00B050"/>
                </a:solidFill>
                <a:latin typeface="Gill Sans MT" panose="020B0502020104020203" pitchFamily="34" charset="0"/>
                <a:cs typeface="Calibri" panose="020F0502020204030204" pitchFamily="34" charset="0"/>
              </a:rPr>
              <a:t>period of</a:t>
            </a:r>
            <a:r>
              <a:rPr lang="ar-SA" sz="1400" dirty="0" smtClean="0">
                <a:solidFill>
                  <a:srgbClr val="00B050"/>
                </a:solidFill>
                <a:latin typeface="Gill Sans MT" panose="020B0502020104020203" pitchFamily="34" charset="0"/>
                <a:cs typeface="Calibri" panose="020F0502020204030204" pitchFamily="34" charset="0"/>
              </a:rPr>
              <a:t> </a:t>
            </a:r>
            <a:r>
              <a:rPr lang="en-US" sz="1400" dirty="0" smtClean="0">
                <a:solidFill>
                  <a:srgbClr val="00B050"/>
                </a:solidFill>
                <a:latin typeface="Gill Sans MT" panose="020B0502020104020203" pitchFamily="34" charset="0"/>
                <a:cs typeface="Calibri" panose="020F0502020204030204" pitchFamily="34" charset="0"/>
              </a:rPr>
              <a:t>spermatogenesis</a:t>
            </a:r>
            <a:r>
              <a:rPr lang="en-US" sz="1400" dirty="0">
                <a:solidFill>
                  <a:srgbClr val="00B050"/>
                </a:solidFill>
                <a:latin typeface="Gill Sans MT" panose="020B0502020104020203" pitchFamily="34" charset="0"/>
                <a:cs typeface="Calibri" panose="020F0502020204030204" pitchFamily="34" charset="0"/>
              </a:rPr>
              <a:t>, from </a:t>
            </a:r>
            <a:r>
              <a:rPr lang="en-US" sz="1400" dirty="0" err="1">
                <a:solidFill>
                  <a:srgbClr val="00B050"/>
                </a:solidFill>
                <a:latin typeface="Gill Sans MT" panose="020B0502020104020203" pitchFamily="34" charset="0"/>
                <a:cs typeface="Calibri" panose="020F0502020204030204" pitchFamily="34" charset="0"/>
              </a:rPr>
              <a:t>spermatogonia</a:t>
            </a:r>
            <a:r>
              <a:rPr lang="en-US" sz="1400" dirty="0">
                <a:solidFill>
                  <a:srgbClr val="00B050"/>
                </a:solidFill>
                <a:latin typeface="Gill Sans MT" panose="020B0502020104020203" pitchFamily="34" charset="0"/>
                <a:cs typeface="Calibri" panose="020F0502020204030204" pitchFamily="34" charset="0"/>
              </a:rPr>
              <a:t> to </a:t>
            </a:r>
            <a:r>
              <a:rPr lang="en-US" sz="1400" dirty="0" smtClean="0">
                <a:solidFill>
                  <a:srgbClr val="00B050"/>
                </a:solidFill>
                <a:latin typeface="Gill Sans MT" panose="020B0502020104020203" pitchFamily="34" charset="0"/>
                <a:cs typeface="Calibri" panose="020F0502020204030204" pitchFamily="34" charset="0"/>
              </a:rPr>
              <a:t>mature sperm takes </a:t>
            </a:r>
            <a:r>
              <a:rPr lang="en-US" sz="1400" dirty="0">
                <a:solidFill>
                  <a:srgbClr val="00B050"/>
                </a:solidFill>
                <a:latin typeface="Gill Sans MT" panose="020B0502020104020203" pitchFamily="34" charset="0"/>
                <a:cs typeface="Calibri" panose="020F0502020204030204" pitchFamily="34" charset="0"/>
              </a:rPr>
              <a:t>about 74 </a:t>
            </a:r>
            <a:r>
              <a:rPr lang="en-US" sz="1400" dirty="0" smtClean="0">
                <a:solidFill>
                  <a:srgbClr val="00B050"/>
                </a:solidFill>
                <a:latin typeface="Gill Sans MT" panose="020B0502020104020203" pitchFamily="34" charset="0"/>
                <a:cs typeface="Calibri" panose="020F0502020204030204" pitchFamily="34" charset="0"/>
              </a:rPr>
              <a:t>days.</a:t>
            </a:r>
            <a:endParaRPr lang="ar-SA" sz="1400" dirty="0">
              <a:solidFill>
                <a:srgbClr val="00B050"/>
              </a:solidFill>
              <a:latin typeface="Gill Sans MT" panose="020B0502020104020203" pitchFamily="34" charset="0"/>
              <a:cs typeface="Calibri" panose="020F0502020204030204" pitchFamily="34" charset="0"/>
            </a:endParaRPr>
          </a:p>
        </p:txBody>
      </p:sp>
      <p:pic>
        <p:nvPicPr>
          <p:cNvPr id="7" name="Picture 6"/>
          <p:cNvPicPr>
            <a:picLocks noChangeAspect="1"/>
          </p:cNvPicPr>
          <p:nvPr/>
        </p:nvPicPr>
        <p:blipFill rotWithShape="1">
          <a:blip r:embed="rId2"/>
          <a:srcRect l="50787" t="17801" r="27557" b="6994"/>
          <a:stretch/>
        </p:blipFill>
        <p:spPr>
          <a:xfrm>
            <a:off x="8110636" y="1227822"/>
            <a:ext cx="3468767" cy="3854597"/>
          </a:xfrm>
          <a:prstGeom prst="rect">
            <a:avLst/>
          </a:prstGeom>
        </p:spPr>
      </p:pic>
      <p:sp>
        <p:nvSpPr>
          <p:cNvPr id="11" name="Rectangle 10"/>
          <p:cNvSpPr/>
          <p:nvPr/>
        </p:nvSpPr>
        <p:spPr>
          <a:xfrm>
            <a:off x="609460" y="5396326"/>
            <a:ext cx="7276496" cy="459036"/>
          </a:xfrm>
          <a:prstGeom prst="rect">
            <a:avLst/>
          </a:prstGeom>
        </p:spPr>
        <p:txBody>
          <a:bodyPr wrap="square">
            <a:spAutoFit/>
          </a:bodyPr>
          <a:lstStyle/>
          <a:p>
            <a:pPr defTabSz="914400">
              <a:lnSpc>
                <a:spcPct val="150000"/>
              </a:lnSpc>
              <a:buClr>
                <a:srgbClr val="008080"/>
              </a:buClr>
            </a:pPr>
            <a:endParaRPr lang="en-US" altLang="ar-SA" sz="1800" dirty="0"/>
          </a:p>
        </p:txBody>
      </p:sp>
      <p:sp>
        <p:nvSpPr>
          <p:cNvPr id="9" name="Rectangle 8"/>
          <p:cNvSpPr/>
          <p:nvPr/>
        </p:nvSpPr>
        <p:spPr>
          <a:xfrm>
            <a:off x="9069870" y="0"/>
            <a:ext cx="3114059" cy="738664"/>
          </a:xfrm>
          <a:prstGeom prst="rect">
            <a:avLst/>
          </a:prstGeom>
          <a:ln>
            <a:solidFill>
              <a:srgbClr val="FF0000"/>
            </a:solidFill>
            <a:prstDash val="dashDot"/>
          </a:ln>
        </p:spPr>
        <p:txBody>
          <a:bodyPr wrap="square">
            <a:spAutoFit/>
          </a:bodyPr>
          <a:lstStyle/>
          <a:p>
            <a:pPr algn="ctr">
              <a:buClr>
                <a:srgbClr val="008080"/>
              </a:buClr>
            </a:pPr>
            <a:r>
              <a:rPr lang="en-US" altLang="ar-SA" sz="1400" dirty="0" err="1" smtClean="0">
                <a:solidFill>
                  <a:srgbClr val="FF0000"/>
                </a:solidFill>
                <a:latin typeface="Gill Sans MT" panose="020B0502020104020203" pitchFamily="34" charset="0"/>
                <a:cs typeface="Calibri" panose="020F0502020204030204" pitchFamily="34" charset="0"/>
              </a:rPr>
              <a:t>Dr</a:t>
            </a:r>
            <a:r>
              <a:rPr lang="en-US" altLang="ar-SA" sz="1400" dirty="0">
                <a:solidFill>
                  <a:srgbClr val="FF0000"/>
                </a:solidFill>
                <a:latin typeface="Gill Sans MT" panose="020B0502020104020203" pitchFamily="34" charset="0"/>
                <a:cs typeface="Calibri" panose="020F0502020204030204" pitchFamily="34" charset="0"/>
              </a:rPr>
              <a:t>: don’t worry </a:t>
            </a:r>
            <a:r>
              <a:rPr lang="en-US" altLang="ar-SA" sz="1400" dirty="0" smtClean="0">
                <a:solidFill>
                  <a:srgbClr val="FF0000"/>
                </a:solidFill>
                <a:latin typeface="Gill Sans MT" panose="020B0502020104020203" pitchFamily="34" charset="0"/>
                <a:cs typeface="Calibri" panose="020F0502020204030204" pitchFamily="34" charset="0"/>
              </a:rPr>
              <a:t>about this steps of this stage because its an </a:t>
            </a:r>
            <a:r>
              <a:rPr lang="en-US" altLang="ar-SA" sz="1400" dirty="0" smtClean="0">
                <a:solidFill>
                  <a:srgbClr val="FF0000"/>
                </a:solidFill>
                <a:latin typeface="Gill Sans MT" panose="020B0502020104020203" pitchFamily="34" charset="0"/>
                <a:cs typeface="Calibri" panose="020F0502020204030204" pitchFamily="34" charset="0"/>
              </a:rPr>
              <a:t>Embryology</a:t>
            </a:r>
            <a:endParaRPr lang="ar-SA" altLang="ar-SA" sz="1400" dirty="0" smtClean="0">
              <a:solidFill>
                <a:srgbClr val="FF0000"/>
              </a:solidFill>
              <a:latin typeface="Gill Sans MT" panose="020B0502020104020203" pitchFamily="34" charset="0"/>
              <a:cs typeface="Calibri" panose="020F0502020204030204" pitchFamily="34" charset="0"/>
            </a:endParaRPr>
          </a:p>
          <a:p>
            <a:pPr algn="ctr">
              <a:buClr>
                <a:srgbClr val="008080"/>
              </a:buClr>
            </a:pPr>
            <a:r>
              <a:rPr lang="ar-SA" altLang="ar-SA" sz="1400" dirty="0" smtClean="0">
                <a:solidFill>
                  <a:srgbClr val="FF0000"/>
                </a:solidFill>
                <a:latin typeface="Gill Sans MT" panose="020B0502020104020203" pitchFamily="34" charset="0"/>
                <a:cs typeface="Calibri" panose="020F0502020204030204" pitchFamily="34" charset="0"/>
              </a:rPr>
              <a:t>بس اعرفوا وين تحدث</a:t>
            </a:r>
            <a:endParaRPr lang="en-US" altLang="ar-SA" sz="1400" dirty="0">
              <a:solidFill>
                <a:srgbClr val="FF000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654478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Stage</a:t>
            </a:r>
            <a:r>
              <a:rPr lang="en-US" sz="2000" dirty="0">
                <a:solidFill>
                  <a:srgbClr val="008080"/>
                </a:solidFill>
                <a:latin typeface="Gill Sans MT" panose="020B0502020104020203" pitchFamily="34" charset="0"/>
                <a:cs typeface="Calibri" panose="020F0502020204030204" pitchFamily="34" charset="0"/>
              </a:rPr>
              <a:t> </a:t>
            </a:r>
            <a:r>
              <a:rPr lang="en-US" sz="2000" dirty="0" smtClean="0">
                <a:solidFill>
                  <a:srgbClr val="FFC000"/>
                </a:solidFill>
                <a:latin typeface="Gill Sans MT" panose="020B0502020104020203" pitchFamily="34" charset="0"/>
                <a:cs typeface="Calibri" panose="020F0502020204030204" pitchFamily="34" charset="0"/>
              </a:rPr>
              <a:t>2</a:t>
            </a:r>
            <a:r>
              <a:rPr lang="en-US" sz="2000" dirty="0">
                <a:solidFill>
                  <a:srgbClr val="497E8D"/>
                </a:solidFill>
                <a:latin typeface="Gill Sans MT" panose="020B0502020104020203" pitchFamily="34" charset="0"/>
                <a:cs typeface="Calibri" panose="020F0502020204030204" pitchFamily="34" charset="0"/>
              </a:rPr>
              <a:t>:</a:t>
            </a:r>
            <a:r>
              <a:rPr lang="en-US" sz="2000" dirty="0" smtClean="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Maturation</a:t>
            </a:r>
          </a:p>
          <a:p>
            <a:pPr defTabSz="914400">
              <a:lnSpc>
                <a:spcPct val="150000"/>
              </a:lnSpc>
              <a:buClr>
                <a:srgbClr val="008080"/>
              </a:buClr>
            </a:pPr>
            <a:r>
              <a:rPr lang="en-US" altLang="ar-SA" sz="1800" dirty="0">
                <a:solidFill>
                  <a:srgbClr val="008080"/>
                </a:solidFill>
              </a:rPr>
              <a:t>Where the Maturation stage occur? </a:t>
            </a:r>
          </a:p>
          <a:p>
            <a:pPr marL="0" indent="0" defTabSz="914400">
              <a:lnSpc>
                <a:spcPct val="150000"/>
              </a:lnSpc>
              <a:buClr>
                <a:srgbClr val="008080"/>
              </a:buClr>
              <a:buNone/>
            </a:pPr>
            <a:r>
              <a:rPr lang="en-US" altLang="ar-SA" sz="1600" dirty="0"/>
              <a:t>In </a:t>
            </a:r>
            <a:r>
              <a:rPr lang="en-US" altLang="ar-SA" sz="1600" dirty="0" smtClean="0"/>
              <a:t>the Vas Defense. </a:t>
            </a:r>
          </a:p>
          <a:p>
            <a:pPr marL="0" indent="0" defTabSz="914400">
              <a:lnSpc>
                <a:spcPct val="150000"/>
              </a:lnSpc>
              <a:buClr>
                <a:srgbClr val="008080"/>
              </a:buClr>
              <a:buNone/>
            </a:pPr>
            <a:endParaRPr lang="en-US" sz="100" dirty="0" smtClean="0">
              <a:solidFill>
                <a:srgbClr val="008080"/>
              </a:solidFill>
              <a:latin typeface="Gill Sans MT" panose="020B0502020104020203" pitchFamily="34" charset="0"/>
              <a:cs typeface="Calibri" panose="020F0502020204030204" pitchFamily="34" charset="0"/>
            </a:endParaRPr>
          </a:p>
          <a:p>
            <a:pPr defTabSz="914400">
              <a:lnSpc>
                <a:spcPct val="120000"/>
              </a:lnSpc>
              <a:buClr>
                <a:srgbClr val="008080"/>
              </a:buClr>
            </a:pPr>
            <a:r>
              <a:rPr lang="en-US" sz="1800" dirty="0">
                <a:solidFill>
                  <a:srgbClr val="008080"/>
                </a:solidFill>
              </a:rPr>
              <a:t>Maturation of sperm in the epididymis: </a:t>
            </a:r>
            <a:r>
              <a:rPr lang="en-US" sz="1800" dirty="0" smtClean="0">
                <a:solidFill>
                  <a:schemeClr val="bg1">
                    <a:lumMod val="50000"/>
                  </a:schemeClr>
                </a:solidFill>
              </a:rPr>
              <a:t>(Before </a:t>
            </a:r>
            <a:r>
              <a:rPr lang="en-US" sz="1800" dirty="0">
                <a:solidFill>
                  <a:schemeClr val="bg1">
                    <a:lumMod val="50000"/>
                  </a:schemeClr>
                </a:solidFill>
              </a:rPr>
              <a:t>ejaculation) </a:t>
            </a:r>
          </a:p>
          <a:p>
            <a:pPr marL="342900" indent="-342900" defTabSz="914400">
              <a:lnSpc>
                <a:spcPct val="120000"/>
              </a:lnSpc>
              <a:buClr>
                <a:srgbClr val="008080"/>
              </a:buClr>
              <a:buFont typeface="+mj-lt"/>
              <a:buAutoNum type="arabicPeriod"/>
            </a:pPr>
            <a:r>
              <a:rPr lang="en-US" sz="1500" dirty="0"/>
              <a:t>After formation </a:t>
            </a:r>
            <a:r>
              <a:rPr lang="en-US" sz="1500" dirty="0" smtClean="0"/>
              <a:t>of sperm in </a:t>
            </a:r>
            <a:r>
              <a:rPr lang="en-US" sz="1500" dirty="0"/>
              <a:t>the seminiferous tubules, the sperm require several days to pass through the epididymis (still non-motile). </a:t>
            </a:r>
            <a:endParaRPr lang="en-US" sz="1500" dirty="0" smtClean="0"/>
          </a:p>
          <a:p>
            <a:pPr marL="342900" indent="-342900" defTabSz="914400">
              <a:lnSpc>
                <a:spcPct val="120000"/>
              </a:lnSpc>
              <a:buClr>
                <a:srgbClr val="008080"/>
              </a:buClr>
              <a:buFont typeface="+mj-lt"/>
              <a:buAutoNum type="arabicPeriod"/>
            </a:pPr>
            <a:r>
              <a:rPr lang="en-US" sz="1600" dirty="0"/>
              <a:t>After the sperm have been in the epididymis for some </a:t>
            </a:r>
            <a:r>
              <a:rPr lang="en-US" sz="1600" dirty="0">
                <a:solidFill>
                  <a:srgbClr val="FFC000"/>
                </a:solidFill>
              </a:rPr>
              <a:t>18 to 24 </a:t>
            </a:r>
            <a:r>
              <a:rPr lang="en-US" sz="1600" dirty="0" smtClean="0"/>
              <a:t>hours, </a:t>
            </a:r>
            <a:r>
              <a:rPr lang="en-US" sz="1600" dirty="0"/>
              <a:t>they develop the capability of </a:t>
            </a:r>
            <a:r>
              <a:rPr lang="en-US" sz="1600" dirty="0" smtClean="0"/>
              <a:t>motility </a:t>
            </a:r>
            <a:r>
              <a:rPr lang="en-US" sz="1300" dirty="0">
                <a:solidFill>
                  <a:srgbClr val="00B050"/>
                </a:solidFill>
              </a:rPr>
              <a:t>(</a:t>
            </a:r>
            <a:r>
              <a:rPr lang="en-US" sz="1300" dirty="0">
                <a:solidFill>
                  <a:srgbClr val="00B050"/>
                </a:solidFill>
              </a:rPr>
              <a:t>But still capacitated (there is cholesterol covering the sperm</a:t>
            </a:r>
            <a:r>
              <a:rPr lang="en-US" sz="1300" dirty="0">
                <a:solidFill>
                  <a:srgbClr val="00B050"/>
                </a:solidFill>
              </a:rPr>
              <a:t>) </a:t>
            </a:r>
            <a:r>
              <a:rPr lang="en-US" sz="1600" dirty="0">
                <a:solidFill>
                  <a:srgbClr val="FF0000"/>
                </a:solidFill>
              </a:rPr>
              <a:t>(some inhibitory proteins in the </a:t>
            </a:r>
            <a:r>
              <a:rPr lang="en-US" sz="1600" dirty="0" err="1">
                <a:solidFill>
                  <a:srgbClr val="FF0000"/>
                </a:solidFill>
              </a:rPr>
              <a:t>epididymal</a:t>
            </a:r>
            <a:r>
              <a:rPr lang="en-US" sz="1600" dirty="0">
                <a:solidFill>
                  <a:srgbClr val="FF0000"/>
                </a:solidFill>
              </a:rPr>
              <a:t> fluid prevent final motility until after ejaculation</a:t>
            </a:r>
            <a:r>
              <a:rPr lang="en-US" sz="1600" dirty="0" smtClean="0">
                <a:solidFill>
                  <a:srgbClr val="FF0000"/>
                </a:solidFill>
              </a:rPr>
              <a:t>).</a:t>
            </a:r>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4870276" y="1340768"/>
            <a:ext cx="6709127" cy="1169551"/>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 </a:t>
            </a:r>
            <a:endParaRPr lang="ar-SA" sz="1400" dirty="0" smtClean="0">
              <a:solidFill>
                <a:schemeClr val="bg1">
                  <a:lumMod val="50000"/>
                </a:schemeClr>
              </a:solidFill>
              <a:latin typeface="Calibri" panose="020F0502020204030204" pitchFamily="34" charset="0"/>
              <a:cs typeface="Calibri" panose="020F0502020204030204" pitchFamily="34" charset="0"/>
            </a:endParaRP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بعد ما تكوّن عندي</a:t>
            </a:r>
            <a:r>
              <a:rPr lang="en-US"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smtClean="0">
                <a:solidFill>
                  <a:schemeClr val="bg1">
                    <a:lumMod val="50000"/>
                  </a:schemeClr>
                </a:solidFill>
                <a:latin typeface="Calibri" panose="020F0502020204030204" pitchFamily="34" charset="0"/>
                <a:cs typeface="Calibri" panose="020F0502020204030204" pitchFamily="34" charset="0"/>
              </a:rPr>
              <a:t>الحيوان المنوي في الـ</a:t>
            </a:r>
            <a:r>
              <a:rPr lang="en-US" sz="1400" dirty="0">
                <a:solidFill>
                  <a:schemeClr val="bg1">
                    <a:lumMod val="50000"/>
                  </a:schemeClr>
                </a:solidFill>
              </a:rPr>
              <a:t> seminiferous </a:t>
            </a:r>
            <a:r>
              <a:rPr lang="en-US" sz="1400" dirty="0" smtClean="0">
                <a:solidFill>
                  <a:schemeClr val="bg1">
                    <a:lumMod val="50000"/>
                  </a:schemeClr>
                </a:solidFill>
              </a:rPr>
              <a:t>tubules</a:t>
            </a:r>
            <a:r>
              <a:rPr lang="ar-SA" sz="1400" dirty="0" smtClean="0">
                <a:solidFill>
                  <a:schemeClr val="bg1">
                    <a:lumMod val="50000"/>
                  </a:schemeClr>
                </a:solidFill>
                <a:latin typeface="Calibri" panose="020F0502020204030204" pitchFamily="34" charset="0"/>
                <a:cs typeface="Calibri" panose="020F0502020204030204" pitchFamily="34" charset="0"/>
              </a:rPr>
              <a:t>، راح يحتاج أيام حتى يعبر الـ</a:t>
            </a:r>
            <a:r>
              <a:rPr lang="en-US" sz="1400" dirty="0">
                <a:solidFill>
                  <a:schemeClr val="bg1">
                    <a:lumMod val="50000"/>
                  </a:schemeClr>
                </a:solidFill>
              </a:rPr>
              <a:t> </a:t>
            </a:r>
            <a:r>
              <a:rPr lang="en-US" sz="1400" dirty="0" smtClean="0">
                <a:solidFill>
                  <a:schemeClr val="bg1">
                    <a:lumMod val="50000"/>
                  </a:schemeClr>
                </a:solidFill>
              </a:rPr>
              <a:t>.epididymis</a:t>
            </a:r>
            <a:r>
              <a:rPr lang="ar-SA" sz="1400" dirty="0" smtClean="0">
                <a:solidFill>
                  <a:schemeClr val="bg1">
                    <a:lumMod val="50000"/>
                  </a:schemeClr>
                </a:solidFill>
                <a:latin typeface="Calibri" panose="020F0502020204030204" pitchFamily="34" charset="0"/>
                <a:cs typeface="Calibri" panose="020F0502020204030204" pitchFamily="34" charset="0"/>
              </a:rPr>
              <a:t>وبعد وصوله إليه لو قعد فيه فترة تصل إلى يوم راح يكون </a:t>
            </a:r>
            <a:r>
              <a:rPr lang="en-US" sz="1400" dirty="0" smtClean="0">
                <a:solidFill>
                  <a:schemeClr val="bg1">
                    <a:lumMod val="50000"/>
                  </a:schemeClr>
                </a:solidFill>
              </a:rPr>
              <a:t>motile</a:t>
            </a:r>
            <a:r>
              <a:rPr lang="ar-SA" sz="1400" dirty="0" smtClean="0">
                <a:solidFill>
                  <a:schemeClr val="bg1">
                    <a:lumMod val="50000"/>
                  </a:schemeClr>
                </a:solidFill>
                <a:latin typeface="Calibri" panose="020F0502020204030204" pitchFamily="34" charset="0"/>
                <a:cs typeface="Calibri" panose="020F0502020204030204" pitchFamily="34" charset="0"/>
              </a:rPr>
              <a:t>. لكن بشكل عام الحيوان المنوي يكون غير قادر على الحركة داخل </a:t>
            </a:r>
            <a:r>
              <a:rPr lang="ar-SA" sz="1400" dirty="0">
                <a:solidFill>
                  <a:schemeClr val="bg1">
                    <a:lumMod val="50000"/>
                  </a:schemeClr>
                </a:solidFill>
                <a:latin typeface="Calibri" panose="020F0502020204030204" pitchFamily="34" charset="0"/>
                <a:cs typeface="Calibri" panose="020F0502020204030204" pitchFamily="34" charset="0"/>
              </a:rPr>
              <a:t>جسم الذكر وذلك بسبب وجود بروتينات مثبطة في الـ </a:t>
            </a:r>
            <a:r>
              <a:rPr lang="en-US" sz="1400" dirty="0">
                <a:solidFill>
                  <a:schemeClr val="bg1">
                    <a:lumMod val="50000"/>
                  </a:schemeClr>
                </a:solidFill>
              </a:rPr>
              <a:t>epididymis</a:t>
            </a:r>
            <a:r>
              <a:rPr lang="ar-SA" sz="1400" dirty="0">
                <a:solidFill>
                  <a:schemeClr val="bg1">
                    <a:lumMod val="50000"/>
                  </a:schemeClr>
                </a:solidFill>
                <a:latin typeface="Calibri" panose="020F0502020204030204" pitchFamily="34" charset="0"/>
                <a:cs typeface="Calibri" panose="020F0502020204030204" pitchFamily="34" charset="0"/>
              </a:rPr>
              <a:t> تمنع حركة الحيوان المنوي حتى يصير له </a:t>
            </a:r>
            <a:r>
              <a:rPr lang="en-US" sz="1400" dirty="0">
                <a:solidFill>
                  <a:schemeClr val="bg1">
                    <a:lumMod val="50000"/>
                  </a:schemeClr>
                </a:solidFill>
              </a:rPr>
              <a:t>ejaculation</a:t>
            </a:r>
            <a:r>
              <a:rPr lang="ar-SA" sz="1400" dirty="0">
                <a:solidFill>
                  <a:schemeClr val="bg1">
                    <a:lumMod val="50000"/>
                  </a:schemeClr>
                </a:solidFill>
                <a:latin typeface="Calibri" panose="020F0502020204030204" pitchFamily="34" charset="0"/>
                <a:cs typeface="Calibri" panose="020F0502020204030204" pitchFamily="34" charset="0"/>
              </a:rPr>
              <a:t> وبعدها يتحرك في الجهاز التناسلي </a:t>
            </a:r>
            <a:r>
              <a:rPr lang="ar-SA" sz="1400" dirty="0" smtClean="0">
                <a:solidFill>
                  <a:schemeClr val="bg1">
                    <a:lumMod val="50000"/>
                  </a:schemeClr>
                </a:solidFill>
                <a:latin typeface="Calibri" panose="020F0502020204030204" pitchFamily="34" charset="0"/>
                <a:cs typeface="Calibri" panose="020F0502020204030204" pitchFamily="34" charset="0"/>
              </a:rPr>
              <a:t>للمرأة.</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
        <p:nvSpPr>
          <p:cNvPr id="6" name="Rectangle 5"/>
          <p:cNvSpPr/>
          <p:nvPr/>
        </p:nvSpPr>
        <p:spPr>
          <a:xfrm>
            <a:off x="592951" y="4297451"/>
            <a:ext cx="10961287" cy="2031325"/>
          </a:xfrm>
          <a:prstGeom prst="rect">
            <a:avLst/>
          </a:prstGeom>
          <a:ln>
            <a:solidFill>
              <a:srgbClr val="00B050"/>
            </a:solidFill>
            <a:prstDash val="dashDot"/>
          </a:ln>
        </p:spPr>
        <p:txBody>
          <a:bodyPr wrap="square">
            <a:spAutoFit/>
          </a:bodyPr>
          <a:lstStyle/>
          <a:p>
            <a:pPr>
              <a:lnSpc>
                <a:spcPct val="150000"/>
              </a:lnSpc>
            </a:pPr>
            <a:r>
              <a:rPr lang="en-US" altLang="en-US" sz="1400" dirty="0">
                <a:solidFill>
                  <a:srgbClr val="00B050"/>
                </a:solidFill>
              </a:rPr>
              <a:t>If you take sperms directly from epididymis like for IVF, Do these sperms have capability of fertilization? Yes they are, as long that you have 23 chromosomes you always have a way to inject them to the ovum although they lack the capability of motility. </a:t>
            </a:r>
            <a:endParaRPr lang="en-US" altLang="en-US" sz="1400" dirty="0" smtClean="0">
              <a:solidFill>
                <a:srgbClr val="00B050"/>
              </a:solidFill>
            </a:endParaRPr>
          </a:p>
          <a:p>
            <a:pPr>
              <a:lnSpc>
                <a:spcPct val="150000"/>
              </a:lnSpc>
            </a:pPr>
            <a:r>
              <a:rPr lang="en-US" altLang="en-US" sz="1400" dirty="0" smtClean="0">
                <a:solidFill>
                  <a:srgbClr val="00B050"/>
                </a:solidFill>
              </a:rPr>
              <a:t>Why </a:t>
            </a:r>
            <a:r>
              <a:rPr lang="en-US" altLang="en-US" sz="1400" dirty="0">
                <a:solidFill>
                  <a:srgbClr val="00B050"/>
                </a:solidFill>
              </a:rPr>
              <a:t>are they not moving ? We have two </a:t>
            </a:r>
            <a:r>
              <a:rPr lang="en-US" altLang="en-US" sz="1400" dirty="0" smtClean="0">
                <a:solidFill>
                  <a:srgbClr val="00B050"/>
                </a:solidFill>
              </a:rPr>
              <a:t>processes: decapitation </a:t>
            </a:r>
            <a:r>
              <a:rPr lang="en-US" altLang="en-US" sz="1400" dirty="0">
                <a:solidFill>
                  <a:srgbClr val="00B050"/>
                </a:solidFill>
              </a:rPr>
              <a:t>and capacitation. The </a:t>
            </a:r>
            <a:r>
              <a:rPr lang="en-US" altLang="en-US" sz="1400" dirty="0" smtClean="0">
                <a:solidFill>
                  <a:srgbClr val="00B050"/>
                </a:solidFill>
              </a:rPr>
              <a:t>decapitation </a:t>
            </a:r>
            <a:r>
              <a:rPr lang="en-US" altLang="en-US" sz="1400" dirty="0">
                <a:solidFill>
                  <a:srgbClr val="00B050"/>
                </a:solidFill>
              </a:rPr>
              <a:t>in the epididymis and vas deferens, we have phospholipid &amp; cholesterol which cover the flagella of sperm </a:t>
            </a:r>
            <a:r>
              <a:rPr lang="en-US" altLang="en-US" sz="1400" dirty="0" smtClean="0">
                <a:solidFill>
                  <a:srgbClr val="00B050"/>
                </a:solidFill>
              </a:rPr>
              <a:t>so, </a:t>
            </a:r>
            <a:r>
              <a:rPr lang="en-US" altLang="en-US" sz="1400" dirty="0">
                <a:solidFill>
                  <a:srgbClr val="00B050"/>
                </a:solidFill>
              </a:rPr>
              <a:t>they prevent or decrease the </a:t>
            </a:r>
            <a:r>
              <a:rPr lang="en-US" altLang="en-US" sz="1400" dirty="0" smtClean="0">
                <a:solidFill>
                  <a:srgbClr val="00B050"/>
                </a:solidFill>
              </a:rPr>
              <a:t>permeability </a:t>
            </a:r>
            <a:r>
              <a:rPr lang="en-US" altLang="en-US" sz="1400" dirty="0">
                <a:solidFill>
                  <a:srgbClr val="00B050"/>
                </a:solidFill>
              </a:rPr>
              <a:t>of Ca, which is very important step in any movement. After the ejaculation there is capacitation, those phospholipid &amp; cholesterol will be washed away by vaginal and uterine fluids and the flagella will be more permeable to Ca and becomes motile. </a:t>
            </a:r>
          </a:p>
        </p:txBody>
      </p:sp>
    </p:spTree>
    <p:extLst>
      <p:ext uri="{BB962C8B-B14F-4D97-AF65-F5344CB8AC3E}">
        <p14:creationId xmlns:p14="http://schemas.microsoft.com/office/powerpoint/2010/main" val="1732705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pic>
        <p:nvPicPr>
          <p:cNvPr id="6" name="Picture 5"/>
          <p:cNvPicPr>
            <a:picLocks noChangeAspect="1"/>
          </p:cNvPicPr>
          <p:nvPr/>
        </p:nvPicPr>
        <p:blipFill rotWithShape="1">
          <a:blip r:embed="rId2"/>
          <a:srcRect l="30707" t="25544" r="49212" b="30805"/>
          <a:stretch/>
        </p:blipFill>
        <p:spPr>
          <a:xfrm>
            <a:off x="9034440" y="1262243"/>
            <a:ext cx="2544963" cy="3102861"/>
          </a:xfrm>
          <a:prstGeom prst="rect">
            <a:avLst/>
          </a:prstGeom>
        </p:spPr>
      </p:pic>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9445391" cy="324070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Stage</a:t>
            </a:r>
            <a:r>
              <a:rPr lang="en-US" sz="2000" dirty="0">
                <a:solidFill>
                  <a:srgbClr val="008080"/>
                </a:solidFill>
                <a:latin typeface="Gill Sans MT" panose="020B0502020104020203" pitchFamily="34" charset="0"/>
                <a:cs typeface="Calibri" panose="020F0502020204030204" pitchFamily="34" charset="0"/>
              </a:rPr>
              <a:t> </a:t>
            </a:r>
            <a:r>
              <a:rPr lang="en-US" sz="2000" dirty="0" smtClean="0">
                <a:solidFill>
                  <a:srgbClr val="FFC000"/>
                </a:solidFill>
                <a:latin typeface="Gill Sans MT" panose="020B0502020104020203" pitchFamily="34" charset="0"/>
                <a:cs typeface="Calibri" panose="020F0502020204030204" pitchFamily="34" charset="0"/>
              </a:rPr>
              <a:t>2</a:t>
            </a:r>
            <a:r>
              <a:rPr lang="en-US" sz="2000" dirty="0">
                <a:solidFill>
                  <a:srgbClr val="497E8D"/>
                </a:solidFill>
                <a:latin typeface="Gill Sans MT" panose="020B0502020104020203" pitchFamily="34" charset="0"/>
                <a:cs typeface="Calibri" panose="020F0502020204030204" pitchFamily="34" charset="0"/>
              </a:rPr>
              <a:t>:</a:t>
            </a:r>
            <a:r>
              <a:rPr lang="en-US" sz="2000" dirty="0" smtClean="0">
                <a:solidFill>
                  <a:srgbClr val="008080"/>
                </a:solidFill>
                <a:latin typeface="Gill Sans MT" panose="020B0502020104020203" pitchFamily="34" charset="0"/>
                <a:cs typeface="Calibri" panose="020F0502020204030204" pitchFamily="34" charset="0"/>
              </a:rPr>
              <a:t> </a:t>
            </a:r>
            <a:r>
              <a:rPr lang="en-US" sz="2000" dirty="0" smtClean="0">
                <a:solidFill>
                  <a:srgbClr val="497E8D"/>
                </a:solidFill>
                <a:latin typeface="Gill Sans MT" panose="020B0502020104020203" pitchFamily="34" charset="0"/>
                <a:cs typeface="Calibri" panose="020F0502020204030204" pitchFamily="34" charset="0"/>
              </a:rPr>
              <a:t>Maturation</a:t>
            </a:r>
            <a:endParaRPr lang="en-US" sz="1600" dirty="0"/>
          </a:p>
          <a:p>
            <a:pPr defTabSz="914400">
              <a:lnSpc>
                <a:spcPct val="120000"/>
              </a:lnSpc>
              <a:buClr>
                <a:srgbClr val="008080"/>
              </a:buClr>
            </a:pPr>
            <a:r>
              <a:rPr lang="en-US" sz="1800" dirty="0">
                <a:solidFill>
                  <a:srgbClr val="008080"/>
                </a:solidFill>
              </a:rPr>
              <a:t>Physiology of mature </a:t>
            </a:r>
            <a:r>
              <a:rPr lang="en-US" sz="1800" dirty="0" smtClean="0">
                <a:solidFill>
                  <a:srgbClr val="008080"/>
                </a:solidFill>
              </a:rPr>
              <a:t>sperm</a:t>
            </a:r>
            <a:r>
              <a:rPr lang="en-US" sz="1800" dirty="0">
                <a:solidFill>
                  <a:srgbClr val="008080"/>
                </a:solidFill>
              </a:rPr>
              <a:t>: (After </a:t>
            </a:r>
            <a:r>
              <a:rPr lang="en-US" sz="1800" dirty="0" smtClean="0">
                <a:solidFill>
                  <a:srgbClr val="008080"/>
                </a:solidFill>
              </a:rPr>
              <a:t>ejaculation) </a:t>
            </a:r>
            <a:endParaRPr lang="en-US" sz="300" dirty="0">
              <a:solidFill>
                <a:srgbClr val="008080"/>
              </a:solidFill>
            </a:endParaRPr>
          </a:p>
          <a:p>
            <a:pPr defTabSz="914400">
              <a:lnSpc>
                <a:spcPct val="120000"/>
              </a:lnSpc>
              <a:buClr>
                <a:srgbClr val="008080"/>
              </a:buClr>
              <a:buFont typeface="Wingdings" panose="05000000000000000000" pitchFamily="2" charset="2"/>
              <a:buChar char="ü"/>
            </a:pPr>
            <a:r>
              <a:rPr lang="en-US" sz="1500" dirty="0"/>
              <a:t>After ejaculation</a:t>
            </a:r>
            <a:r>
              <a:rPr lang="en-US" sz="1500" dirty="0" smtClean="0"/>
              <a:t>, Mature </a:t>
            </a:r>
            <a:r>
              <a:rPr lang="en-US" sz="1500" dirty="0"/>
              <a:t>sperm are motile &amp; capable of fertilizing the </a:t>
            </a:r>
            <a:r>
              <a:rPr lang="en-US" sz="1500" dirty="0" smtClean="0"/>
              <a:t>ovum. </a:t>
            </a:r>
            <a:r>
              <a:rPr lang="en-US" sz="1400" dirty="0" smtClean="0">
                <a:solidFill>
                  <a:schemeClr val="bg1">
                    <a:lumMod val="50000"/>
                  </a:schemeClr>
                </a:solidFill>
              </a:rPr>
              <a:t>(</a:t>
            </a:r>
            <a:r>
              <a:rPr lang="en-US" sz="1400" dirty="0">
                <a:solidFill>
                  <a:schemeClr val="bg1">
                    <a:lumMod val="50000"/>
                  </a:schemeClr>
                </a:solidFill>
              </a:rPr>
              <a:t>The sperm becomes much more active in the female genital </a:t>
            </a:r>
            <a:r>
              <a:rPr lang="en-US" sz="1400" dirty="0" smtClean="0">
                <a:solidFill>
                  <a:schemeClr val="bg1">
                    <a:lumMod val="50000"/>
                  </a:schemeClr>
                </a:solidFill>
              </a:rPr>
              <a:t>system)</a:t>
            </a:r>
          </a:p>
          <a:p>
            <a:pPr defTabSz="914400">
              <a:lnSpc>
                <a:spcPct val="120000"/>
              </a:lnSpc>
              <a:buClr>
                <a:srgbClr val="008080"/>
              </a:buClr>
              <a:buFont typeface="Wingdings" panose="05000000000000000000" pitchFamily="2" charset="2"/>
              <a:buChar char="ü"/>
            </a:pPr>
            <a:r>
              <a:rPr lang="en-US" sz="1500" dirty="0"/>
              <a:t>The Sertoli cells and epithelium of the epididymis secrete nutrient fluid which contains (testosterone &amp; estrogens), enzymes &amp; nutrients essential for sperm maturation</a:t>
            </a:r>
            <a:r>
              <a:rPr lang="en-US" sz="1500" dirty="0" smtClean="0"/>
              <a:t>.</a:t>
            </a:r>
            <a:endParaRPr lang="en-US" sz="1500" dirty="0"/>
          </a:p>
          <a:p>
            <a:pPr defTabSz="914400">
              <a:lnSpc>
                <a:spcPct val="120000"/>
              </a:lnSpc>
              <a:buClr>
                <a:srgbClr val="008080"/>
              </a:buClr>
              <a:buFont typeface="Wingdings" panose="05000000000000000000" pitchFamily="2" charset="2"/>
              <a:buChar char="ü"/>
            </a:pPr>
            <a:r>
              <a:rPr lang="en-US" sz="1500" dirty="0">
                <a:solidFill>
                  <a:srgbClr val="FF0000"/>
                </a:solidFill>
              </a:rPr>
              <a:t>Their activity is enhanced in a neutral &amp; slightly alkaline medium &amp; depressed in mildly acidic medium.  </a:t>
            </a:r>
          </a:p>
          <a:p>
            <a:pPr defTabSz="914400">
              <a:lnSpc>
                <a:spcPct val="120000"/>
              </a:lnSpc>
              <a:buClr>
                <a:srgbClr val="008080"/>
              </a:buClr>
              <a:buFont typeface="Wingdings" panose="05000000000000000000" pitchFamily="2" charset="2"/>
              <a:buChar char="ü"/>
            </a:pPr>
            <a:r>
              <a:rPr lang="en-US" sz="1500" dirty="0"/>
              <a:t>The life expectancy of ejaculated sperm in the female genital tract is only </a:t>
            </a:r>
            <a:r>
              <a:rPr lang="en-US" sz="1500" dirty="0">
                <a:solidFill>
                  <a:srgbClr val="FFC000"/>
                </a:solidFill>
              </a:rPr>
              <a:t>1 to 2 </a:t>
            </a:r>
            <a:r>
              <a:rPr lang="en-US" sz="1500" dirty="0"/>
              <a:t>days</a:t>
            </a:r>
            <a:r>
              <a:rPr lang="en-US" sz="1500" dirty="0" smtClean="0"/>
              <a:t>.</a:t>
            </a:r>
            <a:endParaRPr lang="en-US" sz="1500" dirty="0"/>
          </a:p>
          <a:p>
            <a:pPr marL="0" indent="0" defTabSz="914400">
              <a:lnSpc>
                <a:spcPct val="12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609460" y="4707549"/>
            <a:ext cx="10961288" cy="1600438"/>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 </a:t>
            </a:r>
            <a:endParaRPr lang="ar-SA" sz="1400" dirty="0" smtClean="0">
              <a:solidFill>
                <a:schemeClr val="bg1">
                  <a:lumMod val="50000"/>
                </a:schemeClr>
              </a:solidFill>
              <a:latin typeface="Calibri" panose="020F0502020204030204" pitchFamily="34" charset="0"/>
              <a:cs typeface="Calibri" panose="020F0502020204030204" pitchFamily="34" charset="0"/>
            </a:endParaRPr>
          </a:p>
          <a:p>
            <a:pPr algn="r" rtl="1"/>
            <a:r>
              <a:rPr lang="ar-SA" sz="1400" dirty="0" err="1" smtClean="0">
                <a:solidFill>
                  <a:schemeClr val="bg1">
                    <a:lumMod val="50000"/>
                  </a:schemeClr>
                </a:solidFill>
                <a:latin typeface="Calibri" panose="020F0502020204030204" pitchFamily="34" charset="0"/>
                <a:cs typeface="Calibri" panose="020F0502020204030204" pitchFamily="34" charset="0"/>
              </a:rPr>
              <a:t>إيش</a:t>
            </a:r>
            <a:r>
              <a:rPr lang="ar-SA" sz="1400" dirty="0" smtClean="0">
                <a:solidFill>
                  <a:schemeClr val="bg1">
                    <a:lumMod val="50000"/>
                  </a:schemeClr>
                </a:solidFill>
                <a:latin typeface="Calibri" panose="020F0502020204030204" pitchFamily="34" charset="0"/>
                <a:cs typeface="Calibri" panose="020F0502020204030204" pitchFamily="34" charset="0"/>
              </a:rPr>
              <a:t> الفرق بين هذه </a:t>
            </a:r>
            <a:r>
              <a:rPr lang="ar-SA" sz="1400" dirty="0" err="1" smtClean="0">
                <a:solidFill>
                  <a:schemeClr val="bg1">
                    <a:lumMod val="50000"/>
                  </a:schemeClr>
                </a:solidFill>
                <a:latin typeface="Calibri" panose="020F0502020204030204" pitchFamily="34" charset="0"/>
                <a:cs typeface="Calibri" panose="020F0502020204030204" pitchFamily="34" charset="0"/>
              </a:rPr>
              <a:t>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واللي قبل؟ </a:t>
            </a:r>
          </a:p>
          <a:p>
            <a:pPr algn="r" rtl="1"/>
            <a:r>
              <a:rPr lang="ar-SA" sz="1400" dirty="0" err="1" smtClean="0">
                <a:solidFill>
                  <a:schemeClr val="bg1">
                    <a:lumMod val="50000"/>
                  </a:schemeClr>
                </a:solidFill>
                <a:latin typeface="Calibri" panose="020F0502020204030204" pitchFamily="34" charset="0"/>
                <a:cs typeface="Calibri" panose="020F0502020204030204" pitchFamily="34" charset="0"/>
              </a:rPr>
              <a:t>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السابقة تتكلم عن الحيوان المنوي حتى مرحلة الـ</a:t>
            </a:r>
            <a:r>
              <a:rPr lang="en-US" sz="1400" dirty="0">
                <a:solidFill>
                  <a:schemeClr val="bg1">
                    <a:lumMod val="50000"/>
                  </a:schemeClr>
                </a:solidFill>
              </a:rPr>
              <a:t> </a:t>
            </a:r>
            <a:r>
              <a:rPr lang="en-US" sz="1400" dirty="0" smtClean="0">
                <a:solidFill>
                  <a:schemeClr val="bg1">
                    <a:lumMod val="50000"/>
                  </a:schemeClr>
                </a:solidFill>
              </a:rPr>
              <a:t>ejaculation</a:t>
            </a:r>
            <a:r>
              <a:rPr lang="ar-SA" sz="1400" dirty="0" smtClean="0">
                <a:solidFill>
                  <a:schemeClr val="bg1">
                    <a:lumMod val="50000"/>
                  </a:schemeClr>
                </a:solidFill>
              </a:rPr>
              <a:t>، </a:t>
            </a:r>
            <a:r>
              <a:rPr lang="ar-SA" sz="1400" dirty="0">
                <a:solidFill>
                  <a:schemeClr val="bg1">
                    <a:lumMod val="50000"/>
                  </a:schemeClr>
                </a:solidFill>
                <a:latin typeface="Calibri" panose="020F0502020204030204" pitchFamily="34" charset="0"/>
                <a:cs typeface="Calibri" panose="020F0502020204030204" pitchFamily="34" charset="0"/>
              </a:rPr>
              <a:t>وفيه هذه </a:t>
            </a:r>
            <a:r>
              <a:rPr lang="ar-SA" sz="1400" dirty="0" err="1">
                <a:solidFill>
                  <a:schemeClr val="bg1">
                    <a:lumMod val="50000"/>
                  </a:schemeClr>
                </a:solidFill>
                <a:latin typeface="Calibri" panose="020F0502020204030204" pitchFamily="34" charset="0"/>
                <a:cs typeface="Calibri" panose="020F0502020204030204" pitchFamily="34" charset="0"/>
              </a:rPr>
              <a:t>السلايد</a:t>
            </a:r>
            <a:r>
              <a:rPr lang="ar-SA" sz="1400" dirty="0">
                <a:solidFill>
                  <a:schemeClr val="bg1">
                    <a:lumMod val="50000"/>
                  </a:schemeClr>
                </a:solidFill>
                <a:latin typeface="Calibri" panose="020F0502020204030204" pitchFamily="34" charset="0"/>
                <a:cs typeface="Calibri" panose="020F0502020204030204" pitchFamily="34" charset="0"/>
              </a:rPr>
              <a:t> نتكلم عن الحيوان المنوي بعد ما صار له </a:t>
            </a:r>
            <a:r>
              <a:rPr lang="en-US" sz="1400" dirty="0" smtClean="0">
                <a:solidFill>
                  <a:schemeClr val="bg1">
                    <a:lumMod val="50000"/>
                  </a:schemeClr>
                </a:solidFill>
              </a:rPr>
              <a:t>ejaculation</a:t>
            </a:r>
            <a:r>
              <a:rPr lang="ar-SA" sz="1400" dirty="0" smtClean="0">
                <a:solidFill>
                  <a:schemeClr val="bg1">
                    <a:lumMod val="50000"/>
                  </a:schemeClr>
                </a:solidFill>
              </a:rPr>
              <a:t>، </a:t>
            </a:r>
            <a:r>
              <a:rPr lang="ar-SA" sz="1400" dirty="0">
                <a:solidFill>
                  <a:schemeClr val="bg1">
                    <a:lumMod val="50000"/>
                  </a:schemeClr>
                </a:solidFill>
                <a:latin typeface="Calibri" panose="020F0502020204030204" pitchFamily="34" charset="0"/>
                <a:cs typeface="Calibri" panose="020F0502020204030204" pitchFamily="34" charset="0"/>
              </a:rPr>
              <a:t>يعني </a:t>
            </a:r>
            <a:r>
              <a:rPr lang="ar-SA" sz="1400" dirty="0" err="1" smtClean="0">
                <a:solidFill>
                  <a:schemeClr val="bg1">
                    <a:lumMod val="50000"/>
                  </a:schemeClr>
                </a:solidFill>
                <a:latin typeface="Calibri" panose="020F0502020204030204" pitchFamily="34" charset="0"/>
                <a:cs typeface="Calibri" panose="020F0502020204030204" pitchFamily="34" charset="0"/>
              </a:rPr>
              <a:t>إيش</a:t>
            </a:r>
            <a:r>
              <a:rPr lang="ar-SA"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a:solidFill>
                  <a:schemeClr val="bg1">
                    <a:lumMod val="50000"/>
                  </a:schemeClr>
                </a:solidFill>
                <a:latin typeface="Calibri" panose="020F0502020204030204" pitchFamily="34" charset="0"/>
                <a:cs typeface="Calibri" panose="020F0502020204030204" pitchFamily="34" charset="0"/>
              </a:rPr>
              <a:t>راح يصير فيه بعد ما يدخل الجهاز التناسلي للمرأة</a:t>
            </a:r>
            <a:r>
              <a:rPr lang="ar-SA" sz="1400" dirty="0" smtClean="0">
                <a:solidFill>
                  <a:schemeClr val="bg1">
                    <a:lumMod val="50000"/>
                  </a:schemeClr>
                </a:solidFill>
                <a:latin typeface="Calibri" panose="020F0502020204030204" pitchFamily="34" charset="0"/>
                <a:cs typeface="Calibri" panose="020F0502020204030204" pitchFamily="34" charset="0"/>
              </a:rPr>
              <a:t>.</a:t>
            </a: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مهم جدا نعرف من هذه </a:t>
            </a:r>
            <a:r>
              <a:rPr lang="ar-SA" sz="1400" dirty="0" err="1" smtClean="0">
                <a:solidFill>
                  <a:schemeClr val="bg1">
                    <a:lumMod val="50000"/>
                  </a:schemeClr>
                </a:solidFill>
                <a:latin typeface="Calibri" panose="020F0502020204030204" pitchFamily="34" charset="0"/>
                <a:cs typeface="Calibri" panose="020F0502020204030204" pitchFamily="34" charset="0"/>
              </a:rPr>
              <a:t>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أن الحيوان المنوي يعيش أفضل في الـ</a:t>
            </a:r>
            <a:r>
              <a:rPr lang="ar-SA" sz="1400" dirty="0" smtClean="0">
                <a:solidFill>
                  <a:schemeClr val="bg1">
                    <a:lumMod val="50000"/>
                  </a:schemeClr>
                </a:solidFill>
                <a:cs typeface="Calibri" panose="020F0502020204030204" pitchFamily="34" charset="0"/>
              </a:rPr>
              <a:t>بيئة القلوية، بينما الـبيئة زائدة الحموضة تتسبب في قتل الحيوان المنوي. طيب بما أن الـ</a:t>
            </a:r>
            <a:r>
              <a:rPr lang="en-US" sz="1400" dirty="0" smtClean="0">
                <a:solidFill>
                  <a:schemeClr val="bg1">
                    <a:lumMod val="50000"/>
                  </a:schemeClr>
                </a:solidFill>
                <a:cs typeface="Calibri" panose="020F0502020204030204" pitchFamily="34" charset="0"/>
              </a:rPr>
              <a:t>Vagina</a:t>
            </a:r>
            <a:r>
              <a:rPr lang="ar-SA" sz="1400" dirty="0" smtClean="0">
                <a:solidFill>
                  <a:schemeClr val="bg1">
                    <a:lumMod val="50000"/>
                  </a:schemeClr>
                </a:solidFill>
                <a:cs typeface="Calibri" panose="020F0502020204030204" pitchFamily="34" charset="0"/>
              </a:rPr>
              <a:t> عالية الحموضة، كيف راح يقدر يعيش الحيوان المنوي؟ </a:t>
            </a:r>
          </a:p>
          <a:p>
            <a:pPr rtl="1"/>
            <a:r>
              <a:rPr lang="en-US" altLang="en-US" sz="1400" dirty="0" smtClean="0">
                <a:solidFill>
                  <a:schemeClr val="bg1">
                    <a:lumMod val="50000"/>
                  </a:schemeClr>
                </a:solidFill>
              </a:rPr>
              <a:t>The prostate produce alkaline secretion to neutralize the semen itself and the acidity in vagina.</a:t>
            </a:r>
            <a:r>
              <a:rPr lang="en-US" altLang="en-US" sz="1400" dirty="0" smtClean="0">
                <a:solidFill>
                  <a:srgbClr val="00B050"/>
                </a:solidFill>
              </a:rPr>
              <a:t> </a:t>
            </a:r>
            <a:endParaRPr lang="en-US" altLang="en-US" sz="1400" dirty="0">
              <a:solidFill>
                <a:srgbClr val="00B050"/>
              </a:solidFill>
            </a:endParaRPr>
          </a:p>
        </p:txBody>
      </p:sp>
      <p:sp>
        <p:nvSpPr>
          <p:cNvPr id="9" name="مستطيل 3"/>
          <p:cNvSpPr>
            <a:spLocks noChangeArrowheads="1"/>
          </p:cNvSpPr>
          <p:nvPr/>
        </p:nvSpPr>
        <p:spPr bwMode="auto">
          <a:xfrm>
            <a:off x="602478" y="4146786"/>
            <a:ext cx="9308357" cy="492443"/>
          </a:xfrm>
          <a:prstGeom prst="rect">
            <a:avLst/>
          </a:prstGeom>
          <a:ln>
            <a:solidFill>
              <a:srgbClr val="00B050"/>
            </a:solidFill>
            <a:prstDash val="dashDot"/>
          </a:ln>
        </p:spPr>
        <p:txBody>
          <a:bodyPr wrap="square">
            <a:spAutoFit/>
          </a:bodyPr>
          <a:lstStyle/>
          <a:p>
            <a:r>
              <a:rPr lang="en-US" altLang="en-US" sz="1300" dirty="0">
                <a:solidFill>
                  <a:srgbClr val="00B050"/>
                </a:solidFill>
              </a:rPr>
              <a:t>Strong acid can kill the sperms. Like in vagina the PH there is around 3.5-4.5 which will kill the sperms, but the prostate produce alkaline secretion to neutralize the </a:t>
            </a:r>
            <a:r>
              <a:rPr lang="en-US" altLang="en-US" sz="1300" dirty="0" smtClean="0">
                <a:solidFill>
                  <a:srgbClr val="00B050"/>
                </a:solidFill>
              </a:rPr>
              <a:t>semen </a:t>
            </a:r>
            <a:r>
              <a:rPr lang="en-US" altLang="en-US" sz="1300" dirty="0">
                <a:solidFill>
                  <a:srgbClr val="00B050"/>
                </a:solidFill>
              </a:rPr>
              <a:t>itself and the acidity in vagina. </a:t>
            </a:r>
          </a:p>
        </p:txBody>
      </p:sp>
      <p:sp>
        <p:nvSpPr>
          <p:cNvPr id="11" name="Rectangle 10"/>
          <p:cNvSpPr/>
          <p:nvPr/>
        </p:nvSpPr>
        <p:spPr>
          <a:xfrm>
            <a:off x="10198868" y="0"/>
            <a:ext cx="1961931" cy="338554"/>
          </a:xfrm>
          <a:prstGeom prst="rect">
            <a:avLst/>
          </a:prstGeom>
          <a:ln w="19050">
            <a:solidFill>
              <a:srgbClr val="FF0000"/>
            </a:solidFill>
            <a:prstDash val="dashDot"/>
          </a:ln>
        </p:spPr>
        <p:txBody>
          <a:bodyPr wrap="square">
            <a:spAutoFit/>
          </a:bodyPr>
          <a:lstStyle/>
          <a:p>
            <a:pPr algn="ctr">
              <a:buClr>
                <a:srgbClr val="008080"/>
              </a:buClr>
            </a:pPr>
            <a:r>
              <a:rPr lang="en-US" altLang="ar-SA" sz="1600" dirty="0" smtClean="0">
                <a:solidFill>
                  <a:srgbClr val="FF0000"/>
                </a:solidFill>
                <a:latin typeface="Gill Sans MT" panose="020B0502020104020203" pitchFamily="34" charset="0"/>
                <a:cs typeface="Calibri" panose="020F0502020204030204" pitchFamily="34" charset="0"/>
              </a:rPr>
              <a:t>Important</a:t>
            </a:r>
            <a:endParaRPr lang="en-US" altLang="ar-SA" sz="1600" dirty="0">
              <a:solidFill>
                <a:srgbClr val="FF0000"/>
              </a:solidFill>
              <a:latin typeface="Gill Sans MT" panose="020B0502020104020203" pitchFamily="34" charset="0"/>
              <a:cs typeface="Calibri" panose="020F0502020204030204" pitchFamily="34" charset="0"/>
            </a:endParaRPr>
          </a:p>
        </p:txBody>
      </p:sp>
      <p:sp>
        <p:nvSpPr>
          <p:cNvPr id="12" name="TextBox 11"/>
          <p:cNvSpPr txBox="1"/>
          <p:nvPr/>
        </p:nvSpPr>
        <p:spPr>
          <a:xfrm>
            <a:off x="3778604" y="152400"/>
            <a:ext cx="6294938" cy="892552"/>
          </a:xfrm>
          <a:prstGeom prst="rect">
            <a:avLst/>
          </a:prstGeom>
          <a:ln>
            <a:solidFill>
              <a:srgbClr val="00B050"/>
            </a:solidFill>
            <a:prstDash val="dashDot"/>
          </a:ln>
        </p:spPr>
        <p:txBody>
          <a:bodyPr wrap="square">
            <a:spAutoFit/>
          </a:bodyPr>
          <a:lstStyle>
            <a:defPPr>
              <a:defRPr lang="en-US"/>
            </a:defPPr>
            <a:lvl1pPr>
              <a:defRPr sz="1300">
                <a:solidFill>
                  <a:srgbClr val="00B050"/>
                </a:solidFill>
              </a:defRPr>
            </a:lvl1pPr>
          </a:lstStyle>
          <a:p>
            <a:pPr marL="285750" indent="-285750">
              <a:buFont typeface="Wingdings" panose="05000000000000000000" pitchFamily="2" charset="2"/>
              <a:buChar char="ü"/>
            </a:pPr>
            <a:r>
              <a:rPr lang="en-US" dirty="0"/>
              <a:t>If there was no ejaculation the sperm will recycle (the protein will be lysed into amino acid, the lipids will be lysed into fatty acids and used for another </a:t>
            </a:r>
            <a:r>
              <a:rPr lang="en-US" dirty="0" smtClean="0"/>
              <a:t>formation).</a:t>
            </a:r>
            <a:endParaRPr lang="en-US" dirty="0"/>
          </a:p>
          <a:p>
            <a:pPr marL="285750" indent="-285750">
              <a:buFont typeface="Wingdings" panose="05000000000000000000" pitchFamily="2" charset="2"/>
              <a:buChar char="ü"/>
            </a:pPr>
            <a:r>
              <a:rPr lang="en-US" dirty="0"/>
              <a:t>Wet dream could be a source for get rid of the sperm but it is not significant, if the sperms stay for long time without ejaculation they will be </a:t>
            </a:r>
            <a:r>
              <a:rPr lang="en-US" dirty="0" smtClean="0"/>
              <a:t>lysis.</a:t>
            </a:r>
            <a:endParaRPr lang="en-US" dirty="0"/>
          </a:p>
        </p:txBody>
      </p:sp>
    </p:spTree>
    <p:extLst>
      <p:ext uri="{BB962C8B-B14F-4D97-AF65-F5344CB8AC3E}">
        <p14:creationId xmlns:p14="http://schemas.microsoft.com/office/powerpoint/2010/main" val="1523500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Stage</a:t>
            </a:r>
            <a:r>
              <a:rPr lang="en-US" sz="2000" dirty="0">
                <a:solidFill>
                  <a:srgbClr val="008080"/>
                </a:solidFill>
                <a:latin typeface="Gill Sans MT" panose="020B0502020104020203" pitchFamily="34" charset="0"/>
                <a:cs typeface="Calibri" panose="020F0502020204030204" pitchFamily="34" charset="0"/>
              </a:rPr>
              <a:t> </a:t>
            </a:r>
            <a:r>
              <a:rPr lang="en-US" sz="2000" dirty="0" smtClean="0">
                <a:solidFill>
                  <a:srgbClr val="FFC000"/>
                </a:solidFill>
                <a:latin typeface="Gill Sans MT" panose="020B0502020104020203" pitchFamily="34" charset="0"/>
                <a:cs typeface="Calibri" panose="020F0502020204030204" pitchFamily="34" charset="0"/>
              </a:rPr>
              <a:t>3</a:t>
            </a:r>
            <a:r>
              <a:rPr lang="en-US" sz="2000" dirty="0" smtClean="0">
                <a:solidFill>
                  <a:srgbClr val="497E8D"/>
                </a:solidFill>
                <a:latin typeface="Gill Sans MT" panose="020B0502020104020203" pitchFamily="34" charset="0"/>
                <a:cs typeface="Calibri" panose="020F0502020204030204" pitchFamily="34" charset="0"/>
              </a:rPr>
              <a:t>:</a:t>
            </a:r>
            <a:r>
              <a:rPr lang="en-US" sz="2000" dirty="0" smtClean="0">
                <a:solidFill>
                  <a:srgbClr val="008080"/>
                </a:solidFill>
                <a:latin typeface="Gill Sans MT" panose="020B0502020104020203" pitchFamily="34" charset="0"/>
                <a:cs typeface="Calibri" panose="020F0502020204030204" pitchFamily="34" charset="0"/>
              </a:rPr>
              <a:t> </a:t>
            </a:r>
            <a:r>
              <a:rPr lang="en-US" sz="2000" dirty="0" smtClean="0">
                <a:solidFill>
                  <a:srgbClr val="497E8D"/>
                </a:solidFill>
                <a:latin typeface="Gill Sans MT" panose="020B0502020104020203" pitchFamily="34" charset="0"/>
                <a:cs typeface="Calibri" panose="020F0502020204030204" pitchFamily="34" charset="0"/>
              </a:rPr>
              <a:t>Storage</a:t>
            </a:r>
            <a:endParaRPr lang="en-US" sz="2000" dirty="0">
              <a:solidFill>
                <a:srgbClr val="497E8D"/>
              </a:solidFill>
              <a:latin typeface="Gill Sans MT" panose="020B0502020104020203" pitchFamily="34" charset="0"/>
              <a:cs typeface="Calibri" panose="020F0502020204030204" pitchFamily="34" charset="0"/>
            </a:endParaRPr>
          </a:p>
          <a:p>
            <a:pPr defTabSz="914400">
              <a:lnSpc>
                <a:spcPct val="150000"/>
              </a:lnSpc>
              <a:buClr>
                <a:srgbClr val="008080"/>
              </a:buClr>
            </a:pPr>
            <a:r>
              <a:rPr lang="en-US" altLang="ar-SA" sz="1800" dirty="0">
                <a:solidFill>
                  <a:srgbClr val="008080"/>
                </a:solidFill>
              </a:rPr>
              <a:t>Where the </a:t>
            </a:r>
            <a:r>
              <a:rPr lang="en-US" altLang="ar-SA" sz="1800" dirty="0" smtClean="0">
                <a:solidFill>
                  <a:srgbClr val="008080"/>
                </a:solidFill>
              </a:rPr>
              <a:t>Storage </a:t>
            </a:r>
            <a:r>
              <a:rPr lang="en-US" altLang="ar-SA" sz="1800" dirty="0">
                <a:solidFill>
                  <a:srgbClr val="008080"/>
                </a:solidFill>
              </a:rPr>
              <a:t>stage occur? </a:t>
            </a:r>
          </a:p>
          <a:p>
            <a:pPr marL="0" indent="0" defTabSz="914400">
              <a:lnSpc>
                <a:spcPct val="150000"/>
              </a:lnSpc>
              <a:buClr>
                <a:srgbClr val="008080"/>
              </a:buClr>
              <a:buNone/>
            </a:pPr>
            <a:r>
              <a:rPr lang="en-US" altLang="ar-SA" sz="1800" dirty="0"/>
              <a:t>In the epididymis and the vas </a:t>
            </a:r>
            <a:r>
              <a:rPr lang="en-US" altLang="ar-SA" sz="1800" dirty="0" smtClean="0"/>
              <a:t>deferens. (small amount in </a:t>
            </a:r>
            <a:r>
              <a:rPr lang="en-US" altLang="ar-SA" sz="1800" dirty="0"/>
              <a:t>the vas deferens </a:t>
            </a:r>
            <a:r>
              <a:rPr lang="en-US" altLang="ar-SA" sz="1800" dirty="0" smtClean="0"/>
              <a:t>and the majority stored in </a:t>
            </a:r>
            <a:r>
              <a:rPr lang="en-US" altLang="ar-SA" sz="1800" dirty="0"/>
              <a:t>the epididymis)</a:t>
            </a:r>
            <a:endParaRPr lang="en-US" altLang="ar-SA" sz="1800" dirty="0" smtClean="0"/>
          </a:p>
          <a:p>
            <a:pPr defTabSz="914400">
              <a:lnSpc>
                <a:spcPct val="150000"/>
              </a:lnSpc>
              <a:buClr>
                <a:srgbClr val="008080"/>
              </a:buClr>
            </a:pPr>
            <a:endParaRPr lang="en-US" sz="1800" dirty="0" smtClean="0"/>
          </a:p>
          <a:p>
            <a:pPr defTabSz="914400">
              <a:lnSpc>
                <a:spcPct val="150000"/>
              </a:lnSpc>
              <a:buClr>
                <a:srgbClr val="008080"/>
              </a:buClr>
            </a:pPr>
            <a:r>
              <a:rPr lang="en-US" sz="1800" dirty="0" smtClean="0"/>
              <a:t>Maintaining their fertility for at least a month.  The sperm are kept inactive state by multiple inhibitory substances in the secretion of the ducts.</a:t>
            </a:r>
          </a:p>
          <a:p>
            <a:pPr marL="0" indent="0" defTabSz="914400">
              <a:lnSpc>
                <a:spcPct val="150000"/>
              </a:lnSpc>
              <a:buClr>
                <a:srgbClr val="008080"/>
              </a:buClr>
              <a:buNone/>
            </a:pPr>
            <a:endParaRPr lang="ar-SA" sz="1600" dirty="0">
              <a:solidFill>
                <a:schemeClr val="bg1">
                  <a:lumMod val="50000"/>
                </a:schemeClr>
              </a:solidFill>
              <a:latin typeface="Gill Sans MT" panose="020B0502020104020203" pitchFamily="34" charset="0"/>
              <a:cs typeface="Calibri" panose="020F0502020204030204" pitchFamily="34" charset="0"/>
            </a:endParaRPr>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96624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Stage</a:t>
            </a:r>
            <a:r>
              <a:rPr lang="en-US" sz="2000" dirty="0">
                <a:solidFill>
                  <a:srgbClr val="008080"/>
                </a:solidFill>
                <a:latin typeface="Gill Sans MT" panose="020B0502020104020203" pitchFamily="34" charset="0"/>
                <a:cs typeface="Calibri" panose="020F0502020204030204" pitchFamily="34" charset="0"/>
              </a:rPr>
              <a:t> </a:t>
            </a:r>
            <a:r>
              <a:rPr lang="en-US" sz="2000" dirty="0" smtClean="0">
                <a:solidFill>
                  <a:srgbClr val="FFC000"/>
                </a:solidFill>
                <a:latin typeface="Gill Sans MT" panose="020B0502020104020203" pitchFamily="34" charset="0"/>
                <a:cs typeface="Calibri" panose="020F0502020204030204" pitchFamily="34" charset="0"/>
              </a:rPr>
              <a:t>4</a:t>
            </a:r>
            <a:r>
              <a:rPr lang="en-US" sz="2000" dirty="0" smtClean="0">
                <a:solidFill>
                  <a:srgbClr val="497E8D"/>
                </a:solidFill>
                <a:latin typeface="Gill Sans MT" panose="020B0502020104020203" pitchFamily="34" charset="0"/>
                <a:cs typeface="Calibri" panose="020F0502020204030204" pitchFamily="34" charset="0"/>
              </a:rPr>
              <a:t>:</a:t>
            </a:r>
            <a:r>
              <a:rPr lang="en-US" sz="2000" dirty="0" smtClean="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Capacitation of the spermatozoa</a:t>
            </a:r>
          </a:p>
          <a:p>
            <a:pPr defTabSz="914400">
              <a:lnSpc>
                <a:spcPct val="150000"/>
              </a:lnSpc>
              <a:buClr>
                <a:srgbClr val="008080"/>
              </a:buClr>
            </a:pPr>
            <a:r>
              <a:rPr lang="en-US" altLang="ar-SA" sz="1800" dirty="0">
                <a:solidFill>
                  <a:srgbClr val="008080"/>
                </a:solidFill>
              </a:rPr>
              <a:t>Where the Capacitation stage occur? </a:t>
            </a:r>
          </a:p>
          <a:p>
            <a:pPr marL="0" indent="0" defTabSz="914400">
              <a:lnSpc>
                <a:spcPct val="150000"/>
              </a:lnSpc>
              <a:buClr>
                <a:srgbClr val="008080"/>
              </a:buClr>
              <a:buNone/>
            </a:pPr>
            <a:r>
              <a:rPr lang="en-US" altLang="ar-SA" sz="1800" dirty="0">
                <a:solidFill>
                  <a:schemeClr val="bg1">
                    <a:lumMod val="50000"/>
                  </a:schemeClr>
                </a:solidFill>
              </a:rPr>
              <a:t>In the </a:t>
            </a:r>
            <a:r>
              <a:rPr lang="en-US" altLang="ar-SA" sz="1800" dirty="0" smtClean="0">
                <a:solidFill>
                  <a:schemeClr val="bg1">
                    <a:lumMod val="50000"/>
                  </a:schemeClr>
                </a:solidFill>
              </a:rPr>
              <a:t>Females’ reproductive tract. </a:t>
            </a:r>
          </a:p>
          <a:p>
            <a:pPr marL="0" indent="0" defTabSz="914400">
              <a:lnSpc>
                <a:spcPct val="150000"/>
              </a:lnSpc>
              <a:buClr>
                <a:srgbClr val="008080"/>
              </a:buClr>
              <a:buNone/>
            </a:pPr>
            <a:endParaRPr lang="en-US" sz="500" dirty="0" smtClean="0"/>
          </a:p>
          <a:p>
            <a:pPr defTabSz="914400">
              <a:lnSpc>
                <a:spcPct val="150000"/>
              </a:lnSpc>
              <a:buClr>
                <a:srgbClr val="008080"/>
              </a:buClr>
            </a:pPr>
            <a:r>
              <a:rPr lang="en-US" altLang="ar-SA" sz="1800" dirty="0" smtClean="0">
                <a:solidFill>
                  <a:srgbClr val="008080"/>
                </a:solidFill>
              </a:rPr>
              <a:t>What’s Capacitation </a:t>
            </a:r>
            <a:r>
              <a:rPr lang="en-US" altLang="ar-SA" sz="1800" dirty="0">
                <a:solidFill>
                  <a:srgbClr val="008080"/>
                </a:solidFill>
              </a:rPr>
              <a:t>of the </a:t>
            </a:r>
            <a:r>
              <a:rPr lang="en-US" altLang="ar-SA" sz="1800" dirty="0" smtClean="0">
                <a:solidFill>
                  <a:srgbClr val="008080"/>
                </a:solidFill>
              </a:rPr>
              <a:t>spermatozoa means? </a:t>
            </a:r>
            <a:endParaRPr lang="en-US" altLang="ar-SA" sz="1800" dirty="0">
              <a:solidFill>
                <a:srgbClr val="008080"/>
              </a:solidFill>
            </a:endParaRPr>
          </a:p>
          <a:p>
            <a:pPr marL="0" indent="0" defTabSz="914400">
              <a:lnSpc>
                <a:spcPct val="150000"/>
              </a:lnSpc>
              <a:buClr>
                <a:srgbClr val="008080"/>
              </a:buClr>
              <a:buNone/>
            </a:pPr>
            <a:r>
              <a:rPr lang="en-US" altLang="ar-SA" sz="1800" dirty="0">
                <a:solidFill>
                  <a:srgbClr val="FF0000"/>
                </a:solidFill>
              </a:rPr>
              <a:t>Making it possible for them to penetrate the ovum. </a:t>
            </a:r>
            <a:r>
              <a:rPr lang="en-US" sz="1800" dirty="0"/>
              <a:t>Sperm in the epididymis is kept inactive by multiple inhibitory factors secreted by the genital duct epithelia.  They are activated in the female genital tract by a process called capacitation </a:t>
            </a:r>
            <a:r>
              <a:rPr lang="en-US" sz="1800" dirty="0" smtClean="0"/>
              <a:t>which </a:t>
            </a:r>
            <a:r>
              <a:rPr lang="en-US" sz="1800" dirty="0"/>
              <a:t>requires </a:t>
            </a:r>
            <a:r>
              <a:rPr lang="en-US" sz="1800" dirty="0">
                <a:solidFill>
                  <a:srgbClr val="FFC000"/>
                </a:solidFill>
              </a:rPr>
              <a:t>1-10</a:t>
            </a:r>
            <a:r>
              <a:rPr lang="en-US" sz="1800" dirty="0"/>
              <a:t> </a:t>
            </a:r>
            <a:r>
              <a:rPr lang="en-US" sz="1800" dirty="0" smtClean="0"/>
              <a:t>hours.</a:t>
            </a:r>
            <a:endParaRPr lang="ar-SA" sz="1800" dirty="0"/>
          </a:p>
          <a:p>
            <a:pPr defTabSz="914400">
              <a:lnSpc>
                <a:spcPct val="150000"/>
              </a:lnSpc>
              <a:buClr>
                <a:srgbClr val="008080"/>
              </a:buClr>
            </a:pPr>
            <a:endParaRPr lang="en-US" sz="1200" dirty="0">
              <a:latin typeface="Gill Sans MT" panose="020B0502020104020203" pitchFamily="34" charset="0"/>
              <a:cs typeface="Calibri" panose="020F0502020204030204" pitchFamily="34" charset="0"/>
            </a:endParaRPr>
          </a:p>
        </p:txBody>
      </p:sp>
      <p:sp>
        <p:nvSpPr>
          <p:cNvPr id="4" name="TextBox 3"/>
          <p:cNvSpPr txBox="1"/>
          <p:nvPr/>
        </p:nvSpPr>
        <p:spPr>
          <a:xfrm>
            <a:off x="6382444" y="5513306"/>
            <a:ext cx="5196959" cy="738664"/>
          </a:xfrm>
          <a:prstGeom prst="rect">
            <a:avLst/>
          </a:prstGeom>
          <a:noFill/>
          <a:ln>
            <a:solidFill>
              <a:schemeClr val="bg1">
                <a:lumMod val="50000"/>
              </a:schemeClr>
            </a:solidFill>
            <a:prstDash val="dashDot"/>
          </a:ln>
        </p:spPr>
        <p:txBody>
          <a:bodyPr wrap="square" rtlCol="0">
            <a:spAutoFit/>
          </a:bodyPr>
          <a:lstStyle/>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الهدف مرحلة الـ </a:t>
            </a:r>
            <a:r>
              <a:rPr lang="en-US" altLang="ar-SA" sz="1400" dirty="0" smtClean="0">
                <a:solidFill>
                  <a:schemeClr val="bg1">
                    <a:lumMod val="50000"/>
                  </a:schemeClr>
                </a:solidFill>
                <a:cs typeface="Calibri" panose="020F0502020204030204" pitchFamily="34" charset="0"/>
              </a:rPr>
              <a:t>Capacitation</a:t>
            </a:r>
            <a:r>
              <a:rPr lang="ar-SA" altLang="ar-SA" sz="1400" dirty="0" smtClean="0">
                <a:solidFill>
                  <a:schemeClr val="bg1">
                    <a:lumMod val="50000"/>
                  </a:schemeClr>
                </a:solidFill>
                <a:latin typeface="Calibri" panose="020F0502020204030204" pitchFamily="34" charset="0"/>
                <a:cs typeface="Calibri" panose="020F0502020204030204" pitchFamily="34" charset="0"/>
              </a:rPr>
              <a:t> هي لتجهيز الحيوان المنوي </a:t>
            </a:r>
            <a:endParaRPr lang="en-US" altLang="ar-SA" sz="1400" dirty="0" smtClean="0">
              <a:solidFill>
                <a:schemeClr val="bg1">
                  <a:lumMod val="50000"/>
                </a:schemeClr>
              </a:solidFill>
              <a:latin typeface="Calibri" panose="020F0502020204030204" pitchFamily="34" charset="0"/>
              <a:cs typeface="Calibri" panose="020F0502020204030204" pitchFamily="34" charset="0"/>
            </a:endParaRPr>
          </a:p>
          <a:p>
            <a:pPr rtl="1"/>
            <a:r>
              <a:rPr lang="en-US" sz="1400" dirty="0" smtClean="0">
                <a:solidFill>
                  <a:schemeClr val="bg1">
                    <a:lumMod val="50000"/>
                  </a:schemeClr>
                </a:solidFill>
              </a:rPr>
              <a:t>To penetrate </a:t>
            </a:r>
            <a:r>
              <a:rPr lang="en-US" sz="1400" dirty="0">
                <a:solidFill>
                  <a:schemeClr val="bg1">
                    <a:lumMod val="50000"/>
                  </a:schemeClr>
                </a:solidFill>
              </a:rPr>
              <a:t>the ovum </a:t>
            </a:r>
            <a:r>
              <a:rPr lang="en-US" sz="1400" dirty="0" smtClean="0">
                <a:solidFill>
                  <a:schemeClr val="bg1">
                    <a:lumMod val="50000"/>
                  </a:schemeClr>
                </a:solidFill>
              </a:rPr>
              <a:t>then the fertilization occur.</a:t>
            </a:r>
          </a:p>
          <a:p>
            <a:pPr algn="r" rtl="1"/>
            <a:r>
              <a:rPr lang="ar-SA" sz="1400" dirty="0" err="1" smtClean="0">
                <a:solidFill>
                  <a:schemeClr val="bg1">
                    <a:lumMod val="50000"/>
                  </a:schemeClr>
                </a:solidFill>
                <a:latin typeface="Calibri" panose="020F0502020204030204" pitchFamily="34" charset="0"/>
                <a:cs typeface="Calibri" panose="020F0502020204030204" pitchFamily="34" charset="0"/>
              </a:rPr>
              <a:t>بالسلايد</a:t>
            </a:r>
            <a:r>
              <a:rPr lang="ar-SA"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err="1" smtClean="0">
                <a:solidFill>
                  <a:schemeClr val="bg1">
                    <a:lumMod val="50000"/>
                  </a:schemeClr>
                </a:solidFill>
                <a:latin typeface="Calibri" panose="020F0502020204030204" pitchFamily="34" charset="0"/>
                <a:cs typeface="Calibri" panose="020F0502020204030204" pitchFamily="34" charset="0"/>
              </a:rPr>
              <a:t>الجاي</a:t>
            </a:r>
            <a:r>
              <a:rPr lang="ar-SA"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err="1" smtClean="0">
                <a:solidFill>
                  <a:schemeClr val="bg1">
                    <a:lumMod val="50000"/>
                  </a:schemeClr>
                </a:solidFill>
                <a:latin typeface="Calibri" panose="020F0502020204030204" pitchFamily="34" charset="0"/>
                <a:cs typeface="Calibri" panose="020F0502020204030204" pitchFamily="34" charset="0"/>
              </a:rPr>
              <a:t>بنعرف</a:t>
            </a:r>
            <a:r>
              <a:rPr lang="ar-SA"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err="1" smtClean="0">
                <a:solidFill>
                  <a:schemeClr val="bg1">
                    <a:lumMod val="50000"/>
                  </a:schemeClr>
                </a:solidFill>
                <a:latin typeface="Calibri" panose="020F0502020204030204" pitchFamily="34" charset="0"/>
                <a:cs typeface="Calibri" panose="020F0502020204030204" pitchFamily="34" charset="0"/>
              </a:rPr>
              <a:t>إيش</a:t>
            </a:r>
            <a:r>
              <a:rPr lang="ar-SA" sz="1400" dirty="0" smtClean="0">
                <a:solidFill>
                  <a:schemeClr val="bg1">
                    <a:lumMod val="50000"/>
                  </a:schemeClr>
                </a:solidFill>
                <a:latin typeface="Calibri" panose="020F0502020204030204" pitchFamily="34" charset="0"/>
                <a:cs typeface="Calibri" panose="020F0502020204030204" pitchFamily="34" charset="0"/>
              </a:rPr>
              <a:t> راح يصير بالضبط في هذه المرحلة لتجهيز الحيوان المنوي.</a:t>
            </a:r>
          </a:p>
        </p:txBody>
      </p:sp>
    </p:spTree>
    <p:extLst>
      <p:ext uri="{BB962C8B-B14F-4D97-AF65-F5344CB8AC3E}">
        <p14:creationId xmlns:p14="http://schemas.microsoft.com/office/powerpoint/2010/main" val="3625273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defTabSz="914400">
              <a:lnSpc>
                <a:spcPct val="120000"/>
              </a:lnSpc>
              <a:buClr>
                <a:srgbClr val="008080"/>
              </a:buClr>
              <a:buNone/>
            </a:pPr>
            <a:r>
              <a:rPr lang="en-US" sz="2000" dirty="0">
                <a:solidFill>
                  <a:srgbClr val="497E8D"/>
                </a:solidFill>
                <a:latin typeface="Gill Sans MT" panose="020B0502020104020203" pitchFamily="34" charset="0"/>
                <a:cs typeface="Calibri" panose="020F0502020204030204" pitchFamily="34" charset="0"/>
              </a:rPr>
              <a:t>Stage</a:t>
            </a:r>
            <a:r>
              <a:rPr lang="en-US" sz="2000" dirty="0">
                <a:solidFill>
                  <a:srgbClr val="008080"/>
                </a:solidFill>
                <a:latin typeface="Gill Sans MT" panose="020B0502020104020203" pitchFamily="34" charset="0"/>
                <a:cs typeface="Calibri" panose="020F0502020204030204" pitchFamily="34" charset="0"/>
              </a:rPr>
              <a:t> </a:t>
            </a:r>
            <a:r>
              <a:rPr lang="en-US" sz="2000" dirty="0" smtClean="0">
                <a:solidFill>
                  <a:srgbClr val="FFC000"/>
                </a:solidFill>
                <a:latin typeface="Gill Sans MT" panose="020B0502020104020203" pitchFamily="34" charset="0"/>
                <a:cs typeface="Calibri" panose="020F0502020204030204" pitchFamily="34" charset="0"/>
              </a:rPr>
              <a:t>4</a:t>
            </a:r>
            <a:r>
              <a:rPr lang="en-US" sz="2000" dirty="0" smtClean="0">
                <a:solidFill>
                  <a:srgbClr val="497E8D"/>
                </a:solidFill>
                <a:latin typeface="Gill Sans MT" panose="020B0502020104020203" pitchFamily="34" charset="0"/>
                <a:cs typeface="Calibri" panose="020F0502020204030204" pitchFamily="34" charset="0"/>
              </a:rPr>
              <a:t>:</a:t>
            </a:r>
            <a:r>
              <a:rPr lang="en-US" sz="2000" dirty="0" smtClean="0">
                <a:solidFill>
                  <a:srgbClr val="008080"/>
                </a:solidFill>
                <a:latin typeface="Gill Sans MT" panose="020B0502020104020203" pitchFamily="34" charset="0"/>
                <a:cs typeface="Calibri" panose="020F0502020204030204" pitchFamily="34" charset="0"/>
              </a:rPr>
              <a:t> </a:t>
            </a:r>
            <a:r>
              <a:rPr lang="en-US" sz="2000" dirty="0">
                <a:solidFill>
                  <a:srgbClr val="497E8D"/>
                </a:solidFill>
                <a:latin typeface="Gill Sans MT" panose="020B0502020104020203" pitchFamily="34" charset="0"/>
                <a:cs typeface="Calibri" panose="020F0502020204030204" pitchFamily="34" charset="0"/>
              </a:rPr>
              <a:t>Capacitation of the spermatozoa</a:t>
            </a:r>
          </a:p>
          <a:p>
            <a:pPr defTabSz="914400">
              <a:lnSpc>
                <a:spcPct val="150000"/>
              </a:lnSpc>
              <a:buClr>
                <a:srgbClr val="008080"/>
              </a:buClr>
            </a:pPr>
            <a:r>
              <a:rPr lang="en-US" altLang="ar-SA" sz="1800" dirty="0" smtClean="0">
                <a:solidFill>
                  <a:srgbClr val="008080"/>
                </a:solidFill>
              </a:rPr>
              <a:t>What will happen during this stage? </a:t>
            </a:r>
            <a:endParaRPr lang="en-US" altLang="ar-SA" sz="1800" dirty="0">
              <a:solidFill>
                <a:srgbClr val="008080"/>
              </a:solidFill>
            </a:endParaRPr>
          </a:p>
          <a:p>
            <a:pPr marL="342900" indent="-342900" defTabSz="914400">
              <a:lnSpc>
                <a:spcPct val="150000"/>
              </a:lnSpc>
              <a:buClr>
                <a:srgbClr val="008080"/>
              </a:buClr>
              <a:buFont typeface="+mj-lt"/>
              <a:buAutoNum type="arabicPeriod"/>
            </a:pPr>
            <a:r>
              <a:rPr lang="en-US" altLang="ar-SA" sz="1500" dirty="0">
                <a:solidFill>
                  <a:srgbClr val="FF0000"/>
                </a:solidFill>
              </a:rPr>
              <a:t>Uterine &amp; fallopian fluids wash away the inhibitory factors which suppress the sperm activity in the male genital </a:t>
            </a:r>
            <a:r>
              <a:rPr lang="en-US" altLang="ar-SA" sz="1500" dirty="0" smtClean="0">
                <a:solidFill>
                  <a:srgbClr val="FF0000"/>
                </a:solidFill>
              </a:rPr>
              <a:t>ducts.</a:t>
            </a:r>
          </a:p>
          <a:p>
            <a:pPr marL="342900" indent="-342900" defTabSz="914400">
              <a:lnSpc>
                <a:spcPct val="150000"/>
              </a:lnSpc>
              <a:buClr>
                <a:srgbClr val="008080"/>
              </a:buClr>
              <a:buFont typeface="+mj-lt"/>
              <a:buAutoNum type="arabicPeriod"/>
            </a:pPr>
            <a:endParaRPr lang="en-US" altLang="ar-SA" sz="200" dirty="0"/>
          </a:p>
          <a:p>
            <a:pPr marL="342900" indent="-342900" defTabSz="914400">
              <a:buClr>
                <a:srgbClr val="008080"/>
              </a:buClr>
              <a:buFont typeface="+mj-lt"/>
              <a:buAutoNum type="arabicPeriod"/>
            </a:pPr>
            <a:r>
              <a:rPr lang="en-US" altLang="ar-SA" sz="1500" dirty="0"/>
              <a:t>While the spermatozoa remain in the fluid of the male genital ducts, they are exposed to many floating vesicles from the seminiferous tubules containing large amount of cholesterol.  This cholesterol is added to the cellular membrane covering the acrosome making it more rough &amp; prevent the release of its enzyme.  After ejaculation the sperm swims away from the cholesterol vesicles &amp; this makes the membrane of the sperm &amp; head becomes weaker</a:t>
            </a:r>
            <a:r>
              <a:rPr lang="en-US" altLang="ar-SA" sz="1500" dirty="0" smtClean="0"/>
              <a:t>.</a:t>
            </a:r>
          </a:p>
          <a:p>
            <a:pPr marL="342900" indent="-342900" defTabSz="914400">
              <a:buClr>
                <a:srgbClr val="008080"/>
              </a:buClr>
              <a:buFont typeface="+mj-lt"/>
              <a:buAutoNum type="arabicPeriod"/>
            </a:pPr>
            <a:endParaRPr lang="en-US" altLang="ar-SA" sz="200" dirty="0"/>
          </a:p>
          <a:p>
            <a:pPr marL="342900" indent="-342900" defTabSz="914400">
              <a:buClr>
                <a:srgbClr val="008080"/>
              </a:buClr>
              <a:buFont typeface="+mj-lt"/>
              <a:buAutoNum type="arabicPeriod"/>
            </a:pPr>
            <a:r>
              <a:rPr lang="en-US" altLang="ar-SA" sz="1500" dirty="0">
                <a:solidFill>
                  <a:srgbClr val="FF0000"/>
                </a:solidFill>
              </a:rPr>
              <a:t>The sperm membrane becomes more permeable to Ca</a:t>
            </a:r>
            <a:r>
              <a:rPr lang="en-US" altLang="ar-SA" sz="1500" baseline="30000" dirty="0">
                <a:solidFill>
                  <a:srgbClr val="FF0000"/>
                </a:solidFill>
              </a:rPr>
              <a:t>2+ </a:t>
            </a:r>
            <a:r>
              <a:rPr lang="en-US" altLang="ar-SA" sz="1500" dirty="0">
                <a:solidFill>
                  <a:srgbClr val="FF0000"/>
                </a:solidFill>
              </a:rPr>
              <a:t>ion which increase their movements &amp; help to release the proteolytic enzymes from acrosome which aid in penetrating the ovum</a:t>
            </a:r>
            <a:r>
              <a:rPr lang="en-US" altLang="ar-SA" sz="1500" dirty="0" smtClean="0">
                <a:solidFill>
                  <a:srgbClr val="FF0000"/>
                </a:solidFill>
              </a:rPr>
              <a:t>.</a:t>
            </a:r>
          </a:p>
          <a:p>
            <a:pPr marL="342900" indent="-342900" defTabSz="914400">
              <a:buClr>
                <a:srgbClr val="008080"/>
              </a:buClr>
              <a:buFont typeface="+mj-lt"/>
              <a:buAutoNum type="arabicPeriod"/>
            </a:pPr>
            <a:endParaRPr lang="en-US" altLang="ar-SA" sz="200" dirty="0"/>
          </a:p>
          <a:p>
            <a:pPr defTabSz="914400">
              <a:lnSpc>
                <a:spcPct val="150000"/>
              </a:lnSpc>
              <a:buClr>
                <a:srgbClr val="008080"/>
              </a:buClr>
            </a:pPr>
            <a:r>
              <a:rPr lang="en-US" altLang="ar-SA" sz="1800" dirty="0">
                <a:solidFill>
                  <a:srgbClr val="008080"/>
                </a:solidFill>
              </a:rPr>
              <a:t>Acrosome enzymes, the “Acrosome Reaction” and penetration of the ovum:</a:t>
            </a:r>
          </a:p>
          <a:p>
            <a:pPr defTabSz="914400">
              <a:lnSpc>
                <a:spcPct val="150000"/>
              </a:lnSpc>
              <a:buClr>
                <a:srgbClr val="008080"/>
              </a:buClr>
              <a:buFont typeface="Arial" panose="020B0604020202020204" pitchFamily="34" charset="0"/>
              <a:buChar char="•"/>
            </a:pPr>
            <a:r>
              <a:rPr lang="en-US" altLang="ar-SA" sz="1500" dirty="0"/>
              <a:t>The acrosome of the sperm stores large quantities of </a:t>
            </a:r>
            <a:r>
              <a:rPr lang="en-US" altLang="ar-SA" sz="1500" dirty="0">
                <a:solidFill>
                  <a:srgbClr val="FF0000"/>
                </a:solidFill>
              </a:rPr>
              <a:t>hyaluronidase and proteolytic enzymes. </a:t>
            </a:r>
            <a:endParaRPr lang="en-US" altLang="ar-SA" sz="1500" dirty="0" smtClean="0">
              <a:solidFill>
                <a:srgbClr val="FF0000"/>
              </a:solidFill>
            </a:endParaRPr>
          </a:p>
          <a:p>
            <a:pPr defTabSz="914400">
              <a:lnSpc>
                <a:spcPct val="150000"/>
              </a:lnSpc>
              <a:buClr>
                <a:srgbClr val="008080"/>
              </a:buClr>
              <a:buFont typeface="Arial" panose="020B0604020202020204" pitchFamily="34" charset="0"/>
              <a:buChar char="•"/>
            </a:pPr>
            <a:r>
              <a:rPr lang="en-US" altLang="ar-SA" sz="1500" dirty="0" smtClean="0"/>
              <a:t>Hyaluronidase </a:t>
            </a:r>
            <a:r>
              <a:rPr lang="en-US" altLang="ar-SA" sz="1500" dirty="0"/>
              <a:t>depolarizes hyaluronic acid polymers in the intracellular cement that hold the ovarian granulosa cells together.  Also the proteolytic enzymes digest the proteins.</a:t>
            </a:r>
          </a:p>
          <a:p>
            <a:pPr marL="0" indent="0" defTabSz="914400">
              <a:lnSpc>
                <a:spcPct val="150000"/>
              </a:lnSpc>
              <a:buClr>
                <a:srgbClr val="008080"/>
              </a:buClr>
              <a:buNone/>
            </a:pPr>
            <a:endParaRPr lang="en-US" sz="500" dirty="0" smtClean="0"/>
          </a:p>
        </p:txBody>
      </p:sp>
      <p:sp>
        <p:nvSpPr>
          <p:cNvPr id="7" name="TextBox 6"/>
          <p:cNvSpPr txBox="1"/>
          <p:nvPr/>
        </p:nvSpPr>
        <p:spPr>
          <a:xfrm>
            <a:off x="4438228" y="1844824"/>
            <a:ext cx="1956599" cy="307777"/>
          </a:xfrm>
          <a:prstGeom prst="rect">
            <a:avLst/>
          </a:prstGeom>
          <a:noFill/>
          <a:ln>
            <a:solidFill>
              <a:schemeClr val="bg1">
                <a:lumMod val="50000"/>
              </a:schemeClr>
            </a:solidFill>
            <a:prstDash val="dashDot"/>
          </a:ln>
        </p:spPr>
        <p:txBody>
          <a:bodyPr wrap="square" rtlCol="0">
            <a:spAutoFit/>
          </a:bodyPr>
          <a:lstStyle/>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خطوات تجهيز الحيوان المنوي</a:t>
            </a:r>
          </a:p>
        </p:txBody>
      </p:sp>
      <p:sp>
        <p:nvSpPr>
          <p:cNvPr id="8" name="TextBox 7"/>
          <p:cNvSpPr txBox="1"/>
          <p:nvPr/>
        </p:nvSpPr>
        <p:spPr>
          <a:xfrm>
            <a:off x="1908254" y="72196"/>
            <a:ext cx="9658442" cy="1015663"/>
          </a:xfrm>
          <a:prstGeom prst="rect">
            <a:avLst/>
          </a:prstGeom>
          <a:noFill/>
          <a:ln>
            <a:solidFill>
              <a:schemeClr val="bg1">
                <a:lumMod val="50000"/>
              </a:schemeClr>
            </a:solidFill>
            <a:prstDash val="dashDot"/>
          </a:ln>
        </p:spPr>
        <p:txBody>
          <a:bodyPr wrap="square" rtlCol="0">
            <a:spAutoFit/>
          </a:bodyPr>
          <a:lstStyle/>
          <a:p>
            <a:pPr algn="r" rtl="1"/>
            <a:r>
              <a:rPr lang="ar-SA" sz="1200" dirty="0" smtClean="0">
                <a:solidFill>
                  <a:schemeClr val="bg1">
                    <a:lumMod val="50000"/>
                  </a:schemeClr>
                </a:solidFill>
                <a:latin typeface="Calibri" panose="020F0502020204030204" pitchFamily="34" charset="0"/>
                <a:cs typeface="Calibri" panose="020F0502020204030204" pitchFamily="34" charset="0"/>
              </a:rPr>
              <a:t>شرح الكلام: </a:t>
            </a:r>
          </a:p>
          <a:p>
            <a:pPr algn="r" rtl="1"/>
            <a:r>
              <a:rPr lang="ar-SA" sz="1200" dirty="0">
                <a:solidFill>
                  <a:schemeClr val="bg1">
                    <a:lumMod val="50000"/>
                  </a:schemeClr>
                </a:solidFill>
                <a:latin typeface="Calibri" panose="020F0502020204030204" pitchFamily="34" charset="0"/>
                <a:cs typeface="Calibri" panose="020F0502020204030204" pitchFamily="34" charset="0"/>
              </a:rPr>
              <a:t>1</a:t>
            </a:r>
            <a:r>
              <a:rPr lang="ar-SA" sz="1200" dirty="0" smtClean="0">
                <a:solidFill>
                  <a:schemeClr val="bg1">
                    <a:lumMod val="50000"/>
                  </a:schemeClr>
                </a:solidFill>
                <a:latin typeface="Calibri" panose="020F0502020204030204" pitchFamily="34" charset="0"/>
                <a:cs typeface="Calibri" panose="020F0502020204030204" pitchFamily="34" charset="0"/>
              </a:rPr>
              <a:t>- زي ما ذكرنا قبل، في الجهاز التناسلي الذكري تكون الحيوانات  المنوية مثبطة، </a:t>
            </a:r>
            <a:r>
              <a:rPr lang="en-US" sz="1200" dirty="0" smtClean="0">
                <a:solidFill>
                  <a:schemeClr val="bg1">
                    <a:lumMod val="50000"/>
                  </a:schemeClr>
                </a:solidFill>
                <a:latin typeface="Calibri" panose="020F0502020204030204" pitchFamily="34" charset="0"/>
                <a:cs typeface="Calibri" panose="020F0502020204030204" pitchFamily="34" charset="0"/>
              </a:rPr>
              <a:t>after penetration into female’s genital tract</a:t>
            </a:r>
            <a:r>
              <a:rPr lang="ar-SA" sz="1200" dirty="0" smtClean="0">
                <a:solidFill>
                  <a:schemeClr val="bg1">
                    <a:lumMod val="50000"/>
                  </a:schemeClr>
                </a:solidFill>
                <a:latin typeface="Calibri" panose="020F0502020204030204" pitchFamily="34" charset="0"/>
                <a:cs typeface="Calibri" panose="020F0502020204030204" pitchFamily="34" charset="0"/>
              </a:rPr>
              <a:t> تتم إزالة المواد المثبطة عن طريق افرازات الرحم وقناة فالوب.</a:t>
            </a:r>
          </a:p>
          <a:p>
            <a:pPr algn="r" rtl="1"/>
            <a:r>
              <a:rPr lang="ar-SA" sz="1200" dirty="0" smtClean="0">
                <a:solidFill>
                  <a:schemeClr val="bg1">
                    <a:lumMod val="50000"/>
                  </a:schemeClr>
                </a:solidFill>
                <a:latin typeface="Calibri" panose="020F0502020204030204" pitchFamily="34" charset="0"/>
                <a:cs typeface="Calibri" panose="020F0502020204030204" pitchFamily="34" charset="0"/>
              </a:rPr>
              <a:t>٢- قبل خروج الحيوان المنوي من الذكر، يكون رأسه مغلف بكولسترول فيصير اقوى وما تتسرب الانزيمات منه. لكن بعد الـ</a:t>
            </a:r>
            <a:r>
              <a:rPr lang="en-US" sz="1200" dirty="0" smtClean="0">
                <a:solidFill>
                  <a:schemeClr val="bg1">
                    <a:lumMod val="50000"/>
                  </a:schemeClr>
                </a:solidFill>
                <a:latin typeface="Calibri" panose="020F0502020204030204" pitchFamily="34" charset="0"/>
                <a:cs typeface="Calibri" panose="020F0502020204030204" pitchFamily="34" charset="0"/>
              </a:rPr>
              <a:t>ejaculation</a:t>
            </a:r>
            <a:r>
              <a:rPr lang="ar-SA" sz="1200" dirty="0" smtClean="0">
                <a:solidFill>
                  <a:schemeClr val="bg1">
                    <a:lumMod val="50000"/>
                  </a:schemeClr>
                </a:solidFill>
                <a:latin typeface="Calibri" panose="020F0502020204030204" pitchFamily="34" charset="0"/>
                <a:cs typeface="Calibri" panose="020F0502020204030204" pitchFamily="34" charset="0"/>
              </a:rPr>
              <a:t> الحيوان المنوي ينفك من الكوليسترول فيصير ضعيف.</a:t>
            </a:r>
          </a:p>
          <a:p>
            <a:pPr algn="r" rtl="1"/>
            <a:r>
              <a:rPr lang="ar-SA" sz="1200" dirty="0" smtClean="0">
                <a:solidFill>
                  <a:schemeClr val="bg1">
                    <a:lumMod val="50000"/>
                  </a:schemeClr>
                </a:solidFill>
                <a:latin typeface="Calibri" panose="020F0502020204030204" pitchFamily="34" charset="0"/>
                <a:cs typeface="Calibri" panose="020F0502020204030204" pitchFamily="34" charset="0"/>
              </a:rPr>
              <a:t>٣- لما يضعف، يصير </a:t>
            </a:r>
            <a:r>
              <a:rPr lang="en-US" sz="1200" dirty="0" smtClean="0">
                <a:solidFill>
                  <a:schemeClr val="bg1">
                    <a:lumMod val="50000"/>
                  </a:schemeClr>
                </a:solidFill>
                <a:latin typeface="Calibri" panose="020F0502020204030204" pitchFamily="34" charset="0"/>
                <a:cs typeface="Calibri" panose="020F0502020204030204" pitchFamily="34" charset="0"/>
              </a:rPr>
              <a:t>more permeable to Ca+2</a:t>
            </a:r>
            <a:r>
              <a:rPr lang="ar-SA" sz="1200" dirty="0" smtClean="0">
                <a:solidFill>
                  <a:schemeClr val="bg1">
                    <a:lumMod val="50000"/>
                  </a:schemeClr>
                </a:solidFill>
                <a:latin typeface="Calibri" panose="020F0502020204030204" pitchFamily="34" charset="0"/>
                <a:cs typeface="Calibri" panose="020F0502020204030204" pitchFamily="34" charset="0"/>
              </a:rPr>
              <a:t> فيصير يتحرك اسرع ويبدا يفرز الانزيمات الي تساعده انه يدخل الى البويضة.</a:t>
            </a:r>
          </a:p>
        </p:txBody>
      </p:sp>
      <p:sp>
        <p:nvSpPr>
          <p:cNvPr id="9" name="Rectangle 8"/>
          <p:cNvSpPr/>
          <p:nvPr/>
        </p:nvSpPr>
        <p:spPr>
          <a:xfrm rot="16200000">
            <a:off x="11017554" y="811689"/>
            <a:ext cx="1961931" cy="338554"/>
          </a:xfrm>
          <a:prstGeom prst="rect">
            <a:avLst/>
          </a:prstGeom>
          <a:ln w="19050">
            <a:solidFill>
              <a:srgbClr val="FF0000"/>
            </a:solidFill>
            <a:prstDash val="dashDot"/>
          </a:ln>
        </p:spPr>
        <p:txBody>
          <a:bodyPr wrap="square">
            <a:spAutoFit/>
          </a:bodyPr>
          <a:lstStyle/>
          <a:p>
            <a:pPr algn="ctr">
              <a:buClr>
                <a:srgbClr val="008080"/>
              </a:buClr>
            </a:pPr>
            <a:r>
              <a:rPr lang="en-US" altLang="ar-SA" sz="1600" dirty="0" smtClean="0">
                <a:solidFill>
                  <a:srgbClr val="FF0000"/>
                </a:solidFill>
                <a:latin typeface="Gill Sans MT" panose="020B0502020104020203" pitchFamily="34" charset="0"/>
                <a:cs typeface="Calibri" panose="020F0502020204030204" pitchFamily="34" charset="0"/>
              </a:rPr>
              <a:t>Important</a:t>
            </a:r>
            <a:endParaRPr lang="en-US" altLang="ar-SA" sz="1600" dirty="0">
              <a:solidFill>
                <a:srgbClr val="FF000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3810990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smtClean="0">
                <a:solidFill>
                  <a:srgbClr val="008080"/>
                </a:solidFill>
                <a:latin typeface="Bahnschrift" panose="020B0502040204020203" pitchFamily="34" charset="0"/>
                <a:cs typeface="Calibri" panose="020F0502020204030204" pitchFamily="34" charset="0"/>
              </a:rPr>
              <a:t>Seminal Vesicles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800" dirty="0" smtClean="0">
                <a:solidFill>
                  <a:srgbClr val="FF0000"/>
                </a:solidFill>
              </a:rPr>
              <a:t>The </a:t>
            </a:r>
            <a:r>
              <a:rPr lang="en-US" altLang="ar-SA" sz="1800" dirty="0" smtClean="0">
                <a:solidFill>
                  <a:srgbClr val="FF0000"/>
                </a:solidFill>
              </a:rPr>
              <a:t>function of the seminal vesicles is secrete mucoid material containing fructose, citric acid, nutrient substances &amp; large quantities of prostaglandins &amp; fibrinogen. </a:t>
            </a:r>
          </a:p>
          <a:p>
            <a:pPr defTabSz="914400">
              <a:lnSpc>
                <a:spcPct val="150000"/>
              </a:lnSpc>
              <a:buClr>
                <a:srgbClr val="008080"/>
              </a:buClr>
            </a:pPr>
            <a:endParaRPr lang="en-US" altLang="ar-SA" sz="100" dirty="0" smtClean="0"/>
          </a:p>
          <a:p>
            <a:pPr defTabSz="914400">
              <a:lnSpc>
                <a:spcPct val="150000"/>
              </a:lnSpc>
              <a:buClr>
                <a:srgbClr val="008080"/>
              </a:buClr>
            </a:pPr>
            <a:r>
              <a:rPr lang="en-US" altLang="ar-SA" sz="1800" dirty="0" smtClean="0"/>
              <a:t>The prostaglandins help in fertilization in two ways:</a:t>
            </a:r>
          </a:p>
          <a:p>
            <a:pPr defTabSz="914400">
              <a:lnSpc>
                <a:spcPct val="150000"/>
              </a:lnSpc>
              <a:buClr>
                <a:srgbClr val="008080"/>
              </a:buClr>
            </a:pPr>
            <a:endParaRPr lang="en-US" altLang="ar-SA" sz="200" dirty="0" smtClean="0"/>
          </a:p>
          <a:p>
            <a:pPr marL="342900" indent="-342900" defTabSz="914400">
              <a:lnSpc>
                <a:spcPct val="150000"/>
              </a:lnSpc>
              <a:buClr>
                <a:srgbClr val="008080"/>
              </a:buClr>
              <a:buFont typeface="+mj-lt"/>
              <a:buAutoNum type="arabicPeriod"/>
            </a:pPr>
            <a:r>
              <a:rPr lang="en-US" altLang="ar-SA" sz="1800" dirty="0" smtClean="0"/>
              <a:t>By reacting with the female cervical mucus making it more receptive to sperm movement.</a:t>
            </a:r>
          </a:p>
          <a:p>
            <a:pPr marL="342900" indent="-342900" defTabSz="914400">
              <a:lnSpc>
                <a:spcPct val="150000"/>
              </a:lnSpc>
              <a:buClr>
                <a:srgbClr val="008080"/>
              </a:buClr>
              <a:buFont typeface="+mj-lt"/>
              <a:buAutoNum type="arabicPeriod"/>
            </a:pPr>
            <a:r>
              <a:rPr lang="en-US" altLang="ar-SA" sz="1800" dirty="0" smtClean="0"/>
              <a:t>By causing backward reverse peristaltic contractions of the uterus &amp; fallopian tubes to move the ejaculated sperm toward the ovaries.</a:t>
            </a:r>
            <a:r>
              <a:rPr lang="en-US" altLang="en-US" sz="1800" dirty="0">
                <a:solidFill>
                  <a:srgbClr val="16AF91"/>
                </a:solidFill>
                <a:latin typeface="Chalkduster"/>
                <a:ea typeface="Chalkduster"/>
                <a:cs typeface="Chalkduster"/>
              </a:rPr>
              <a:t> </a:t>
            </a:r>
            <a:r>
              <a:rPr lang="en-US" altLang="en-US" sz="1600" dirty="0">
                <a:solidFill>
                  <a:srgbClr val="00B050"/>
                </a:solidFill>
              </a:rPr>
              <a:t>To help to reduce the spaces or the way to the ovum, That’s why sexual intercourse during late pregnancy might lead to induce the delivery because prostaglandins increase the contraction of uterus and vagina. </a:t>
            </a:r>
            <a:endParaRPr lang="en-US" altLang="en-US" sz="1800" dirty="0">
              <a:solidFill>
                <a:srgbClr val="00B050"/>
              </a:solidFill>
            </a:endParaRPr>
          </a:p>
          <a:p>
            <a:pPr marL="342900" indent="-342900" defTabSz="914400">
              <a:lnSpc>
                <a:spcPct val="150000"/>
              </a:lnSpc>
              <a:buClr>
                <a:srgbClr val="008080"/>
              </a:buClr>
              <a:buFont typeface="+mj-lt"/>
              <a:buAutoNum type="arabicPeriod"/>
            </a:pPr>
            <a:endParaRPr lang="en-US" altLang="ar-SA" sz="1800" dirty="0" smtClean="0"/>
          </a:p>
          <a:p>
            <a:pPr marL="0" indent="0" defTabSz="914400">
              <a:lnSpc>
                <a:spcPct val="150000"/>
              </a:lnSpc>
              <a:buClr>
                <a:srgbClr val="008080"/>
              </a:buClr>
              <a:buNone/>
            </a:pPr>
            <a:endParaRPr lang="en-US" altLang="ar-SA" sz="1800" dirty="0" smtClean="0"/>
          </a:p>
          <a:p>
            <a:pPr marL="0" indent="0" defTabSz="914400">
              <a:lnSpc>
                <a:spcPct val="150000"/>
              </a:lnSpc>
              <a:buClr>
                <a:srgbClr val="008080"/>
              </a:buClr>
              <a:buNone/>
            </a:pPr>
            <a:endParaRPr lang="en-US" altLang="ar-SA" sz="1800" dirty="0">
              <a:solidFill>
                <a:srgbClr val="008080"/>
              </a:solidFill>
            </a:endParaRPr>
          </a:p>
          <a:p>
            <a:pPr marL="0" indent="0" defTabSz="914400">
              <a:lnSpc>
                <a:spcPct val="150000"/>
              </a:lnSpc>
              <a:buClr>
                <a:srgbClr val="008080"/>
              </a:buClr>
              <a:buNone/>
            </a:pPr>
            <a:endParaRPr lang="en-US" sz="500" dirty="0" smtClean="0"/>
          </a:p>
        </p:txBody>
      </p:sp>
      <p:sp>
        <p:nvSpPr>
          <p:cNvPr id="4" name="TextBox 3"/>
          <p:cNvSpPr txBox="1"/>
          <p:nvPr/>
        </p:nvSpPr>
        <p:spPr>
          <a:xfrm>
            <a:off x="609459" y="4875026"/>
            <a:ext cx="10969943" cy="1384995"/>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a:t>
            </a:r>
            <a:r>
              <a:rPr lang="ar-SA" sz="1400" dirty="0" smtClean="0">
                <a:solidFill>
                  <a:schemeClr val="bg1">
                    <a:lumMod val="50000"/>
                  </a:schemeClr>
                </a:solidFill>
                <a:latin typeface="Calibri" panose="020F0502020204030204" pitchFamily="34" charset="0"/>
                <a:cs typeface="Calibri" panose="020F0502020204030204" pitchFamily="34" charset="0"/>
              </a:rPr>
              <a:t>:</a:t>
            </a: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وظيفة ال</a:t>
            </a:r>
            <a:r>
              <a:rPr lang="en-US" sz="1400" dirty="0" smtClean="0">
                <a:solidFill>
                  <a:schemeClr val="bg1">
                    <a:lumMod val="50000"/>
                  </a:schemeClr>
                </a:solidFill>
                <a:latin typeface="Calibri" panose="020F0502020204030204" pitchFamily="34" charset="0"/>
                <a:cs typeface="Calibri" panose="020F0502020204030204" pitchFamily="34" charset="0"/>
              </a:rPr>
              <a:t> </a:t>
            </a:r>
            <a:r>
              <a:rPr lang="ar-SA" sz="1400" dirty="0" smtClean="0">
                <a:solidFill>
                  <a:schemeClr val="bg1">
                    <a:lumMod val="50000"/>
                  </a:schemeClr>
                </a:solidFill>
                <a:latin typeface="Calibri" panose="020F0502020204030204" pitchFamily="34" charset="0"/>
                <a:cs typeface="Calibri" panose="020F0502020204030204" pitchFamily="34" charset="0"/>
              </a:rPr>
              <a:t>ـ</a:t>
            </a:r>
            <a:r>
              <a:rPr lang="en-US" sz="1400" dirty="0" smtClean="0">
                <a:solidFill>
                  <a:schemeClr val="bg1">
                    <a:lumMod val="50000"/>
                  </a:schemeClr>
                </a:solidFill>
                <a:latin typeface="Calibri" panose="020F0502020204030204" pitchFamily="34" charset="0"/>
                <a:cs typeface="Calibri" panose="020F0502020204030204" pitchFamily="34" charset="0"/>
              </a:rPr>
              <a:t>Seminal </a:t>
            </a:r>
            <a:r>
              <a:rPr lang="en-US" sz="1400" dirty="0" err="1" smtClean="0">
                <a:solidFill>
                  <a:schemeClr val="bg1">
                    <a:lumMod val="50000"/>
                  </a:schemeClr>
                </a:solidFill>
                <a:latin typeface="Calibri" panose="020F0502020204030204" pitchFamily="34" charset="0"/>
                <a:cs typeface="Calibri" panose="020F0502020204030204" pitchFamily="34" charset="0"/>
              </a:rPr>
              <a:t>vesicels</a:t>
            </a:r>
            <a:r>
              <a:rPr lang="ar-SA" sz="1400" dirty="0" smtClean="0">
                <a:solidFill>
                  <a:schemeClr val="bg1">
                    <a:lumMod val="50000"/>
                  </a:schemeClr>
                </a:solidFill>
                <a:latin typeface="Calibri" panose="020F0502020204030204" pitchFamily="34" charset="0"/>
                <a:cs typeface="Calibri" panose="020F0502020204030204" pitchFamily="34" charset="0"/>
              </a:rPr>
              <a:t> أنها تعمل على إفراز مادة مخاطية، هذه المادة المخاطية تحتوي على فركتوز، حمض الستريك، مواد مغذية و أهم شيء انها تحتوي على كميات كبيرة جدا من الـ</a:t>
            </a:r>
          </a:p>
          <a:p>
            <a:pPr rtl="1"/>
            <a:r>
              <a:rPr lang="en-US" altLang="ar-SA" sz="1400" dirty="0">
                <a:solidFill>
                  <a:schemeClr val="bg1">
                    <a:lumMod val="50000"/>
                  </a:schemeClr>
                </a:solidFill>
              </a:rPr>
              <a:t>prostaglandins &amp; fibrinogen</a:t>
            </a:r>
            <a:endParaRPr lang="ar-SA" sz="1400" dirty="0">
              <a:solidFill>
                <a:schemeClr val="bg1">
                  <a:lumMod val="50000"/>
                </a:schemeClr>
              </a:solidFill>
              <a:latin typeface="Calibri" panose="020F0502020204030204" pitchFamily="34" charset="0"/>
              <a:cs typeface="Calibri" panose="020F0502020204030204" pitchFamily="34" charset="0"/>
            </a:endParaRP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وظيفة الـ </a:t>
            </a:r>
            <a:r>
              <a:rPr lang="en-US" altLang="ar-SA" sz="1400" dirty="0" smtClean="0">
                <a:solidFill>
                  <a:schemeClr val="bg1">
                    <a:lumMod val="50000"/>
                  </a:schemeClr>
                </a:solidFill>
              </a:rPr>
              <a:t>p</a:t>
            </a:r>
            <a:r>
              <a:rPr lang="en-US" altLang="ar-SA" sz="1400" dirty="0">
                <a:solidFill>
                  <a:schemeClr val="bg1">
                    <a:lumMod val="50000"/>
                  </a:schemeClr>
                </a:solidFill>
                <a:cs typeface="Calibri" panose="020F0502020204030204" pitchFamily="34" charset="0"/>
              </a:rPr>
              <a:t>rostaglandins</a:t>
            </a:r>
            <a:r>
              <a:rPr lang="ar-SA" altLang="ar-SA" sz="1400" dirty="0">
                <a:solidFill>
                  <a:schemeClr val="bg1">
                    <a:lumMod val="50000"/>
                  </a:schemeClr>
                </a:solidFill>
                <a:latin typeface="Calibri" panose="020F0502020204030204" pitchFamily="34" charset="0"/>
                <a:cs typeface="Calibri" panose="020F0502020204030204" pitchFamily="34" charset="0"/>
              </a:rPr>
              <a:t> انها تساعد في عملية الـ</a:t>
            </a:r>
            <a:r>
              <a:rPr lang="en-US" altLang="ar-SA" sz="1400" dirty="0">
                <a:solidFill>
                  <a:schemeClr val="bg1">
                    <a:lumMod val="50000"/>
                  </a:schemeClr>
                </a:solidFill>
                <a:latin typeface="Calibri" panose="020F0502020204030204" pitchFamily="34" charset="0"/>
                <a:cs typeface="Calibri" panose="020F0502020204030204" pitchFamily="34" charset="0"/>
              </a:rPr>
              <a:t> </a:t>
            </a:r>
            <a:r>
              <a:rPr lang="en-US" altLang="ar-SA" sz="1400" dirty="0" smtClean="0">
                <a:solidFill>
                  <a:schemeClr val="bg1">
                    <a:lumMod val="50000"/>
                  </a:schemeClr>
                </a:solidFill>
              </a:rPr>
              <a:t>fertilization</a:t>
            </a:r>
            <a:r>
              <a:rPr lang="ar-SA" altLang="ar-SA" sz="1400" dirty="0" smtClean="0">
                <a:solidFill>
                  <a:schemeClr val="bg1">
                    <a:lumMod val="50000"/>
                  </a:schemeClr>
                </a:solidFill>
              </a:rPr>
              <a:t>بطريقتين.</a:t>
            </a:r>
          </a:p>
          <a:p>
            <a:pPr marL="342900" indent="-342900" algn="r" rtl="1">
              <a:buAutoNum type="arabicPeriod"/>
            </a:pPr>
            <a:r>
              <a:rPr lang="ar-SA" sz="1400" dirty="0" smtClean="0">
                <a:solidFill>
                  <a:schemeClr val="bg1">
                    <a:lumMod val="50000"/>
                  </a:schemeClr>
                </a:solidFill>
                <a:latin typeface="Calibri" panose="020F0502020204030204" pitchFamily="34" charset="0"/>
                <a:cs typeface="Calibri" panose="020F0502020204030204" pitchFamily="34" charset="0"/>
              </a:rPr>
              <a:t>أنه يتحد مع </a:t>
            </a:r>
            <a:r>
              <a:rPr lang="en-US" altLang="ar-SA" sz="1400" dirty="0">
                <a:solidFill>
                  <a:schemeClr val="bg1">
                    <a:lumMod val="50000"/>
                  </a:schemeClr>
                </a:solidFill>
              </a:rPr>
              <a:t>female cervical mucus </a:t>
            </a:r>
            <a:r>
              <a:rPr lang="ar-SA" altLang="ar-SA" sz="1400" dirty="0" smtClean="0">
                <a:solidFill>
                  <a:schemeClr val="bg1">
                    <a:lumMod val="50000"/>
                  </a:schemeClr>
                </a:solidFill>
              </a:rPr>
              <a:t> </a:t>
            </a:r>
            <a:r>
              <a:rPr lang="ar-SA" altLang="ar-SA" sz="1400" dirty="0" smtClean="0">
                <a:solidFill>
                  <a:schemeClr val="bg1">
                    <a:lumMod val="50000"/>
                  </a:schemeClr>
                </a:solidFill>
                <a:latin typeface="Calibri" panose="020F0502020204030204" pitchFamily="34" charset="0"/>
                <a:cs typeface="Calibri" panose="020F0502020204030204" pitchFamily="34" charset="0"/>
              </a:rPr>
              <a:t>ويخلّيه اكثر قابليه </a:t>
            </a:r>
            <a:r>
              <a:rPr lang="ar-SA" altLang="ar-SA" sz="1400" dirty="0" err="1" smtClean="0">
                <a:solidFill>
                  <a:schemeClr val="bg1">
                    <a:lumMod val="50000"/>
                  </a:schemeClr>
                </a:solidFill>
                <a:latin typeface="Calibri" panose="020F0502020204030204" pitchFamily="34" charset="0"/>
                <a:cs typeface="Calibri" panose="020F0502020204030204" pitchFamily="34" charset="0"/>
              </a:rPr>
              <a:t>لإستقبال</a:t>
            </a:r>
            <a:r>
              <a:rPr lang="ar-SA" altLang="ar-SA" sz="1400" dirty="0" smtClean="0">
                <a:solidFill>
                  <a:schemeClr val="bg1">
                    <a:lumMod val="50000"/>
                  </a:schemeClr>
                </a:solidFill>
                <a:latin typeface="Calibri" panose="020F0502020204030204" pitchFamily="34" charset="0"/>
                <a:cs typeface="Calibri" panose="020F0502020204030204" pitchFamily="34" charset="0"/>
              </a:rPr>
              <a:t> الحيوان المنوي ولحركة الحيوان المنوي داخله.</a:t>
            </a:r>
          </a:p>
          <a:p>
            <a:pPr marL="342900" indent="-342900" algn="r" rtl="1">
              <a:buAutoNum type="arabicPeriod"/>
            </a:pPr>
            <a:r>
              <a:rPr lang="ar-SA" sz="1400" dirty="0" smtClean="0">
                <a:solidFill>
                  <a:schemeClr val="bg1">
                    <a:lumMod val="50000"/>
                  </a:schemeClr>
                </a:solidFill>
                <a:latin typeface="Calibri" panose="020F0502020204030204" pitchFamily="34" charset="0"/>
                <a:cs typeface="Calibri" panose="020F0502020204030204" pitchFamily="34" charset="0"/>
              </a:rPr>
              <a:t>أنه يساعد في حركة ووصول الحيوان المنوي إلى المبايض بسبب الـ </a:t>
            </a:r>
            <a:r>
              <a:rPr lang="en-US" altLang="ar-SA" sz="1400" dirty="0" smtClean="0">
                <a:solidFill>
                  <a:schemeClr val="bg1">
                    <a:lumMod val="50000"/>
                  </a:schemeClr>
                </a:solidFill>
              </a:rPr>
              <a:t>contractions</a:t>
            </a:r>
            <a:r>
              <a:rPr lang="ar-SA" altLang="ar-SA" sz="1400" dirty="0" smtClean="0">
                <a:solidFill>
                  <a:schemeClr val="bg1">
                    <a:lumMod val="50000"/>
                  </a:schemeClr>
                </a:solidFill>
              </a:rPr>
              <a:t> اللي راح يسويه في الرحم وقناة فالوب.</a:t>
            </a:r>
            <a:endParaRPr lang="ar-SA" sz="1400" dirty="0">
              <a:solidFill>
                <a:schemeClr val="bg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8106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smtClean="0">
                <a:solidFill>
                  <a:srgbClr val="008080"/>
                </a:solidFill>
                <a:latin typeface="Bahnschrift" panose="020B0502040204020203" pitchFamily="34" charset="0"/>
                <a:cs typeface="Calibri" panose="020F0502020204030204" pitchFamily="34" charset="0"/>
              </a:rPr>
              <a:t>Prostate Gland</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800" dirty="0" smtClean="0"/>
              <a:t>The </a:t>
            </a:r>
            <a:r>
              <a:rPr lang="en-US" altLang="ar-SA" sz="1800" dirty="0" smtClean="0"/>
              <a:t>function of the prostate gland secretes thin milky fluid contains Ca</a:t>
            </a:r>
            <a:r>
              <a:rPr lang="en-US" altLang="ar-SA" sz="1800" baseline="30000" dirty="0" smtClean="0"/>
              <a:t>2</a:t>
            </a:r>
            <a:r>
              <a:rPr lang="en-US" altLang="ar-SA" sz="1800" dirty="0" smtClean="0"/>
              <a:t>,</a:t>
            </a:r>
            <a:r>
              <a:rPr lang="ar-SA" altLang="ar-SA" sz="1800" dirty="0" smtClean="0"/>
              <a:t> </a:t>
            </a:r>
            <a:r>
              <a:rPr lang="en-US" altLang="ar-SA" sz="1800" dirty="0" smtClean="0"/>
              <a:t>citrate ion, phosphate ion, a clotting enzyme &amp; </a:t>
            </a:r>
            <a:r>
              <a:rPr lang="en-US" altLang="ar-SA" sz="1800" dirty="0" err="1" smtClean="0"/>
              <a:t>profibrinolysin</a:t>
            </a:r>
            <a:r>
              <a:rPr lang="en-US" altLang="ar-SA" sz="1800" dirty="0" smtClean="0"/>
              <a:t>.  </a:t>
            </a:r>
          </a:p>
          <a:p>
            <a:pPr defTabSz="914400">
              <a:lnSpc>
                <a:spcPct val="150000"/>
              </a:lnSpc>
              <a:buClr>
                <a:srgbClr val="008080"/>
              </a:buClr>
            </a:pPr>
            <a:endParaRPr lang="en-US" altLang="ar-SA" sz="100" dirty="0" smtClean="0"/>
          </a:p>
          <a:p>
            <a:pPr defTabSz="914400">
              <a:lnSpc>
                <a:spcPct val="150000"/>
              </a:lnSpc>
              <a:buClr>
                <a:srgbClr val="008080"/>
              </a:buClr>
            </a:pPr>
            <a:r>
              <a:rPr lang="en-US" altLang="ar-SA" sz="1800" dirty="0">
                <a:solidFill>
                  <a:srgbClr val="008080"/>
                </a:solidFill>
              </a:rPr>
              <a:t>Alkaline prostate fluid </a:t>
            </a:r>
            <a:r>
              <a:rPr lang="en-US" altLang="ar-SA" sz="1800" dirty="0" smtClean="0">
                <a:solidFill>
                  <a:srgbClr val="008080"/>
                </a:solidFill>
              </a:rPr>
              <a:t>functions: </a:t>
            </a:r>
            <a:r>
              <a:rPr lang="en-US" altLang="ar-SA" sz="1800" dirty="0" smtClean="0">
                <a:solidFill>
                  <a:srgbClr val="FF0000"/>
                </a:solidFill>
              </a:rPr>
              <a:t>(important)</a:t>
            </a:r>
            <a:endParaRPr lang="en-US" altLang="ar-SA" sz="1800" dirty="0">
              <a:solidFill>
                <a:srgbClr val="FF0000"/>
              </a:solidFill>
            </a:endParaRPr>
          </a:p>
          <a:p>
            <a:pPr defTabSz="914400">
              <a:lnSpc>
                <a:spcPct val="150000"/>
              </a:lnSpc>
              <a:buClr>
                <a:srgbClr val="008080"/>
              </a:buClr>
            </a:pPr>
            <a:endParaRPr lang="en-US" altLang="ar-SA" sz="100" dirty="0" smtClean="0"/>
          </a:p>
          <a:p>
            <a:pPr marL="342900" indent="-342900" defTabSz="914400">
              <a:lnSpc>
                <a:spcPct val="150000"/>
              </a:lnSpc>
              <a:buClr>
                <a:srgbClr val="008080"/>
              </a:buClr>
              <a:buFont typeface="+mj-lt"/>
              <a:buAutoNum type="arabicPeriod"/>
            </a:pPr>
            <a:r>
              <a:rPr lang="en-US" altLang="ar-SA" sz="1600" dirty="0" smtClean="0"/>
              <a:t>Important for successful fertilization of the ovum.</a:t>
            </a:r>
          </a:p>
          <a:p>
            <a:pPr marL="342900" indent="-342900" defTabSz="914400">
              <a:lnSpc>
                <a:spcPct val="150000"/>
              </a:lnSpc>
              <a:buClr>
                <a:srgbClr val="008080"/>
              </a:buClr>
              <a:buFont typeface="+mj-lt"/>
              <a:buAutoNum type="arabicPeriod"/>
            </a:pPr>
            <a:r>
              <a:rPr lang="en-US" altLang="ar-SA" sz="1600" dirty="0" smtClean="0"/>
              <a:t>Helps </a:t>
            </a:r>
            <a:r>
              <a:rPr lang="en-US" altLang="ar-SA" sz="1600" dirty="0"/>
              <a:t>to neutralize the slightly acidic fluid of the vas deferens (due to the presence of citric acid and metabolic product of the sperm which </a:t>
            </a:r>
            <a:r>
              <a:rPr lang="en-US" altLang="ar-SA" sz="1600" dirty="0" smtClean="0"/>
              <a:t>inhibits </a:t>
            </a:r>
            <a:r>
              <a:rPr lang="en-US" altLang="ar-SA" sz="1600" dirty="0"/>
              <a:t>its fertility). </a:t>
            </a:r>
          </a:p>
          <a:p>
            <a:pPr marL="342900" indent="-342900" defTabSz="914400">
              <a:lnSpc>
                <a:spcPct val="150000"/>
              </a:lnSpc>
              <a:buClr>
                <a:srgbClr val="008080"/>
              </a:buClr>
              <a:buFont typeface="+mj-lt"/>
              <a:buAutoNum type="arabicPeriod"/>
            </a:pPr>
            <a:r>
              <a:rPr lang="en-US" altLang="ar-SA" sz="1600" dirty="0"/>
              <a:t>H</a:t>
            </a:r>
            <a:r>
              <a:rPr lang="en-US" altLang="ar-SA" sz="1600" dirty="0" smtClean="0"/>
              <a:t>elps </a:t>
            </a:r>
            <a:r>
              <a:rPr lang="en-US" altLang="ar-SA" sz="1600" dirty="0"/>
              <a:t>to neutralize the acidic vaginal secretions (pH </a:t>
            </a:r>
            <a:r>
              <a:rPr lang="en-US" altLang="ar-SA" sz="1600" dirty="0">
                <a:solidFill>
                  <a:srgbClr val="FFC000"/>
                </a:solidFill>
              </a:rPr>
              <a:t>3.5-4.0</a:t>
            </a:r>
            <a:r>
              <a:rPr lang="en-US" altLang="ar-SA" sz="1600" dirty="0"/>
              <a:t>) to optimize it for better sperm motility (pH </a:t>
            </a:r>
            <a:r>
              <a:rPr lang="en-US" altLang="ar-SA" sz="1600" dirty="0">
                <a:solidFill>
                  <a:srgbClr val="FFC000"/>
                </a:solidFill>
              </a:rPr>
              <a:t>6.0-6.5</a:t>
            </a:r>
            <a:r>
              <a:rPr lang="en-US" altLang="ar-SA" sz="1600" dirty="0"/>
              <a:t>)</a:t>
            </a:r>
          </a:p>
          <a:p>
            <a:pPr marL="0" indent="0" defTabSz="914400">
              <a:lnSpc>
                <a:spcPct val="150000"/>
              </a:lnSpc>
              <a:buClr>
                <a:srgbClr val="008080"/>
              </a:buClr>
              <a:buNone/>
            </a:pPr>
            <a:endParaRPr lang="en-US" altLang="ar-SA" sz="1800" dirty="0">
              <a:solidFill>
                <a:srgbClr val="008080"/>
              </a:solidFill>
            </a:endParaRPr>
          </a:p>
          <a:p>
            <a:pPr marL="0" indent="0" defTabSz="914400">
              <a:lnSpc>
                <a:spcPct val="150000"/>
              </a:lnSpc>
              <a:buClr>
                <a:srgbClr val="008080"/>
              </a:buClr>
              <a:buNone/>
            </a:pPr>
            <a:endParaRPr lang="en-US" sz="500" dirty="0" smtClean="0"/>
          </a:p>
        </p:txBody>
      </p:sp>
      <p:sp>
        <p:nvSpPr>
          <p:cNvPr id="4" name="TextBox 3"/>
          <p:cNvSpPr txBox="1"/>
          <p:nvPr/>
        </p:nvSpPr>
        <p:spPr>
          <a:xfrm>
            <a:off x="618115" y="4875026"/>
            <a:ext cx="10961288" cy="1384995"/>
          </a:xfrm>
          <a:prstGeom prst="rect">
            <a:avLst/>
          </a:prstGeom>
          <a:noFill/>
          <a:ln>
            <a:solidFill>
              <a:schemeClr val="bg1">
                <a:lumMod val="50000"/>
              </a:schemeClr>
            </a:solidFill>
            <a:prstDash val="dashDot"/>
          </a:ln>
        </p:spPr>
        <p:txBody>
          <a:bodyPr wrap="square" rtlCol="0">
            <a:spAutoFit/>
          </a:bodyPr>
          <a:lstStyle/>
          <a:p>
            <a:pPr algn="r" rtl="1"/>
            <a:r>
              <a:rPr lang="ar-SA" sz="1400" dirty="0">
                <a:solidFill>
                  <a:schemeClr val="bg1">
                    <a:lumMod val="50000"/>
                  </a:schemeClr>
                </a:solidFill>
                <a:latin typeface="Calibri" panose="020F0502020204030204" pitchFamily="34" charset="0"/>
                <a:cs typeface="Calibri" panose="020F0502020204030204" pitchFamily="34" charset="0"/>
              </a:rPr>
              <a:t>شرح الكلام: </a:t>
            </a:r>
            <a:endParaRPr lang="ar-SA" sz="1400" dirty="0" smtClean="0">
              <a:solidFill>
                <a:schemeClr val="bg1">
                  <a:lumMod val="50000"/>
                </a:schemeClr>
              </a:solidFill>
              <a:latin typeface="Calibri" panose="020F0502020204030204" pitchFamily="34" charset="0"/>
              <a:cs typeface="Calibri" panose="020F0502020204030204" pitchFamily="34" charset="0"/>
            </a:endParaRPr>
          </a:p>
          <a:p>
            <a:pPr algn="r" rtl="1"/>
            <a:r>
              <a:rPr lang="ar-SA" sz="1400" dirty="0" smtClean="0">
                <a:solidFill>
                  <a:schemeClr val="bg1">
                    <a:lumMod val="50000"/>
                  </a:schemeClr>
                </a:solidFill>
                <a:latin typeface="Calibri" panose="020F0502020204030204" pitchFamily="34" charset="0"/>
                <a:cs typeface="Calibri" panose="020F0502020204030204" pitchFamily="34" charset="0"/>
              </a:rPr>
              <a:t>زي ما قلنا قبل مهم نعرف أن الحيوان المنوي يعيش في البيئة القلوية، بينما يموت في البيئة اللي حامضيتها مرتفعة. كيف راح يقدر يتعايش في الرحم وهو حامضي؟ </a:t>
            </a:r>
          </a:p>
          <a:p>
            <a:pPr rtl="1"/>
            <a:r>
              <a:rPr lang="en-US" altLang="en-US" sz="1400" dirty="0">
                <a:solidFill>
                  <a:schemeClr val="bg1">
                    <a:lumMod val="50000"/>
                  </a:schemeClr>
                </a:solidFill>
              </a:rPr>
              <a:t>The prostate produce alkaline secretion to neutralize the semen itself and the acidity in vagina.</a:t>
            </a:r>
            <a:r>
              <a:rPr lang="en-US" altLang="en-US" sz="1400" dirty="0">
                <a:solidFill>
                  <a:srgbClr val="00B050"/>
                </a:solidFill>
              </a:rPr>
              <a:t> </a:t>
            </a:r>
            <a:endParaRPr lang="ar-SA" altLang="en-US" sz="1400" dirty="0" smtClean="0">
              <a:solidFill>
                <a:srgbClr val="00B050"/>
              </a:solidFill>
            </a:endParaRPr>
          </a:p>
          <a:p>
            <a:pPr algn="r" rtl="1"/>
            <a:r>
              <a:rPr lang="ar-SA" altLang="en-US" sz="1400" dirty="0">
                <a:solidFill>
                  <a:schemeClr val="bg1">
                    <a:lumMod val="50000"/>
                  </a:schemeClr>
                </a:solidFill>
                <a:latin typeface="Calibri" panose="020F0502020204030204" pitchFamily="34" charset="0"/>
                <a:cs typeface="Calibri" panose="020F0502020204030204" pitchFamily="34" charset="0"/>
              </a:rPr>
              <a:t>طيب كيف راح يتعايش </a:t>
            </a:r>
            <a:r>
              <a:rPr lang="ar-SA" altLang="en-US" sz="1400" dirty="0" smtClean="0">
                <a:solidFill>
                  <a:schemeClr val="bg1">
                    <a:lumMod val="50000"/>
                  </a:schemeClr>
                </a:solidFill>
                <a:latin typeface="Calibri" panose="020F0502020204030204" pitchFamily="34" charset="0"/>
                <a:cs typeface="Calibri" panose="020F0502020204030204" pitchFamily="34" charset="0"/>
              </a:rPr>
              <a:t>في الـ</a:t>
            </a:r>
            <a:r>
              <a:rPr lang="en-US" altLang="en-US" sz="1400" dirty="0" smtClean="0">
                <a:solidFill>
                  <a:schemeClr val="bg1">
                    <a:lumMod val="50000"/>
                  </a:schemeClr>
                </a:solidFill>
                <a:latin typeface="Calibri" panose="020F0502020204030204" pitchFamily="34" charset="0"/>
                <a:cs typeface="Calibri" panose="020F0502020204030204" pitchFamily="34" charset="0"/>
              </a:rPr>
              <a:t> Vas defense </a:t>
            </a:r>
            <a:r>
              <a:rPr lang="ar-SA" altLang="en-US" sz="1400" dirty="0">
                <a:solidFill>
                  <a:schemeClr val="bg1">
                    <a:lumMod val="50000"/>
                  </a:schemeClr>
                </a:solidFill>
                <a:latin typeface="Calibri" panose="020F0502020204030204" pitchFamily="34" charset="0"/>
                <a:cs typeface="Calibri" panose="020F0502020204030204" pitchFamily="34" charset="0"/>
              </a:rPr>
              <a:t> </a:t>
            </a:r>
            <a:r>
              <a:rPr lang="ar-SA" altLang="en-US" sz="1400" dirty="0" smtClean="0">
                <a:solidFill>
                  <a:schemeClr val="bg1">
                    <a:lumMod val="50000"/>
                  </a:schemeClr>
                </a:solidFill>
                <a:latin typeface="Calibri" panose="020F0502020204030204" pitchFamily="34" charset="0"/>
                <a:cs typeface="Calibri" panose="020F0502020204030204" pitchFamily="34" charset="0"/>
              </a:rPr>
              <a:t>وهو حامضي؟ </a:t>
            </a:r>
          </a:p>
          <a:p>
            <a:pPr rtl="1"/>
            <a:r>
              <a:rPr lang="en-US" altLang="en-US" sz="1400" dirty="0">
                <a:solidFill>
                  <a:schemeClr val="bg1">
                    <a:lumMod val="50000"/>
                  </a:schemeClr>
                </a:solidFill>
              </a:rPr>
              <a:t>The prostate produce alkaline secretion to neutralize the slightly acidic fluid of the vas deferens (due to the presence of citric acid and metabolic product of the sperm which inhibits its fertility). </a:t>
            </a:r>
          </a:p>
        </p:txBody>
      </p:sp>
    </p:spTree>
    <p:extLst>
      <p:ext uri="{BB962C8B-B14F-4D97-AF65-F5344CB8AC3E}">
        <p14:creationId xmlns:p14="http://schemas.microsoft.com/office/powerpoint/2010/main" val="1728478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smtClean="0">
                <a:solidFill>
                  <a:srgbClr val="008080"/>
                </a:solidFill>
                <a:latin typeface="Bahnschrift" panose="020B0502040204020203" pitchFamily="34" charset="0"/>
                <a:cs typeface="Calibri" panose="020F0502020204030204" pitchFamily="34" charset="0"/>
              </a:rPr>
              <a:t>Semen*</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41" y="5829661"/>
            <a:ext cx="10969942" cy="444745"/>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sz="1800" dirty="0"/>
              <a:t>The average pH </a:t>
            </a:r>
            <a:r>
              <a:rPr lang="en-US" sz="1800" dirty="0" smtClean="0"/>
              <a:t>of semen is </a:t>
            </a:r>
            <a:r>
              <a:rPr lang="en-US" sz="1800" dirty="0"/>
              <a:t>about </a:t>
            </a:r>
            <a:r>
              <a:rPr lang="en-US" sz="1800" dirty="0" smtClean="0">
                <a:solidFill>
                  <a:srgbClr val="FFC000"/>
                </a:solidFill>
              </a:rPr>
              <a:t>7.5.</a:t>
            </a:r>
            <a:endParaRPr lang="en-US" sz="1800" dirty="0">
              <a:solidFill>
                <a:srgbClr val="FFC000"/>
              </a:solidFill>
            </a:endParaRPr>
          </a:p>
          <a:p>
            <a:pPr marL="0" indent="0" defTabSz="914400">
              <a:lnSpc>
                <a:spcPct val="150000"/>
              </a:lnSpc>
              <a:buClr>
                <a:srgbClr val="008080"/>
              </a:buClr>
              <a:buNone/>
            </a:pPr>
            <a:endParaRPr lang="en-US" altLang="ar-SA" sz="1800" dirty="0">
              <a:solidFill>
                <a:srgbClr val="008080"/>
              </a:solidFill>
            </a:endParaRPr>
          </a:p>
          <a:p>
            <a:pPr marL="0" indent="0" defTabSz="914400">
              <a:lnSpc>
                <a:spcPct val="150000"/>
              </a:lnSpc>
              <a:buClr>
                <a:srgbClr val="008080"/>
              </a:buClr>
              <a:buNone/>
            </a:pPr>
            <a:endParaRPr lang="en-US" sz="1800" dirty="0" smtClean="0"/>
          </a:p>
        </p:txBody>
      </p:sp>
      <p:sp>
        <p:nvSpPr>
          <p:cNvPr id="7" name="Rectangle 6"/>
          <p:cNvSpPr/>
          <p:nvPr/>
        </p:nvSpPr>
        <p:spPr>
          <a:xfrm>
            <a:off x="4258227" y="1224880"/>
            <a:ext cx="3672408" cy="547936"/>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7E8D"/>
                </a:solidFill>
                <a:latin typeface="Calibri" panose="020F0502020204030204" pitchFamily="34" charset="0"/>
                <a:cs typeface="Calibri" panose="020F0502020204030204" pitchFamily="34" charset="0"/>
              </a:rPr>
              <a:t>Ejaculated semen during sexual act is composed </a:t>
            </a:r>
            <a:r>
              <a:rPr lang="en-US" dirty="0" smtClean="0">
                <a:solidFill>
                  <a:srgbClr val="497E8D"/>
                </a:solidFill>
                <a:latin typeface="Calibri" panose="020F0502020204030204" pitchFamily="34" charset="0"/>
                <a:cs typeface="Calibri" panose="020F0502020204030204" pitchFamily="34" charset="0"/>
              </a:rPr>
              <a:t>of:</a:t>
            </a:r>
            <a:endParaRPr lang="en-US" dirty="0">
              <a:solidFill>
                <a:srgbClr val="497E8D"/>
              </a:solidFill>
              <a:latin typeface="Calibri" panose="020F0502020204030204" pitchFamily="34" charset="0"/>
              <a:cs typeface="Calibri" panose="020F0502020204030204" pitchFamily="34" charset="0"/>
            </a:endParaRPr>
          </a:p>
        </p:txBody>
      </p:sp>
      <p:sp>
        <p:nvSpPr>
          <p:cNvPr id="8" name="Rectangle 7"/>
          <p:cNvSpPr/>
          <p:nvPr/>
        </p:nvSpPr>
        <p:spPr>
          <a:xfrm>
            <a:off x="816668" y="2214736"/>
            <a:ext cx="2317767" cy="585936"/>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07D7A"/>
                </a:solidFill>
                <a:latin typeface="Calibri" panose="020F0502020204030204" pitchFamily="34" charset="0"/>
                <a:cs typeface="Calibri" panose="020F0502020204030204" pitchFamily="34" charset="0"/>
              </a:rPr>
              <a:t>Fluid &amp; sperm from the vas deferens</a:t>
            </a:r>
            <a:endParaRPr lang="en-US" sz="1800" dirty="0">
              <a:solidFill>
                <a:srgbClr val="007D7A"/>
              </a:solidFill>
              <a:latin typeface="Calibri" panose="020F0502020204030204" pitchFamily="34" charset="0"/>
              <a:cs typeface="Calibri" panose="020F0502020204030204" pitchFamily="34" charset="0"/>
            </a:endParaRPr>
          </a:p>
        </p:txBody>
      </p:sp>
      <p:sp>
        <p:nvSpPr>
          <p:cNvPr id="9" name="Rectangle 8"/>
          <p:cNvSpPr/>
          <p:nvPr/>
        </p:nvSpPr>
        <p:spPr>
          <a:xfrm>
            <a:off x="3565316" y="2214736"/>
            <a:ext cx="2317767" cy="58593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7D7A"/>
                </a:solidFill>
                <a:latin typeface="Calibri" panose="020F0502020204030204" pitchFamily="34" charset="0"/>
                <a:cs typeface="Calibri" panose="020F0502020204030204" pitchFamily="34" charset="0"/>
              </a:rPr>
              <a:t>fluid from the prostate gland </a:t>
            </a:r>
          </a:p>
        </p:txBody>
      </p:sp>
      <p:sp>
        <p:nvSpPr>
          <p:cNvPr id="11" name="Rectangle 10"/>
          <p:cNvSpPr/>
          <p:nvPr/>
        </p:nvSpPr>
        <p:spPr>
          <a:xfrm>
            <a:off x="6313964" y="2214736"/>
            <a:ext cx="2317767" cy="585936"/>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7D7A"/>
                </a:solidFill>
                <a:latin typeface="Calibri" panose="020F0502020204030204" pitchFamily="34" charset="0"/>
                <a:cs typeface="Calibri" panose="020F0502020204030204" pitchFamily="34" charset="0"/>
              </a:rPr>
              <a:t>fluid from the seminal vesicles </a:t>
            </a:r>
          </a:p>
        </p:txBody>
      </p:sp>
      <p:sp>
        <p:nvSpPr>
          <p:cNvPr id="12" name="Rectangle 11"/>
          <p:cNvSpPr/>
          <p:nvPr/>
        </p:nvSpPr>
        <p:spPr>
          <a:xfrm>
            <a:off x="9062612" y="2214735"/>
            <a:ext cx="2317767" cy="1365225"/>
          </a:xfrm>
          <a:prstGeom prst="rect">
            <a:avLst/>
          </a:prstGeom>
          <a:solidFill>
            <a:srgbClr val="FFEB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007D7A"/>
                </a:solidFill>
                <a:latin typeface="Calibri" panose="020F0502020204030204" pitchFamily="34" charset="0"/>
                <a:cs typeface="Calibri" panose="020F0502020204030204" pitchFamily="34" charset="0"/>
              </a:rPr>
              <a:t>Small amounts from the mucous glands the bulbourethral glands.</a:t>
            </a:r>
            <a:endParaRPr lang="en-US" sz="1800" dirty="0">
              <a:solidFill>
                <a:srgbClr val="007D7A"/>
              </a:solidFill>
              <a:latin typeface="Calibri" panose="020F0502020204030204" pitchFamily="34" charset="0"/>
              <a:cs typeface="Calibri" panose="020F0502020204030204" pitchFamily="34" charset="0"/>
            </a:endParaRPr>
          </a:p>
        </p:txBody>
      </p:sp>
      <p:sp>
        <p:nvSpPr>
          <p:cNvPr id="14" name="Rectangle 13"/>
          <p:cNvSpPr/>
          <p:nvPr/>
        </p:nvSpPr>
        <p:spPr>
          <a:xfrm>
            <a:off x="6313964" y="3016695"/>
            <a:ext cx="2317767" cy="556321"/>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FFC000"/>
                </a:solidFill>
                <a:latin typeface="Gill Sans MT" panose="020B0502020104020203" pitchFamily="34" charset="0"/>
                <a:cs typeface="Calibri" panose="020F0502020204030204" pitchFamily="34" charset="0"/>
              </a:rPr>
              <a:t>(~60</a:t>
            </a:r>
            <a:r>
              <a:rPr lang="en-US" sz="1800" dirty="0">
                <a:solidFill>
                  <a:srgbClr val="FFC000"/>
                </a:solidFill>
                <a:latin typeface="Gill Sans MT" panose="020B0502020104020203" pitchFamily="34" charset="0"/>
                <a:cs typeface="Calibri" panose="020F0502020204030204" pitchFamily="34" charset="0"/>
              </a:rPr>
              <a:t>%)</a:t>
            </a:r>
          </a:p>
        </p:txBody>
      </p:sp>
      <p:sp>
        <p:nvSpPr>
          <p:cNvPr id="15" name="Rectangle 14"/>
          <p:cNvSpPr/>
          <p:nvPr/>
        </p:nvSpPr>
        <p:spPr>
          <a:xfrm>
            <a:off x="3565316" y="3016695"/>
            <a:ext cx="2317767" cy="556321"/>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rgbClr val="FFC000"/>
                </a:solidFill>
                <a:latin typeface="Gill Sans MT" panose="020B0502020104020203" pitchFamily="34" charset="0"/>
                <a:cs typeface="Calibri" panose="020F0502020204030204" pitchFamily="34" charset="0"/>
              </a:rPr>
              <a:t>(~30</a:t>
            </a:r>
            <a:r>
              <a:rPr lang="en-US" sz="1800" dirty="0">
                <a:solidFill>
                  <a:srgbClr val="FFC000"/>
                </a:solidFill>
                <a:latin typeface="Gill Sans MT" panose="020B0502020104020203" pitchFamily="34" charset="0"/>
                <a:cs typeface="Calibri" panose="020F0502020204030204" pitchFamily="34" charset="0"/>
              </a:rPr>
              <a:t>%)</a:t>
            </a:r>
          </a:p>
        </p:txBody>
      </p:sp>
      <p:sp>
        <p:nvSpPr>
          <p:cNvPr id="16" name="Rectangle 15"/>
          <p:cNvSpPr/>
          <p:nvPr/>
        </p:nvSpPr>
        <p:spPr>
          <a:xfrm>
            <a:off x="816668" y="3016695"/>
            <a:ext cx="2317767" cy="556321"/>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C000"/>
                </a:solidFill>
                <a:latin typeface="Gill Sans MT" panose="020B0502020104020203" pitchFamily="34" charset="0"/>
                <a:cs typeface="Calibri" panose="020F0502020204030204" pitchFamily="34" charset="0"/>
              </a:rPr>
              <a:t>(~10%)</a:t>
            </a:r>
          </a:p>
        </p:txBody>
      </p:sp>
      <p:cxnSp>
        <p:nvCxnSpPr>
          <p:cNvPr id="17" name="Straight Connector 16"/>
          <p:cNvCxnSpPr>
            <a:stCxn id="7" idx="2"/>
          </p:cNvCxnSpPr>
          <p:nvPr/>
        </p:nvCxnSpPr>
        <p:spPr>
          <a:xfrm flipH="1">
            <a:off x="6094413" y="1772816"/>
            <a:ext cx="18"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4412" y="1916832"/>
            <a:ext cx="4104456"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9956" y="1916832"/>
            <a:ext cx="4104456"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89956"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798268"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62564"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198868"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6" idx="0"/>
          </p:cNvCxnSpPr>
          <p:nvPr/>
        </p:nvCxnSpPr>
        <p:spPr>
          <a:xfrm>
            <a:off x="1975552" y="2810543"/>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98268" y="2810543"/>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94908" y="2810543"/>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11814" y="6389111"/>
            <a:ext cx="6092825" cy="307777"/>
          </a:xfrm>
          <a:prstGeom prst="rect">
            <a:avLst/>
          </a:prstGeom>
        </p:spPr>
        <p:txBody>
          <a:bodyPr wrap="square">
            <a:spAutoFit/>
          </a:bodyPr>
          <a:lstStyle/>
          <a:p>
            <a:r>
              <a:rPr lang="en-US" sz="1400" dirty="0" smtClean="0">
                <a:solidFill>
                  <a:schemeClr val="bg1">
                    <a:lumMod val="50000"/>
                  </a:schemeClr>
                </a:solidFill>
                <a:latin typeface="Gill Sans MT" panose="020B0502020104020203" pitchFamily="34" charset="0"/>
              </a:rPr>
              <a:t>* Also known as seminal fluid, is an organic fluid that may contain spermatozoa. </a:t>
            </a:r>
            <a:endParaRPr lang="en-US" sz="1400" dirty="0">
              <a:solidFill>
                <a:schemeClr val="bg1">
                  <a:lumMod val="50000"/>
                </a:schemeClr>
              </a:solidFill>
              <a:latin typeface="Gill Sans MT" panose="020B0502020104020203" pitchFamily="34" charset="0"/>
            </a:endParaRPr>
          </a:p>
        </p:txBody>
      </p:sp>
      <p:sp>
        <p:nvSpPr>
          <p:cNvPr id="27" name="Rectangle 26"/>
          <p:cNvSpPr/>
          <p:nvPr/>
        </p:nvSpPr>
        <p:spPr>
          <a:xfrm>
            <a:off x="3547316" y="3786113"/>
            <a:ext cx="2317767" cy="146233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buClr>
                <a:srgbClr val="008080"/>
              </a:buClr>
            </a:pPr>
            <a:r>
              <a:rPr lang="en-US" sz="1500" dirty="0" smtClean="0">
                <a:solidFill>
                  <a:srgbClr val="FF0000"/>
                </a:solidFill>
              </a:rPr>
              <a:t>Help to neutralize the mild acidity of other portions of the semen &amp; gives the semen a milky appearance.</a:t>
            </a:r>
            <a:endParaRPr lang="en-US" sz="1500" dirty="0">
              <a:solidFill>
                <a:srgbClr val="FF0000"/>
              </a:solidFill>
            </a:endParaRPr>
          </a:p>
        </p:txBody>
      </p:sp>
      <p:cxnSp>
        <p:nvCxnSpPr>
          <p:cNvPr id="28" name="Straight Connector 27"/>
          <p:cNvCxnSpPr/>
          <p:nvPr/>
        </p:nvCxnSpPr>
        <p:spPr>
          <a:xfrm>
            <a:off x="4780268" y="3579960"/>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09508" y="3786112"/>
            <a:ext cx="2317767" cy="1462337"/>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buClr>
                <a:srgbClr val="008080"/>
              </a:buClr>
            </a:pPr>
            <a:r>
              <a:rPr lang="en-US" sz="1600" dirty="0" smtClean="0">
                <a:solidFill>
                  <a:schemeClr val="tx1"/>
                </a:solidFill>
              </a:rPr>
              <a:t>Give the semen mucoid consistency.</a:t>
            </a:r>
            <a:endParaRPr lang="en-US" sz="1600" dirty="0">
              <a:solidFill>
                <a:schemeClr val="tx1"/>
              </a:solidFill>
            </a:endParaRPr>
          </a:p>
        </p:txBody>
      </p:sp>
      <p:cxnSp>
        <p:nvCxnSpPr>
          <p:cNvPr id="30" name="Straight Connector 29"/>
          <p:cNvCxnSpPr>
            <a:endCxn id="29" idx="0"/>
          </p:cNvCxnSpPr>
          <p:nvPr/>
        </p:nvCxnSpPr>
        <p:spPr>
          <a:xfrm>
            <a:off x="1968392" y="3579960"/>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285124" y="3779168"/>
            <a:ext cx="2317767" cy="1469281"/>
          </a:xfrm>
          <a:prstGeom prst="rect">
            <a:avLst/>
          </a:prstGeom>
          <a:solidFill>
            <a:srgbClr val="F3FAFF"/>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150000"/>
              </a:lnSpc>
              <a:buClr>
                <a:srgbClr val="008080"/>
              </a:buClr>
            </a:pPr>
            <a:r>
              <a:rPr lang="en-US" sz="1600" dirty="0">
                <a:solidFill>
                  <a:schemeClr val="tx1"/>
                </a:solidFill>
              </a:rPr>
              <a:t>Give the semen mucoid consistency.</a:t>
            </a:r>
          </a:p>
        </p:txBody>
      </p:sp>
      <p:cxnSp>
        <p:nvCxnSpPr>
          <p:cNvPr id="32" name="Straight Connector 31"/>
          <p:cNvCxnSpPr/>
          <p:nvPr/>
        </p:nvCxnSpPr>
        <p:spPr>
          <a:xfrm>
            <a:off x="7466068" y="3573016"/>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02324" y="125858"/>
            <a:ext cx="6277059" cy="892552"/>
          </a:xfrm>
          <a:prstGeom prst="rect">
            <a:avLst/>
          </a:prstGeom>
          <a:ln>
            <a:solidFill>
              <a:srgbClr val="00B050"/>
            </a:solidFill>
            <a:prstDash val="dashDot"/>
          </a:ln>
        </p:spPr>
        <p:txBody>
          <a:bodyPr wrap="square">
            <a:spAutoFit/>
          </a:bodyPr>
          <a:lstStyle>
            <a:defPPr>
              <a:defRPr lang="en-US"/>
            </a:defPPr>
            <a:lvl1pPr marL="285750" indent="-285750">
              <a:buFont typeface="Wingdings" panose="05000000000000000000" pitchFamily="2" charset="2"/>
              <a:buChar char="ü"/>
              <a:defRPr sz="1300">
                <a:solidFill>
                  <a:srgbClr val="00B050"/>
                </a:solidFill>
              </a:defRPr>
            </a:lvl1pPr>
          </a:lstStyle>
          <a:p>
            <a:pPr marL="0" indent="0">
              <a:buNone/>
            </a:pPr>
            <a:r>
              <a:rPr lang="en-US" dirty="0"/>
              <a:t>During ejaculation the fluid coming from vas deference meets with the fluid coming from prostate and seminal vesicle by spontaneous contraction of smooth muscle of vas deference which will form the </a:t>
            </a:r>
            <a:r>
              <a:rPr lang="en-US" dirty="0" smtClean="0"/>
              <a:t>semen.</a:t>
            </a:r>
          </a:p>
          <a:p>
            <a:pPr marL="0" indent="0" algn="ctr">
              <a:buNone/>
            </a:pPr>
            <a:r>
              <a:rPr lang="en-US" dirty="0" smtClean="0">
                <a:latin typeface="Calibri" panose="020F0502020204030204" pitchFamily="34" charset="0"/>
                <a:cs typeface="Calibri" panose="020F0502020204030204" pitchFamily="34" charset="0"/>
              </a:rPr>
              <a:t>(</a:t>
            </a:r>
            <a:r>
              <a:rPr lang="ar-SA" dirty="0">
                <a:latin typeface="Calibri" panose="020F0502020204030204" pitchFamily="34" charset="0"/>
                <a:cs typeface="Calibri" panose="020F0502020204030204" pitchFamily="34" charset="0"/>
              </a:rPr>
              <a:t>كأنهم أودية </a:t>
            </a:r>
            <a:r>
              <a:rPr lang="ar-SA" dirty="0" err="1">
                <a:latin typeface="Calibri" panose="020F0502020204030204" pitchFamily="34" charset="0"/>
                <a:cs typeface="Calibri" panose="020F0502020204030204" pitchFamily="34" charset="0"/>
              </a:rPr>
              <a:t>السيمينال</a:t>
            </a:r>
            <a:r>
              <a:rPr lang="ar-SA" dirty="0">
                <a:latin typeface="Calibri" panose="020F0502020204030204" pitchFamily="34" charset="0"/>
                <a:cs typeface="Calibri" panose="020F0502020204030204" pitchFamily="34" charset="0"/>
              </a:rPr>
              <a:t> </a:t>
            </a:r>
            <a:r>
              <a:rPr lang="ar-SA" dirty="0" err="1">
                <a:latin typeface="Calibri" panose="020F0502020204030204" pitchFamily="34" charset="0"/>
                <a:cs typeface="Calibri" panose="020F0502020204030204" pitchFamily="34" charset="0"/>
              </a:rPr>
              <a:t>فزيكلز</a:t>
            </a:r>
            <a:r>
              <a:rPr lang="ar-SA" dirty="0">
                <a:latin typeface="Calibri" panose="020F0502020204030204" pitchFamily="34" charset="0"/>
                <a:cs typeface="Calibri" panose="020F0502020204030204" pitchFamily="34" charset="0"/>
              </a:rPr>
              <a:t> والبروستات يصبون في </a:t>
            </a:r>
            <a:r>
              <a:rPr lang="ar-SA" dirty="0" err="1">
                <a:latin typeface="Calibri" panose="020F0502020204030204" pitchFamily="34" charset="0"/>
                <a:cs typeface="Calibri" panose="020F0502020204030204" pitchFamily="34" charset="0"/>
              </a:rPr>
              <a:t>الفاس</a:t>
            </a:r>
            <a:r>
              <a:rPr lang="ar-SA" dirty="0">
                <a:latin typeface="Calibri" panose="020F0502020204030204" pitchFamily="34" charset="0"/>
                <a:cs typeface="Calibri" panose="020F0502020204030204" pitchFamily="34" charset="0"/>
              </a:rPr>
              <a:t> </a:t>
            </a:r>
            <a:r>
              <a:rPr lang="ar-SA" dirty="0" err="1">
                <a:latin typeface="Calibri" panose="020F0502020204030204" pitchFamily="34" charset="0"/>
                <a:cs typeface="Calibri" panose="020F0502020204030204" pitchFamily="34" charset="0"/>
              </a:rPr>
              <a:t>دفرينس</a:t>
            </a:r>
            <a:r>
              <a:rPr lang="en-US" dirty="0">
                <a:latin typeface="Calibri" panose="020F0502020204030204" pitchFamily="34" charset="0"/>
                <a:cs typeface="Calibri" panose="020F0502020204030204" pitchFamily="34" charset="0"/>
              </a:rPr>
              <a:t>)</a:t>
            </a:r>
          </a:p>
        </p:txBody>
      </p:sp>
      <p:sp>
        <p:nvSpPr>
          <p:cNvPr id="34" name="TextBox 33"/>
          <p:cNvSpPr txBox="1"/>
          <p:nvPr/>
        </p:nvSpPr>
        <p:spPr>
          <a:xfrm>
            <a:off x="4654252" y="5443409"/>
            <a:ext cx="6925131" cy="830997"/>
          </a:xfrm>
          <a:prstGeom prst="rect">
            <a:avLst/>
          </a:prstGeom>
          <a:ln>
            <a:solidFill>
              <a:srgbClr val="00B050"/>
            </a:solidFill>
            <a:prstDash val="dashDot"/>
          </a:ln>
        </p:spPr>
        <p:txBody>
          <a:bodyPr wrap="square">
            <a:spAutoFit/>
          </a:bodyPr>
          <a:lstStyle>
            <a:defPPr>
              <a:defRPr lang="en-US"/>
            </a:defPPr>
            <a:lvl1pPr indent="0">
              <a:buFont typeface="Wingdings" panose="05000000000000000000" pitchFamily="2" charset="2"/>
              <a:buNone/>
              <a:defRPr sz="1300">
                <a:solidFill>
                  <a:srgbClr val="00B050"/>
                </a:solidFill>
              </a:defRPr>
            </a:lvl1pPr>
          </a:lstStyle>
          <a:p>
            <a:pPr marL="171450" indent="-171450">
              <a:buFont typeface="Wingdings" panose="05000000000000000000" pitchFamily="2" charset="2"/>
              <a:buChar char="ü"/>
            </a:pPr>
            <a:r>
              <a:rPr lang="en-US" sz="1200" dirty="0"/>
              <a:t>The semen is like an interstitial fluid with isotonic solution in equilibrium with the inside and outside, so you need physiological solution that containing some minerals and items like </a:t>
            </a:r>
            <a:r>
              <a:rPr lang="en-US" sz="1200" dirty="0" smtClean="0"/>
              <a:t>Ca even before ejaculation (in the epididymis).</a:t>
            </a:r>
          </a:p>
          <a:p>
            <a:pPr marL="171450" indent="-171450">
              <a:buFont typeface="Wingdings" panose="05000000000000000000" pitchFamily="2" charset="2"/>
              <a:buChar char="ü"/>
            </a:pPr>
            <a:r>
              <a:rPr lang="en-US" sz="1200" dirty="0" smtClean="0"/>
              <a:t>Before </a:t>
            </a:r>
            <a:r>
              <a:rPr lang="en-US" sz="1200" dirty="0"/>
              <a:t>ejaculation all the fluids are </a:t>
            </a:r>
            <a:r>
              <a:rPr lang="en-US" sz="1200" dirty="0" smtClean="0"/>
              <a:t>separated (not </a:t>
            </a:r>
            <a:r>
              <a:rPr lang="en-US" sz="1200" dirty="0"/>
              <a:t>mixed) but after ejaculation all the fluids will be </a:t>
            </a:r>
            <a:r>
              <a:rPr lang="en-US" sz="1200" dirty="0" smtClean="0"/>
              <a:t>mixed.</a:t>
            </a:r>
            <a:endParaRPr lang="en-US" sz="1200" dirty="0"/>
          </a:p>
        </p:txBody>
      </p:sp>
    </p:spTree>
    <p:extLst>
      <p:ext uri="{BB962C8B-B14F-4D97-AF65-F5344CB8AC3E}">
        <p14:creationId xmlns:p14="http://schemas.microsoft.com/office/powerpoint/2010/main" val="802123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1317600" cy="990600"/>
          </a:xfrm>
        </p:spPr>
        <p:txBody>
          <a:bodyPr>
            <a:noAutofit/>
          </a:bodyPr>
          <a:lstStyle/>
          <a:p>
            <a:r>
              <a:rPr lang="en-US" sz="3100" dirty="0" smtClean="0">
                <a:solidFill>
                  <a:srgbClr val="008080"/>
                </a:solidFill>
                <a:latin typeface="Bahnschrift" panose="020B0502040204020203" pitchFamily="34" charset="0"/>
                <a:cs typeface="Calibri" panose="020F0502020204030204" pitchFamily="34" charset="0"/>
              </a:rPr>
              <a:t>Effect of Sperm Count, Morphology And Motility on Fertility</a:t>
            </a:r>
            <a:endParaRPr lang="en-US" altLang="en-US" sz="3100" dirty="0">
              <a:solidFill>
                <a:srgbClr val="008080"/>
              </a:solidFill>
              <a:latin typeface="Bahnschrift" panose="020B0502040204020203"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89641395"/>
              </p:ext>
            </p:extLst>
          </p:nvPr>
        </p:nvGraphicFramePr>
        <p:xfrm>
          <a:off x="609460" y="1750732"/>
          <a:ext cx="10945285" cy="3873754"/>
        </p:xfrm>
        <a:graphic>
          <a:graphicData uri="http://schemas.openxmlformats.org/drawingml/2006/table">
            <a:tbl>
              <a:tblPr firstRow="1" bandRow="1">
                <a:tableStyleId>{5DA37D80-6434-44D0-A028-1B22A696006F}</a:tableStyleId>
              </a:tblPr>
              <a:tblGrid>
                <a:gridCol w="3824479">
                  <a:extLst>
                    <a:ext uri="{9D8B030D-6E8A-4147-A177-3AD203B41FA5}">
                      <a16:colId xmlns:a16="http://schemas.microsoft.com/office/drawing/2014/main" val="1164763168"/>
                    </a:ext>
                  </a:extLst>
                </a:gridCol>
                <a:gridCol w="3731578">
                  <a:extLst>
                    <a:ext uri="{9D8B030D-6E8A-4147-A177-3AD203B41FA5}">
                      <a16:colId xmlns:a16="http://schemas.microsoft.com/office/drawing/2014/main" val="3077231630"/>
                    </a:ext>
                  </a:extLst>
                </a:gridCol>
                <a:gridCol w="3389228">
                  <a:extLst>
                    <a:ext uri="{9D8B030D-6E8A-4147-A177-3AD203B41FA5}">
                      <a16:colId xmlns:a16="http://schemas.microsoft.com/office/drawing/2014/main" val="4128162029"/>
                    </a:ext>
                  </a:extLst>
                </a:gridCol>
              </a:tblGrid>
              <a:tr h="31657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497E8D"/>
                          </a:solidFill>
                          <a:latin typeface="Calibri" panose="020F0502020204030204" pitchFamily="34" charset="0"/>
                          <a:ea typeface="+mn-ea"/>
                          <a:cs typeface="Calibri" panose="020F0502020204030204" pitchFamily="34" charset="0"/>
                        </a:rPr>
                        <a:t>Effect of Sperm Count, Morphology And Motility on Fertility</a:t>
                      </a: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rgbClr val="F3FFF9"/>
                    </a:solidFill>
                  </a:tcPr>
                </a:tc>
                <a:tc hMerge="1">
                  <a:txBody>
                    <a:bodyPr/>
                    <a:lstStyle/>
                    <a:p>
                      <a:endParaRPr 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1961253835"/>
                  </a:ext>
                </a:extLst>
              </a:tr>
              <a:tr h="316576">
                <a:tc>
                  <a:txBody>
                    <a:bodyPr/>
                    <a:lstStyle/>
                    <a:p>
                      <a:pPr algn="ctr" defTabSz="914400">
                        <a:buClr>
                          <a:srgbClr val="008080"/>
                        </a:buClr>
                      </a:pPr>
                      <a:r>
                        <a:rPr kumimoji="0" lang="en-US" altLang="ar-SA" sz="1600" kern="1200" dirty="0" smtClean="0">
                          <a:solidFill>
                            <a:srgbClr val="008080"/>
                          </a:solidFill>
                          <a:latin typeface="+mn-lt"/>
                          <a:ea typeface="+mn-ea"/>
                          <a:cs typeface="+mn-cs"/>
                        </a:rPr>
                        <a:t>Effect of sperm count </a:t>
                      </a:r>
                      <a:r>
                        <a:rPr kumimoji="0" lang="en-US" sz="1600" kern="1200" dirty="0" smtClean="0">
                          <a:solidFill>
                            <a:srgbClr val="008080"/>
                          </a:solidFill>
                          <a:latin typeface="+mn-lt"/>
                          <a:ea typeface="+mn-ea"/>
                          <a:cs typeface="+mn-cs"/>
                        </a:rPr>
                        <a:t>on fertility</a:t>
                      </a:r>
                      <a:endParaRPr kumimoji="0" lang="en-US" altLang="ar-SA" sz="1600" kern="1200" dirty="0" smtClean="0">
                        <a:solidFill>
                          <a:srgbClr val="008080"/>
                        </a:solidFill>
                        <a:latin typeface="+mn-lt"/>
                        <a:ea typeface="+mn-ea"/>
                        <a:cs typeface="+mn-cs"/>
                      </a:endParaRPr>
                    </a:p>
                  </a:txBody>
                  <a:tcPr>
                    <a:solidFill>
                      <a:srgbClr val="FFF7F7"/>
                    </a:solidFill>
                  </a:tcPr>
                </a:tc>
                <a:tc>
                  <a:txBody>
                    <a:bodyPr/>
                    <a:lstStyle/>
                    <a:p>
                      <a:pPr marL="0" marR="0" lvl="0" indent="0" algn="ctr" defTabSz="914400" rtl="0" eaLnBrk="1" fontAlgn="auto" latinLnBrk="0" hangingPunct="1">
                        <a:lnSpc>
                          <a:spcPct val="100000"/>
                        </a:lnSpc>
                        <a:spcBef>
                          <a:spcPts val="0"/>
                        </a:spcBef>
                        <a:spcAft>
                          <a:spcPts val="0"/>
                        </a:spcAft>
                        <a:buClr>
                          <a:srgbClr val="008080"/>
                        </a:buClr>
                        <a:buSzTx/>
                        <a:buFontTx/>
                        <a:buNone/>
                        <a:tabLst/>
                        <a:defRPr/>
                      </a:pPr>
                      <a:r>
                        <a:rPr kumimoji="0" lang="en-US" altLang="ar-SA" sz="1600" kern="1200" noProof="0" dirty="0" smtClean="0">
                          <a:solidFill>
                            <a:srgbClr val="008080"/>
                          </a:solidFill>
                          <a:latin typeface="+mn-lt"/>
                          <a:ea typeface="+mn-ea"/>
                          <a:cs typeface="+mn-cs"/>
                        </a:rPr>
                        <a:t>Effect of sperm </a:t>
                      </a:r>
                      <a:r>
                        <a:rPr kumimoji="0" lang="en-US" sz="1600" kern="1200" dirty="0" smtClean="0">
                          <a:solidFill>
                            <a:srgbClr val="008080"/>
                          </a:solidFill>
                          <a:latin typeface="+mn-lt"/>
                          <a:ea typeface="+mn-ea"/>
                          <a:cs typeface="+mn-cs"/>
                        </a:rPr>
                        <a:t>morphology on fertility</a:t>
                      </a:r>
                      <a:endParaRPr kumimoji="0" lang="en-US" altLang="ar-SA" sz="1600" kern="1200" noProof="0" dirty="0" smtClean="0">
                        <a:solidFill>
                          <a:srgbClr val="008080"/>
                        </a:solidFill>
                        <a:latin typeface="+mn-lt"/>
                        <a:ea typeface="+mn-ea"/>
                        <a:cs typeface="+mn-cs"/>
                      </a:endParaRPr>
                    </a:p>
                  </a:txBody>
                  <a:tcPr>
                    <a:solidFill>
                      <a:srgbClr val="FEFFF3"/>
                    </a:solidFill>
                  </a:tcPr>
                </a:tc>
                <a:tc>
                  <a:txBody>
                    <a:bodyPr/>
                    <a:lstStyle/>
                    <a:p>
                      <a:pPr marL="0" marR="0" lvl="0" indent="0" algn="ctr" defTabSz="914400" rtl="0" eaLnBrk="1" fontAlgn="auto" latinLnBrk="0" hangingPunct="1">
                        <a:lnSpc>
                          <a:spcPct val="100000"/>
                        </a:lnSpc>
                        <a:spcBef>
                          <a:spcPts val="0"/>
                        </a:spcBef>
                        <a:spcAft>
                          <a:spcPts val="0"/>
                        </a:spcAft>
                        <a:buClr>
                          <a:srgbClr val="008080"/>
                        </a:buClr>
                        <a:buSzTx/>
                        <a:buFontTx/>
                        <a:buNone/>
                        <a:tabLst/>
                        <a:defRPr/>
                      </a:pPr>
                      <a:r>
                        <a:rPr kumimoji="0" lang="en-US" altLang="ar-SA" sz="1600" kern="1200" noProof="0" dirty="0" smtClean="0">
                          <a:solidFill>
                            <a:srgbClr val="008080"/>
                          </a:solidFill>
                          <a:latin typeface="+mn-lt"/>
                          <a:ea typeface="+mn-ea"/>
                          <a:cs typeface="+mn-cs"/>
                        </a:rPr>
                        <a:t>Effect of sperm </a:t>
                      </a:r>
                      <a:r>
                        <a:rPr kumimoji="0" lang="en-US" sz="1600" kern="1200" dirty="0" smtClean="0">
                          <a:solidFill>
                            <a:srgbClr val="008080"/>
                          </a:solidFill>
                          <a:latin typeface="+mn-lt"/>
                          <a:ea typeface="+mn-ea"/>
                          <a:cs typeface="+mn-cs"/>
                        </a:rPr>
                        <a:t>motility on fertility</a:t>
                      </a:r>
                      <a:endParaRPr kumimoji="0" lang="en-US" altLang="ar-SA" sz="1600" kern="1200" noProof="0" dirty="0" smtClean="0">
                        <a:solidFill>
                          <a:srgbClr val="008080"/>
                        </a:solidFill>
                        <a:latin typeface="+mn-lt"/>
                        <a:ea typeface="+mn-ea"/>
                        <a:cs typeface="+mn-cs"/>
                      </a:endParaRPr>
                    </a:p>
                  </a:txBody>
                  <a:tcPr>
                    <a:solidFill>
                      <a:srgbClr val="E1FFFF"/>
                    </a:solidFill>
                  </a:tcPr>
                </a:tc>
                <a:extLst>
                  <a:ext uri="{0D108BD9-81ED-4DB2-BD59-A6C34878D82A}">
                    <a16:rowId xmlns:a16="http://schemas.microsoft.com/office/drawing/2014/main" val="459244839"/>
                  </a:ext>
                </a:extLst>
              </a:tr>
              <a:tr h="3065029">
                <a:tc>
                  <a:txBody>
                    <a:bodyPr/>
                    <a:lstStyle/>
                    <a:p>
                      <a:pPr marL="285750" indent="-285750">
                        <a:lnSpc>
                          <a:spcPct val="150000"/>
                        </a:lnSpc>
                        <a:buFont typeface="Wingdings" panose="05000000000000000000" pitchFamily="2" charset="2"/>
                        <a:buChar char="ü"/>
                      </a:pPr>
                      <a:r>
                        <a:rPr lang="en-US" altLang="ar-SA" sz="1600" dirty="0" smtClean="0"/>
                        <a:t>The quantity of ejaculated semen during coitus </a:t>
                      </a:r>
                      <a:r>
                        <a:rPr lang="en-US" altLang="ar-SA" sz="1600" dirty="0" smtClean="0">
                          <a:solidFill>
                            <a:schemeClr val="bg1">
                              <a:lumMod val="50000"/>
                            </a:schemeClr>
                          </a:solidFill>
                        </a:rPr>
                        <a:t>(intercourse) </a:t>
                      </a:r>
                      <a:r>
                        <a:rPr lang="en-US" altLang="ar-SA" sz="1600" dirty="0" smtClean="0"/>
                        <a:t>about </a:t>
                      </a:r>
                      <a:r>
                        <a:rPr lang="en-US" altLang="ar-SA" sz="1600" dirty="0" smtClean="0">
                          <a:solidFill>
                            <a:srgbClr val="FFC000"/>
                          </a:solidFill>
                        </a:rPr>
                        <a:t>3 - 5</a:t>
                      </a:r>
                      <a:r>
                        <a:rPr lang="en-US" altLang="ar-SA" sz="1600" dirty="0" smtClean="0"/>
                        <a:t> ml.</a:t>
                      </a:r>
                    </a:p>
                    <a:p>
                      <a:pPr marL="285750" indent="-285750">
                        <a:lnSpc>
                          <a:spcPct val="150000"/>
                        </a:lnSpc>
                        <a:buFont typeface="Wingdings" panose="05000000000000000000" pitchFamily="2" charset="2"/>
                        <a:buChar char="ü"/>
                      </a:pPr>
                      <a:endParaRPr lang="en-US" altLang="ar-SA" sz="500" dirty="0" smtClean="0"/>
                    </a:p>
                    <a:p>
                      <a:pPr marL="285750" indent="-285750">
                        <a:lnSpc>
                          <a:spcPct val="150000"/>
                        </a:lnSpc>
                        <a:buFont typeface="Wingdings" panose="05000000000000000000" pitchFamily="2" charset="2"/>
                        <a:buChar char="ü"/>
                      </a:pPr>
                      <a:r>
                        <a:rPr lang="en-US" altLang="ar-SA" sz="1600" dirty="0" smtClean="0"/>
                        <a:t>Each </a:t>
                      </a:r>
                      <a:r>
                        <a:rPr lang="en-US" altLang="ar-SA" sz="1600" dirty="0" err="1" smtClean="0"/>
                        <a:t>milliter</a:t>
                      </a:r>
                      <a:r>
                        <a:rPr lang="en-US" altLang="ar-SA" sz="1600" dirty="0" smtClean="0"/>
                        <a:t> contains about </a:t>
                      </a:r>
                      <a:r>
                        <a:rPr lang="en-US" altLang="ar-SA" sz="1600" dirty="0" smtClean="0">
                          <a:solidFill>
                            <a:srgbClr val="FFC000"/>
                          </a:solidFill>
                        </a:rPr>
                        <a:t>120 million </a:t>
                      </a:r>
                      <a:r>
                        <a:rPr lang="en-US" altLang="ar-SA" sz="1600" dirty="0" smtClean="0"/>
                        <a:t>sperm (normal sperm count vary between </a:t>
                      </a:r>
                      <a:r>
                        <a:rPr lang="en-US" altLang="ar-SA" sz="1600" dirty="0" smtClean="0">
                          <a:solidFill>
                            <a:srgbClr val="FFC000"/>
                          </a:solidFill>
                        </a:rPr>
                        <a:t>35 million </a:t>
                      </a:r>
                      <a:r>
                        <a:rPr lang="en-US" altLang="ar-SA" sz="1600" dirty="0" smtClean="0"/>
                        <a:t>to </a:t>
                      </a:r>
                      <a:r>
                        <a:rPr lang="en-US" altLang="ar-SA" sz="1600" dirty="0" smtClean="0">
                          <a:solidFill>
                            <a:srgbClr val="FFC000"/>
                          </a:solidFill>
                        </a:rPr>
                        <a:t>200 million </a:t>
                      </a:r>
                      <a:r>
                        <a:rPr lang="en-US" altLang="ar-SA" sz="1600" dirty="0" smtClean="0"/>
                        <a:t>sperm/ml).  </a:t>
                      </a:r>
                    </a:p>
                    <a:p>
                      <a:pPr marL="285750" indent="-285750">
                        <a:lnSpc>
                          <a:spcPct val="150000"/>
                        </a:lnSpc>
                        <a:buFont typeface="Wingdings" panose="05000000000000000000" pitchFamily="2" charset="2"/>
                        <a:buChar char="ü"/>
                      </a:pPr>
                      <a:endParaRPr lang="en-US" altLang="ar-SA" sz="500" dirty="0" smtClean="0"/>
                    </a:p>
                    <a:p>
                      <a:pPr marL="285750" indent="-285750">
                        <a:lnSpc>
                          <a:spcPct val="150000"/>
                        </a:lnSpc>
                        <a:buFont typeface="Wingdings" panose="05000000000000000000" pitchFamily="2" charset="2"/>
                        <a:buChar char="ü"/>
                      </a:pPr>
                      <a:r>
                        <a:rPr lang="en-US" altLang="ar-SA" sz="1600" dirty="0" smtClean="0"/>
                        <a:t>Sperm count below </a:t>
                      </a:r>
                      <a:r>
                        <a:rPr lang="en-US" altLang="ar-SA" sz="1600" dirty="0" smtClean="0">
                          <a:solidFill>
                            <a:srgbClr val="FFC000"/>
                          </a:solidFill>
                        </a:rPr>
                        <a:t>20 million/ml </a:t>
                      </a:r>
                      <a:r>
                        <a:rPr lang="en-US" altLang="ar-SA" sz="1600" dirty="0" smtClean="0"/>
                        <a:t>leads to infertility.</a:t>
                      </a:r>
                    </a:p>
                  </a:txBody>
                  <a:tcPr>
                    <a:solidFill>
                      <a:schemeClr val="bg1"/>
                    </a:solidFill>
                  </a:tcPr>
                </a:tc>
                <a:tc>
                  <a:txBody>
                    <a:bodyPr/>
                    <a:lstStyle/>
                    <a:p>
                      <a:pPr>
                        <a:lnSpc>
                          <a:spcPct val="150000"/>
                        </a:lnSpc>
                      </a:pPr>
                      <a:r>
                        <a:rPr kumimoji="0" lang="en-US" altLang="ar-SA" sz="1600" kern="1200" dirty="0" smtClean="0">
                          <a:solidFill>
                            <a:schemeClr val="tx1"/>
                          </a:solidFill>
                          <a:latin typeface="+mn-lt"/>
                          <a:ea typeface="+mn-ea"/>
                          <a:cs typeface="+mn-cs"/>
                        </a:rPr>
                        <a:t>Sometimes sperm count is normal but still infertile </a:t>
                      </a:r>
                      <a:r>
                        <a:rPr kumimoji="0" lang="en-US" altLang="ar-SA" sz="1600" kern="1200" dirty="0" smtClean="0">
                          <a:solidFill>
                            <a:srgbClr val="FF0000"/>
                          </a:solidFill>
                          <a:latin typeface="+mn-lt"/>
                          <a:ea typeface="+mn-ea"/>
                          <a:cs typeface="+mn-cs"/>
                        </a:rPr>
                        <a:t>when about one half of the sperm having abnormal shape.</a:t>
                      </a:r>
                    </a:p>
                  </a:txBody>
                  <a:tcPr>
                    <a:solidFill>
                      <a:schemeClr val="bg1"/>
                    </a:solidFill>
                  </a:tcPr>
                </a:tc>
                <a:tc>
                  <a:txBody>
                    <a:bodyPr/>
                    <a:lstStyle/>
                    <a:p>
                      <a:pPr>
                        <a:lnSpc>
                          <a:spcPct val="150000"/>
                        </a:lnSpc>
                      </a:pPr>
                      <a:r>
                        <a:rPr kumimoji="0" lang="en-US" altLang="ar-SA" sz="1600" kern="1200" dirty="0" smtClean="0">
                          <a:solidFill>
                            <a:schemeClr val="tx1"/>
                          </a:solidFill>
                          <a:latin typeface="+mn-lt"/>
                          <a:ea typeface="+mn-ea"/>
                          <a:cs typeface="+mn-cs"/>
                        </a:rPr>
                        <a:t>Sometimes the shape of the sperm is </a:t>
                      </a:r>
                    </a:p>
                    <a:p>
                      <a:pPr>
                        <a:lnSpc>
                          <a:spcPct val="150000"/>
                        </a:lnSpc>
                        <a:buFont typeface="Times New Roman" panose="02020603050405020304" pitchFamily="18" charset="0"/>
                        <a:buNone/>
                      </a:pPr>
                      <a:r>
                        <a:rPr kumimoji="0" lang="en-US" altLang="ar-SA" sz="1600" kern="1200" dirty="0" smtClean="0">
                          <a:solidFill>
                            <a:schemeClr val="tx1"/>
                          </a:solidFill>
                          <a:latin typeface="+mn-lt"/>
                          <a:ea typeface="+mn-ea"/>
                          <a:cs typeface="+mn-cs"/>
                        </a:rPr>
                        <a:t>normal </a:t>
                      </a:r>
                      <a:r>
                        <a:rPr kumimoji="0" lang="en-US" altLang="ar-SA" sz="1600" kern="1200" dirty="0" smtClean="0">
                          <a:solidFill>
                            <a:srgbClr val="FF0000"/>
                          </a:solidFill>
                          <a:latin typeface="+mn-lt"/>
                          <a:ea typeface="+mn-ea"/>
                          <a:cs typeface="+mn-cs"/>
                        </a:rPr>
                        <a:t>but they are either relatively </a:t>
                      </a:r>
                    </a:p>
                    <a:p>
                      <a:pPr>
                        <a:lnSpc>
                          <a:spcPct val="150000"/>
                        </a:lnSpc>
                        <a:buFont typeface="Times New Roman" panose="02020603050405020304" pitchFamily="18" charset="0"/>
                        <a:buNone/>
                      </a:pPr>
                      <a:r>
                        <a:rPr kumimoji="0" lang="en-US" altLang="ar-SA" sz="1600" kern="1200" dirty="0" smtClean="0">
                          <a:solidFill>
                            <a:srgbClr val="FF0000"/>
                          </a:solidFill>
                          <a:latin typeface="+mn-lt"/>
                          <a:ea typeface="+mn-ea"/>
                          <a:cs typeface="+mn-cs"/>
                        </a:rPr>
                        <a:t>non-motile or entirely non-motile </a:t>
                      </a:r>
                    </a:p>
                    <a:p>
                      <a:pPr>
                        <a:lnSpc>
                          <a:spcPct val="150000"/>
                        </a:lnSpc>
                        <a:buFont typeface="Times New Roman" panose="02020603050405020304" pitchFamily="18" charset="0"/>
                        <a:buNone/>
                      </a:pPr>
                      <a:r>
                        <a:rPr kumimoji="0" lang="en-US" altLang="ar-SA" sz="1600" kern="1200" dirty="0" smtClean="0">
                          <a:solidFill>
                            <a:srgbClr val="FF0000"/>
                          </a:solidFill>
                          <a:latin typeface="+mn-lt"/>
                          <a:ea typeface="+mn-ea"/>
                          <a:cs typeface="+mn-cs"/>
                        </a:rPr>
                        <a:t>which causes infertility.</a:t>
                      </a:r>
                    </a:p>
                  </a:txBody>
                  <a:tcPr>
                    <a:solidFill>
                      <a:schemeClr val="bg1"/>
                    </a:solidFill>
                  </a:tcPr>
                </a:tc>
                <a:extLst>
                  <a:ext uri="{0D108BD9-81ED-4DB2-BD59-A6C34878D82A}">
                    <a16:rowId xmlns:a16="http://schemas.microsoft.com/office/drawing/2014/main" val="914437974"/>
                  </a:ext>
                </a:extLst>
              </a:tr>
            </a:tbl>
          </a:graphicData>
        </a:graphic>
      </p:graphicFrame>
      <p:pic>
        <p:nvPicPr>
          <p:cNvPr id="6" name="Picture 5" descr="abnormal_spe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793" y="3522981"/>
            <a:ext cx="345638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02282" y="5721692"/>
            <a:ext cx="2964711" cy="523220"/>
          </a:xfrm>
          <a:prstGeom prst="rect">
            <a:avLst/>
          </a:prstGeom>
          <a:noFill/>
          <a:ln>
            <a:solidFill>
              <a:schemeClr val="bg1">
                <a:lumMod val="50000"/>
              </a:schemeClr>
            </a:solidFill>
            <a:prstDash val="dashDot"/>
          </a:ln>
        </p:spPr>
        <p:txBody>
          <a:bodyPr wrap="square" rtlCol="0">
            <a:spAutoFit/>
          </a:bodyPr>
          <a:lstStyle/>
          <a:p>
            <a:pPr algn="ctr" rtl="1"/>
            <a:r>
              <a:rPr lang="ar-SA" sz="1400" dirty="0" smtClean="0">
                <a:solidFill>
                  <a:schemeClr val="bg1">
                    <a:lumMod val="50000"/>
                  </a:schemeClr>
                </a:solidFill>
                <a:latin typeface="Calibri" panose="020F0502020204030204" pitchFamily="34" charset="0"/>
                <a:cs typeface="Calibri" panose="020F0502020204030204" pitchFamily="34" charset="0"/>
              </a:rPr>
              <a:t>إذا قل عدد الحيوانات المنوية أقل من 20 مليون راح يصير فيه عقم.</a:t>
            </a:r>
          </a:p>
        </p:txBody>
      </p:sp>
      <p:sp>
        <p:nvSpPr>
          <p:cNvPr id="9" name="TextBox 8"/>
          <p:cNvSpPr txBox="1"/>
          <p:nvPr/>
        </p:nvSpPr>
        <p:spPr>
          <a:xfrm>
            <a:off x="618115" y="1184166"/>
            <a:ext cx="10948904" cy="507831"/>
          </a:xfrm>
          <a:prstGeom prst="rect">
            <a:avLst/>
          </a:prstGeom>
          <a:noFill/>
          <a:ln>
            <a:solidFill>
              <a:schemeClr val="bg1">
                <a:lumMod val="50000"/>
              </a:schemeClr>
            </a:solidFill>
            <a:prstDash val="dashDot"/>
          </a:ln>
        </p:spPr>
        <p:txBody>
          <a:bodyPr wrap="square" rtlCol="0">
            <a:spAutoFit/>
          </a:bodyPr>
          <a:lstStyle/>
          <a:p>
            <a:pPr algn="ctr" rtl="1"/>
            <a:r>
              <a:rPr lang="ar-SA" sz="1300" dirty="0" smtClean="0">
                <a:solidFill>
                  <a:schemeClr val="bg1">
                    <a:lumMod val="50000"/>
                  </a:schemeClr>
                </a:solidFill>
                <a:latin typeface="Calibri" panose="020F0502020204030204" pitchFamily="34" charset="0"/>
                <a:cs typeface="Calibri" panose="020F0502020204030204" pitchFamily="34" charset="0"/>
              </a:rPr>
              <a:t>العقم قد يكون بسبب قلة عدد الحيوانات المنوية، وقد يكون عددها طبيعي لكن شكلها غير طبيعي بالتالي يحدث العقم، وقد يكون الشكل والعدد طبيعي ولكن الحركة غير طبيعية بالتالي يصير يحدث العقم.</a:t>
            </a:r>
          </a:p>
          <a:p>
            <a:pPr algn="ctr" rtl="1"/>
            <a:r>
              <a:rPr lang="en-US" sz="1400" dirty="0" smtClean="0">
                <a:solidFill>
                  <a:srgbClr val="00B050"/>
                </a:solidFill>
                <a:cs typeface="Calibri" panose="020F0502020204030204" pitchFamily="34" charset="0"/>
              </a:rPr>
              <a:t>All of them are </a:t>
            </a:r>
            <a:r>
              <a:rPr lang="en-US" sz="1400" dirty="0">
                <a:solidFill>
                  <a:srgbClr val="00B050"/>
                </a:solidFill>
                <a:cs typeface="Calibri" panose="020F0502020204030204" pitchFamily="34" charset="0"/>
              </a:rPr>
              <a:t>important to avoid infertility</a:t>
            </a:r>
            <a:endParaRPr lang="ar-SA" sz="1400" dirty="0" smtClean="0">
              <a:solidFill>
                <a:srgbClr val="00B050"/>
              </a:solidFill>
              <a:cs typeface="Calibri" panose="020F0502020204030204" pitchFamily="34" charset="0"/>
            </a:endParaRPr>
          </a:p>
        </p:txBody>
      </p:sp>
      <p:sp>
        <p:nvSpPr>
          <p:cNvPr id="11" name="TextBox 10"/>
          <p:cNvSpPr txBox="1"/>
          <p:nvPr/>
        </p:nvSpPr>
        <p:spPr>
          <a:xfrm>
            <a:off x="4773629" y="5660137"/>
            <a:ext cx="2964711" cy="646331"/>
          </a:xfrm>
          <a:prstGeom prst="rect">
            <a:avLst/>
          </a:prstGeom>
          <a:noFill/>
          <a:ln>
            <a:solidFill>
              <a:schemeClr val="bg1">
                <a:lumMod val="50000"/>
              </a:schemeClr>
            </a:solidFill>
            <a:prstDash val="dashDot"/>
          </a:ln>
        </p:spPr>
        <p:txBody>
          <a:bodyPr wrap="square" rtlCol="0">
            <a:spAutoFit/>
          </a:bodyPr>
          <a:lstStyle/>
          <a:p>
            <a:pPr algn="ctr" rtl="1"/>
            <a:r>
              <a:rPr lang="ar-SA" sz="1200" dirty="0" smtClean="0">
                <a:solidFill>
                  <a:schemeClr val="bg1">
                    <a:lumMod val="50000"/>
                  </a:schemeClr>
                </a:solidFill>
                <a:latin typeface="Calibri" panose="020F0502020204030204" pitchFamily="34" charset="0"/>
                <a:cs typeface="Calibri" panose="020F0502020204030204" pitchFamily="34" charset="0"/>
              </a:rPr>
              <a:t>في هذه الحالة يكون عدد أو حركة الحيوانات المنوية طبيعية ولكن أشكالها غير طبيعية، ويحدث العقم لما يكون عدد معين أشكالهم غير طبيعية</a:t>
            </a:r>
          </a:p>
        </p:txBody>
      </p:sp>
      <p:sp>
        <p:nvSpPr>
          <p:cNvPr id="12" name="TextBox 11"/>
          <p:cNvSpPr txBox="1"/>
          <p:nvPr/>
        </p:nvSpPr>
        <p:spPr>
          <a:xfrm>
            <a:off x="8398668" y="5637055"/>
            <a:ext cx="2964711" cy="692497"/>
          </a:xfrm>
          <a:prstGeom prst="rect">
            <a:avLst/>
          </a:prstGeom>
          <a:noFill/>
          <a:ln>
            <a:solidFill>
              <a:schemeClr val="bg1">
                <a:lumMod val="50000"/>
              </a:schemeClr>
            </a:solidFill>
            <a:prstDash val="dashDot"/>
          </a:ln>
        </p:spPr>
        <p:txBody>
          <a:bodyPr wrap="square" rtlCol="0">
            <a:spAutoFit/>
          </a:bodyPr>
          <a:lstStyle/>
          <a:p>
            <a:pPr algn="ctr" rtl="1"/>
            <a:r>
              <a:rPr lang="ar-SA" sz="1300" dirty="0" smtClean="0">
                <a:solidFill>
                  <a:schemeClr val="bg1">
                    <a:lumMod val="50000"/>
                  </a:schemeClr>
                </a:solidFill>
                <a:latin typeface="Calibri" panose="020F0502020204030204" pitchFamily="34" charset="0"/>
                <a:cs typeface="Calibri" panose="020F0502020204030204" pitchFamily="34" charset="0"/>
              </a:rPr>
              <a:t>في هذه الحالة يكون شكل أو عدد الحيوانات المنوية طبيعية ولكن حركتها غير طبيعية، بالتالي يحدث العقم.</a:t>
            </a:r>
          </a:p>
        </p:txBody>
      </p:sp>
      <p:sp>
        <p:nvSpPr>
          <p:cNvPr id="13" name="TextBox 12"/>
          <p:cNvSpPr txBox="1"/>
          <p:nvPr/>
        </p:nvSpPr>
        <p:spPr>
          <a:xfrm>
            <a:off x="8334806" y="4451534"/>
            <a:ext cx="2995968" cy="1015663"/>
          </a:xfrm>
          <a:prstGeom prst="rect">
            <a:avLst/>
          </a:prstGeom>
          <a:ln>
            <a:solidFill>
              <a:srgbClr val="00B050"/>
            </a:solidFill>
            <a:prstDash val="dashDot"/>
          </a:ln>
        </p:spPr>
        <p:txBody>
          <a:bodyPr wrap="square">
            <a:spAutoFit/>
          </a:bodyPr>
          <a:lstStyle>
            <a:defPPr>
              <a:defRPr lang="en-US"/>
            </a:defPPr>
            <a:lvl1pPr marL="171450" indent="-171450">
              <a:buFont typeface="Wingdings" panose="05000000000000000000" pitchFamily="2" charset="2"/>
              <a:buChar char="ü"/>
              <a:defRPr sz="1200">
                <a:solidFill>
                  <a:srgbClr val="00B050"/>
                </a:solidFill>
              </a:defRPr>
            </a:lvl1pPr>
          </a:lstStyle>
          <a:p>
            <a:pPr marL="0" indent="0">
              <a:buNone/>
            </a:pPr>
            <a:r>
              <a:rPr lang="en-US" dirty="0"/>
              <a:t>Oxidative stress could happen during spermatogenesis which will damage the sperm, so in some infertile male if you give antioxidant (like </a:t>
            </a:r>
            <a:r>
              <a:rPr lang="en-US" dirty="0" err="1" smtClean="0"/>
              <a:t>Vit</a:t>
            </a:r>
            <a:r>
              <a:rPr lang="en-US" dirty="0" smtClean="0"/>
              <a:t>. E</a:t>
            </a:r>
            <a:r>
              <a:rPr lang="en-US" dirty="0"/>
              <a:t>) it will prove their </a:t>
            </a:r>
            <a:r>
              <a:rPr lang="en-US" dirty="0" smtClean="0"/>
              <a:t>fertility.</a:t>
            </a:r>
            <a:endParaRPr lang="en-US" dirty="0"/>
          </a:p>
        </p:txBody>
      </p:sp>
    </p:spTree>
    <p:extLst>
      <p:ext uri="{BB962C8B-B14F-4D97-AF65-F5344CB8AC3E}">
        <p14:creationId xmlns:p14="http://schemas.microsoft.com/office/powerpoint/2010/main" val="3287336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Rectangle 3"/>
          <p:cNvSpPr/>
          <p:nvPr/>
        </p:nvSpPr>
        <p:spPr>
          <a:xfrm>
            <a:off x="45740" y="116632"/>
            <a:ext cx="12025336" cy="3672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p:cNvSpPr/>
          <p:nvPr/>
        </p:nvSpPr>
        <p:spPr>
          <a:xfrm>
            <a:off x="2332847" y="288593"/>
            <a:ext cx="7443889" cy="1145624"/>
          </a:xfrm>
          <a:prstGeom prst="foldedCorner">
            <a:avLst/>
          </a:prstGeom>
          <a:solidFill>
            <a:schemeClr val="bg1">
              <a:lumMod val="95000"/>
            </a:schemeClr>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smtClean="0">
                <a:solidFill>
                  <a:srgbClr val="008080"/>
                </a:solidFill>
                <a:latin typeface="Calibri" panose="020F0502020204030204" pitchFamily="34" charset="0"/>
                <a:ea typeface="+mj-ea"/>
                <a:cs typeface="Calibri" panose="020F0502020204030204" pitchFamily="34" charset="0"/>
              </a:rPr>
              <a:t>Physiology of androgens and control of male sexual functions</a:t>
            </a:r>
            <a:endParaRPr lang="en-US" sz="3200" b="1" dirty="0">
              <a:solidFill>
                <a:srgbClr val="008080"/>
              </a:solidFill>
              <a:latin typeface="Calibri" panose="020F0502020204030204" pitchFamily="34" charset="0"/>
              <a:ea typeface="+mj-ea"/>
              <a:cs typeface="Calibri" panose="020F0502020204030204" pitchFamily="34" charset="0"/>
            </a:endParaRPr>
          </a:p>
        </p:txBody>
      </p:sp>
      <p:sp>
        <p:nvSpPr>
          <p:cNvPr id="13" name="Flowchart: Process 12"/>
          <p:cNvSpPr/>
          <p:nvPr/>
        </p:nvSpPr>
        <p:spPr>
          <a:xfrm>
            <a:off x="909834" y="1606178"/>
            <a:ext cx="10289916" cy="4365721"/>
          </a:xfrm>
          <a:prstGeom prst="flowChartProcess">
            <a:avLst/>
          </a:prstGeom>
          <a:solidFill>
            <a:schemeClr val="bg1"/>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nSpc>
                <a:spcPct val="200000"/>
              </a:lnSpc>
            </a:pPr>
            <a:r>
              <a:rPr lang="en-US" sz="1800" dirty="0">
                <a:solidFill>
                  <a:schemeClr val="tx1"/>
                </a:solidFill>
                <a:latin typeface="Calibri" panose="020F0502020204030204" pitchFamily="34" charset="0"/>
                <a:cs typeface="Calibri" panose="020F0502020204030204" pitchFamily="34" charset="0"/>
              </a:rPr>
              <a:t>By the end of this lecture, students should be able to describe:</a:t>
            </a:r>
            <a:endParaRPr lang="ar-SA" sz="1800" dirty="0">
              <a:solidFill>
                <a:schemeClr val="tx1"/>
              </a:solidFill>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Understand the functions of the male reproductive organs and </a:t>
            </a:r>
            <a:r>
              <a:rPr lang="en-US" sz="1800" dirty="0" smtClean="0">
                <a:solidFill>
                  <a:srgbClr val="008080"/>
                </a:solidFill>
                <a:latin typeface="Gill Sans MT" panose="020B0502020104020203" pitchFamily="34" charset="0"/>
                <a:cs typeface="Calibri" panose="020F0502020204030204" pitchFamily="34" charset="0"/>
              </a:rPr>
              <a:t>glands.</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synthesis, secretion, metabolism and effects of </a:t>
            </a:r>
            <a:r>
              <a:rPr lang="en-US" sz="1800" dirty="0" smtClean="0">
                <a:solidFill>
                  <a:srgbClr val="008080"/>
                </a:solidFill>
                <a:latin typeface="Gill Sans MT" panose="020B0502020104020203" pitchFamily="34" charset="0"/>
                <a:cs typeface="Calibri" panose="020F0502020204030204" pitchFamily="34" charset="0"/>
              </a:rPr>
              <a:t>testosterone.</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Explain how the hypothalamus and anterior pituitary gland regulate male reproductive </a:t>
            </a:r>
            <a:r>
              <a:rPr lang="en-US" sz="1800" dirty="0" smtClean="0">
                <a:solidFill>
                  <a:srgbClr val="008080"/>
                </a:solidFill>
                <a:latin typeface="Gill Sans MT" panose="020B0502020104020203" pitchFamily="34" charset="0"/>
                <a:cs typeface="Calibri" panose="020F0502020204030204" pitchFamily="34" charset="0"/>
              </a:rPr>
              <a:t>function.</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Describe the major testicular </a:t>
            </a:r>
            <a:r>
              <a:rPr lang="en-US" sz="1800" dirty="0" smtClean="0">
                <a:solidFill>
                  <a:srgbClr val="008080"/>
                </a:solidFill>
                <a:latin typeface="Gill Sans MT" panose="020B0502020104020203" pitchFamily="34" charset="0"/>
                <a:cs typeface="Calibri" panose="020F0502020204030204" pitchFamily="34" charset="0"/>
              </a:rPr>
              <a:t>abnormalities.</a:t>
            </a:r>
            <a:endParaRPr lang="en-US" sz="1800" dirty="0">
              <a:solidFill>
                <a:srgbClr val="008080"/>
              </a:solidFill>
              <a:latin typeface="Gill Sans MT" panose="020B0502020104020203" pitchFamily="34" charset="0"/>
              <a:cs typeface="Calibri" panose="020F0502020204030204" pitchFamily="34" charset="0"/>
            </a:endParaRPr>
          </a:p>
          <a:p>
            <a:pPr marL="342900" indent="-342900">
              <a:lnSpc>
                <a:spcPct val="200000"/>
              </a:lnSpc>
              <a:buFont typeface="+mj-lt"/>
              <a:buAutoNum type="arabicPeriod"/>
            </a:pPr>
            <a:r>
              <a:rPr lang="en-US" sz="1800" dirty="0">
                <a:solidFill>
                  <a:srgbClr val="008080"/>
                </a:solidFill>
                <a:latin typeface="Gill Sans MT" panose="020B0502020104020203" pitchFamily="34" charset="0"/>
                <a:cs typeface="Calibri" panose="020F0502020204030204" pitchFamily="34" charset="0"/>
              </a:rPr>
              <a:t>Discuss the normal mechanism of the male sexual </a:t>
            </a:r>
            <a:r>
              <a:rPr lang="en-US" sz="1800" dirty="0" smtClean="0">
                <a:solidFill>
                  <a:srgbClr val="008080"/>
                </a:solidFill>
                <a:latin typeface="Gill Sans MT" panose="020B0502020104020203" pitchFamily="34" charset="0"/>
                <a:cs typeface="Calibri" panose="020F0502020204030204" pitchFamily="34" charset="0"/>
              </a:rPr>
              <a:t>act.</a:t>
            </a:r>
            <a:endParaRPr lang="en-US" sz="1800" dirty="0">
              <a:solidFill>
                <a:srgbClr val="00808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163522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20</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1317600" cy="990600"/>
          </a:xfrm>
        </p:spPr>
        <p:txBody>
          <a:bodyPr>
            <a:noAutofit/>
          </a:bodyPr>
          <a:lstStyle/>
          <a:p>
            <a:r>
              <a:rPr lang="en-US" sz="2800" dirty="0">
                <a:solidFill>
                  <a:srgbClr val="008080"/>
                </a:solidFill>
                <a:latin typeface="Bahnschrift" panose="020B0502040204020203" pitchFamily="34" charset="0"/>
                <a:cs typeface="Calibri" panose="020F0502020204030204" pitchFamily="34" charset="0"/>
              </a:rPr>
              <a:t>Male Sexual Act</a:t>
            </a:r>
            <a:endParaRPr lang="en-US" altLang="en-US" sz="3100" dirty="0">
              <a:solidFill>
                <a:srgbClr val="008080"/>
              </a:solidFill>
              <a:latin typeface="Bahnschrift" panose="020B0502040204020203" pitchFamily="34" charset="0"/>
              <a:cs typeface="Calibri" panose="020F0502020204030204" pitchFamily="34" charset="0"/>
            </a:endParaRPr>
          </a:p>
        </p:txBody>
      </p:sp>
      <p:sp>
        <p:nvSpPr>
          <p:cNvPr id="13" name="Rectangle 12"/>
          <p:cNvSpPr/>
          <p:nvPr/>
        </p:nvSpPr>
        <p:spPr>
          <a:xfrm>
            <a:off x="4258227" y="1224880"/>
            <a:ext cx="3672408" cy="547936"/>
          </a:xfrm>
          <a:prstGeom prst="rect">
            <a:avLst/>
          </a:prstGeom>
          <a:solidFill>
            <a:srgbClr val="F9F9F9"/>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7E8D"/>
                </a:solidFill>
                <a:latin typeface="Calibri" panose="020F0502020204030204" pitchFamily="34" charset="0"/>
                <a:cs typeface="Calibri" panose="020F0502020204030204" pitchFamily="34" charset="0"/>
              </a:rPr>
              <a:t>Male Sexual Act</a:t>
            </a:r>
          </a:p>
        </p:txBody>
      </p:sp>
      <p:cxnSp>
        <p:nvCxnSpPr>
          <p:cNvPr id="14" name="Straight Connector 13"/>
          <p:cNvCxnSpPr>
            <a:stCxn id="13" idx="2"/>
          </p:cNvCxnSpPr>
          <p:nvPr/>
        </p:nvCxnSpPr>
        <p:spPr>
          <a:xfrm flipH="1">
            <a:off x="6094413" y="1772816"/>
            <a:ext cx="18" cy="144016"/>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4412" y="1916832"/>
            <a:ext cx="4104456"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89956" y="1916832"/>
            <a:ext cx="4104456" cy="0"/>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89956"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00332"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198868" y="1916832"/>
            <a:ext cx="0" cy="216024"/>
          </a:xfrm>
          <a:prstGeom prst="straightConnector1">
            <a:avLst/>
          </a:prstGeom>
          <a:ln w="19050">
            <a:solidFill>
              <a:srgbClr val="007D7A"/>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16668" y="2214736"/>
            <a:ext cx="2317767" cy="585936"/>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1</a:t>
            </a:r>
          </a:p>
          <a:p>
            <a:pPr algn="ctr">
              <a:lnSpc>
                <a:spcPct val="80000"/>
              </a:lnSpc>
            </a:pPr>
            <a:r>
              <a:rPr lang="en-US" sz="1800" dirty="0">
                <a:solidFill>
                  <a:srgbClr val="008080"/>
                </a:solidFill>
              </a:rPr>
              <a:t>Penile erection</a:t>
            </a:r>
          </a:p>
        </p:txBody>
      </p:sp>
      <p:sp>
        <p:nvSpPr>
          <p:cNvPr id="22" name="Rectangle 21"/>
          <p:cNvSpPr/>
          <p:nvPr/>
        </p:nvSpPr>
        <p:spPr>
          <a:xfrm>
            <a:off x="3776645" y="2224607"/>
            <a:ext cx="2317767" cy="58593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2 </a:t>
            </a:r>
          </a:p>
          <a:p>
            <a:pPr algn="ctr">
              <a:lnSpc>
                <a:spcPct val="80000"/>
              </a:lnSpc>
            </a:pPr>
            <a:r>
              <a:rPr lang="en-US" sz="1800" dirty="0">
                <a:solidFill>
                  <a:srgbClr val="008080"/>
                </a:solidFill>
              </a:rPr>
              <a:t>Lubrication</a:t>
            </a:r>
          </a:p>
        </p:txBody>
      </p:sp>
      <p:sp>
        <p:nvSpPr>
          <p:cNvPr id="23" name="Rectangle 22"/>
          <p:cNvSpPr/>
          <p:nvPr/>
        </p:nvSpPr>
        <p:spPr>
          <a:xfrm>
            <a:off x="8902724" y="2224607"/>
            <a:ext cx="2317767" cy="585936"/>
          </a:xfrm>
          <a:prstGeom prst="rect">
            <a:avLst/>
          </a:prstGeom>
          <a:solidFill>
            <a:srgbClr val="FBF4FE"/>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smtClean="0">
                <a:solidFill>
                  <a:srgbClr val="FFC000"/>
                </a:solidFill>
              </a:rPr>
              <a:t>3</a:t>
            </a:r>
            <a:endParaRPr lang="en-US" sz="1800" dirty="0">
              <a:solidFill>
                <a:srgbClr val="FFC000"/>
              </a:solidFill>
            </a:endParaRPr>
          </a:p>
          <a:p>
            <a:pPr algn="ctr">
              <a:lnSpc>
                <a:spcPct val="80000"/>
              </a:lnSpc>
            </a:pPr>
            <a:r>
              <a:rPr lang="en-US" sz="1700" dirty="0">
                <a:solidFill>
                  <a:srgbClr val="008080"/>
                </a:solidFill>
              </a:rPr>
              <a:t>Emission and ejaculation</a:t>
            </a:r>
          </a:p>
        </p:txBody>
      </p:sp>
      <p:sp>
        <p:nvSpPr>
          <p:cNvPr id="25" name="Rectangle 24"/>
          <p:cNvSpPr/>
          <p:nvPr/>
        </p:nvSpPr>
        <p:spPr>
          <a:xfrm>
            <a:off x="6168480" y="3026566"/>
            <a:ext cx="5052012" cy="3138738"/>
          </a:xfrm>
          <a:prstGeom prst="rect">
            <a:avLst/>
          </a:prstGeom>
          <a:solidFill>
            <a:srgbClr val="FBF4FE"/>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altLang="ar-SA" sz="1400" dirty="0">
                <a:solidFill>
                  <a:schemeClr val="tx1"/>
                </a:solidFill>
              </a:rPr>
              <a:t>Function of the sympathetic nerves. Emission begins by contraction of the vas deferens &amp; ampulla to cause expulsion of the sperm in the internal urethra.  Contraction of the prostate &amp;seminal vesicles to expel their fluid in the urethra.  All these fluid mix in the internal urethra with the mucous secreted by the bulbourethral glands to form the semen.  This process at this point is called emission</a:t>
            </a:r>
            <a:r>
              <a:rPr lang="en-US" altLang="ar-SA" sz="1400" dirty="0" smtClean="0">
                <a:solidFill>
                  <a:schemeClr val="tx1"/>
                </a:solidFill>
              </a:rPr>
              <a:t>.</a:t>
            </a:r>
          </a:p>
          <a:p>
            <a:pPr marL="285750" indent="-285750">
              <a:buFont typeface="Wingdings" panose="05000000000000000000" pitchFamily="2" charset="2"/>
              <a:buChar char="ü"/>
            </a:pPr>
            <a:endParaRPr lang="en-US" altLang="ar-SA" sz="1400" dirty="0">
              <a:solidFill>
                <a:schemeClr val="tx1"/>
              </a:solidFill>
            </a:endParaRPr>
          </a:p>
          <a:p>
            <a:pPr>
              <a:buFont typeface="Wingdings" panose="05000000000000000000" pitchFamily="2" charset="2"/>
              <a:buNone/>
            </a:pPr>
            <a:endParaRPr lang="en-US" altLang="ar-SA" sz="200" dirty="0">
              <a:solidFill>
                <a:schemeClr val="tx1"/>
              </a:solidFill>
            </a:endParaRPr>
          </a:p>
          <a:p>
            <a:pPr marL="285750" indent="-285750">
              <a:buFont typeface="Wingdings" panose="05000000000000000000" pitchFamily="2" charset="2"/>
              <a:buChar char="ü"/>
            </a:pPr>
            <a:r>
              <a:rPr lang="en-US" altLang="ar-SA" sz="1400" dirty="0">
                <a:solidFill>
                  <a:schemeClr val="tx1"/>
                </a:solidFill>
              </a:rPr>
              <a:t>Filling of the internal urethra with semen causes sensory impulses through pudendal nerves to the sacral region of the cord. Fullness of the internal urethra causes rhythmical contractions of the internal genital organs which increases their pressure to ejaculate the semen to the outside called ejaculation.</a:t>
            </a:r>
          </a:p>
        </p:txBody>
      </p:sp>
      <p:sp>
        <p:nvSpPr>
          <p:cNvPr id="26" name="Rectangle 25"/>
          <p:cNvSpPr/>
          <p:nvPr/>
        </p:nvSpPr>
        <p:spPr>
          <a:xfrm>
            <a:off x="3776645" y="3026566"/>
            <a:ext cx="2317767" cy="1410546"/>
          </a:xfrm>
          <a:prstGeom prst="rect">
            <a:avLst/>
          </a:prstGeom>
          <a:solidFill>
            <a:srgbClr val="FFF7FA"/>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None/>
            </a:pPr>
            <a:r>
              <a:rPr lang="en-US" altLang="ar-SA" sz="1600" dirty="0">
                <a:solidFill>
                  <a:schemeClr val="tx1"/>
                </a:solidFill>
              </a:rPr>
              <a:t>Parasympathetic impulses cause the urethral glands </a:t>
            </a:r>
            <a:r>
              <a:rPr lang="en-US" altLang="ar-SA" sz="1600" dirty="0" smtClean="0">
                <a:solidFill>
                  <a:schemeClr val="tx1"/>
                </a:solidFill>
              </a:rPr>
              <a:t>&amp; bulbourethral </a:t>
            </a:r>
            <a:r>
              <a:rPr lang="en-US" altLang="ar-SA" sz="1600" dirty="0">
                <a:solidFill>
                  <a:schemeClr val="tx1"/>
                </a:solidFill>
              </a:rPr>
              <a:t>glands to secrete mucous.</a:t>
            </a:r>
          </a:p>
        </p:txBody>
      </p:sp>
      <p:sp>
        <p:nvSpPr>
          <p:cNvPr id="27" name="Rectangle 26"/>
          <p:cNvSpPr/>
          <p:nvPr/>
        </p:nvSpPr>
        <p:spPr>
          <a:xfrm>
            <a:off x="816668" y="3016695"/>
            <a:ext cx="2317767" cy="1420417"/>
          </a:xfrm>
          <a:prstGeom prst="rect">
            <a:avLst/>
          </a:prstGeom>
          <a:solidFill>
            <a:srgbClr val="F7FFF7"/>
          </a:solidFill>
          <a:ln>
            <a:solidFill>
              <a:srgbClr val="00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None/>
            </a:pPr>
            <a:r>
              <a:rPr lang="en-US" altLang="ar-SA" sz="1500" dirty="0">
                <a:solidFill>
                  <a:schemeClr val="tx1"/>
                </a:solidFill>
              </a:rPr>
              <a:t>Erection is </a:t>
            </a:r>
            <a:r>
              <a:rPr lang="en-US" altLang="ar-SA" sz="1500" dirty="0">
                <a:solidFill>
                  <a:srgbClr val="FF0000"/>
                </a:solidFill>
              </a:rPr>
              <a:t>caused by parasympathetic impulses </a:t>
            </a:r>
            <a:r>
              <a:rPr lang="en-US" altLang="ar-SA" sz="1500" dirty="0">
                <a:solidFill>
                  <a:schemeClr val="tx1"/>
                </a:solidFill>
              </a:rPr>
              <a:t>that pass from the sacral portion of the spinal cord through the pelvic nerves to the penis.</a:t>
            </a:r>
          </a:p>
        </p:txBody>
      </p:sp>
      <p:cxnSp>
        <p:nvCxnSpPr>
          <p:cNvPr id="28" name="Straight Connector 27"/>
          <p:cNvCxnSpPr>
            <a:endCxn id="27" idx="0"/>
          </p:cNvCxnSpPr>
          <p:nvPr/>
        </p:nvCxnSpPr>
        <p:spPr>
          <a:xfrm>
            <a:off x="1975552" y="2810543"/>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09597" y="2820414"/>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083668" y="2820414"/>
            <a:ext cx="0" cy="206152"/>
          </a:xfrm>
          <a:prstGeom prst="line">
            <a:avLst/>
          </a:prstGeom>
          <a:ln w="19050">
            <a:solidFill>
              <a:srgbClr val="007D7A"/>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l="4101" r="4101" b="5914"/>
          <a:stretch/>
        </p:blipFill>
        <p:spPr>
          <a:xfrm>
            <a:off x="816668" y="4515450"/>
            <a:ext cx="2317767" cy="1762562"/>
          </a:xfrm>
          <a:prstGeom prst="rect">
            <a:avLst/>
          </a:prstGeom>
        </p:spPr>
      </p:pic>
      <p:sp>
        <p:nvSpPr>
          <p:cNvPr id="34" name="مربع نص 26"/>
          <p:cNvSpPr txBox="1"/>
          <p:nvPr/>
        </p:nvSpPr>
        <p:spPr>
          <a:xfrm>
            <a:off x="1773932" y="4643264"/>
            <a:ext cx="1012182" cy="264688"/>
          </a:xfrm>
          <a:prstGeom prst="rect">
            <a:avLst/>
          </a:prstGeom>
          <a:noFill/>
        </p:spPr>
        <p:txBody>
          <a:bodyPr wrap="square" rtlCol="1">
            <a:spAutoFit/>
          </a:bodyPr>
          <a:lstStyle/>
          <a:p>
            <a:pPr algn="ctr">
              <a:lnSpc>
                <a:spcPct val="80000"/>
              </a:lnSpc>
            </a:pPr>
            <a:r>
              <a:rPr lang="en-US" altLang="ar-SA" sz="1400" dirty="0" smtClean="0">
                <a:solidFill>
                  <a:schemeClr val="bg1">
                    <a:lumMod val="50000"/>
                  </a:schemeClr>
                </a:solidFill>
                <a:latin typeface="Gill Sans MT" panose="020B0502020104020203" pitchFamily="34" charset="0"/>
                <a:cs typeface="Calibri" panose="020F0502020204030204" pitchFamily="34" charset="0"/>
              </a:rPr>
              <a:t>Erection</a:t>
            </a:r>
            <a:endParaRPr lang="en-US" altLang="ar-SA" sz="1400" dirty="0">
              <a:solidFill>
                <a:schemeClr val="bg1">
                  <a:lumMod val="50000"/>
                </a:schemeClr>
              </a:solidFill>
              <a:latin typeface="Gill Sans MT" panose="020B0502020104020203" pitchFamily="34" charset="0"/>
              <a:cs typeface="Calibri" panose="020F0502020204030204" pitchFamily="34" charset="0"/>
            </a:endParaRPr>
          </a:p>
        </p:txBody>
      </p:sp>
      <p:sp>
        <p:nvSpPr>
          <p:cNvPr id="24" name="Rectangle 23"/>
          <p:cNvSpPr/>
          <p:nvPr/>
        </p:nvSpPr>
        <p:spPr>
          <a:xfrm>
            <a:off x="9478788" y="0"/>
            <a:ext cx="2710037" cy="492443"/>
          </a:xfrm>
          <a:prstGeom prst="rect">
            <a:avLst/>
          </a:prstGeom>
          <a:ln>
            <a:solidFill>
              <a:srgbClr val="FF0000"/>
            </a:solidFill>
            <a:prstDash val="dashDot"/>
          </a:ln>
        </p:spPr>
        <p:txBody>
          <a:bodyPr wrap="square">
            <a:spAutoFit/>
          </a:bodyPr>
          <a:lstStyle/>
          <a:p>
            <a:pPr algn="ctr">
              <a:buClr>
                <a:srgbClr val="008080"/>
              </a:buClr>
            </a:pPr>
            <a:r>
              <a:rPr lang="en-US" altLang="ar-SA" sz="1300" dirty="0" err="1" smtClean="0">
                <a:solidFill>
                  <a:srgbClr val="FF0000"/>
                </a:solidFill>
                <a:latin typeface="Gill Sans MT" panose="020B0502020104020203" pitchFamily="34" charset="0"/>
                <a:cs typeface="Calibri" panose="020F0502020204030204" pitchFamily="34" charset="0"/>
              </a:rPr>
              <a:t>Dr</a:t>
            </a:r>
            <a:r>
              <a:rPr lang="en-US" altLang="ar-SA" sz="1300" dirty="0">
                <a:solidFill>
                  <a:srgbClr val="FF0000"/>
                </a:solidFill>
                <a:latin typeface="Gill Sans MT" panose="020B0502020104020203" pitchFamily="34" charset="0"/>
                <a:cs typeface="Calibri" panose="020F0502020204030204" pitchFamily="34" charset="0"/>
              </a:rPr>
              <a:t>: </a:t>
            </a:r>
            <a:r>
              <a:rPr lang="en-US" altLang="ar-SA" sz="1300" dirty="0" smtClean="0">
                <a:solidFill>
                  <a:srgbClr val="FF0000"/>
                </a:solidFill>
                <a:latin typeface="Gill Sans MT" panose="020B0502020104020203" pitchFamily="34" charset="0"/>
                <a:cs typeface="Calibri" panose="020F0502020204030204" pitchFamily="34" charset="0"/>
              </a:rPr>
              <a:t>you don’t need to worry </a:t>
            </a:r>
            <a:r>
              <a:rPr lang="en-US" altLang="ar-SA" sz="1300" dirty="0">
                <a:solidFill>
                  <a:srgbClr val="FF0000"/>
                </a:solidFill>
                <a:latin typeface="Gill Sans MT" panose="020B0502020104020203" pitchFamily="34" charset="0"/>
                <a:cs typeface="Calibri" panose="020F0502020204030204" pitchFamily="34" charset="0"/>
              </a:rPr>
              <a:t>about </a:t>
            </a:r>
            <a:r>
              <a:rPr lang="en-US" altLang="ar-SA" sz="1300" dirty="0" smtClean="0">
                <a:solidFill>
                  <a:srgbClr val="FF0000"/>
                </a:solidFill>
                <a:latin typeface="Gill Sans MT" panose="020B0502020104020203" pitchFamily="34" charset="0"/>
                <a:cs typeface="Calibri" panose="020F0502020204030204" pitchFamily="34" charset="0"/>
              </a:rPr>
              <a:t>it, </a:t>
            </a:r>
            <a:r>
              <a:rPr lang="en-US" altLang="ar-SA" sz="1300" dirty="0">
                <a:solidFill>
                  <a:srgbClr val="FF0000"/>
                </a:solidFill>
                <a:latin typeface="Gill Sans MT" panose="020B0502020104020203" pitchFamily="34" charset="0"/>
                <a:cs typeface="Calibri" panose="020F0502020204030204" pitchFamily="34" charset="0"/>
              </a:rPr>
              <a:t>just read </a:t>
            </a:r>
            <a:r>
              <a:rPr lang="en-US" altLang="ar-SA" sz="1300" dirty="0" smtClean="0">
                <a:solidFill>
                  <a:srgbClr val="FF0000"/>
                </a:solidFill>
                <a:latin typeface="Gill Sans MT" panose="020B0502020104020203" pitchFamily="34" charset="0"/>
                <a:cs typeface="Calibri" panose="020F0502020204030204" pitchFamily="34" charset="0"/>
              </a:rPr>
              <a:t>it</a:t>
            </a:r>
            <a:endParaRPr lang="en-US" altLang="ar-SA" sz="1300" dirty="0">
              <a:solidFill>
                <a:srgbClr val="FF000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304890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ar-SA" sz="3200" dirty="0">
                <a:solidFill>
                  <a:srgbClr val="008080"/>
                </a:solidFill>
                <a:latin typeface="Bahnschrift" panose="020B0502040204020203" pitchFamily="34" charset="0"/>
                <a:cs typeface="Calibri" panose="020F0502020204030204" pitchFamily="34" charset="0"/>
              </a:rPr>
              <a:t>Testosterone And Other Male Sex Chromosomes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21</a:t>
            </a:fld>
            <a:endParaRPr lang="en-US" dirty="0"/>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26260" y="1484784"/>
            <a:ext cx="6853143" cy="4647426"/>
          </a:xfrm>
          <a:prstGeom prst="rect">
            <a:avLst/>
          </a:prstGeom>
          <a:ln w="19050">
            <a:solidFill>
              <a:srgbClr val="008080"/>
            </a:solidFill>
            <a:prstDash val="dashDot"/>
          </a:ln>
        </p:spPr>
        <p:txBody>
          <a:bodyPr wrap="square">
            <a:spAutoFit/>
          </a:bodyPr>
          <a:lstStyle/>
          <a:p>
            <a:pPr defTabSz="914400">
              <a:buClr>
                <a:srgbClr val="008080"/>
              </a:buClr>
            </a:pPr>
            <a:r>
              <a:rPr lang="en-US" sz="1800" dirty="0" smtClean="0">
                <a:solidFill>
                  <a:srgbClr val="008080"/>
                </a:solidFill>
                <a:latin typeface="Gill Sans MT" panose="020B0502020104020203" pitchFamily="34" charset="0"/>
                <a:cs typeface="Calibri" panose="020F0502020204030204" pitchFamily="34" charset="0"/>
              </a:rPr>
              <a:t>Secretion and chemistry of the male sex hormone:</a:t>
            </a:r>
          </a:p>
          <a:p>
            <a:pPr defTabSz="914400">
              <a:buClr>
                <a:srgbClr val="008080"/>
              </a:buClr>
            </a:pPr>
            <a:endParaRPr lang="en-US" sz="1600" dirty="0" smtClean="0">
              <a:solidFill>
                <a:srgbClr val="008080"/>
              </a:solidFill>
              <a:latin typeface="Gill Sans MT" panose="020B0502020104020203" pitchFamily="34" charset="0"/>
              <a:cs typeface="Calibri" panose="020F0502020204030204" pitchFamily="34" charset="0"/>
            </a:endParaRPr>
          </a:p>
          <a:p>
            <a:pPr defTabSz="914400">
              <a:buClr>
                <a:srgbClr val="008080"/>
              </a:buClr>
            </a:pPr>
            <a:endParaRPr lang="en-US" sz="200" dirty="0" smtClean="0">
              <a:solidFill>
                <a:srgbClr val="008080"/>
              </a:solidFill>
              <a:latin typeface="Gill Sans MT" panose="020B0502020104020203" pitchFamily="34" charset="0"/>
              <a:cs typeface="Calibri" panose="020F0502020204030204" pitchFamily="34" charset="0"/>
            </a:endParaRPr>
          </a:p>
          <a:p>
            <a:pPr defTabSz="914400">
              <a:buClr>
                <a:srgbClr val="008080"/>
              </a:buClr>
              <a:buFont typeface="Wingdings" panose="05000000000000000000" pitchFamily="2" charset="2"/>
              <a:buChar char="ü"/>
            </a:pPr>
            <a:r>
              <a:rPr lang="en-US" altLang="ar-SA" sz="1600" dirty="0" smtClean="0"/>
              <a:t>Secretion of testosterone by the interstitial cell of </a:t>
            </a:r>
            <a:r>
              <a:rPr lang="en-US" altLang="ar-SA" sz="1600" dirty="0" err="1" smtClean="0"/>
              <a:t>leydig</a:t>
            </a:r>
            <a:r>
              <a:rPr lang="en-US" altLang="ar-SA" sz="1600" dirty="0" smtClean="0"/>
              <a:t> in the testis.</a:t>
            </a:r>
          </a:p>
          <a:p>
            <a:pPr defTabSz="914400">
              <a:buClr>
                <a:srgbClr val="008080"/>
              </a:buClr>
              <a:buFont typeface="Wingdings" panose="05000000000000000000" pitchFamily="2" charset="2"/>
              <a:buChar char="ü"/>
            </a:pPr>
            <a:endParaRPr lang="en-US" altLang="ar-SA" sz="1600" dirty="0" smtClean="0"/>
          </a:p>
          <a:p>
            <a:pPr defTabSz="914400">
              <a:buClr>
                <a:srgbClr val="008080"/>
              </a:buClr>
              <a:buFont typeface="Wingdings" panose="05000000000000000000" pitchFamily="2" charset="2"/>
              <a:buChar char="ü"/>
            </a:pPr>
            <a:r>
              <a:rPr lang="en-US" altLang="ar-SA" sz="1600" dirty="0" smtClean="0"/>
              <a:t>The testis secretes several male sex hormone </a:t>
            </a:r>
            <a:r>
              <a:rPr lang="en-US" altLang="ar-SA" sz="1600" dirty="0" smtClean="0">
                <a:solidFill>
                  <a:srgbClr val="FF0000"/>
                </a:solidFill>
              </a:rPr>
              <a:t>called androgens including testosterone, </a:t>
            </a:r>
            <a:r>
              <a:rPr lang="en-US" altLang="ar-SA" sz="1600" dirty="0" err="1">
                <a:solidFill>
                  <a:srgbClr val="FF0000"/>
                </a:solidFill>
              </a:rPr>
              <a:t>dihydrotestosterone</a:t>
            </a:r>
            <a:r>
              <a:rPr lang="en-US" altLang="ar-SA" sz="1600" dirty="0">
                <a:solidFill>
                  <a:srgbClr val="FF0000"/>
                </a:solidFill>
              </a:rPr>
              <a:t> (</a:t>
            </a:r>
            <a:r>
              <a:rPr lang="en-US" sz="1600" dirty="0">
                <a:solidFill>
                  <a:srgbClr val="FF0000"/>
                </a:solidFill>
              </a:rPr>
              <a:t>DHT) </a:t>
            </a:r>
            <a:r>
              <a:rPr lang="en-US" altLang="ar-SA" sz="1600" dirty="0" smtClean="0">
                <a:solidFill>
                  <a:srgbClr val="FF0000"/>
                </a:solidFill>
              </a:rPr>
              <a:t>and androstenedione.</a:t>
            </a:r>
          </a:p>
          <a:p>
            <a:pPr defTabSz="914400">
              <a:buClr>
                <a:srgbClr val="008080"/>
              </a:buClr>
              <a:buFont typeface="Wingdings" panose="05000000000000000000" pitchFamily="2" charset="2"/>
              <a:buChar char="ü"/>
            </a:pPr>
            <a:endParaRPr lang="en-US" altLang="ar-SA" sz="1600" dirty="0" smtClean="0"/>
          </a:p>
          <a:p>
            <a:pPr defTabSz="914400">
              <a:buClr>
                <a:srgbClr val="008080"/>
              </a:buClr>
              <a:buFont typeface="Wingdings" panose="05000000000000000000" pitchFamily="2" charset="2"/>
              <a:buChar char="ü"/>
            </a:pPr>
            <a:r>
              <a:rPr lang="en-US" altLang="ar-SA" sz="1600" dirty="0" smtClean="0">
                <a:solidFill>
                  <a:srgbClr val="008080"/>
                </a:solidFill>
              </a:rPr>
              <a:t>Secretion of androgens in the body: </a:t>
            </a:r>
            <a:r>
              <a:rPr lang="en-US" altLang="ar-SA" sz="1600" dirty="0" smtClean="0"/>
              <a:t>from the adrenal glands &amp; synthesized either from cholesterol or directly from acetate.</a:t>
            </a:r>
          </a:p>
          <a:p>
            <a:pPr defTabSz="914400">
              <a:buClr>
                <a:srgbClr val="008080"/>
              </a:buClr>
              <a:buFont typeface="Wingdings" panose="05000000000000000000" pitchFamily="2" charset="2"/>
              <a:buChar char="ü"/>
            </a:pPr>
            <a:endParaRPr lang="en-US" altLang="ar-SA" sz="1600" dirty="0" smtClean="0"/>
          </a:p>
          <a:p>
            <a:pPr defTabSz="914400">
              <a:buClr>
                <a:srgbClr val="008080"/>
              </a:buClr>
              <a:buFont typeface="Wingdings" panose="05000000000000000000" pitchFamily="2" charset="2"/>
              <a:buChar char="ü"/>
            </a:pPr>
            <a:r>
              <a:rPr lang="en-US" altLang="ar-SA" sz="1600" dirty="0" smtClean="0"/>
              <a:t>Testosterone is responsible for the characteristic masculine body.  </a:t>
            </a:r>
          </a:p>
          <a:p>
            <a:pPr defTabSz="914400">
              <a:buClr>
                <a:srgbClr val="008080"/>
              </a:buClr>
              <a:buFont typeface="Wingdings" panose="05000000000000000000" pitchFamily="2" charset="2"/>
              <a:buChar char="ü"/>
            </a:pPr>
            <a:endParaRPr lang="en-US" altLang="ar-SA" sz="1600" dirty="0" smtClean="0"/>
          </a:p>
          <a:p>
            <a:pPr marL="285750" indent="-285750" defTabSz="914400">
              <a:buClr>
                <a:srgbClr val="008080"/>
              </a:buClr>
              <a:buFont typeface="Arial" panose="020B0604020202020204" pitchFamily="34" charset="0"/>
              <a:buChar char="•"/>
            </a:pPr>
            <a:r>
              <a:rPr lang="en-US" altLang="ar-SA" sz="1600" dirty="0" smtClean="0">
                <a:solidFill>
                  <a:srgbClr val="008080"/>
                </a:solidFill>
              </a:rPr>
              <a:t>During fetal life: </a:t>
            </a:r>
            <a:r>
              <a:rPr lang="en-US" altLang="ar-SA" sz="1600" dirty="0" smtClean="0"/>
              <a:t>the testis are stimulated by placenta chorionic </a:t>
            </a:r>
            <a:r>
              <a:rPr lang="en-US" altLang="ar-SA" sz="1600" dirty="0" err="1" smtClean="0"/>
              <a:t>gonodotropin</a:t>
            </a:r>
            <a:r>
              <a:rPr lang="en-US" altLang="ar-SA" sz="1600" dirty="0" smtClean="0"/>
              <a:t> to produce testosterone throughout fetal life &amp; the </a:t>
            </a:r>
            <a:r>
              <a:rPr lang="en-US" altLang="ar-SA" sz="1600" dirty="0" smtClean="0">
                <a:solidFill>
                  <a:schemeClr val="accent4">
                    <a:lumMod val="75000"/>
                  </a:schemeClr>
                </a:solidFill>
              </a:rPr>
              <a:t>10 weeks </a:t>
            </a:r>
            <a:r>
              <a:rPr lang="en-US" altLang="ar-SA" sz="1600" dirty="0" smtClean="0"/>
              <a:t>after birth then no more testosterone production during childhood. </a:t>
            </a:r>
          </a:p>
          <a:p>
            <a:pPr marL="285750" indent="-285750" defTabSz="914400">
              <a:buClr>
                <a:srgbClr val="008080"/>
              </a:buClr>
              <a:buFont typeface="Arial" panose="020B0604020202020204" pitchFamily="34" charset="0"/>
              <a:buChar char="•"/>
            </a:pPr>
            <a:endParaRPr lang="en-US" altLang="ar-SA" sz="1600" dirty="0" smtClean="0"/>
          </a:p>
          <a:p>
            <a:pPr marL="285750" indent="-285750" defTabSz="914400">
              <a:buClr>
                <a:srgbClr val="008080"/>
              </a:buClr>
              <a:buFont typeface="Arial" panose="020B0604020202020204" pitchFamily="34" charset="0"/>
              <a:buChar char="•"/>
            </a:pPr>
            <a:r>
              <a:rPr lang="en-US" altLang="ar-SA" sz="1600" dirty="0" smtClean="0">
                <a:solidFill>
                  <a:srgbClr val="008080"/>
                </a:solidFill>
              </a:rPr>
              <a:t>At puberty: </a:t>
            </a:r>
            <a:r>
              <a:rPr lang="en-US" altLang="ar-SA" sz="1600" dirty="0" smtClean="0"/>
              <a:t>under the anterior pituitary, gonadotropic hormones stimulation throughout life then decline beyond </a:t>
            </a:r>
            <a:r>
              <a:rPr lang="en-US" altLang="ar-SA" sz="1600" dirty="0" smtClean="0">
                <a:solidFill>
                  <a:schemeClr val="accent4">
                    <a:lumMod val="75000"/>
                  </a:schemeClr>
                </a:solidFill>
              </a:rPr>
              <a:t>80 years to 50%.</a:t>
            </a:r>
            <a:endParaRPr lang="en-US" altLang="ar-SA" sz="1600" dirty="0">
              <a:solidFill>
                <a:schemeClr val="accent4">
                  <a:lumMod val="75000"/>
                </a:schemeClr>
              </a:solidFill>
            </a:endParaRPr>
          </a:p>
        </p:txBody>
      </p:sp>
      <p:pic>
        <p:nvPicPr>
          <p:cNvPr id="9" name="Picture 4" descr="80-9"/>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337" t="4669" r="7053" b="4041"/>
          <a:stretch/>
        </p:blipFill>
        <p:spPr>
          <a:xfrm>
            <a:off x="605710" y="1484784"/>
            <a:ext cx="3972784" cy="2471039"/>
          </a:xfrm>
        </p:spPr>
      </p:pic>
      <p:sp>
        <p:nvSpPr>
          <p:cNvPr id="7" name="Rectangle 6"/>
          <p:cNvSpPr/>
          <p:nvPr/>
        </p:nvSpPr>
        <p:spPr>
          <a:xfrm>
            <a:off x="618115" y="4186590"/>
            <a:ext cx="3876671" cy="1938992"/>
          </a:xfrm>
          <a:prstGeom prst="rect">
            <a:avLst/>
          </a:prstGeom>
          <a:noFill/>
          <a:ln>
            <a:solidFill>
              <a:srgbClr val="00B050"/>
            </a:solidFill>
            <a:prstDash val="dashDot"/>
          </a:ln>
        </p:spPr>
        <p:txBody>
          <a:bodyPr wrap="square" rtlCol="0">
            <a:spAutoFit/>
          </a:bodyPr>
          <a:lstStyle/>
          <a:p>
            <a:r>
              <a:rPr lang="en-US" altLang="en-US" sz="1200" dirty="0" smtClean="0">
                <a:solidFill>
                  <a:srgbClr val="00B050"/>
                </a:solidFill>
                <a:cs typeface="Calibri" panose="020F0502020204030204" pitchFamily="34" charset="0"/>
              </a:rPr>
              <a:t>For your information, What </a:t>
            </a:r>
            <a:r>
              <a:rPr lang="en-US" altLang="en-US" sz="1200" dirty="0">
                <a:solidFill>
                  <a:srgbClr val="00B050"/>
                </a:solidFill>
                <a:cs typeface="Calibri" panose="020F0502020204030204" pitchFamily="34" charset="0"/>
              </a:rPr>
              <a:t>are the causes of infertility in male ? </a:t>
            </a:r>
          </a:p>
          <a:p>
            <a:pPr marL="228600" indent="-228600">
              <a:buFont typeface="+mj-lt"/>
              <a:buAutoNum type="arabicPeriod"/>
            </a:pPr>
            <a:r>
              <a:rPr lang="en-US" altLang="en-US" sz="1200" dirty="0" smtClean="0">
                <a:solidFill>
                  <a:srgbClr val="00B050"/>
                </a:solidFill>
                <a:cs typeface="Calibri" panose="020F0502020204030204" pitchFamily="34" charset="0"/>
              </a:rPr>
              <a:t>Mostly </a:t>
            </a:r>
            <a:r>
              <a:rPr lang="en-US" altLang="en-US" sz="1200" dirty="0">
                <a:solidFill>
                  <a:srgbClr val="00B050"/>
                </a:solidFill>
                <a:cs typeface="Calibri" panose="020F0502020204030204" pitchFamily="34" charset="0"/>
              </a:rPr>
              <a:t>are </a:t>
            </a:r>
            <a:r>
              <a:rPr lang="en-US" altLang="en-US" sz="1200" dirty="0" smtClean="0">
                <a:solidFill>
                  <a:srgbClr val="00B050"/>
                </a:solidFill>
                <a:cs typeface="Calibri" panose="020F0502020204030204" pitchFamily="34" charset="0"/>
              </a:rPr>
              <a:t>hormonal.</a:t>
            </a:r>
            <a:endParaRPr lang="en-US" altLang="en-US" sz="1200" dirty="0">
              <a:solidFill>
                <a:srgbClr val="00B050"/>
              </a:solidFill>
              <a:cs typeface="Calibri" panose="020F0502020204030204" pitchFamily="34" charset="0"/>
            </a:endParaRPr>
          </a:p>
          <a:p>
            <a:pPr marL="228600" indent="-228600">
              <a:buFont typeface="+mj-lt"/>
              <a:buAutoNum type="arabicPeriod"/>
            </a:pPr>
            <a:r>
              <a:rPr lang="en-US" altLang="en-US" sz="1200" dirty="0" smtClean="0">
                <a:solidFill>
                  <a:srgbClr val="00B050"/>
                </a:solidFill>
                <a:cs typeface="Calibri" panose="020F0502020204030204" pitchFamily="34" charset="0"/>
              </a:rPr>
              <a:t>And </a:t>
            </a:r>
            <a:r>
              <a:rPr lang="en-US" altLang="en-US" sz="1200" dirty="0">
                <a:solidFill>
                  <a:srgbClr val="00B050"/>
                </a:solidFill>
                <a:cs typeface="Calibri" panose="020F0502020204030204" pitchFamily="34" charset="0"/>
              </a:rPr>
              <a:t>some cases we have </a:t>
            </a:r>
            <a:r>
              <a:rPr lang="en-US" altLang="en-US" sz="1200" dirty="0" err="1">
                <a:solidFill>
                  <a:srgbClr val="00B050"/>
                </a:solidFill>
                <a:cs typeface="Calibri" panose="020F0502020204030204" pitchFamily="34" charset="0"/>
              </a:rPr>
              <a:t>Sertoli</a:t>
            </a:r>
            <a:r>
              <a:rPr lang="en-US" altLang="en-US" sz="1200" dirty="0">
                <a:solidFill>
                  <a:srgbClr val="00B050"/>
                </a:solidFill>
                <a:cs typeface="Calibri" panose="020F0502020204030204" pitchFamily="34" charset="0"/>
              </a:rPr>
              <a:t> cells only syndrome </a:t>
            </a:r>
            <a:r>
              <a:rPr lang="en-US" altLang="en-US" sz="1200" dirty="0" smtClean="0">
                <a:solidFill>
                  <a:srgbClr val="00B050"/>
                </a:solidFill>
                <a:cs typeface="Calibri" panose="020F0502020204030204" pitchFamily="34" charset="0"/>
              </a:rPr>
              <a:t>(in </a:t>
            </a:r>
            <a:r>
              <a:rPr lang="en-US" altLang="en-US" sz="1200" dirty="0">
                <a:solidFill>
                  <a:srgbClr val="00B050"/>
                </a:solidFill>
                <a:cs typeface="Calibri" panose="020F0502020204030204" pitchFamily="34" charset="0"/>
              </a:rPr>
              <a:t>seminiferous tubules contain only </a:t>
            </a:r>
            <a:r>
              <a:rPr lang="en-US" altLang="en-US" sz="1200" dirty="0" err="1">
                <a:solidFill>
                  <a:srgbClr val="00B050"/>
                </a:solidFill>
                <a:cs typeface="Calibri" panose="020F0502020204030204" pitchFamily="34" charset="0"/>
              </a:rPr>
              <a:t>Sertoli</a:t>
            </a:r>
            <a:r>
              <a:rPr lang="en-US" altLang="en-US" sz="1200" dirty="0">
                <a:solidFill>
                  <a:srgbClr val="00B050"/>
                </a:solidFill>
                <a:cs typeface="Calibri" panose="020F0502020204030204" pitchFamily="34" charset="0"/>
              </a:rPr>
              <a:t> </a:t>
            </a:r>
            <a:r>
              <a:rPr lang="en-US" altLang="en-US" sz="1200" dirty="0" smtClean="0">
                <a:solidFill>
                  <a:srgbClr val="00B050"/>
                </a:solidFill>
                <a:cs typeface="Calibri" panose="020F0502020204030204" pitchFamily="34" charset="0"/>
              </a:rPr>
              <a:t>cells </a:t>
            </a:r>
            <a:r>
              <a:rPr lang="en-US" altLang="en-US" sz="1200" dirty="0">
                <a:solidFill>
                  <a:srgbClr val="00B050"/>
                </a:solidFill>
                <a:cs typeface="Calibri" panose="020F0502020204030204" pitchFamily="34" charset="0"/>
              </a:rPr>
              <a:t>there is no </a:t>
            </a:r>
            <a:r>
              <a:rPr lang="en-US" altLang="en-US" sz="1200" dirty="0" err="1">
                <a:solidFill>
                  <a:srgbClr val="00B050"/>
                </a:solidFill>
                <a:cs typeface="Calibri" panose="020F0502020204030204" pitchFamily="34" charset="0"/>
              </a:rPr>
              <a:t>spermatogonia</a:t>
            </a:r>
            <a:r>
              <a:rPr lang="en-US" altLang="en-US" sz="1200" dirty="0">
                <a:solidFill>
                  <a:srgbClr val="00B050"/>
                </a:solidFill>
                <a:cs typeface="Calibri" panose="020F0502020204030204" pitchFamily="34" charset="0"/>
              </a:rPr>
              <a:t> or germ cells</a:t>
            </a:r>
            <a:r>
              <a:rPr lang="en-US" altLang="en-US" sz="1200" dirty="0" smtClean="0">
                <a:solidFill>
                  <a:srgbClr val="00B050"/>
                </a:solidFill>
                <a:cs typeface="Calibri" panose="020F0502020204030204" pitchFamily="34" charset="0"/>
              </a:rPr>
              <a:t>).</a:t>
            </a:r>
            <a:endParaRPr lang="en-US" altLang="en-US" sz="1200" dirty="0">
              <a:solidFill>
                <a:srgbClr val="00B050"/>
              </a:solidFill>
              <a:cs typeface="Calibri" panose="020F0502020204030204" pitchFamily="34" charset="0"/>
            </a:endParaRPr>
          </a:p>
          <a:p>
            <a:pPr marL="228600" indent="-228600">
              <a:buFont typeface="+mj-lt"/>
              <a:buAutoNum type="arabicPeriod"/>
            </a:pPr>
            <a:r>
              <a:rPr lang="en-US" altLang="en-US" sz="1200" dirty="0" smtClean="0">
                <a:solidFill>
                  <a:srgbClr val="00B050"/>
                </a:solidFill>
                <a:cs typeface="Calibri" panose="020F0502020204030204" pitchFamily="34" charset="0"/>
              </a:rPr>
              <a:t>some </a:t>
            </a:r>
            <a:r>
              <a:rPr lang="en-US" altLang="en-US" sz="1200" dirty="0">
                <a:solidFill>
                  <a:srgbClr val="00B050"/>
                </a:solidFill>
                <a:cs typeface="Calibri" panose="020F0502020204030204" pitchFamily="34" charset="0"/>
              </a:rPr>
              <a:t>of them </a:t>
            </a:r>
            <a:r>
              <a:rPr lang="en-US" altLang="en-US" sz="1200" dirty="0" smtClean="0">
                <a:solidFill>
                  <a:srgbClr val="00B050"/>
                </a:solidFill>
                <a:cs typeface="Calibri" panose="020F0502020204030204" pitchFamily="34" charset="0"/>
              </a:rPr>
              <a:t>unknown (</a:t>
            </a:r>
            <a:r>
              <a:rPr lang="en-US" altLang="en-US" sz="1200" dirty="0">
                <a:solidFill>
                  <a:srgbClr val="00B050"/>
                </a:solidFill>
                <a:cs typeface="Calibri" panose="020F0502020204030204" pitchFamily="34" charset="0"/>
              </a:rPr>
              <a:t>could be genetic or environmental</a:t>
            </a:r>
            <a:r>
              <a:rPr lang="en-US" altLang="en-US" sz="1200" dirty="0" smtClean="0">
                <a:solidFill>
                  <a:srgbClr val="00B050"/>
                </a:solidFill>
                <a:cs typeface="Calibri" panose="020F0502020204030204" pitchFamily="34" charset="0"/>
              </a:rPr>
              <a:t>). </a:t>
            </a:r>
            <a:endParaRPr lang="en-US" altLang="en-US" sz="1200" dirty="0">
              <a:solidFill>
                <a:srgbClr val="00B050"/>
              </a:solidFill>
              <a:cs typeface="Calibri" panose="020F0502020204030204" pitchFamily="34" charset="0"/>
            </a:endParaRPr>
          </a:p>
          <a:p>
            <a:pPr marL="228600" indent="-228600">
              <a:buFont typeface="+mj-lt"/>
              <a:buAutoNum type="arabicPeriod"/>
            </a:pPr>
            <a:r>
              <a:rPr lang="en-US" altLang="en-US" sz="1200" dirty="0" smtClean="0">
                <a:solidFill>
                  <a:srgbClr val="00B050"/>
                </a:solidFill>
                <a:cs typeface="Calibri" panose="020F0502020204030204" pitchFamily="34" charset="0"/>
              </a:rPr>
              <a:t>Azoospermia </a:t>
            </a:r>
            <a:r>
              <a:rPr lang="en-US" altLang="en-US" sz="1200" dirty="0">
                <a:solidFill>
                  <a:srgbClr val="00B050"/>
                </a:solidFill>
                <a:cs typeface="Calibri" panose="020F0502020204030204" pitchFamily="34" charset="0"/>
              </a:rPr>
              <a:t>(all ejaculated duct do not have any live sperms</a:t>
            </a:r>
            <a:r>
              <a:rPr lang="en-US" altLang="en-US" sz="1200" dirty="0" smtClean="0">
                <a:solidFill>
                  <a:srgbClr val="00B050"/>
                </a:solidFill>
                <a:cs typeface="Calibri" panose="020F0502020204030204" pitchFamily="34" charset="0"/>
              </a:rPr>
              <a:t>).</a:t>
            </a:r>
            <a:endParaRPr lang="en-US" altLang="en-US" sz="1200" dirty="0">
              <a:solidFill>
                <a:srgbClr val="00B050"/>
              </a:solidFill>
              <a:cs typeface="Calibri" panose="020F0502020204030204" pitchFamily="34" charset="0"/>
            </a:endParaRPr>
          </a:p>
        </p:txBody>
      </p:sp>
    </p:spTree>
    <p:extLst>
      <p:ext uri="{BB962C8B-B14F-4D97-AF65-F5344CB8AC3E}">
        <p14:creationId xmlns:p14="http://schemas.microsoft.com/office/powerpoint/2010/main" val="943372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22</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1096994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altLang="ar-SA" sz="1800" dirty="0" smtClean="0">
                <a:solidFill>
                  <a:srgbClr val="008080"/>
                </a:solidFill>
              </a:rPr>
              <a:t>Metabolism of the male sex hormone:</a:t>
            </a:r>
          </a:p>
          <a:p>
            <a:r>
              <a:rPr lang="en-US" altLang="ar-SA" sz="1800" dirty="0">
                <a:solidFill>
                  <a:srgbClr val="FF0000"/>
                </a:solidFill>
              </a:rPr>
              <a:t>Testosterone is more abundant form while </a:t>
            </a:r>
            <a:r>
              <a:rPr lang="en-US" altLang="ar-SA" sz="1800" dirty="0" err="1">
                <a:solidFill>
                  <a:srgbClr val="FF0000"/>
                </a:solidFill>
              </a:rPr>
              <a:t>dihydrotestosterone</a:t>
            </a:r>
            <a:r>
              <a:rPr lang="en-US" altLang="ar-SA" sz="1800" dirty="0">
                <a:solidFill>
                  <a:srgbClr val="FF0000"/>
                </a:solidFill>
              </a:rPr>
              <a:t> (</a:t>
            </a:r>
            <a:r>
              <a:rPr lang="en-US" sz="1800" dirty="0">
                <a:solidFill>
                  <a:srgbClr val="FF0000"/>
                </a:solidFill>
              </a:rPr>
              <a:t>DHT) </a:t>
            </a:r>
            <a:r>
              <a:rPr lang="en-US" altLang="ar-SA" sz="1800" dirty="0" smtClean="0">
                <a:solidFill>
                  <a:srgbClr val="FF0000"/>
                </a:solidFill>
              </a:rPr>
              <a:t>is </a:t>
            </a:r>
            <a:r>
              <a:rPr lang="en-US" altLang="ar-SA" sz="1800" dirty="0">
                <a:solidFill>
                  <a:srgbClr val="FF0000"/>
                </a:solidFill>
              </a:rPr>
              <a:t>more active. Testosterone is converted into </a:t>
            </a:r>
            <a:r>
              <a:rPr lang="en-US" altLang="ar-SA" sz="1800" dirty="0" err="1" smtClean="0">
                <a:solidFill>
                  <a:srgbClr val="FF0000"/>
                </a:solidFill>
              </a:rPr>
              <a:t>dihydrotestosterone</a:t>
            </a:r>
            <a:r>
              <a:rPr lang="en-US" altLang="ar-SA" sz="1800" dirty="0">
                <a:solidFill>
                  <a:srgbClr val="FF0000"/>
                </a:solidFill>
              </a:rPr>
              <a:t> (</a:t>
            </a:r>
            <a:r>
              <a:rPr lang="en-US" sz="1800" dirty="0">
                <a:solidFill>
                  <a:srgbClr val="FF0000"/>
                </a:solidFill>
              </a:rPr>
              <a:t>DHT)</a:t>
            </a:r>
            <a:r>
              <a:rPr lang="en-US" altLang="ar-SA" sz="1800" dirty="0" smtClean="0">
                <a:solidFill>
                  <a:srgbClr val="FF0000"/>
                </a:solidFill>
              </a:rPr>
              <a:t> </a:t>
            </a:r>
            <a:r>
              <a:rPr lang="en-US" sz="1800" dirty="0">
                <a:solidFill>
                  <a:srgbClr val="FF0000"/>
                </a:solidFill>
              </a:rPr>
              <a:t>by 5-alpha reductase in the target cells.</a:t>
            </a:r>
          </a:p>
          <a:p>
            <a:pPr marL="0" indent="0">
              <a:buNone/>
            </a:pPr>
            <a:endParaRPr lang="en-US" altLang="ar-SA" sz="300" dirty="0" smtClean="0"/>
          </a:p>
          <a:p>
            <a:pPr defTabSz="914400">
              <a:lnSpc>
                <a:spcPct val="150000"/>
              </a:lnSpc>
              <a:buClr>
                <a:srgbClr val="008080"/>
              </a:buClr>
            </a:pPr>
            <a:r>
              <a:rPr lang="en-US" altLang="ar-SA" sz="1800" dirty="0">
                <a:solidFill>
                  <a:srgbClr val="008080"/>
                </a:solidFill>
              </a:rPr>
              <a:t>The basic intracellular mechanism of action of testosterone:</a:t>
            </a:r>
          </a:p>
          <a:p>
            <a:pPr defTabSz="914400">
              <a:lnSpc>
                <a:spcPct val="150000"/>
              </a:lnSpc>
              <a:buClr>
                <a:srgbClr val="008080"/>
              </a:buClr>
              <a:buFont typeface="Arial" panose="020B0604020202020204" pitchFamily="34" charset="0"/>
              <a:buChar char="•"/>
            </a:pPr>
            <a:r>
              <a:rPr lang="en-US" altLang="ar-SA" sz="1600" dirty="0">
                <a:solidFill>
                  <a:schemeClr val="tx1"/>
                </a:solidFill>
              </a:rPr>
              <a:t>It increases the rate of protein synthesis in target cells.  </a:t>
            </a:r>
            <a:endParaRPr lang="en-US" altLang="ar-SA" sz="1600" dirty="0" smtClean="0">
              <a:solidFill>
                <a:schemeClr val="tx1"/>
              </a:solidFill>
            </a:endParaRPr>
          </a:p>
          <a:p>
            <a:pPr defTabSz="914400">
              <a:lnSpc>
                <a:spcPct val="150000"/>
              </a:lnSpc>
              <a:buClr>
                <a:srgbClr val="008080"/>
              </a:buClr>
              <a:buFont typeface="Arial" panose="020B0604020202020204" pitchFamily="34" charset="0"/>
              <a:buChar char="•"/>
            </a:pPr>
            <a:r>
              <a:rPr lang="en-US" altLang="ar-SA" sz="1600" dirty="0" smtClean="0">
                <a:solidFill>
                  <a:srgbClr val="FF0000"/>
                </a:solidFill>
              </a:rPr>
              <a:t>Testosterone </a:t>
            </a:r>
            <a:r>
              <a:rPr lang="en-US" altLang="ar-SA" sz="1600" dirty="0">
                <a:solidFill>
                  <a:srgbClr val="FF0000"/>
                </a:solidFill>
              </a:rPr>
              <a:t>converted by the intracellular enzyme 5 </a:t>
            </a:r>
            <a:r>
              <a:rPr lang="en-US" altLang="ar-SA" sz="1600" dirty="0">
                <a:solidFill>
                  <a:srgbClr val="FF0000"/>
                </a:solidFill>
                <a:sym typeface="Symbol" panose="05050102010706020507" pitchFamily="18" charset="2"/>
              </a:rPr>
              <a:t> </a:t>
            </a:r>
            <a:r>
              <a:rPr lang="en-US" altLang="ar-SA" sz="1600" dirty="0" smtClean="0">
                <a:solidFill>
                  <a:srgbClr val="FF0000"/>
                </a:solidFill>
              </a:rPr>
              <a:t>reductase </a:t>
            </a:r>
            <a:r>
              <a:rPr lang="en-US" altLang="ar-SA" sz="1600" dirty="0">
                <a:solidFill>
                  <a:srgbClr val="FF0000"/>
                </a:solidFill>
              </a:rPr>
              <a:t>to </a:t>
            </a:r>
            <a:r>
              <a:rPr lang="en-US" altLang="ar-SA" sz="1600" dirty="0" err="1">
                <a:solidFill>
                  <a:srgbClr val="FF0000"/>
                </a:solidFill>
              </a:rPr>
              <a:t>dihydrotestosterone</a:t>
            </a:r>
            <a:r>
              <a:rPr lang="en-US" altLang="ar-SA" sz="1600" dirty="0">
                <a:solidFill>
                  <a:srgbClr val="FF0000"/>
                </a:solidFill>
              </a:rPr>
              <a:t>, </a:t>
            </a:r>
            <a:r>
              <a:rPr lang="en-US" altLang="ar-SA" sz="1600" dirty="0">
                <a:solidFill>
                  <a:schemeClr val="tx1"/>
                </a:solidFill>
              </a:rPr>
              <a:t>then it binds with cytoplasmic “receptor protein”.  This combination moves to the nucleus where it binds a nuclear protein and induces protein formation</a:t>
            </a:r>
            <a:r>
              <a:rPr lang="en-US" altLang="ar-SA" sz="1600" dirty="0" smtClean="0">
                <a:solidFill>
                  <a:schemeClr val="tx1"/>
                </a:solidFill>
              </a:rPr>
              <a:t>.</a:t>
            </a:r>
          </a:p>
          <a:p>
            <a:pPr marL="0" indent="0" algn="ctr" defTabSz="914400">
              <a:lnSpc>
                <a:spcPct val="150000"/>
              </a:lnSpc>
              <a:buClr>
                <a:srgbClr val="008080"/>
              </a:buClr>
              <a:buNone/>
            </a:pPr>
            <a:r>
              <a:rPr lang="en-US" altLang="en-US" sz="1400" dirty="0">
                <a:solidFill>
                  <a:srgbClr val="00B050"/>
                </a:solidFill>
              </a:rPr>
              <a:t>(Testosterone and DHT Bind to androgen receptor which present inside the cell, once they bind this receptors and form the complex which go and bind to androgen response elements on the DNA and initiating several gene expressions or the genes which involved in actions of androgen) </a:t>
            </a:r>
          </a:p>
          <a:p>
            <a:pPr defTabSz="914400">
              <a:lnSpc>
                <a:spcPct val="150000"/>
              </a:lnSpc>
              <a:buClr>
                <a:srgbClr val="008080"/>
              </a:buClr>
              <a:buFont typeface="Arial" panose="020B0604020202020204" pitchFamily="34" charset="0"/>
              <a:buChar char="•"/>
            </a:pPr>
            <a:endParaRPr lang="en-US" altLang="ar-SA" sz="1600" dirty="0" smtClean="0">
              <a:solidFill>
                <a:schemeClr val="tx1"/>
              </a:solidFill>
            </a:endParaRPr>
          </a:p>
          <a:p>
            <a:pPr defTabSz="914400">
              <a:lnSpc>
                <a:spcPct val="150000"/>
              </a:lnSpc>
              <a:buClr>
                <a:srgbClr val="008080"/>
              </a:buClr>
              <a:buFont typeface="Arial" panose="020B0604020202020204" pitchFamily="34" charset="0"/>
              <a:buChar char="•"/>
            </a:pPr>
            <a:endParaRPr lang="en-US" altLang="ar-SA" sz="1600" dirty="0">
              <a:solidFill>
                <a:schemeClr val="tx1"/>
              </a:solidFill>
            </a:endParaRPr>
          </a:p>
          <a:p>
            <a:pPr marL="0" indent="0" defTabSz="914400">
              <a:lnSpc>
                <a:spcPct val="150000"/>
              </a:lnSpc>
              <a:buClr>
                <a:srgbClr val="008080"/>
              </a:buClr>
              <a:buNone/>
            </a:pPr>
            <a:endParaRPr lang="en-US" altLang="ar-SA" sz="1700" dirty="0"/>
          </a:p>
          <a:p>
            <a:pPr marL="0" indent="0" defTabSz="914400">
              <a:lnSpc>
                <a:spcPct val="150000"/>
              </a:lnSpc>
              <a:buClr>
                <a:srgbClr val="008080"/>
              </a:buClr>
              <a:buNone/>
            </a:pPr>
            <a:endParaRPr lang="en-US" altLang="ar-SA" sz="1600" dirty="0"/>
          </a:p>
          <a:p>
            <a:pPr marL="0" indent="0" defTabSz="914400">
              <a:lnSpc>
                <a:spcPct val="150000"/>
              </a:lnSpc>
              <a:buClr>
                <a:srgbClr val="008080"/>
              </a:buClr>
              <a:buNone/>
            </a:pPr>
            <a:endParaRPr lang="en-US" altLang="ar-SA" sz="1800" dirty="0" smtClean="0">
              <a:solidFill>
                <a:srgbClr val="008080"/>
              </a:solidFill>
            </a:endParaRPr>
          </a:p>
          <a:p>
            <a:pPr marL="0" indent="0" defTabSz="914400">
              <a:lnSpc>
                <a:spcPct val="150000"/>
              </a:lnSpc>
              <a:buClr>
                <a:srgbClr val="008080"/>
              </a:buClr>
              <a:buNone/>
            </a:pPr>
            <a:endParaRPr lang="en-US" sz="600" dirty="0" smtClean="0"/>
          </a:p>
        </p:txBody>
      </p:sp>
      <p:sp>
        <p:nvSpPr>
          <p:cNvPr id="7" name="Rectangle 6"/>
          <p:cNvSpPr/>
          <p:nvPr/>
        </p:nvSpPr>
        <p:spPr>
          <a:xfrm>
            <a:off x="10198868" y="0"/>
            <a:ext cx="1961931" cy="338554"/>
          </a:xfrm>
          <a:prstGeom prst="rect">
            <a:avLst/>
          </a:prstGeom>
          <a:ln w="19050">
            <a:solidFill>
              <a:srgbClr val="FF0000"/>
            </a:solidFill>
            <a:prstDash val="dashDot"/>
          </a:ln>
        </p:spPr>
        <p:txBody>
          <a:bodyPr wrap="square">
            <a:spAutoFit/>
          </a:bodyPr>
          <a:lstStyle/>
          <a:p>
            <a:pPr algn="ctr">
              <a:buClr>
                <a:srgbClr val="008080"/>
              </a:buClr>
            </a:pPr>
            <a:r>
              <a:rPr lang="en-US" altLang="ar-SA" sz="1600" dirty="0" smtClean="0">
                <a:solidFill>
                  <a:srgbClr val="FF0000"/>
                </a:solidFill>
                <a:latin typeface="Gill Sans MT" panose="020B0502020104020203" pitchFamily="34" charset="0"/>
                <a:cs typeface="Calibri" panose="020F0502020204030204" pitchFamily="34" charset="0"/>
              </a:rPr>
              <a:t>Important</a:t>
            </a:r>
            <a:endParaRPr lang="en-US" altLang="ar-SA" sz="1600" dirty="0">
              <a:solidFill>
                <a:srgbClr val="FF000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727134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ar-SA" sz="3200" dirty="0" smtClean="0">
                <a:solidFill>
                  <a:srgbClr val="008080"/>
                </a:solidFill>
                <a:latin typeface="Bahnschrift" panose="020B0502040204020203" pitchFamily="34" charset="0"/>
                <a:cs typeface="Calibri" panose="020F0502020204030204" pitchFamily="34" charset="0"/>
              </a:rPr>
              <a:t>Function of Testosterone During Fetal Development</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p:cNvSpPr txBox="1">
            <a:spLocks/>
          </p:cNvSpPr>
          <p:nvPr/>
        </p:nvSpPr>
        <p:spPr>
          <a:xfrm>
            <a:off x="609461" y="1227822"/>
            <a:ext cx="7998452" cy="5024148"/>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pPr>
            <a:r>
              <a:rPr lang="en-US" altLang="ar-SA" sz="1600" dirty="0">
                <a:solidFill>
                  <a:srgbClr val="008080"/>
                </a:solidFill>
              </a:rPr>
              <a:t>Testosterone secreted by the genital </a:t>
            </a:r>
            <a:r>
              <a:rPr lang="en-US" altLang="ar-SA" sz="1600" dirty="0" err="1">
                <a:solidFill>
                  <a:srgbClr val="008080"/>
                </a:solidFill>
              </a:rPr>
              <a:t>widges</a:t>
            </a:r>
            <a:r>
              <a:rPr lang="en-US" altLang="ar-SA" sz="1600" dirty="0">
                <a:solidFill>
                  <a:srgbClr val="008080"/>
                </a:solidFill>
              </a:rPr>
              <a:t> &amp; later by the fetal testis is responsible for: </a:t>
            </a:r>
            <a:endParaRPr lang="en-US" altLang="ar-SA" sz="1600" dirty="0" smtClean="0">
              <a:solidFill>
                <a:srgbClr val="008080"/>
              </a:solidFill>
            </a:endParaRPr>
          </a:p>
          <a:p>
            <a:pPr defTabSz="914400">
              <a:lnSpc>
                <a:spcPct val="150000"/>
              </a:lnSpc>
              <a:buClr>
                <a:srgbClr val="008080"/>
              </a:buClr>
            </a:pPr>
            <a:endParaRPr lang="en-US" altLang="ar-SA" sz="200" dirty="0">
              <a:solidFill>
                <a:srgbClr val="008080"/>
              </a:solidFill>
            </a:endParaRPr>
          </a:p>
          <a:p>
            <a:pPr marL="342900" indent="-342900" defTabSz="914400">
              <a:buClr>
                <a:srgbClr val="008080"/>
              </a:buClr>
              <a:buFont typeface="+mj-lt"/>
              <a:buAutoNum type="arabicPeriod"/>
            </a:pPr>
            <a:r>
              <a:rPr lang="en-US" altLang="ar-SA" sz="1600" dirty="0"/>
              <a:t>Development of the male body characteristics including the formation of penis &amp; scrotum.</a:t>
            </a:r>
          </a:p>
          <a:p>
            <a:pPr marL="342900" indent="-342900" defTabSz="914400">
              <a:buClr>
                <a:srgbClr val="008080"/>
              </a:buClr>
              <a:buFont typeface="+mj-lt"/>
              <a:buAutoNum type="arabicPeriod"/>
            </a:pPr>
            <a:r>
              <a:rPr lang="en-US" altLang="ar-SA" sz="1600" dirty="0"/>
              <a:t>Development of prostate gland, seminal vesicles &amp; male genital ducts.</a:t>
            </a:r>
          </a:p>
          <a:p>
            <a:pPr marL="342900" indent="-342900" defTabSz="914400">
              <a:buClr>
                <a:srgbClr val="008080"/>
              </a:buClr>
              <a:buFont typeface="+mj-lt"/>
              <a:buAutoNum type="arabicPeriod"/>
            </a:pPr>
            <a:r>
              <a:rPr lang="en-US" altLang="ar-SA" sz="1600" dirty="0"/>
              <a:t>Suppressing the formation of female genital organs</a:t>
            </a:r>
            <a:r>
              <a:rPr lang="en-US" altLang="ar-SA" sz="1600" dirty="0" smtClean="0"/>
              <a:t>.</a:t>
            </a:r>
          </a:p>
          <a:p>
            <a:pPr marL="342900" indent="-342900" defTabSz="914400">
              <a:lnSpc>
                <a:spcPct val="150000"/>
              </a:lnSpc>
              <a:buClr>
                <a:srgbClr val="008080"/>
              </a:buClr>
              <a:buFont typeface="+mj-lt"/>
              <a:buAutoNum type="arabicPeriod"/>
            </a:pPr>
            <a:endParaRPr lang="en-US" altLang="ar-SA" sz="100" dirty="0"/>
          </a:p>
          <a:p>
            <a:pPr defTabSz="914400">
              <a:lnSpc>
                <a:spcPct val="150000"/>
              </a:lnSpc>
              <a:buClr>
                <a:srgbClr val="008080"/>
              </a:buClr>
            </a:pPr>
            <a:r>
              <a:rPr lang="en-US" altLang="ar-SA" sz="1600" dirty="0">
                <a:solidFill>
                  <a:srgbClr val="008080"/>
                </a:solidFill>
              </a:rPr>
              <a:t>Effect of testosterone to cause descent of the testis</a:t>
            </a:r>
            <a:r>
              <a:rPr lang="en-US" altLang="ar-SA" sz="1600" dirty="0" smtClean="0">
                <a:solidFill>
                  <a:srgbClr val="008080"/>
                </a:solidFill>
              </a:rPr>
              <a:t>:</a:t>
            </a:r>
          </a:p>
          <a:p>
            <a:pPr defTabSz="914400">
              <a:lnSpc>
                <a:spcPct val="150000"/>
              </a:lnSpc>
              <a:buClr>
                <a:srgbClr val="008080"/>
              </a:buClr>
            </a:pPr>
            <a:endParaRPr lang="en-US" altLang="ar-SA" sz="100" dirty="0">
              <a:solidFill>
                <a:srgbClr val="008080"/>
              </a:solidFill>
            </a:endParaRPr>
          </a:p>
          <a:p>
            <a:pPr marL="0" indent="0" defTabSz="914400">
              <a:lnSpc>
                <a:spcPct val="150000"/>
              </a:lnSpc>
              <a:buClr>
                <a:srgbClr val="008080"/>
              </a:buClr>
              <a:buNone/>
            </a:pPr>
            <a:r>
              <a:rPr lang="en-US" altLang="ar-SA" sz="1600" dirty="0" smtClean="0"/>
              <a:t>The </a:t>
            </a:r>
            <a:r>
              <a:rPr lang="en-US" altLang="ar-SA" sz="1600" dirty="0"/>
              <a:t>testis descend into the scrotum during the last </a:t>
            </a:r>
            <a:r>
              <a:rPr lang="en-US" altLang="ar-SA" sz="1600" dirty="0">
                <a:solidFill>
                  <a:schemeClr val="accent4">
                    <a:lumMod val="75000"/>
                  </a:schemeClr>
                </a:solidFill>
              </a:rPr>
              <a:t>2 to 3 </a:t>
            </a:r>
            <a:r>
              <a:rPr lang="en-US" altLang="ar-SA" sz="1600" dirty="0"/>
              <a:t>months of </a:t>
            </a:r>
            <a:r>
              <a:rPr lang="en-US" altLang="ar-SA" sz="1600" dirty="0" smtClean="0"/>
              <a:t>gestation when </a:t>
            </a:r>
            <a:r>
              <a:rPr lang="en-US" altLang="ar-SA" sz="1600" dirty="0"/>
              <a:t>the testis begin secreting reasonable quantities of testosterone.</a:t>
            </a:r>
          </a:p>
          <a:p>
            <a:pPr marL="0" indent="0" defTabSz="914400">
              <a:lnSpc>
                <a:spcPct val="150000"/>
              </a:lnSpc>
              <a:buClr>
                <a:srgbClr val="008080"/>
              </a:buClr>
              <a:buNone/>
            </a:pPr>
            <a:endParaRPr lang="en-US" altLang="ar-SA" sz="1600" dirty="0"/>
          </a:p>
          <a:p>
            <a:pPr marL="0" indent="0" defTabSz="914400">
              <a:lnSpc>
                <a:spcPct val="150000"/>
              </a:lnSpc>
              <a:buClr>
                <a:srgbClr val="008080"/>
              </a:buClr>
              <a:buNone/>
            </a:pPr>
            <a:endParaRPr lang="en-US" altLang="ar-SA" sz="1800" dirty="0" smtClean="0">
              <a:solidFill>
                <a:srgbClr val="008080"/>
              </a:solidFill>
            </a:endParaRPr>
          </a:p>
          <a:p>
            <a:pPr marL="0" indent="0" defTabSz="914400">
              <a:lnSpc>
                <a:spcPct val="150000"/>
              </a:lnSpc>
              <a:buClr>
                <a:srgbClr val="008080"/>
              </a:buClr>
              <a:buNone/>
            </a:pPr>
            <a:endParaRPr lang="en-US" sz="600" dirty="0" smtClean="0"/>
          </a:p>
        </p:txBody>
      </p:sp>
      <p:pic>
        <p:nvPicPr>
          <p:cNvPr id="7"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7913" y="1239603"/>
            <a:ext cx="2971489" cy="3253951"/>
          </a:xfrm>
          <a:prstGeom prst="rect">
            <a:avLst/>
          </a:prstGeom>
          <a:ln>
            <a:noFill/>
          </a:ln>
        </p:spPr>
      </p:pic>
      <p:sp>
        <p:nvSpPr>
          <p:cNvPr id="9" name="مستطيل 1"/>
          <p:cNvSpPr>
            <a:spLocks noChangeArrowheads="1"/>
          </p:cNvSpPr>
          <p:nvPr/>
        </p:nvSpPr>
        <p:spPr bwMode="auto">
          <a:xfrm>
            <a:off x="597944" y="4589884"/>
            <a:ext cx="10981458" cy="1670137"/>
          </a:xfrm>
          <a:prstGeom prst="rect">
            <a:avLst/>
          </a:prstGeom>
          <a:ln>
            <a:solidFill>
              <a:srgbClr val="00B050"/>
            </a:solidFill>
            <a:prstDash val="dashDot"/>
          </a:ln>
        </p:spPr>
        <p:txBody>
          <a:bodyPr wrap="square">
            <a:spAutoFit/>
          </a:bodyPr>
          <a:lstStyle/>
          <a:p>
            <a:pPr marL="285750" indent="-285750">
              <a:lnSpc>
                <a:spcPct val="150000"/>
              </a:lnSpc>
              <a:buFont typeface="Wingdings" panose="05000000000000000000" pitchFamily="2" charset="2"/>
              <a:buChar char="ü"/>
            </a:pPr>
            <a:r>
              <a:rPr lang="en-US" altLang="en-US" sz="1400" dirty="0">
                <a:solidFill>
                  <a:srgbClr val="00B050"/>
                </a:solidFill>
              </a:rPr>
              <a:t>From week 6 to week 10 is very important period for development of sexual organs . The absent of testosterone in that time even if fetus have XY his sex organs or external genitalia will not develop in proper way or will be </a:t>
            </a:r>
            <a:r>
              <a:rPr lang="en-US" altLang="en-US" sz="1400" dirty="0" smtClean="0">
                <a:solidFill>
                  <a:srgbClr val="00B050"/>
                </a:solidFill>
              </a:rPr>
              <a:t>ambiguous.</a:t>
            </a:r>
          </a:p>
          <a:p>
            <a:pPr marL="285750" indent="-285750">
              <a:lnSpc>
                <a:spcPct val="150000"/>
              </a:lnSpc>
              <a:buFont typeface="Wingdings" panose="05000000000000000000" pitchFamily="2" charset="2"/>
              <a:buChar char="ü"/>
            </a:pPr>
            <a:r>
              <a:rPr lang="en-US" altLang="en-US" sz="1400" dirty="0" smtClean="0">
                <a:solidFill>
                  <a:srgbClr val="00B050"/>
                </a:solidFill>
              </a:rPr>
              <a:t>Also </a:t>
            </a:r>
            <a:r>
              <a:rPr lang="en-US" altLang="en-US" sz="1400" dirty="0">
                <a:solidFill>
                  <a:srgbClr val="00B050"/>
                </a:solidFill>
              </a:rPr>
              <a:t>play a role in descending of tests before or after birth. If not descend he needs surgical intervention. The scrotum always down but the tests has to descend and be outside the body because spermatogenesis require two degrees lower than body temperature so the babies with failure of tests descending they have risk for infertility or reduce the fertility. </a:t>
            </a:r>
          </a:p>
        </p:txBody>
      </p:sp>
      <p:sp>
        <p:nvSpPr>
          <p:cNvPr id="11" name="مربع نص 7"/>
          <p:cNvSpPr txBox="1"/>
          <p:nvPr/>
        </p:nvSpPr>
        <p:spPr>
          <a:xfrm>
            <a:off x="8398668" y="1412776"/>
            <a:ext cx="765972" cy="264688"/>
          </a:xfrm>
          <a:prstGeom prst="rect">
            <a:avLst/>
          </a:prstGeom>
          <a:noFill/>
        </p:spPr>
        <p:txBody>
          <a:bodyPr wrap="square" rtlCol="1">
            <a:spAutoFit/>
          </a:bodyPr>
          <a:lstStyle/>
          <a:p>
            <a:pPr algn="ctr">
              <a:lnSpc>
                <a:spcPct val="80000"/>
              </a:lnSpc>
            </a:pPr>
            <a:r>
              <a:rPr lang="en-US" altLang="ar-SA" sz="1400" dirty="0" smtClean="0">
                <a:solidFill>
                  <a:schemeClr val="bg1">
                    <a:lumMod val="50000"/>
                  </a:schemeClr>
                </a:solidFill>
                <a:latin typeface="Gill Sans MT" panose="020B0502020104020203" pitchFamily="34" charset="0"/>
                <a:cs typeface="Calibri" panose="020F0502020204030204" pitchFamily="34" charset="0"/>
              </a:rPr>
              <a:t>Extra </a:t>
            </a:r>
            <a:endParaRPr lang="en-US" altLang="ar-SA" sz="1400" dirty="0">
              <a:solidFill>
                <a:schemeClr val="bg1">
                  <a:lumMod val="50000"/>
                </a:schemeClr>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4271569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fontScale="90000"/>
          </a:bodyPr>
          <a:lstStyle/>
          <a:p>
            <a:r>
              <a:rPr lang="en-US" altLang="ar-SA" sz="3200" dirty="0" smtClean="0">
                <a:solidFill>
                  <a:srgbClr val="008080"/>
                </a:solidFill>
                <a:latin typeface="Bahnschrift" panose="020B0502040204020203" pitchFamily="34" charset="0"/>
                <a:cs typeface="Calibri" panose="020F0502020204030204" pitchFamily="34" charset="0"/>
              </a:rPr>
              <a:t>Effect of Testosterone on Development of Adult Primary And Secondary Sexual Characteristics</a:t>
            </a:r>
            <a:endParaRPr lang="en-US" sz="3200" dirty="0">
              <a:solidFill>
                <a:srgbClr val="008080"/>
              </a:solidFill>
              <a:latin typeface="Bahnschrift" panose="020B0502040204020203" pitchFamily="34" charset="0"/>
              <a:cs typeface="Calibri" panose="020F0502020204030204" pitchFamily="34" charset="0"/>
            </a:endParaRP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24</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84786204"/>
              </p:ext>
            </p:extLst>
          </p:nvPr>
        </p:nvGraphicFramePr>
        <p:xfrm>
          <a:off x="618115" y="1444038"/>
          <a:ext cx="10969943" cy="4630531"/>
        </p:xfrm>
        <a:graphic>
          <a:graphicData uri="http://schemas.openxmlformats.org/drawingml/2006/table">
            <a:tbl>
              <a:tblPr firstRow="1" bandRow="1">
                <a:tableStyleId>{5DA37D80-6434-44D0-A028-1B22A696006F}</a:tableStyleId>
              </a:tblPr>
              <a:tblGrid>
                <a:gridCol w="3172041">
                  <a:extLst>
                    <a:ext uri="{9D8B030D-6E8A-4147-A177-3AD203B41FA5}">
                      <a16:colId xmlns:a16="http://schemas.microsoft.com/office/drawing/2014/main" val="2488661427"/>
                    </a:ext>
                  </a:extLst>
                </a:gridCol>
                <a:gridCol w="3825080">
                  <a:extLst>
                    <a:ext uri="{9D8B030D-6E8A-4147-A177-3AD203B41FA5}">
                      <a16:colId xmlns:a16="http://schemas.microsoft.com/office/drawing/2014/main" val="3077231630"/>
                    </a:ext>
                  </a:extLst>
                </a:gridCol>
                <a:gridCol w="3972822">
                  <a:extLst>
                    <a:ext uri="{9D8B030D-6E8A-4147-A177-3AD203B41FA5}">
                      <a16:colId xmlns:a16="http://schemas.microsoft.com/office/drawing/2014/main" val="4128162029"/>
                    </a:ext>
                  </a:extLst>
                </a:gridCol>
              </a:tblGrid>
              <a:tr h="33761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After</a:t>
                      </a:r>
                      <a:r>
                        <a:rPr kumimoji="0" lang="en-US" sz="1600" b="0" kern="1200" baseline="0" dirty="0" smtClean="0">
                          <a:solidFill>
                            <a:srgbClr val="008080"/>
                          </a:solidFill>
                          <a:latin typeface="Gill Sans MT" panose="020B0502020104020203" pitchFamily="34" charset="0"/>
                          <a:ea typeface="+mn-ea"/>
                          <a:cs typeface="Calibri" panose="020F0502020204030204" pitchFamily="34" charset="0"/>
                        </a:rPr>
                        <a:t> puberty</a:t>
                      </a:r>
                      <a:endParaRPr kumimoji="0" lang="en-US" sz="16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E7FFF3"/>
                    </a:solidFill>
                  </a:tcPr>
                </a:tc>
                <a:tc>
                  <a:txBody>
                    <a:bodyPr/>
                    <a:lstStyle/>
                    <a:p>
                      <a:pPr marL="0" indent="0" algn="ctr" rtl="1" eaLnBrk="1" latinLnBrk="0" hangingPunct="1">
                        <a:lnSpc>
                          <a:spcPct val="100000"/>
                        </a:lnSpc>
                        <a:buFont typeface="Wingdings" panose="05000000000000000000" pitchFamily="2" charset="2"/>
                        <a:buNone/>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Effect on the distribution of body hair</a:t>
                      </a:r>
                      <a:endParaRPr kumimoji="0" lang="en-US" sz="16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FEFFF3"/>
                    </a:solidFill>
                  </a:tcPr>
                </a:tc>
                <a:tc>
                  <a:txBody>
                    <a:bodyPr/>
                    <a:lstStyle/>
                    <a:p>
                      <a:pPr marL="0" indent="0" algn="ctr" rtl="0" eaLnBrk="1" latinLnBrk="0" hangingPunct="1">
                        <a:lnSpc>
                          <a:spcPct val="100000"/>
                        </a:lnSpc>
                        <a:buFont typeface="Wingdings" panose="05000000000000000000" pitchFamily="2" charset="2"/>
                        <a:buNone/>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Baldness</a:t>
                      </a:r>
                      <a:r>
                        <a:rPr kumimoji="0" lang="ar-SA" sz="1600" b="0" kern="1200" dirty="0" smtClean="0">
                          <a:solidFill>
                            <a:schemeClr val="bg1">
                              <a:lumMod val="50000"/>
                            </a:schemeClr>
                          </a:solidFill>
                          <a:latin typeface="Gill Sans MT" panose="020B0502020104020203" pitchFamily="34" charset="0"/>
                          <a:ea typeface="+mn-ea"/>
                          <a:cs typeface="Calibri" panose="020F0502020204030204" pitchFamily="34" charset="0"/>
                        </a:rPr>
                        <a:t>الصلع</a:t>
                      </a:r>
                      <a:r>
                        <a:rPr kumimoji="0" lang="ar-SA" sz="1600" b="0" kern="1200" dirty="0" smtClean="0">
                          <a:solidFill>
                            <a:srgbClr val="008080"/>
                          </a:solidFill>
                          <a:latin typeface="Gill Sans MT" panose="020B0502020104020203" pitchFamily="34" charset="0"/>
                          <a:ea typeface="+mn-ea"/>
                          <a:cs typeface="Calibri" panose="020F0502020204030204" pitchFamily="34" charset="0"/>
                        </a:rPr>
                        <a:t>  </a:t>
                      </a:r>
                      <a:endParaRPr kumimoji="0" lang="en-US" sz="16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D9FFFF"/>
                    </a:solidFill>
                  </a:tcPr>
                </a:tc>
                <a:extLst>
                  <a:ext uri="{0D108BD9-81ED-4DB2-BD59-A6C34878D82A}">
                    <a16:rowId xmlns:a16="http://schemas.microsoft.com/office/drawing/2014/main" val="459244839"/>
                  </a:ext>
                </a:extLst>
              </a:tr>
              <a:tr h="1606602">
                <a:tc>
                  <a:txBody>
                    <a:bodyPr/>
                    <a:lstStyle/>
                    <a:p>
                      <a:pPr marL="0" lvl="0" indent="0" algn="l" rtl="0" eaLnBrk="1" latinLnBrk="0" hangingPunct="1">
                        <a:lnSpc>
                          <a:spcPct val="150000"/>
                        </a:lnSpc>
                        <a:buClr>
                          <a:srgbClr val="008080"/>
                        </a:buClr>
                        <a:buFont typeface="Wingdings" charset="2"/>
                        <a:buNone/>
                      </a:pPr>
                      <a:r>
                        <a:rPr kumimoji="0" lang="en-US" altLang="ar-SA" sz="1500" kern="1200" dirty="0" smtClean="0">
                          <a:solidFill>
                            <a:schemeClr val="tx1"/>
                          </a:solidFill>
                          <a:latin typeface="+mn-lt"/>
                          <a:ea typeface="+mn-ea"/>
                          <a:cs typeface="+mn-cs"/>
                        </a:rPr>
                        <a:t>The increasing amounts of testosterone cause enlargement of the penis, scrotum &amp; testis &amp; secondary sexual characteristics.</a:t>
                      </a: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
                          <a:srgbClr val="008080"/>
                        </a:buClr>
                        <a:buSzTx/>
                        <a:buFont typeface="Wingdings" charset="2"/>
                        <a:buNone/>
                        <a:tabLst/>
                        <a:defRPr/>
                      </a:pPr>
                      <a:r>
                        <a:rPr kumimoji="0" lang="en-US" altLang="ar-SA" sz="1500" kern="1200" dirty="0" smtClean="0">
                          <a:solidFill>
                            <a:schemeClr val="tx1"/>
                          </a:solidFill>
                          <a:latin typeface="+mn-lt"/>
                          <a:ea typeface="+mn-ea"/>
                          <a:cs typeface="+mn-cs"/>
                        </a:rPr>
                        <a:t>Testosterone causes growth of hair</a:t>
                      </a:r>
                      <a:r>
                        <a:rPr kumimoji="0" lang="en-US" altLang="ar-SA" sz="1500" kern="1200" baseline="0" dirty="0" smtClean="0">
                          <a:solidFill>
                            <a:schemeClr val="tx1"/>
                          </a:solidFill>
                          <a:latin typeface="+mn-lt"/>
                          <a:ea typeface="+mn-ea"/>
                          <a:cs typeface="+mn-cs"/>
                        </a:rPr>
                        <a:t> </a:t>
                      </a:r>
                      <a:r>
                        <a:rPr kumimoji="0" lang="en-US" altLang="ar-SA" sz="1500" kern="1200" dirty="0" smtClean="0">
                          <a:solidFill>
                            <a:schemeClr val="tx1"/>
                          </a:solidFill>
                          <a:latin typeface="+mn-lt"/>
                          <a:ea typeface="+mn-ea"/>
                          <a:cs typeface="+mn-cs"/>
                        </a:rPr>
                        <a:t>over the pubis, upward along the linea alba of the abdomen to the umbilicus,</a:t>
                      </a:r>
                      <a:r>
                        <a:rPr kumimoji="0" lang="en-US" altLang="ar-SA" sz="1500" kern="1200" baseline="0" dirty="0" smtClean="0">
                          <a:solidFill>
                            <a:schemeClr val="tx1"/>
                          </a:solidFill>
                          <a:latin typeface="+mn-lt"/>
                          <a:ea typeface="+mn-ea"/>
                          <a:cs typeface="+mn-cs"/>
                        </a:rPr>
                        <a:t> </a:t>
                      </a:r>
                      <a:r>
                        <a:rPr kumimoji="0" lang="en-US" altLang="ar-SA" sz="1500" kern="1200" dirty="0" smtClean="0">
                          <a:solidFill>
                            <a:schemeClr val="tx1"/>
                          </a:solidFill>
                          <a:latin typeface="+mn-lt"/>
                          <a:ea typeface="+mn-ea"/>
                          <a:cs typeface="+mn-cs"/>
                        </a:rPr>
                        <a:t>on the face,</a:t>
                      </a:r>
                      <a:r>
                        <a:rPr kumimoji="0" lang="en-US" altLang="ar-SA" sz="1500" kern="1200" baseline="0" dirty="0" smtClean="0">
                          <a:solidFill>
                            <a:schemeClr val="tx1"/>
                          </a:solidFill>
                          <a:latin typeface="+mn-lt"/>
                          <a:ea typeface="+mn-ea"/>
                          <a:cs typeface="+mn-cs"/>
                        </a:rPr>
                        <a:t> </a:t>
                      </a:r>
                      <a:r>
                        <a:rPr kumimoji="0" lang="en-US" altLang="ar-SA" sz="1500" kern="1200" dirty="0" smtClean="0">
                          <a:solidFill>
                            <a:schemeClr val="tx1"/>
                          </a:solidFill>
                          <a:latin typeface="+mn-lt"/>
                          <a:ea typeface="+mn-ea"/>
                          <a:cs typeface="+mn-cs"/>
                        </a:rPr>
                        <a:t>on the chest,</a:t>
                      </a:r>
                      <a:r>
                        <a:rPr kumimoji="0" lang="en-US" altLang="ar-SA" sz="1500" kern="1200" baseline="0" dirty="0" smtClean="0">
                          <a:solidFill>
                            <a:schemeClr val="tx1"/>
                          </a:solidFill>
                          <a:latin typeface="+mn-lt"/>
                          <a:ea typeface="+mn-ea"/>
                          <a:cs typeface="+mn-cs"/>
                        </a:rPr>
                        <a:t> and </a:t>
                      </a:r>
                      <a:r>
                        <a:rPr kumimoji="0" lang="en-US" altLang="ar-SA" sz="1500" kern="1200" dirty="0" smtClean="0">
                          <a:solidFill>
                            <a:schemeClr val="tx1"/>
                          </a:solidFill>
                          <a:latin typeface="+mn-lt"/>
                          <a:ea typeface="+mn-ea"/>
                          <a:cs typeface="+mn-cs"/>
                        </a:rPr>
                        <a:t>less often on other regions such as the back.</a:t>
                      </a: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None/>
                        <a:tabLst/>
                        <a:defRPr/>
                      </a:pPr>
                      <a:r>
                        <a:rPr kumimoji="0" lang="en-US" altLang="ar-SA" sz="1500" kern="1200" dirty="0" smtClean="0">
                          <a:solidFill>
                            <a:schemeClr val="tx1"/>
                          </a:solidFill>
                          <a:latin typeface="+mn-lt"/>
                          <a:ea typeface="+mn-ea"/>
                          <a:cs typeface="+mn-cs"/>
                        </a:rPr>
                        <a:t>Testosterone </a:t>
                      </a:r>
                      <a:r>
                        <a:rPr kumimoji="0" lang="en-US" altLang="ar-SA" sz="1500" kern="1200" dirty="0" smtClean="0">
                          <a:solidFill>
                            <a:srgbClr val="FF0000"/>
                          </a:solidFill>
                          <a:latin typeface="+mn-lt"/>
                          <a:ea typeface="+mn-ea"/>
                          <a:cs typeface="+mn-cs"/>
                        </a:rPr>
                        <a:t>decreases</a:t>
                      </a:r>
                      <a:r>
                        <a:rPr kumimoji="0" lang="en-US" altLang="ar-SA" sz="1500" kern="1200" dirty="0" smtClean="0">
                          <a:solidFill>
                            <a:schemeClr val="tx1"/>
                          </a:solidFill>
                          <a:latin typeface="+mn-lt"/>
                          <a:ea typeface="+mn-ea"/>
                          <a:cs typeface="+mn-cs"/>
                        </a:rPr>
                        <a:t> the growth of hair on the top of the head</a:t>
                      </a:r>
                      <a:r>
                        <a:rPr kumimoji="0" lang="en-US" altLang="ar-SA" sz="1500" kern="1200" baseline="0" dirty="0" smtClean="0">
                          <a:solidFill>
                            <a:schemeClr val="tx1"/>
                          </a:solidFill>
                          <a:latin typeface="+mn-lt"/>
                          <a:ea typeface="+mn-ea"/>
                          <a:cs typeface="+mn-cs"/>
                        </a:rPr>
                        <a:t> </a:t>
                      </a:r>
                      <a:r>
                        <a:rPr kumimoji="0" lang="en-US" altLang="ar-SA" sz="1500" kern="1200" dirty="0" smtClean="0">
                          <a:solidFill>
                            <a:schemeClr val="tx1"/>
                          </a:solidFill>
                          <a:latin typeface="+mn-lt"/>
                          <a:ea typeface="+mn-ea"/>
                          <a:cs typeface="+mn-cs"/>
                        </a:rPr>
                        <a:t>by two factors: </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altLang="ar-SA" sz="1500" kern="1200" dirty="0" smtClean="0">
                          <a:solidFill>
                            <a:schemeClr val="tx1"/>
                          </a:solidFill>
                          <a:latin typeface="+mn-lt"/>
                          <a:ea typeface="+mn-ea"/>
                          <a:cs typeface="+mn-cs"/>
                        </a:rPr>
                        <a:t>Genetic background.</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altLang="ar-SA" sz="1500" kern="1200" dirty="0" smtClean="0">
                          <a:solidFill>
                            <a:schemeClr val="tx1"/>
                          </a:solidFill>
                          <a:latin typeface="+mn-lt"/>
                          <a:ea typeface="+mn-ea"/>
                          <a:cs typeface="+mn-cs"/>
                        </a:rPr>
                        <a:t>Large quantities of androgenic hormones.</a:t>
                      </a:r>
                    </a:p>
                  </a:txBody>
                  <a:tcPr>
                    <a:solidFill>
                      <a:schemeClr val="bg1"/>
                    </a:solidFill>
                  </a:tcPr>
                </a:tc>
                <a:extLst>
                  <a:ext uri="{0D108BD9-81ED-4DB2-BD59-A6C34878D82A}">
                    <a16:rowId xmlns:a16="http://schemas.microsoft.com/office/drawing/2014/main" val="914437974"/>
                  </a:ext>
                </a:extLst>
              </a:tr>
              <a:tr h="3381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Effect on voice</a:t>
                      </a:r>
                    </a:p>
                  </a:txBody>
                  <a:tcPr>
                    <a:solidFill>
                      <a:srgbClr val="FFF3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ar-SA" sz="1600" b="0" kern="1200" dirty="0" smtClean="0">
                          <a:solidFill>
                            <a:srgbClr val="008080"/>
                          </a:solidFill>
                          <a:latin typeface="Gill Sans MT" panose="020B0502020104020203" pitchFamily="34" charset="0"/>
                          <a:ea typeface="+mn-ea"/>
                          <a:cs typeface="Calibri" panose="020F0502020204030204" pitchFamily="34" charset="0"/>
                        </a:rPr>
                        <a:t>Effect on skin</a:t>
                      </a:r>
                    </a:p>
                  </a:txBody>
                  <a:tcPr>
                    <a:solidFill>
                      <a:srgbClr val="E2EC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kern="1200" noProof="0" dirty="0" smtClean="0">
                          <a:solidFill>
                            <a:srgbClr val="008080"/>
                          </a:solidFill>
                          <a:latin typeface="Gill Sans MT" panose="020B0502020104020203" pitchFamily="34" charset="0"/>
                          <a:ea typeface="+mn-ea"/>
                          <a:cs typeface="Calibri" panose="020F0502020204030204" pitchFamily="34" charset="0"/>
                        </a:rPr>
                        <a:t>Effect on muscle</a:t>
                      </a:r>
                    </a:p>
                  </a:txBody>
                  <a:tcPr>
                    <a:solidFill>
                      <a:srgbClr val="F4F1F0"/>
                    </a:solidFill>
                  </a:tcPr>
                </a:tc>
                <a:extLst>
                  <a:ext uri="{0D108BD9-81ED-4DB2-BD59-A6C34878D82A}">
                    <a16:rowId xmlns:a16="http://schemas.microsoft.com/office/drawing/2014/main" val="10002"/>
                  </a:ext>
                </a:extLst>
              </a:tr>
              <a:tr h="1733725">
                <a:tc>
                  <a:txBody>
                    <a:bodyPr/>
                    <a:lstStyle/>
                    <a:p>
                      <a:pPr marL="0" marR="0" lvl="0" indent="0" algn="l" defTabSz="914400" rtl="0" eaLnBrk="1" fontAlgn="auto" latinLnBrk="0" hangingPunct="1">
                        <a:lnSpc>
                          <a:spcPct val="150000"/>
                        </a:lnSpc>
                        <a:spcBef>
                          <a:spcPts val="0"/>
                        </a:spcBef>
                        <a:spcAft>
                          <a:spcPts val="0"/>
                        </a:spcAft>
                        <a:buClr>
                          <a:srgbClr val="008080"/>
                        </a:buClr>
                        <a:buSzTx/>
                        <a:buFont typeface="Wingdings" charset="2"/>
                        <a:buNone/>
                        <a:tabLst/>
                        <a:defRPr/>
                      </a:pPr>
                      <a:r>
                        <a:rPr kumimoji="0" lang="en-US" altLang="ar-SA" sz="1500" kern="1200" dirty="0" smtClean="0">
                          <a:solidFill>
                            <a:schemeClr val="tx1"/>
                          </a:solidFill>
                          <a:latin typeface="+mn-lt"/>
                          <a:ea typeface="+mn-ea"/>
                          <a:cs typeface="+mn-cs"/>
                        </a:rPr>
                        <a:t>It causes:</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altLang="ar-SA" sz="1500" kern="1200" dirty="0" smtClean="0">
                          <a:solidFill>
                            <a:schemeClr val="tx1"/>
                          </a:solidFill>
                          <a:latin typeface="+mn-lt"/>
                          <a:ea typeface="+mn-ea"/>
                          <a:cs typeface="+mn-cs"/>
                        </a:rPr>
                        <a:t>Hypertrophy of the laryngeal</a:t>
                      </a:r>
                      <a:r>
                        <a:rPr kumimoji="0" lang="en-US" altLang="ar-SA" sz="1500" kern="1200" baseline="0" dirty="0" smtClean="0">
                          <a:solidFill>
                            <a:schemeClr val="tx1"/>
                          </a:solidFill>
                          <a:latin typeface="+mn-lt"/>
                          <a:ea typeface="+mn-ea"/>
                          <a:cs typeface="+mn-cs"/>
                        </a:rPr>
                        <a:t> </a:t>
                      </a:r>
                      <a:r>
                        <a:rPr kumimoji="0" lang="en-US" altLang="ar-SA" sz="1500" kern="1200" dirty="0" smtClean="0">
                          <a:solidFill>
                            <a:schemeClr val="tx1"/>
                          </a:solidFill>
                          <a:latin typeface="+mn-lt"/>
                          <a:ea typeface="+mn-ea"/>
                          <a:cs typeface="+mn-cs"/>
                        </a:rPr>
                        <a:t>mucosa. </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altLang="ar-SA" sz="1500" kern="1200" dirty="0" smtClean="0">
                          <a:solidFill>
                            <a:schemeClr val="tx1"/>
                          </a:solidFill>
                          <a:latin typeface="+mn-lt"/>
                          <a:ea typeface="+mn-ea"/>
                          <a:cs typeface="+mn-cs"/>
                        </a:rPr>
                        <a:t>Enlargement of the larynx (typical adult </a:t>
                      </a:r>
                      <a:r>
                        <a:rPr kumimoji="0" lang="en-US" altLang="ar-SA" sz="1500" u="sng" kern="1200" dirty="0" smtClean="0">
                          <a:solidFill>
                            <a:schemeClr val="tx1"/>
                          </a:solidFill>
                          <a:latin typeface="+mn-lt"/>
                          <a:ea typeface="+mn-ea"/>
                          <a:cs typeface="+mn-cs"/>
                        </a:rPr>
                        <a:t>masculine voice</a:t>
                      </a:r>
                      <a:r>
                        <a:rPr kumimoji="0" lang="ar-SA" altLang="ar-SA" sz="1200" b="0" kern="1200" dirty="0" smtClean="0">
                          <a:solidFill>
                            <a:schemeClr val="bg1">
                              <a:lumMod val="50000"/>
                            </a:schemeClr>
                          </a:solidFill>
                          <a:latin typeface="Gill Sans MT" panose="020B0502020104020203" pitchFamily="34" charset="0"/>
                          <a:ea typeface="+mn-ea"/>
                          <a:cs typeface="Calibri" panose="020F0502020204030204" pitchFamily="34" charset="0"/>
                        </a:rPr>
                        <a:t>الصوت الذكوري </a:t>
                      </a:r>
                      <a:r>
                        <a:rPr kumimoji="0" lang="en-US" altLang="ar-SA" sz="1500" kern="1200" dirty="0" smtClean="0">
                          <a:solidFill>
                            <a:schemeClr val="tx1"/>
                          </a:solidFill>
                          <a:latin typeface="+mn-lt"/>
                          <a:ea typeface="+mn-ea"/>
                          <a:cs typeface="+mn-cs"/>
                        </a:rPr>
                        <a:t>).</a:t>
                      </a:r>
                    </a:p>
                    <a:p>
                      <a:pPr marL="342900" lvl="0" indent="-342900" algn="l" rtl="0" eaLnBrk="1" latinLnBrk="0" hangingPunct="1">
                        <a:lnSpc>
                          <a:spcPct val="150000"/>
                        </a:lnSpc>
                        <a:buClr>
                          <a:srgbClr val="008080"/>
                        </a:buClr>
                        <a:buFont typeface="Wingdings" charset="2"/>
                        <a:buChar char="ü"/>
                      </a:pPr>
                      <a:endParaRPr kumimoji="0" lang="en-US" altLang="ar-SA" sz="1500" kern="1200" dirty="0" smtClean="0">
                        <a:solidFill>
                          <a:schemeClr val="tx1"/>
                        </a:solidFill>
                        <a:latin typeface="+mn-lt"/>
                        <a:ea typeface="+mn-ea"/>
                        <a:cs typeface="+mn-cs"/>
                      </a:endParaRP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
                          <a:srgbClr val="008080"/>
                        </a:buClr>
                        <a:buSzTx/>
                        <a:buFont typeface="Wingdings" charset="2"/>
                        <a:buNone/>
                        <a:tabLst/>
                        <a:defRPr/>
                      </a:pPr>
                      <a:r>
                        <a:rPr kumimoji="0" lang="en-US" altLang="ar-SA" sz="1500" kern="1200" dirty="0" smtClean="0">
                          <a:solidFill>
                            <a:schemeClr val="tx1"/>
                          </a:solidFill>
                          <a:latin typeface="+mn-lt"/>
                          <a:ea typeface="+mn-ea"/>
                          <a:cs typeface="+mn-cs"/>
                        </a:rPr>
                        <a:t>Testosterone increases the thickness of skin over the body &amp; subcutaneous tissues.  Also it increases the secretion of the </a:t>
                      </a:r>
                      <a:r>
                        <a:rPr kumimoji="0" lang="en-US" altLang="ar-SA" sz="1500" u="sng" kern="1200" dirty="0" smtClean="0">
                          <a:solidFill>
                            <a:schemeClr val="tx1"/>
                          </a:solidFill>
                          <a:latin typeface="+mn-lt"/>
                          <a:ea typeface="+mn-ea"/>
                          <a:cs typeface="+mn-cs"/>
                        </a:rPr>
                        <a:t>sebaceous glands </a:t>
                      </a:r>
                      <a:r>
                        <a:rPr kumimoji="0" lang="ar-SA" altLang="ar-SA" sz="1500" kern="1200" dirty="0" smtClean="0">
                          <a:solidFill>
                            <a:schemeClr val="bg1">
                              <a:lumMod val="50000"/>
                            </a:schemeClr>
                          </a:solidFill>
                          <a:latin typeface="Calibri" panose="020F0502020204030204" pitchFamily="34" charset="0"/>
                          <a:ea typeface="+mn-ea"/>
                          <a:cs typeface="Calibri" panose="020F0502020204030204" pitchFamily="34" charset="0"/>
                        </a:rPr>
                        <a:t>الغدة</a:t>
                      </a:r>
                      <a:r>
                        <a:rPr kumimoji="0" lang="ar-SA" altLang="ar-SA" sz="1500" kern="1200" baseline="0" dirty="0" smtClean="0">
                          <a:solidFill>
                            <a:schemeClr val="bg1">
                              <a:lumMod val="50000"/>
                            </a:schemeClr>
                          </a:solidFill>
                          <a:latin typeface="Calibri" panose="020F0502020204030204" pitchFamily="34" charset="0"/>
                          <a:ea typeface="+mn-ea"/>
                          <a:cs typeface="Calibri" panose="020F0502020204030204" pitchFamily="34" charset="0"/>
                        </a:rPr>
                        <a:t> الدهنية</a:t>
                      </a:r>
                      <a:r>
                        <a:rPr kumimoji="0" lang="en-US" altLang="ar-SA" sz="1500" kern="1200" dirty="0" smtClean="0">
                          <a:solidFill>
                            <a:schemeClr val="tx1"/>
                          </a:solidFill>
                          <a:latin typeface="+mn-lt"/>
                          <a:ea typeface="+mn-ea"/>
                          <a:cs typeface="+mn-cs"/>
                        </a:rPr>
                        <a:t>&amp; sebaceous glands of the face causing </a:t>
                      </a:r>
                      <a:r>
                        <a:rPr kumimoji="0" lang="en-US" altLang="ar-SA" sz="1500" u="sng" kern="1200" dirty="0" smtClean="0">
                          <a:solidFill>
                            <a:schemeClr val="tx1"/>
                          </a:solidFill>
                          <a:latin typeface="+mn-lt"/>
                          <a:ea typeface="+mn-ea"/>
                          <a:cs typeface="+mn-cs"/>
                        </a:rPr>
                        <a:t>acne</a:t>
                      </a:r>
                      <a:r>
                        <a:rPr kumimoji="0" lang="ar-SA" altLang="ar-SA" sz="1500" u="none" kern="1200" baseline="0" dirty="0" smtClean="0">
                          <a:solidFill>
                            <a:schemeClr val="tx1"/>
                          </a:solidFill>
                          <a:latin typeface="+mn-lt"/>
                          <a:ea typeface="+mn-ea"/>
                          <a:cs typeface="+mn-cs"/>
                        </a:rPr>
                        <a:t> </a:t>
                      </a:r>
                      <a:r>
                        <a:rPr kumimoji="0" lang="ar-SA" altLang="ar-SA" sz="1500" u="none" kern="1200" baseline="0" dirty="0" smtClean="0">
                          <a:solidFill>
                            <a:schemeClr val="bg1">
                              <a:lumMod val="50000"/>
                            </a:schemeClr>
                          </a:solidFill>
                          <a:latin typeface="Calibri" panose="020F0502020204030204" pitchFamily="34" charset="0"/>
                          <a:ea typeface="+mn-ea"/>
                          <a:cs typeface="Calibri" panose="020F0502020204030204" pitchFamily="34" charset="0"/>
                        </a:rPr>
                        <a:t>حب الشباب </a:t>
                      </a:r>
                      <a:r>
                        <a:rPr kumimoji="0" lang="en-US" altLang="ar-SA" sz="1500" u="none" kern="1200" baseline="0" dirty="0" smtClean="0">
                          <a:solidFill>
                            <a:schemeClr val="bg1">
                              <a:lumMod val="50000"/>
                            </a:schemeClr>
                          </a:solidFill>
                          <a:latin typeface="Calibri" panose="020F0502020204030204" pitchFamily="34" charset="0"/>
                          <a:ea typeface="+mn-ea"/>
                          <a:cs typeface="Calibri" panose="020F0502020204030204" pitchFamily="34" charset="0"/>
                        </a:rPr>
                        <a:t>.</a:t>
                      </a:r>
                      <a:endParaRPr kumimoji="0" lang="en-US" altLang="ar-SA" sz="1500" kern="1200" dirty="0" smtClean="0">
                        <a:solidFill>
                          <a:schemeClr val="bg1">
                            <a:lumMod val="50000"/>
                          </a:schemeClr>
                        </a:solidFill>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0"/>
                        </a:spcAft>
                        <a:buClr>
                          <a:srgbClr val="008080"/>
                        </a:buClr>
                        <a:buSzTx/>
                        <a:buFont typeface="Wingdings" charset="2"/>
                        <a:buChar char="ü"/>
                        <a:tabLst/>
                        <a:defRPr/>
                      </a:pPr>
                      <a:endParaRPr kumimoji="0" lang="en-US" sz="1500" kern="1200" noProof="0" dirty="0">
                        <a:solidFill>
                          <a:schemeClr val="tx1"/>
                        </a:solidFill>
                        <a:latin typeface="+mn-lt"/>
                        <a:ea typeface="+mn-ea"/>
                        <a:cs typeface="+mn-cs"/>
                      </a:endParaRPr>
                    </a:p>
                  </a:txBody>
                  <a:tcPr>
                    <a:solidFill>
                      <a:schemeClr val="bg1"/>
                    </a:solidFill>
                  </a:tcPr>
                </a:tc>
                <a:tc>
                  <a:txBody>
                    <a:bodyPr/>
                    <a:lstStyle/>
                    <a:p>
                      <a:pPr marL="285750" marR="0" lvl="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kumimoji="0" lang="en-US" altLang="ar-SA" sz="1500" kern="1200" dirty="0" smtClean="0">
                          <a:solidFill>
                            <a:schemeClr val="tx1"/>
                          </a:solidFill>
                          <a:latin typeface="+mn-lt"/>
                          <a:ea typeface="+mn-ea"/>
                          <a:cs typeface="+mn-cs"/>
                        </a:rPr>
                        <a:t>Increase muscular development after puberty by </a:t>
                      </a:r>
                      <a:r>
                        <a:rPr kumimoji="0" lang="en-US" altLang="ar-SA" sz="1500" kern="1200" dirty="0" smtClean="0">
                          <a:solidFill>
                            <a:schemeClr val="accent4">
                              <a:lumMod val="75000"/>
                            </a:schemeClr>
                          </a:solidFill>
                          <a:latin typeface="+mn-lt"/>
                          <a:ea typeface="+mn-ea"/>
                          <a:cs typeface="+mn-cs"/>
                        </a:rPr>
                        <a:t>50% </a:t>
                      </a:r>
                      <a:r>
                        <a:rPr kumimoji="0" lang="en-US" altLang="ar-SA" sz="1500" kern="1200" dirty="0" smtClean="0">
                          <a:solidFill>
                            <a:schemeClr val="tx1"/>
                          </a:solidFill>
                          <a:latin typeface="+mn-lt"/>
                          <a:ea typeface="+mn-ea"/>
                          <a:cs typeface="+mn-cs"/>
                        </a:rPr>
                        <a:t>in muscle mass over that in female.  Also increase in protein in non-muscle parts of the body.  </a:t>
                      </a:r>
                    </a:p>
                    <a:p>
                      <a:pPr marL="285750" marR="0" lvl="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r>
                        <a:rPr kumimoji="0" lang="en-US" altLang="ar-SA" sz="1500" kern="1200" dirty="0" smtClean="0">
                          <a:solidFill>
                            <a:srgbClr val="FF0000"/>
                          </a:solidFill>
                          <a:latin typeface="+mn-lt"/>
                          <a:ea typeface="+mn-ea"/>
                          <a:cs typeface="+mn-cs"/>
                        </a:rPr>
                        <a:t>These effect due to the anabolic effect of testosterone.</a:t>
                      </a:r>
                    </a:p>
                  </a:txBody>
                  <a:tcP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1189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a:bodyPr>
          <a:lstStyle/>
          <a:p>
            <a:r>
              <a:rPr lang="en-US" altLang="ar-SA" sz="3200" dirty="0" smtClean="0">
                <a:solidFill>
                  <a:srgbClr val="008080"/>
                </a:solidFill>
                <a:latin typeface="Bahnschrift" panose="020B0502040204020203" pitchFamily="34" charset="0"/>
                <a:cs typeface="Calibri" panose="020F0502020204030204" pitchFamily="34" charset="0"/>
              </a:rPr>
              <a:t>Cont.</a:t>
            </a:r>
            <a:endParaRPr lang="en-US" sz="3200" dirty="0">
              <a:solidFill>
                <a:srgbClr val="008080"/>
              </a:solidFill>
              <a:latin typeface="Bahnschrift" panose="020B0502040204020203" pitchFamily="34" charset="0"/>
              <a:cs typeface="Calibri" panose="020F0502020204030204" pitchFamily="34" charset="0"/>
            </a:endParaRP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25</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91037493"/>
              </p:ext>
            </p:extLst>
          </p:nvPr>
        </p:nvGraphicFramePr>
        <p:xfrm>
          <a:off x="609459" y="1248037"/>
          <a:ext cx="10969943" cy="3688080"/>
        </p:xfrm>
        <a:graphic>
          <a:graphicData uri="http://schemas.openxmlformats.org/drawingml/2006/table">
            <a:tbl>
              <a:tblPr firstRow="1" bandRow="1">
                <a:tableStyleId>{5DA37D80-6434-44D0-A028-1B22A696006F}</a:tableStyleId>
              </a:tblPr>
              <a:tblGrid>
                <a:gridCol w="5628969">
                  <a:extLst>
                    <a:ext uri="{9D8B030D-6E8A-4147-A177-3AD203B41FA5}">
                      <a16:colId xmlns:a16="http://schemas.microsoft.com/office/drawing/2014/main" val="2488661427"/>
                    </a:ext>
                  </a:extLst>
                </a:gridCol>
                <a:gridCol w="2592288">
                  <a:extLst>
                    <a:ext uri="{9D8B030D-6E8A-4147-A177-3AD203B41FA5}">
                      <a16:colId xmlns:a16="http://schemas.microsoft.com/office/drawing/2014/main" val="3077231630"/>
                    </a:ext>
                  </a:extLst>
                </a:gridCol>
                <a:gridCol w="2748686">
                  <a:extLst>
                    <a:ext uri="{9D8B030D-6E8A-4147-A177-3AD203B41FA5}">
                      <a16:colId xmlns:a16="http://schemas.microsoft.com/office/drawing/2014/main" val="4128162029"/>
                    </a:ext>
                  </a:extLst>
                </a:gridCol>
              </a:tblGrid>
              <a:tr h="30078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Effect on bone</a:t>
                      </a:r>
                    </a:p>
                  </a:txBody>
                  <a:tcPr>
                    <a:solidFill>
                      <a:srgbClr val="E7FFF3"/>
                    </a:solidFill>
                  </a:tcPr>
                </a:tc>
                <a:tc>
                  <a:txBody>
                    <a:bodyPr/>
                    <a:lstStyle/>
                    <a:p>
                      <a:pPr marL="0" indent="0" algn="ctr" rtl="1" eaLnBrk="1" latinLnBrk="0" hangingPunct="1">
                        <a:lnSpc>
                          <a:spcPct val="100000"/>
                        </a:lnSpc>
                        <a:buFont typeface="Wingdings" panose="05000000000000000000" pitchFamily="2" charset="2"/>
                        <a:buNone/>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Effect on metabolism</a:t>
                      </a:r>
                    </a:p>
                  </a:txBody>
                  <a:tcPr>
                    <a:solidFill>
                      <a:srgbClr val="FEFFF3"/>
                    </a:solidFill>
                  </a:tcPr>
                </a:tc>
                <a:tc>
                  <a:txBody>
                    <a:bodyPr/>
                    <a:lstStyle/>
                    <a:p>
                      <a:pPr marL="0" marR="0" indent="0" algn="ctr" defTabSz="9144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Effect</a:t>
                      </a:r>
                      <a:r>
                        <a:rPr kumimoji="0" lang="en-US" sz="1600" b="0" kern="1200" baseline="0" dirty="0" smtClean="0">
                          <a:solidFill>
                            <a:srgbClr val="008080"/>
                          </a:solidFill>
                          <a:latin typeface="Gill Sans MT" panose="020B0502020104020203" pitchFamily="34" charset="0"/>
                          <a:ea typeface="+mn-ea"/>
                          <a:cs typeface="Calibri" panose="020F0502020204030204" pitchFamily="34" charset="0"/>
                        </a:rPr>
                        <a:t> on red blood cells</a:t>
                      </a:r>
                      <a:endParaRPr kumimoji="0" lang="en-US" sz="1600" b="0" kern="1200" dirty="0" smtClean="0">
                        <a:solidFill>
                          <a:srgbClr val="008080"/>
                        </a:solidFill>
                        <a:latin typeface="Gill Sans MT" panose="020B0502020104020203" pitchFamily="34" charset="0"/>
                        <a:ea typeface="+mn-ea"/>
                        <a:cs typeface="Calibri" panose="020F0502020204030204" pitchFamily="34" charset="0"/>
                      </a:endParaRPr>
                    </a:p>
                  </a:txBody>
                  <a:tcPr>
                    <a:solidFill>
                      <a:srgbClr val="D9FFFF"/>
                    </a:solidFill>
                  </a:tcPr>
                </a:tc>
                <a:extLst>
                  <a:ext uri="{0D108BD9-81ED-4DB2-BD59-A6C34878D82A}">
                    <a16:rowId xmlns:a16="http://schemas.microsoft.com/office/drawing/2014/main" val="459244839"/>
                  </a:ext>
                </a:extLst>
              </a:tr>
              <a:tr h="1381768">
                <a:tc rowSpan="3">
                  <a:txBody>
                    <a:bodyPr/>
                    <a:lstStyle/>
                    <a:p>
                      <a:pPr marL="342900" marR="0" lvl="0" indent="-342900" algn="l" defTabSz="914400" rtl="0" eaLnBrk="1" fontAlgn="auto" latinLnBrk="0" hangingPunct="1">
                        <a:lnSpc>
                          <a:spcPct val="150000"/>
                        </a:lnSpc>
                        <a:spcBef>
                          <a:spcPts val="0"/>
                        </a:spcBef>
                        <a:spcAft>
                          <a:spcPts val="0"/>
                        </a:spcAft>
                        <a:buClr>
                          <a:srgbClr val="008080"/>
                        </a:buClr>
                        <a:buSzTx/>
                        <a:buFont typeface="Wingdings" charset="2"/>
                        <a:buChar char="ü"/>
                        <a:tabLst/>
                        <a:defRPr/>
                      </a:pPr>
                      <a:r>
                        <a:rPr kumimoji="0" lang="en-US" altLang="ar-SA" sz="1500" kern="1200" dirty="0" smtClean="0">
                          <a:solidFill>
                            <a:schemeClr val="tx1"/>
                          </a:solidFill>
                          <a:latin typeface="+mn-lt"/>
                          <a:ea typeface="+mn-ea"/>
                          <a:cs typeface="+mn-cs"/>
                        </a:rPr>
                        <a:t>Bones grow thicker &amp; deposit additional Ca</a:t>
                      </a:r>
                      <a:r>
                        <a:rPr kumimoji="0" lang="en-US" altLang="ar-SA" sz="1500" kern="1200" baseline="30000" dirty="0" smtClean="0">
                          <a:solidFill>
                            <a:schemeClr val="tx1"/>
                          </a:solidFill>
                          <a:latin typeface="+mn-lt"/>
                          <a:ea typeface="+mn-ea"/>
                          <a:cs typeface="+mn-cs"/>
                        </a:rPr>
                        <a:t>2+ </a:t>
                      </a:r>
                      <a:r>
                        <a:rPr kumimoji="0" lang="en-US" altLang="ar-SA" sz="1500" kern="1200" dirty="0" smtClean="0">
                          <a:solidFill>
                            <a:schemeClr val="tx1"/>
                          </a:solidFill>
                          <a:latin typeface="+mn-lt"/>
                          <a:ea typeface="+mn-ea"/>
                          <a:cs typeface="+mn-cs"/>
                        </a:rPr>
                        <a:t>.  Thus it increases the total quantity of bone matrix &amp; causes Ca</a:t>
                      </a:r>
                      <a:r>
                        <a:rPr kumimoji="0" lang="en-US" altLang="ar-SA" sz="1500" kern="1200" baseline="30000" dirty="0" smtClean="0">
                          <a:solidFill>
                            <a:schemeClr val="tx1"/>
                          </a:solidFill>
                          <a:latin typeface="+mn-lt"/>
                          <a:ea typeface="+mn-ea"/>
                          <a:cs typeface="+mn-cs"/>
                        </a:rPr>
                        <a:t>2+</a:t>
                      </a:r>
                      <a:r>
                        <a:rPr kumimoji="0" lang="en-US" altLang="ar-SA" sz="1500" kern="1200" dirty="0" smtClean="0">
                          <a:solidFill>
                            <a:schemeClr val="tx1"/>
                          </a:solidFill>
                          <a:latin typeface="+mn-lt"/>
                          <a:ea typeface="+mn-ea"/>
                          <a:cs typeface="+mn-cs"/>
                        </a:rPr>
                        <a:t> retention (anabolic effect).  Testosterone has specific effect on the pelvis:</a:t>
                      </a:r>
                      <a:r>
                        <a:rPr kumimoji="0" lang="en-US" altLang="ar-SA" sz="1500" kern="1200" baseline="0" dirty="0" smtClean="0">
                          <a:solidFill>
                            <a:schemeClr val="tx1"/>
                          </a:solidFill>
                          <a:latin typeface="+mn-lt"/>
                          <a:ea typeface="+mn-ea"/>
                          <a:cs typeface="+mn-cs"/>
                        </a:rPr>
                        <a:t> </a:t>
                      </a:r>
                    </a:p>
                    <a:p>
                      <a:pPr marL="342900" marR="0" lvl="0" indent="-342900" algn="l" defTabSz="914400" rtl="0" eaLnBrk="1" fontAlgn="auto" latinLnBrk="0" hangingPunct="1">
                        <a:lnSpc>
                          <a:spcPct val="150000"/>
                        </a:lnSpc>
                        <a:spcBef>
                          <a:spcPts val="0"/>
                        </a:spcBef>
                        <a:spcAft>
                          <a:spcPts val="0"/>
                        </a:spcAft>
                        <a:buClr>
                          <a:srgbClr val="008080"/>
                        </a:buClr>
                        <a:buSzTx/>
                        <a:buFont typeface="Wingdings" charset="2"/>
                        <a:buChar char="ü"/>
                        <a:tabLst/>
                        <a:defRPr/>
                      </a:pPr>
                      <a:endParaRPr kumimoji="0" lang="en-US" altLang="ar-SA" sz="100" kern="1200" baseline="0" dirty="0" smtClean="0">
                        <a:solidFill>
                          <a:schemeClr val="tx1"/>
                        </a:solidFill>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altLang="ar-SA" sz="1500" kern="1200" dirty="0" smtClean="0">
                          <a:solidFill>
                            <a:schemeClr val="tx1"/>
                          </a:solidFill>
                          <a:latin typeface="+mn-lt"/>
                          <a:ea typeface="+mn-ea"/>
                          <a:cs typeface="+mn-cs"/>
                        </a:rPr>
                        <a:t>Narrow the pelvic outlet.</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altLang="ar-SA" sz="1500" kern="1200" dirty="0" smtClean="0">
                          <a:solidFill>
                            <a:schemeClr val="tx1"/>
                          </a:solidFill>
                          <a:latin typeface="+mn-lt"/>
                          <a:ea typeface="+mn-ea"/>
                          <a:cs typeface="+mn-cs"/>
                        </a:rPr>
                        <a:t>Lengthen the pelvic outlet.</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r>
                        <a:rPr kumimoji="0" lang="en-US" altLang="ar-SA" sz="1500" kern="1200" dirty="0" smtClean="0">
                          <a:solidFill>
                            <a:schemeClr val="tx1"/>
                          </a:solidFill>
                          <a:latin typeface="+mn-lt"/>
                          <a:ea typeface="+mn-ea"/>
                          <a:cs typeface="+mn-cs"/>
                        </a:rPr>
                        <a:t>Cause the </a:t>
                      </a:r>
                      <a:r>
                        <a:rPr kumimoji="0" lang="en-US" altLang="ar-SA" sz="1500" u="sng" kern="1200" dirty="0" smtClean="0">
                          <a:solidFill>
                            <a:schemeClr val="tx1"/>
                          </a:solidFill>
                          <a:latin typeface="+mn-lt"/>
                          <a:ea typeface="+mn-ea"/>
                          <a:cs typeface="+mn-cs"/>
                        </a:rPr>
                        <a:t>funnel-like shape</a:t>
                      </a:r>
                      <a:r>
                        <a:rPr kumimoji="0" lang="ar-SA" altLang="ar-SA" sz="1500" kern="1200" dirty="0" smtClean="0">
                          <a:solidFill>
                            <a:schemeClr val="bg1">
                              <a:lumMod val="50000"/>
                            </a:schemeClr>
                          </a:solidFill>
                          <a:latin typeface="Calibri" panose="020F0502020204030204" pitchFamily="34" charset="0"/>
                          <a:ea typeface="+mn-ea"/>
                          <a:cs typeface="Calibri" panose="020F0502020204030204" pitchFamily="34" charset="0"/>
                        </a:rPr>
                        <a:t>شكل القمع </a:t>
                      </a:r>
                      <a:r>
                        <a:rPr kumimoji="0" lang="en-US" altLang="ar-SA" sz="1500" kern="1200" dirty="0" smtClean="0">
                          <a:solidFill>
                            <a:schemeClr val="bg1">
                              <a:lumMod val="50000"/>
                            </a:schemeClr>
                          </a:solidFill>
                          <a:latin typeface="Calibri" panose="020F0502020204030204" pitchFamily="34" charset="0"/>
                          <a:ea typeface="+mn-ea"/>
                          <a:cs typeface="Calibri" panose="020F0502020204030204" pitchFamily="34" charset="0"/>
                        </a:rPr>
                        <a:t> </a:t>
                      </a:r>
                      <a:r>
                        <a:rPr kumimoji="0" lang="en-US" altLang="ar-SA" sz="1500" kern="1200" dirty="0" smtClean="0">
                          <a:solidFill>
                            <a:schemeClr val="tx1"/>
                          </a:solidFill>
                          <a:latin typeface="+mn-lt"/>
                          <a:ea typeface="+mn-ea"/>
                          <a:cs typeface="+mn-cs"/>
                        </a:rPr>
                        <a:t>instead of the broad ovoid shape of the female pelvis.  </a:t>
                      </a:r>
                    </a:p>
                    <a:p>
                      <a:pPr marL="342900" marR="0" lvl="0" indent="-342900" algn="l" defTabSz="914400" rtl="0" eaLnBrk="1" fontAlgn="auto" latinLnBrk="0" hangingPunct="1">
                        <a:lnSpc>
                          <a:spcPct val="150000"/>
                        </a:lnSpc>
                        <a:spcBef>
                          <a:spcPts val="0"/>
                        </a:spcBef>
                        <a:spcAft>
                          <a:spcPts val="0"/>
                        </a:spcAft>
                        <a:buClr>
                          <a:srgbClr val="008080"/>
                        </a:buClr>
                        <a:buSzTx/>
                        <a:buFont typeface="+mj-lt"/>
                        <a:buAutoNum type="arabicPeriod"/>
                        <a:tabLst/>
                        <a:defRPr/>
                      </a:pPr>
                      <a:endParaRPr kumimoji="0" lang="en-US" altLang="ar-SA" sz="100" kern="1200" dirty="0" smtClean="0">
                        <a:solidFill>
                          <a:schemeClr val="tx1"/>
                        </a:solidFill>
                        <a:latin typeface="+mn-lt"/>
                        <a:ea typeface="+mn-ea"/>
                        <a:cs typeface="+mn-cs"/>
                      </a:endParaRPr>
                    </a:p>
                    <a:p>
                      <a:pPr marL="342900" marR="0" lvl="0" indent="-342900" algn="l" defTabSz="914400" rtl="0" eaLnBrk="1" fontAlgn="auto" latinLnBrk="0" hangingPunct="1">
                        <a:lnSpc>
                          <a:spcPct val="150000"/>
                        </a:lnSpc>
                        <a:spcBef>
                          <a:spcPts val="0"/>
                        </a:spcBef>
                        <a:spcAft>
                          <a:spcPts val="0"/>
                        </a:spcAft>
                        <a:buClr>
                          <a:srgbClr val="008080"/>
                        </a:buClr>
                        <a:buSzTx/>
                        <a:buFont typeface="Wingdings" charset="2"/>
                        <a:buChar char="ü"/>
                        <a:tabLst/>
                        <a:defRPr/>
                      </a:pPr>
                      <a:r>
                        <a:rPr kumimoji="0" lang="en-US" altLang="ar-SA" sz="1500" kern="1200" dirty="0" smtClean="0">
                          <a:solidFill>
                            <a:srgbClr val="FF0000"/>
                          </a:solidFill>
                          <a:latin typeface="+mn-lt"/>
                          <a:ea typeface="+mn-ea"/>
                          <a:cs typeface="+mn-cs"/>
                        </a:rPr>
                        <a:t>It causes the epiphyses of the long bones to unite with the shafts of the bones &amp; early closure of the epiphyses.</a:t>
                      </a:r>
                    </a:p>
                  </a:txBody>
                  <a:tcP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
                          <a:srgbClr val="008080"/>
                        </a:buClr>
                        <a:buSzTx/>
                        <a:buFont typeface="Wingdings" charset="2"/>
                        <a:buNone/>
                        <a:tabLst/>
                        <a:defRPr/>
                      </a:pPr>
                      <a:r>
                        <a:rPr kumimoji="0" lang="en-US" altLang="ar-SA" sz="1500" kern="1200" dirty="0" smtClean="0">
                          <a:solidFill>
                            <a:schemeClr val="tx1"/>
                          </a:solidFill>
                          <a:latin typeface="+mn-lt"/>
                          <a:ea typeface="+mn-ea"/>
                          <a:cs typeface="+mn-cs"/>
                        </a:rPr>
                        <a:t>It increases the basal metabolic rate by about </a:t>
                      </a:r>
                      <a:r>
                        <a:rPr kumimoji="0" lang="en-US" altLang="ar-SA" sz="1500" kern="1200" dirty="0" smtClean="0">
                          <a:solidFill>
                            <a:schemeClr val="accent4">
                              <a:lumMod val="75000"/>
                            </a:schemeClr>
                          </a:solidFill>
                          <a:latin typeface="+mn-lt"/>
                          <a:ea typeface="+mn-ea"/>
                          <a:cs typeface="+mn-cs"/>
                        </a:rPr>
                        <a:t>15% </a:t>
                      </a:r>
                      <a:r>
                        <a:rPr kumimoji="0" lang="en-US" altLang="ar-SA" sz="1500" kern="1200" dirty="0" smtClean="0">
                          <a:solidFill>
                            <a:srgbClr val="FF0000"/>
                          </a:solidFill>
                          <a:latin typeface="+mn-lt"/>
                          <a:ea typeface="+mn-ea"/>
                          <a:cs typeface="+mn-cs"/>
                        </a:rPr>
                        <a:t>(indirectly as a result of the anabolic effect).</a:t>
                      </a:r>
                    </a:p>
                  </a:txBody>
                  <a:tcPr>
                    <a:solidFill>
                      <a:schemeClr val="bg1"/>
                    </a:solidFill>
                  </a:tcPr>
                </a:tc>
                <a:tc>
                  <a:txBody>
                    <a:bodyPr/>
                    <a:lstStyle/>
                    <a:p>
                      <a:pPr marL="0" lvl="0" indent="0" algn="l" rtl="0" eaLnBrk="1" latinLnBrk="0" hangingPunct="1">
                        <a:lnSpc>
                          <a:spcPct val="150000"/>
                        </a:lnSpc>
                        <a:buClr>
                          <a:srgbClr val="008080"/>
                        </a:buClr>
                        <a:buFont typeface="Wingdings" charset="2"/>
                        <a:buNone/>
                      </a:pPr>
                      <a:r>
                        <a:rPr kumimoji="0" lang="en-US" altLang="ar-SA" sz="1600" kern="1200" dirty="0" smtClean="0">
                          <a:solidFill>
                            <a:schemeClr val="tx1"/>
                          </a:solidFill>
                          <a:latin typeface="+mn-lt"/>
                          <a:ea typeface="+mn-ea"/>
                          <a:cs typeface="+mn-cs"/>
                        </a:rPr>
                        <a:t>It increases red blood cells/ml</a:t>
                      </a:r>
                    </a:p>
                    <a:p>
                      <a:pPr marL="0" lvl="0" indent="0" algn="ctr" rtl="0" eaLnBrk="1" latinLnBrk="0" hangingPunct="1">
                        <a:lnSpc>
                          <a:spcPct val="150000"/>
                        </a:lnSpc>
                        <a:buClr>
                          <a:srgbClr val="008080"/>
                        </a:buClr>
                        <a:buFont typeface="Wingdings" charset="2"/>
                        <a:buNone/>
                      </a:pPr>
                      <a:r>
                        <a:rPr kumimoji="0" lang="en-US" altLang="ar-SA" sz="1600" kern="1200" dirty="0" smtClean="0">
                          <a:solidFill>
                            <a:schemeClr val="tx1"/>
                          </a:solidFill>
                          <a:latin typeface="+mn-lt"/>
                          <a:ea typeface="+mn-ea"/>
                          <a:cs typeface="+mn-cs"/>
                        </a:rPr>
                        <a:t>(due to increase metabolic rate).</a:t>
                      </a:r>
                    </a:p>
                  </a:txBody>
                  <a:tcPr>
                    <a:solidFill>
                      <a:schemeClr val="bg1"/>
                    </a:solidFill>
                  </a:tcPr>
                </a:tc>
                <a:extLst>
                  <a:ext uri="{0D108BD9-81ED-4DB2-BD59-A6C34878D82A}">
                    <a16:rowId xmlns:a16="http://schemas.microsoft.com/office/drawing/2014/main" val="914437974"/>
                  </a:ext>
                </a:extLst>
              </a:tr>
              <a:tr h="30124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rgbClr val="008080"/>
                        </a:solidFill>
                        <a:latin typeface="Gill Sans MT" panose="020B0502020104020203" pitchFamily="34" charset="0"/>
                        <a:ea typeface="+mn-ea"/>
                        <a:cs typeface="Calibri" panose="020F0502020204030204" pitchFamily="34" charset="0"/>
                      </a:endParaRPr>
                    </a:p>
                  </a:txBody>
                  <a:tcPr>
                    <a:solidFill>
                      <a:srgbClr val="FFF3F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ar-SA" sz="1600" b="0" kern="1200" dirty="0" smtClean="0">
                          <a:solidFill>
                            <a:srgbClr val="008080"/>
                          </a:solidFill>
                          <a:latin typeface="Gill Sans MT" panose="020B0502020104020203" pitchFamily="34" charset="0"/>
                          <a:ea typeface="+mn-ea"/>
                          <a:cs typeface="Calibri" panose="020F0502020204030204" pitchFamily="34" charset="0"/>
                        </a:rPr>
                        <a:t>Effect on electrolyte and water balance</a:t>
                      </a:r>
                    </a:p>
                  </a:txBody>
                  <a:tcPr>
                    <a:solidFill>
                      <a:srgbClr val="E2ECEE"/>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noProof="0" dirty="0" smtClean="0">
                        <a:solidFill>
                          <a:srgbClr val="008080"/>
                        </a:solidFill>
                        <a:latin typeface="Gill Sans MT" panose="020B0502020104020203" pitchFamily="34" charset="0"/>
                        <a:ea typeface="+mn-ea"/>
                        <a:cs typeface="Calibri" panose="020F0502020204030204" pitchFamily="34" charset="0"/>
                      </a:endParaRPr>
                    </a:p>
                  </a:txBody>
                  <a:tcPr>
                    <a:solidFill>
                      <a:srgbClr val="F4F1F0"/>
                    </a:solidFill>
                  </a:tcPr>
                </a:tc>
                <a:extLst>
                  <a:ext uri="{0D108BD9-81ED-4DB2-BD59-A6C34878D82A}">
                    <a16:rowId xmlns:a16="http://schemas.microsoft.com/office/drawing/2014/main" val="10002"/>
                  </a:ext>
                </a:extLst>
              </a:tr>
              <a:tr h="1544591">
                <a:tc vMerge="1">
                  <a:txBody>
                    <a:bodyPr/>
                    <a:lstStyle/>
                    <a:p>
                      <a:pPr marL="342900" lvl="0" indent="-342900" algn="l" rtl="0" eaLnBrk="1" latinLnBrk="0" hangingPunct="1">
                        <a:lnSpc>
                          <a:spcPct val="150000"/>
                        </a:lnSpc>
                        <a:buClr>
                          <a:srgbClr val="008080"/>
                        </a:buClr>
                        <a:buFont typeface="Wingdings" charset="2"/>
                        <a:buChar char="ü"/>
                      </a:pPr>
                      <a:endParaRPr kumimoji="0" lang="en-US" altLang="ar-SA" sz="1500" kern="1200" dirty="0" smtClean="0">
                        <a:solidFill>
                          <a:schemeClr val="tx1"/>
                        </a:solidFill>
                        <a:latin typeface="+mn-lt"/>
                        <a:ea typeface="+mn-ea"/>
                        <a:cs typeface="+mn-cs"/>
                      </a:endParaRPr>
                    </a:p>
                  </a:txBody>
                  <a:tcPr>
                    <a:solidFill>
                      <a:schemeClr val="bg1"/>
                    </a:solidFill>
                  </a:tcPr>
                </a:tc>
                <a:tc gridSpan="2">
                  <a:txBody>
                    <a:bodyPr/>
                    <a:lstStyle/>
                    <a:p>
                      <a:pPr marL="0" marR="0" lvl="0" indent="0" algn="l" defTabSz="914400" rtl="0" eaLnBrk="1" fontAlgn="auto" latinLnBrk="0" hangingPunct="1">
                        <a:lnSpc>
                          <a:spcPct val="150000"/>
                        </a:lnSpc>
                        <a:spcBef>
                          <a:spcPts val="0"/>
                        </a:spcBef>
                        <a:spcAft>
                          <a:spcPts val="0"/>
                        </a:spcAft>
                        <a:buClr>
                          <a:srgbClr val="008080"/>
                        </a:buClr>
                        <a:buSzTx/>
                        <a:buFont typeface="Wingdings" charset="2"/>
                        <a:buNone/>
                        <a:tabLst/>
                        <a:defRPr/>
                      </a:pPr>
                      <a:r>
                        <a:rPr kumimoji="0" lang="en-US" altLang="ar-SA" sz="1600" kern="1200" dirty="0" smtClean="0">
                          <a:solidFill>
                            <a:schemeClr val="tx1"/>
                          </a:solidFill>
                          <a:latin typeface="+mn-lt"/>
                          <a:ea typeface="+mn-ea"/>
                          <a:cs typeface="+mn-cs"/>
                        </a:rPr>
                        <a:t>It increase the reabsorption of Na+ in the distal tubules of the kidneys</a:t>
                      </a:r>
                      <a:r>
                        <a:rPr kumimoji="0" lang="en-US" altLang="ar-SA" sz="1600" kern="1200" baseline="0" dirty="0" smtClean="0">
                          <a:solidFill>
                            <a:schemeClr val="tx1"/>
                          </a:solidFill>
                          <a:latin typeface="+mn-lt"/>
                          <a:ea typeface="+mn-ea"/>
                          <a:cs typeface="+mn-cs"/>
                        </a:rPr>
                        <a:t>.</a:t>
                      </a:r>
                      <a:r>
                        <a:rPr lang="en-US" altLang="en-US" sz="1600" dirty="0" smtClean="0">
                          <a:solidFill>
                            <a:srgbClr val="00B050"/>
                          </a:solidFill>
                          <a:latin typeface="Chalkduster"/>
                        </a:rPr>
                        <a:t> </a:t>
                      </a:r>
                    </a:p>
                    <a:p>
                      <a:pPr marL="0" marR="0" lvl="0" indent="0" algn="l" defTabSz="914400" rtl="0" eaLnBrk="1" fontAlgn="auto" latinLnBrk="0" hangingPunct="1">
                        <a:lnSpc>
                          <a:spcPct val="150000"/>
                        </a:lnSpc>
                        <a:spcBef>
                          <a:spcPts val="0"/>
                        </a:spcBef>
                        <a:spcAft>
                          <a:spcPts val="0"/>
                        </a:spcAft>
                        <a:buClr>
                          <a:srgbClr val="008080"/>
                        </a:buClr>
                        <a:buSzTx/>
                        <a:buFont typeface="Wingdings" charset="2"/>
                        <a:buNone/>
                        <a:tabLst/>
                        <a:defRPr/>
                      </a:pPr>
                      <a:r>
                        <a:rPr lang="en-US" altLang="en-US" sz="1600" dirty="0" smtClean="0">
                          <a:solidFill>
                            <a:srgbClr val="00B050"/>
                          </a:solidFill>
                          <a:latin typeface="Chalkduster"/>
                        </a:rPr>
                        <a:t>(</a:t>
                      </a:r>
                      <a:r>
                        <a:rPr kumimoji="0" lang="en-US" altLang="en-US" sz="1600" kern="1200" dirty="0" smtClean="0">
                          <a:solidFill>
                            <a:srgbClr val="00B050"/>
                          </a:solidFill>
                          <a:latin typeface="+mn-lt"/>
                          <a:ea typeface="+mn-ea"/>
                          <a:cs typeface="+mn-cs"/>
                        </a:rPr>
                        <a:t>Just like adrenal cortex hormones,</a:t>
                      </a:r>
                      <a:r>
                        <a:rPr kumimoji="0" lang="en-US" altLang="en-US" sz="1600" kern="1200" baseline="0" dirty="0" smtClean="0">
                          <a:solidFill>
                            <a:srgbClr val="00B050"/>
                          </a:solidFill>
                          <a:latin typeface="+mn-lt"/>
                          <a:ea typeface="+mn-ea"/>
                          <a:cs typeface="+mn-cs"/>
                        </a:rPr>
                        <a:t> </a:t>
                      </a:r>
                      <a:r>
                        <a:rPr kumimoji="0" lang="en-US" altLang="en-US" sz="1600" kern="1200" dirty="0" smtClean="0">
                          <a:solidFill>
                            <a:srgbClr val="00B050"/>
                          </a:solidFill>
                          <a:latin typeface="+mn-lt"/>
                          <a:ea typeface="+mn-ea"/>
                          <a:cs typeface="+mn-cs"/>
                        </a:rPr>
                        <a:t>like Aldosterone and glucocorticoid)</a:t>
                      </a:r>
                    </a:p>
                  </a:txBody>
                  <a:tcPr>
                    <a:solidFill>
                      <a:schemeClr val="bg1"/>
                    </a:solidFill>
                  </a:tcPr>
                </a:tc>
                <a:tc hMerge="1">
                  <a:txBody>
                    <a:bodyPr/>
                    <a:lstStyle/>
                    <a:p>
                      <a:pPr marL="285750" marR="0" lvl="0" indent="-285750" algn="l" defTabSz="914400" rtl="0" eaLnBrk="1" fontAlgn="auto" latinLnBrk="0" hangingPunct="1">
                        <a:lnSpc>
                          <a:spcPct val="150000"/>
                        </a:lnSpc>
                        <a:spcBef>
                          <a:spcPts val="0"/>
                        </a:spcBef>
                        <a:spcAft>
                          <a:spcPts val="0"/>
                        </a:spcAft>
                        <a:buClr>
                          <a:srgbClr val="008080"/>
                        </a:buClr>
                        <a:buSzTx/>
                        <a:buFont typeface="Wingdings" panose="05000000000000000000" pitchFamily="2" charset="2"/>
                        <a:buChar char="ü"/>
                        <a:tabLst/>
                        <a:defRPr/>
                      </a:pPr>
                      <a:endParaRPr kumimoji="0" lang="en-US" altLang="ar-SA" sz="15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3"/>
                  </a:ext>
                </a:extLst>
              </a:tr>
            </a:tbl>
          </a:graphicData>
        </a:graphic>
      </p:graphicFrame>
      <p:sp>
        <p:nvSpPr>
          <p:cNvPr id="8" name="مستطيل 1"/>
          <p:cNvSpPr>
            <a:spLocks noChangeArrowheads="1"/>
          </p:cNvSpPr>
          <p:nvPr/>
        </p:nvSpPr>
        <p:spPr bwMode="auto">
          <a:xfrm>
            <a:off x="609459" y="5013176"/>
            <a:ext cx="10969943" cy="1200329"/>
          </a:xfrm>
          <a:prstGeom prst="rect">
            <a:avLst/>
          </a:prstGeom>
          <a:ln>
            <a:solidFill>
              <a:srgbClr val="00B050"/>
            </a:solidFill>
            <a:prstDash val="dashDot"/>
          </a:ln>
        </p:spPr>
        <p:txBody>
          <a:bodyPr wrap="square">
            <a:spAutoFit/>
          </a:bodyPr>
          <a:lstStyle/>
          <a:p>
            <a:pPr marL="285750" indent="-285750">
              <a:lnSpc>
                <a:spcPct val="150000"/>
              </a:lnSpc>
              <a:buFont typeface="Wingdings" panose="05000000000000000000" pitchFamily="2" charset="2"/>
              <a:buChar char="ü"/>
            </a:pPr>
            <a:r>
              <a:rPr lang="en-US" altLang="en-US" sz="1200" dirty="0">
                <a:solidFill>
                  <a:srgbClr val="FF0000"/>
                </a:solidFill>
              </a:rPr>
              <a:t>You do not have to worry about it </a:t>
            </a:r>
            <a:r>
              <a:rPr lang="en-US" altLang="en-US" sz="1200" dirty="0" smtClean="0">
                <a:solidFill>
                  <a:srgbClr val="FF0000"/>
                </a:solidFill>
                <a:sym typeface="Wingdings" panose="05000000000000000000" pitchFamily="2" charset="2"/>
              </a:rPr>
              <a:t>, focus on this and read the rest:  </a:t>
            </a:r>
            <a:r>
              <a:rPr lang="en-US" altLang="en-US" sz="1200" dirty="0" smtClean="0">
                <a:solidFill>
                  <a:srgbClr val="00B050"/>
                </a:solidFill>
              </a:rPr>
              <a:t>We </a:t>
            </a:r>
            <a:r>
              <a:rPr lang="en-US" altLang="en-US" sz="1200" dirty="0">
                <a:solidFill>
                  <a:srgbClr val="00B050"/>
                </a:solidFill>
              </a:rPr>
              <a:t>have two types of aromatase 1 and </a:t>
            </a:r>
            <a:r>
              <a:rPr lang="en-US" altLang="en-US" sz="1200" dirty="0" smtClean="0">
                <a:solidFill>
                  <a:srgbClr val="00B050"/>
                </a:solidFill>
              </a:rPr>
              <a:t>2</a:t>
            </a:r>
            <a:r>
              <a:rPr lang="en-US" altLang="en-US" sz="1200" dirty="0">
                <a:solidFill>
                  <a:srgbClr val="00B050"/>
                </a:solidFill>
              </a:rPr>
              <a:t>:</a:t>
            </a:r>
          </a:p>
          <a:p>
            <a:pPr marL="285750" indent="-285750">
              <a:lnSpc>
                <a:spcPct val="150000"/>
              </a:lnSpc>
              <a:buFont typeface="+mj-lt"/>
              <a:buAutoNum type="arabicPeriod"/>
            </a:pPr>
            <a:r>
              <a:rPr lang="en-US" altLang="en-US" sz="1200" dirty="0">
                <a:solidFill>
                  <a:srgbClr val="00B050"/>
                </a:solidFill>
              </a:rPr>
              <a:t>Type 1 is mainly in sebaceous gland </a:t>
            </a:r>
            <a:r>
              <a:rPr lang="en-US" altLang="en-US" sz="1200" dirty="0" smtClean="0">
                <a:solidFill>
                  <a:srgbClr val="00B050"/>
                </a:solidFill>
              </a:rPr>
              <a:t>within hair </a:t>
            </a:r>
            <a:r>
              <a:rPr lang="en-US" altLang="en-US" sz="1200" dirty="0">
                <a:solidFill>
                  <a:srgbClr val="00B050"/>
                </a:solidFill>
              </a:rPr>
              <a:t>follicles which converts testosterone into dihydrotestosterone. </a:t>
            </a:r>
          </a:p>
          <a:p>
            <a:pPr marL="285750" indent="-285750">
              <a:lnSpc>
                <a:spcPct val="150000"/>
              </a:lnSpc>
              <a:buFont typeface="+mj-lt"/>
              <a:buAutoNum type="arabicPeriod"/>
            </a:pPr>
            <a:r>
              <a:rPr lang="en-US" altLang="en-US" sz="1200" dirty="0">
                <a:solidFill>
                  <a:srgbClr val="00B050"/>
                </a:solidFill>
              </a:rPr>
              <a:t>Type 2 is present in most of male reproductive organs </a:t>
            </a:r>
            <a:r>
              <a:rPr lang="en-US" altLang="en-US" sz="1200" dirty="0" smtClean="0">
                <a:solidFill>
                  <a:srgbClr val="00B050"/>
                </a:solidFill>
              </a:rPr>
              <a:t>(i.e. prostate </a:t>
            </a:r>
            <a:r>
              <a:rPr lang="en-US" altLang="en-US" sz="1200" dirty="0">
                <a:solidFill>
                  <a:srgbClr val="00B050"/>
                </a:solidFill>
              </a:rPr>
              <a:t>and skin of penis and scrotum) </a:t>
            </a:r>
            <a:r>
              <a:rPr lang="en-US" altLang="en-US" sz="1200" dirty="0" smtClean="0">
                <a:solidFill>
                  <a:srgbClr val="00B050"/>
                </a:solidFill>
              </a:rPr>
              <a:t>That’s </a:t>
            </a:r>
            <a:r>
              <a:rPr lang="en-US" altLang="en-US" sz="1200" dirty="0">
                <a:solidFill>
                  <a:srgbClr val="00B050"/>
                </a:solidFill>
              </a:rPr>
              <a:t>why </a:t>
            </a:r>
            <a:r>
              <a:rPr lang="en-US" altLang="en-US" sz="1200" b="1" dirty="0" smtClean="0">
                <a:solidFill>
                  <a:srgbClr val="00B050"/>
                </a:solidFill>
              </a:rPr>
              <a:t>“aromatase type 2 blockers” </a:t>
            </a:r>
            <a:r>
              <a:rPr lang="en-US" altLang="en-US" sz="1200" dirty="0" smtClean="0">
                <a:solidFill>
                  <a:srgbClr val="00B050"/>
                </a:solidFill>
              </a:rPr>
              <a:t>can </a:t>
            </a:r>
            <a:r>
              <a:rPr lang="en-US" altLang="en-US" sz="1200" dirty="0">
                <a:solidFill>
                  <a:srgbClr val="00B050"/>
                </a:solidFill>
              </a:rPr>
              <a:t>be used in </a:t>
            </a:r>
            <a:r>
              <a:rPr lang="en-US" altLang="en-US" sz="1200" dirty="0" smtClean="0">
                <a:solidFill>
                  <a:srgbClr val="00B050"/>
                </a:solidFill>
              </a:rPr>
              <a:t>the treatment of prostate cancer.  In the future, it may be possible to use </a:t>
            </a:r>
            <a:r>
              <a:rPr lang="en-US" altLang="en-US" sz="1200" b="1" dirty="0" smtClean="0">
                <a:solidFill>
                  <a:srgbClr val="00B050"/>
                </a:solidFill>
              </a:rPr>
              <a:t>“type 1 blockers” </a:t>
            </a:r>
            <a:r>
              <a:rPr lang="en-US" altLang="en-US" sz="1200" dirty="0" smtClean="0">
                <a:solidFill>
                  <a:srgbClr val="00B050"/>
                </a:solidFill>
              </a:rPr>
              <a:t>to reduce the incidence of inherited baldness and acnes. </a:t>
            </a:r>
            <a:endParaRPr lang="en-US" altLang="en-US" sz="1200" dirty="0">
              <a:solidFill>
                <a:srgbClr val="00B050"/>
              </a:solidFill>
            </a:endParaRPr>
          </a:p>
        </p:txBody>
      </p:sp>
    </p:spTree>
    <p:extLst>
      <p:ext uri="{BB962C8B-B14F-4D97-AF65-F5344CB8AC3E}">
        <p14:creationId xmlns:p14="http://schemas.microsoft.com/office/powerpoint/2010/main" val="2991587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443D-1B62-3640-A7E1-8FA61C13C22F}"/>
              </a:ext>
            </a:extLst>
          </p:cNvPr>
          <p:cNvSpPr>
            <a:spLocks noGrp="1"/>
          </p:cNvSpPr>
          <p:nvPr>
            <p:ph type="title"/>
          </p:nvPr>
        </p:nvSpPr>
        <p:spPr/>
        <p:txBody>
          <a:bodyPr>
            <a:normAutofit fontScale="90000"/>
          </a:bodyPr>
          <a:lstStyle/>
          <a:p>
            <a:r>
              <a:rPr lang="en-US" altLang="ar-SA" sz="3200" dirty="0" smtClean="0">
                <a:solidFill>
                  <a:srgbClr val="008080"/>
                </a:solidFill>
                <a:latin typeface="Bahnschrift" panose="020B0502040204020203" pitchFamily="34" charset="0"/>
                <a:cs typeface="Calibri" panose="020F0502020204030204" pitchFamily="34" charset="0"/>
              </a:rPr>
              <a:t>Effect of Testosterone on Development of Adult Primary And Secondary Sexual Characteristics</a:t>
            </a:r>
            <a:endParaRPr lang="en-US" sz="3200" dirty="0">
              <a:solidFill>
                <a:srgbClr val="008080"/>
              </a:solidFill>
              <a:latin typeface="Bahnschrift" panose="020B0502040204020203" pitchFamily="34" charset="0"/>
              <a:cs typeface="Calibri" panose="020F0502020204030204" pitchFamily="34" charset="0"/>
            </a:endParaRPr>
          </a:p>
        </p:txBody>
      </p:sp>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26</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91021862"/>
              </p:ext>
            </p:extLst>
          </p:nvPr>
        </p:nvGraphicFramePr>
        <p:xfrm>
          <a:off x="618115" y="1230800"/>
          <a:ext cx="10969943" cy="5059680"/>
        </p:xfrm>
        <a:graphic>
          <a:graphicData uri="http://schemas.openxmlformats.org/drawingml/2006/table">
            <a:tbl>
              <a:tblPr firstRow="1" bandRow="1">
                <a:tableStyleId>{5DA37D80-6434-44D0-A028-1B22A696006F}</a:tableStyleId>
              </a:tblPr>
              <a:tblGrid>
                <a:gridCol w="3900777">
                  <a:extLst>
                    <a:ext uri="{9D8B030D-6E8A-4147-A177-3AD203B41FA5}">
                      <a16:colId xmlns:a16="http://schemas.microsoft.com/office/drawing/2014/main" val="2488661427"/>
                    </a:ext>
                  </a:extLst>
                </a:gridCol>
                <a:gridCol w="3600400">
                  <a:extLst>
                    <a:ext uri="{9D8B030D-6E8A-4147-A177-3AD203B41FA5}">
                      <a16:colId xmlns:a16="http://schemas.microsoft.com/office/drawing/2014/main" val="3077231630"/>
                    </a:ext>
                  </a:extLst>
                </a:gridCol>
                <a:gridCol w="3468766">
                  <a:extLst>
                    <a:ext uri="{9D8B030D-6E8A-4147-A177-3AD203B41FA5}">
                      <a16:colId xmlns:a16="http://schemas.microsoft.com/office/drawing/2014/main" val="4128162029"/>
                    </a:ext>
                  </a:extLst>
                </a:gridCol>
              </a:tblGrid>
              <a:tr h="33761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400" b="0" kern="1200" dirty="0" smtClean="0">
                        <a:solidFill>
                          <a:srgbClr val="008080"/>
                        </a:solidFill>
                        <a:latin typeface="Gill Sans MT" panose="020B0502020104020203"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400" b="0" kern="1200" dirty="0" smtClean="0">
                        <a:solidFill>
                          <a:srgbClr val="008080"/>
                        </a:solidFill>
                        <a:latin typeface="Gill Sans MT" panose="020B0502020104020203"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1. Hypogonadism in male</a:t>
                      </a:r>
                      <a:endParaRPr kumimoji="0" lang="en-US" sz="16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E7FFF3"/>
                    </a:solidFill>
                  </a:tcPr>
                </a:tc>
                <a:tc hMerge="1">
                  <a:txBody>
                    <a:bodyPr/>
                    <a:lstStyle/>
                    <a:p>
                      <a:pPr marL="0" indent="0" algn="ctr" rtl="1" eaLnBrk="1" latinLnBrk="0" hangingPunct="1">
                        <a:lnSpc>
                          <a:spcPct val="100000"/>
                        </a:lnSpc>
                        <a:buFont typeface="Wingdings" panose="05000000000000000000" pitchFamily="2" charset="2"/>
                        <a:buNone/>
                      </a:pPr>
                      <a:endParaRPr kumimoji="0" lang="en-US" sz="16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FEFFF3"/>
                    </a:solidFill>
                  </a:tcPr>
                </a:tc>
                <a:tc>
                  <a:txBody>
                    <a:bodyPr/>
                    <a:lstStyle/>
                    <a:p>
                      <a:pPr marL="0" indent="0" algn="ctr" rtl="1" eaLnBrk="1" latinLnBrk="0" hangingPunct="1">
                        <a:lnSpc>
                          <a:spcPct val="100000"/>
                        </a:lnSpc>
                        <a:buFont typeface="Wingdings" panose="05000000000000000000" pitchFamily="2" charset="2"/>
                        <a:buNone/>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2. Testicular tumors and </a:t>
                      </a:r>
                      <a:r>
                        <a:rPr kumimoji="0" lang="en-US" sz="1600" b="0" kern="1200" dirty="0" err="1" smtClean="0">
                          <a:solidFill>
                            <a:srgbClr val="008080"/>
                          </a:solidFill>
                          <a:latin typeface="Gill Sans MT" panose="020B0502020104020203" pitchFamily="34" charset="0"/>
                          <a:ea typeface="+mn-ea"/>
                          <a:cs typeface="Calibri" panose="020F0502020204030204" pitchFamily="34" charset="0"/>
                        </a:rPr>
                        <a:t>hypergonadism</a:t>
                      </a:r>
                      <a:r>
                        <a:rPr kumimoji="0" lang="en-US" sz="1600" b="0" kern="1200" dirty="0" smtClean="0">
                          <a:solidFill>
                            <a:srgbClr val="008080"/>
                          </a:solidFill>
                          <a:latin typeface="Gill Sans MT" panose="020B0502020104020203" pitchFamily="34" charset="0"/>
                          <a:ea typeface="+mn-ea"/>
                          <a:cs typeface="Calibri" panose="020F0502020204030204" pitchFamily="34" charset="0"/>
                        </a:rPr>
                        <a:t> in male</a:t>
                      </a:r>
                      <a:endParaRPr kumimoji="0" lang="en-US" sz="1600" b="0" kern="1200" dirty="0">
                        <a:solidFill>
                          <a:srgbClr val="008080"/>
                        </a:solidFill>
                        <a:latin typeface="Gill Sans MT" panose="020B0502020104020203" pitchFamily="34" charset="0"/>
                        <a:ea typeface="+mn-ea"/>
                        <a:cs typeface="Calibri" panose="020F0502020204030204" pitchFamily="34" charset="0"/>
                      </a:endParaRPr>
                    </a:p>
                  </a:txBody>
                  <a:tcPr>
                    <a:solidFill>
                      <a:srgbClr val="D9FFFF"/>
                    </a:solidFill>
                  </a:tcPr>
                </a:tc>
                <a:extLst>
                  <a:ext uri="{0D108BD9-81ED-4DB2-BD59-A6C34878D82A}">
                    <a16:rowId xmlns:a16="http://schemas.microsoft.com/office/drawing/2014/main" val="459244839"/>
                  </a:ext>
                </a:extLst>
              </a:tr>
              <a:tr h="1606602">
                <a:tc gridSpan="2">
                  <a:txBody>
                    <a:bodyPr/>
                    <a:lstStyle/>
                    <a:p>
                      <a:pPr marL="285750" indent="-285750">
                        <a:lnSpc>
                          <a:spcPct val="100000"/>
                        </a:lnSpc>
                        <a:buClr>
                          <a:srgbClr val="008080"/>
                        </a:buClr>
                        <a:buFont typeface="Wingdings" panose="05000000000000000000" pitchFamily="2" charset="2"/>
                        <a:buChar char="ü"/>
                      </a:pPr>
                      <a:r>
                        <a:rPr lang="en-US" altLang="ar-SA" sz="1400" dirty="0" smtClean="0">
                          <a:latin typeface="Gill Sans MT" panose="020B0502020104020203" pitchFamily="34" charset="0"/>
                          <a:cs typeface="Calibri" panose="020F0502020204030204" pitchFamily="34" charset="0"/>
                        </a:rPr>
                        <a:t>During fetal life when the testis are non-functional, none of the male sexual characteristics develop in the fetus. Instead female organs are formed.</a:t>
                      </a:r>
                    </a:p>
                    <a:p>
                      <a:pPr marL="171450" indent="-171450">
                        <a:lnSpc>
                          <a:spcPct val="100000"/>
                        </a:lnSpc>
                        <a:buClr>
                          <a:srgbClr val="008080"/>
                        </a:buClr>
                        <a:buFont typeface="Wingdings" panose="05000000000000000000" pitchFamily="2" charset="2"/>
                        <a:buChar char="ü"/>
                      </a:pPr>
                      <a:endParaRPr lang="en-US" altLang="ar-SA" sz="700" dirty="0" smtClean="0">
                        <a:latin typeface="Gill Sans MT" panose="020B0502020104020203" pitchFamily="34" charset="0"/>
                        <a:cs typeface="Calibri" panose="020F0502020204030204" pitchFamily="34" charset="0"/>
                      </a:endParaRPr>
                    </a:p>
                    <a:p>
                      <a:pPr marL="285750" indent="-285750">
                        <a:lnSpc>
                          <a:spcPct val="100000"/>
                        </a:lnSpc>
                        <a:buClr>
                          <a:srgbClr val="008080"/>
                        </a:buClr>
                        <a:buFont typeface="Wingdings" panose="05000000000000000000" pitchFamily="2" charset="2"/>
                        <a:buChar char="ü"/>
                      </a:pPr>
                      <a:r>
                        <a:rPr lang="en-US" altLang="ar-SA" sz="1400" dirty="0" smtClean="0">
                          <a:latin typeface="Gill Sans MT" panose="020B0502020104020203" pitchFamily="34" charset="0"/>
                          <a:cs typeface="Calibri" panose="020F0502020204030204" pitchFamily="34" charset="0"/>
                        </a:rPr>
                        <a:t>If the boy loses his testis before puberty, he become in a state of </a:t>
                      </a:r>
                      <a:r>
                        <a:rPr lang="en-US" altLang="ar-SA" sz="1400" dirty="0" err="1" smtClean="0">
                          <a:latin typeface="Gill Sans MT" panose="020B0502020104020203" pitchFamily="34" charset="0"/>
                          <a:cs typeface="Calibri" panose="020F0502020204030204" pitchFamily="34" charset="0"/>
                        </a:rPr>
                        <a:t>eunuchism</a:t>
                      </a:r>
                      <a:r>
                        <a:rPr lang="en-US" altLang="ar-SA" sz="1400" dirty="0" smtClean="0">
                          <a:latin typeface="Gill Sans MT" panose="020B0502020104020203" pitchFamily="34" charset="0"/>
                          <a:cs typeface="Calibri" panose="020F0502020204030204" pitchFamily="34" charset="0"/>
                        </a:rPr>
                        <a:t> (infantile sex organs &amp; infantile sexual characteristics) &amp; the height of an adult eunuch is slightly greater than normal because of slow union of the epiphyses.</a:t>
                      </a:r>
                    </a:p>
                    <a:p>
                      <a:pPr marL="171450" indent="-171450">
                        <a:lnSpc>
                          <a:spcPct val="100000"/>
                        </a:lnSpc>
                        <a:buClr>
                          <a:srgbClr val="008080"/>
                        </a:buClr>
                        <a:buFont typeface="Wingdings" panose="05000000000000000000" pitchFamily="2" charset="2"/>
                        <a:buChar char="ü"/>
                      </a:pPr>
                      <a:endParaRPr lang="en-US" altLang="ar-SA" sz="800" dirty="0" smtClean="0">
                        <a:latin typeface="Gill Sans MT" panose="020B0502020104020203" pitchFamily="34" charset="0"/>
                        <a:cs typeface="Calibri" panose="020F0502020204030204" pitchFamily="34" charset="0"/>
                      </a:endParaRPr>
                    </a:p>
                    <a:p>
                      <a:pPr marL="285750" indent="-285750">
                        <a:lnSpc>
                          <a:spcPct val="100000"/>
                        </a:lnSpc>
                        <a:buClr>
                          <a:srgbClr val="008080"/>
                        </a:buClr>
                        <a:buFont typeface="Wingdings" panose="05000000000000000000" pitchFamily="2" charset="2"/>
                        <a:buChar char="ü"/>
                      </a:pPr>
                      <a:r>
                        <a:rPr lang="en-US" altLang="ar-SA" sz="1400" dirty="0" smtClean="0">
                          <a:latin typeface="Gill Sans MT" panose="020B0502020104020203" pitchFamily="34" charset="0"/>
                          <a:cs typeface="Calibri" panose="020F0502020204030204" pitchFamily="34" charset="0"/>
                        </a:rPr>
                        <a:t>If a man is castrated after puberty, sexual organ regress in size and voice regress - loss of the thick masculine bones- loss of masculine hair production -loss of musculature of the virile male.</a:t>
                      </a:r>
                      <a:endParaRPr lang="en-US" altLang="ar-SA" sz="1400" dirty="0">
                        <a:latin typeface="Gill Sans MT" panose="020B0502020104020203" pitchFamily="34" charset="0"/>
                        <a:cs typeface="Calibri" panose="020F0502020204030204" pitchFamily="34" charset="0"/>
                      </a:endParaRPr>
                    </a:p>
                  </a:txBody>
                  <a:tcPr>
                    <a:solidFill>
                      <a:schemeClr val="bg1"/>
                    </a:solidFill>
                  </a:tcPr>
                </a:tc>
                <a:tc hMerge="1">
                  <a:txBody>
                    <a:bodyPr/>
                    <a:lstStyle/>
                    <a:p>
                      <a:pPr marL="0" marR="0" lvl="0" indent="0" algn="l" defTabSz="914400" rtl="0" eaLnBrk="1" fontAlgn="auto" latinLnBrk="0" hangingPunct="1">
                        <a:lnSpc>
                          <a:spcPct val="150000"/>
                        </a:lnSpc>
                        <a:spcBef>
                          <a:spcPts val="0"/>
                        </a:spcBef>
                        <a:spcAft>
                          <a:spcPts val="0"/>
                        </a:spcAft>
                        <a:buClr>
                          <a:srgbClr val="008080"/>
                        </a:buClr>
                        <a:buSzTx/>
                        <a:buFont typeface="Wingdings" charset="2"/>
                        <a:buNone/>
                        <a:tabLst/>
                        <a:defRPr/>
                      </a:pPr>
                      <a:endParaRPr kumimoji="0" lang="en-US" altLang="ar-SA" sz="1500" kern="1200" dirty="0" smtClean="0">
                        <a:solidFill>
                          <a:schemeClr val="tx1"/>
                        </a:solidFill>
                        <a:latin typeface="+mn-lt"/>
                        <a:ea typeface="+mn-ea"/>
                        <a:cs typeface="+mn-cs"/>
                      </a:endParaRPr>
                    </a:p>
                  </a:txBody>
                  <a:tcPr>
                    <a:solidFill>
                      <a:schemeClr val="bg1"/>
                    </a:solidFill>
                  </a:tcPr>
                </a:tc>
                <a:tc>
                  <a:txBody>
                    <a:bodyPr/>
                    <a:lstStyle/>
                    <a:p>
                      <a:pPr marL="285750" indent="-285750">
                        <a:lnSpc>
                          <a:spcPct val="100000"/>
                        </a:lnSpc>
                        <a:buClr>
                          <a:srgbClr val="008080"/>
                        </a:buClr>
                        <a:buFont typeface="Wingdings" panose="05000000000000000000" pitchFamily="2" charset="2"/>
                        <a:buChar char="ü"/>
                        <a:defRPr/>
                      </a:pPr>
                      <a:r>
                        <a:rPr lang="en-US" sz="1400" dirty="0" smtClean="0">
                          <a:latin typeface="Gill Sans MT" panose="020B0502020104020203" pitchFamily="34" charset="0"/>
                          <a:cs typeface="Calibri" panose="020F0502020204030204" pitchFamily="34" charset="0"/>
                        </a:rPr>
                        <a:t>Interstitial </a:t>
                      </a:r>
                      <a:r>
                        <a:rPr lang="en-US" sz="1400" dirty="0" err="1" smtClean="0">
                          <a:latin typeface="Gill Sans MT" panose="020B0502020104020203" pitchFamily="34" charset="0"/>
                          <a:cs typeface="Calibri" panose="020F0502020204030204" pitchFamily="34" charset="0"/>
                        </a:rPr>
                        <a:t>leydig</a:t>
                      </a:r>
                      <a:r>
                        <a:rPr lang="en-US" sz="1400" dirty="0" smtClean="0">
                          <a:latin typeface="Gill Sans MT" panose="020B0502020104020203" pitchFamily="34" charset="0"/>
                          <a:cs typeface="Calibri" panose="020F0502020204030204" pitchFamily="34" charset="0"/>
                        </a:rPr>
                        <a:t> cell tumors (rare), over production of testosterone.  In children, causes rapid growth of the musculature and bones and early uniting of the epiphyses and causes excessive development of male sexual organs.</a:t>
                      </a:r>
                    </a:p>
                    <a:p>
                      <a:pPr marL="171450" indent="-171450">
                        <a:lnSpc>
                          <a:spcPct val="100000"/>
                        </a:lnSpc>
                        <a:buClr>
                          <a:srgbClr val="008080"/>
                        </a:buClr>
                        <a:buFont typeface="Wingdings" panose="05000000000000000000" pitchFamily="2" charset="2"/>
                        <a:buChar char="ü"/>
                        <a:defRPr/>
                      </a:pPr>
                      <a:endParaRPr lang="en-US" sz="800" dirty="0" smtClean="0">
                        <a:latin typeface="Gill Sans MT" panose="020B0502020104020203" pitchFamily="34" charset="0"/>
                        <a:cs typeface="Calibri" panose="020F0502020204030204" pitchFamily="34" charset="0"/>
                      </a:endParaRPr>
                    </a:p>
                    <a:p>
                      <a:pPr marL="285750" indent="-285750">
                        <a:lnSpc>
                          <a:spcPct val="100000"/>
                        </a:lnSpc>
                        <a:buClr>
                          <a:srgbClr val="008080"/>
                        </a:buClr>
                        <a:buFont typeface="Wingdings" panose="05000000000000000000" pitchFamily="2" charset="2"/>
                        <a:buChar char="ü"/>
                        <a:defRPr/>
                      </a:pPr>
                      <a:r>
                        <a:rPr lang="en-US" sz="1400" dirty="0" smtClean="0">
                          <a:latin typeface="Gill Sans MT" panose="020B0502020104020203" pitchFamily="34" charset="0"/>
                          <a:cs typeface="Calibri" panose="020F0502020204030204" pitchFamily="34" charset="0"/>
                        </a:rPr>
                        <a:t>Tumor of the germinal epithelium (more common).</a:t>
                      </a:r>
                      <a:endParaRPr lang="en-US" sz="1400" dirty="0" smtClean="0">
                        <a:solidFill>
                          <a:srgbClr val="008080"/>
                        </a:solidFill>
                        <a:latin typeface="Gill Sans MT" panose="020B0502020104020203"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914437974"/>
                  </a:ext>
                </a:extLst>
              </a:tr>
              <a:tr h="3381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rgbClr val="008080"/>
                          </a:solidFill>
                          <a:latin typeface="Gill Sans MT" panose="020B0502020104020203" pitchFamily="34" charset="0"/>
                          <a:ea typeface="+mn-ea"/>
                          <a:cs typeface="Calibri" panose="020F0502020204030204" pitchFamily="34" charset="0"/>
                        </a:rPr>
                        <a:t>3. </a:t>
                      </a:r>
                      <a:r>
                        <a:rPr kumimoji="0" lang="en-US" sz="1600" b="0" kern="1200" dirty="0" err="1" smtClean="0">
                          <a:solidFill>
                            <a:srgbClr val="008080"/>
                          </a:solidFill>
                          <a:latin typeface="Gill Sans MT" panose="020B0502020104020203" pitchFamily="34" charset="0"/>
                          <a:ea typeface="+mn-ea"/>
                          <a:cs typeface="Calibri" panose="020F0502020204030204" pitchFamily="34" charset="0"/>
                        </a:rPr>
                        <a:t>Adiposogenitial</a:t>
                      </a:r>
                      <a:r>
                        <a:rPr kumimoji="0" lang="en-US" sz="1600" b="0" kern="1200" dirty="0" smtClean="0">
                          <a:solidFill>
                            <a:srgbClr val="008080"/>
                          </a:solidFill>
                          <a:latin typeface="Gill Sans MT" panose="020B0502020104020203" pitchFamily="34" charset="0"/>
                          <a:ea typeface="+mn-ea"/>
                          <a:cs typeface="Calibri" panose="020F0502020204030204" pitchFamily="34" charset="0"/>
                        </a:rPr>
                        <a:t> syndrome, </a:t>
                      </a:r>
                      <a:r>
                        <a:rPr kumimoji="0" lang="en-US" sz="1600" b="0" kern="1200" dirty="0" err="1" smtClean="0">
                          <a:solidFill>
                            <a:srgbClr val="008080"/>
                          </a:solidFill>
                          <a:latin typeface="Gill Sans MT" panose="020B0502020104020203" pitchFamily="34" charset="0"/>
                          <a:ea typeface="+mn-ea"/>
                          <a:cs typeface="Calibri" panose="020F0502020204030204" pitchFamily="34" charset="0"/>
                        </a:rPr>
                        <a:t>Frohlich’s</a:t>
                      </a:r>
                      <a:r>
                        <a:rPr kumimoji="0" lang="en-US" sz="1600" b="0" kern="1200" dirty="0" smtClean="0">
                          <a:solidFill>
                            <a:srgbClr val="008080"/>
                          </a:solidFill>
                          <a:latin typeface="Gill Sans MT" panose="020B0502020104020203" pitchFamily="34" charset="0"/>
                          <a:ea typeface="+mn-ea"/>
                          <a:cs typeface="Calibri" panose="020F0502020204030204" pitchFamily="34" charset="0"/>
                        </a:rPr>
                        <a:t> syndrome or hypothalamic </a:t>
                      </a:r>
                      <a:r>
                        <a:rPr kumimoji="0" lang="en-US" sz="1600" b="0" kern="1200" dirty="0" err="1" smtClean="0">
                          <a:solidFill>
                            <a:srgbClr val="008080"/>
                          </a:solidFill>
                          <a:latin typeface="Gill Sans MT" panose="020B0502020104020203" pitchFamily="34" charset="0"/>
                          <a:ea typeface="+mn-ea"/>
                          <a:cs typeface="Calibri" panose="020F0502020204030204" pitchFamily="34" charset="0"/>
                        </a:rPr>
                        <a:t>eunuchism</a:t>
                      </a:r>
                      <a:endParaRPr kumimoji="0" lang="en-US" sz="1600" b="0" kern="1200" dirty="0" smtClean="0">
                        <a:solidFill>
                          <a:srgbClr val="008080"/>
                        </a:solidFill>
                        <a:latin typeface="Gill Sans MT" panose="020B0502020104020203" pitchFamily="34" charset="0"/>
                        <a:ea typeface="+mn-ea"/>
                        <a:cs typeface="Calibri" panose="020F0502020204030204" pitchFamily="34" charset="0"/>
                      </a:endParaRPr>
                    </a:p>
                  </a:txBody>
                  <a:tcPr>
                    <a:solidFill>
                      <a:srgbClr val="FFF3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ar-SA" sz="1600" b="0" kern="1200" dirty="0" smtClean="0">
                          <a:solidFill>
                            <a:srgbClr val="008080"/>
                          </a:solidFill>
                          <a:latin typeface="Gill Sans MT" panose="020B0502020104020203" pitchFamily="34" charset="0"/>
                          <a:ea typeface="+mn-ea"/>
                          <a:cs typeface="Calibri" panose="020F0502020204030204" pitchFamily="34" charset="0"/>
                        </a:rPr>
                        <a:t>4. Cryptorchidism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latin typeface="Gill Sans MT" panose="020B0502020104020203" pitchFamily="34" charset="0"/>
                          <a:cs typeface="Calibri" panose="020F0502020204030204" pitchFamily="34" charset="0"/>
                        </a:rPr>
                        <a:t>(</a:t>
                      </a:r>
                      <a:r>
                        <a:rPr lang="en-US" altLang="en-US" sz="1600" dirty="0" smtClean="0">
                          <a:solidFill>
                            <a:srgbClr val="00B050"/>
                          </a:solidFill>
                          <a:latin typeface="Gill Sans MT" panose="020B0502020104020203" pitchFamily="34" charset="0"/>
                          <a:cs typeface="Calibri" panose="020F0502020204030204" pitchFamily="34" charset="0"/>
                        </a:rPr>
                        <a:t>The most common)</a:t>
                      </a:r>
                      <a:endParaRPr lang="en-US" sz="1600" dirty="0" smtClean="0">
                        <a:solidFill>
                          <a:srgbClr val="00B050"/>
                        </a:solidFill>
                        <a:latin typeface="Gill Sans MT" panose="020B0502020104020203" pitchFamily="34" charset="0"/>
                        <a:cs typeface="Calibri" panose="020F0502020204030204" pitchFamily="34" charset="0"/>
                      </a:endParaRPr>
                    </a:p>
                  </a:txBody>
                  <a:tcPr>
                    <a:solidFill>
                      <a:srgbClr val="E2ECE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kern="1200" noProof="0" dirty="0" smtClean="0">
                        <a:solidFill>
                          <a:srgbClr val="008080"/>
                        </a:solidFill>
                        <a:latin typeface="Gill Sans MT" panose="020B0502020104020203"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kern="1200" noProof="0" dirty="0" smtClean="0">
                        <a:solidFill>
                          <a:srgbClr val="008080"/>
                        </a:solidFill>
                        <a:latin typeface="Gill Sans MT" panose="020B0502020104020203"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kern="1200" noProof="0" dirty="0" smtClean="0">
                          <a:solidFill>
                            <a:srgbClr val="008080"/>
                          </a:solidFill>
                          <a:latin typeface="Gill Sans MT" panose="020B0502020104020203" pitchFamily="34" charset="0"/>
                          <a:ea typeface="+mn-ea"/>
                          <a:cs typeface="Calibri" panose="020F0502020204030204" pitchFamily="34" charset="0"/>
                        </a:rPr>
                        <a:t>5. Prostate gland and its abnormalities</a:t>
                      </a:r>
                    </a:p>
                  </a:txBody>
                  <a:tcPr>
                    <a:solidFill>
                      <a:srgbClr val="F4F1F0"/>
                    </a:solidFill>
                  </a:tcPr>
                </a:tc>
                <a:extLst>
                  <a:ext uri="{0D108BD9-81ED-4DB2-BD59-A6C34878D82A}">
                    <a16:rowId xmlns:a16="http://schemas.microsoft.com/office/drawing/2014/main" val="10002"/>
                  </a:ext>
                </a:extLst>
              </a:tr>
              <a:tr h="1733725">
                <a:tc>
                  <a:txBody>
                    <a:bodyPr/>
                    <a:lstStyle/>
                    <a:p>
                      <a:pPr marL="0" indent="0" defTabSz="914400">
                        <a:lnSpc>
                          <a:spcPct val="100000"/>
                        </a:lnSpc>
                        <a:buClr>
                          <a:srgbClr val="008080"/>
                        </a:buClr>
                        <a:buNone/>
                      </a:pPr>
                      <a:r>
                        <a:rPr lang="en-US" altLang="ar-SA" sz="1400" dirty="0" smtClean="0">
                          <a:latin typeface="Gill Sans MT" panose="020B0502020104020203" pitchFamily="34" charset="0"/>
                          <a:cs typeface="Calibri" panose="020F0502020204030204" pitchFamily="34" charset="0"/>
                        </a:rPr>
                        <a:t>Hypogonadism due to genetic </a:t>
                      </a:r>
                    </a:p>
                    <a:p>
                      <a:pPr marL="0" indent="0" defTabSz="914400">
                        <a:lnSpc>
                          <a:spcPct val="100000"/>
                        </a:lnSpc>
                        <a:buClr>
                          <a:srgbClr val="008080"/>
                        </a:buClr>
                        <a:buNone/>
                      </a:pPr>
                      <a:r>
                        <a:rPr lang="en-US" altLang="ar-SA" sz="1400" dirty="0" smtClean="0">
                          <a:latin typeface="Gill Sans MT" panose="020B0502020104020203" pitchFamily="34" charset="0"/>
                          <a:cs typeface="Calibri" panose="020F0502020204030204" pitchFamily="34" charset="0"/>
                        </a:rPr>
                        <a:t>inability of the hypothalamus to </a:t>
                      </a:r>
                    </a:p>
                    <a:p>
                      <a:pPr marL="0" indent="0" defTabSz="914400">
                        <a:lnSpc>
                          <a:spcPct val="100000"/>
                        </a:lnSpc>
                        <a:buClr>
                          <a:srgbClr val="008080"/>
                        </a:buClr>
                        <a:buNone/>
                      </a:pPr>
                      <a:r>
                        <a:rPr lang="en-US" altLang="ar-SA" sz="1400" dirty="0" smtClean="0">
                          <a:latin typeface="Gill Sans MT" panose="020B0502020104020203" pitchFamily="34" charset="0"/>
                          <a:cs typeface="Calibri" panose="020F0502020204030204" pitchFamily="34" charset="0"/>
                        </a:rPr>
                        <a:t>secrete normal amount of </a:t>
                      </a:r>
                      <a:r>
                        <a:rPr lang="en-US" altLang="ar-SA" sz="1400" dirty="0" err="1" smtClean="0">
                          <a:latin typeface="Gill Sans MT" panose="020B0502020104020203" pitchFamily="34" charset="0"/>
                          <a:cs typeface="Calibri" panose="020F0502020204030204" pitchFamily="34" charset="0"/>
                        </a:rPr>
                        <a:t>GnRH</a:t>
                      </a:r>
                      <a:r>
                        <a:rPr lang="en-US" altLang="ar-SA" sz="1400" dirty="0" smtClean="0">
                          <a:latin typeface="Gill Sans MT" panose="020B0502020104020203" pitchFamily="34" charset="0"/>
                          <a:cs typeface="Calibri" panose="020F0502020204030204" pitchFamily="34" charset="0"/>
                        </a:rPr>
                        <a:t> &amp; </a:t>
                      </a:r>
                    </a:p>
                    <a:p>
                      <a:pPr marL="0" indent="0" defTabSz="914400">
                        <a:lnSpc>
                          <a:spcPct val="100000"/>
                        </a:lnSpc>
                        <a:buClr>
                          <a:srgbClr val="008080"/>
                        </a:buClr>
                        <a:buNone/>
                      </a:pPr>
                      <a:r>
                        <a:rPr lang="en-US" altLang="ar-SA" sz="1400" dirty="0" smtClean="0">
                          <a:latin typeface="Gill Sans MT" panose="020B0502020104020203" pitchFamily="34" charset="0"/>
                          <a:cs typeface="Calibri" panose="020F0502020204030204" pitchFamily="34" charset="0"/>
                        </a:rPr>
                        <a:t>abnormality of the feeding center of </a:t>
                      </a:r>
                    </a:p>
                    <a:p>
                      <a:pPr marL="0" indent="0" defTabSz="914400">
                        <a:lnSpc>
                          <a:spcPct val="100000"/>
                        </a:lnSpc>
                        <a:buClr>
                          <a:srgbClr val="008080"/>
                        </a:buClr>
                        <a:buNone/>
                      </a:pPr>
                      <a:r>
                        <a:rPr lang="en-US" altLang="ar-SA" sz="1400" dirty="0" smtClean="0">
                          <a:latin typeface="Gill Sans MT" panose="020B0502020104020203" pitchFamily="34" charset="0"/>
                          <a:cs typeface="Calibri" panose="020F0502020204030204" pitchFamily="34" charset="0"/>
                        </a:rPr>
                        <a:t>the hypothalamus result in obesity </a:t>
                      </a:r>
                    </a:p>
                    <a:p>
                      <a:pPr marL="0" indent="0" defTabSz="914400">
                        <a:lnSpc>
                          <a:spcPct val="100000"/>
                        </a:lnSpc>
                        <a:buClr>
                          <a:srgbClr val="008080"/>
                        </a:buClr>
                        <a:buNone/>
                      </a:pPr>
                      <a:r>
                        <a:rPr lang="en-US" altLang="ar-SA" sz="1400" dirty="0" smtClean="0">
                          <a:latin typeface="Gill Sans MT" panose="020B0502020104020203" pitchFamily="34" charset="0"/>
                          <a:cs typeface="Calibri" panose="020F0502020204030204" pitchFamily="34" charset="0"/>
                        </a:rPr>
                        <a:t>with </a:t>
                      </a:r>
                      <a:r>
                        <a:rPr lang="en-US" altLang="ar-SA" sz="1400" dirty="0" err="1" smtClean="0">
                          <a:latin typeface="Gill Sans MT" panose="020B0502020104020203" pitchFamily="34" charset="0"/>
                          <a:cs typeface="Calibri" panose="020F0502020204030204" pitchFamily="34" charset="0"/>
                        </a:rPr>
                        <a:t>eunuchism</a:t>
                      </a:r>
                      <a:r>
                        <a:rPr lang="en-US" altLang="ar-SA" sz="1400" dirty="0" smtClean="0">
                          <a:latin typeface="Gill Sans MT" panose="020B0502020104020203" pitchFamily="34" charset="0"/>
                          <a:cs typeface="Calibri" panose="020F0502020204030204" pitchFamily="34" charset="0"/>
                        </a:rPr>
                        <a:t>.</a:t>
                      </a:r>
                      <a:endParaRPr lang="en-US" altLang="ar-SA" sz="1400" dirty="0" smtClean="0">
                        <a:solidFill>
                          <a:srgbClr val="008080"/>
                        </a:solidFill>
                        <a:latin typeface="Gill Sans MT" panose="020B0502020104020203" pitchFamily="34" charset="0"/>
                        <a:cs typeface="Calibri" panose="020F0502020204030204" pitchFamily="34" charset="0"/>
                      </a:endParaRPr>
                    </a:p>
                  </a:txBody>
                  <a:tcPr>
                    <a:solidFill>
                      <a:schemeClr val="bg1"/>
                    </a:solidFill>
                  </a:tcPr>
                </a:tc>
                <a:tc>
                  <a:txBody>
                    <a:bodyPr/>
                    <a:lstStyle/>
                    <a:p>
                      <a:pPr marL="285750" indent="-285750">
                        <a:buClr>
                          <a:srgbClr val="008080"/>
                        </a:buClr>
                        <a:buFont typeface="Wingdings" panose="05000000000000000000" pitchFamily="2" charset="2"/>
                        <a:buChar char="ü"/>
                        <a:defRPr/>
                      </a:pPr>
                      <a:r>
                        <a:rPr lang="en-US" sz="1400" dirty="0" smtClean="0">
                          <a:latin typeface="Gill Sans MT" panose="020B0502020104020203" pitchFamily="34" charset="0"/>
                          <a:cs typeface="Calibri" panose="020F0502020204030204" pitchFamily="34" charset="0"/>
                        </a:rPr>
                        <a:t>Failure of the testes to descend in the scrotum which normally occur during fetal life.</a:t>
                      </a:r>
                    </a:p>
                    <a:p>
                      <a:pPr marL="0" indent="0">
                        <a:buClr>
                          <a:srgbClr val="008080"/>
                        </a:buClr>
                        <a:buFont typeface="Wingdings" panose="05000000000000000000" pitchFamily="2" charset="2"/>
                        <a:buNone/>
                        <a:defRPr/>
                      </a:pPr>
                      <a:endParaRPr lang="en-US" sz="600" dirty="0" smtClean="0">
                        <a:latin typeface="Gill Sans MT" panose="020B0502020104020203" pitchFamily="34" charset="0"/>
                        <a:cs typeface="Calibri" panose="020F0502020204030204" pitchFamily="34" charset="0"/>
                      </a:endParaRPr>
                    </a:p>
                    <a:p>
                      <a:pPr marL="285750" indent="-285750">
                        <a:buClr>
                          <a:srgbClr val="008080"/>
                        </a:buClr>
                        <a:buFont typeface="Wingdings" panose="05000000000000000000" pitchFamily="2" charset="2"/>
                        <a:buChar char="ü"/>
                        <a:defRPr/>
                      </a:pPr>
                      <a:r>
                        <a:rPr lang="en-US" sz="1400" dirty="0" smtClean="0">
                          <a:solidFill>
                            <a:schemeClr val="accent4">
                              <a:lumMod val="75000"/>
                            </a:schemeClr>
                          </a:solidFill>
                          <a:latin typeface="Gill Sans MT" panose="020B0502020104020203" pitchFamily="34" charset="0"/>
                          <a:cs typeface="Calibri" panose="020F0502020204030204" pitchFamily="34" charset="0"/>
                        </a:rPr>
                        <a:t>10% </a:t>
                      </a:r>
                      <a:r>
                        <a:rPr lang="en-US" sz="1400" dirty="0" smtClean="0">
                          <a:latin typeface="Gill Sans MT" panose="020B0502020104020203" pitchFamily="34" charset="0"/>
                          <a:cs typeface="Calibri" panose="020F0502020204030204" pitchFamily="34" charset="0"/>
                        </a:rPr>
                        <a:t>of newborn males, it falls to </a:t>
                      </a:r>
                      <a:r>
                        <a:rPr lang="en-US" sz="1400" dirty="0" smtClean="0">
                          <a:solidFill>
                            <a:schemeClr val="accent4">
                              <a:lumMod val="75000"/>
                            </a:schemeClr>
                          </a:solidFill>
                          <a:latin typeface="Gill Sans MT" panose="020B0502020104020203" pitchFamily="34" charset="0"/>
                          <a:cs typeface="Calibri" panose="020F0502020204030204" pitchFamily="34" charset="0"/>
                        </a:rPr>
                        <a:t>2%</a:t>
                      </a:r>
                      <a:r>
                        <a:rPr lang="en-US" sz="1400" dirty="0" smtClean="0">
                          <a:latin typeface="Gill Sans MT" panose="020B0502020104020203" pitchFamily="34" charset="0"/>
                          <a:cs typeface="Calibri" panose="020F0502020204030204" pitchFamily="34" charset="0"/>
                        </a:rPr>
                        <a:t> at age </a:t>
                      </a:r>
                      <a:r>
                        <a:rPr lang="en-US" sz="1400" dirty="0" smtClean="0">
                          <a:solidFill>
                            <a:schemeClr val="accent4">
                              <a:lumMod val="75000"/>
                            </a:schemeClr>
                          </a:solidFill>
                          <a:latin typeface="Gill Sans MT" panose="020B0502020104020203" pitchFamily="34" charset="0"/>
                          <a:cs typeface="Calibri" panose="020F0502020204030204" pitchFamily="34" charset="0"/>
                        </a:rPr>
                        <a:t>1 year</a:t>
                      </a:r>
                      <a:r>
                        <a:rPr lang="en-US" sz="1400" dirty="0" smtClean="0">
                          <a:latin typeface="Gill Sans MT" panose="020B0502020104020203" pitchFamily="34" charset="0"/>
                          <a:cs typeface="Calibri" panose="020F0502020204030204" pitchFamily="34" charset="0"/>
                        </a:rPr>
                        <a:t>, and </a:t>
                      </a:r>
                      <a:r>
                        <a:rPr lang="en-US" sz="1400" dirty="0" smtClean="0">
                          <a:solidFill>
                            <a:schemeClr val="accent4">
                              <a:lumMod val="75000"/>
                            </a:schemeClr>
                          </a:solidFill>
                          <a:latin typeface="Gill Sans MT" panose="020B0502020104020203" pitchFamily="34" charset="0"/>
                          <a:cs typeface="Calibri" panose="020F0502020204030204" pitchFamily="34" charset="0"/>
                        </a:rPr>
                        <a:t>0.3%</a:t>
                      </a:r>
                      <a:r>
                        <a:rPr lang="en-US" sz="1400" dirty="0" smtClean="0">
                          <a:latin typeface="Gill Sans MT" panose="020B0502020104020203" pitchFamily="34" charset="0"/>
                          <a:cs typeface="Calibri" panose="020F0502020204030204" pitchFamily="34" charset="0"/>
                        </a:rPr>
                        <a:t> after puberty.</a:t>
                      </a:r>
                    </a:p>
                    <a:p>
                      <a:pPr marL="0" indent="0">
                        <a:buClr>
                          <a:srgbClr val="008080"/>
                        </a:buClr>
                        <a:buFont typeface="Wingdings" panose="05000000000000000000" pitchFamily="2" charset="2"/>
                        <a:buNone/>
                        <a:defRPr/>
                      </a:pPr>
                      <a:endParaRPr lang="en-US" sz="600" dirty="0" smtClean="0">
                        <a:latin typeface="Gill Sans MT" panose="020B0502020104020203" pitchFamily="34" charset="0"/>
                        <a:cs typeface="Calibri" panose="020F0502020204030204" pitchFamily="34" charset="0"/>
                      </a:endParaRPr>
                    </a:p>
                    <a:p>
                      <a:pPr marL="285750" indent="-285750">
                        <a:buClr>
                          <a:srgbClr val="008080"/>
                        </a:buClr>
                        <a:buFont typeface="Wingdings" panose="05000000000000000000" pitchFamily="2" charset="2"/>
                        <a:buChar char="ü"/>
                        <a:defRPr/>
                      </a:pPr>
                      <a:r>
                        <a:rPr lang="en-US" sz="1400" dirty="0" smtClean="0">
                          <a:latin typeface="Gill Sans MT" panose="020B0502020104020203" pitchFamily="34" charset="0"/>
                          <a:cs typeface="Calibri" panose="020F0502020204030204" pitchFamily="34" charset="0"/>
                        </a:rPr>
                        <a:t>They should be treated </a:t>
                      </a:r>
                      <a:r>
                        <a:rPr lang="en-US" sz="1400" dirty="0" smtClean="0">
                          <a:solidFill>
                            <a:srgbClr val="00B050"/>
                          </a:solidFill>
                          <a:latin typeface="Gill Sans MT" panose="020B0502020104020203" pitchFamily="34" charset="0"/>
                          <a:cs typeface="Calibri" panose="020F0502020204030204" pitchFamily="34" charset="0"/>
                        </a:rPr>
                        <a:t>(by surgery) </a:t>
                      </a:r>
                      <a:r>
                        <a:rPr lang="en-US" sz="1400" dirty="0" smtClean="0">
                          <a:latin typeface="Gill Sans MT" panose="020B0502020104020203" pitchFamily="34" charset="0"/>
                          <a:cs typeface="Calibri" panose="020F0502020204030204" pitchFamily="34" charset="0"/>
                        </a:rPr>
                        <a:t>before puberty because of higher incidence of malignant tumors.</a:t>
                      </a: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kumimoji="0" lang="en-US" altLang="ar-SA" sz="1400" kern="1200" dirty="0" smtClean="0">
                          <a:solidFill>
                            <a:schemeClr val="tx1"/>
                          </a:solidFill>
                          <a:latin typeface="+mn-lt"/>
                          <a:ea typeface="+mn-ea"/>
                          <a:cs typeface="+mn-cs"/>
                        </a:rPr>
                        <a:t>Increase muscular development after puberty by </a:t>
                      </a:r>
                      <a:r>
                        <a:rPr kumimoji="0" lang="en-US" altLang="ar-SA" sz="1400" kern="1200" dirty="0" smtClean="0">
                          <a:solidFill>
                            <a:schemeClr val="accent4">
                              <a:lumMod val="75000"/>
                            </a:schemeClr>
                          </a:solidFill>
                          <a:latin typeface="+mn-lt"/>
                          <a:ea typeface="+mn-ea"/>
                          <a:cs typeface="+mn-cs"/>
                        </a:rPr>
                        <a:t>50% </a:t>
                      </a:r>
                      <a:r>
                        <a:rPr kumimoji="0" lang="en-US" altLang="ar-SA" sz="1400" kern="1200" dirty="0" smtClean="0">
                          <a:solidFill>
                            <a:schemeClr val="tx1"/>
                          </a:solidFill>
                          <a:latin typeface="+mn-lt"/>
                          <a:ea typeface="+mn-ea"/>
                          <a:cs typeface="+mn-cs"/>
                        </a:rPr>
                        <a:t>in muscle mass over that in female.  Also increase in protein in non-muscle parts of the body.  </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endParaRPr kumimoji="0" lang="en-US" altLang="ar-SA" sz="1300" kern="1200" dirty="0" smtClean="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ü"/>
                        <a:tabLst/>
                        <a:defRPr/>
                      </a:pPr>
                      <a:r>
                        <a:rPr kumimoji="0" lang="en-US" altLang="ar-SA" sz="1400" kern="1200" dirty="0" smtClean="0">
                          <a:solidFill>
                            <a:schemeClr val="tx1"/>
                          </a:solidFill>
                          <a:latin typeface="+mn-lt"/>
                          <a:ea typeface="+mn-ea"/>
                          <a:cs typeface="+mn-cs"/>
                        </a:rPr>
                        <a:t>These effect due to the anabolic effect of testosterone.</a:t>
                      </a:r>
                    </a:p>
                  </a:txBody>
                  <a:tcPr>
                    <a:solidFill>
                      <a:schemeClr val="bg1"/>
                    </a:solidFill>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2"/>
          <a:stretch>
            <a:fillRect/>
          </a:stretch>
        </p:blipFill>
        <p:spPr>
          <a:xfrm>
            <a:off x="3358108" y="4365104"/>
            <a:ext cx="1080120" cy="1838196"/>
          </a:xfrm>
          <a:prstGeom prst="rect">
            <a:avLst/>
          </a:prstGeom>
        </p:spPr>
      </p:pic>
      <p:sp>
        <p:nvSpPr>
          <p:cNvPr id="8" name="Rectangle 7"/>
          <p:cNvSpPr/>
          <p:nvPr/>
        </p:nvSpPr>
        <p:spPr>
          <a:xfrm>
            <a:off x="10424307" y="3556"/>
            <a:ext cx="1745907" cy="692497"/>
          </a:xfrm>
          <a:prstGeom prst="rect">
            <a:avLst/>
          </a:prstGeom>
          <a:ln>
            <a:solidFill>
              <a:srgbClr val="FF0000"/>
            </a:solidFill>
            <a:prstDash val="dashDot"/>
          </a:ln>
        </p:spPr>
        <p:txBody>
          <a:bodyPr wrap="square">
            <a:spAutoFit/>
          </a:bodyPr>
          <a:lstStyle/>
          <a:p>
            <a:pPr algn="ctr">
              <a:buClr>
                <a:srgbClr val="008080"/>
              </a:buClr>
            </a:pPr>
            <a:r>
              <a:rPr lang="en-US" altLang="ar-SA" sz="1300" dirty="0" err="1" smtClean="0">
                <a:solidFill>
                  <a:srgbClr val="FF0000"/>
                </a:solidFill>
                <a:latin typeface="Gill Sans MT" panose="020B0502020104020203" pitchFamily="34" charset="0"/>
                <a:cs typeface="Calibri" panose="020F0502020204030204" pitchFamily="34" charset="0"/>
              </a:rPr>
              <a:t>Dr</a:t>
            </a:r>
            <a:r>
              <a:rPr lang="en-US" altLang="ar-SA" sz="1300" dirty="0">
                <a:solidFill>
                  <a:srgbClr val="FF0000"/>
                </a:solidFill>
                <a:latin typeface="Gill Sans MT" panose="020B0502020104020203" pitchFamily="34" charset="0"/>
                <a:cs typeface="Calibri" panose="020F0502020204030204" pitchFamily="34" charset="0"/>
              </a:rPr>
              <a:t>: </a:t>
            </a:r>
            <a:r>
              <a:rPr lang="en-US" altLang="ar-SA" sz="1300" dirty="0" smtClean="0">
                <a:solidFill>
                  <a:srgbClr val="FF0000"/>
                </a:solidFill>
                <a:latin typeface="Gill Sans MT" panose="020B0502020104020203" pitchFamily="34" charset="0"/>
                <a:cs typeface="Calibri" panose="020F0502020204030204" pitchFamily="34" charset="0"/>
              </a:rPr>
              <a:t>you don’t need to worry </a:t>
            </a:r>
            <a:r>
              <a:rPr lang="en-US" altLang="ar-SA" sz="1300" dirty="0">
                <a:solidFill>
                  <a:srgbClr val="FF0000"/>
                </a:solidFill>
                <a:latin typeface="Gill Sans MT" panose="020B0502020104020203" pitchFamily="34" charset="0"/>
                <a:cs typeface="Calibri" panose="020F0502020204030204" pitchFamily="34" charset="0"/>
              </a:rPr>
              <a:t>about </a:t>
            </a:r>
            <a:r>
              <a:rPr lang="en-US" altLang="ar-SA" sz="1300" dirty="0" smtClean="0">
                <a:solidFill>
                  <a:srgbClr val="FF0000"/>
                </a:solidFill>
                <a:latin typeface="Gill Sans MT" panose="020B0502020104020203" pitchFamily="34" charset="0"/>
                <a:cs typeface="Calibri" panose="020F0502020204030204" pitchFamily="34" charset="0"/>
              </a:rPr>
              <a:t>it, </a:t>
            </a:r>
            <a:r>
              <a:rPr lang="en-US" altLang="ar-SA" sz="1300" dirty="0">
                <a:solidFill>
                  <a:srgbClr val="FF0000"/>
                </a:solidFill>
                <a:latin typeface="Gill Sans MT" panose="020B0502020104020203" pitchFamily="34" charset="0"/>
                <a:cs typeface="Calibri" panose="020F0502020204030204" pitchFamily="34" charset="0"/>
              </a:rPr>
              <a:t>just read </a:t>
            </a:r>
            <a:r>
              <a:rPr lang="en-US" altLang="ar-SA" sz="1300" dirty="0" smtClean="0">
                <a:solidFill>
                  <a:srgbClr val="FF0000"/>
                </a:solidFill>
                <a:latin typeface="Gill Sans MT" panose="020B0502020104020203" pitchFamily="34" charset="0"/>
                <a:cs typeface="Calibri" panose="020F0502020204030204" pitchFamily="34" charset="0"/>
              </a:rPr>
              <a:t>it</a:t>
            </a:r>
            <a:endParaRPr lang="en-US" altLang="ar-SA" sz="1300" dirty="0">
              <a:solidFill>
                <a:srgbClr val="FF000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885882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
          <p:cNvSpPr txBox="1">
            <a:spLocks/>
          </p:cNvSpPr>
          <p:nvPr/>
        </p:nvSpPr>
        <p:spPr>
          <a:xfrm>
            <a:off x="861211" y="6375608"/>
            <a:ext cx="2640913" cy="365760"/>
          </a:xfrm>
          <a:prstGeom prst="rect">
            <a:avLst/>
          </a:prstGeom>
        </p:spPr>
        <p:txBody>
          <a:bodyPr vert="horz" lIns="101590" tIns="50795" rIns="101590" bIns="50795"/>
          <a:lstStyle>
            <a:defPPr>
              <a:defRPr lang="en-US"/>
            </a:defPPr>
            <a:lvl1pPr marL="0" algn="l" defTabSz="1015898" rtl="0" eaLnBrk="1" latinLnBrk="0" hangingPunct="1">
              <a:defRPr kumimoji="0" sz="1600" kern="1200">
                <a:solidFill>
                  <a:schemeClr val="tx2"/>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a:lstStyle>
          <a:p>
            <a:fld id="{4929A69E-7D8F-4515-9605-0315ABD4F316}" type="slidenum">
              <a:rPr lang="en-US" smtClean="0"/>
              <a:pPr/>
              <a:t>27</a:t>
            </a:fld>
            <a:endParaRPr lang="en-US" dirty="0"/>
          </a:p>
        </p:txBody>
      </p:sp>
      <p:sp>
        <p:nvSpPr>
          <p:cNvPr id="23" name="Isosceles Triangle 22"/>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7748" y="476672"/>
            <a:ext cx="11881320" cy="6264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170284" y="-26036"/>
            <a:ext cx="13144225" cy="6901270"/>
          </a:xfrm>
          <a:prstGeom prst="rect">
            <a:avLst/>
          </a:prstGeom>
        </p:spPr>
      </p:pic>
    </p:spTree>
    <p:extLst>
      <p:ext uri="{BB962C8B-B14F-4D97-AF65-F5344CB8AC3E}">
        <p14:creationId xmlns:p14="http://schemas.microsoft.com/office/powerpoint/2010/main" val="4259966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smtClean="0">
                <a:solidFill>
                  <a:srgbClr val="008080"/>
                </a:solidFill>
                <a:latin typeface="Bahnschrift" panose="020B0502040204020203" pitchFamily="34" charset="0"/>
                <a:cs typeface="Calibri" panose="020F0502020204030204" pitchFamily="34" charset="0"/>
              </a:rPr>
              <a:t>MCQ’s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28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135259"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18115" y="1183964"/>
            <a:ext cx="5517144" cy="5447546"/>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400" dirty="0" smtClean="0">
                <a:solidFill>
                  <a:srgbClr val="008080"/>
                </a:solidFill>
                <a:ea typeface="新細明體" panose="02020500000000000000" pitchFamily="18" charset="-120"/>
              </a:rPr>
              <a:t>1. </a:t>
            </a:r>
            <a:r>
              <a:rPr lang="en-US" altLang="zh-TW" sz="1400" dirty="0">
                <a:solidFill>
                  <a:srgbClr val="008080"/>
                </a:solidFill>
                <a:ea typeface="新細明體" panose="02020500000000000000" pitchFamily="18" charset="-120"/>
              </a:rPr>
              <a:t>Which of the following is the average pH of semen? </a:t>
            </a:r>
          </a:p>
          <a:p>
            <a:pPr marL="342900" indent="-342900">
              <a:buClr>
                <a:srgbClr val="008080"/>
              </a:buClr>
              <a:buFont typeface="+mj-lt"/>
              <a:buAutoNum type="alphaUcPeriod"/>
            </a:pPr>
            <a:r>
              <a:rPr lang="en-US" altLang="zh-TW" sz="1400" dirty="0">
                <a:ea typeface="新細明體" panose="02020500000000000000" pitchFamily="18" charset="-120"/>
              </a:rPr>
              <a:t>7.5</a:t>
            </a:r>
          </a:p>
          <a:p>
            <a:pPr marL="342900" indent="-342900">
              <a:buClr>
                <a:srgbClr val="008080"/>
              </a:buClr>
              <a:buFont typeface="+mj-lt"/>
              <a:buAutoNum type="alphaUcPeriod"/>
            </a:pPr>
            <a:r>
              <a:rPr lang="en-US" altLang="zh-TW" sz="1400" dirty="0">
                <a:ea typeface="新細明體" panose="02020500000000000000" pitchFamily="18" charset="-120"/>
              </a:rPr>
              <a:t>6.5</a:t>
            </a:r>
          </a:p>
          <a:p>
            <a:pPr marL="342900" indent="-342900">
              <a:buClr>
                <a:srgbClr val="008080"/>
              </a:buClr>
              <a:buFont typeface="+mj-lt"/>
              <a:buAutoNum type="alphaUcPeriod"/>
            </a:pPr>
            <a:r>
              <a:rPr lang="en-US" altLang="zh-TW" sz="1400" dirty="0">
                <a:ea typeface="新細明體" panose="02020500000000000000" pitchFamily="18" charset="-120"/>
              </a:rPr>
              <a:t>4.5</a:t>
            </a:r>
          </a:p>
          <a:p>
            <a:pPr marL="342900" indent="-342900">
              <a:buClr>
                <a:srgbClr val="008080"/>
              </a:buClr>
              <a:buFont typeface="+mj-lt"/>
              <a:buAutoNum type="alphaUcPeriod"/>
            </a:pPr>
            <a:r>
              <a:rPr lang="en-US" altLang="zh-TW" sz="1400" dirty="0">
                <a:ea typeface="新細明體" panose="02020500000000000000" pitchFamily="18" charset="-120"/>
              </a:rPr>
              <a:t>8.5</a:t>
            </a:r>
          </a:p>
          <a:p>
            <a:pPr marL="0" indent="0">
              <a:buClr>
                <a:srgbClr val="497E8D"/>
              </a:buClr>
              <a:buNone/>
              <a:defRPr/>
            </a:pPr>
            <a:r>
              <a:rPr lang="en-US" altLang="zh-TW" sz="1400" dirty="0" smtClean="0">
                <a:solidFill>
                  <a:srgbClr val="008080"/>
                </a:solidFill>
                <a:ea typeface="新細明體" panose="02020500000000000000" pitchFamily="18" charset="-120"/>
              </a:rPr>
              <a:t>2</a:t>
            </a:r>
            <a:r>
              <a:rPr lang="en-US" altLang="zh-TW" sz="1400" dirty="0">
                <a:solidFill>
                  <a:srgbClr val="008080"/>
                </a:solidFill>
                <a:ea typeface="新細明體" panose="02020500000000000000" pitchFamily="18" charset="-120"/>
              </a:rPr>
              <a:t>. Which of the following doesn’t have an effect on fertility? </a:t>
            </a:r>
          </a:p>
          <a:p>
            <a:pPr marL="342900" indent="-342900">
              <a:buClr>
                <a:srgbClr val="497E8D"/>
              </a:buClr>
              <a:buFont typeface="+mj-lt"/>
              <a:buAutoNum type="alphaUcPeriod"/>
              <a:defRPr/>
            </a:pPr>
            <a:r>
              <a:rPr lang="en-US" altLang="zh-TW" sz="1400" dirty="0">
                <a:ea typeface="新細明體" panose="02020500000000000000" pitchFamily="18" charset="-120"/>
              </a:rPr>
              <a:t>Sperm motility </a:t>
            </a:r>
          </a:p>
          <a:p>
            <a:pPr marL="342900" indent="-342900">
              <a:buClr>
                <a:srgbClr val="497E8D"/>
              </a:buClr>
              <a:buFont typeface="+mj-lt"/>
              <a:buAutoNum type="alphaUcPeriod"/>
              <a:defRPr/>
            </a:pPr>
            <a:r>
              <a:rPr lang="en-US" altLang="zh-TW" sz="1400" dirty="0">
                <a:ea typeface="新細明體" panose="02020500000000000000" pitchFamily="18" charset="-120"/>
              </a:rPr>
              <a:t>Sperm morphology </a:t>
            </a:r>
          </a:p>
          <a:p>
            <a:pPr marL="342900" indent="-342900">
              <a:buClr>
                <a:srgbClr val="497E8D"/>
              </a:buClr>
              <a:buFont typeface="+mj-lt"/>
              <a:buAutoNum type="alphaUcPeriod"/>
              <a:defRPr/>
            </a:pPr>
            <a:r>
              <a:rPr lang="en-US" altLang="zh-TW" sz="1400" dirty="0">
                <a:ea typeface="新細明體" panose="02020500000000000000" pitchFamily="18" charset="-120"/>
              </a:rPr>
              <a:t>Sperm count </a:t>
            </a:r>
          </a:p>
          <a:p>
            <a:pPr marL="342900" indent="-342900">
              <a:buClr>
                <a:srgbClr val="497E8D"/>
              </a:buClr>
              <a:buFont typeface="+mj-lt"/>
              <a:buAutoNum type="alphaUcPeriod"/>
              <a:defRPr/>
            </a:pPr>
            <a:r>
              <a:rPr lang="en-US" altLang="zh-TW" sz="1400" dirty="0">
                <a:ea typeface="新細明體" panose="02020500000000000000" pitchFamily="18" charset="-120"/>
              </a:rPr>
              <a:t>Sperm length </a:t>
            </a:r>
          </a:p>
          <a:p>
            <a:pPr marL="0" indent="0">
              <a:buClr>
                <a:srgbClr val="497E8D"/>
              </a:buClr>
              <a:buNone/>
              <a:defRPr/>
            </a:pPr>
            <a:r>
              <a:rPr lang="en-US" altLang="zh-TW" sz="1400" dirty="0" smtClean="0">
                <a:solidFill>
                  <a:srgbClr val="008080"/>
                </a:solidFill>
                <a:ea typeface="新細明體" panose="02020500000000000000" pitchFamily="18" charset="-120"/>
              </a:rPr>
              <a:t>3</a:t>
            </a:r>
            <a:r>
              <a:rPr lang="en-US" altLang="zh-TW" sz="1400" dirty="0">
                <a:solidFill>
                  <a:srgbClr val="008080"/>
                </a:solidFill>
                <a:ea typeface="新細明體" panose="02020500000000000000" pitchFamily="18" charset="-120"/>
              </a:rPr>
              <a:t>. Which of the following hormones play a role in spermatogenesis?</a:t>
            </a:r>
          </a:p>
          <a:p>
            <a:pPr marL="342900" indent="-342900">
              <a:buClr>
                <a:srgbClr val="497E8D"/>
              </a:buClr>
              <a:buFont typeface="+mj-lt"/>
              <a:buAutoNum type="alphaUcPeriod"/>
              <a:defRPr/>
            </a:pPr>
            <a:r>
              <a:rPr lang="en-US" altLang="zh-TW" sz="1400" dirty="0">
                <a:solidFill>
                  <a:schemeClr val="tx1">
                    <a:lumMod val="95000"/>
                    <a:lumOff val="5000"/>
                  </a:schemeClr>
                </a:solidFill>
                <a:ea typeface="新細明體" panose="02020500000000000000" pitchFamily="18" charset="-120"/>
              </a:rPr>
              <a:t>Testosterone.</a:t>
            </a:r>
          </a:p>
          <a:p>
            <a:pPr marL="342900" indent="-342900">
              <a:buClr>
                <a:srgbClr val="497E8D"/>
              </a:buClr>
              <a:buFont typeface="+mj-lt"/>
              <a:buAutoNum type="alphaUcPeriod"/>
              <a:defRPr/>
            </a:pPr>
            <a:r>
              <a:rPr lang="en-US" altLang="zh-TW" sz="1400" dirty="0">
                <a:solidFill>
                  <a:schemeClr val="tx1">
                    <a:lumMod val="95000"/>
                    <a:lumOff val="5000"/>
                  </a:schemeClr>
                </a:solidFill>
                <a:ea typeface="新細明體" panose="02020500000000000000" pitchFamily="18" charset="-120"/>
              </a:rPr>
              <a:t>GH</a:t>
            </a:r>
          </a:p>
          <a:p>
            <a:pPr marL="342900" indent="-342900">
              <a:buClr>
                <a:srgbClr val="497E8D"/>
              </a:buClr>
              <a:buFont typeface="+mj-lt"/>
              <a:buAutoNum type="alphaUcPeriod"/>
              <a:defRPr/>
            </a:pPr>
            <a:r>
              <a:rPr lang="en-US" altLang="zh-TW" sz="1400" dirty="0">
                <a:solidFill>
                  <a:schemeClr val="tx1">
                    <a:lumMod val="95000"/>
                    <a:lumOff val="5000"/>
                  </a:schemeClr>
                </a:solidFill>
                <a:ea typeface="新細明體" panose="02020500000000000000" pitchFamily="18" charset="-120"/>
              </a:rPr>
              <a:t>LH </a:t>
            </a:r>
          </a:p>
          <a:p>
            <a:pPr marL="342900" indent="-342900">
              <a:buClr>
                <a:srgbClr val="497E8D"/>
              </a:buClr>
              <a:buFont typeface="+mj-lt"/>
              <a:buAutoNum type="alphaUcPeriod"/>
              <a:defRPr/>
            </a:pPr>
            <a:r>
              <a:rPr lang="en-US" altLang="zh-TW" sz="1400" dirty="0">
                <a:solidFill>
                  <a:schemeClr val="tx1">
                    <a:lumMod val="95000"/>
                    <a:lumOff val="5000"/>
                  </a:schemeClr>
                </a:solidFill>
                <a:ea typeface="新細明體" panose="02020500000000000000" pitchFamily="18" charset="-120"/>
              </a:rPr>
              <a:t>All of them </a:t>
            </a:r>
            <a:endParaRPr lang="en-US" altLang="zh-TW" sz="1400" dirty="0">
              <a:solidFill>
                <a:srgbClr val="008080"/>
              </a:solidFill>
              <a:ea typeface="新細明體" panose="02020500000000000000" pitchFamily="18" charset="-120"/>
            </a:endParaRPr>
          </a:p>
        </p:txBody>
      </p:sp>
      <p:sp>
        <p:nvSpPr>
          <p:cNvPr id="9" name="Content Placeholder 3"/>
          <p:cNvSpPr txBox="1">
            <a:spLocks/>
          </p:cNvSpPr>
          <p:nvPr/>
        </p:nvSpPr>
        <p:spPr>
          <a:xfrm>
            <a:off x="6248115" y="1268760"/>
            <a:ext cx="5331288"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1400" dirty="0" smtClean="0">
                <a:solidFill>
                  <a:srgbClr val="008080"/>
                </a:solidFill>
                <a:ea typeface="新細明體" panose="02020500000000000000" pitchFamily="18" charset="-120"/>
              </a:rPr>
              <a:t>4. </a:t>
            </a:r>
            <a:r>
              <a:rPr lang="en-US" altLang="zh-TW" sz="1400" dirty="0">
                <a:solidFill>
                  <a:srgbClr val="008080"/>
                </a:solidFill>
                <a:ea typeface="新細明體" panose="02020500000000000000" pitchFamily="18" charset="-120"/>
              </a:rPr>
              <a:t>Which of the following hormones Suppress the formation of female genital organs?</a:t>
            </a:r>
          </a:p>
          <a:p>
            <a:pPr marL="342900" indent="-342900">
              <a:buClr>
                <a:srgbClr val="008080"/>
              </a:buClr>
              <a:buFont typeface="+mj-lt"/>
              <a:buAutoNum type="alphaUcPeriod"/>
            </a:pPr>
            <a:r>
              <a:rPr lang="de-DE" altLang="zh-TW" sz="1400" dirty="0">
                <a:ea typeface="新細明體" panose="02020500000000000000" pitchFamily="18" charset="-120"/>
              </a:rPr>
              <a:t>Testosterone.</a:t>
            </a:r>
          </a:p>
          <a:p>
            <a:pPr marL="342900" indent="-342900">
              <a:buClr>
                <a:srgbClr val="008080"/>
              </a:buClr>
              <a:buFont typeface="+mj-lt"/>
              <a:buAutoNum type="alphaUcPeriod"/>
            </a:pPr>
            <a:r>
              <a:rPr lang="de-DE" altLang="zh-TW" sz="1400" dirty="0">
                <a:ea typeface="新細明體" panose="02020500000000000000" pitchFamily="18" charset="-120"/>
              </a:rPr>
              <a:t>Estradiol</a:t>
            </a:r>
          </a:p>
          <a:p>
            <a:pPr marL="342900" indent="-342900">
              <a:buClr>
                <a:srgbClr val="008080"/>
              </a:buClr>
              <a:buFont typeface="+mj-lt"/>
              <a:buAutoNum type="alphaUcPeriod"/>
            </a:pPr>
            <a:r>
              <a:rPr lang="de-DE" altLang="zh-TW" sz="1400" dirty="0">
                <a:ea typeface="新細明體" panose="02020500000000000000" pitchFamily="18" charset="-120"/>
              </a:rPr>
              <a:t>LH </a:t>
            </a:r>
          </a:p>
          <a:p>
            <a:pPr marL="342900" indent="-342900">
              <a:buClr>
                <a:srgbClr val="008080"/>
              </a:buClr>
              <a:buFont typeface="+mj-lt"/>
              <a:buAutoNum type="alphaUcPeriod"/>
            </a:pPr>
            <a:r>
              <a:rPr lang="de-DE" altLang="zh-TW" sz="1400" dirty="0">
                <a:ea typeface="新細明體" panose="02020500000000000000" pitchFamily="18" charset="-120"/>
              </a:rPr>
              <a:t>FSH</a:t>
            </a:r>
          </a:p>
          <a:p>
            <a:pPr marL="0" indent="0">
              <a:buClr>
                <a:srgbClr val="497E8D"/>
              </a:buClr>
              <a:buNone/>
              <a:defRPr/>
            </a:pPr>
            <a:r>
              <a:rPr lang="en-US" altLang="zh-TW" sz="1400" dirty="0" smtClean="0">
                <a:solidFill>
                  <a:srgbClr val="008080"/>
                </a:solidFill>
                <a:ea typeface="新細明體" panose="02020500000000000000" pitchFamily="18" charset="-120"/>
              </a:rPr>
              <a:t>5. which </a:t>
            </a:r>
            <a:r>
              <a:rPr lang="en-US" altLang="zh-TW" sz="1400" dirty="0">
                <a:solidFill>
                  <a:srgbClr val="008080"/>
                </a:solidFill>
                <a:ea typeface="新細明體" panose="02020500000000000000" pitchFamily="18" charset="-120"/>
              </a:rPr>
              <a:t>of these condition is mainly associated with untreated or late treatment of </a:t>
            </a:r>
            <a:r>
              <a:rPr lang="en-US" altLang="zh-TW" sz="1400" dirty="0" smtClean="0">
                <a:solidFill>
                  <a:srgbClr val="008080"/>
                </a:solidFill>
                <a:ea typeface="新細明體" panose="02020500000000000000" pitchFamily="18" charset="-120"/>
              </a:rPr>
              <a:t>cryptorchidism</a:t>
            </a:r>
            <a:r>
              <a:rPr lang="en-US" altLang="zh-TW" sz="1400" dirty="0">
                <a:solidFill>
                  <a:srgbClr val="008080"/>
                </a:solidFill>
                <a:ea typeface="新細明體" panose="02020500000000000000" pitchFamily="18" charset="-120"/>
              </a:rPr>
              <a:t>?</a:t>
            </a:r>
          </a:p>
          <a:p>
            <a:pPr marL="342900" indent="-342900">
              <a:buClr>
                <a:srgbClr val="497E8D"/>
              </a:buClr>
              <a:buFont typeface="+mj-lt"/>
              <a:buAutoNum type="alphaUcPeriod"/>
              <a:defRPr/>
            </a:pPr>
            <a:r>
              <a:rPr lang="en-US" altLang="zh-TW" sz="1400" dirty="0" smtClean="0">
                <a:ea typeface="新細明體" panose="02020500000000000000" pitchFamily="18" charset="-120"/>
              </a:rPr>
              <a:t>Malignant </a:t>
            </a:r>
            <a:r>
              <a:rPr lang="en-US" altLang="zh-TW" sz="1400" dirty="0">
                <a:ea typeface="新細明體" panose="02020500000000000000" pitchFamily="18" charset="-120"/>
              </a:rPr>
              <a:t>tumor.</a:t>
            </a:r>
          </a:p>
          <a:p>
            <a:pPr marL="342900" indent="-342900">
              <a:buClr>
                <a:srgbClr val="497E8D"/>
              </a:buClr>
              <a:buFont typeface="+mj-lt"/>
              <a:buAutoNum type="alphaUcPeriod"/>
              <a:defRPr/>
            </a:pPr>
            <a:r>
              <a:rPr lang="en-US" altLang="zh-TW" sz="1400" dirty="0" smtClean="0">
                <a:ea typeface="新細明體" panose="02020500000000000000" pitchFamily="18" charset="-120"/>
              </a:rPr>
              <a:t>Benign </a:t>
            </a:r>
            <a:r>
              <a:rPr lang="en-US" altLang="zh-TW" sz="1400" dirty="0">
                <a:ea typeface="新細明體" panose="02020500000000000000" pitchFamily="18" charset="-120"/>
              </a:rPr>
              <a:t>tumor.</a:t>
            </a:r>
          </a:p>
          <a:p>
            <a:pPr marL="342900" indent="-342900">
              <a:buClr>
                <a:srgbClr val="497E8D"/>
              </a:buClr>
              <a:buFont typeface="+mj-lt"/>
              <a:buAutoNum type="alphaUcPeriod"/>
              <a:defRPr/>
            </a:pPr>
            <a:r>
              <a:rPr lang="en-US" altLang="zh-TW" sz="1400" dirty="0" smtClean="0">
                <a:ea typeface="新細明體" panose="02020500000000000000" pitchFamily="18" charset="-120"/>
              </a:rPr>
              <a:t>Adenoma</a:t>
            </a:r>
            <a:r>
              <a:rPr lang="en-US" altLang="zh-TW" sz="1400" dirty="0">
                <a:ea typeface="新細明體" panose="02020500000000000000" pitchFamily="18" charset="-120"/>
              </a:rPr>
              <a:t>. </a:t>
            </a:r>
          </a:p>
          <a:p>
            <a:pPr marL="342900" indent="-342900">
              <a:buClr>
                <a:srgbClr val="497E8D"/>
              </a:buClr>
              <a:buFont typeface="+mj-lt"/>
              <a:buAutoNum type="alphaUcPeriod"/>
              <a:defRPr/>
            </a:pPr>
            <a:r>
              <a:rPr lang="en-US" altLang="zh-TW" sz="1400" dirty="0" smtClean="0">
                <a:ea typeface="新細明體" panose="02020500000000000000" pitchFamily="18" charset="-120"/>
              </a:rPr>
              <a:t>Non </a:t>
            </a:r>
            <a:r>
              <a:rPr lang="en-US" altLang="zh-TW" sz="1400" dirty="0">
                <a:ea typeface="新細明體" panose="02020500000000000000" pitchFamily="18" charset="-120"/>
              </a:rPr>
              <a:t>of them</a:t>
            </a:r>
          </a:p>
          <a:p>
            <a:pPr marL="0" indent="0">
              <a:buClr>
                <a:srgbClr val="497E8D"/>
              </a:buClr>
              <a:buNone/>
              <a:defRPr/>
            </a:pPr>
            <a:r>
              <a:rPr lang="en-US" altLang="zh-TW" sz="1400" dirty="0" smtClean="0">
                <a:solidFill>
                  <a:srgbClr val="008080"/>
                </a:solidFill>
                <a:ea typeface="新細明體" panose="02020500000000000000" pitchFamily="18" charset="-120"/>
              </a:rPr>
              <a:t>6</a:t>
            </a:r>
            <a:r>
              <a:rPr lang="en-US" altLang="zh-TW" sz="1400" dirty="0">
                <a:solidFill>
                  <a:srgbClr val="008080"/>
                </a:solidFill>
                <a:ea typeface="新細明體" panose="02020500000000000000" pitchFamily="18" charset="-120"/>
              </a:rPr>
              <a:t>. </a:t>
            </a:r>
            <a:r>
              <a:rPr lang="en-US" altLang="zh-TW" sz="1400" dirty="0" smtClean="0">
                <a:solidFill>
                  <a:srgbClr val="008080"/>
                </a:solidFill>
                <a:ea typeface="新細明體" panose="02020500000000000000" pitchFamily="18" charset="-120"/>
              </a:rPr>
              <a:t>Which </a:t>
            </a:r>
            <a:r>
              <a:rPr lang="en-US" altLang="zh-TW" sz="1400" dirty="0">
                <a:solidFill>
                  <a:srgbClr val="008080"/>
                </a:solidFill>
                <a:ea typeface="新細明體" panose="02020500000000000000" pitchFamily="18" charset="-120"/>
              </a:rPr>
              <a:t>of the following is the effect of testosterone on the </a:t>
            </a:r>
            <a:r>
              <a:rPr lang="en-US" altLang="zh-TW" sz="1400" dirty="0" smtClean="0">
                <a:solidFill>
                  <a:srgbClr val="008080"/>
                </a:solidFill>
                <a:ea typeface="新細明體" panose="02020500000000000000" pitchFamily="18" charset="-120"/>
              </a:rPr>
              <a:t>skin?</a:t>
            </a:r>
            <a:endParaRPr lang="en-US" altLang="zh-TW" sz="1400" dirty="0">
              <a:solidFill>
                <a:srgbClr val="008080"/>
              </a:solidFill>
              <a:ea typeface="新細明體" panose="02020500000000000000" pitchFamily="18" charset="-120"/>
            </a:endParaRPr>
          </a:p>
          <a:p>
            <a:pPr marL="342900" indent="-342900">
              <a:buClr>
                <a:srgbClr val="497E8D"/>
              </a:buClr>
              <a:buFont typeface="+mj-lt"/>
              <a:buAutoNum type="alphaUcPeriod"/>
              <a:defRPr/>
            </a:pPr>
            <a:r>
              <a:rPr lang="en-US" sz="1400" dirty="0"/>
              <a:t>Increases the growth of hair on the top of the head.</a:t>
            </a:r>
          </a:p>
          <a:p>
            <a:pPr marL="342900" indent="-342900">
              <a:buClr>
                <a:srgbClr val="497E8D"/>
              </a:buClr>
              <a:buFont typeface="+mj-lt"/>
              <a:buAutoNum type="alphaUcPeriod"/>
              <a:defRPr/>
            </a:pPr>
            <a:r>
              <a:rPr lang="en-US" sz="1400" dirty="0" smtClean="0"/>
              <a:t>Enlargement </a:t>
            </a:r>
            <a:r>
              <a:rPr lang="en-US" sz="1400" dirty="0"/>
              <a:t>of the larynx.</a:t>
            </a:r>
          </a:p>
          <a:p>
            <a:pPr marL="342900" indent="-342900">
              <a:buClr>
                <a:srgbClr val="497E8D"/>
              </a:buClr>
              <a:buFont typeface="+mj-lt"/>
              <a:buAutoNum type="alphaUcPeriod"/>
              <a:defRPr/>
            </a:pPr>
            <a:r>
              <a:rPr lang="en-US" sz="1400" dirty="0" smtClean="0"/>
              <a:t>Decreases </a:t>
            </a:r>
            <a:r>
              <a:rPr lang="en-US" sz="1400" dirty="0"/>
              <a:t>the secretion of the sebaceous glands.</a:t>
            </a:r>
          </a:p>
          <a:p>
            <a:pPr marL="342900" indent="-342900">
              <a:buClr>
                <a:srgbClr val="497E8D"/>
              </a:buClr>
              <a:buFont typeface="+mj-lt"/>
              <a:buAutoNum type="alphaUcPeriod"/>
              <a:defRPr/>
            </a:pPr>
            <a:r>
              <a:rPr lang="en-US" sz="1400" dirty="0" smtClean="0"/>
              <a:t>Increases </a:t>
            </a:r>
            <a:r>
              <a:rPr lang="en-US" sz="1400" dirty="0"/>
              <a:t>the thickness of skin.</a:t>
            </a:r>
          </a:p>
          <a:p>
            <a:pPr marL="0" indent="0">
              <a:buClr>
                <a:srgbClr val="497E8D"/>
              </a:buClr>
              <a:buNone/>
              <a:defRPr/>
            </a:pPr>
            <a:endParaRPr lang="el-GR" altLang="zh-TW" sz="1400" dirty="0">
              <a:ea typeface="新細明體" panose="02020500000000000000" pitchFamily="18" charset="-120"/>
            </a:endParaRPr>
          </a:p>
        </p:txBody>
      </p:sp>
      <p:sp>
        <p:nvSpPr>
          <p:cNvPr id="4" name="TextBox 3"/>
          <p:cNvSpPr txBox="1"/>
          <p:nvPr/>
        </p:nvSpPr>
        <p:spPr>
          <a:xfrm rot="10800000">
            <a:off x="8182644" y="6382490"/>
            <a:ext cx="3396759" cy="276999"/>
          </a:xfrm>
          <a:prstGeom prst="rect">
            <a:avLst/>
          </a:prstGeom>
          <a:noFill/>
        </p:spPr>
        <p:txBody>
          <a:bodyPr wrap="square" rtlCol="0">
            <a:spAutoFit/>
          </a:bodyPr>
          <a:lstStyle/>
          <a:p>
            <a:pPr algn="ctr"/>
            <a:r>
              <a:rPr lang="en-US" sz="1200" dirty="0" smtClean="0">
                <a:solidFill>
                  <a:schemeClr val="bg1">
                    <a:lumMod val="50000"/>
                  </a:schemeClr>
                </a:solidFill>
              </a:rPr>
              <a:t>1=A   2=D   3=D   4=A   5=A   6=D</a:t>
            </a:r>
            <a:endParaRPr lang="en-US" sz="1200" dirty="0">
              <a:solidFill>
                <a:schemeClr val="bg1">
                  <a:lumMod val="50000"/>
                </a:schemeClr>
              </a:solidFill>
            </a:endParaRPr>
          </a:p>
        </p:txBody>
      </p:sp>
    </p:spTree>
    <p:extLst>
      <p:ext uri="{BB962C8B-B14F-4D97-AF65-F5344CB8AC3E}">
        <p14:creationId xmlns:p14="http://schemas.microsoft.com/office/powerpoint/2010/main" val="8897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5" y="90565"/>
            <a:ext cx="6454453" cy="990600"/>
          </a:xfrm>
        </p:spPr>
        <p:txBody>
          <a:bodyPr>
            <a:normAutofit/>
          </a:bodyPr>
          <a:lstStyle/>
          <a:p>
            <a:pPr algn="ctr"/>
            <a:r>
              <a:rPr lang="en-US" dirty="0">
                <a:solidFill>
                  <a:srgbClr val="427380"/>
                </a:solidFill>
                <a:latin typeface="Calibri" panose="020F0502020204030204" pitchFamily="34" charset="0"/>
                <a:cs typeface="Calibri" panose="020F0502020204030204" pitchFamily="34" charset="0"/>
              </a:rPr>
              <a:t>Thank you for checking our work! </a:t>
            </a:r>
          </a:p>
        </p:txBody>
      </p:sp>
      <p:sp>
        <p:nvSpPr>
          <p:cNvPr id="6" name="Rectangle 5"/>
          <p:cNvSpPr/>
          <p:nvPr/>
        </p:nvSpPr>
        <p:spPr>
          <a:xfrm>
            <a:off x="816669" y="2919774"/>
            <a:ext cx="4624180" cy="461665"/>
          </a:xfrm>
          <a:prstGeom prst="rect">
            <a:avLst/>
          </a:prstGeom>
        </p:spPr>
        <p:txBody>
          <a:bodyPr wrap="square">
            <a:spAutoFit/>
          </a:bodyPr>
          <a:lstStyle/>
          <a:p>
            <a:pPr algn="ctr" defTabSz="914400">
              <a:spcBef>
                <a:spcPct val="20000"/>
              </a:spcBef>
            </a:pPr>
            <a:r>
              <a:rPr lang="ar-SA" sz="2400" dirty="0">
                <a:solidFill>
                  <a:srgbClr val="008080"/>
                </a:solidFill>
                <a:latin typeface="Calibri" panose="020F0502020204030204" pitchFamily="34" charset="0"/>
                <a:ea typeface="+mj-ea"/>
                <a:cs typeface="Calibri" panose="020F0502020204030204" pitchFamily="34" charset="0"/>
              </a:rPr>
              <a:t>خالص الشكر لأعضاء الفريق الكِرام:</a:t>
            </a:r>
            <a:endParaRPr lang="en-US" sz="2400" dirty="0">
              <a:solidFill>
                <a:srgbClr val="008080"/>
              </a:solidFill>
              <a:latin typeface="Calibri" panose="020F0502020204030204" pitchFamily="34" charset="0"/>
              <a:ea typeface="+mj-ea"/>
              <a:cs typeface="Calibri" panose="020F0502020204030204" pitchFamily="34" charset="0"/>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29</a:t>
            </a:fld>
            <a:endParaRPr lang="en-US" dirty="0">
              <a:solidFill>
                <a:srgbClr val="464653"/>
              </a:solidFill>
            </a:endParaRPr>
          </a:p>
        </p:txBody>
      </p:sp>
      <p:sp>
        <p:nvSpPr>
          <p:cNvPr id="12" name="Rectangle 11"/>
          <p:cNvSpPr/>
          <p:nvPr/>
        </p:nvSpPr>
        <p:spPr>
          <a:xfrm>
            <a:off x="945839" y="1215709"/>
            <a:ext cx="10297144" cy="369332"/>
          </a:xfrm>
          <a:prstGeom prst="rect">
            <a:avLst/>
          </a:prstGeom>
        </p:spPr>
        <p:txBody>
          <a:bodyPr wrap="square">
            <a:spAutoFit/>
          </a:bodyPr>
          <a:lstStyle/>
          <a:p>
            <a:pPr algn="ctr" defTabSz="914400"/>
            <a:r>
              <a:rPr lang="ar-SA" sz="1800" dirty="0">
                <a:solidFill>
                  <a:srgbClr val="008080"/>
                </a:solidFill>
                <a:latin typeface="Calibri" panose="020F0502020204030204" pitchFamily="34" charset="0"/>
                <a:cs typeface="Calibri" panose="020F0502020204030204" pitchFamily="34" charset="0"/>
              </a:rPr>
              <a:t>اعمل لترسم بسمة، اعمل لتمسح دمعة، اعمل و أنت تعلم أن الله لا يضيع أجر من أحسن عملا.</a:t>
            </a:r>
            <a:endParaRPr lang="en-US" sz="1800" dirty="0">
              <a:solidFill>
                <a:srgbClr val="008080"/>
              </a:solidFill>
              <a:latin typeface="Calibri" panose="020F0502020204030204" pitchFamily="34" charset="0"/>
              <a:cs typeface="Calibri" panose="020F0502020204030204" pitchFamily="34" charset="0"/>
            </a:endParaRPr>
          </a:p>
        </p:txBody>
      </p:sp>
      <p:sp>
        <p:nvSpPr>
          <p:cNvPr id="17" name="Content Placeholder 2"/>
          <p:cNvSpPr txBox="1">
            <a:spLocks/>
          </p:cNvSpPr>
          <p:nvPr/>
        </p:nvSpPr>
        <p:spPr>
          <a:xfrm>
            <a:off x="1540349" y="1603003"/>
            <a:ext cx="3168351" cy="1216936"/>
          </a:xfrm>
          <a:prstGeom prst="rect">
            <a:avLst/>
          </a:prstGeom>
        </p:spPr>
        <p:txBody>
          <a:bodyPr wrap="square">
            <a:spAutoFit/>
          </a:bodyPr>
          <a:lstStyle>
            <a:defPPr>
              <a:defRPr lang="en-US"/>
            </a:defPPr>
            <a:lvl1pPr algn="r" defTabSz="914400">
              <a:spcBef>
                <a:spcPct val="20000"/>
              </a:spcBef>
              <a:defRPr sz="2400">
                <a:solidFill>
                  <a:srgbClr val="008080"/>
                </a:solidFill>
                <a:latin typeface="Calibri" panose="020F0502020204030204" pitchFamily="34" charset="0"/>
                <a:ea typeface="+mj-ea"/>
                <a:cs typeface="Calibri" panose="020F0502020204030204" pitchFamily="34" charset="0"/>
              </a:defRPr>
            </a:lvl1pPr>
          </a:lstStyle>
          <a:p>
            <a:pPr algn="ctr" rtl="1">
              <a:lnSpc>
                <a:spcPct val="150000"/>
              </a:lnSpc>
            </a:pPr>
            <a:r>
              <a:rPr lang="ar-SA" dirty="0"/>
              <a:t>قادة الفريق:</a:t>
            </a:r>
          </a:p>
          <a:p>
            <a:pPr algn="ctr" rtl="1">
              <a:lnSpc>
                <a:spcPct val="150000"/>
              </a:lnSpc>
            </a:pPr>
            <a:r>
              <a:rPr lang="en-US" dirty="0">
                <a:solidFill>
                  <a:schemeClr val="tx1"/>
                </a:solidFill>
              </a:rPr>
              <a:t> </a:t>
            </a:r>
            <a:r>
              <a:rPr lang="ar-SA" dirty="0">
                <a:solidFill>
                  <a:schemeClr val="tx1"/>
                </a:solidFill>
              </a:rPr>
              <a:t>ليــلـى مـذكور  &amp; مـحـمـد نـصـر</a:t>
            </a:r>
            <a:endParaRPr lang="en-US" dirty="0">
              <a:solidFill>
                <a:schemeClr val="tx1"/>
              </a:solidFill>
            </a:endParaRPr>
          </a:p>
        </p:txBody>
      </p:sp>
      <p:sp>
        <p:nvSpPr>
          <p:cNvPr id="25" name="TextBox 24"/>
          <p:cNvSpPr txBox="1"/>
          <p:nvPr/>
        </p:nvSpPr>
        <p:spPr>
          <a:xfrm>
            <a:off x="965723" y="6374312"/>
            <a:ext cx="7200800" cy="338554"/>
          </a:xfrm>
          <a:prstGeom prst="rect">
            <a:avLst/>
          </a:prstGeom>
          <a:noFill/>
        </p:spPr>
        <p:txBody>
          <a:bodyPr wrap="square" rtlCol="0">
            <a:spAutoFit/>
          </a:bodyPr>
          <a:lstStyle/>
          <a:p>
            <a:pPr algn="ctr" rtl="1"/>
            <a:r>
              <a:rPr lang="ar-SA" sz="1600" dirty="0">
                <a:solidFill>
                  <a:srgbClr val="427380"/>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rgbClr val="427380"/>
              </a:solidFill>
              <a:latin typeface="Calibri" panose="020F0502020204030204" pitchFamily="34" charset="0"/>
              <a:cs typeface="Calibri" panose="020F0502020204030204" pitchFamily="34" charset="0"/>
            </a:endParaRPr>
          </a:p>
        </p:txBody>
      </p:sp>
      <p:sp>
        <p:nvSpPr>
          <p:cNvPr id="28" name="Isosceles Triangle 27"/>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950396" y="2080542"/>
            <a:ext cx="0" cy="4151486"/>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663" y="3430676"/>
            <a:ext cx="855837" cy="855837"/>
          </a:xfrm>
          <a:prstGeom prst="rect">
            <a:avLst/>
          </a:prstGeom>
        </p:spPr>
      </p:pic>
      <p:sp>
        <p:nvSpPr>
          <p:cNvPr id="7" name="Rectangle 6"/>
          <p:cNvSpPr/>
          <p:nvPr/>
        </p:nvSpPr>
        <p:spPr>
          <a:xfrm>
            <a:off x="7030516" y="3469993"/>
            <a:ext cx="3960440" cy="792088"/>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fr-FR" sz="1100" dirty="0">
                <a:solidFill>
                  <a:schemeClr val="tx1"/>
                </a:solidFill>
                <a:latin typeface="Comic Sans MS" panose="030F0702030302020204" pitchFamily="66" charset="0"/>
              </a:rPr>
              <a:t>2017-2018 Dr. Dr. Laila Al </a:t>
            </a:r>
            <a:r>
              <a:rPr lang="fr-FR" sz="1100" dirty="0" err="1" smtClean="0">
                <a:solidFill>
                  <a:schemeClr val="tx1"/>
                </a:solidFill>
                <a:latin typeface="Comic Sans MS" panose="030F0702030302020204" pitchFamily="66" charset="0"/>
              </a:rPr>
              <a:t>Dokhi</a:t>
            </a:r>
            <a:r>
              <a:rPr lang="en-US" sz="1100" dirty="0" smtClean="0">
                <a:solidFill>
                  <a:schemeClr val="tx1"/>
                </a:solidFill>
                <a:latin typeface="Comic Sans MS" panose="030F0702030302020204" pitchFamily="66" charset="0"/>
              </a:rPr>
              <a:t>’s </a:t>
            </a:r>
            <a:r>
              <a:rPr lang="fr-FR" sz="1100" dirty="0" smtClean="0">
                <a:solidFill>
                  <a:schemeClr val="tx1"/>
                </a:solidFill>
                <a:latin typeface="Comic Sans MS" panose="030F0702030302020204" pitchFamily="66" charset="0"/>
              </a:rPr>
              <a:t>Lecture &amp; Notes.</a:t>
            </a:r>
          </a:p>
          <a:p>
            <a:pPr defTabSz="914400"/>
            <a:r>
              <a:rPr lang="fr-FR" sz="1100" dirty="0" smtClean="0">
                <a:solidFill>
                  <a:schemeClr val="tx1"/>
                </a:solidFill>
                <a:latin typeface="Comic Sans MS" panose="030F0702030302020204" pitchFamily="66" charset="0"/>
              </a:rPr>
              <a:t>2017-2018 </a:t>
            </a:r>
            <a:r>
              <a:rPr lang="fr-FR" sz="1100" dirty="0">
                <a:solidFill>
                  <a:schemeClr val="tx1"/>
                </a:solidFill>
                <a:latin typeface="Comic Sans MS" panose="030F0702030302020204" pitchFamily="66" charset="0"/>
              </a:rPr>
              <a:t>Dr. Khalid Al </a:t>
            </a:r>
            <a:r>
              <a:rPr lang="fr-FR" sz="1100" dirty="0" err="1" smtClean="0">
                <a:solidFill>
                  <a:schemeClr val="tx1"/>
                </a:solidFill>
                <a:latin typeface="Comic Sans MS" panose="030F0702030302020204" pitchFamily="66" charset="0"/>
              </a:rPr>
              <a:t>Regaiey’s</a:t>
            </a:r>
            <a:r>
              <a:rPr lang="fr-FR" sz="1100" dirty="0" smtClean="0">
                <a:solidFill>
                  <a:schemeClr val="tx1"/>
                </a:solidFill>
                <a:latin typeface="Comic Sans MS" panose="030F0702030302020204" pitchFamily="66" charset="0"/>
              </a:rPr>
              <a:t> Lecture</a:t>
            </a:r>
            <a:r>
              <a:rPr lang="fr-FR" sz="1100" dirty="0">
                <a:solidFill>
                  <a:schemeClr val="tx1"/>
                </a:solidFill>
                <a:latin typeface="Comic Sans MS" panose="030F0702030302020204" pitchFamily="66" charset="0"/>
              </a:rPr>
              <a:t>&amp; Notes. </a:t>
            </a:r>
          </a:p>
          <a:p>
            <a:pPr defTabSz="914400"/>
            <a:r>
              <a:rPr lang="en-US" sz="1100" dirty="0">
                <a:solidFill>
                  <a:schemeClr val="tx1"/>
                </a:solidFill>
                <a:latin typeface="Comic Sans MS" panose="030F0702030302020204" pitchFamily="66" charset="0"/>
              </a:rPr>
              <a:t>Guyton &amp; Hall of Medical Physiology </a:t>
            </a:r>
            <a:r>
              <a:rPr lang="en-US" sz="1100" dirty="0" smtClean="0">
                <a:solidFill>
                  <a:schemeClr val="tx1"/>
                </a:solidFill>
                <a:latin typeface="Comic Sans MS" panose="030F0702030302020204" pitchFamily="66" charset="0"/>
              </a:rPr>
              <a:t>13</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r>
              <a:rPr lang="en-US" sz="1100" dirty="0">
                <a:solidFill>
                  <a:schemeClr val="tx1"/>
                </a:solidFill>
                <a:latin typeface="Comic Sans MS" panose="030F0702030302020204" pitchFamily="66" charset="0"/>
              </a:rPr>
              <a:t>.</a:t>
            </a:r>
          </a:p>
          <a:p>
            <a:pPr defTabSz="914400"/>
            <a:r>
              <a:rPr lang="en-US" sz="1100" dirty="0">
                <a:solidFill>
                  <a:schemeClr val="tx1"/>
                </a:solidFill>
                <a:latin typeface="Comic Sans MS" panose="030F0702030302020204" pitchFamily="66" charset="0"/>
              </a:rPr>
              <a:t>Linda S. Costanzo </a:t>
            </a:r>
            <a:r>
              <a:rPr lang="en-US" sz="1100" dirty="0" smtClean="0">
                <a:solidFill>
                  <a:schemeClr val="tx1"/>
                </a:solidFill>
                <a:latin typeface="Comic Sans MS" panose="030F0702030302020204" pitchFamily="66" charset="0"/>
              </a:rPr>
              <a:t>5</a:t>
            </a:r>
            <a:r>
              <a:rPr lang="en-US" sz="1100" baseline="30000" dirty="0" smtClean="0">
                <a:solidFill>
                  <a:schemeClr val="tx1"/>
                </a:solidFill>
                <a:latin typeface="Comic Sans MS" panose="030F0702030302020204" pitchFamily="66" charset="0"/>
              </a:rPr>
              <a:t>th</a:t>
            </a:r>
            <a:r>
              <a:rPr lang="en-US" sz="1100" dirty="0" smtClean="0">
                <a:solidFill>
                  <a:schemeClr val="tx1"/>
                </a:solidFill>
                <a:latin typeface="Comic Sans MS" panose="030F0702030302020204" pitchFamily="66" charset="0"/>
              </a:rPr>
              <a:t> Edition</a:t>
            </a:r>
            <a:r>
              <a:rPr lang="en-US" sz="1100" dirty="0">
                <a:solidFill>
                  <a:schemeClr val="tx1"/>
                </a:solidFill>
                <a:latin typeface="Comic Sans MS" panose="030F0702030302020204" pitchFamily="66" charset="0"/>
              </a:rPr>
              <a:t>.</a:t>
            </a:r>
          </a:p>
        </p:txBody>
      </p:sp>
      <p:pic>
        <p:nvPicPr>
          <p:cNvPr id="8" name="Picture 7">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8091" t="7811" r="4178" b="4458"/>
          <a:stretch/>
        </p:blipFill>
        <p:spPr>
          <a:xfrm>
            <a:off x="7546074" y="1575000"/>
            <a:ext cx="859536" cy="859536"/>
          </a:xfrm>
          <a:prstGeom prst="rect">
            <a:avLst/>
          </a:prstGeom>
        </p:spPr>
      </p:pic>
      <p:sp>
        <p:nvSpPr>
          <p:cNvPr id="18" name="Rectangle 17"/>
          <p:cNvSpPr/>
          <p:nvPr/>
        </p:nvSpPr>
        <p:spPr>
          <a:xfrm>
            <a:off x="8487472" y="1714463"/>
            <a:ext cx="2499528"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100" dirty="0">
                <a:solidFill>
                  <a:schemeClr val="tx1"/>
                </a:solidFill>
                <a:latin typeface="Comic Sans MS" panose="030F0702030302020204" pitchFamily="66" charset="0"/>
              </a:rPr>
              <a:t>Please check our editing file to know if there are any additions, changes or corrections.</a:t>
            </a:r>
          </a:p>
        </p:txBody>
      </p:sp>
      <p:sp>
        <p:nvSpPr>
          <p:cNvPr id="20" name="Rectangle 19"/>
          <p:cNvSpPr/>
          <p:nvPr/>
        </p:nvSpPr>
        <p:spPr>
          <a:xfrm>
            <a:off x="7819182" y="2641534"/>
            <a:ext cx="3171773" cy="580609"/>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hlinkClick r:id="rId6"/>
              </a:rPr>
              <a:t>https://</a:t>
            </a:r>
            <a:r>
              <a:rPr lang="en-US" sz="1200" dirty="0" smtClean="0">
                <a:solidFill>
                  <a:schemeClr val="tx1"/>
                </a:solidFill>
                <a:latin typeface="Comic Sans MS" panose="030F0702030302020204" pitchFamily="66" charset="0"/>
                <a:hlinkClick r:id="rId6"/>
              </a:rPr>
              <a:t>www.youtube.com/watch?v=3aubuA-Mdnw</a:t>
            </a:r>
            <a:endParaRPr lang="ar-SA" sz="1200" dirty="0">
              <a:solidFill>
                <a:schemeClr val="tx1"/>
              </a:solidFill>
              <a:latin typeface="Comic Sans MS" panose="030F0702030302020204" pitchFamily="66" charset="0"/>
            </a:endParaRPr>
          </a:p>
        </p:txBody>
      </p:sp>
      <p:pic>
        <p:nvPicPr>
          <p:cNvPr id="13" name="Picture 12">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l="2960" t="2962" r="2960" b="2960"/>
          <a:stretch/>
        </p:blipFill>
        <p:spPr>
          <a:xfrm>
            <a:off x="6764172" y="4437112"/>
            <a:ext cx="859536" cy="859536"/>
          </a:xfrm>
          <a:prstGeom prst="rect">
            <a:avLst/>
          </a:prstGeom>
        </p:spPr>
      </p:pic>
      <p:sp>
        <p:nvSpPr>
          <p:cNvPr id="22" name="Rectangle 21"/>
          <p:cNvSpPr/>
          <p:nvPr/>
        </p:nvSpPr>
        <p:spPr>
          <a:xfrm>
            <a:off x="7760972" y="4564936"/>
            <a:ext cx="3229983"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Helpful physiology bocks.</a:t>
            </a:r>
          </a:p>
        </p:txBody>
      </p:sp>
      <p:pic>
        <p:nvPicPr>
          <p:cNvPr id="16" name="Picture 1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6074" y="5394895"/>
            <a:ext cx="859536" cy="859536"/>
          </a:xfrm>
          <a:prstGeom prst="rect">
            <a:avLst/>
          </a:prstGeom>
        </p:spPr>
      </p:pic>
      <p:sp>
        <p:nvSpPr>
          <p:cNvPr id="26" name="Rectangle 25"/>
          <p:cNvSpPr/>
          <p:nvPr/>
        </p:nvSpPr>
        <p:spPr>
          <a:xfrm>
            <a:off x="8497830" y="5540140"/>
            <a:ext cx="2493126" cy="569046"/>
          </a:xfrm>
          <a:prstGeom prst="rect">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200" dirty="0">
                <a:solidFill>
                  <a:schemeClr val="tx1"/>
                </a:solidFill>
                <a:latin typeface="Comic Sans MS" panose="030F0702030302020204" pitchFamily="66" charset="0"/>
              </a:rPr>
              <a:t>Give us your feedback </a:t>
            </a:r>
            <a:r>
              <a:rPr lang="en-US" sz="1200" dirty="0">
                <a:solidFill>
                  <a:schemeClr val="tx1"/>
                </a:solidFill>
                <a:latin typeface="Comic Sans MS" panose="030F0702030302020204" pitchFamily="66" charset="0"/>
                <a:sym typeface="Wingdings" panose="05000000000000000000" pitchFamily="2" charset="2"/>
              </a:rPr>
              <a:t></a:t>
            </a:r>
            <a:endParaRPr lang="en-US" sz="1200" dirty="0">
              <a:solidFill>
                <a:schemeClr val="tx1"/>
              </a:solidFill>
              <a:latin typeface="Comic Sans MS" panose="030F0702030302020204" pitchFamily="66" charset="0"/>
            </a:endParaRPr>
          </a:p>
        </p:txBody>
      </p:sp>
      <p:sp>
        <p:nvSpPr>
          <p:cNvPr id="24" name="Rectangle 23"/>
          <p:cNvSpPr/>
          <p:nvPr/>
        </p:nvSpPr>
        <p:spPr>
          <a:xfrm>
            <a:off x="3284615" y="3213326"/>
            <a:ext cx="1965375" cy="3180348"/>
          </a:xfrm>
          <a:prstGeom prst="rect">
            <a:avLst/>
          </a:prstGeom>
        </p:spPr>
        <p:txBody>
          <a:bodyPr wrap="square" lIns="101590" tIns="50795" rIns="101590" bIns="50795">
            <a:spAutoFit/>
          </a:bodyPr>
          <a:lstStyle/>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لـمـى الـتـمـيـمـي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روان </a:t>
            </a:r>
            <a:r>
              <a:rPr lang="ar-SA" dirty="0" smtClean="0">
                <a:latin typeface="Calibri" panose="020F0502020204030204" pitchFamily="34" charset="0"/>
                <a:cs typeface="Calibri" panose="020F0502020204030204" pitchFamily="34" charset="0"/>
              </a:rPr>
              <a:t>القحطاني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اللولو </a:t>
            </a:r>
            <a:r>
              <a:rPr lang="ar-SA" dirty="0" err="1" smtClean="0">
                <a:latin typeface="Calibri" panose="020F0502020204030204" pitchFamily="34" charset="0"/>
                <a:cs typeface="Calibri" panose="020F0502020204030204" pitchFamily="34" charset="0"/>
              </a:rPr>
              <a:t>الصليهم</a:t>
            </a:r>
            <a:endParaRPr lang="ar-SA" dirty="0" smtClean="0">
              <a:latin typeface="Calibri" panose="020F0502020204030204" pitchFamily="34" charset="0"/>
              <a:cs typeface="Calibri" panose="020F0502020204030204" pitchFamily="34" charset="0"/>
            </a:endParaRP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دانية الكلابي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زينة الكاف</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نوف العماري</a:t>
            </a:r>
          </a:p>
        </p:txBody>
      </p:sp>
      <p:sp>
        <p:nvSpPr>
          <p:cNvPr id="27" name="Rectangle 26"/>
          <p:cNvSpPr/>
          <p:nvPr/>
        </p:nvSpPr>
        <p:spPr>
          <a:xfrm>
            <a:off x="833825" y="3226381"/>
            <a:ext cx="2275350" cy="2133907"/>
          </a:xfrm>
          <a:prstGeom prst="rect">
            <a:avLst/>
          </a:prstGeom>
        </p:spPr>
        <p:txBody>
          <a:bodyPr wrap="square" lIns="101590" tIns="50795" rIns="101590" bIns="50795">
            <a:spAutoFit/>
          </a:bodyPr>
          <a:lstStyle/>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باسل المفلح</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حسان الشمري</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فارس النفيسة</a:t>
            </a:r>
          </a:p>
          <a:p>
            <a:pPr algn="ctr" fontAlgn="t">
              <a:lnSpc>
                <a:spcPct val="150000"/>
              </a:lnSpc>
              <a:spcBef>
                <a:spcPct val="20000"/>
              </a:spcBef>
            </a:pPr>
            <a:r>
              <a:rPr lang="ar-SA" dirty="0" smtClean="0">
                <a:latin typeface="Calibri" panose="020F0502020204030204" pitchFamily="34" charset="0"/>
                <a:cs typeface="Calibri" panose="020F0502020204030204" pitchFamily="34" charset="0"/>
              </a:rPr>
              <a:t>قيس </a:t>
            </a:r>
            <a:r>
              <a:rPr lang="ar-SA" dirty="0" err="1" smtClean="0">
                <a:latin typeface="Calibri" panose="020F0502020204030204" pitchFamily="34" charset="0"/>
                <a:cs typeface="Calibri" panose="020F0502020204030204" pitchFamily="34" charset="0"/>
              </a:rPr>
              <a:t>المهيدب</a:t>
            </a:r>
            <a:endParaRPr lang="en-US" dirty="0">
              <a:latin typeface="Calibri" panose="020F0502020204030204" pitchFamily="34" charset="0"/>
              <a:cs typeface="Calibri" panose="020F0502020204030204" pitchFamily="34" charset="0"/>
            </a:endParaRPr>
          </a:p>
        </p:txBody>
      </p:sp>
      <p:pic>
        <p:nvPicPr>
          <p:cNvPr id="29" name="Picture 28">
            <a:hlinkClick r:id="rId11"/>
          </p:cNvPr>
          <p:cNvPicPr>
            <a:picLocks noChangeAspect="1"/>
          </p:cNvPicPr>
          <p:nvPr/>
        </p:nvPicPr>
        <p:blipFill>
          <a:blip r:embed="rId12" cstate="print">
            <a:extLst>
              <a:ext uri="{BEBA8EAE-BF5A-486C-A8C5-ECC9F3942E4B}">
                <a14:imgProps xmlns:a14="http://schemas.microsoft.com/office/drawing/2010/main">
                  <a14:imgLayer r:embed="rId13">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426284" y="1246537"/>
            <a:ext cx="630936" cy="630936"/>
          </a:xfrm>
          <a:prstGeom prst="rect">
            <a:avLst/>
          </a:prstGeom>
        </p:spPr>
      </p:pic>
      <p:pic>
        <p:nvPicPr>
          <p:cNvPr id="30" name="Picture 29"/>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11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17656" y="1211174"/>
            <a:ext cx="630936" cy="630936"/>
          </a:xfrm>
          <a:prstGeom prst="rect">
            <a:avLst/>
          </a:prstGeom>
        </p:spPr>
      </p:pic>
      <p:pic>
        <p:nvPicPr>
          <p:cNvPr id="31" name="Picture 30">
            <a:hlinkClick r:id="rId16"/>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28807" y="2393787"/>
            <a:ext cx="859536" cy="859536"/>
          </a:xfrm>
          <a:prstGeom prst="rect">
            <a:avLst/>
          </a:prstGeom>
        </p:spPr>
      </p:pic>
    </p:spTree>
    <p:extLst>
      <p:ext uri="{BB962C8B-B14F-4D97-AF65-F5344CB8AC3E}">
        <p14:creationId xmlns:p14="http://schemas.microsoft.com/office/powerpoint/2010/main" val="438000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smtClean="0">
                <a:solidFill>
                  <a:srgbClr val="008080"/>
                </a:solidFill>
                <a:latin typeface="Bahnschrift" panose="020B0502040204020203" pitchFamily="34" charset="0"/>
                <a:cs typeface="Calibri" panose="020F0502020204030204" pitchFamily="34" charset="0"/>
              </a:rPr>
              <a:t>Overview of The Lecture</a:t>
            </a:r>
            <a:endParaRPr lang="en-US" altLang="en-US" sz="3200" dirty="0">
              <a:solidFill>
                <a:srgbClr val="008080"/>
              </a:solidFill>
              <a:latin typeface="Bahnschrift" panose="020B0502040204020203" pitchFamily="34" charset="0"/>
              <a:cs typeface="Calibri" panose="020F0502020204030204" pitchFamily="34" charset="0"/>
            </a:endParaRP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68760"/>
            <a:ext cx="10969943" cy="4752527"/>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smtClean="0">
                <a:solidFill>
                  <a:schemeClr val="bg1">
                    <a:lumMod val="50000"/>
                  </a:schemeClr>
                </a:solidFill>
              </a:rPr>
              <a:t>During this lecture we will talk about male reproductive functions which can be divided into three major subdivisions: </a:t>
            </a:r>
          </a:p>
          <a:p>
            <a:pPr defTabSz="914400">
              <a:lnSpc>
                <a:spcPct val="150000"/>
              </a:lnSpc>
              <a:buClr>
                <a:srgbClr val="008080"/>
              </a:buClr>
              <a:defRPr/>
            </a:pPr>
            <a:endParaRPr lang="en-US" altLang="en-US" sz="500" dirty="0" smtClean="0">
              <a:solidFill>
                <a:schemeClr val="bg1">
                  <a:lumMod val="50000"/>
                </a:schemeClr>
              </a:solidFill>
            </a:endParaRPr>
          </a:p>
          <a:p>
            <a:pPr marL="342900" indent="-342900" defTabSz="914400">
              <a:lnSpc>
                <a:spcPct val="150000"/>
              </a:lnSpc>
              <a:buClr>
                <a:srgbClr val="008080"/>
              </a:buClr>
              <a:buFont typeface="+mj-lt"/>
              <a:buAutoNum type="arabicPeriod"/>
              <a:defRPr/>
            </a:pPr>
            <a:r>
              <a:rPr lang="en-US" altLang="en-US" sz="1800" dirty="0" smtClean="0">
                <a:solidFill>
                  <a:schemeClr val="bg1">
                    <a:lumMod val="50000"/>
                  </a:schemeClr>
                </a:solidFill>
              </a:rPr>
              <a:t>Spermatogenesis: which means the formation of sperm.</a:t>
            </a:r>
          </a:p>
          <a:p>
            <a:pPr marL="342900" indent="-342900" defTabSz="914400">
              <a:lnSpc>
                <a:spcPct val="150000"/>
              </a:lnSpc>
              <a:buClr>
                <a:srgbClr val="008080"/>
              </a:buClr>
              <a:buFont typeface="+mj-lt"/>
              <a:buAutoNum type="arabicPeriod"/>
              <a:defRPr/>
            </a:pPr>
            <a:r>
              <a:rPr lang="en-US" altLang="en-US" sz="1800" dirty="0" smtClean="0">
                <a:solidFill>
                  <a:schemeClr val="bg1">
                    <a:lumMod val="50000"/>
                  </a:schemeClr>
                </a:solidFill>
              </a:rPr>
              <a:t>Performance of the male sexual act.</a:t>
            </a:r>
          </a:p>
          <a:p>
            <a:pPr marL="342900" indent="-342900" defTabSz="914400">
              <a:lnSpc>
                <a:spcPct val="150000"/>
              </a:lnSpc>
              <a:buClr>
                <a:srgbClr val="008080"/>
              </a:buClr>
              <a:buFont typeface="+mj-lt"/>
              <a:buAutoNum type="arabicPeriod"/>
              <a:defRPr/>
            </a:pPr>
            <a:r>
              <a:rPr lang="en-US" altLang="en-US" sz="1800" dirty="0" smtClean="0">
                <a:solidFill>
                  <a:schemeClr val="bg1">
                    <a:lumMod val="50000"/>
                  </a:schemeClr>
                </a:solidFill>
              </a:rPr>
              <a:t>Regulation of male reproductive functions by the various hormones. </a:t>
            </a:r>
          </a:p>
          <a:p>
            <a:pPr marL="342900" indent="-342900" defTabSz="914400">
              <a:lnSpc>
                <a:spcPct val="150000"/>
              </a:lnSpc>
              <a:buClr>
                <a:srgbClr val="008080"/>
              </a:buClr>
              <a:buFont typeface="+mj-lt"/>
              <a:buAutoNum type="arabicPeriod"/>
              <a:defRPr/>
            </a:pPr>
            <a:endParaRPr lang="en-US" altLang="en-US" sz="500" dirty="0" smtClean="0">
              <a:solidFill>
                <a:schemeClr val="bg1">
                  <a:lumMod val="50000"/>
                </a:schemeClr>
              </a:solidFill>
            </a:endParaRPr>
          </a:p>
          <a:p>
            <a:pPr defTabSz="914400">
              <a:lnSpc>
                <a:spcPct val="150000"/>
              </a:lnSpc>
              <a:buClr>
                <a:srgbClr val="008080"/>
              </a:buClr>
              <a:defRPr/>
            </a:pPr>
            <a:r>
              <a:rPr lang="en-US" altLang="en-US" sz="1800" dirty="0" smtClean="0">
                <a:solidFill>
                  <a:schemeClr val="bg1">
                    <a:lumMod val="50000"/>
                  </a:schemeClr>
                </a:solidFill>
              </a:rPr>
              <a:t>Associated with these reproductive functions are the effects of the male sex hormones on the accessory sexual organs, cellular metabolism, growth, and other functions of the body.</a:t>
            </a:r>
            <a:endParaRPr lang="en-US" altLang="en-US" sz="1800" dirty="0">
              <a:solidFill>
                <a:schemeClr val="bg1">
                  <a:lumMod val="50000"/>
                </a:schemeClr>
              </a:solidFill>
            </a:endParaRPr>
          </a:p>
        </p:txBody>
      </p:sp>
    </p:spTree>
    <p:extLst>
      <p:ext uri="{BB962C8B-B14F-4D97-AF65-F5344CB8AC3E}">
        <p14:creationId xmlns:p14="http://schemas.microsoft.com/office/powerpoint/2010/main" val="2830929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008080"/>
                </a:solidFill>
                <a:latin typeface="Bahnschrift" panose="020B0502040204020203" pitchFamily="34" charset="0"/>
                <a:cs typeface="Calibri" panose="020F0502020204030204" pitchFamily="34" charset="0"/>
              </a:rPr>
              <a:t>Physiologic Anatomy of </a:t>
            </a:r>
            <a:r>
              <a:rPr lang="en-US" sz="3200" dirty="0" smtClean="0">
                <a:solidFill>
                  <a:srgbClr val="008080"/>
                </a:solidFill>
                <a:latin typeface="Bahnschrift" panose="020B0502040204020203" pitchFamily="34" charset="0"/>
                <a:cs typeface="Calibri" panose="020F0502020204030204" pitchFamily="34" charset="0"/>
              </a:rPr>
              <a:t>The Males’ </a:t>
            </a:r>
            <a:r>
              <a:rPr lang="en-US" sz="3200" dirty="0">
                <a:solidFill>
                  <a:srgbClr val="008080"/>
                </a:solidFill>
                <a:latin typeface="Bahnschrift" panose="020B0502040204020203" pitchFamily="34" charset="0"/>
                <a:cs typeface="Calibri" panose="020F0502020204030204" pitchFamily="34" charset="0"/>
              </a:rPr>
              <a:t>Sexual Organs</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4798268" y="1317725"/>
            <a:ext cx="6781135" cy="4863901"/>
          </a:xfrm>
          <a:ln w="19050">
            <a:solidFill>
              <a:schemeClr val="bg1">
                <a:lumMod val="65000"/>
              </a:schemeClr>
            </a:solidFill>
            <a:prstDash val="dashDot"/>
          </a:ln>
        </p:spPr>
        <p:txBody>
          <a:bodyPr>
            <a:noAutofit/>
          </a:bodyPr>
          <a:lstStyle/>
          <a:p>
            <a:pPr>
              <a:buClr>
                <a:srgbClr val="008080"/>
              </a:buClr>
            </a:pPr>
            <a:r>
              <a:rPr lang="en-US" sz="1600" dirty="0">
                <a:solidFill>
                  <a:schemeClr val="bg1">
                    <a:lumMod val="50000"/>
                  </a:schemeClr>
                </a:solidFill>
              </a:rPr>
              <a:t>The picture shows </a:t>
            </a:r>
            <a:r>
              <a:rPr lang="en-US" sz="1600" dirty="0" smtClean="0">
                <a:solidFill>
                  <a:schemeClr val="bg1">
                    <a:lumMod val="50000"/>
                  </a:schemeClr>
                </a:solidFill>
              </a:rPr>
              <a:t>the </a:t>
            </a:r>
            <a:r>
              <a:rPr lang="en-US" sz="1600" dirty="0">
                <a:solidFill>
                  <a:schemeClr val="bg1">
                    <a:lumMod val="50000"/>
                  </a:schemeClr>
                </a:solidFill>
              </a:rPr>
              <a:t>various portions of the </a:t>
            </a:r>
            <a:r>
              <a:rPr lang="en-US" sz="1600" dirty="0" smtClean="0">
                <a:solidFill>
                  <a:schemeClr val="bg1">
                    <a:lumMod val="50000"/>
                  </a:schemeClr>
                </a:solidFill>
              </a:rPr>
              <a:t>male reproductive system.</a:t>
            </a:r>
          </a:p>
          <a:p>
            <a:pPr>
              <a:buClr>
                <a:srgbClr val="008080"/>
              </a:buClr>
            </a:pPr>
            <a:r>
              <a:rPr lang="en-US" sz="1600" dirty="0" smtClean="0">
                <a:solidFill>
                  <a:schemeClr val="bg1">
                    <a:lumMod val="50000"/>
                  </a:schemeClr>
                </a:solidFill>
              </a:rPr>
              <a:t>The </a:t>
            </a:r>
            <a:r>
              <a:rPr lang="en-US" sz="1600" dirty="0">
                <a:solidFill>
                  <a:schemeClr val="bg1">
                    <a:lumMod val="50000"/>
                  </a:schemeClr>
                </a:solidFill>
              </a:rPr>
              <a:t>testis </a:t>
            </a:r>
            <a:r>
              <a:rPr lang="en-US" sz="1600" dirty="0" smtClean="0">
                <a:solidFill>
                  <a:schemeClr val="bg1">
                    <a:lumMod val="50000"/>
                  </a:schemeClr>
                </a:solidFill>
              </a:rPr>
              <a:t>is composed </a:t>
            </a:r>
            <a:r>
              <a:rPr lang="en-US" sz="1600" dirty="0">
                <a:solidFill>
                  <a:schemeClr val="bg1">
                    <a:lumMod val="50000"/>
                  </a:schemeClr>
                </a:solidFill>
              </a:rPr>
              <a:t>of up to 900 coiled seminiferous tubules, </a:t>
            </a:r>
            <a:r>
              <a:rPr lang="en-US" sz="1600" dirty="0" smtClean="0">
                <a:solidFill>
                  <a:schemeClr val="bg1">
                    <a:lumMod val="50000"/>
                  </a:schemeClr>
                </a:solidFill>
              </a:rPr>
              <a:t>each averaging </a:t>
            </a:r>
            <a:r>
              <a:rPr lang="en-US" sz="1600" dirty="0">
                <a:solidFill>
                  <a:schemeClr val="bg1">
                    <a:lumMod val="50000"/>
                  </a:schemeClr>
                </a:solidFill>
              </a:rPr>
              <a:t>more than one-half meter long, in which </a:t>
            </a:r>
            <a:r>
              <a:rPr lang="en-US" sz="1600" dirty="0" smtClean="0">
                <a:solidFill>
                  <a:schemeClr val="bg1">
                    <a:lumMod val="50000"/>
                  </a:schemeClr>
                </a:solidFill>
              </a:rPr>
              <a:t>the sperm </a:t>
            </a:r>
            <a:r>
              <a:rPr lang="en-US" sz="1600" dirty="0">
                <a:solidFill>
                  <a:schemeClr val="bg1">
                    <a:lumMod val="50000"/>
                  </a:schemeClr>
                </a:solidFill>
              </a:rPr>
              <a:t>are formed. </a:t>
            </a:r>
            <a:endParaRPr lang="en-US" sz="1600" dirty="0" smtClean="0">
              <a:solidFill>
                <a:schemeClr val="bg1">
                  <a:lumMod val="50000"/>
                </a:schemeClr>
              </a:solidFill>
            </a:endParaRPr>
          </a:p>
          <a:p>
            <a:pPr>
              <a:buClr>
                <a:srgbClr val="008080"/>
              </a:buClr>
            </a:pPr>
            <a:r>
              <a:rPr lang="en-US" sz="1600" dirty="0" smtClean="0">
                <a:solidFill>
                  <a:schemeClr val="bg1">
                    <a:lumMod val="50000"/>
                  </a:schemeClr>
                </a:solidFill>
              </a:rPr>
              <a:t>The </a:t>
            </a:r>
            <a:r>
              <a:rPr lang="en-US" sz="1600" dirty="0">
                <a:solidFill>
                  <a:schemeClr val="bg1">
                    <a:lumMod val="50000"/>
                  </a:schemeClr>
                </a:solidFill>
              </a:rPr>
              <a:t>sperm then empty into the </a:t>
            </a:r>
            <a:r>
              <a:rPr lang="en-US" sz="1600" dirty="0" smtClean="0">
                <a:solidFill>
                  <a:schemeClr val="bg1">
                    <a:lumMod val="50000"/>
                  </a:schemeClr>
                </a:solidFill>
              </a:rPr>
              <a:t>epididymis, which </a:t>
            </a:r>
            <a:r>
              <a:rPr lang="en-US" sz="1600" dirty="0">
                <a:solidFill>
                  <a:schemeClr val="bg1">
                    <a:lumMod val="50000"/>
                  </a:schemeClr>
                </a:solidFill>
              </a:rPr>
              <a:t>is another coiled tube about 6 meters long. </a:t>
            </a:r>
            <a:r>
              <a:rPr lang="en-US" sz="1600" dirty="0" smtClean="0">
                <a:solidFill>
                  <a:schemeClr val="bg1">
                    <a:lumMod val="50000"/>
                  </a:schemeClr>
                </a:solidFill>
              </a:rPr>
              <a:t>The epididymis </a:t>
            </a:r>
            <a:r>
              <a:rPr lang="en-US" sz="1600" dirty="0">
                <a:solidFill>
                  <a:schemeClr val="bg1">
                    <a:lumMod val="50000"/>
                  </a:schemeClr>
                </a:solidFill>
              </a:rPr>
              <a:t>leads into the vas deferens, which enlarges </a:t>
            </a:r>
            <a:r>
              <a:rPr lang="en-US" sz="1600" dirty="0" smtClean="0">
                <a:solidFill>
                  <a:schemeClr val="bg1">
                    <a:lumMod val="50000"/>
                  </a:schemeClr>
                </a:solidFill>
              </a:rPr>
              <a:t>into the </a:t>
            </a:r>
            <a:r>
              <a:rPr lang="en-US" sz="1600" dirty="0">
                <a:solidFill>
                  <a:schemeClr val="bg1">
                    <a:lumMod val="50000"/>
                  </a:schemeClr>
                </a:solidFill>
              </a:rPr>
              <a:t>ampulla of the vas deferens immediately before the </a:t>
            </a:r>
            <a:r>
              <a:rPr lang="en-US" sz="1600" dirty="0" smtClean="0">
                <a:solidFill>
                  <a:schemeClr val="bg1">
                    <a:lumMod val="50000"/>
                  </a:schemeClr>
                </a:solidFill>
              </a:rPr>
              <a:t>vas enters </a:t>
            </a:r>
            <a:r>
              <a:rPr lang="en-US" sz="1600" dirty="0">
                <a:solidFill>
                  <a:schemeClr val="bg1">
                    <a:lumMod val="50000"/>
                  </a:schemeClr>
                </a:solidFill>
              </a:rPr>
              <a:t>the body of the prostate gland.</a:t>
            </a:r>
          </a:p>
          <a:p>
            <a:pPr>
              <a:buClr>
                <a:srgbClr val="008080"/>
              </a:buClr>
            </a:pPr>
            <a:r>
              <a:rPr lang="en-US" sz="1600" dirty="0">
                <a:solidFill>
                  <a:schemeClr val="bg1">
                    <a:lumMod val="50000"/>
                  </a:schemeClr>
                </a:solidFill>
              </a:rPr>
              <a:t>Two seminal vesicles, one located on each side of </a:t>
            </a:r>
            <a:r>
              <a:rPr lang="en-US" sz="1600" dirty="0" smtClean="0">
                <a:solidFill>
                  <a:schemeClr val="bg1">
                    <a:lumMod val="50000"/>
                  </a:schemeClr>
                </a:solidFill>
              </a:rPr>
              <a:t>the prostate</a:t>
            </a:r>
            <a:r>
              <a:rPr lang="en-US" sz="1600" dirty="0">
                <a:solidFill>
                  <a:schemeClr val="bg1">
                    <a:lumMod val="50000"/>
                  </a:schemeClr>
                </a:solidFill>
              </a:rPr>
              <a:t>, empty into the prostatic end of the ampulla, </a:t>
            </a:r>
            <a:r>
              <a:rPr lang="en-US" sz="1600" dirty="0" smtClean="0">
                <a:solidFill>
                  <a:schemeClr val="bg1">
                    <a:lumMod val="50000"/>
                  </a:schemeClr>
                </a:solidFill>
              </a:rPr>
              <a:t>and the </a:t>
            </a:r>
            <a:r>
              <a:rPr lang="en-US" sz="1600" dirty="0">
                <a:solidFill>
                  <a:schemeClr val="bg1">
                    <a:lumMod val="50000"/>
                  </a:schemeClr>
                </a:solidFill>
              </a:rPr>
              <a:t>contents from both the ampulla and the seminal </a:t>
            </a:r>
            <a:r>
              <a:rPr lang="en-US" sz="1600" dirty="0" smtClean="0">
                <a:solidFill>
                  <a:schemeClr val="bg1">
                    <a:lumMod val="50000"/>
                  </a:schemeClr>
                </a:solidFill>
              </a:rPr>
              <a:t>vesicles pass </a:t>
            </a:r>
            <a:r>
              <a:rPr lang="en-US" sz="1600" dirty="0">
                <a:solidFill>
                  <a:schemeClr val="bg1">
                    <a:lumMod val="50000"/>
                  </a:schemeClr>
                </a:solidFill>
              </a:rPr>
              <a:t>into an ejaculatory duct leading through the </a:t>
            </a:r>
            <a:r>
              <a:rPr lang="en-US" sz="1600" dirty="0" smtClean="0">
                <a:solidFill>
                  <a:schemeClr val="bg1">
                    <a:lumMod val="50000"/>
                  </a:schemeClr>
                </a:solidFill>
              </a:rPr>
              <a:t>body of the prostate </a:t>
            </a:r>
            <a:r>
              <a:rPr lang="en-US" sz="1600" dirty="0">
                <a:solidFill>
                  <a:schemeClr val="bg1">
                    <a:lumMod val="50000"/>
                  </a:schemeClr>
                </a:solidFill>
              </a:rPr>
              <a:t>gland and then emptying into the </a:t>
            </a:r>
            <a:r>
              <a:rPr lang="en-US" sz="1600" dirty="0" smtClean="0">
                <a:solidFill>
                  <a:schemeClr val="bg1">
                    <a:lumMod val="50000"/>
                  </a:schemeClr>
                </a:solidFill>
              </a:rPr>
              <a:t>internal urethra</a:t>
            </a:r>
            <a:r>
              <a:rPr lang="en-US" sz="1600" dirty="0">
                <a:solidFill>
                  <a:schemeClr val="bg1">
                    <a:lumMod val="50000"/>
                  </a:schemeClr>
                </a:solidFill>
              </a:rPr>
              <a:t>. Prostatic ducts also empty from the prostate </a:t>
            </a:r>
            <a:r>
              <a:rPr lang="en-US" sz="1600" dirty="0" smtClean="0">
                <a:solidFill>
                  <a:schemeClr val="bg1">
                    <a:lumMod val="50000"/>
                  </a:schemeClr>
                </a:solidFill>
              </a:rPr>
              <a:t>gland into </a:t>
            </a:r>
            <a:r>
              <a:rPr lang="en-US" sz="1600" dirty="0">
                <a:solidFill>
                  <a:schemeClr val="bg1">
                    <a:lumMod val="50000"/>
                  </a:schemeClr>
                </a:solidFill>
              </a:rPr>
              <a:t>the ejaculatory duct and from there into the </a:t>
            </a:r>
            <a:r>
              <a:rPr lang="en-US" sz="1600" dirty="0" smtClean="0">
                <a:solidFill>
                  <a:schemeClr val="bg1">
                    <a:lumMod val="50000"/>
                  </a:schemeClr>
                </a:solidFill>
              </a:rPr>
              <a:t>prostatic urethra</a:t>
            </a:r>
            <a:r>
              <a:rPr lang="en-US" sz="1600" dirty="0">
                <a:solidFill>
                  <a:schemeClr val="bg1">
                    <a:lumMod val="50000"/>
                  </a:schemeClr>
                </a:solidFill>
              </a:rPr>
              <a:t>.</a:t>
            </a:r>
          </a:p>
          <a:p>
            <a:pPr>
              <a:buClr>
                <a:srgbClr val="008080"/>
              </a:buClr>
            </a:pPr>
            <a:r>
              <a:rPr lang="en-US" sz="1600" dirty="0">
                <a:solidFill>
                  <a:schemeClr val="bg1">
                    <a:lumMod val="50000"/>
                  </a:schemeClr>
                </a:solidFill>
              </a:rPr>
              <a:t>Finally, the urethra is the last connecting link from </a:t>
            </a:r>
            <a:r>
              <a:rPr lang="en-US" sz="1600" dirty="0" smtClean="0">
                <a:solidFill>
                  <a:schemeClr val="bg1">
                    <a:lumMod val="50000"/>
                  </a:schemeClr>
                </a:solidFill>
              </a:rPr>
              <a:t>the testis </a:t>
            </a:r>
            <a:r>
              <a:rPr lang="en-US" sz="1600" dirty="0">
                <a:solidFill>
                  <a:schemeClr val="bg1">
                    <a:lumMod val="50000"/>
                  </a:schemeClr>
                </a:solidFill>
              </a:rPr>
              <a:t>to the exterior. The urethra is supplied with </a:t>
            </a:r>
            <a:r>
              <a:rPr lang="en-US" sz="1600" dirty="0" smtClean="0">
                <a:solidFill>
                  <a:schemeClr val="bg1">
                    <a:lumMod val="50000"/>
                  </a:schemeClr>
                </a:solidFill>
              </a:rPr>
              <a:t>mucus derived </a:t>
            </a:r>
            <a:r>
              <a:rPr lang="en-US" sz="1600" dirty="0">
                <a:solidFill>
                  <a:schemeClr val="bg1">
                    <a:lumMod val="50000"/>
                  </a:schemeClr>
                </a:solidFill>
              </a:rPr>
              <a:t>from a large number of minute urethral </a:t>
            </a:r>
            <a:r>
              <a:rPr lang="en-US" sz="1600" dirty="0" smtClean="0">
                <a:solidFill>
                  <a:schemeClr val="bg1">
                    <a:lumMod val="50000"/>
                  </a:schemeClr>
                </a:solidFill>
              </a:rPr>
              <a:t>glands located </a:t>
            </a:r>
            <a:r>
              <a:rPr lang="en-US" sz="1600" dirty="0">
                <a:solidFill>
                  <a:schemeClr val="bg1">
                    <a:lumMod val="50000"/>
                  </a:schemeClr>
                </a:solidFill>
              </a:rPr>
              <a:t>along its entire extent and even more so from </a:t>
            </a:r>
            <a:r>
              <a:rPr lang="en-US" sz="1600" dirty="0" smtClean="0">
                <a:solidFill>
                  <a:schemeClr val="bg1">
                    <a:lumMod val="50000"/>
                  </a:schemeClr>
                </a:solidFill>
              </a:rPr>
              <a:t>bilateral bulbourethral </a:t>
            </a:r>
            <a:r>
              <a:rPr lang="en-US" sz="1600" dirty="0">
                <a:solidFill>
                  <a:schemeClr val="bg1">
                    <a:lumMod val="50000"/>
                  </a:schemeClr>
                </a:solidFill>
              </a:rPr>
              <a:t>glands (Cowper glands) located near </a:t>
            </a:r>
            <a:r>
              <a:rPr lang="en-US" sz="1600" dirty="0" smtClean="0">
                <a:solidFill>
                  <a:schemeClr val="bg1">
                    <a:lumMod val="50000"/>
                  </a:schemeClr>
                </a:solidFill>
              </a:rPr>
              <a:t>the origin </a:t>
            </a:r>
            <a:r>
              <a:rPr lang="en-US" sz="1600" dirty="0">
                <a:solidFill>
                  <a:schemeClr val="bg1">
                    <a:lumMod val="50000"/>
                  </a:schemeClr>
                </a:solidFill>
              </a:rPr>
              <a:t>of the urethra.</a:t>
            </a:r>
          </a:p>
        </p:txBody>
      </p:sp>
      <p:sp>
        <p:nvSpPr>
          <p:cNvPr id="6" name="Isosceles Triangle 5"/>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l="51575" t="31578" r="25194" b="18801"/>
          <a:stretch/>
        </p:blipFill>
        <p:spPr>
          <a:xfrm>
            <a:off x="549796" y="1229396"/>
            <a:ext cx="4248472" cy="5040560"/>
          </a:xfrm>
          <a:prstGeom prst="rect">
            <a:avLst/>
          </a:prstGeom>
        </p:spPr>
      </p:pic>
      <p:sp>
        <p:nvSpPr>
          <p:cNvPr id="7" name="Rectangle 6"/>
          <p:cNvSpPr/>
          <p:nvPr/>
        </p:nvSpPr>
        <p:spPr>
          <a:xfrm>
            <a:off x="9046740" y="0"/>
            <a:ext cx="3114059" cy="700641"/>
          </a:xfrm>
          <a:prstGeom prst="rect">
            <a:avLst/>
          </a:prstGeom>
          <a:ln>
            <a:solidFill>
              <a:srgbClr val="FF0000"/>
            </a:solidFill>
            <a:prstDash val="dashDot"/>
          </a:ln>
        </p:spPr>
        <p:txBody>
          <a:bodyPr wrap="square">
            <a:spAutoFit/>
          </a:bodyPr>
          <a:lstStyle/>
          <a:p>
            <a:pPr algn="ctr">
              <a:lnSpc>
                <a:spcPct val="150000"/>
              </a:lnSpc>
              <a:buClr>
                <a:srgbClr val="008080"/>
              </a:buClr>
            </a:pPr>
            <a:r>
              <a:rPr lang="en-US" altLang="ar-SA" sz="1400" dirty="0" smtClean="0">
                <a:solidFill>
                  <a:srgbClr val="FF0000"/>
                </a:solidFill>
                <a:latin typeface="Gill Sans MT" panose="020B0502020104020203" pitchFamily="34" charset="0"/>
                <a:cs typeface="Calibri" panose="020F0502020204030204" pitchFamily="34" charset="0"/>
              </a:rPr>
              <a:t>Please understand this to make the understanding of the steps easier. </a:t>
            </a:r>
            <a:endParaRPr lang="en-US" altLang="ar-SA" sz="1400" dirty="0">
              <a:solidFill>
                <a:srgbClr val="FF0000"/>
              </a:solidFill>
              <a:latin typeface="Gill Sans MT" panose="020B0502020104020203" pitchFamily="34" charset="0"/>
              <a:cs typeface="Calibri" panose="020F0502020204030204" pitchFamily="34" charset="0"/>
            </a:endParaRPr>
          </a:p>
        </p:txBody>
      </p:sp>
    </p:spTree>
    <p:extLst>
      <p:ext uri="{BB962C8B-B14F-4D97-AF65-F5344CB8AC3E}">
        <p14:creationId xmlns:p14="http://schemas.microsoft.com/office/powerpoint/2010/main" val="214627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altLang="en-US" sz="3200" dirty="0">
                <a:solidFill>
                  <a:srgbClr val="008080"/>
                </a:solidFill>
                <a:latin typeface="Bahnschrift" panose="020B0502040204020203" pitchFamily="34" charset="0"/>
                <a:cs typeface="Calibri" panose="020F0502020204030204" pitchFamily="34" charset="0"/>
              </a:rPr>
              <a:t>Spermatogenesis</a:t>
            </a:r>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68760"/>
            <a:ext cx="10969943" cy="4752527"/>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lnSpc>
                <a:spcPct val="150000"/>
              </a:lnSpc>
              <a:buClr>
                <a:srgbClr val="008080"/>
              </a:buClr>
              <a:defRPr/>
            </a:pPr>
            <a:r>
              <a:rPr lang="en-US" altLang="en-US" sz="1800" dirty="0" smtClean="0">
                <a:solidFill>
                  <a:srgbClr val="000000"/>
                </a:solidFill>
              </a:rPr>
              <a:t>Formation </a:t>
            </a:r>
            <a:r>
              <a:rPr lang="en-US" altLang="en-US" sz="1800" dirty="0">
                <a:solidFill>
                  <a:srgbClr val="000000"/>
                </a:solidFill>
              </a:rPr>
              <a:t>of sperm </a:t>
            </a:r>
            <a:r>
              <a:rPr lang="en-US" altLang="en-US" sz="1800" dirty="0">
                <a:solidFill>
                  <a:srgbClr val="FF0000"/>
                </a:solidFill>
              </a:rPr>
              <a:t>from </a:t>
            </a:r>
            <a:r>
              <a:rPr lang="en-US" altLang="en-US" sz="1800" dirty="0" err="1">
                <a:solidFill>
                  <a:srgbClr val="FF0000"/>
                </a:solidFill>
              </a:rPr>
              <a:t>spermatogonia</a:t>
            </a:r>
            <a:r>
              <a:rPr lang="en-US" altLang="en-US" sz="1800" dirty="0">
                <a:solidFill>
                  <a:srgbClr val="FF0000"/>
                </a:solidFill>
              </a:rPr>
              <a:t> </a:t>
            </a:r>
            <a:r>
              <a:rPr lang="en-US" altLang="en-US" sz="1800" dirty="0" smtClean="0">
                <a:solidFill>
                  <a:srgbClr val="000000"/>
                </a:solidFill>
              </a:rPr>
              <a:t>which </a:t>
            </a:r>
            <a:r>
              <a:rPr lang="en-US" altLang="en-US" sz="1800" dirty="0">
                <a:solidFill>
                  <a:srgbClr val="000000"/>
                </a:solidFill>
              </a:rPr>
              <a:t>occur </a:t>
            </a:r>
            <a:r>
              <a:rPr lang="en-US" altLang="en-US" sz="1800" dirty="0">
                <a:solidFill>
                  <a:srgbClr val="FF0000"/>
                </a:solidFill>
              </a:rPr>
              <a:t>in the seminiferous </a:t>
            </a:r>
            <a:r>
              <a:rPr lang="en-US" altLang="en-US" sz="1800" dirty="0" smtClean="0">
                <a:solidFill>
                  <a:srgbClr val="FF0000"/>
                </a:solidFill>
              </a:rPr>
              <a:t>tubules </a:t>
            </a:r>
            <a:r>
              <a:rPr lang="en-US" altLang="en-US" sz="1800" dirty="0">
                <a:solidFill>
                  <a:srgbClr val="000000"/>
                </a:solidFill>
              </a:rPr>
              <a:t>during active sexual life due to stimulation of h</a:t>
            </a:r>
            <a:r>
              <a:rPr lang="en-US" altLang="en-US" sz="1800" dirty="0" smtClean="0">
                <a:solidFill>
                  <a:srgbClr val="000000"/>
                </a:solidFill>
              </a:rPr>
              <a:t>ypothalamic pituitary gonadal axis (Anterior pituitary - </a:t>
            </a:r>
            <a:r>
              <a:rPr lang="en-US" altLang="en-US" sz="1800" dirty="0" err="1">
                <a:solidFill>
                  <a:srgbClr val="000000"/>
                </a:solidFill>
              </a:rPr>
              <a:t>GnHs</a:t>
            </a:r>
            <a:r>
              <a:rPr lang="en-US" altLang="en-US" sz="1800" dirty="0" smtClean="0">
                <a:solidFill>
                  <a:srgbClr val="000000"/>
                </a:solidFill>
              </a:rPr>
              <a:t>).</a:t>
            </a:r>
            <a:endParaRPr lang="en-US" altLang="en-US" sz="1800" dirty="0">
              <a:solidFill>
                <a:srgbClr val="000000"/>
              </a:solidFill>
            </a:endParaRPr>
          </a:p>
          <a:p>
            <a:pPr defTabSz="914400">
              <a:lnSpc>
                <a:spcPct val="150000"/>
              </a:lnSpc>
              <a:buClr>
                <a:srgbClr val="008080"/>
              </a:buClr>
              <a:defRPr/>
            </a:pPr>
            <a:r>
              <a:rPr lang="en-US" altLang="en-US" sz="1800" dirty="0" smtClean="0">
                <a:solidFill>
                  <a:srgbClr val="000000"/>
                </a:solidFill>
              </a:rPr>
              <a:t>Begin </a:t>
            </a:r>
            <a:r>
              <a:rPr lang="en-US" altLang="en-US" sz="1800" dirty="0">
                <a:solidFill>
                  <a:srgbClr val="000000"/>
                </a:solidFill>
              </a:rPr>
              <a:t>at an average age of </a:t>
            </a:r>
            <a:r>
              <a:rPr lang="en-US" altLang="en-US" sz="1800" dirty="0">
                <a:solidFill>
                  <a:srgbClr val="FFC000"/>
                </a:solidFill>
              </a:rPr>
              <a:t>13 </a:t>
            </a:r>
            <a:r>
              <a:rPr lang="en-US" altLang="en-US" sz="1800" dirty="0" smtClean="0">
                <a:solidFill>
                  <a:srgbClr val="FFC000"/>
                </a:solidFill>
              </a:rPr>
              <a:t>years</a:t>
            </a:r>
            <a:r>
              <a:rPr lang="en-US" altLang="en-US" sz="1800" dirty="0">
                <a:solidFill>
                  <a:srgbClr val="000000"/>
                </a:solidFill>
              </a:rPr>
              <a:t> </a:t>
            </a:r>
            <a:r>
              <a:rPr lang="en-US" altLang="en-US" sz="1800" dirty="0" smtClean="0">
                <a:solidFill>
                  <a:srgbClr val="000000"/>
                </a:solidFill>
              </a:rPr>
              <a:t>&amp; continue </a:t>
            </a:r>
            <a:r>
              <a:rPr lang="en-US" altLang="en-US" sz="1800" dirty="0">
                <a:solidFill>
                  <a:srgbClr val="000000"/>
                </a:solidFill>
              </a:rPr>
              <a:t>throughout life </a:t>
            </a:r>
            <a:r>
              <a:rPr lang="en-US" altLang="en-US" sz="1800" dirty="0" smtClean="0">
                <a:solidFill>
                  <a:srgbClr val="000000"/>
                </a:solidFill>
              </a:rPr>
              <a:t>then decrease in old </a:t>
            </a:r>
            <a:r>
              <a:rPr lang="en-US" altLang="en-US" sz="1800" dirty="0">
                <a:solidFill>
                  <a:srgbClr val="000000"/>
                </a:solidFill>
              </a:rPr>
              <a:t>age</a:t>
            </a:r>
            <a:r>
              <a:rPr lang="en-US" altLang="en-US" sz="1800" dirty="0" smtClean="0">
                <a:solidFill>
                  <a:srgbClr val="000000"/>
                </a:solidFill>
              </a:rPr>
              <a:t>.</a:t>
            </a:r>
          </a:p>
          <a:p>
            <a:pPr defTabSz="914400">
              <a:lnSpc>
                <a:spcPct val="150000"/>
              </a:lnSpc>
              <a:buClr>
                <a:srgbClr val="008080"/>
              </a:buClr>
              <a:defRPr/>
            </a:pPr>
            <a:endParaRPr lang="en-US" altLang="en-US" sz="1800" dirty="0">
              <a:solidFill>
                <a:srgbClr val="000000"/>
              </a:solidFill>
            </a:endParaRPr>
          </a:p>
        </p:txBody>
      </p:sp>
      <p:pic>
        <p:nvPicPr>
          <p:cNvPr id="8" name="Picture 6" descr="&#10;26-09be_1.jpg                                                  00003B47Sarah                          B9D5FA8B:"/>
          <p:cNvPicPr>
            <a:picLocks noChangeAspect="1" noChangeArrowheads="1"/>
          </p:cNvPicPr>
          <p:nvPr/>
        </p:nvPicPr>
        <p:blipFill rotWithShape="1">
          <a:blip r:embed="rId2">
            <a:extLst>
              <a:ext uri="{28A0092B-C50C-407E-A947-70E740481C1C}">
                <a14:useLocalDpi xmlns:a14="http://schemas.microsoft.com/office/drawing/2010/main" val="0"/>
              </a:ext>
            </a:extLst>
          </a:blip>
          <a:srcRect l="1445" t="2427" r="1" b="5064"/>
          <a:stretch/>
        </p:blipFill>
        <p:spPr bwMode="auto">
          <a:xfrm>
            <a:off x="6670476" y="2996951"/>
            <a:ext cx="4908927" cy="323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مستطيل 1"/>
          <p:cNvSpPr>
            <a:spLocks noChangeArrowheads="1"/>
          </p:cNvSpPr>
          <p:nvPr/>
        </p:nvSpPr>
        <p:spPr bwMode="auto">
          <a:xfrm>
            <a:off x="609460" y="2996952"/>
            <a:ext cx="5989008" cy="3000821"/>
          </a:xfrm>
          <a:prstGeom prst="rect">
            <a:avLst/>
          </a:prstGeom>
          <a:ln>
            <a:solidFill>
              <a:srgbClr val="00B050"/>
            </a:solidFill>
            <a:prstDash val="dashDot"/>
          </a:ln>
        </p:spPr>
        <p:txBody>
          <a:bodyPr wrap="square">
            <a:spAutoFit/>
          </a:bodyPr>
          <a:lstStyle/>
          <a:p>
            <a:pPr marL="285750" indent="-285750">
              <a:lnSpc>
                <a:spcPct val="150000"/>
              </a:lnSpc>
              <a:buFont typeface="Wingdings" panose="05000000000000000000" pitchFamily="2" charset="2"/>
              <a:buChar char="ü"/>
            </a:pPr>
            <a:r>
              <a:rPr lang="en-US" altLang="en-US" sz="1400" dirty="0" smtClean="0">
                <a:solidFill>
                  <a:srgbClr val="00B050"/>
                </a:solidFill>
              </a:rPr>
              <a:t>There is no menopause for the males’. </a:t>
            </a:r>
          </a:p>
          <a:p>
            <a:pPr marL="285750" indent="-285750">
              <a:lnSpc>
                <a:spcPct val="150000"/>
              </a:lnSpc>
              <a:buFont typeface="Wingdings" panose="05000000000000000000" pitchFamily="2" charset="2"/>
              <a:buChar char="ü"/>
            </a:pPr>
            <a:r>
              <a:rPr lang="en-US" altLang="en-US" sz="1400" dirty="0" smtClean="0">
                <a:solidFill>
                  <a:srgbClr val="00B050"/>
                </a:solidFill>
              </a:rPr>
              <a:t>Seminiferous </a:t>
            </a:r>
            <a:r>
              <a:rPr lang="en-US" altLang="en-US" sz="1400" dirty="0">
                <a:solidFill>
                  <a:srgbClr val="00B050"/>
                </a:solidFill>
              </a:rPr>
              <a:t>tubules are anastomoses and form what called (rete testis) then we have the head of epididymis then into the tail which stored there for several months. They are suppressed and not moving, they are metabolically inactive which mean less active than normal. </a:t>
            </a:r>
            <a:endParaRPr lang="en-US" altLang="en-US" sz="1400" dirty="0" smtClean="0">
              <a:solidFill>
                <a:srgbClr val="00B050"/>
              </a:solidFill>
            </a:endParaRPr>
          </a:p>
          <a:p>
            <a:pPr marL="285750" indent="-285750">
              <a:lnSpc>
                <a:spcPct val="150000"/>
              </a:lnSpc>
              <a:buFont typeface="Wingdings" panose="05000000000000000000" pitchFamily="2" charset="2"/>
              <a:buChar char="ü"/>
            </a:pPr>
            <a:r>
              <a:rPr lang="en-US" altLang="en-US" sz="1400" dirty="0" smtClean="0">
                <a:solidFill>
                  <a:srgbClr val="00B050"/>
                </a:solidFill>
              </a:rPr>
              <a:t>Once </a:t>
            </a:r>
            <a:r>
              <a:rPr lang="en-US" altLang="en-US" sz="1400" dirty="0">
                <a:solidFill>
                  <a:srgbClr val="00B050"/>
                </a:solidFill>
              </a:rPr>
              <a:t>they develop the capacitation their metabolism start to get rapidly and they leave only to two days. After ejaculation and capacitation they will be very active and their metabolism be high, therefore they die within 24 hours</a:t>
            </a:r>
            <a:r>
              <a:rPr lang="en-US" altLang="en-US" sz="1400" dirty="0" smtClean="0">
                <a:solidFill>
                  <a:srgbClr val="00B050"/>
                </a:solidFill>
              </a:rPr>
              <a:t>.</a:t>
            </a:r>
          </a:p>
          <a:p>
            <a:pPr algn="ctr">
              <a:lnSpc>
                <a:spcPct val="150000"/>
              </a:lnSpc>
            </a:pPr>
            <a:r>
              <a:rPr lang="en-US" altLang="en-US" sz="1400" dirty="0" smtClean="0">
                <a:solidFill>
                  <a:srgbClr val="00B050"/>
                </a:solidFill>
              </a:rPr>
              <a:t>(We will discuss this later) </a:t>
            </a:r>
            <a:endParaRPr lang="en-US" altLang="en-US" sz="1400" dirty="0">
              <a:solidFill>
                <a:srgbClr val="00B050"/>
              </a:solidFill>
            </a:endParaRPr>
          </a:p>
        </p:txBody>
      </p:sp>
      <p:pic>
        <p:nvPicPr>
          <p:cNvPr id="9" name="Picture 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5552" y="469149"/>
            <a:ext cx="673851" cy="673851"/>
          </a:xfrm>
          <a:prstGeom prst="rect">
            <a:avLst/>
          </a:prstGeom>
        </p:spPr>
      </p:pic>
    </p:spTree>
    <p:extLst>
      <p:ext uri="{BB962C8B-B14F-4D97-AF65-F5344CB8AC3E}">
        <p14:creationId xmlns:p14="http://schemas.microsoft.com/office/powerpoint/2010/main" val="3645402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sz="3200" dirty="0">
                <a:solidFill>
                  <a:srgbClr val="008080"/>
                </a:solidFill>
                <a:latin typeface="Bahnschrift" panose="020B0502040204020203" pitchFamily="34" charset="0"/>
                <a:cs typeface="Calibri" panose="020F0502020204030204" pitchFamily="34" charset="0"/>
              </a:rPr>
              <a:t>Sertoli &amp; </a:t>
            </a:r>
            <a:r>
              <a:rPr lang="en-US" altLang="ar-SA" sz="3200" dirty="0">
                <a:solidFill>
                  <a:srgbClr val="008080"/>
                </a:solidFill>
                <a:latin typeface="Bahnschrift" panose="020B0502040204020203" pitchFamily="34" charset="0"/>
                <a:cs typeface="Calibri" panose="020F0502020204030204" pitchFamily="34" charset="0"/>
              </a:rPr>
              <a:t>Leydig </a:t>
            </a:r>
            <a:r>
              <a:rPr lang="en-US" altLang="ar-SA" sz="3200" dirty="0" smtClean="0">
                <a:solidFill>
                  <a:srgbClr val="008080"/>
                </a:solidFill>
                <a:latin typeface="Bahnschrift" panose="020B0502040204020203" pitchFamily="34" charset="0"/>
                <a:cs typeface="Calibri" panose="020F0502020204030204" pitchFamily="34" charset="0"/>
              </a:rPr>
              <a:t>cells</a:t>
            </a:r>
            <a:endParaRPr lang="en-US" sz="3200" dirty="0">
              <a:solidFill>
                <a:srgbClr val="008080"/>
              </a:solidFill>
              <a:latin typeface="Bahnschrift" panose="020B0502040204020203"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6022404" y="1143000"/>
            <a:ext cx="0" cy="5213350"/>
          </a:xfrm>
          <a:prstGeom prst="line">
            <a:avLst/>
          </a:prstGeom>
          <a:ln>
            <a:solidFill>
              <a:srgbClr val="497E8D"/>
            </a:solidFill>
            <a:prstDash val="dashDot"/>
          </a:ln>
        </p:spPr>
        <p:style>
          <a:lnRef idx="1">
            <a:schemeClr val="accent1"/>
          </a:lnRef>
          <a:fillRef idx="0">
            <a:schemeClr val="accent1"/>
          </a:fillRef>
          <a:effectRef idx="0">
            <a:schemeClr val="accent1"/>
          </a:effectRef>
          <a:fontRef idx="minor">
            <a:schemeClr val="tx1"/>
          </a:fontRef>
        </p:style>
      </p:cxnSp>
      <p:sp>
        <p:nvSpPr>
          <p:cNvPr id="13" name="Content Placeholder 3"/>
          <p:cNvSpPr txBox="1">
            <a:spLocks/>
          </p:cNvSpPr>
          <p:nvPr/>
        </p:nvSpPr>
        <p:spPr>
          <a:xfrm>
            <a:off x="609460" y="1187551"/>
            <a:ext cx="5412944"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2000" dirty="0" smtClean="0">
                <a:solidFill>
                  <a:srgbClr val="008080"/>
                </a:solidFill>
                <a:ea typeface="新細明體" panose="02020500000000000000" pitchFamily="18" charset="-120"/>
              </a:rPr>
              <a:t>1. Sertoli cell: </a:t>
            </a:r>
            <a:r>
              <a:rPr lang="en-US" altLang="en-US" sz="1800" dirty="0" smtClean="0">
                <a:solidFill>
                  <a:srgbClr val="00B050"/>
                </a:solidFill>
              </a:rPr>
              <a:t>(</a:t>
            </a:r>
            <a:r>
              <a:rPr lang="en-US" altLang="en-US" sz="1800" dirty="0" err="1">
                <a:solidFill>
                  <a:srgbClr val="00B050"/>
                </a:solidFill>
              </a:rPr>
              <a:t>Sustentacular</a:t>
            </a:r>
            <a:r>
              <a:rPr lang="en-US" altLang="en-US" sz="1800" dirty="0">
                <a:solidFill>
                  <a:srgbClr val="00B050"/>
                </a:solidFill>
              </a:rPr>
              <a:t> cells or supporting cells</a:t>
            </a:r>
            <a:r>
              <a:rPr lang="en-US" altLang="en-US" sz="1800" dirty="0" smtClean="0">
                <a:solidFill>
                  <a:srgbClr val="00B050"/>
                </a:solidFill>
              </a:rPr>
              <a:t>)</a:t>
            </a:r>
            <a:endParaRPr lang="en-US" altLang="zh-TW" sz="1800" dirty="0" smtClean="0">
              <a:solidFill>
                <a:srgbClr val="008080"/>
              </a:solidFill>
              <a:ea typeface="新細明體" panose="02020500000000000000" pitchFamily="18" charset="-120"/>
            </a:endParaRPr>
          </a:p>
          <a:p>
            <a:pPr>
              <a:buClr>
                <a:srgbClr val="008080"/>
              </a:buClr>
            </a:pPr>
            <a:endParaRPr lang="en-US" altLang="zh-TW" sz="500" dirty="0" smtClean="0">
              <a:solidFill>
                <a:srgbClr val="008080"/>
              </a:solidFill>
              <a:ea typeface="新細明體" panose="02020500000000000000" pitchFamily="18" charset="-120"/>
            </a:endParaRPr>
          </a:p>
          <a:p>
            <a:pPr marL="0" indent="0">
              <a:buClr>
                <a:srgbClr val="008080"/>
              </a:buClr>
              <a:buNone/>
            </a:pPr>
            <a:r>
              <a:rPr lang="en-US" altLang="zh-TW" sz="1800" dirty="0" smtClean="0">
                <a:ea typeface="新細明體" panose="02020500000000000000" pitchFamily="18" charset="-120"/>
              </a:rPr>
              <a:t>Large with overflowing cytoplasmic envelopes that </a:t>
            </a:r>
            <a:r>
              <a:rPr lang="en-US" altLang="zh-TW" sz="1800" b="1" u="sng" dirty="0" smtClean="0">
                <a:solidFill>
                  <a:srgbClr val="FF0000"/>
                </a:solidFill>
                <a:ea typeface="新細明體" panose="02020500000000000000" pitchFamily="18" charset="-120"/>
              </a:rPr>
              <a:t>surround</a:t>
            </a:r>
            <a:r>
              <a:rPr lang="en-US" altLang="zh-TW" sz="1800" dirty="0" smtClean="0">
                <a:solidFill>
                  <a:srgbClr val="FF0000"/>
                </a:solidFill>
                <a:ea typeface="新細明體" panose="02020500000000000000" pitchFamily="18" charset="-120"/>
              </a:rPr>
              <a:t> the developing </a:t>
            </a:r>
            <a:r>
              <a:rPr lang="en-US" altLang="zh-TW" sz="1800" dirty="0" err="1" smtClean="0">
                <a:solidFill>
                  <a:srgbClr val="FF0000"/>
                </a:solidFill>
                <a:ea typeface="新細明體" panose="02020500000000000000" pitchFamily="18" charset="-120"/>
              </a:rPr>
              <a:t>spermatogonia</a:t>
            </a:r>
            <a:r>
              <a:rPr lang="en-US" altLang="zh-TW" sz="1800" dirty="0" smtClean="0">
                <a:solidFill>
                  <a:srgbClr val="FF0000"/>
                </a:solidFill>
                <a:ea typeface="新細明體" panose="02020500000000000000" pitchFamily="18" charset="-120"/>
              </a:rPr>
              <a:t> </a:t>
            </a:r>
            <a:r>
              <a:rPr lang="en-US" altLang="zh-TW" sz="1800" dirty="0" smtClean="0">
                <a:ea typeface="新細明體" panose="02020500000000000000" pitchFamily="18" charset="-120"/>
              </a:rPr>
              <a:t>around the central lumen of the seminiferous tubules</a:t>
            </a:r>
            <a:r>
              <a:rPr lang="en-US" altLang="zh-TW" sz="1800" dirty="0" smtClean="0">
                <a:ea typeface="新細明體" panose="02020500000000000000" pitchFamily="18" charset="-120"/>
              </a:rPr>
              <a:t>.</a:t>
            </a:r>
          </a:p>
          <a:p>
            <a:pPr marL="0" indent="0">
              <a:buClr>
                <a:srgbClr val="008080"/>
              </a:buClr>
              <a:buNone/>
            </a:pPr>
            <a:endParaRPr lang="en-US" altLang="zh-TW" sz="1800" dirty="0">
              <a:ea typeface="新細明體" panose="02020500000000000000" pitchFamily="18" charset="-120"/>
            </a:endParaRPr>
          </a:p>
        </p:txBody>
      </p:sp>
      <p:sp>
        <p:nvSpPr>
          <p:cNvPr id="10" name="Content Placeholder 3"/>
          <p:cNvSpPr txBox="1">
            <a:spLocks/>
          </p:cNvSpPr>
          <p:nvPr/>
        </p:nvSpPr>
        <p:spPr>
          <a:xfrm>
            <a:off x="6032725" y="1187551"/>
            <a:ext cx="5546678" cy="4976012"/>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marL="0" indent="0">
              <a:buClr>
                <a:srgbClr val="008080"/>
              </a:buClr>
              <a:buNone/>
            </a:pPr>
            <a:r>
              <a:rPr lang="en-US" altLang="zh-TW" sz="2000" dirty="0" smtClean="0">
                <a:solidFill>
                  <a:srgbClr val="008080"/>
                </a:solidFill>
                <a:ea typeface="新細明體" panose="02020500000000000000" pitchFamily="18" charset="-120"/>
              </a:rPr>
              <a:t>2. Leydig cell:</a:t>
            </a:r>
          </a:p>
          <a:p>
            <a:pPr>
              <a:buClr>
                <a:srgbClr val="008080"/>
              </a:buClr>
            </a:pPr>
            <a:endParaRPr lang="en-US" altLang="zh-TW" sz="500" dirty="0" smtClean="0">
              <a:solidFill>
                <a:srgbClr val="008080"/>
              </a:solidFill>
              <a:ea typeface="新細明體" panose="02020500000000000000" pitchFamily="18" charset="-120"/>
            </a:endParaRPr>
          </a:p>
          <a:p>
            <a:pPr>
              <a:buClr>
                <a:srgbClr val="008080"/>
              </a:buClr>
            </a:pPr>
            <a:r>
              <a:rPr lang="en-US" altLang="zh-TW" sz="1700" dirty="0" smtClean="0">
                <a:ea typeface="新細明體" panose="02020500000000000000" pitchFamily="18" charset="-120"/>
              </a:rPr>
              <a:t>Lie with </a:t>
            </a:r>
            <a:r>
              <a:rPr lang="en-US" altLang="zh-TW" sz="1700" dirty="0" err="1" smtClean="0">
                <a:ea typeface="新細明體" panose="02020500000000000000" pitchFamily="18" charset="-120"/>
              </a:rPr>
              <a:t>interstitium</a:t>
            </a:r>
            <a:r>
              <a:rPr lang="en-US" altLang="zh-TW" sz="1700" dirty="0" smtClean="0">
                <a:ea typeface="新細明體" panose="02020500000000000000" pitchFamily="18" charset="-120"/>
              </a:rPr>
              <a:t> </a:t>
            </a:r>
            <a:r>
              <a:rPr lang="en-US" altLang="zh-TW" sz="1800" b="1" u="sng" dirty="0">
                <a:solidFill>
                  <a:srgbClr val="FF0000"/>
                </a:solidFill>
                <a:ea typeface="新細明體" panose="02020500000000000000" pitchFamily="18" charset="-120"/>
              </a:rPr>
              <a:t>between</a:t>
            </a:r>
            <a:r>
              <a:rPr lang="en-US" altLang="zh-TW" sz="1700" dirty="0" smtClean="0">
                <a:ea typeface="新細明體" panose="02020500000000000000" pitchFamily="18" charset="-120"/>
              </a:rPr>
              <a:t> the seminiferous tubules.</a:t>
            </a:r>
          </a:p>
          <a:p>
            <a:pPr>
              <a:buClr>
                <a:srgbClr val="008080"/>
              </a:buClr>
            </a:pPr>
            <a:endParaRPr lang="en-US" altLang="zh-TW" sz="400" dirty="0" smtClean="0">
              <a:ea typeface="新細明體" panose="02020500000000000000" pitchFamily="18" charset="-120"/>
            </a:endParaRPr>
          </a:p>
          <a:p>
            <a:pPr>
              <a:buClr>
                <a:srgbClr val="008080"/>
              </a:buClr>
            </a:pPr>
            <a:r>
              <a:rPr lang="en-US" altLang="zh-TW" sz="1700" dirty="0" smtClean="0">
                <a:ea typeface="新細明體" panose="02020500000000000000" pitchFamily="18" charset="-120"/>
              </a:rPr>
              <a:t>Numerous </a:t>
            </a:r>
            <a:r>
              <a:rPr lang="ar-SA" altLang="zh-TW" sz="1700" dirty="0" smtClean="0">
                <a:ea typeface="新細明體" panose="02020500000000000000" pitchFamily="18" charset="-120"/>
              </a:rPr>
              <a:t> </a:t>
            </a:r>
            <a:r>
              <a:rPr lang="ar-SA" altLang="zh-TW" sz="1700" dirty="0" smtClean="0">
                <a:solidFill>
                  <a:schemeClr val="bg1">
                    <a:lumMod val="50000"/>
                  </a:schemeClr>
                </a:solidFill>
                <a:latin typeface="Calibri" panose="020F0502020204030204" pitchFamily="34" charset="0"/>
                <a:ea typeface="新細明體" panose="02020500000000000000" pitchFamily="18" charset="-120"/>
                <a:cs typeface="Calibri" panose="020F0502020204030204" pitchFamily="34" charset="0"/>
              </a:rPr>
              <a:t>كثيرة</a:t>
            </a:r>
            <a:r>
              <a:rPr lang="en-US" altLang="zh-TW" sz="1700" dirty="0" smtClean="0">
                <a:ea typeface="新細明體" panose="02020500000000000000" pitchFamily="18" charset="-120"/>
              </a:rPr>
              <a:t>in the newborn male infants for the first few months of life</a:t>
            </a:r>
            <a:r>
              <a:rPr lang="en-US" altLang="zh-TW" sz="1700" dirty="0">
                <a:ea typeface="新細明體" panose="02020500000000000000" pitchFamily="18" charset="-120"/>
              </a:rPr>
              <a:t>. </a:t>
            </a:r>
            <a:r>
              <a:rPr lang="en-US" altLang="zh-TW" sz="1700" dirty="0" smtClean="0">
                <a:solidFill>
                  <a:srgbClr val="00B050"/>
                </a:solidFill>
                <a:ea typeface="新細明體" panose="02020500000000000000" pitchFamily="18" charset="-120"/>
              </a:rPr>
              <a:t>(It will disappear until puberty when it appears again)</a:t>
            </a:r>
            <a:endParaRPr lang="en-US" altLang="zh-TW" sz="400" dirty="0" smtClean="0">
              <a:solidFill>
                <a:srgbClr val="00B050"/>
              </a:solidFill>
              <a:ea typeface="新細明體" panose="02020500000000000000" pitchFamily="18" charset="-120"/>
            </a:endParaRPr>
          </a:p>
          <a:p>
            <a:pPr>
              <a:buClr>
                <a:srgbClr val="008080"/>
              </a:buClr>
            </a:pPr>
            <a:r>
              <a:rPr lang="en-US" altLang="zh-TW" sz="1700" dirty="0" smtClean="0">
                <a:ea typeface="新細明體" panose="02020500000000000000" pitchFamily="18" charset="-120"/>
              </a:rPr>
              <a:t>They are </a:t>
            </a:r>
            <a:r>
              <a:rPr lang="en-US" altLang="zh-TW" sz="1700" dirty="0" smtClean="0">
                <a:solidFill>
                  <a:srgbClr val="FF0000"/>
                </a:solidFill>
                <a:ea typeface="新細明體" panose="02020500000000000000" pitchFamily="18" charset="-120"/>
              </a:rPr>
              <a:t>not active </a:t>
            </a:r>
            <a:r>
              <a:rPr lang="en-US" altLang="zh-TW" sz="1700" dirty="0" smtClean="0">
                <a:ea typeface="新細明體" panose="02020500000000000000" pitchFamily="18" charset="-120"/>
              </a:rPr>
              <a:t>during childhood when the testis secrete almost no testosterone. </a:t>
            </a:r>
            <a:r>
              <a:rPr lang="en-US" altLang="zh-TW" sz="1700" dirty="0" smtClean="0">
                <a:solidFill>
                  <a:srgbClr val="FF0000"/>
                </a:solidFill>
                <a:ea typeface="新細明體" panose="02020500000000000000" pitchFamily="18" charset="-120"/>
              </a:rPr>
              <a:t>Then it become </a:t>
            </a:r>
            <a:r>
              <a:rPr lang="en-US" altLang="zh-TW" sz="1800" dirty="0" smtClean="0">
                <a:solidFill>
                  <a:srgbClr val="FF0000"/>
                </a:solidFill>
                <a:ea typeface="新細明體" panose="02020500000000000000" pitchFamily="18" charset="-120"/>
              </a:rPr>
              <a:t>active at puberty &amp; throughout adult life &amp; secrete testosterone.</a:t>
            </a:r>
            <a:endParaRPr lang="en-US" altLang="zh-TW" sz="1800" dirty="0">
              <a:solidFill>
                <a:srgbClr val="FF0000"/>
              </a:solidFill>
              <a:ea typeface="新細明體" panose="02020500000000000000" pitchFamily="18" charset="-120"/>
            </a:endParaRPr>
          </a:p>
        </p:txBody>
      </p:sp>
      <p:pic>
        <p:nvPicPr>
          <p:cNvPr id="6" name="Picture 5"/>
          <p:cNvPicPr>
            <a:picLocks noChangeAspect="1"/>
          </p:cNvPicPr>
          <p:nvPr/>
        </p:nvPicPr>
        <p:blipFill rotWithShape="1">
          <a:blip r:embed="rId2"/>
          <a:srcRect l="30318" t="25517" r="49994" b="49283"/>
          <a:stretch/>
        </p:blipFill>
        <p:spPr>
          <a:xfrm>
            <a:off x="8587225" y="4067416"/>
            <a:ext cx="2992177" cy="2161250"/>
          </a:xfrm>
          <a:prstGeom prst="rect">
            <a:avLst/>
          </a:prstGeom>
        </p:spPr>
      </p:pic>
      <p:pic>
        <p:nvPicPr>
          <p:cNvPr id="7" name="Picture 6"/>
          <p:cNvPicPr>
            <a:picLocks noChangeAspect="1"/>
          </p:cNvPicPr>
          <p:nvPr/>
        </p:nvPicPr>
        <p:blipFill rotWithShape="1">
          <a:blip r:embed="rId2"/>
          <a:srcRect l="27956" t="51799" r="49601" b="13911"/>
          <a:stretch/>
        </p:blipFill>
        <p:spPr>
          <a:xfrm>
            <a:off x="3030709" y="2812885"/>
            <a:ext cx="2908889" cy="2518539"/>
          </a:xfrm>
          <a:prstGeom prst="rect">
            <a:avLst/>
          </a:prstGeom>
        </p:spPr>
      </p:pic>
      <p:sp>
        <p:nvSpPr>
          <p:cNvPr id="12" name="Rectangle 11"/>
          <p:cNvSpPr/>
          <p:nvPr/>
        </p:nvSpPr>
        <p:spPr>
          <a:xfrm>
            <a:off x="627867" y="3605251"/>
            <a:ext cx="2403939" cy="2677656"/>
          </a:xfrm>
          <a:prstGeom prst="rect">
            <a:avLst/>
          </a:prstGeom>
          <a:ln>
            <a:solidFill>
              <a:srgbClr val="00B050"/>
            </a:solidFill>
            <a:prstDash val="dashDot"/>
          </a:ln>
        </p:spPr>
        <p:txBody>
          <a:bodyPr wrap="square">
            <a:spAutoFit/>
          </a:bodyPr>
          <a:lstStyle/>
          <a:p>
            <a:pPr>
              <a:lnSpc>
                <a:spcPct val="150000"/>
              </a:lnSpc>
            </a:pPr>
            <a:r>
              <a:rPr lang="en-US" altLang="en-US" sz="1400" dirty="0" err="1">
                <a:solidFill>
                  <a:srgbClr val="00B050"/>
                </a:solidFill>
              </a:rPr>
              <a:t>Serotoli</a:t>
            </a:r>
            <a:r>
              <a:rPr lang="en-US" altLang="en-US" sz="1400" dirty="0">
                <a:solidFill>
                  <a:srgbClr val="00B050"/>
                </a:solidFill>
              </a:rPr>
              <a:t> cells Have other name (</a:t>
            </a:r>
            <a:r>
              <a:rPr lang="en-US" altLang="en-US" sz="1400" dirty="0" err="1">
                <a:solidFill>
                  <a:srgbClr val="00B050"/>
                </a:solidFill>
              </a:rPr>
              <a:t>Sustentacular</a:t>
            </a:r>
            <a:r>
              <a:rPr lang="en-US" altLang="en-US" sz="1400" dirty="0">
                <a:solidFill>
                  <a:srgbClr val="00B050"/>
                </a:solidFill>
              </a:rPr>
              <a:t> cells or supporting cells), they support spermatogenesis, they form the blood tests barrier which </a:t>
            </a:r>
            <a:r>
              <a:rPr lang="en-US" altLang="en-US" sz="1400" dirty="0" smtClean="0">
                <a:solidFill>
                  <a:srgbClr val="00B050"/>
                </a:solidFill>
              </a:rPr>
              <a:t>don't </a:t>
            </a:r>
            <a:r>
              <a:rPr lang="en-US" altLang="en-US" sz="1400" dirty="0">
                <a:solidFill>
                  <a:srgbClr val="00B050"/>
                </a:solidFill>
              </a:rPr>
              <a:t>allow anything to pass except with special permission like nutrients and hormones.   </a:t>
            </a:r>
            <a:endParaRPr lang="ar-SA" altLang="en-US" sz="1400" dirty="0">
              <a:solidFill>
                <a:srgbClr val="00B050"/>
              </a:solidFill>
            </a:endParaRPr>
          </a:p>
        </p:txBody>
      </p:sp>
      <p:sp>
        <p:nvSpPr>
          <p:cNvPr id="4" name="Rectangle 3"/>
          <p:cNvSpPr/>
          <p:nvPr/>
        </p:nvSpPr>
        <p:spPr>
          <a:xfrm>
            <a:off x="5247627" y="4037022"/>
            <a:ext cx="57606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459" y="3147353"/>
            <a:ext cx="2403939" cy="338554"/>
          </a:xfrm>
          <a:prstGeom prst="rect">
            <a:avLst/>
          </a:prstGeom>
          <a:ln>
            <a:solidFill>
              <a:srgbClr val="00B050"/>
            </a:solidFill>
            <a:prstDash val="dashDot"/>
          </a:ln>
        </p:spPr>
        <p:txBody>
          <a:bodyPr wrap="square">
            <a:spAutoFit/>
          </a:bodyPr>
          <a:lstStyle/>
          <a:p>
            <a:pPr algn="ctr"/>
            <a:r>
              <a:rPr lang="en-US" altLang="zh-TW" sz="1600" b="1" smtClean="0">
                <a:solidFill>
                  <a:srgbClr val="FF0000"/>
                </a:solidFill>
                <a:ea typeface="新細明體" panose="02020500000000000000" pitchFamily="18" charset="-120"/>
              </a:rPr>
              <a:t>S</a:t>
            </a:r>
            <a:r>
              <a:rPr lang="en-US" altLang="zh-TW" sz="1400" smtClean="0">
                <a:solidFill>
                  <a:schemeClr val="bg1">
                    <a:lumMod val="50000"/>
                  </a:schemeClr>
                </a:solidFill>
                <a:ea typeface="新細明體" panose="02020500000000000000" pitchFamily="18" charset="-120"/>
              </a:rPr>
              <a:t>ertoli = </a:t>
            </a:r>
            <a:r>
              <a:rPr lang="en-US" altLang="zh-TW" sz="1600" b="1" smtClean="0">
                <a:solidFill>
                  <a:srgbClr val="FF0000"/>
                </a:solidFill>
                <a:ea typeface="新細明體" panose="02020500000000000000" pitchFamily="18" charset="-120"/>
              </a:rPr>
              <a:t>S</a:t>
            </a:r>
            <a:r>
              <a:rPr lang="en-US" altLang="zh-TW" sz="1400" smtClean="0">
                <a:solidFill>
                  <a:schemeClr val="bg1">
                    <a:lumMod val="50000"/>
                  </a:schemeClr>
                </a:solidFill>
                <a:ea typeface="新細明體" panose="02020500000000000000" pitchFamily="18" charset="-120"/>
              </a:rPr>
              <a:t>upporting</a:t>
            </a:r>
            <a:endParaRPr lang="ar-SA" altLang="en-US" sz="1400" dirty="0">
              <a:solidFill>
                <a:schemeClr val="bg1">
                  <a:lumMod val="50000"/>
                </a:schemeClr>
              </a:solidFill>
            </a:endParaRPr>
          </a:p>
        </p:txBody>
      </p:sp>
      <p:sp>
        <p:nvSpPr>
          <p:cNvPr id="15" name="Rectangle 14"/>
          <p:cNvSpPr/>
          <p:nvPr/>
        </p:nvSpPr>
        <p:spPr>
          <a:xfrm>
            <a:off x="10643260" y="4970380"/>
            <a:ext cx="936142" cy="3308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98868" y="0"/>
            <a:ext cx="1961931" cy="338554"/>
          </a:xfrm>
          <a:prstGeom prst="rect">
            <a:avLst/>
          </a:prstGeom>
          <a:ln w="19050">
            <a:solidFill>
              <a:srgbClr val="FF0000"/>
            </a:solidFill>
            <a:prstDash val="dashDot"/>
          </a:ln>
        </p:spPr>
        <p:txBody>
          <a:bodyPr wrap="square">
            <a:spAutoFit/>
          </a:bodyPr>
          <a:lstStyle/>
          <a:p>
            <a:pPr algn="ctr">
              <a:buClr>
                <a:srgbClr val="008080"/>
              </a:buClr>
            </a:pPr>
            <a:r>
              <a:rPr lang="en-US" altLang="ar-SA" sz="1600" dirty="0" smtClean="0">
                <a:solidFill>
                  <a:srgbClr val="FF0000"/>
                </a:solidFill>
                <a:latin typeface="Gill Sans MT" panose="020B0502020104020203" pitchFamily="34" charset="0"/>
                <a:cs typeface="Calibri" panose="020F0502020204030204" pitchFamily="34" charset="0"/>
              </a:rPr>
              <a:t>Important</a:t>
            </a:r>
            <a:endParaRPr lang="en-US" altLang="ar-SA" sz="1600" dirty="0">
              <a:solidFill>
                <a:srgbClr val="FF0000"/>
              </a:solidFill>
              <a:latin typeface="Gill Sans MT" panose="020B0502020104020203" pitchFamily="34" charset="0"/>
              <a:cs typeface="Calibri" panose="020F0502020204030204" pitchFamily="34" charset="0"/>
            </a:endParaRPr>
          </a:p>
        </p:txBody>
      </p:sp>
      <p:sp>
        <p:nvSpPr>
          <p:cNvPr id="8" name="Rectangle 7"/>
          <p:cNvSpPr/>
          <p:nvPr/>
        </p:nvSpPr>
        <p:spPr>
          <a:xfrm>
            <a:off x="3048019" y="5355563"/>
            <a:ext cx="2891580" cy="923330"/>
          </a:xfrm>
          <a:prstGeom prst="rect">
            <a:avLst/>
          </a:prstGeom>
          <a:ln>
            <a:solidFill>
              <a:srgbClr val="00B050"/>
            </a:solidFill>
            <a:prstDash val="dashDot"/>
          </a:ln>
        </p:spPr>
        <p:txBody>
          <a:bodyPr wrap="square">
            <a:spAutoFit/>
          </a:bodyPr>
          <a:lstStyle/>
          <a:p>
            <a:pPr>
              <a:lnSpc>
                <a:spcPct val="150000"/>
              </a:lnSpc>
            </a:pPr>
            <a:r>
              <a:rPr lang="en-US" sz="1200" dirty="0" err="1">
                <a:solidFill>
                  <a:srgbClr val="00B050"/>
                </a:solidFill>
              </a:rPr>
              <a:t>Sertoli</a:t>
            </a:r>
            <a:r>
              <a:rPr lang="en-US" sz="1200" dirty="0">
                <a:solidFill>
                  <a:srgbClr val="00B050"/>
                </a:solidFill>
              </a:rPr>
              <a:t> cells named after an Italian physiological gentleman in 1865 (he discovered them with light microscope</a:t>
            </a:r>
            <a:r>
              <a:rPr lang="en-US" sz="1200" dirty="0" smtClean="0">
                <a:solidFill>
                  <a:srgbClr val="00B050"/>
                </a:solidFill>
              </a:rPr>
              <a:t>).</a:t>
            </a:r>
            <a:endParaRPr lang="en-US" sz="1200" dirty="0">
              <a:solidFill>
                <a:srgbClr val="00B050"/>
              </a:solidFill>
            </a:endParaRPr>
          </a:p>
        </p:txBody>
      </p:sp>
      <p:sp>
        <p:nvSpPr>
          <p:cNvPr id="9" name="Rectangle 8"/>
          <p:cNvSpPr/>
          <p:nvPr/>
        </p:nvSpPr>
        <p:spPr>
          <a:xfrm>
            <a:off x="6105209" y="4893898"/>
            <a:ext cx="2471695" cy="1384995"/>
          </a:xfrm>
          <a:prstGeom prst="rect">
            <a:avLst/>
          </a:prstGeom>
          <a:ln>
            <a:solidFill>
              <a:srgbClr val="00B050"/>
            </a:solidFill>
            <a:prstDash val="dashDot"/>
          </a:ln>
        </p:spPr>
        <p:txBody>
          <a:bodyPr wrap="square">
            <a:spAutoFit/>
          </a:bodyPr>
          <a:lstStyle/>
          <a:p>
            <a:pPr>
              <a:lnSpc>
                <a:spcPct val="150000"/>
              </a:lnSpc>
            </a:pPr>
            <a:r>
              <a:rPr lang="en-US" sz="1400" dirty="0" err="1">
                <a:solidFill>
                  <a:srgbClr val="00B050"/>
                </a:solidFill>
              </a:rPr>
              <a:t>Leyding</a:t>
            </a:r>
            <a:r>
              <a:rPr lang="en-US" sz="1400" dirty="0">
                <a:solidFill>
                  <a:srgbClr val="00B050"/>
                </a:solidFill>
              </a:rPr>
              <a:t> cells was named after the germinal anatomist (France </a:t>
            </a:r>
            <a:r>
              <a:rPr lang="en-US" sz="1400" dirty="0" err="1">
                <a:solidFill>
                  <a:srgbClr val="00B050"/>
                </a:solidFill>
              </a:rPr>
              <a:t>Leyding</a:t>
            </a:r>
            <a:r>
              <a:rPr lang="en-US" sz="1400" dirty="0">
                <a:solidFill>
                  <a:srgbClr val="00B050"/>
                </a:solidFill>
              </a:rPr>
              <a:t>) who discovers them in </a:t>
            </a:r>
            <a:r>
              <a:rPr lang="en-US" sz="1400" dirty="0" smtClean="0">
                <a:solidFill>
                  <a:srgbClr val="00B050"/>
                </a:solidFill>
              </a:rPr>
              <a:t>1850.</a:t>
            </a:r>
            <a:endParaRPr lang="en-US" sz="1400" dirty="0">
              <a:solidFill>
                <a:srgbClr val="00B050"/>
              </a:solidFill>
            </a:endParaRPr>
          </a:p>
        </p:txBody>
      </p:sp>
    </p:spTree>
    <p:extLst>
      <p:ext uri="{BB962C8B-B14F-4D97-AF65-F5344CB8AC3E}">
        <p14:creationId xmlns:p14="http://schemas.microsoft.com/office/powerpoint/2010/main" val="2730352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Hormonal Factors That Stimulate Spermatogenesis</a:t>
            </a:r>
            <a:endParaRPr 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graphicFrame>
        <p:nvGraphicFramePr>
          <p:cNvPr id="9" name="Table 8"/>
          <p:cNvGraphicFramePr>
            <a:graphicFrameLocks noGrp="1"/>
          </p:cNvGraphicFramePr>
          <p:nvPr>
            <p:extLst/>
          </p:nvPr>
        </p:nvGraphicFramePr>
        <p:xfrm>
          <a:off x="4297308" y="1423906"/>
          <a:ext cx="7278998" cy="4168902"/>
        </p:xfrm>
        <a:graphic>
          <a:graphicData uri="http://schemas.openxmlformats.org/drawingml/2006/table">
            <a:tbl>
              <a:tblPr firstRow="1" bandRow="1">
                <a:tableStyleId>{5DA37D80-6434-44D0-A028-1B22A696006F}</a:tableStyleId>
              </a:tblPr>
              <a:tblGrid>
                <a:gridCol w="1509072">
                  <a:extLst>
                    <a:ext uri="{9D8B030D-6E8A-4147-A177-3AD203B41FA5}">
                      <a16:colId xmlns:a16="http://schemas.microsoft.com/office/drawing/2014/main" val="1164763168"/>
                    </a:ext>
                  </a:extLst>
                </a:gridCol>
                <a:gridCol w="2304256">
                  <a:extLst>
                    <a:ext uri="{9D8B030D-6E8A-4147-A177-3AD203B41FA5}">
                      <a16:colId xmlns:a16="http://schemas.microsoft.com/office/drawing/2014/main" val="4128162029"/>
                    </a:ext>
                  </a:extLst>
                </a:gridCol>
                <a:gridCol w="3465670">
                  <a:extLst>
                    <a:ext uri="{9D8B030D-6E8A-4147-A177-3AD203B41FA5}">
                      <a16:colId xmlns:a16="http://schemas.microsoft.com/office/drawing/2014/main" val="323555524"/>
                    </a:ext>
                  </a:extLst>
                </a:gridCol>
              </a:tblGrid>
              <a:tr h="28803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rgbClr val="497E8D"/>
                          </a:solidFill>
                          <a:latin typeface="Gill Sans MT" panose="020B0502020104020203" pitchFamily="34" charset="0"/>
                          <a:ea typeface="+mn-ea"/>
                          <a:cs typeface="Calibri" panose="020F0502020204030204" pitchFamily="34" charset="0"/>
                        </a:rPr>
                        <a:t>Hormonal Factors That Stimulate Spermatogenesis</a:t>
                      </a:r>
                      <a:endParaRPr kumimoji="0" lang="en-US" sz="1800" b="0" kern="1200" dirty="0">
                        <a:solidFill>
                          <a:srgbClr val="497E8D"/>
                        </a:solidFill>
                        <a:latin typeface="Gill Sans MT" panose="020B0502020104020203" pitchFamily="34" charset="0"/>
                        <a:ea typeface="+mn-ea"/>
                        <a:cs typeface="Calibri" panose="020F0502020204030204" pitchFamily="34" charset="0"/>
                      </a:endParaRPr>
                    </a:p>
                  </a:txBody>
                  <a:tcPr>
                    <a:solidFill>
                      <a:srgbClr val="F3FFF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a:solidFill>
                          <a:srgbClr val="497E8D"/>
                        </a:solidFill>
                        <a:latin typeface="Calibri" panose="020F0502020204030204" pitchFamily="34" charset="0"/>
                        <a:ea typeface="+mn-ea"/>
                        <a:cs typeface="Calibri" panose="020F0502020204030204" pitchFamily="34" charset="0"/>
                      </a:endParaRPr>
                    </a:p>
                  </a:txBody>
                  <a:tcPr>
                    <a:solidFill>
                      <a:srgbClr val="F3FFF9"/>
                    </a:solidFill>
                  </a:tcPr>
                </a:tc>
                <a:extLst>
                  <a:ext uri="{0D108BD9-81ED-4DB2-BD59-A6C34878D82A}">
                    <a16:rowId xmlns:a16="http://schemas.microsoft.com/office/drawing/2014/main" val="1961253835"/>
                  </a:ext>
                </a:extLst>
              </a:tr>
              <a:tr h="211571">
                <a:tc>
                  <a:txBody>
                    <a:bodyPr/>
                    <a:lstStyle/>
                    <a:p>
                      <a:pPr algn="ctr" defTabSz="914400">
                        <a:buClr>
                          <a:srgbClr val="008080"/>
                        </a:buClr>
                      </a:pPr>
                      <a:r>
                        <a:rPr kumimoji="0" lang="en-US" altLang="ar-SA" sz="1800" kern="1200" dirty="0" smtClean="0">
                          <a:solidFill>
                            <a:srgbClr val="008080"/>
                          </a:solidFill>
                          <a:latin typeface="+mn-lt"/>
                          <a:ea typeface="+mn-ea"/>
                          <a:cs typeface="+mn-cs"/>
                        </a:rPr>
                        <a:t>Hormone</a:t>
                      </a:r>
                    </a:p>
                  </a:txBody>
                  <a:tcPr>
                    <a:solidFill>
                      <a:srgbClr val="FFF7F7"/>
                    </a:solidFill>
                  </a:tcPr>
                </a:tc>
                <a:tc>
                  <a:txBody>
                    <a:bodyPr/>
                    <a:lstStyle/>
                    <a:p>
                      <a:pPr algn="ctr" defTabSz="914400">
                        <a:buClr>
                          <a:srgbClr val="008080"/>
                        </a:buClr>
                      </a:pPr>
                      <a:r>
                        <a:rPr kumimoji="0" lang="en-US" sz="1800" kern="1200" dirty="0" smtClean="0">
                          <a:solidFill>
                            <a:srgbClr val="008080"/>
                          </a:solidFill>
                          <a:latin typeface="+mn-lt"/>
                          <a:ea typeface="+mn-ea"/>
                          <a:cs typeface="+mn-cs"/>
                        </a:rPr>
                        <a:t>Secreted by</a:t>
                      </a:r>
                      <a:endParaRPr kumimoji="0" lang="en-US" sz="1800" kern="1200" dirty="0">
                        <a:solidFill>
                          <a:srgbClr val="008080"/>
                        </a:solidFill>
                        <a:latin typeface="+mn-lt"/>
                        <a:ea typeface="+mn-ea"/>
                        <a:cs typeface="+mn-cs"/>
                      </a:endParaRPr>
                    </a:p>
                  </a:txBody>
                  <a:tcPr>
                    <a:solidFill>
                      <a:srgbClr val="E1FFFF"/>
                    </a:solidFill>
                  </a:tcPr>
                </a:tc>
                <a:tc>
                  <a:txBody>
                    <a:bodyPr/>
                    <a:lstStyle/>
                    <a:p>
                      <a:pPr algn="ctr" defTabSz="914400">
                        <a:buClr>
                          <a:srgbClr val="008080"/>
                        </a:buClr>
                      </a:pPr>
                      <a:r>
                        <a:rPr kumimoji="0" lang="en-US" sz="1800" kern="1200" dirty="0" smtClean="0">
                          <a:solidFill>
                            <a:srgbClr val="008080"/>
                          </a:solidFill>
                          <a:latin typeface="+mn-lt"/>
                          <a:ea typeface="+mn-ea"/>
                          <a:cs typeface="+mn-cs"/>
                        </a:rPr>
                        <a:t>Functions</a:t>
                      </a:r>
                      <a:endParaRPr kumimoji="0" lang="en-US" sz="1800" kern="1200" dirty="0">
                        <a:solidFill>
                          <a:srgbClr val="008080"/>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459244839"/>
                  </a:ext>
                </a:extLst>
              </a:tr>
              <a:tr h="138827">
                <a:tc>
                  <a:txBody>
                    <a:bodyPr/>
                    <a:lstStyle/>
                    <a:p>
                      <a:pPr marL="0" indent="0" algn="ctr" defTabSz="914400" rtl="0" eaLnBrk="1" latinLnBrk="0" hangingPunct="1">
                        <a:lnSpc>
                          <a:spcPct val="150000"/>
                        </a:lnSpc>
                        <a:buClr>
                          <a:srgbClr val="008080"/>
                        </a:buClr>
                        <a:buFont typeface="Wingdings" panose="05000000000000000000" pitchFamily="2" charset="2"/>
                        <a:buNone/>
                      </a:pPr>
                      <a:endParaRPr kumimoji="0" lang="en-US" altLang="ar-SA" sz="1600" kern="1200" dirty="0" smtClean="0">
                        <a:solidFill>
                          <a:srgbClr val="008080"/>
                        </a:solidFill>
                        <a:latin typeface="+mn-lt"/>
                        <a:ea typeface="+mn-ea"/>
                        <a:cs typeface="+mn-cs"/>
                      </a:endParaRPr>
                    </a:p>
                    <a:p>
                      <a:pPr marL="0" indent="0" algn="ctr" defTabSz="914400" rtl="0" eaLnBrk="1" latinLnBrk="0" hangingPunct="1">
                        <a:lnSpc>
                          <a:spcPct val="150000"/>
                        </a:lnSpc>
                        <a:buClr>
                          <a:srgbClr val="008080"/>
                        </a:buClr>
                        <a:buFont typeface="Wingdings" panose="05000000000000000000" pitchFamily="2" charset="2"/>
                        <a:buNone/>
                      </a:pPr>
                      <a:r>
                        <a:rPr kumimoji="0" lang="en-US" altLang="ar-SA" sz="1600" kern="1200" dirty="0" smtClean="0">
                          <a:solidFill>
                            <a:srgbClr val="008080"/>
                          </a:solidFill>
                          <a:latin typeface="+mn-lt"/>
                          <a:ea typeface="+mn-ea"/>
                          <a:cs typeface="+mn-cs"/>
                        </a:rPr>
                        <a:t>1. Testosterone</a:t>
                      </a:r>
                      <a:endParaRPr kumimoji="0" lang="en-GB" sz="1600" kern="1200" dirty="0" smtClean="0">
                        <a:solidFill>
                          <a:srgbClr val="008080"/>
                        </a:solidFill>
                        <a:latin typeface="+mn-lt"/>
                        <a:ea typeface="+mn-ea"/>
                        <a:cs typeface="+mn-cs"/>
                      </a:endParaRP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r>
                        <a:rPr lang="en-US" altLang="ar-SA" sz="1600" dirty="0" smtClean="0"/>
                        <a:t>Leydig cells which located in the </a:t>
                      </a:r>
                      <a:r>
                        <a:rPr lang="en-US" altLang="ar-SA" sz="1600" dirty="0" err="1" smtClean="0"/>
                        <a:t>interstitium</a:t>
                      </a:r>
                      <a:r>
                        <a:rPr lang="en-US" altLang="ar-SA" sz="1600" dirty="0" smtClean="0"/>
                        <a:t> of the testis.</a:t>
                      </a:r>
                      <a:endParaRPr lang="en-US" sz="1600" dirty="0" smtClean="0"/>
                    </a:p>
                  </a:txBody>
                  <a:tcP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altLang="ar-SA" sz="1600" dirty="0" smtClean="0"/>
                        <a:t>Essential for the growth and division of the testicular germinal cells.</a:t>
                      </a:r>
                    </a:p>
                  </a:txBody>
                  <a:tcPr>
                    <a:solidFill>
                      <a:schemeClr val="bg1"/>
                    </a:solidFill>
                  </a:tcPr>
                </a:tc>
                <a:extLst>
                  <a:ext uri="{0D108BD9-81ED-4DB2-BD59-A6C34878D82A}">
                    <a16:rowId xmlns:a16="http://schemas.microsoft.com/office/drawing/2014/main" val="914437974"/>
                  </a:ext>
                </a:extLst>
              </a:tr>
              <a:tr h="697200">
                <a:tc>
                  <a:txBody>
                    <a:bodyPr/>
                    <a:lstStyle/>
                    <a:p>
                      <a:pPr marL="0" indent="0" algn="ctr" defTabSz="914400" rtl="0" eaLnBrk="1" latinLnBrk="0" hangingPunct="1">
                        <a:lnSpc>
                          <a:spcPct val="150000"/>
                        </a:lnSpc>
                        <a:buClr>
                          <a:srgbClr val="008080"/>
                        </a:buClr>
                        <a:buFont typeface="Wingdings" panose="05000000000000000000" pitchFamily="2" charset="2"/>
                        <a:buNone/>
                      </a:pPr>
                      <a:r>
                        <a:rPr kumimoji="0" lang="en-US" altLang="ar-SA" sz="1600" kern="1200" dirty="0" smtClean="0">
                          <a:solidFill>
                            <a:srgbClr val="008080"/>
                          </a:solidFill>
                          <a:latin typeface="+mn-lt"/>
                          <a:ea typeface="+mn-ea"/>
                          <a:cs typeface="+mn-cs"/>
                        </a:rPr>
                        <a:t>2. Luteinizing hormone (LH) </a:t>
                      </a:r>
                      <a:endParaRPr kumimoji="0" lang="en-GB" sz="1600" kern="1200" dirty="0" smtClean="0">
                        <a:solidFill>
                          <a:srgbClr val="008080"/>
                        </a:solidFill>
                        <a:latin typeface="+mn-lt"/>
                        <a:ea typeface="+mn-ea"/>
                        <a:cs typeface="+mn-cs"/>
                      </a:endParaRP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r>
                        <a:rPr lang="en-US" altLang="ar-SA" sz="1600" dirty="0" smtClean="0"/>
                        <a:t>Anterior pituitary gland (AP)</a:t>
                      </a:r>
                      <a:endParaRPr lang="en-US" sz="1600" dirty="0" smtClean="0"/>
                    </a:p>
                  </a:txBody>
                  <a:tcP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altLang="ar-SA" sz="1600" dirty="0" smtClean="0"/>
                        <a:t>Stimulates the </a:t>
                      </a:r>
                      <a:r>
                        <a:rPr lang="en-US" altLang="ar-SA" sz="1600" dirty="0" err="1" smtClean="0"/>
                        <a:t>leydig</a:t>
                      </a:r>
                      <a:r>
                        <a:rPr lang="en-US" altLang="ar-SA" sz="1600" dirty="0" smtClean="0"/>
                        <a:t> cells to secrete testosterone.</a:t>
                      </a:r>
                    </a:p>
                  </a:txBody>
                  <a:tcPr>
                    <a:solidFill>
                      <a:schemeClr val="bg1"/>
                    </a:solidFill>
                  </a:tcPr>
                </a:tc>
                <a:extLst>
                  <a:ext uri="{0D108BD9-81ED-4DB2-BD59-A6C34878D82A}">
                    <a16:rowId xmlns:a16="http://schemas.microsoft.com/office/drawing/2014/main" val="1129017962"/>
                  </a:ext>
                </a:extLst>
              </a:tr>
              <a:tr h="1510992">
                <a:tc>
                  <a:txBody>
                    <a:bodyPr/>
                    <a:lstStyle/>
                    <a:p>
                      <a:pPr marL="0" indent="0" algn="ctr" defTabSz="914400" rtl="0" eaLnBrk="1" latinLnBrk="0" hangingPunct="1">
                        <a:lnSpc>
                          <a:spcPct val="150000"/>
                        </a:lnSpc>
                        <a:buClr>
                          <a:srgbClr val="008080"/>
                        </a:buClr>
                        <a:buFont typeface="Wingdings" panose="05000000000000000000" pitchFamily="2" charset="2"/>
                        <a:buNone/>
                      </a:pPr>
                      <a:endParaRPr kumimoji="0" lang="en-GB" sz="100" kern="1200" dirty="0" smtClean="0">
                        <a:solidFill>
                          <a:srgbClr val="008080"/>
                        </a:solidFill>
                        <a:latin typeface="+mn-lt"/>
                        <a:ea typeface="+mn-ea"/>
                        <a:cs typeface="+mn-cs"/>
                      </a:endParaRPr>
                    </a:p>
                    <a:p>
                      <a:pPr marL="0" indent="0" algn="ctr" defTabSz="914400" rtl="0" eaLnBrk="1" latinLnBrk="0" hangingPunct="1">
                        <a:lnSpc>
                          <a:spcPct val="150000"/>
                        </a:lnSpc>
                        <a:buClr>
                          <a:srgbClr val="008080"/>
                        </a:buClr>
                        <a:buFont typeface="Wingdings" panose="05000000000000000000" pitchFamily="2" charset="2"/>
                        <a:buNone/>
                      </a:pPr>
                      <a:endParaRPr kumimoji="0" lang="en-GB" sz="100" kern="1200" dirty="0" smtClean="0">
                        <a:solidFill>
                          <a:srgbClr val="008080"/>
                        </a:solidFill>
                        <a:latin typeface="+mn-lt"/>
                        <a:ea typeface="+mn-ea"/>
                        <a:cs typeface="+mn-cs"/>
                      </a:endParaRPr>
                    </a:p>
                    <a:p>
                      <a:pPr marL="0" indent="0" algn="ctr" defTabSz="914400" rtl="0" eaLnBrk="1" latinLnBrk="0" hangingPunct="1">
                        <a:lnSpc>
                          <a:spcPct val="150000"/>
                        </a:lnSpc>
                        <a:buClr>
                          <a:srgbClr val="008080"/>
                        </a:buClr>
                        <a:buFont typeface="Wingdings" panose="05000000000000000000" pitchFamily="2" charset="2"/>
                        <a:buNone/>
                      </a:pPr>
                      <a:endParaRPr kumimoji="0" lang="en-GB" sz="100" kern="1200" dirty="0" smtClean="0">
                        <a:solidFill>
                          <a:srgbClr val="008080"/>
                        </a:solidFill>
                        <a:latin typeface="+mn-lt"/>
                        <a:ea typeface="+mn-ea"/>
                        <a:cs typeface="+mn-cs"/>
                      </a:endParaRPr>
                    </a:p>
                    <a:p>
                      <a:pPr marL="0" indent="0" algn="ctr" defTabSz="914400" rtl="0" eaLnBrk="1" latinLnBrk="0" hangingPunct="1">
                        <a:lnSpc>
                          <a:spcPct val="150000"/>
                        </a:lnSpc>
                        <a:buClr>
                          <a:srgbClr val="008080"/>
                        </a:buClr>
                        <a:buFont typeface="Wingdings" panose="05000000000000000000" pitchFamily="2" charset="2"/>
                        <a:buNone/>
                      </a:pPr>
                      <a:endParaRPr kumimoji="0" lang="en-GB" sz="100" kern="1200" dirty="0" smtClean="0">
                        <a:solidFill>
                          <a:srgbClr val="008080"/>
                        </a:solidFill>
                        <a:latin typeface="+mn-lt"/>
                        <a:ea typeface="+mn-ea"/>
                        <a:cs typeface="+mn-cs"/>
                      </a:endParaRPr>
                    </a:p>
                    <a:p>
                      <a:pPr marL="0" indent="0" algn="ctr" defTabSz="914400" rtl="0" eaLnBrk="1" latinLnBrk="0" hangingPunct="1">
                        <a:lnSpc>
                          <a:spcPct val="150000"/>
                        </a:lnSpc>
                        <a:buClr>
                          <a:srgbClr val="008080"/>
                        </a:buClr>
                        <a:buFont typeface="Wingdings" panose="05000000000000000000" pitchFamily="2" charset="2"/>
                        <a:buNone/>
                      </a:pPr>
                      <a:endParaRPr kumimoji="0" lang="en-GB" sz="100" kern="1200" dirty="0" smtClean="0">
                        <a:solidFill>
                          <a:srgbClr val="008080"/>
                        </a:solidFill>
                        <a:latin typeface="+mn-lt"/>
                        <a:ea typeface="+mn-ea"/>
                        <a:cs typeface="+mn-cs"/>
                      </a:endParaRPr>
                    </a:p>
                    <a:p>
                      <a:pPr marL="0" indent="0" algn="ctr" defTabSz="914400" rtl="0" eaLnBrk="1" latinLnBrk="0" hangingPunct="1">
                        <a:lnSpc>
                          <a:spcPct val="150000"/>
                        </a:lnSpc>
                        <a:buClr>
                          <a:srgbClr val="008080"/>
                        </a:buClr>
                        <a:buFont typeface="Wingdings" panose="05000000000000000000" pitchFamily="2" charset="2"/>
                        <a:buNone/>
                      </a:pPr>
                      <a:r>
                        <a:rPr kumimoji="0" lang="en-GB" sz="1600" kern="1200" dirty="0" smtClean="0">
                          <a:solidFill>
                            <a:srgbClr val="008080"/>
                          </a:solidFill>
                          <a:latin typeface="+mn-lt"/>
                          <a:ea typeface="+mn-ea"/>
                          <a:cs typeface="+mn-cs"/>
                        </a:rPr>
                        <a:t>3. Follicle stimulating hormone (FSH)</a:t>
                      </a: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endParaRPr lang="en-US" altLang="ar-SA" sz="1600" dirty="0" smtClean="0"/>
                    </a:p>
                    <a:p>
                      <a:pPr marL="0" indent="0" algn="ctr" defTabSz="914400">
                        <a:lnSpc>
                          <a:spcPct val="150000"/>
                        </a:lnSpc>
                        <a:buClr>
                          <a:srgbClr val="007D7A"/>
                        </a:buClr>
                        <a:buFont typeface="Wingdings" panose="05000000000000000000" pitchFamily="2" charset="2"/>
                        <a:buNone/>
                      </a:pPr>
                      <a:r>
                        <a:rPr lang="en-US" altLang="ar-SA" sz="1600" dirty="0" smtClean="0"/>
                        <a:t>Anterior pituitary gland (AP)</a:t>
                      </a:r>
                      <a:endParaRPr lang="en-US" sz="1600" dirty="0" smtClean="0"/>
                    </a:p>
                  </a:txBody>
                  <a:tcPr>
                    <a:solidFill>
                      <a:schemeClr val="bg1"/>
                    </a:solidFill>
                  </a:tcPr>
                </a:tc>
                <a:tc>
                  <a:txBody>
                    <a:bodyPr/>
                    <a:lstStyle/>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600" dirty="0" smtClean="0"/>
                        <a:t>Stimulates the </a:t>
                      </a:r>
                      <a:r>
                        <a:rPr lang="en-US" altLang="ar-SA" sz="1600" dirty="0" err="1" smtClean="0"/>
                        <a:t>sertoli</a:t>
                      </a:r>
                      <a:r>
                        <a:rPr lang="en-US" altLang="ar-SA" sz="1600" dirty="0" smtClean="0"/>
                        <a:t> cells.</a:t>
                      </a:r>
                      <a:r>
                        <a:rPr lang="en-US" altLang="ar-SA" sz="1600" baseline="0" dirty="0" smtClean="0"/>
                        <a:t> </a:t>
                      </a:r>
                    </a:p>
                    <a:p>
                      <a:pPr marL="342900" marR="0" indent="-342900" algn="l" defTabSz="914400" rtl="0" eaLnBrk="1" fontAlgn="auto" latinLnBrk="0" hangingPunct="1">
                        <a:lnSpc>
                          <a:spcPct val="150000"/>
                        </a:lnSpc>
                        <a:spcBef>
                          <a:spcPts val="0"/>
                        </a:spcBef>
                        <a:spcAft>
                          <a:spcPts val="0"/>
                        </a:spcAft>
                        <a:buClr>
                          <a:srgbClr val="007D7A"/>
                        </a:buClr>
                        <a:buSzTx/>
                        <a:buFont typeface="+mj-lt"/>
                        <a:buAutoNum type="arabicPeriod"/>
                        <a:tabLst/>
                        <a:defRPr/>
                      </a:pPr>
                      <a:r>
                        <a:rPr lang="en-US" altLang="ar-SA" sz="1600" dirty="0" smtClean="0"/>
                        <a:t>Stimulate the conversion of spermatids* to sperm (also important for spermatogenesis).</a:t>
                      </a:r>
                    </a:p>
                  </a:txBody>
                  <a:tcPr>
                    <a:solidFill>
                      <a:schemeClr val="bg1"/>
                    </a:solidFill>
                  </a:tcPr>
                </a:tc>
                <a:extLst>
                  <a:ext uri="{0D108BD9-81ED-4DB2-BD59-A6C34878D82A}">
                    <a16:rowId xmlns:a16="http://schemas.microsoft.com/office/drawing/2014/main" val="501018912"/>
                  </a:ext>
                </a:extLst>
              </a:tr>
            </a:tbl>
          </a:graphicData>
        </a:graphic>
      </p:graphicFrame>
      <p:pic>
        <p:nvPicPr>
          <p:cNvPr id="12" name="Picture 4" descr="80-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460" y="1253102"/>
            <a:ext cx="3532352" cy="4771765"/>
          </a:xfrm>
        </p:spPr>
      </p:pic>
      <p:sp>
        <p:nvSpPr>
          <p:cNvPr id="13" name="Rectangle 12"/>
          <p:cNvSpPr/>
          <p:nvPr/>
        </p:nvSpPr>
        <p:spPr>
          <a:xfrm>
            <a:off x="4297308" y="5851179"/>
            <a:ext cx="7278998" cy="377091"/>
          </a:xfrm>
          <a:prstGeom prst="rect">
            <a:avLst/>
          </a:prstGeom>
          <a:ln>
            <a:solidFill>
              <a:srgbClr val="00B050"/>
            </a:solidFill>
            <a:prstDash val="dashDot"/>
          </a:ln>
        </p:spPr>
        <p:txBody>
          <a:bodyPr wrap="square">
            <a:spAutoFit/>
          </a:bodyPr>
          <a:lstStyle/>
          <a:p>
            <a:pPr algn="ctr">
              <a:lnSpc>
                <a:spcPct val="150000"/>
              </a:lnSpc>
            </a:pPr>
            <a:r>
              <a:rPr lang="en-US" altLang="en-US" sz="1400" dirty="0" smtClean="0">
                <a:solidFill>
                  <a:srgbClr val="00B050"/>
                </a:solidFill>
              </a:rPr>
              <a:t>These three hormones are the most important hormones.</a:t>
            </a:r>
            <a:endParaRPr lang="ar-SA" altLang="en-US" sz="1400" dirty="0">
              <a:solidFill>
                <a:srgbClr val="00B050"/>
              </a:solidFill>
            </a:endParaRPr>
          </a:p>
        </p:txBody>
      </p:sp>
      <p:sp>
        <p:nvSpPr>
          <p:cNvPr id="2" name="Rectangle 1"/>
          <p:cNvSpPr/>
          <p:nvPr/>
        </p:nvSpPr>
        <p:spPr>
          <a:xfrm>
            <a:off x="1053853" y="6356350"/>
            <a:ext cx="10522454" cy="523220"/>
          </a:xfrm>
          <a:prstGeom prst="rect">
            <a:avLst/>
          </a:prstGeom>
        </p:spPr>
        <p:txBody>
          <a:bodyPr wrap="square">
            <a:spAutoFit/>
          </a:bodyPr>
          <a:lstStyle/>
          <a:p>
            <a:r>
              <a:rPr lang="en-US" sz="1400" dirty="0" smtClean="0">
                <a:solidFill>
                  <a:schemeClr val="bg1">
                    <a:lumMod val="50000"/>
                  </a:schemeClr>
                </a:solidFill>
                <a:latin typeface="Gill Sans MT" panose="020B0502020104020203" pitchFamily="34" charset="0"/>
              </a:rPr>
              <a:t>* The</a:t>
            </a:r>
            <a:r>
              <a:rPr lang="en-US" sz="1400" dirty="0">
                <a:solidFill>
                  <a:schemeClr val="bg1">
                    <a:lumMod val="50000"/>
                  </a:schemeClr>
                </a:solidFill>
                <a:latin typeface="Gill Sans MT" panose="020B0502020104020203" pitchFamily="34" charset="0"/>
              </a:rPr>
              <a:t> spermatid is the haploid male </a:t>
            </a:r>
            <a:r>
              <a:rPr lang="en-US" sz="1400" dirty="0" err="1">
                <a:solidFill>
                  <a:schemeClr val="bg1">
                    <a:lumMod val="50000"/>
                  </a:schemeClr>
                </a:solidFill>
                <a:latin typeface="Gill Sans MT" panose="020B0502020104020203" pitchFamily="34" charset="0"/>
              </a:rPr>
              <a:t>gametid</a:t>
            </a:r>
            <a:r>
              <a:rPr lang="en-US" sz="1400" dirty="0">
                <a:solidFill>
                  <a:schemeClr val="bg1">
                    <a:lumMod val="50000"/>
                  </a:schemeClr>
                </a:solidFill>
                <a:latin typeface="Gill Sans MT" panose="020B0502020104020203" pitchFamily="34" charset="0"/>
              </a:rPr>
              <a:t> that results from division of secondary spermatocytes. As a result of meiosis, each spermatid </a:t>
            </a:r>
            <a:r>
              <a:rPr lang="en-US" sz="1400" dirty="0" smtClean="0">
                <a:solidFill>
                  <a:schemeClr val="bg1">
                    <a:lumMod val="50000"/>
                  </a:schemeClr>
                </a:solidFill>
                <a:latin typeface="Gill Sans MT" panose="020B0502020104020203" pitchFamily="34" charset="0"/>
              </a:rPr>
              <a:t>contains </a:t>
            </a:r>
            <a:r>
              <a:rPr lang="en-US" sz="1400" dirty="0">
                <a:solidFill>
                  <a:schemeClr val="bg1">
                    <a:lumMod val="50000"/>
                  </a:schemeClr>
                </a:solidFill>
                <a:latin typeface="Gill Sans MT" panose="020B0502020104020203" pitchFamily="34" charset="0"/>
              </a:rPr>
              <a:t>only half of the genetic material present in the original primary spermatocyte.</a:t>
            </a:r>
          </a:p>
        </p:txBody>
      </p:sp>
      <p:sp>
        <p:nvSpPr>
          <p:cNvPr id="14" name="Rectangle 13"/>
          <p:cNvSpPr/>
          <p:nvPr/>
        </p:nvSpPr>
        <p:spPr>
          <a:xfrm>
            <a:off x="10198868" y="0"/>
            <a:ext cx="1961931" cy="338554"/>
          </a:xfrm>
          <a:prstGeom prst="rect">
            <a:avLst/>
          </a:prstGeom>
          <a:ln w="19050">
            <a:solidFill>
              <a:srgbClr val="FF0000"/>
            </a:solidFill>
            <a:prstDash val="dashDot"/>
          </a:ln>
        </p:spPr>
        <p:txBody>
          <a:bodyPr wrap="square">
            <a:spAutoFit/>
          </a:bodyPr>
          <a:lstStyle/>
          <a:p>
            <a:pPr algn="ctr">
              <a:buClr>
                <a:srgbClr val="008080"/>
              </a:buClr>
            </a:pPr>
            <a:r>
              <a:rPr lang="en-US" altLang="ar-SA" sz="1600" dirty="0" smtClean="0">
                <a:solidFill>
                  <a:srgbClr val="FF0000"/>
                </a:solidFill>
                <a:latin typeface="Gill Sans MT" panose="020B0502020104020203" pitchFamily="34" charset="0"/>
                <a:cs typeface="Calibri" panose="020F0502020204030204" pitchFamily="34" charset="0"/>
              </a:rPr>
              <a:t>Important</a:t>
            </a:r>
            <a:endParaRPr lang="en-US" altLang="ar-SA" sz="1600" dirty="0">
              <a:solidFill>
                <a:srgbClr val="FF0000"/>
              </a:solidFill>
              <a:latin typeface="Gill Sans MT" panose="020B0502020104020203" pitchFamily="34" charset="0"/>
              <a:cs typeface="Calibri" panose="020F0502020204030204" pitchFamily="34" charset="0"/>
            </a:endParaRPr>
          </a:p>
        </p:txBody>
      </p:sp>
      <p:sp>
        <p:nvSpPr>
          <p:cNvPr id="15" name="Rectangle 14"/>
          <p:cNvSpPr/>
          <p:nvPr/>
        </p:nvSpPr>
        <p:spPr>
          <a:xfrm>
            <a:off x="424864" y="6024867"/>
            <a:ext cx="3901543" cy="307777"/>
          </a:xfrm>
          <a:prstGeom prst="rect">
            <a:avLst/>
          </a:prstGeom>
        </p:spPr>
        <p:txBody>
          <a:bodyPr wrap="square">
            <a:spAutoFit/>
          </a:bodyPr>
          <a:lstStyle/>
          <a:p>
            <a:pPr algn="ctr"/>
            <a:r>
              <a:rPr lang="en-US" sz="1400" dirty="0" smtClean="0">
                <a:solidFill>
                  <a:schemeClr val="bg1">
                    <a:lumMod val="50000"/>
                  </a:schemeClr>
                </a:solidFill>
                <a:latin typeface="Gill Sans MT" panose="020B0502020104020203" pitchFamily="34" charset="0"/>
              </a:rPr>
              <a:t>This picture was discussed in lecture 1</a:t>
            </a:r>
            <a:endParaRPr lang="en-US" sz="1400"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330072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Cont. </a:t>
            </a:r>
            <a:endParaRPr 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graphicFrame>
        <p:nvGraphicFramePr>
          <p:cNvPr id="9" name="Table 8"/>
          <p:cNvGraphicFramePr>
            <a:graphicFrameLocks noGrp="1"/>
          </p:cNvGraphicFramePr>
          <p:nvPr>
            <p:extLst/>
          </p:nvPr>
        </p:nvGraphicFramePr>
        <p:xfrm>
          <a:off x="3646140" y="1366837"/>
          <a:ext cx="7930166" cy="4800600"/>
        </p:xfrm>
        <a:graphic>
          <a:graphicData uri="http://schemas.openxmlformats.org/drawingml/2006/table">
            <a:tbl>
              <a:tblPr firstRow="1" bandRow="1">
                <a:tableStyleId>{5DA37D80-6434-44D0-A028-1B22A696006F}</a:tableStyleId>
              </a:tblPr>
              <a:tblGrid>
                <a:gridCol w="1487172">
                  <a:extLst>
                    <a:ext uri="{9D8B030D-6E8A-4147-A177-3AD203B41FA5}">
                      <a16:colId xmlns:a16="http://schemas.microsoft.com/office/drawing/2014/main" val="1164763168"/>
                    </a:ext>
                  </a:extLst>
                </a:gridCol>
                <a:gridCol w="2113228">
                  <a:extLst>
                    <a:ext uri="{9D8B030D-6E8A-4147-A177-3AD203B41FA5}">
                      <a16:colId xmlns:a16="http://schemas.microsoft.com/office/drawing/2014/main" val="4128162029"/>
                    </a:ext>
                  </a:extLst>
                </a:gridCol>
                <a:gridCol w="4329766">
                  <a:extLst>
                    <a:ext uri="{9D8B030D-6E8A-4147-A177-3AD203B41FA5}">
                      <a16:colId xmlns:a16="http://schemas.microsoft.com/office/drawing/2014/main" val="323555524"/>
                    </a:ext>
                  </a:extLst>
                </a:gridCol>
              </a:tblGrid>
              <a:tr h="28803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rgbClr val="497E8D"/>
                          </a:solidFill>
                          <a:latin typeface="Calibri" panose="020F0502020204030204" pitchFamily="34" charset="0"/>
                          <a:ea typeface="+mn-ea"/>
                          <a:cs typeface="Calibri" panose="020F0502020204030204" pitchFamily="34" charset="0"/>
                        </a:rPr>
                        <a:t>Hormonal Factors That Stimulate Spermatogenesis</a:t>
                      </a:r>
                      <a:endParaRPr kumimoji="0" lang="en-US" sz="1800" b="0" kern="1200" dirty="0">
                        <a:solidFill>
                          <a:srgbClr val="497E8D"/>
                        </a:solidFill>
                        <a:latin typeface="Calibri" panose="020F0502020204030204" pitchFamily="34" charset="0"/>
                        <a:ea typeface="+mn-ea"/>
                        <a:cs typeface="Calibri" panose="020F0502020204030204" pitchFamily="34" charset="0"/>
                      </a:endParaRPr>
                    </a:p>
                  </a:txBody>
                  <a:tcPr>
                    <a:solidFill>
                      <a:srgbClr val="F3FFF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a:solidFill>
                          <a:srgbClr val="497E8D"/>
                        </a:solidFill>
                        <a:latin typeface="Calibri" panose="020F0502020204030204" pitchFamily="34" charset="0"/>
                        <a:ea typeface="+mn-ea"/>
                        <a:cs typeface="Calibri" panose="020F0502020204030204" pitchFamily="34" charset="0"/>
                      </a:endParaRPr>
                    </a:p>
                  </a:txBody>
                  <a:tcP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0" kern="1200" dirty="0">
                        <a:solidFill>
                          <a:srgbClr val="497E8D"/>
                        </a:solidFill>
                        <a:latin typeface="Calibri" panose="020F0502020204030204" pitchFamily="34" charset="0"/>
                        <a:ea typeface="+mn-ea"/>
                        <a:cs typeface="Calibri" panose="020F0502020204030204" pitchFamily="34" charset="0"/>
                      </a:endParaRPr>
                    </a:p>
                  </a:txBody>
                  <a:tcPr>
                    <a:solidFill>
                      <a:srgbClr val="F3FFF9"/>
                    </a:solidFill>
                  </a:tcPr>
                </a:tc>
                <a:extLst>
                  <a:ext uri="{0D108BD9-81ED-4DB2-BD59-A6C34878D82A}">
                    <a16:rowId xmlns:a16="http://schemas.microsoft.com/office/drawing/2014/main" val="1961253835"/>
                  </a:ext>
                </a:extLst>
              </a:tr>
              <a:tr h="211571">
                <a:tc>
                  <a:txBody>
                    <a:bodyPr/>
                    <a:lstStyle/>
                    <a:p>
                      <a:pPr algn="ctr" defTabSz="914400">
                        <a:buClr>
                          <a:srgbClr val="008080"/>
                        </a:buClr>
                      </a:pPr>
                      <a:r>
                        <a:rPr kumimoji="0" lang="en-US" altLang="ar-SA" sz="1800" kern="1200" dirty="0" smtClean="0">
                          <a:solidFill>
                            <a:srgbClr val="008080"/>
                          </a:solidFill>
                          <a:latin typeface="+mn-lt"/>
                          <a:ea typeface="+mn-ea"/>
                          <a:cs typeface="+mn-cs"/>
                        </a:rPr>
                        <a:t>Hormone</a:t>
                      </a:r>
                    </a:p>
                  </a:txBody>
                  <a:tcPr>
                    <a:solidFill>
                      <a:srgbClr val="FFF7F7"/>
                    </a:solidFill>
                  </a:tcPr>
                </a:tc>
                <a:tc>
                  <a:txBody>
                    <a:bodyPr/>
                    <a:lstStyle/>
                    <a:p>
                      <a:pPr algn="ctr" defTabSz="914400">
                        <a:buClr>
                          <a:srgbClr val="008080"/>
                        </a:buClr>
                      </a:pPr>
                      <a:r>
                        <a:rPr kumimoji="0" lang="en-US" sz="1800" kern="1200" dirty="0" smtClean="0">
                          <a:solidFill>
                            <a:srgbClr val="008080"/>
                          </a:solidFill>
                          <a:latin typeface="+mn-lt"/>
                          <a:ea typeface="+mn-ea"/>
                          <a:cs typeface="+mn-cs"/>
                        </a:rPr>
                        <a:t>Secreted by</a:t>
                      </a:r>
                      <a:endParaRPr kumimoji="0" lang="en-US" sz="1800" kern="1200" dirty="0">
                        <a:solidFill>
                          <a:srgbClr val="008080"/>
                        </a:solidFill>
                        <a:latin typeface="+mn-lt"/>
                        <a:ea typeface="+mn-ea"/>
                        <a:cs typeface="+mn-cs"/>
                      </a:endParaRPr>
                    </a:p>
                  </a:txBody>
                  <a:tcPr>
                    <a:solidFill>
                      <a:srgbClr val="E1FFFF"/>
                    </a:solidFill>
                  </a:tcPr>
                </a:tc>
                <a:tc>
                  <a:txBody>
                    <a:bodyPr/>
                    <a:lstStyle/>
                    <a:p>
                      <a:pPr algn="ctr" defTabSz="914400">
                        <a:buClr>
                          <a:srgbClr val="008080"/>
                        </a:buClr>
                      </a:pPr>
                      <a:r>
                        <a:rPr kumimoji="0" lang="en-US" sz="1800" kern="1200" dirty="0" smtClean="0">
                          <a:solidFill>
                            <a:srgbClr val="008080"/>
                          </a:solidFill>
                          <a:latin typeface="+mn-lt"/>
                          <a:ea typeface="+mn-ea"/>
                          <a:cs typeface="+mn-cs"/>
                        </a:rPr>
                        <a:t>Functions</a:t>
                      </a:r>
                      <a:endParaRPr kumimoji="0" lang="en-US" sz="1800" kern="1200" dirty="0">
                        <a:solidFill>
                          <a:srgbClr val="008080"/>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459244839"/>
                  </a:ext>
                </a:extLst>
              </a:tr>
              <a:tr h="138827">
                <a:tc>
                  <a:txBody>
                    <a:bodyPr/>
                    <a:lstStyle/>
                    <a:p>
                      <a:pPr marL="0" indent="0" algn="ctr" defTabSz="914400" rtl="0" eaLnBrk="1" latinLnBrk="0" hangingPunct="1">
                        <a:lnSpc>
                          <a:spcPct val="150000"/>
                        </a:lnSpc>
                        <a:buClr>
                          <a:srgbClr val="008080"/>
                        </a:buClr>
                        <a:buFont typeface="Wingdings" panose="05000000000000000000" pitchFamily="2" charset="2"/>
                        <a:buNone/>
                      </a:pPr>
                      <a:endParaRPr kumimoji="0" lang="en-US" altLang="ar-SA" sz="1600" kern="1200" dirty="0" smtClean="0">
                        <a:solidFill>
                          <a:srgbClr val="008080"/>
                        </a:solidFill>
                        <a:latin typeface="+mn-lt"/>
                        <a:ea typeface="+mn-ea"/>
                        <a:cs typeface="+mn-cs"/>
                      </a:endParaRPr>
                    </a:p>
                    <a:p>
                      <a:pPr marL="0" indent="0" algn="ctr" defTabSz="914400" rtl="0" eaLnBrk="1" latinLnBrk="0" hangingPunct="1">
                        <a:lnSpc>
                          <a:spcPct val="150000"/>
                        </a:lnSpc>
                        <a:buClr>
                          <a:srgbClr val="008080"/>
                        </a:buClr>
                        <a:buFont typeface="Wingdings" panose="05000000000000000000" pitchFamily="2" charset="2"/>
                        <a:buNone/>
                      </a:pPr>
                      <a:endParaRPr kumimoji="0" lang="en-US" altLang="ar-SA" sz="1600" kern="1200" dirty="0" smtClean="0">
                        <a:solidFill>
                          <a:srgbClr val="008080"/>
                        </a:solidFill>
                        <a:latin typeface="+mn-lt"/>
                        <a:ea typeface="+mn-ea"/>
                        <a:cs typeface="+mn-cs"/>
                      </a:endParaRPr>
                    </a:p>
                    <a:p>
                      <a:pPr marL="0" indent="0" algn="ctr" defTabSz="914400" rtl="0" eaLnBrk="1" latinLnBrk="0" hangingPunct="1">
                        <a:lnSpc>
                          <a:spcPct val="150000"/>
                        </a:lnSpc>
                        <a:buClr>
                          <a:srgbClr val="008080"/>
                        </a:buClr>
                        <a:buFont typeface="Wingdings" panose="05000000000000000000" pitchFamily="2" charset="2"/>
                        <a:buNone/>
                      </a:pPr>
                      <a:r>
                        <a:rPr kumimoji="0" lang="en-US" altLang="ar-SA" sz="1600" kern="1200" dirty="0" smtClean="0">
                          <a:solidFill>
                            <a:srgbClr val="008080"/>
                          </a:solidFill>
                          <a:latin typeface="+mn-lt"/>
                          <a:ea typeface="+mn-ea"/>
                          <a:cs typeface="+mn-cs"/>
                        </a:rPr>
                        <a:t>4. Estrogen</a:t>
                      </a:r>
                      <a:endParaRPr kumimoji="0" lang="en-GB" sz="1600" kern="1200" dirty="0" smtClean="0">
                        <a:solidFill>
                          <a:srgbClr val="008080"/>
                        </a:solidFill>
                        <a:latin typeface="+mn-lt"/>
                        <a:ea typeface="+mn-ea"/>
                        <a:cs typeface="+mn-cs"/>
                      </a:endParaRP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endParaRPr lang="en-US" altLang="ar-SA" sz="1500" dirty="0" smtClean="0"/>
                    </a:p>
                    <a:p>
                      <a:pPr marL="0" indent="0" algn="ctr" defTabSz="914400">
                        <a:lnSpc>
                          <a:spcPct val="150000"/>
                        </a:lnSpc>
                        <a:buClr>
                          <a:srgbClr val="007D7A"/>
                        </a:buClr>
                        <a:buFont typeface="Wingdings" panose="05000000000000000000" pitchFamily="2" charset="2"/>
                        <a:buNone/>
                      </a:pPr>
                      <a:r>
                        <a:rPr lang="en-US" altLang="ar-SA" sz="1500" dirty="0" smtClean="0"/>
                        <a:t>Formed from testosterone by the </a:t>
                      </a:r>
                      <a:r>
                        <a:rPr lang="en-US" altLang="ar-SA" sz="1500" dirty="0" err="1" smtClean="0"/>
                        <a:t>sertoli</a:t>
                      </a:r>
                      <a:r>
                        <a:rPr lang="en-US" altLang="ar-SA" sz="1500" dirty="0" smtClean="0"/>
                        <a:t> cell under FSH stimulation.</a:t>
                      </a:r>
                      <a:endParaRPr lang="en-US" sz="1500" dirty="0" smtClean="0"/>
                    </a:p>
                  </a:txBody>
                  <a:tcPr>
                    <a:solidFill>
                      <a:schemeClr val="bg1"/>
                    </a:solidFill>
                  </a:tcPr>
                </a:tc>
                <a:tc>
                  <a:txBody>
                    <a:bodyPr/>
                    <a:lstStyle/>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lang="en-US" altLang="ar-SA" sz="1500" dirty="0" smtClean="0"/>
                        <a:t>Essential for spermatogenesis.</a:t>
                      </a:r>
                    </a:p>
                    <a:p>
                      <a:pPr marL="0" marR="0" indent="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None/>
                        <a:tabLst/>
                        <a:defRPr/>
                      </a:pPr>
                      <a:r>
                        <a:rPr kumimoji="0" lang="en-US" altLang="en-US" sz="1300" kern="1200" dirty="0" smtClean="0">
                          <a:solidFill>
                            <a:srgbClr val="00B050"/>
                          </a:solidFill>
                          <a:latin typeface="+mn-lt"/>
                          <a:ea typeface="+mn-ea"/>
                          <a:cs typeface="+mn-cs"/>
                        </a:rPr>
                        <a:t>By aromatase we convert testosterone into estrogen. So, if we have mutation in this enzyme, we will have deficiency of spermatogenesis and infertility due low count of</a:t>
                      </a:r>
                      <a:r>
                        <a:rPr kumimoji="0" lang="en-US" altLang="en-US" sz="1300" kern="1200" baseline="0" dirty="0" smtClean="0">
                          <a:solidFill>
                            <a:srgbClr val="00B050"/>
                          </a:solidFill>
                          <a:latin typeface="+mn-lt"/>
                          <a:ea typeface="+mn-ea"/>
                          <a:cs typeface="+mn-cs"/>
                        </a:rPr>
                        <a:t> estrogen</a:t>
                      </a:r>
                      <a:r>
                        <a:rPr kumimoji="0" lang="en-US" altLang="en-US" sz="1300" kern="1200" dirty="0" smtClean="0">
                          <a:solidFill>
                            <a:srgbClr val="00B050"/>
                          </a:solidFill>
                          <a:latin typeface="+mn-lt"/>
                          <a:ea typeface="+mn-ea"/>
                          <a:cs typeface="+mn-cs"/>
                        </a:rPr>
                        <a:t>.  Also these people are taller because estrogen is very important for closure of the epiphyses plate in the bones. </a:t>
                      </a:r>
                    </a:p>
                  </a:txBody>
                  <a:tcPr>
                    <a:solidFill>
                      <a:schemeClr val="bg1"/>
                    </a:solidFill>
                  </a:tcPr>
                </a:tc>
                <a:extLst>
                  <a:ext uri="{0D108BD9-81ED-4DB2-BD59-A6C34878D82A}">
                    <a16:rowId xmlns:a16="http://schemas.microsoft.com/office/drawing/2014/main" val="914437974"/>
                  </a:ext>
                </a:extLst>
              </a:tr>
              <a:tr h="697200">
                <a:tc>
                  <a:txBody>
                    <a:bodyPr/>
                    <a:lstStyle/>
                    <a:p>
                      <a:pPr marL="0" indent="0" algn="ctr" defTabSz="914400" rtl="0" eaLnBrk="1" latinLnBrk="0" hangingPunct="1">
                        <a:lnSpc>
                          <a:spcPct val="150000"/>
                        </a:lnSpc>
                        <a:buClr>
                          <a:srgbClr val="008080"/>
                        </a:buClr>
                        <a:buFont typeface="Wingdings" panose="05000000000000000000" pitchFamily="2" charset="2"/>
                        <a:buNone/>
                      </a:pPr>
                      <a:endParaRPr kumimoji="0" lang="en-US" altLang="ar-SA" sz="1600" kern="1200" dirty="0" smtClean="0">
                        <a:solidFill>
                          <a:srgbClr val="008080"/>
                        </a:solidFill>
                        <a:latin typeface="+mn-lt"/>
                        <a:ea typeface="+mn-ea"/>
                        <a:cs typeface="+mn-cs"/>
                      </a:endParaRPr>
                    </a:p>
                    <a:p>
                      <a:pPr marL="0" indent="0" algn="ctr" defTabSz="914400" rtl="0" eaLnBrk="1" latinLnBrk="0" hangingPunct="1">
                        <a:lnSpc>
                          <a:spcPct val="150000"/>
                        </a:lnSpc>
                        <a:buClr>
                          <a:srgbClr val="008080"/>
                        </a:buClr>
                        <a:buFont typeface="Wingdings" panose="05000000000000000000" pitchFamily="2" charset="2"/>
                        <a:buNone/>
                      </a:pPr>
                      <a:r>
                        <a:rPr kumimoji="0" lang="en-US" altLang="ar-SA" sz="1600" kern="1200" dirty="0" smtClean="0">
                          <a:solidFill>
                            <a:srgbClr val="008080"/>
                          </a:solidFill>
                          <a:latin typeface="+mn-lt"/>
                          <a:ea typeface="+mn-ea"/>
                          <a:cs typeface="+mn-cs"/>
                        </a:rPr>
                        <a:t>5. Growth hormone (GH)</a:t>
                      </a:r>
                    </a:p>
                    <a:p>
                      <a:pPr marL="0" indent="0" algn="ctr" defTabSz="914400" rtl="0" eaLnBrk="1" latinLnBrk="0" hangingPunct="1">
                        <a:lnSpc>
                          <a:spcPct val="150000"/>
                        </a:lnSpc>
                        <a:buClr>
                          <a:srgbClr val="008080"/>
                        </a:buClr>
                        <a:buFont typeface="Wingdings" panose="05000000000000000000" pitchFamily="2" charset="2"/>
                        <a:buNone/>
                      </a:pPr>
                      <a:r>
                        <a:rPr lang="en-US" altLang="ar-SA" sz="1400" dirty="0" smtClean="0"/>
                        <a:t>(Also other body hormones) </a:t>
                      </a:r>
                      <a:endParaRPr kumimoji="0" lang="en-GB" sz="1400" kern="1200" dirty="0" smtClean="0">
                        <a:solidFill>
                          <a:srgbClr val="008080"/>
                        </a:solidFill>
                        <a:latin typeface="+mn-lt"/>
                        <a:ea typeface="+mn-ea"/>
                        <a:cs typeface="+mn-cs"/>
                      </a:endParaRPr>
                    </a:p>
                  </a:txBody>
                  <a:tcPr>
                    <a:solidFill>
                      <a:schemeClr val="bg1"/>
                    </a:solidFill>
                  </a:tcPr>
                </a:tc>
                <a:tc>
                  <a:txBody>
                    <a:bodyPr/>
                    <a:lstStyle/>
                    <a:p>
                      <a:pPr marL="0" indent="0" algn="ctr" defTabSz="914400">
                        <a:lnSpc>
                          <a:spcPct val="150000"/>
                        </a:lnSpc>
                        <a:buClr>
                          <a:srgbClr val="007D7A"/>
                        </a:buClr>
                        <a:buFont typeface="Wingdings" panose="05000000000000000000" pitchFamily="2" charset="2"/>
                        <a:buNone/>
                      </a:pPr>
                      <a:endParaRPr lang="en-US" altLang="ar-SA" sz="1500" dirty="0" smtClean="0"/>
                    </a:p>
                    <a:p>
                      <a:pPr marL="0" indent="0" algn="ctr" defTabSz="914400">
                        <a:lnSpc>
                          <a:spcPct val="150000"/>
                        </a:lnSpc>
                        <a:buClr>
                          <a:srgbClr val="007D7A"/>
                        </a:buClr>
                        <a:buFont typeface="Wingdings" panose="05000000000000000000" pitchFamily="2" charset="2"/>
                        <a:buNone/>
                      </a:pPr>
                      <a:endParaRPr lang="en-US" altLang="ar-SA" sz="1500" dirty="0" smtClean="0"/>
                    </a:p>
                    <a:p>
                      <a:pPr marL="0" indent="0" algn="ctr" defTabSz="914400">
                        <a:lnSpc>
                          <a:spcPct val="150000"/>
                        </a:lnSpc>
                        <a:buClr>
                          <a:srgbClr val="007D7A"/>
                        </a:buClr>
                        <a:buFont typeface="Wingdings" panose="05000000000000000000" pitchFamily="2" charset="2"/>
                        <a:buNone/>
                      </a:pPr>
                      <a:r>
                        <a:rPr lang="en-US" altLang="ar-SA" sz="1500" dirty="0" smtClean="0"/>
                        <a:t>Anterior pituitary gland (AP)</a:t>
                      </a:r>
                      <a:endParaRPr lang="en-US" sz="1500" dirty="0" smtClean="0"/>
                    </a:p>
                  </a:txBody>
                  <a:tcPr>
                    <a:solidFill>
                      <a:schemeClr val="bg1"/>
                    </a:solidFill>
                  </a:tcPr>
                </a:tc>
                <a:tc>
                  <a:txBody>
                    <a:bodyPr/>
                    <a:lstStyle/>
                    <a:p>
                      <a:pPr marL="285750" marR="0" indent="-28575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Char char="ü"/>
                        <a:tabLst/>
                        <a:defRPr/>
                      </a:pPr>
                      <a:r>
                        <a:rPr lang="en-US" altLang="ar-SA" sz="1500" dirty="0" smtClean="0"/>
                        <a:t>Is necessary for controlling metabolic functions of the testis.  </a:t>
                      </a:r>
                    </a:p>
                    <a:p>
                      <a:pPr marL="285750" marR="0" indent="-285750" algn="l" defTabSz="914400" rtl="0" eaLnBrk="1" fontAlgn="auto" latinLnBrk="0" hangingPunct="1">
                        <a:lnSpc>
                          <a:spcPct val="150000"/>
                        </a:lnSpc>
                        <a:spcBef>
                          <a:spcPts val="0"/>
                        </a:spcBef>
                        <a:spcAft>
                          <a:spcPts val="0"/>
                        </a:spcAft>
                        <a:buClr>
                          <a:srgbClr val="007D7A"/>
                        </a:buClr>
                        <a:buSzTx/>
                        <a:buFont typeface="Wingdings" panose="05000000000000000000" pitchFamily="2" charset="2"/>
                        <a:buChar char="ü"/>
                        <a:tabLst/>
                        <a:defRPr/>
                      </a:pPr>
                      <a:r>
                        <a:rPr lang="en-US" altLang="ar-SA" sz="1500" dirty="0" smtClean="0"/>
                        <a:t>GH promotes early division of </a:t>
                      </a:r>
                      <a:r>
                        <a:rPr lang="en-US" altLang="ar-SA" sz="1500" dirty="0" err="1" smtClean="0"/>
                        <a:t>spermatogonia</a:t>
                      </a:r>
                      <a:r>
                        <a:rPr lang="en-US" altLang="ar-SA" sz="1500" dirty="0" smtClean="0"/>
                        <a:t>,</a:t>
                      </a:r>
                      <a:r>
                        <a:rPr lang="en-US" altLang="ar-SA" sz="1500" baseline="0" dirty="0" smtClean="0"/>
                        <a:t> </a:t>
                      </a:r>
                      <a:r>
                        <a:rPr lang="en-US" altLang="ar-SA" sz="1500" dirty="0" smtClean="0"/>
                        <a:t>in the absence of GH</a:t>
                      </a:r>
                      <a:r>
                        <a:rPr lang="en-US" altLang="ar-SA" sz="1500" baseline="0" dirty="0" smtClean="0"/>
                        <a:t> </a:t>
                      </a:r>
                      <a:r>
                        <a:rPr lang="en-US" altLang="ar-SA" sz="1500" dirty="0" smtClean="0"/>
                        <a:t>(pituitary dwarfs), the spermatogenesis is severely deficient or absent </a:t>
                      </a:r>
                      <a:r>
                        <a:rPr lang="en-US" altLang="ar-SA" sz="1500" dirty="0" smtClean="0">
                          <a:sym typeface="Wingdings" panose="05000000000000000000" pitchFamily="2" charset="2"/>
                        </a:rPr>
                        <a:t> </a:t>
                      </a:r>
                      <a:r>
                        <a:rPr lang="en-US" altLang="ar-SA" sz="1500" dirty="0" smtClean="0"/>
                        <a:t>infertility.</a:t>
                      </a:r>
                    </a:p>
                  </a:txBody>
                  <a:tcPr>
                    <a:solidFill>
                      <a:schemeClr val="bg1"/>
                    </a:solidFill>
                  </a:tcPr>
                </a:tc>
                <a:extLst>
                  <a:ext uri="{0D108BD9-81ED-4DB2-BD59-A6C34878D82A}">
                    <a16:rowId xmlns:a16="http://schemas.microsoft.com/office/drawing/2014/main" val="1129017962"/>
                  </a:ext>
                </a:extLst>
              </a:tr>
            </a:tbl>
          </a:graphicData>
        </a:graphic>
      </p:graphicFrame>
      <p:sp>
        <p:nvSpPr>
          <p:cNvPr id="14" name="Content Placeholder 3"/>
          <p:cNvSpPr>
            <a:spLocks noGrp="1"/>
          </p:cNvSpPr>
          <p:nvPr>
            <p:ph sz="quarter" idx="1"/>
          </p:nvPr>
        </p:nvSpPr>
        <p:spPr>
          <a:xfrm>
            <a:off x="609461" y="1366837"/>
            <a:ext cx="2964672" cy="4903118"/>
          </a:xfrm>
          <a:ln w="19050">
            <a:solidFill>
              <a:srgbClr val="00B050"/>
            </a:solidFill>
            <a:prstDash val="dashDot"/>
          </a:ln>
        </p:spPr>
        <p:txBody>
          <a:bodyPr>
            <a:noAutofit/>
          </a:bodyPr>
          <a:lstStyle/>
          <a:p>
            <a:pPr>
              <a:buClr>
                <a:srgbClr val="008080"/>
              </a:buClr>
              <a:defRPr/>
            </a:pPr>
            <a:r>
              <a:rPr lang="en-US" sz="1300" dirty="0" err="1">
                <a:solidFill>
                  <a:srgbClr val="00B050"/>
                </a:solidFill>
                <a:cs typeface="Simple Indust Outline" panose="02010400000000000000" pitchFamily="2" charset="-78"/>
              </a:rPr>
              <a:t>Leyding</a:t>
            </a:r>
            <a:r>
              <a:rPr lang="en-US" sz="1300" dirty="0">
                <a:solidFill>
                  <a:srgbClr val="00B050"/>
                </a:solidFill>
                <a:cs typeface="Simple Indust Outline" panose="02010400000000000000" pitchFamily="2" charset="-78"/>
              </a:rPr>
              <a:t> cells </a:t>
            </a:r>
            <a:r>
              <a:rPr lang="en-US" sz="1300" dirty="0" smtClean="0">
                <a:solidFill>
                  <a:srgbClr val="00B050"/>
                </a:solidFill>
                <a:cs typeface="Simple Indust Outline" panose="02010400000000000000" pitchFamily="2" charset="-78"/>
              </a:rPr>
              <a:t>secrets </a:t>
            </a:r>
            <a:r>
              <a:rPr lang="en-US" sz="1300" dirty="0">
                <a:solidFill>
                  <a:srgbClr val="00B050"/>
                </a:solidFill>
                <a:cs typeface="Simple Indust Outline" panose="02010400000000000000" pitchFamily="2" charset="-78"/>
              </a:rPr>
              <a:t>testosterone under the effect of </a:t>
            </a:r>
            <a:r>
              <a:rPr lang="en-US" sz="1300" dirty="0" smtClean="0">
                <a:solidFill>
                  <a:srgbClr val="00B050"/>
                </a:solidFill>
                <a:cs typeface="Simple Indust Outline" panose="02010400000000000000" pitchFamily="2" charset="-78"/>
              </a:rPr>
              <a:t>LH.</a:t>
            </a:r>
          </a:p>
          <a:p>
            <a:pPr>
              <a:buClr>
                <a:srgbClr val="008080"/>
              </a:buClr>
              <a:defRPr/>
            </a:pPr>
            <a:r>
              <a:rPr lang="en-US" sz="1300" dirty="0" smtClean="0">
                <a:solidFill>
                  <a:srgbClr val="00B050"/>
                </a:solidFill>
                <a:cs typeface="Simple Indust Outline" panose="02010400000000000000" pitchFamily="2" charset="-78"/>
              </a:rPr>
              <a:t>testosterone </a:t>
            </a:r>
            <a:r>
              <a:rPr lang="en-US" sz="1300" dirty="0">
                <a:solidFill>
                  <a:srgbClr val="00B050"/>
                </a:solidFill>
                <a:cs typeface="Simple Indust Outline" panose="02010400000000000000" pitchFamily="2" charset="-78"/>
              </a:rPr>
              <a:t>like the adrenal hormones (glucocorticoids and aldosterone</a:t>
            </a:r>
            <a:r>
              <a:rPr lang="en-US" sz="1300" dirty="0" smtClean="0">
                <a:solidFill>
                  <a:srgbClr val="00B050"/>
                </a:solidFill>
                <a:cs typeface="Simple Indust Outline" panose="02010400000000000000" pitchFamily="2" charset="-78"/>
              </a:rPr>
              <a:t>).</a:t>
            </a:r>
          </a:p>
          <a:p>
            <a:pPr>
              <a:buClr>
                <a:srgbClr val="008080"/>
              </a:buClr>
              <a:defRPr/>
            </a:pPr>
            <a:r>
              <a:rPr lang="en-US" sz="1300" dirty="0" smtClean="0">
                <a:solidFill>
                  <a:srgbClr val="00B050"/>
                </a:solidFill>
                <a:cs typeface="Simple Indust Outline" panose="02010400000000000000" pitchFamily="2" charset="-78"/>
              </a:rPr>
              <a:t> </a:t>
            </a:r>
            <a:r>
              <a:rPr lang="en-US" sz="1300" dirty="0">
                <a:solidFill>
                  <a:srgbClr val="00B050"/>
                </a:solidFill>
                <a:cs typeface="Simple Indust Outline" panose="02010400000000000000" pitchFamily="2" charset="-78"/>
              </a:rPr>
              <a:t>ACTH increase the cholesterol </a:t>
            </a:r>
            <a:r>
              <a:rPr lang="en-US" sz="1300" dirty="0" err="1">
                <a:solidFill>
                  <a:srgbClr val="00B050"/>
                </a:solidFill>
                <a:cs typeface="Simple Indust Outline" panose="02010400000000000000" pitchFamily="2" charset="-78"/>
              </a:rPr>
              <a:t>dismolase</a:t>
            </a:r>
            <a:r>
              <a:rPr lang="en-US" sz="1300" dirty="0">
                <a:solidFill>
                  <a:srgbClr val="00B050"/>
                </a:solidFill>
                <a:cs typeface="Simple Indust Outline" panose="02010400000000000000" pitchFamily="2" charset="-78"/>
              </a:rPr>
              <a:t> and increase the expression of STAR protein that will take cholesterol to the inner membrane of mitochondria which is the rate limiting step of cholesterol </a:t>
            </a:r>
            <a:r>
              <a:rPr lang="en-US" sz="1300" dirty="0" smtClean="0">
                <a:solidFill>
                  <a:srgbClr val="00B050"/>
                </a:solidFill>
                <a:cs typeface="Simple Indust Outline" panose="02010400000000000000" pitchFamily="2" charset="-78"/>
              </a:rPr>
              <a:t>synthesis.</a:t>
            </a:r>
          </a:p>
          <a:p>
            <a:pPr marL="0" indent="0" algn="ctr">
              <a:buClr>
                <a:srgbClr val="008080"/>
              </a:buClr>
              <a:buNone/>
              <a:defRPr/>
            </a:pPr>
            <a:r>
              <a:rPr lang="en-US" sz="1300" dirty="0" smtClean="0">
                <a:solidFill>
                  <a:schemeClr val="bg1">
                    <a:lumMod val="50000"/>
                  </a:schemeClr>
                </a:solidFill>
                <a:latin typeface="Calibri" panose="020F0502020204030204" pitchFamily="34" charset="0"/>
                <a:cs typeface="Calibri" panose="020F0502020204030204" pitchFamily="34" charset="0"/>
              </a:rPr>
              <a:t> </a:t>
            </a:r>
            <a:r>
              <a:rPr lang="en-US" sz="1300" dirty="0">
                <a:solidFill>
                  <a:schemeClr val="bg1">
                    <a:lumMod val="50000"/>
                  </a:schemeClr>
                </a:solidFill>
                <a:latin typeface="Calibri" panose="020F0502020204030204" pitchFamily="34" charset="0"/>
                <a:cs typeface="Calibri" panose="020F0502020204030204" pitchFamily="34" charset="0"/>
              </a:rPr>
              <a:t>(</a:t>
            </a:r>
            <a:r>
              <a:rPr lang="ar-SA" sz="1300" dirty="0">
                <a:solidFill>
                  <a:schemeClr val="bg1">
                    <a:lumMod val="50000"/>
                  </a:schemeClr>
                </a:solidFill>
                <a:latin typeface="Calibri" panose="020F0502020204030204" pitchFamily="34" charset="0"/>
                <a:cs typeface="Calibri" panose="020F0502020204030204" pitchFamily="34" charset="0"/>
              </a:rPr>
              <a:t>كل هذي معلومات سابقة </a:t>
            </a:r>
            <a:r>
              <a:rPr lang="ar-SA" sz="1300" dirty="0" err="1">
                <a:solidFill>
                  <a:schemeClr val="bg1">
                    <a:lumMod val="50000"/>
                  </a:schemeClr>
                </a:solidFill>
                <a:latin typeface="Calibri" panose="020F0502020204030204" pitchFamily="34" charset="0"/>
                <a:cs typeface="Calibri" panose="020F0502020204030204" pitchFamily="34" charset="0"/>
              </a:rPr>
              <a:t>ماراح</a:t>
            </a:r>
            <a:r>
              <a:rPr lang="ar-SA" sz="1300" dirty="0">
                <a:solidFill>
                  <a:schemeClr val="bg1">
                    <a:lumMod val="50000"/>
                  </a:schemeClr>
                </a:solidFill>
                <a:latin typeface="Calibri" panose="020F0502020204030204" pitchFamily="34" charset="0"/>
                <a:cs typeface="Calibri" panose="020F0502020204030204" pitchFamily="34" charset="0"/>
              </a:rPr>
              <a:t> </a:t>
            </a:r>
            <a:r>
              <a:rPr lang="ar-SA" sz="1300" dirty="0" err="1">
                <a:solidFill>
                  <a:schemeClr val="bg1">
                    <a:lumMod val="50000"/>
                  </a:schemeClr>
                </a:solidFill>
                <a:latin typeface="Calibri" panose="020F0502020204030204" pitchFamily="34" charset="0"/>
                <a:cs typeface="Calibri" panose="020F0502020204030204" pitchFamily="34" charset="0"/>
              </a:rPr>
              <a:t>تنسألون</a:t>
            </a:r>
            <a:r>
              <a:rPr lang="ar-SA" sz="1300" dirty="0">
                <a:solidFill>
                  <a:schemeClr val="bg1">
                    <a:lumMod val="50000"/>
                  </a:schemeClr>
                </a:solidFill>
                <a:latin typeface="Calibri" panose="020F0502020204030204" pitchFamily="34" charset="0"/>
                <a:cs typeface="Calibri" panose="020F0502020204030204" pitchFamily="34" charset="0"/>
              </a:rPr>
              <a:t> عنها </a:t>
            </a:r>
            <a:r>
              <a:rPr lang="ar-SA" sz="1300" dirty="0" err="1">
                <a:solidFill>
                  <a:schemeClr val="bg1">
                    <a:lumMod val="50000"/>
                  </a:schemeClr>
                </a:solidFill>
                <a:latin typeface="Calibri" panose="020F0502020204030204" pitchFamily="34" charset="0"/>
                <a:cs typeface="Calibri" panose="020F0502020204030204" pitchFamily="34" charset="0"/>
              </a:rPr>
              <a:t>بالإختبار</a:t>
            </a:r>
            <a:r>
              <a:rPr lang="en-US" sz="1300" dirty="0">
                <a:solidFill>
                  <a:schemeClr val="bg1">
                    <a:lumMod val="50000"/>
                  </a:schemeClr>
                </a:solidFill>
                <a:latin typeface="Calibri" panose="020F0502020204030204" pitchFamily="34" charset="0"/>
                <a:cs typeface="Calibri" panose="020F0502020204030204" pitchFamily="34" charset="0"/>
              </a:rPr>
              <a:t>)</a:t>
            </a:r>
          </a:p>
          <a:p>
            <a:pPr>
              <a:buClr>
                <a:srgbClr val="008080"/>
              </a:buClr>
              <a:defRPr/>
            </a:pPr>
            <a:r>
              <a:rPr lang="en-US" sz="1300" dirty="0">
                <a:solidFill>
                  <a:srgbClr val="FF0000"/>
                </a:solidFill>
              </a:rPr>
              <a:t>You just need to </a:t>
            </a:r>
            <a:r>
              <a:rPr lang="en-US" sz="1300" dirty="0" smtClean="0">
                <a:solidFill>
                  <a:srgbClr val="FF0000"/>
                </a:solidFill>
              </a:rPr>
              <a:t>know that:  </a:t>
            </a:r>
            <a:r>
              <a:rPr lang="en-US" sz="1300" dirty="0">
                <a:solidFill>
                  <a:srgbClr val="00B050"/>
                </a:solidFill>
              </a:rPr>
              <a:t>ACTH and LH they like resemble each other in stimulating STAR protein expression and cholesterol </a:t>
            </a:r>
            <a:r>
              <a:rPr lang="en-US" sz="1300" dirty="0" err="1">
                <a:solidFill>
                  <a:srgbClr val="00B050"/>
                </a:solidFill>
              </a:rPr>
              <a:t>dismolase</a:t>
            </a:r>
            <a:r>
              <a:rPr lang="en-US" sz="1300" dirty="0">
                <a:solidFill>
                  <a:srgbClr val="00B050"/>
                </a:solidFill>
              </a:rPr>
              <a:t>, this will start the sires of synthesis of </a:t>
            </a:r>
            <a:r>
              <a:rPr lang="en-US" sz="1300" dirty="0" smtClean="0">
                <a:solidFill>
                  <a:srgbClr val="00B050"/>
                </a:solidFill>
              </a:rPr>
              <a:t>cholesterol.</a:t>
            </a:r>
            <a:endParaRPr lang="en-US" sz="1300" dirty="0">
              <a:solidFill>
                <a:srgbClr val="00B050"/>
              </a:solidFill>
            </a:endParaRPr>
          </a:p>
          <a:p>
            <a:pPr marL="0" indent="0" algn="ctr">
              <a:buClr>
                <a:srgbClr val="008080"/>
              </a:buClr>
              <a:buNone/>
              <a:defRPr/>
            </a:pPr>
            <a:r>
              <a:rPr lang="en-US" sz="1300" dirty="0">
                <a:solidFill>
                  <a:schemeClr val="bg1">
                    <a:lumMod val="50000"/>
                  </a:schemeClr>
                </a:solidFill>
              </a:rPr>
              <a:t>STAR (Steroidogenic acute regulatory protein)</a:t>
            </a:r>
            <a:endParaRPr lang="en-US" sz="1300" dirty="0">
              <a:solidFill>
                <a:schemeClr val="bg1">
                  <a:lumMod val="50000"/>
                </a:schemeClr>
              </a:solidFill>
            </a:endParaRPr>
          </a:p>
        </p:txBody>
      </p:sp>
    </p:spTree>
    <p:extLst>
      <p:ext uri="{BB962C8B-B14F-4D97-AF65-F5344CB8AC3E}">
        <p14:creationId xmlns:p14="http://schemas.microsoft.com/office/powerpoint/2010/main" val="112519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Isosceles Triangle 4"/>
          <p:cNvSpPr/>
          <p:nvPr/>
        </p:nvSpPr>
        <p:spPr>
          <a:xfrm rot="5400000">
            <a:off x="615605" y="6447138"/>
            <a:ext cx="152726" cy="147705"/>
          </a:xfrm>
          <a:prstGeom prst="triangle">
            <a:avLst/>
          </a:prstGeom>
          <a:solidFill>
            <a:srgbClr val="427380"/>
          </a:solidFill>
          <a:ln>
            <a:solidFill>
              <a:srgbClr val="427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80B497F7-5B8C-0649-8846-AA81CCECF427}"/>
              </a:ext>
            </a:extLst>
          </p:cNvPr>
          <p:cNvSpPr>
            <a:spLocks noGrp="1" noChangeArrowheads="1"/>
          </p:cNvSpPr>
          <p:nvPr>
            <p:ph type="title"/>
          </p:nvPr>
        </p:nvSpPr>
        <p:spPr>
          <a:xfrm>
            <a:off x="609460" y="152400"/>
            <a:ext cx="10969943" cy="990600"/>
          </a:xfrm>
        </p:spPr>
        <p:txBody>
          <a:bodyPr>
            <a:normAutofit/>
          </a:bodyPr>
          <a:lstStyle/>
          <a:p>
            <a:r>
              <a:rPr lang="en-US" sz="3200" dirty="0" smtClean="0">
                <a:solidFill>
                  <a:srgbClr val="008080"/>
                </a:solidFill>
                <a:latin typeface="Bahnschrift" panose="020B0502040204020203" pitchFamily="34" charset="0"/>
                <a:cs typeface="Calibri" panose="020F0502020204030204" pitchFamily="34" charset="0"/>
              </a:rPr>
              <a:t>Developmental Events of Sperm</a:t>
            </a:r>
            <a:endParaRPr lang="en-US" sz="3200" dirty="0">
              <a:solidFill>
                <a:srgbClr val="008080"/>
              </a:solidFill>
              <a:latin typeface="Bahnschrift" panose="020B0502040204020203" pitchFamily="34" charset="0"/>
              <a:cs typeface="Calibri" panose="020F0502020204030204" pitchFamily="34" charset="0"/>
            </a:endParaRPr>
          </a:p>
        </p:txBody>
      </p:sp>
      <p:sp>
        <p:nvSpPr>
          <p:cNvPr id="6"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29395"/>
            <a:ext cx="109699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1" name="Rectangle 3">
            <a:extLst>
              <a:ext uri="{FF2B5EF4-FFF2-40B4-BE49-F238E27FC236}">
                <a16:creationId xmlns:a16="http://schemas.microsoft.com/office/drawing/2014/main" id="{5667798A-01AF-1F47-A4FF-F81027D800E0}"/>
              </a:ext>
            </a:extLst>
          </p:cNvPr>
          <p:cNvSpPr txBox="1">
            <a:spLocks noChangeArrowheads="1"/>
          </p:cNvSpPr>
          <p:nvPr/>
        </p:nvSpPr>
        <p:spPr>
          <a:xfrm>
            <a:off x="609460" y="1272593"/>
            <a:ext cx="11122343" cy="5040560"/>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buClr>
                <a:srgbClr val="008080"/>
              </a:buClr>
            </a:pPr>
            <a:endParaRPr lang="en-US" altLang="ar-SA" sz="1800" dirty="0"/>
          </a:p>
        </p:txBody>
      </p:sp>
      <p:sp>
        <p:nvSpPr>
          <p:cNvPr id="13" name="Rectangle 12"/>
          <p:cNvSpPr/>
          <p:nvPr/>
        </p:nvSpPr>
        <p:spPr>
          <a:xfrm>
            <a:off x="615633" y="1649518"/>
            <a:ext cx="3252703" cy="648072"/>
          </a:xfrm>
          <a:prstGeom prst="rect">
            <a:avLst/>
          </a:prstGeom>
          <a:solidFill>
            <a:srgbClr val="EBFFF5"/>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1</a:t>
            </a:r>
          </a:p>
          <a:p>
            <a:pPr algn="ctr">
              <a:lnSpc>
                <a:spcPct val="80000"/>
              </a:lnSpc>
            </a:pPr>
            <a:r>
              <a:rPr lang="en-US" sz="1800" dirty="0">
                <a:solidFill>
                  <a:schemeClr val="tx1"/>
                </a:solidFill>
              </a:rPr>
              <a:t>Formation</a:t>
            </a:r>
          </a:p>
        </p:txBody>
      </p:sp>
      <p:sp>
        <p:nvSpPr>
          <p:cNvPr id="14" name="Rectangle 13"/>
          <p:cNvSpPr/>
          <p:nvPr/>
        </p:nvSpPr>
        <p:spPr>
          <a:xfrm>
            <a:off x="609460" y="4737515"/>
            <a:ext cx="3252704" cy="648072"/>
          </a:xfrm>
          <a:prstGeom prst="rect">
            <a:avLst/>
          </a:prstGeom>
          <a:solidFill>
            <a:srgbClr val="FEFF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5</a:t>
            </a:r>
          </a:p>
          <a:p>
            <a:pPr algn="ctr">
              <a:lnSpc>
                <a:spcPct val="80000"/>
              </a:lnSpc>
            </a:pPr>
            <a:r>
              <a:rPr lang="en-US" sz="1800" dirty="0" smtClean="0">
                <a:solidFill>
                  <a:schemeClr val="tx1"/>
                </a:solidFill>
              </a:rPr>
              <a:t>Capacitation*</a:t>
            </a:r>
            <a:endParaRPr lang="en-US" sz="1800" dirty="0">
              <a:solidFill>
                <a:schemeClr val="tx1"/>
              </a:solidFill>
            </a:endParaRPr>
          </a:p>
        </p:txBody>
      </p:sp>
      <p:sp>
        <p:nvSpPr>
          <p:cNvPr id="15" name="Rectangle 14"/>
          <p:cNvSpPr/>
          <p:nvPr/>
        </p:nvSpPr>
        <p:spPr>
          <a:xfrm>
            <a:off x="620064" y="3705790"/>
            <a:ext cx="3242100" cy="648072"/>
          </a:xfrm>
          <a:prstGeom prst="rect">
            <a:avLst/>
          </a:prstGeom>
          <a:solidFill>
            <a:srgbClr val="FBF4FE"/>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smtClean="0">
                <a:solidFill>
                  <a:srgbClr val="FFC000"/>
                </a:solidFill>
              </a:rPr>
              <a:t>3</a:t>
            </a:r>
            <a:endParaRPr lang="en-US" sz="1800" dirty="0">
              <a:solidFill>
                <a:srgbClr val="FFC000"/>
              </a:solidFill>
            </a:endParaRPr>
          </a:p>
          <a:p>
            <a:pPr algn="ctr">
              <a:lnSpc>
                <a:spcPct val="80000"/>
              </a:lnSpc>
            </a:pPr>
            <a:r>
              <a:rPr lang="en-US" sz="1800" dirty="0">
                <a:solidFill>
                  <a:schemeClr val="tx1"/>
                </a:solidFill>
              </a:rPr>
              <a:t>Storage</a:t>
            </a:r>
          </a:p>
        </p:txBody>
      </p:sp>
      <p:sp>
        <p:nvSpPr>
          <p:cNvPr id="16" name="Rectangle 15"/>
          <p:cNvSpPr/>
          <p:nvPr/>
        </p:nvSpPr>
        <p:spPr>
          <a:xfrm>
            <a:off x="609460" y="2677654"/>
            <a:ext cx="3258876" cy="648072"/>
          </a:xfrm>
          <a:prstGeom prst="rect">
            <a:avLst/>
          </a:prstGeom>
          <a:solidFill>
            <a:srgbClr val="FFF3F3"/>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800" dirty="0">
                <a:solidFill>
                  <a:schemeClr val="tx1"/>
                </a:solidFill>
              </a:rPr>
              <a:t>Stage </a:t>
            </a:r>
            <a:r>
              <a:rPr lang="en-US" sz="1800" dirty="0">
                <a:solidFill>
                  <a:srgbClr val="FFC000"/>
                </a:solidFill>
              </a:rPr>
              <a:t>2 </a:t>
            </a:r>
            <a:endParaRPr lang="en-US" sz="1800" dirty="0" smtClean="0">
              <a:solidFill>
                <a:srgbClr val="FFC000"/>
              </a:solidFill>
            </a:endParaRPr>
          </a:p>
          <a:p>
            <a:pPr algn="ctr">
              <a:lnSpc>
                <a:spcPct val="80000"/>
              </a:lnSpc>
            </a:pPr>
            <a:r>
              <a:rPr lang="en-US" sz="1800" dirty="0">
                <a:solidFill>
                  <a:schemeClr val="tx1"/>
                </a:solidFill>
              </a:rPr>
              <a:t>Maturation</a:t>
            </a:r>
          </a:p>
        </p:txBody>
      </p:sp>
      <p:cxnSp>
        <p:nvCxnSpPr>
          <p:cNvPr id="17" name="Straight Arrow Connector 16"/>
          <p:cNvCxnSpPr/>
          <p:nvPr/>
        </p:nvCxnSpPr>
        <p:spPr>
          <a:xfrm flipH="1">
            <a:off x="2255377" y="3330168"/>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255377" y="2295973"/>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55377" y="4346145"/>
            <a:ext cx="2" cy="370327"/>
          </a:xfrm>
          <a:prstGeom prst="straightConnector1">
            <a:avLst/>
          </a:prstGeom>
          <a:ln>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
          <a:stretch>
            <a:fillRect/>
          </a:stretch>
        </p:blipFill>
        <p:spPr>
          <a:xfrm>
            <a:off x="4078188" y="2049292"/>
            <a:ext cx="7501215" cy="3012259"/>
          </a:xfrm>
          <a:prstGeom prst="rect">
            <a:avLst/>
          </a:prstGeom>
        </p:spPr>
      </p:pic>
      <p:sp>
        <p:nvSpPr>
          <p:cNvPr id="2" name="Rectangle 1"/>
          <p:cNvSpPr/>
          <p:nvPr/>
        </p:nvSpPr>
        <p:spPr>
          <a:xfrm>
            <a:off x="1125860" y="6356350"/>
            <a:ext cx="10453543" cy="492443"/>
          </a:xfrm>
          <a:prstGeom prst="rect">
            <a:avLst/>
          </a:prstGeom>
        </p:spPr>
        <p:txBody>
          <a:bodyPr wrap="square">
            <a:spAutoFit/>
          </a:bodyPr>
          <a:lstStyle/>
          <a:p>
            <a:r>
              <a:rPr lang="en-US" sz="1300" dirty="0" smtClean="0">
                <a:solidFill>
                  <a:schemeClr val="bg1">
                    <a:lumMod val="50000"/>
                  </a:schemeClr>
                </a:solidFill>
                <a:latin typeface="Gill Sans MT" panose="020B0502020104020203" pitchFamily="34" charset="0"/>
              </a:rPr>
              <a:t>* The process by which the glycoprotein coat and the seminal proteins are removed from the surface of the sperm's acrosome by substances secreted by the uterus or fallopian tubes of the female genital tract, thereby permitting the acrosome reaction to occur.</a:t>
            </a:r>
            <a:endParaRPr lang="en-US" sz="1300" dirty="0">
              <a:solidFill>
                <a:schemeClr val="bg1">
                  <a:lumMod val="50000"/>
                </a:schemeClr>
              </a:solidFill>
              <a:latin typeface="Gill Sans MT" panose="020B0502020104020203" pitchFamily="34" charset="0"/>
            </a:endParaRPr>
          </a:p>
        </p:txBody>
      </p:sp>
    </p:spTree>
    <p:extLst>
      <p:ext uri="{BB962C8B-B14F-4D97-AF65-F5344CB8AC3E}">
        <p14:creationId xmlns:p14="http://schemas.microsoft.com/office/powerpoint/2010/main" val="13093080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15058</TotalTime>
  <Words>5166</Words>
  <Application>Microsoft Office PowerPoint</Application>
  <PresentationFormat>Custom</PresentationFormat>
  <Paragraphs>476</Paragraphs>
  <Slides>29</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Arial</vt:lpstr>
      <vt:lpstr>Bahnschrift</vt:lpstr>
      <vt:lpstr>Bookman Old Style</vt:lpstr>
      <vt:lpstr>Calibri</vt:lpstr>
      <vt:lpstr>Chalkduster</vt:lpstr>
      <vt:lpstr>Comic Sans MS</vt:lpstr>
      <vt:lpstr>標楷體</vt:lpstr>
      <vt:lpstr>Gill Sans MT</vt:lpstr>
      <vt:lpstr>新細明體</vt:lpstr>
      <vt:lpstr>Simple Indust Outline</vt:lpstr>
      <vt:lpstr>Symbol</vt:lpstr>
      <vt:lpstr>Times New Roman</vt:lpstr>
      <vt:lpstr>Wingdings</vt:lpstr>
      <vt:lpstr>Wingdings 3</vt:lpstr>
      <vt:lpstr>Origin</vt:lpstr>
      <vt:lpstr>PowerPoint Presentation</vt:lpstr>
      <vt:lpstr>PowerPoint Presentation</vt:lpstr>
      <vt:lpstr>Overview of The Lecture</vt:lpstr>
      <vt:lpstr>Physiologic Anatomy of The Males’ Sexual Organs</vt:lpstr>
      <vt:lpstr>Spermatogenesis</vt:lpstr>
      <vt:lpstr>Sertoli &amp; Leydig cells</vt:lpstr>
      <vt:lpstr>Hormonal Factors That Stimulate Spermatogenesis</vt:lpstr>
      <vt:lpstr>Cont. </vt:lpstr>
      <vt:lpstr>Developmental Events of Sperm</vt:lpstr>
      <vt:lpstr>Cont.</vt:lpstr>
      <vt:lpstr>Cont.</vt:lpstr>
      <vt:lpstr>Cont.</vt:lpstr>
      <vt:lpstr>Cont.</vt:lpstr>
      <vt:lpstr>Cont.</vt:lpstr>
      <vt:lpstr>Cont.</vt:lpstr>
      <vt:lpstr>Seminal Vesicles</vt:lpstr>
      <vt:lpstr>Prostate Gland</vt:lpstr>
      <vt:lpstr>Semen*</vt:lpstr>
      <vt:lpstr>Effect of Sperm Count, Morphology And Motility on Fertility</vt:lpstr>
      <vt:lpstr>Male Sexual Act</vt:lpstr>
      <vt:lpstr>Testosterone And Other Male Sex Chromosomes</vt:lpstr>
      <vt:lpstr>Cont.</vt:lpstr>
      <vt:lpstr>Function of Testosterone During Fetal Development</vt:lpstr>
      <vt:lpstr>Effect of Testosterone on Development of Adult Primary And Secondary Sexual Characteristics</vt:lpstr>
      <vt:lpstr>Cont.</vt:lpstr>
      <vt:lpstr>Effect of Testosterone on Development of Adult Primary And Secondary Sexual Characteristics</vt:lpstr>
      <vt:lpstr>PowerPoint Presentation</vt:lpstr>
      <vt:lpstr>MCQ’s</vt:lpstr>
      <vt:lpstr>Thank you for checking our work!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Laila .</cp:lastModifiedBy>
  <cp:revision>1246</cp:revision>
  <dcterms:created xsi:type="dcterms:W3CDTF">2016-09-07T16:15:34Z</dcterms:created>
  <dcterms:modified xsi:type="dcterms:W3CDTF">2018-03-26T13:59:46Z</dcterms:modified>
</cp:coreProperties>
</file>